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dbl">
                <a:solidFill>
                  <a:srgbClr val="696363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dbl">
                <a:solidFill>
                  <a:srgbClr val="696363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dbl">
                <a:solidFill>
                  <a:srgbClr val="696363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313" y="69722"/>
            <a:ext cx="9013408" cy="669223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9021572" y="0"/>
                </a:moveTo>
                <a:lnTo>
                  <a:pt x="0" y="0"/>
                </a:lnTo>
                <a:lnTo>
                  <a:pt x="0" y="120580"/>
                </a:lnTo>
                <a:lnTo>
                  <a:pt x="9021572" y="120580"/>
                </a:lnTo>
                <a:lnTo>
                  <a:pt x="9021572" y="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9021572" y="0"/>
                </a:moveTo>
                <a:lnTo>
                  <a:pt x="0" y="0"/>
                </a:lnTo>
                <a:lnTo>
                  <a:pt x="0" y="110531"/>
                </a:lnTo>
                <a:lnTo>
                  <a:pt x="9021572" y="110531"/>
                </a:lnTo>
                <a:lnTo>
                  <a:pt x="9021572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dbl">
                <a:solidFill>
                  <a:srgbClr val="696363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69722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3498" y="0"/>
                </a:lnTo>
                <a:lnTo>
                  <a:pt x="8732228" y="3576"/>
                </a:lnTo>
                <a:lnTo>
                  <a:pt x="8778740" y="13967"/>
                </a:lnTo>
                <a:lnTo>
                  <a:pt x="8822525" y="30662"/>
                </a:lnTo>
                <a:lnTo>
                  <a:pt x="8863071" y="53151"/>
                </a:lnTo>
                <a:lnTo>
                  <a:pt x="8899868" y="80923"/>
                </a:lnTo>
                <a:lnTo>
                  <a:pt x="8932405" y="113468"/>
                </a:lnTo>
                <a:lnTo>
                  <a:pt x="8960172" y="150277"/>
                </a:lnTo>
                <a:lnTo>
                  <a:pt x="8982656" y="190840"/>
                </a:lnTo>
                <a:lnTo>
                  <a:pt x="8999349" y="234645"/>
                </a:lnTo>
                <a:lnTo>
                  <a:pt x="9009740" y="281184"/>
                </a:lnTo>
                <a:lnTo>
                  <a:pt x="9013317" y="329946"/>
                </a:lnTo>
                <a:lnTo>
                  <a:pt x="9013317" y="6363525"/>
                </a:lnTo>
                <a:lnTo>
                  <a:pt x="9009740" y="6412277"/>
                </a:lnTo>
                <a:lnTo>
                  <a:pt x="8999349" y="6458809"/>
                </a:lnTo>
                <a:lnTo>
                  <a:pt x="8982656" y="6502609"/>
                </a:lnTo>
                <a:lnTo>
                  <a:pt x="8960172" y="6543167"/>
                </a:lnTo>
                <a:lnTo>
                  <a:pt x="8932405" y="6579973"/>
                </a:lnTo>
                <a:lnTo>
                  <a:pt x="8899868" y="6612517"/>
                </a:lnTo>
                <a:lnTo>
                  <a:pt x="8863071" y="6640288"/>
                </a:lnTo>
                <a:lnTo>
                  <a:pt x="8822525" y="6662776"/>
                </a:lnTo>
                <a:lnTo>
                  <a:pt x="8778740" y="6679471"/>
                </a:lnTo>
                <a:lnTo>
                  <a:pt x="8732228" y="6689862"/>
                </a:lnTo>
                <a:lnTo>
                  <a:pt x="8683498" y="6693439"/>
                </a:lnTo>
                <a:lnTo>
                  <a:pt x="329920" y="6693439"/>
                </a:lnTo>
                <a:lnTo>
                  <a:pt x="281168" y="6689862"/>
                </a:lnTo>
                <a:lnTo>
                  <a:pt x="234636" y="6679471"/>
                </a:lnTo>
                <a:lnTo>
                  <a:pt x="190835" y="6662776"/>
                </a:lnTo>
                <a:lnTo>
                  <a:pt x="150276" y="6640288"/>
                </a:lnTo>
                <a:lnTo>
                  <a:pt x="113469" y="6612517"/>
                </a:lnTo>
                <a:lnTo>
                  <a:pt x="80925" y="6579973"/>
                </a:lnTo>
                <a:lnTo>
                  <a:pt x="53153" y="6543167"/>
                </a:lnTo>
                <a:lnTo>
                  <a:pt x="30664" y="6502609"/>
                </a:lnTo>
                <a:lnTo>
                  <a:pt x="13968" y="6458809"/>
                </a:lnTo>
                <a:lnTo>
                  <a:pt x="3577" y="6412277"/>
                </a:lnTo>
                <a:lnTo>
                  <a:pt x="0" y="6363525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4642" y="235407"/>
            <a:ext cx="8414715" cy="8204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dbl">
                <a:solidFill>
                  <a:srgbClr val="696363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049781"/>
            <a:ext cx="8531225" cy="4171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9670" y="1928875"/>
            <a:ext cx="7247890" cy="185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ts val="4790"/>
              </a:lnSpc>
              <a:spcBef>
                <a:spcPts val="95"/>
              </a:spcBef>
            </a:pPr>
            <a:r>
              <a:rPr sz="4000" b="1" dirty="0">
                <a:latin typeface="Palatino Linotype"/>
                <a:cs typeface="Palatino Linotype"/>
              </a:rPr>
              <a:t>SECTION</a:t>
            </a:r>
            <a:r>
              <a:rPr sz="4000" b="1" spc="-40" dirty="0">
                <a:latin typeface="Palatino Linotype"/>
                <a:cs typeface="Palatino Linotype"/>
              </a:rPr>
              <a:t> </a:t>
            </a:r>
            <a:r>
              <a:rPr sz="4000" b="1" dirty="0">
                <a:latin typeface="Palatino Linotype"/>
                <a:cs typeface="Palatino Linotype"/>
              </a:rPr>
              <a:t>-</a:t>
            </a:r>
            <a:r>
              <a:rPr sz="4000" b="1" spc="-80" dirty="0">
                <a:latin typeface="Palatino Linotype"/>
                <a:cs typeface="Palatino Linotype"/>
              </a:rPr>
              <a:t> </a:t>
            </a:r>
            <a:r>
              <a:rPr sz="4000" b="1" spc="-20" dirty="0">
                <a:latin typeface="Palatino Linotype"/>
                <a:cs typeface="Palatino Linotype"/>
              </a:rPr>
              <a:t>270A</a:t>
            </a:r>
            <a:endParaRPr sz="4000">
              <a:latin typeface="Palatino Linotype"/>
              <a:cs typeface="Palatino Linotype"/>
            </a:endParaRPr>
          </a:p>
          <a:p>
            <a:pPr marL="12065" marR="5080" algn="ctr">
              <a:lnSpc>
                <a:spcPts val="4800"/>
              </a:lnSpc>
              <a:spcBef>
                <a:spcPts val="90"/>
              </a:spcBef>
            </a:pPr>
            <a:r>
              <a:rPr sz="4000" dirty="0">
                <a:latin typeface="Palatino Linotype"/>
                <a:cs typeface="Palatino Linotype"/>
              </a:rPr>
              <a:t>Penalty</a:t>
            </a:r>
            <a:r>
              <a:rPr sz="4000" spc="-55" dirty="0">
                <a:latin typeface="Palatino Linotype"/>
                <a:cs typeface="Palatino Linotype"/>
              </a:rPr>
              <a:t> </a:t>
            </a:r>
            <a:r>
              <a:rPr sz="4000" dirty="0">
                <a:latin typeface="Palatino Linotype"/>
                <a:cs typeface="Palatino Linotype"/>
              </a:rPr>
              <a:t>for</a:t>
            </a:r>
            <a:r>
              <a:rPr sz="4000" spc="-30" dirty="0">
                <a:latin typeface="Palatino Linotype"/>
                <a:cs typeface="Palatino Linotype"/>
              </a:rPr>
              <a:t> </a:t>
            </a:r>
            <a:r>
              <a:rPr sz="4000" spc="-10" dirty="0">
                <a:latin typeface="Palatino Linotype"/>
                <a:cs typeface="Palatino Linotype"/>
              </a:rPr>
              <a:t>under-</a:t>
            </a:r>
            <a:r>
              <a:rPr sz="4000" dirty="0">
                <a:latin typeface="Palatino Linotype"/>
                <a:cs typeface="Palatino Linotype"/>
              </a:rPr>
              <a:t>reporting</a:t>
            </a:r>
            <a:r>
              <a:rPr sz="4000" spc="-75" dirty="0">
                <a:latin typeface="Palatino Linotype"/>
                <a:cs typeface="Palatino Linotype"/>
              </a:rPr>
              <a:t> </a:t>
            </a:r>
            <a:r>
              <a:rPr sz="4000" spc="-25" dirty="0">
                <a:latin typeface="Palatino Linotype"/>
                <a:cs typeface="Palatino Linotype"/>
              </a:rPr>
              <a:t>and </a:t>
            </a:r>
            <a:r>
              <a:rPr sz="4000" dirty="0">
                <a:latin typeface="Palatino Linotype"/>
                <a:cs typeface="Palatino Linotype"/>
              </a:rPr>
              <a:t>misreporting</a:t>
            </a:r>
            <a:r>
              <a:rPr sz="4000" spc="-125" dirty="0">
                <a:latin typeface="Palatino Linotype"/>
                <a:cs typeface="Palatino Linotype"/>
              </a:rPr>
              <a:t> </a:t>
            </a:r>
            <a:r>
              <a:rPr sz="4000" dirty="0">
                <a:latin typeface="Palatino Linotype"/>
                <a:cs typeface="Palatino Linotype"/>
              </a:rPr>
              <a:t>of</a:t>
            </a:r>
            <a:r>
              <a:rPr sz="4000" spc="-125" dirty="0">
                <a:latin typeface="Palatino Linotype"/>
                <a:cs typeface="Palatino Linotype"/>
              </a:rPr>
              <a:t> </a:t>
            </a:r>
            <a:r>
              <a:rPr sz="4000" spc="-10" dirty="0">
                <a:latin typeface="Palatino Linotype"/>
                <a:cs typeface="Palatino Linotype"/>
              </a:rPr>
              <a:t>income</a:t>
            </a:r>
            <a:endParaRPr sz="40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7965" y="4724400"/>
            <a:ext cx="8188070" cy="19101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4000" dirty="0">
                <a:solidFill>
                  <a:schemeClr val="tx2"/>
                </a:solidFill>
                <a:latin typeface="Palatino Linotype"/>
                <a:cs typeface="Palatino Linotype"/>
              </a:rPr>
              <a:t>CA Kumar Pal Tated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2000" dirty="0">
                <a:solidFill>
                  <a:schemeClr val="tx2"/>
                </a:solidFill>
                <a:latin typeface="Palatino Linotype"/>
                <a:cs typeface="Palatino Linotype"/>
              </a:rPr>
              <a:t>MC Member – ICAI Hyderabad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2000" dirty="0">
                <a:solidFill>
                  <a:schemeClr val="tx2"/>
                </a:solidFill>
                <a:latin typeface="Palatino Linotype"/>
                <a:cs typeface="Palatino Linotype"/>
              </a:rPr>
              <a:t>Partner – KPSV And Associates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2000" dirty="0">
                <a:solidFill>
                  <a:schemeClr val="tx2"/>
                </a:solidFill>
                <a:latin typeface="Palatino Linotype"/>
                <a:cs typeface="Palatino Linotype"/>
              </a:rPr>
              <a:t>9949656765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2000" dirty="0">
                <a:solidFill>
                  <a:schemeClr val="tx2"/>
                </a:solidFill>
                <a:latin typeface="Palatino Linotype"/>
                <a:cs typeface="Palatino Linotype"/>
              </a:rPr>
              <a:t>kpjain09@gmail.com</a:t>
            </a:r>
            <a:endParaRPr sz="2000" dirty="0">
              <a:solidFill>
                <a:schemeClr val="tx2"/>
              </a:solidFill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642" y="387223"/>
            <a:ext cx="5413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204" dirty="0">
                <a:latin typeface="Arial"/>
                <a:cs typeface="Arial"/>
              </a:rPr>
              <a:t>Quantum</a:t>
            </a:r>
            <a:r>
              <a:rPr sz="2800" b="1" u="none" spc="-75" dirty="0">
                <a:latin typeface="Arial"/>
                <a:cs typeface="Arial"/>
              </a:rPr>
              <a:t> </a:t>
            </a:r>
            <a:r>
              <a:rPr sz="2800" b="1" u="none" spc="-195" dirty="0">
                <a:latin typeface="Arial"/>
                <a:cs typeface="Arial"/>
              </a:rPr>
              <a:t>of</a:t>
            </a:r>
            <a:r>
              <a:rPr sz="2800" b="1" u="none" spc="-50" dirty="0">
                <a:latin typeface="Arial"/>
                <a:cs typeface="Arial"/>
              </a:rPr>
              <a:t> </a:t>
            </a:r>
            <a:r>
              <a:rPr sz="2800" b="1" u="none" spc="-200" dirty="0">
                <a:latin typeface="Arial"/>
                <a:cs typeface="Arial"/>
              </a:rPr>
              <a:t>under-</a:t>
            </a:r>
            <a:r>
              <a:rPr sz="2800" b="1" u="none" spc="-170" dirty="0">
                <a:latin typeface="Arial"/>
                <a:cs typeface="Arial"/>
              </a:rPr>
              <a:t>reported</a:t>
            </a:r>
            <a:r>
              <a:rPr sz="2800" b="1" u="none" spc="-65" dirty="0">
                <a:latin typeface="Arial"/>
                <a:cs typeface="Arial"/>
              </a:rPr>
              <a:t> </a:t>
            </a:r>
            <a:r>
              <a:rPr sz="2800" b="1" u="none" spc="-160" dirty="0">
                <a:latin typeface="Arial"/>
                <a:cs typeface="Arial"/>
              </a:rPr>
              <a:t>income: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785366"/>
            <a:ext cx="8245475" cy="3874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95"/>
              </a:spcBef>
            </a:pP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B.</a:t>
            </a:r>
            <a:r>
              <a:rPr sz="2800" b="1" i="1" u="sng" spc="8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800" b="1" i="1" u="sng" spc="2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</a:t>
            </a:r>
            <a:r>
              <a:rPr sz="2800" b="1" i="1" u="sng" spc="2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where</a:t>
            </a:r>
            <a:r>
              <a:rPr sz="2800" b="1" i="1" u="sng" spc="2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there</a:t>
            </a:r>
            <a:r>
              <a:rPr sz="2800" b="1" i="1" u="sng" spc="2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is</a:t>
            </a:r>
            <a:r>
              <a:rPr sz="2800" b="1" i="1" u="sng" spc="204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Effect</a:t>
            </a:r>
            <a:r>
              <a:rPr sz="2800" b="1" i="1" u="sng" spc="2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800" b="1" i="1" u="sng" spc="2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reducing</a:t>
            </a:r>
            <a:r>
              <a:rPr sz="2800" b="1" i="1" u="sng" spc="2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loss</a:t>
            </a:r>
            <a:r>
              <a:rPr sz="2800" b="1" i="1" u="sng" spc="204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 </a:t>
            </a:r>
            <a:r>
              <a:rPr sz="2800" b="1" i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or</a:t>
            </a:r>
            <a:r>
              <a:rPr sz="2800" b="1" i="1" u="none" spc="-25" dirty="0">
                <a:latin typeface="Perpetua"/>
                <a:cs typeface="Perpetua"/>
              </a:rPr>
              <a:t> </a:t>
            </a:r>
            <a:r>
              <a:rPr sz="2800" b="1" i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converting</a:t>
            </a:r>
            <a:r>
              <a:rPr sz="2800" b="1" i="1" u="sng" spc="-6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loss</a:t>
            </a:r>
            <a:r>
              <a:rPr sz="2800" b="1" i="1" u="sng" spc="-7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into</a:t>
            </a:r>
            <a:r>
              <a:rPr sz="2800" b="1" i="1" u="sng" spc="-7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income:</a:t>
            </a:r>
            <a:endParaRPr sz="2800">
              <a:latin typeface="Perpetua"/>
              <a:cs typeface="Perpetua"/>
            </a:endParaRPr>
          </a:p>
          <a:p>
            <a:pPr marL="12700" marR="5080" algn="just">
              <a:lnSpc>
                <a:spcPct val="100000"/>
              </a:lnSpc>
              <a:spcBef>
                <a:spcPts val="665"/>
              </a:spcBef>
            </a:pPr>
            <a:r>
              <a:rPr sz="2400" dirty="0">
                <a:latin typeface="Perpetua"/>
                <a:cs typeface="Perpetua"/>
              </a:rPr>
              <a:t>Difference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between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claimed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29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loss,</a:t>
            </a:r>
            <a:r>
              <a:rPr sz="2400" spc="1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2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case </a:t>
            </a:r>
            <a:r>
              <a:rPr sz="2400" dirty="0">
                <a:latin typeface="Perpetua"/>
                <a:cs typeface="Perpetua"/>
              </a:rPr>
              <a:t>may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be,</a:t>
            </a:r>
            <a:r>
              <a:rPr sz="2400" spc="-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reassessed.</a:t>
            </a:r>
            <a:endParaRPr sz="2400">
              <a:latin typeface="Perpetua"/>
              <a:cs typeface="Perpetua"/>
            </a:endParaRPr>
          </a:p>
          <a:p>
            <a:pPr marL="241935" indent="-233045" algn="just">
              <a:lnSpc>
                <a:spcPct val="100000"/>
              </a:lnSpc>
              <a:spcBef>
                <a:spcPts val="4500"/>
              </a:spcBef>
              <a:buClr>
                <a:srgbClr val="D24717"/>
              </a:buClr>
              <a:buSzPct val="81250"/>
              <a:buFont typeface="Wingdings"/>
              <a:buChar char=""/>
              <a:tabLst>
                <a:tab pos="241935" algn="l"/>
              </a:tabLst>
            </a:pPr>
            <a:r>
              <a:rPr sz="2400" b="1" i="1" u="heavy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C.</a:t>
            </a:r>
            <a:r>
              <a:rPr sz="2400" b="1" i="1" u="heavy" spc="-2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heavy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800" b="1" i="1" u="heavy" spc="-8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heavy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any</a:t>
            </a:r>
            <a:r>
              <a:rPr sz="2800" b="1" i="1" u="heavy" spc="-6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heavy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other</a:t>
            </a:r>
            <a:r>
              <a:rPr sz="2800" b="1" i="1" u="heavy" spc="-3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800" b="1" i="1" u="heavy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case:</a:t>
            </a:r>
            <a:endParaRPr sz="2800">
              <a:latin typeface="Perpetua"/>
              <a:cs typeface="Perpetua"/>
            </a:endParaRPr>
          </a:p>
          <a:p>
            <a:pPr marL="12700" marR="5715" algn="just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Perpetua"/>
                <a:cs typeface="Perpetua"/>
              </a:rPr>
              <a:t>Difference</a:t>
            </a:r>
            <a:r>
              <a:rPr sz="2400" spc="1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between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1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recomputed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and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assessed,</a:t>
            </a:r>
            <a:r>
              <a:rPr sz="2400" spc="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recomputed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19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preceding order.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642" y="235407"/>
            <a:ext cx="6827520" cy="82041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sz="2800" b="1" u="none" spc="-204" dirty="0">
                <a:latin typeface="Arial"/>
                <a:cs typeface="Arial"/>
              </a:rPr>
              <a:t>Quantum</a:t>
            </a:r>
            <a:r>
              <a:rPr sz="2800" b="1" u="none" spc="-65" dirty="0">
                <a:latin typeface="Arial"/>
                <a:cs typeface="Arial"/>
              </a:rPr>
              <a:t> </a:t>
            </a:r>
            <a:r>
              <a:rPr sz="2800" b="1" u="none" spc="-195" dirty="0">
                <a:latin typeface="Arial"/>
                <a:cs typeface="Arial"/>
              </a:rPr>
              <a:t>of</a:t>
            </a:r>
            <a:r>
              <a:rPr sz="2800" b="1" u="none" spc="-30" dirty="0">
                <a:latin typeface="Arial"/>
                <a:cs typeface="Arial"/>
              </a:rPr>
              <a:t> </a:t>
            </a:r>
            <a:r>
              <a:rPr sz="2800" b="1" u="none" spc="-204" dirty="0">
                <a:latin typeface="Arial"/>
                <a:cs typeface="Arial"/>
              </a:rPr>
              <a:t>under-</a:t>
            </a:r>
            <a:r>
              <a:rPr sz="2800" b="1" u="none" spc="-175" dirty="0">
                <a:latin typeface="Arial"/>
                <a:cs typeface="Arial"/>
              </a:rPr>
              <a:t>reported</a:t>
            </a:r>
            <a:r>
              <a:rPr sz="2800" b="1" u="none" spc="-35" dirty="0">
                <a:latin typeface="Arial"/>
                <a:cs typeface="Arial"/>
              </a:rPr>
              <a:t> </a:t>
            </a:r>
            <a:r>
              <a:rPr sz="2800" b="1" u="none" spc="-190" dirty="0">
                <a:latin typeface="Arial"/>
                <a:cs typeface="Arial"/>
              </a:rPr>
              <a:t>income:</a:t>
            </a:r>
            <a:r>
              <a:rPr b="1" u="none" spc="-190" dirty="0">
                <a:latin typeface="Arial"/>
                <a:cs typeface="Arial"/>
              </a:rPr>
              <a:t>where</a:t>
            </a:r>
            <a:r>
              <a:rPr b="1" u="none" spc="-50" dirty="0">
                <a:latin typeface="Arial"/>
                <a:cs typeface="Arial"/>
              </a:rPr>
              <a:t> </a:t>
            </a:r>
            <a:r>
              <a:rPr b="1" u="none" spc="-65" dirty="0">
                <a:latin typeface="Arial"/>
                <a:cs typeface="Arial"/>
              </a:rPr>
              <a:t>Sec. </a:t>
            </a:r>
            <a:r>
              <a:rPr b="1" u="none" spc="-80" dirty="0">
                <a:latin typeface="Arial"/>
                <a:cs typeface="Arial"/>
              </a:rPr>
              <a:t>115JB/115JC</a:t>
            </a:r>
            <a:r>
              <a:rPr b="1" u="none" spc="-85" dirty="0">
                <a:latin typeface="Arial"/>
                <a:cs typeface="Arial"/>
              </a:rPr>
              <a:t> </a:t>
            </a:r>
            <a:r>
              <a:rPr b="1" u="none" spc="-110" dirty="0">
                <a:latin typeface="Arial"/>
                <a:cs typeface="Arial"/>
              </a:rPr>
              <a:t>are</a:t>
            </a:r>
            <a:r>
              <a:rPr b="1" u="none" spc="-65" dirty="0">
                <a:latin typeface="Arial"/>
                <a:cs typeface="Arial"/>
              </a:rPr>
              <a:t> </a:t>
            </a:r>
            <a:r>
              <a:rPr b="1" u="none" spc="-45" dirty="0">
                <a:latin typeface="Arial"/>
                <a:cs typeface="Arial"/>
              </a:rPr>
              <a:t>applicable-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068984"/>
            <a:ext cx="8242934" cy="49923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200" spc="-105" dirty="0">
                <a:latin typeface="Perpetua"/>
                <a:cs typeface="Perpetua"/>
              </a:rPr>
              <a:t>D.</a:t>
            </a:r>
            <a:r>
              <a:rPr sz="2200" spc="-95" dirty="0">
                <a:latin typeface="Perpetua"/>
                <a:cs typeface="Perpetua"/>
              </a:rPr>
              <a:t> </a:t>
            </a:r>
            <a:r>
              <a:rPr sz="2200" spc="-20" dirty="0">
                <a:latin typeface="Perpetua"/>
                <a:cs typeface="Perpetua"/>
              </a:rPr>
              <a:t>Under-</a:t>
            </a:r>
            <a:r>
              <a:rPr sz="2200" dirty="0">
                <a:latin typeface="Perpetua"/>
                <a:cs typeface="Perpetua"/>
              </a:rPr>
              <a:t>reported</a:t>
            </a:r>
            <a:r>
              <a:rPr sz="2200" spc="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will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be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calculated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per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formula:</a:t>
            </a:r>
            <a:endParaRPr sz="2200">
              <a:latin typeface="Perpetua"/>
              <a:cs typeface="Perpetua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2200" b="1" dirty="0">
                <a:latin typeface="Perpetua"/>
                <a:cs typeface="Perpetua"/>
              </a:rPr>
              <a:t>(A</a:t>
            </a:r>
            <a:r>
              <a:rPr sz="2200" b="1" spc="-1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–</a:t>
            </a:r>
            <a:r>
              <a:rPr sz="2200" b="1" spc="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B)</a:t>
            </a:r>
            <a:r>
              <a:rPr sz="2200" b="1" spc="-1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+ (C –</a:t>
            </a:r>
            <a:r>
              <a:rPr sz="2200" b="1" spc="-5" dirty="0">
                <a:latin typeface="Perpetua"/>
                <a:cs typeface="Perpetua"/>
              </a:rPr>
              <a:t> </a:t>
            </a:r>
            <a:r>
              <a:rPr sz="2200" b="1" spc="-25" dirty="0">
                <a:latin typeface="Perpetua"/>
                <a:cs typeface="Perpetua"/>
              </a:rPr>
              <a:t>D)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200" spc="-10" dirty="0">
                <a:latin typeface="Perpetua"/>
                <a:cs typeface="Perpetua"/>
              </a:rPr>
              <a:t>Where,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600" b="1" dirty="0">
                <a:latin typeface="Perpetua"/>
                <a:cs typeface="Perpetua"/>
              </a:rPr>
              <a:t>A</a:t>
            </a:r>
            <a:r>
              <a:rPr sz="2600" b="1" spc="-50" dirty="0">
                <a:latin typeface="Perpetua"/>
                <a:cs typeface="Perpetua"/>
              </a:rPr>
              <a:t> </a:t>
            </a:r>
            <a:r>
              <a:rPr sz="2600" dirty="0">
                <a:latin typeface="Perpetua"/>
                <a:cs typeface="Perpetua"/>
              </a:rPr>
              <a:t>=</a:t>
            </a:r>
            <a:r>
              <a:rPr sz="2600" spc="-4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total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per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general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provisions</a:t>
            </a:r>
            <a:r>
              <a:rPr sz="2200" dirty="0">
                <a:latin typeface="Perpetua"/>
                <a:cs typeface="Perpetua"/>
              </a:rPr>
              <a:t> of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the</a:t>
            </a:r>
            <a:r>
              <a:rPr sz="2200" spc="-165" dirty="0">
                <a:latin typeface="Perpetua"/>
                <a:cs typeface="Perpetua"/>
              </a:rPr>
              <a:t> </a:t>
            </a:r>
            <a:r>
              <a:rPr sz="2200" spc="-25" dirty="0">
                <a:latin typeface="Perpetua"/>
                <a:cs typeface="Perpetua"/>
              </a:rPr>
              <a:t>Act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ts val="2510"/>
              </a:lnSpc>
              <a:spcBef>
                <a:spcPts val="375"/>
              </a:spcBef>
            </a:pPr>
            <a:r>
              <a:rPr sz="2200" b="1" dirty="0">
                <a:latin typeface="Perpetua"/>
                <a:cs typeface="Perpetua"/>
              </a:rPr>
              <a:t>B</a:t>
            </a:r>
            <a:r>
              <a:rPr sz="2200" b="1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=</a:t>
            </a:r>
            <a:r>
              <a:rPr sz="2200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total</a:t>
            </a:r>
            <a:r>
              <a:rPr sz="2200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40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4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</a:t>
            </a:r>
            <a:r>
              <a:rPr sz="2200" spc="4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per</a:t>
            </a:r>
            <a:r>
              <a:rPr sz="2200" spc="4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general</a:t>
            </a:r>
            <a:r>
              <a:rPr sz="2200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provisions</a:t>
            </a:r>
            <a:r>
              <a:rPr sz="2200" spc="4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of</a:t>
            </a:r>
            <a:r>
              <a:rPr sz="2200" spc="409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4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Act</a:t>
            </a:r>
            <a:r>
              <a:rPr sz="2200" spc="409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less</a:t>
            </a:r>
            <a:r>
              <a:rPr sz="2200" b="1" spc="409" dirty="0">
                <a:latin typeface="Perpetua"/>
                <a:cs typeface="Perpetua"/>
              </a:rPr>
              <a:t> </a:t>
            </a:r>
            <a:r>
              <a:rPr sz="2200" spc="-25" dirty="0">
                <a:latin typeface="Perpetua"/>
                <a:cs typeface="Perpetua"/>
              </a:rPr>
              <a:t>the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ts val="2510"/>
              </a:lnSpc>
            </a:pP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of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spc="-20" dirty="0">
                <a:latin typeface="Perpetua"/>
                <a:cs typeface="Perpetua"/>
              </a:rPr>
              <a:t>under-</a:t>
            </a:r>
            <a:r>
              <a:rPr sz="2200" dirty="0">
                <a:latin typeface="Perpetua"/>
                <a:cs typeface="Perpetua"/>
              </a:rPr>
              <a:t>reported</a:t>
            </a:r>
            <a:r>
              <a:rPr sz="2200" spc="3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income</a:t>
            </a:r>
            <a:endParaRPr sz="2200">
              <a:latin typeface="Perpetua"/>
              <a:cs typeface="Perpetua"/>
            </a:endParaRPr>
          </a:p>
          <a:p>
            <a:pPr marL="12700" marR="6350">
              <a:lnSpc>
                <a:spcPts val="2380"/>
              </a:lnSpc>
              <a:spcBef>
                <a:spcPts val="630"/>
              </a:spcBef>
            </a:pPr>
            <a:r>
              <a:rPr sz="2200" b="1" dirty="0">
                <a:latin typeface="Perpetua"/>
                <a:cs typeface="Perpetua"/>
              </a:rPr>
              <a:t>C </a:t>
            </a:r>
            <a:r>
              <a:rPr sz="2200" dirty="0">
                <a:latin typeface="Perpetua"/>
                <a:cs typeface="Perpetua"/>
              </a:rPr>
              <a:t>= the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total income assessed</a:t>
            </a:r>
            <a:r>
              <a:rPr sz="2200" spc="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per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provisions</a:t>
            </a:r>
            <a:r>
              <a:rPr sz="2200" spc="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contained</a:t>
            </a:r>
            <a:r>
              <a:rPr sz="2200" spc="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</a:t>
            </a:r>
            <a:r>
              <a:rPr sz="2200" spc="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section</a:t>
            </a:r>
            <a:r>
              <a:rPr sz="2200" spc="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115JB</a:t>
            </a:r>
            <a:r>
              <a:rPr sz="2200" spc="5" dirty="0">
                <a:latin typeface="Perpetua"/>
                <a:cs typeface="Perpetua"/>
              </a:rPr>
              <a:t> </a:t>
            </a:r>
            <a:r>
              <a:rPr sz="2200" spc="-25" dirty="0">
                <a:latin typeface="Perpetua"/>
                <a:cs typeface="Perpetua"/>
              </a:rPr>
              <a:t>or </a:t>
            </a:r>
            <a:r>
              <a:rPr sz="2200" dirty="0">
                <a:latin typeface="Perpetua"/>
                <a:cs typeface="Perpetua"/>
              </a:rPr>
              <a:t>section</a:t>
            </a:r>
            <a:r>
              <a:rPr sz="2200" spc="-4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115JC</a:t>
            </a:r>
            <a:endParaRPr sz="2200">
              <a:latin typeface="Perpetua"/>
              <a:cs typeface="Perpetua"/>
            </a:endParaRPr>
          </a:p>
          <a:p>
            <a:pPr marL="12700" marR="5080">
              <a:lnSpc>
                <a:spcPts val="2380"/>
              </a:lnSpc>
              <a:spcBef>
                <a:spcPts val="595"/>
              </a:spcBef>
            </a:pPr>
            <a:r>
              <a:rPr sz="2200" b="1" dirty="0">
                <a:latin typeface="Perpetua"/>
                <a:cs typeface="Perpetua"/>
              </a:rPr>
              <a:t>D</a:t>
            </a:r>
            <a:r>
              <a:rPr sz="2200" b="1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=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total income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 as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per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provisions</a:t>
            </a:r>
            <a:r>
              <a:rPr sz="2200" spc="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contained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</a:t>
            </a:r>
            <a:r>
              <a:rPr sz="2200" spc="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section</a:t>
            </a:r>
            <a:r>
              <a:rPr sz="2200" spc="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115JB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spc="-25" dirty="0">
                <a:latin typeface="Perpetua"/>
                <a:cs typeface="Perpetua"/>
              </a:rPr>
              <a:t>or </a:t>
            </a:r>
            <a:r>
              <a:rPr sz="2200" dirty="0">
                <a:latin typeface="Perpetua"/>
                <a:cs typeface="Perpetua"/>
              </a:rPr>
              <a:t>section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115JC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less</a:t>
            </a:r>
            <a:r>
              <a:rPr sz="2200" b="1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of</a:t>
            </a:r>
            <a:r>
              <a:rPr sz="2200" spc="-20" dirty="0">
                <a:latin typeface="Perpetua"/>
                <a:cs typeface="Perpetua"/>
              </a:rPr>
              <a:t> under-</a:t>
            </a:r>
            <a:r>
              <a:rPr sz="2200" dirty="0">
                <a:latin typeface="Perpetua"/>
                <a:cs typeface="Perpetua"/>
              </a:rPr>
              <a:t>reported</a:t>
            </a:r>
            <a:r>
              <a:rPr sz="2200" spc="4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income</a:t>
            </a:r>
            <a:endParaRPr sz="2200">
              <a:latin typeface="Perpetua"/>
              <a:cs typeface="Perpetua"/>
            </a:endParaRPr>
          </a:p>
          <a:p>
            <a:pPr marL="12700" marR="5080" algn="just">
              <a:lnSpc>
                <a:spcPct val="90000"/>
              </a:lnSpc>
              <a:spcBef>
                <a:spcPts val="3535"/>
              </a:spcBef>
            </a:pPr>
            <a:r>
              <a:rPr sz="2200" dirty="0">
                <a:latin typeface="Perpetua"/>
                <a:cs typeface="Perpetua"/>
              </a:rPr>
              <a:t>Where</a:t>
            </a:r>
            <a:r>
              <a:rPr sz="2200" spc="4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6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is</a:t>
            </a:r>
            <a:r>
              <a:rPr sz="2200" spc="5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considered</a:t>
            </a:r>
            <a:r>
              <a:rPr sz="2200" spc="7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under</a:t>
            </a:r>
            <a:r>
              <a:rPr sz="2200" spc="5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both</a:t>
            </a:r>
            <a:r>
              <a:rPr sz="2200" spc="5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normal</a:t>
            </a:r>
            <a:r>
              <a:rPr sz="2200" spc="6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provision</a:t>
            </a:r>
            <a:r>
              <a:rPr sz="2200" spc="7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and</a:t>
            </a:r>
            <a:r>
              <a:rPr sz="2200" spc="55" dirty="0">
                <a:latin typeface="Perpetua"/>
                <a:cs typeface="Perpetua"/>
              </a:rPr>
              <a:t> </a:t>
            </a:r>
            <a:r>
              <a:rPr sz="2200" spc="-70" dirty="0">
                <a:latin typeface="Perpetua"/>
                <a:cs typeface="Perpetua"/>
              </a:rPr>
              <a:t>MAT/AMT,</a:t>
            </a:r>
            <a:r>
              <a:rPr sz="2200" spc="-30" dirty="0">
                <a:latin typeface="Perpetua"/>
                <a:cs typeface="Perpetua"/>
              </a:rPr>
              <a:t> </a:t>
            </a:r>
            <a:r>
              <a:rPr sz="2200" spc="-20" dirty="0">
                <a:latin typeface="Perpetua"/>
                <a:cs typeface="Perpetua"/>
              </a:rPr>
              <a:t>then </a:t>
            </a:r>
            <a:r>
              <a:rPr sz="2200" dirty="0">
                <a:latin typeface="Perpetua"/>
                <a:cs typeface="Perpetua"/>
              </a:rPr>
              <a:t>such</a:t>
            </a:r>
            <a:r>
              <a:rPr sz="2200" spc="9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9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shall</a:t>
            </a:r>
            <a:r>
              <a:rPr sz="2200" spc="8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not</a:t>
            </a:r>
            <a:r>
              <a:rPr sz="2200" spc="9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be</a:t>
            </a:r>
            <a:r>
              <a:rPr sz="2200" spc="9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reduced</a:t>
            </a:r>
            <a:r>
              <a:rPr sz="2200" spc="9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from</a:t>
            </a:r>
            <a:r>
              <a:rPr sz="2200" spc="1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total</a:t>
            </a:r>
            <a:r>
              <a:rPr sz="2200" spc="8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8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9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while</a:t>
            </a:r>
            <a:r>
              <a:rPr sz="2200" spc="7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determining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3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under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item</a:t>
            </a:r>
            <a:r>
              <a:rPr sz="2200" spc="-25" dirty="0">
                <a:latin typeface="Perpetua"/>
                <a:cs typeface="Perpetua"/>
              </a:rPr>
              <a:t> D.</a:t>
            </a:r>
            <a:endParaRPr sz="22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75565" rIns="0" bIns="0" rtlCol="0">
            <a:spAutoFit/>
          </a:bodyPr>
          <a:lstStyle/>
          <a:p>
            <a:pPr marL="2777490" marR="1125220" indent="-1646555">
              <a:lnSpc>
                <a:spcPct val="100000"/>
              </a:lnSpc>
              <a:spcBef>
                <a:spcPts val="595"/>
              </a:spcBef>
            </a:pPr>
            <a:r>
              <a:rPr sz="4000" u="none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Exceptions</a:t>
            </a:r>
            <a:r>
              <a:rPr sz="4000" u="none" spc="-1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u="none" dirty="0">
                <a:solidFill>
                  <a:srgbClr val="FFFFFF"/>
                </a:solidFill>
                <a:latin typeface="Franklin Gothic Medium"/>
                <a:cs typeface="Franklin Gothic Medium"/>
              </a:rPr>
              <a:t>in</a:t>
            </a:r>
            <a:r>
              <a:rPr sz="4000" u="none" spc="-1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u="none" dirty="0">
                <a:solidFill>
                  <a:srgbClr val="FFFFFF"/>
                </a:solidFill>
                <a:latin typeface="Franklin Gothic Medium"/>
                <a:cs typeface="Franklin Gothic Medium"/>
              </a:rPr>
              <a:t>certain</a:t>
            </a:r>
            <a:r>
              <a:rPr sz="4000" u="none" spc="-16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u="none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scenerios- </a:t>
            </a:r>
            <a:r>
              <a:rPr sz="4000" u="none" dirty="0">
                <a:solidFill>
                  <a:srgbClr val="FFFFFF"/>
                </a:solidFill>
                <a:latin typeface="Franklin Gothic Medium"/>
                <a:cs typeface="Franklin Gothic Medium"/>
              </a:rPr>
              <a:t>Section</a:t>
            </a:r>
            <a:r>
              <a:rPr sz="4000" u="none" spc="-2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u="none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270A(6)</a:t>
            </a:r>
            <a:endParaRPr sz="4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602" y="643127"/>
            <a:ext cx="8145780" cy="18415"/>
          </a:xfrm>
          <a:custGeom>
            <a:avLst/>
            <a:gdLst/>
            <a:ahLst/>
            <a:cxnLst/>
            <a:rect l="l" t="t" r="r" b="b"/>
            <a:pathLst>
              <a:path w="8145780" h="18415">
                <a:moveTo>
                  <a:pt x="8145741" y="0"/>
                </a:moveTo>
                <a:lnTo>
                  <a:pt x="0" y="0"/>
                </a:lnTo>
                <a:lnTo>
                  <a:pt x="0" y="18287"/>
                </a:lnTo>
                <a:lnTo>
                  <a:pt x="8145741" y="18287"/>
                </a:lnTo>
                <a:lnTo>
                  <a:pt x="8145741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5965" y="286003"/>
            <a:ext cx="8174355" cy="5431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00000"/>
              </a:lnSpc>
              <a:spcBef>
                <a:spcPts val="100"/>
              </a:spcBef>
              <a:tabLst>
                <a:tab pos="826135" algn="l"/>
                <a:tab pos="3434079" algn="l"/>
                <a:tab pos="4720590" algn="l"/>
                <a:tab pos="5670550" algn="l"/>
                <a:tab pos="6398895" algn="l"/>
                <a:tab pos="7719059" algn="l"/>
              </a:tabLst>
            </a:pP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‘Under-reported’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income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shall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not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include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 </a:t>
            </a:r>
            <a:r>
              <a:rPr sz="2400" b="1" u="sng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following</a:t>
            </a:r>
            <a:r>
              <a:rPr sz="2400" b="1" u="sng" spc="-9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b="1" u="sng" spc="-1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amount:</a:t>
            </a:r>
            <a:endParaRPr sz="2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155"/>
              </a:spcBef>
            </a:pPr>
            <a:endParaRPr sz="2400">
              <a:latin typeface="Palatino Linotype"/>
              <a:cs typeface="Palatino Linotype"/>
            </a:endParaRPr>
          </a:p>
          <a:p>
            <a:pPr marL="313690" indent="-233045">
              <a:lnSpc>
                <a:spcPct val="100000"/>
              </a:lnSpc>
              <a:buClr>
                <a:srgbClr val="D24717"/>
              </a:buClr>
              <a:buSzPct val="81250"/>
              <a:buFont typeface="Wingdings"/>
              <a:buChar char=""/>
              <a:tabLst>
                <a:tab pos="313690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Where</a:t>
            </a:r>
            <a:r>
              <a:rPr sz="2400" u="sng" spc="-5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explanation</a:t>
            </a:r>
            <a:r>
              <a:rPr sz="2400" u="sng" spc="-7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is</a:t>
            </a:r>
            <a:r>
              <a:rPr sz="2400" u="sng" spc="-5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offered:</a:t>
            </a:r>
            <a:endParaRPr sz="2400">
              <a:latin typeface="Perpetua"/>
              <a:cs typeface="Perpetua"/>
            </a:endParaRPr>
          </a:p>
          <a:p>
            <a:pPr marL="83820" marR="5080">
              <a:lnSpc>
                <a:spcPct val="100000"/>
              </a:lnSpc>
              <a:spcBef>
                <a:spcPts val="4084"/>
              </a:spcBef>
              <a:tabLst>
                <a:tab pos="573405" algn="l"/>
                <a:tab pos="1554480" algn="l"/>
                <a:tab pos="1917064" algn="l"/>
                <a:tab pos="2870200" algn="l"/>
                <a:tab pos="3221990" algn="l"/>
                <a:tab pos="4156710" algn="l"/>
                <a:tab pos="4518025" algn="l"/>
                <a:tab pos="5325745" algn="l"/>
                <a:tab pos="5814695" algn="l"/>
                <a:tab pos="6970395" algn="l"/>
                <a:tab pos="7847965" algn="l"/>
              </a:tabLst>
            </a:pPr>
            <a:r>
              <a:rPr sz="2400" spc="-25" dirty="0">
                <a:latin typeface="Perpetua"/>
                <a:cs typeface="Perpetua"/>
              </a:rPr>
              <a:t>the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amount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of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income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in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respect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of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which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the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b="1" spc="-10" dirty="0">
                <a:latin typeface="Perpetua"/>
                <a:cs typeface="Perpetua"/>
              </a:rPr>
              <a:t>assessee</a:t>
            </a:r>
            <a:r>
              <a:rPr sz="2400" b="1" dirty="0">
                <a:latin typeface="Perpetua"/>
                <a:cs typeface="Perpetua"/>
              </a:rPr>
              <a:t>	</a:t>
            </a:r>
            <a:r>
              <a:rPr sz="2400" b="1" spc="-10" dirty="0">
                <a:latin typeface="Perpetua"/>
                <a:cs typeface="Perpetua"/>
              </a:rPr>
              <a:t>offers</a:t>
            </a:r>
            <a:r>
              <a:rPr sz="2400" b="1" dirty="0">
                <a:latin typeface="Perpetua"/>
                <a:cs typeface="Perpetua"/>
              </a:rPr>
              <a:t>	</a:t>
            </a:r>
            <a:r>
              <a:rPr sz="2400" b="1" spc="-25" dirty="0">
                <a:latin typeface="Perpetua"/>
                <a:cs typeface="Perpetua"/>
              </a:rPr>
              <a:t>an </a:t>
            </a:r>
            <a:r>
              <a:rPr sz="2400" b="1" spc="-10" dirty="0">
                <a:latin typeface="Perpetua"/>
                <a:cs typeface="Perpetua"/>
              </a:rPr>
              <a:t>explanation</a:t>
            </a:r>
            <a:endParaRPr sz="2400">
              <a:latin typeface="Perpetua"/>
              <a:cs typeface="Perpetua"/>
            </a:endParaRPr>
          </a:p>
          <a:p>
            <a:pPr marL="3877310">
              <a:lnSpc>
                <a:spcPct val="100000"/>
              </a:lnSpc>
              <a:spcBef>
                <a:spcPts val="600"/>
              </a:spcBef>
            </a:pPr>
            <a:r>
              <a:rPr sz="2400" b="1" spc="-25" dirty="0">
                <a:latin typeface="Perpetua"/>
                <a:cs typeface="Perpetua"/>
              </a:rPr>
              <a:t>and</a:t>
            </a:r>
            <a:endParaRPr sz="2400">
              <a:latin typeface="Perpetua"/>
              <a:cs typeface="Perpetua"/>
            </a:endParaRPr>
          </a:p>
          <a:p>
            <a:pPr marL="83820" marR="508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AO/CIT</a:t>
            </a:r>
            <a:r>
              <a:rPr sz="2400" b="1" spc="25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or</a:t>
            </a:r>
            <a:r>
              <a:rPr sz="2400" b="1" spc="25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Pr.</a:t>
            </a:r>
            <a:r>
              <a:rPr sz="2400" b="1" spc="16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CIT/CIT(A)</a:t>
            </a:r>
            <a:r>
              <a:rPr sz="2400" b="1" spc="23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is</a:t>
            </a:r>
            <a:r>
              <a:rPr sz="2400" b="1" spc="25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satisfied</a:t>
            </a:r>
            <a:r>
              <a:rPr sz="2400" b="1" spc="2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explanation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is </a:t>
            </a:r>
            <a:r>
              <a:rPr sz="2400" dirty="0">
                <a:latin typeface="Perpetua"/>
                <a:cs typeface="Perpetua"/>
              </a:rPr>
              <a:t>bona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fide</a:t>
            </a:r>
            <a:endParaRPr sz="2400">
              <a:latin typeface="Perpetua"/>
              <a:cs typeface="Perpetua"/>
            </a:endParaRPr>
          </a:p>
          <a:p>
            <a:pPr marL="3877310">
              <a:lnSpc>
                <a:spcPct val="100000"/>
              </a:lnSpc>
              <a:spcBef>
                <a:spcPts val="605"/>
              </a:spcBef>
            </a:pPr>
            <a:r>
              <a:rPr sz="2400" b="1" spc="-25" dirty="0">
                <a:latin typeface="Perpetua"/>
                <a:cs typeface="Perpetua"/>
              </a:rPr>
              <a:t>and</a:t>
            </a:r>
            <a:endParaRPr sz="2400">
              <a:latin typeface="Perpetua"/>
              <a:cs typeface="Perpetua"/>
            </a:endParaRPr>
          </a:p>
          <a:p>
            <a:pPr marL="83820" marR="635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09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assessee</a:t>
            </a:r>
            <a:r>
              <a:rPr sz="2400" b="1" spc="39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has</a:t>
            </a:r>
            <a:r>
              <a:rPr sz="2400" b="1" spc="39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disclosed</a:t>
            </a:r>
            <a:r>
              <a:rPr sz="2400" b="1" spc="4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all</a:t>
            </a:r>
            <a:r>
              <a:rPr sz="2400" spc="4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material</a:t>
            </a:r>
            <a:r>
              <a:rPr sz="2400" spc="4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facts</a:t>
            </a:r>
            <a:r>
              <a:rPr sz="2400" spc="409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4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substantiate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 </a:t>
            </a:r>
            <a:r>
              <a:rPr sz="2400" dirty="0">
                <a:latin typeface="Perpetua"/>
                <a:cs typeface="Perpetua"/>
              </a:rPr>
              <a:t>explanation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offered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602" y="643127"/>
            <a:ext cx="8145780" cy="18415"/>
          </a:xfrm>
          <a:custGeom>
            <a:avLst/>
            <a:gdLst/>
            <a:ahLst/>
            <a:cxnLst/>
            <a:rect l="l" t="t" r="r" b="b"/>
            <a:pathLst>
              <a:path w="8145780" h="18415">
                <a:moveTo>
                  <a:pt x="8145741" y="0"/>
                </a:moveTo>
                <a:lnTo>
                  <a:pt x="0" y="0"/>
                </a:lnTo>
                <a:lnTo>
                  <a:pt x="0" y="18287"/>
                </a:lnTo>
                <a:lnTo>
                  <a:pt x="8145741" y="18287"/>
                </a:lnTo>
                <a:lnTo>
                  <a:pt x="8145741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5965" y="286003"/>
            <a:ext cx="8173720" cy="549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  <a:tabLst>
                <a:tab pos="826135" algn="l"/>
                <a:tab pos="3434079" algn="l"/>
                <a:tab pos="4720590" algn="l"/>
                <a:tab pos="5670550" algn="l"/>
                <a:tab pos="6398895" algn="l"/>
                <a:tab pos="7719059" algn="l"/>
              </a:tabLst>
            </a:pP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‘Under-reported’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income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shall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not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include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 </a:t>
            </a:r>
            <a:r>
              <a:rPr sz="2400" b="1" u="sng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following</a:t>
            </a:r>
            <a:r>
              <a:rPr sz="2400" b="1" u="sng" spc="-9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b="1" u="sng" spc="-1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amount:</a:t>
            </a:r>
            <a:endParaRPr sz="2400">
              <a:latin typeface="Palatino Linotype"/>
              <a:cs typeface="Palatino Linotype"/>
            </a:endParaRPr>
          </a:p>
          <a:p>
            <a:pPr marL="313690" indent="-233045" algn="just">
              <a:lnSpc>
                <a:spcPct val="100000"/>
              </a:lnSpc>
              <a:spcBef>
                <a:spcPts val="915"/>
              </a:spcBef>
              <a:buClr>
                <a:srgbClr val="D24717"/>
              </a:buClr>
              <a:buSzPct val="81250"/>
              <a:buFont typeface="Wingdings"/>
              <a:buChar char=""/>
              <a:tabLst>
                <a:tab pos="313690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Under</a:t>
            </a:r>
            <a:r>
              <a:rPr sz="2400" u="sng" spc="-5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reporting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on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account</a:t>
            </a:r>
            <a:r>
              <a:rPr sz="2400" u="sng" spc="-5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estimated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additons:</a:t>
            </a:r>
            <a:endParaRPr sz="2400">
              <a:latin typeface="Perpetua"/>
              <a:cs typeface="Perpetua"/>
            </a:endParaRPr>
          </a:p>
          <a:p>
            <a:pPr marL="504825" marR="5080" indent="-421640" algn="just">
              <a:lnSpc>
                <a:spcPct val="100000"/>
              </a:lnSpc>
              <a:spcBef>
                <a:spcPts val="600"/>
              </a:spcBef>
              <a:buAutoNum type="arabicParenBoth"/>
              <a:tabLst>
                <a:tab pos="541020" algn="l"/>
              </a:tabLst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basis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	</a:t>
            </a:r>
            <a:r>
              <a:rPr sz="2400" dirty="0">
                <a:latin typeface="Perpetua"/>
                <a:cs typeface="Perpetua"/>
              </a:rPr>
              <a:t>an</a:t>
            </a:r>
            <a:r>
              <a:rPr sz="2400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estimate,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if</a:t>
            </a:r>
            <a:r>
              <a:rPr sz="2400" b="1" spc="15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the</a:t>
            </a:r>
            <a:r>
              <a:rPr sz="2400" b="1" spc="14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accounts</a:t>
            </a:r>
            <a:r>
              <a:rPr sz="2400" b="1" spc="13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are</a:t>
            </a:r>
            <a:r>
              <a:rPr sz="2400" b="1" spc="13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correct</a:t>
            </a:r>
            <a:r>
              <a:rPr sz="2400" b="1" spc="13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and</a:t>
            </a:r>
            <a:r>
              <a:rPr sz="2400" b="1" spc="13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complete</a:t>
            </a:r>
            <a:r>
              <a:rPr sz="2400" b="1" spc="13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to</a:t>
            </a:r>
            <a:r>
              <a:rPr sz="2400" b="1" spc="135" dirty="0">
                <a:latin typeface="Perpetua"/>
                <a:cs typeface="Perpetua"/>
              </a:rPr>
              <a:t> </a:t>
            </a:r>
            <a:r>
              <a:rPr sz="2400" b="1" spc="-25" dirty="0">
                <a:latin typeface="Perpetua"/>
                <a:cs typeface="Perpetua"/>
              </a:rPr>
              <a:t>the 	</a:t>
            </a:r>
            <a:r>
              <a:rPr sz="2400" b="1" dirty="0">
                <a:latin typeface="Perpetua"/>
                <a:cs typeface="Perpetua"/>
              </a:rPr>
              <a:t>satisfaction</a:t>
            </a:r>
            <a:r>
              <a:rPr sz="2400" b="1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AO/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CIT(A)/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CIT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Pr.</a:t>
            </a:r>
            <a:r>
              <a:rPr sz="2400" spc="8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CIT,</a:t>
            </a:r>
            <a:r>
              <a:rPr sz="2400" spc="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case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may 	</a:t>
            </a:r>
            <a:r>
              <a:rPr sz="2400" dirty="0">
                <a:latin typeface="Perpetua"/>
                <a:cs typeface="Perpetua"/>
              </a:rPr>
              <a:t>be,</a:t>
            </a:r>
            <a:r>
              <a:rPr sz="2400" spc="5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but</a:t>
            </a:r>
            <a:r>
              <a:rPr sz="2400" spc="10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method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employed</a:t>
            </a:r>
            <a:r>
              <a:rPr sz="2400" spc="10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10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10" dirty="0">
                <a:latin typeface="Perpetua"/>
                <a:cs typeface="Perpetua"/>
              </a:rPr>
              <a:t>  </a:t>
            </a:r>
            <a:r>
              <a:rPr sz="2400" spc="-10" dirty="0">
                <a:latin typeface="Perpetua"/>
                <a:cs typeface="Perpetua"/>
              </a:rPr>
              <a:t>cannot 	</a:t>
            </a:r>
            <a:r>
              <a:rPr sz="2400" dirty="0">
                <a:latin typeface="Perpetua"/>
                <a:cs typeface="Perpetua"/>
              </a:rPr>
              <a:t>properly</a:t>
            </a:r>
            <a:r>
              <a:rPr sz="2400" spc="-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deduced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theref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rom.</a:t>
            </a:r>
            <a:endParaRPr sz="2400">
              <a:latin typeface="Perpetua"/>
              <a:cs typeface="Perpetua"/>
            </a:endParaRPr>
          </a:p>
          <a:p>
            <a:pPr marL="504825" marR="5080" indent="-421640" algn="just">
              <a:lnSpc>
                <a:spcPct val="100000"/>
              </a:lnSpc>
              <a:spcBef>
                <a:spcPts val="4084"/>
              </a:spcBef>
              <a:buAutoNum type="arabicParenBoth"/>
              <a:tabLst>
                <a:tab pos="541020" algn="l"/>
              </a:tabLst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basis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	</a:t>
            </a:r>
            <a:r>
              <a:rPr sz="2400" dirty="0">
                <a:latin typeface="Perpetua"/>
                <a:cs typeface="Perpetua"/>
              </a:rPr>
              <a:t>an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estimate,</a:t>
            </a:r>
            <a:r>
              <a:rPr sz="2400" spc="-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assessee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has,</a:t>
            </a:r>
            <a:r>
              <a:rPr sz="2400" spc="-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 his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own,</a:t>
            </a:r>
            <a:r>
              <a:rPr sz="2400" spc="-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estimated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lower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amount 	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addition</a:t>
            </a:r>
            <a:r>
              <a:rPr sz="2400" spc="1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disallowance</a:t>
            </a:r>
            <a:r>
              <a:rPr sz="2400" spc="1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same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issue</a:t>
            </a:r>
            <a:r>
              <a:rPr sz="2400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included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such 	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computation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his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disclosed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all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 	</a:t>
            </a:r>
            <a:r>
              <a:rPr sz="2400" dirty="0">
                <a:latin typeface="Perpetua"/>
                <a:cs typeface="Perpetua"/>
              </a:rPr>
              <a:t>facts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material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addition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disallowance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8602" y="643127"/>
            <a:ext cx="8145780" cy="18415"/>
          </a:xfrm>
          <a:custGeom>
            <a:avLst/>
            <a:gdLst/>
            <a:ahLst/>
            <a:cxnLst/>
            <a:rect l="l" t="t" r="r" b="b"/>
            <a:pathLst>
              <a:path w="8145780" h="18415">
                <a:moveTo>
                  <a:pt x="8145741" y="0"/>
                </a:moveTo>
                <a:lnTo>
                  <a:pt x="0" y="0"/>
                </a:lnTo>
                <a:lnTo>
                  <a:pt x="0" y="18287"/>
                </a:lnTo>
                <a:lnTo>
                  <a:pt x="8145741" y="18287"/>
                </a:lnTo>
                <a:lnTo>
                  <a:pt x="8145741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5965" y="286003"/>
            <a:ext cx="8175625" cy="527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The</a:t>
            </a:r>
            <a:r>
              <a:rPr sz="2400" b="1" spc="459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spc="-10" dirty="0">
                <a:solidFill>
                  <a:srgbClr val="696363"/>
                </a:solidFill>
                <a:latin typeface="Palatino Linotype"/>
                <a:cs typeface="Palatino Linotype"/>
              </a:rPr>
              <a:t>‘Under-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reported’</a:t>
            </a:r>
            <a:r>
              <a:rPr sz="2400" b="1" spc="465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income</a:t>
            </a:r>
            <a:r>
              <a:rPr sz="2400" b="1" spc="455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shall</a:t>
            </a:r>
            <a:r>
              <a:rPr sz="2400" b="1" spc="465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not</a:t>
            </a:r>
            <a:r>
              <a:rPr sz="2400" b="1" spc="459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dirty="0">
                <a:solidFill>
                  <a:srgbClr val="696363"/>
                </a:solidFill>
                <a:latin typeface="Palatino Linotype"/>
                <a:cs typeface="Palatino Linotype"/>
              </a:rPr>
              <a:t>include</a:t>
            </a:r>
            <a:r>
              <a:rPr sz="2400" b="1" spc="465" dirty="0">
                <a:solidFill>
                  <a:srgbClr val="696363"/>
                </a:solidFill>
                <a:latin typeface="Palatino Linotype"/>
                <a:cs typeface="Palatino Linotype"/>
              </a:rPr>
              <a:t>  </a:t>
            </a:r>
            <a:r>
              <a:rPr sz="2400" b="1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 </a:t>
            </a:r>
            <a:r>
              <a:rPr sz="2400" b="1" u="sng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following</a:t>
            </a:r>
            <a:r>
              <a:rPr sz="2400" b="1" u="sng" spc="-9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b="1" u="sng" spc="-1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amount:</a:t>
            </a:r>
            <a:endParaRPr sz="2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155"/>
              </a:spcBef>
            </a:pPr>
            <a:endParaRPr sz="2400">
              <a:latin typeface="Palatino Linotype"/>
              <a:cs typeface="Palatino Linotype"/>
            </a:endParaRPr>
          </a:p>
          <a:p>
            <a:pPr marL="313690" indent="-233045" algn="just">
              <a:lnSpc>
                <a:spcPct val="100000"/>
              </a:lnSpc>
              <a:buClr>
                <a:srgbClr val="D24717"/>
              </a:buClr>
              <a:buSzPct val="81250"/>
              <a:buFont typeface="Wingdings"/>
              <a:buChar char=""/>
              <a:tabLst>
                <a:tab pos="313690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Additions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on</a:t>
            </a:r>
            <a:r>
              <a:rPr sz="2400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account</a:t>
            </a:r>
            <a:r>
              <a:rPr sz="2400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u="sng" spc="3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ALP</a:t>
            </a:r>
            <a:r>
              <a:rPr sz="2400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determined</a:t>
            </a:r>
            <a:r>
              <a:rPr sz="2400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by</a:t>
            </a:r>
            <a:r>
              <a:rPr sz="2400" u="sng" spc="-29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TPO:</a:t>
            </a:r>
            <a:endParaRPr sz="2400">
              <a:latin typeface="Perpetua"/>
              <a:cs typeface="Perpetua"/>
            </a:endParaRPr>
          </a:p>
          <a:p>
            <a:pPr marL="83820" marR="5080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b="1" spc="-10" dirty="0">
                <a:latin typeface="Perpetua"/>
                <a:cs typeface="Perpetua"/>
              </a:rPr>
              <a:t>under-</a:t>
            </a:r>
            <a:r>
              <a:rPr sz="2400" b="1" dirty="0">
                <a:latin typeface="Perpetua"/>
                <a:cs typeface="Perpetua"/>
              </a:rPr>
              <a:t>reported</a:t>
            </a:r>
            <a:r>
              <a:rPr sz="2400" b="1" spc="5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income</a:t>
            </a:r>
            <a:r>
              <a:rPr sz="2400" b="1" spc="5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is</a:t>
            </a:r>
            <a:r>
              <a:rPr sz="2400" b="1" spc="5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represented</a:t>
            </a:r>
            <a:r>
              <a:rPr sz="2400" b="1" spc="4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by</a:t>
            </a:r>
            <a:r>
              <a:rPr sz="2400" b="1" spc="5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any</a:t>
            </a:r>
            <a:r>
              <a:rPr sz="2400" b="1" spc="50" dirty="0">
                <a:latin typeface="Perpetua"/>
                <a:cs typeface="Perpetua"/>
              </a:rPr>
              <a:t> </a:t>
            </a:r>
            <a:r>
              <a:rPr sz="2400" b="1" spc="-25" dirty="0">
                <a:latin typeface="Perpetua"/>
                <a:cs typeface="Perpetua"/>
              </a:rPr>
              <a:t>TP </a:t>
            </a:r>
            <a:r>
              <a:rPr sz="2400" b="1" dirty="0">
                <a:latin typeface="Perpetua"/>
                <a:cs typeface="Perpetua"/>
              </a:rPr>
              <a:t>addition</a:t>
            </a:r>
            <a:r>
              <a:rPr sz="2400" b="1" spc="9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made</a:t>
            </a:r>
            <a:r>
              <a:rPr sz="2400" b="1" spc="10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in</a:t>
            </a:r>
            <a:r>
              <a:rPr sz="2400" b="1" spc="11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conformity</a:t>
            </a:r>
            <a:r>
              <a:rPr sz="2400" b="1" spc="9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with</a:t>
            </a:r>
            <a:r>
              <a:rPr sz="2400" b="1" spc="11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the</a:t>
            </a:r>
            <a:r>
              <a:rPr sz="2400" b="1" spc="10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ALP</a:t>
            </a:r>
            <a:r>
              <a:rPr sz="2400" b="1" spc="95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determined</a:t>
            </a:r>
            <a:r>
              <a:rPr sz="2400" b="1" spc="90" dirty="0">
                <a:latin typeface="Perpetua"/>
                <a:cs typeface="Perpetua"/>
              </a:rPr>
              <a:t> </a:t>
            </a:r>
            <a:r>
              <a:rPr sz="2400" b="1" dirty="0">
                <a:latin typeface="Perpetua"/>
                <a:cs typeface="Perpetua"/>
              </a:rPr>
              <a:t>by</a:t>
            </a:r>
            <a:r>
              <a:rPr sz="2400" b="1" spc="105" dirty="0">
                <a:latin typeface="Perpetua"/>
                <a:cs typeface="Perpetua"/>
              </a:rPr>
              <a:t> </a:t>
            </a:r>
            <a:r>
              <a:rPr sz="2400" b="1" spc="-25" dirty="0">
                <a:latin typeface="Perpetua"/>
                <a:cs typeface="Perpetua"/>
              </a:rPr>
              <a:t>the </a:t>
            </a:r>
            <a:r>
              <a:rPr sz="2400" b="1" dirty="0">
                <a:latin typeface="Perpetua"/>
                <a:cs typeface="Perpetua"/>
              </a:rPr>
              <a:t>TPO</a:t>
            </a:r>
            <a:r>
              <a:rPr sz="2400" dirty="0">
                <a:latin typeface="Perpetua"/>
                <a:cs typeface="Perpetua"/>
              </a:rPr>
              <a:t>,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assessee</a:t>
            </a:r>
            <a:r>
              <a:rPr sz="2400" spc="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had</a:t>
            </a:r>
            <a:r>
              <a:rPr sz="2400" spc="1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maintained</a:t>
            </a:r>
            <a:r>
              <a:rPr sz="2400" spc="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information</a:t>
            </a:r>
            <a:r>
              <a:rPr sz="2400" spc="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1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documents</a:t>
            </a:r>
            <a:r>
              <a:rPr sz="2400" spc="9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as </a:t>
            </a:r>
            <a:r>
              <a:rPr sz="2400" dirty="0">
                <a:latin typeface="Perpetua"/>
                <a:cs typeface="Perpetua"/>
              </a:rPr>
              <a:t>prescribed</a:t>
            </a:r>
            <a:r>
              <a:rPr sz="2400" spc="5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under</a:t>
            </a:r>
            <a:r>
              <a:rPr sz="2400" spc="5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5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92D,</a:t>
            </a:r>
            <a:r>
              <a:rPr sz="2400" spc="5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declared</a:t>
            </a:r>
            <a:r>
              <a:rPr sz="2400" spc="3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international</a:t>
            </a:r>
            <a:r>
              <a:rPr sz="2400" spc="58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transaction </a:t>
            </a:r>
            <a:r>
              <a:rPr sz="2400" dirty="0">
                <a:latin typeface="Perpetua"/>
                <a:cs typeface="Perpetua"/>
              </a:rPr>
              <a:t>under</a:t>
            </a:r>
            <a:r>
              <a:rPr sz="2400" spc="43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Chapter</a:t>
            </a:r>
            <a:r>
              <a:rPr sz="2400" spc="4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X,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and,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disclosed</a:t>
            </a:r>
            <a:r>
              <a:rPr sz="2400" spc="4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all</a:t>
            </a:r>
            <a:r>
              <a:rPr sz="2400" spc="43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3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material</a:t>
            </a:r>
            <a:r>
              <a:rPr sz="2400" spc="4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facts</a:t>
            </a:r>
            <a:r>
              <a:rPr sz="2400" spc="43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relating</a:t>
            </a:r>
            <a:r>
              <a:rPr sz="2400" spc="4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42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 </a:t>
            </a:r>
            <a:r>
              <a:rPr sz="2400" spc="-10" dirty="0">
                <a:latin typeface="Perpetua"/>
                <a:cs typeface="Perpetua"/>
              </a:rPr>
              <a:t>transaction</a:t>
            </a:r>
            <a:endParaRPr sz="2400">
              <a:latin typeface="Perpetua"/>
              <a:cs typeface="Perpetua"/>
            </a:endParaRPr>
          </a:p>
          <a:p>
            <a:pPr marL="313690" indent="-233045" algn="just">
              <a:lnSpc>
                <a:spcPct val="100000"/>
              </a:lnSpc>
              <a:spcBef>
                <a:spcPts val="4084"/>
              </a:spcBef>
              <a:buClr>
                <a:srgbClr val="D24717"/>
              </a:buClr>
              <a:buSzPct val="81250"/>
              <a:buFont typeface="Wingdings"/>
              <a:buChar char=""/>
              <a:tabLst>
                <a:tab pos="313690" algn="l"/>
              </a:tabLst>
            </a:pP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Search</a:t>
            </a:r>
            <a:r>
              <a:rPr sz="2400" u="sng" spc="-4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cases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covered</a:t>
            </a:r>
            <a:r>
              <a:rPr sz="2400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by</a:t>
            </a:r>
            <a:r>
              <a:rPr sz="2400" u="sng" spc="-4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Section</a:t>
            </a:r>
            <a:r>
              <a:rPr sz="2400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271AAB:</a:t>
            </a:r>
            <a:endParaRPr sz="2400">
              <a:latin typeface="Perpetua"/>
              <a:cs typeface="Perpetua"/>
            </a:endParaRPr>
          </a:p>
          <a:p>
            <a:pPr marL="83820" algn="just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undisclosed</a:t>
            </a:r>
            <a:r>
              <a:rPr sz="2400" spc="-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referred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271AAB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931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b="1" u="sng" dirty="0"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Effect</a:t>
            </a:r>
            <a:r>
              <a:rPr b="1" u="sng" spc="-20" dirty="0"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b="1" u="sng" dirty="0"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of S.</a:t>
            </a:r>
            <a:r>
              <a:rPr b="1" u="sng" spc="-15" dirty="0"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b="1" u="sng" spc="-10" dirty="0"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270A(6)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1575561"/>
            <a:ext cx="8115300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14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formula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</a:t>
            </a:r>
            <a:r>
              <a:rPr sz="2400" spc="-10" dirty="0">
                <a:latin typeface="Perpetua"/>
                <a:cs typeface="Perpetua"/>
              </a:rPr>
              <a:t> 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5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given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S.</a:t>
            </a:r>
            <a:r>
              <a:rPr sz="2400" spc="-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270A(3)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be </a:t>
            </a:r>
            <a:r>
              <a:rPr sz="2400" dirty="0">
                <a:latin typeface="Perpetua"/>
                <a:cs typeface="Perpetua"/>
              </a:rPr>
              <a:t>read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with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S.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270A(6).</a:t>
            </a:r>
            <a:endParaRPr sz="2400">
              <a:latin typeface="Perpetua"/>
              <a:cs typeface="Perpetua"/>
            </a:endParaRPr>
          </a:p>
          <a:p>
            <a:pPr marL="12700" marR="260350">
              <a:lnSpc>
                <a:spcPct val="120900"/>
              </a:lnSpc>
              <a:spcBef>
                <a:spcPts val="3479"/>
              </a:spcBef>
              <a:tabLst>
                <a:tab pos="5379085" algn="l"/>
              </a:tabLst>
            </a:pPr>
            <a:r>
              <a:rPr sz="2400" dirty="0">
                <a:latin typeface="Perpetua"/>
                <a:cs typeface="Perpetua"/>
              </a:rPr>
              <a:t>In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other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words,</a:t>
            </a:r>
            <a:r>
              <a:rPr sz="2400" spc="-1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situations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given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S.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270A(6)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are </a:t>
            </a:r>
            <a:r>
              <a:rPr sz="2400" dirty="0">
                <a:latin typeface="Perpetua"/>
                <a:cs typeface="Perpetua"/>
              </a:rPr>
              <a:t>applicable,</a:t>
            </a:r>
            <a:r>
              <a:rPr sz="2400" spc="3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much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excluded</a:t>
            </a:r>
            <a:r>
              <a:rPr sz="2400" dirty="0">
                <a:latin typeface="Perpetua"/>
                <a:cs typeface="Perpetua"/>
              </a:rPr>
              <a:t>	from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formula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S. </a:t>
            </a:r>
            <a:r>
              <a:rPr sz="2400" spc="-10" dirty="0">
                <a:latin typeface="Perpetua"/>
                <a:cs typeface="Perpetua"/>
              </a:rPr>
              <a:t>270A(3).</a:t>
            </a:r>
            <a:endParaRPr sz="2400">
              <a:latin typeface="Perpetua"/>
              <a:cs typeface="Perpetua"/>
            </a:endParaRPr>
          </a:p>
          <a:p>
            <a:pPr marL="130175" marR="5080" indent="-118110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Perpetua"/>
                <a:cs typeface="Perpetua"/>
              </a:rPr>
              <a:t>In</a:t>
            </a:r>
            <a:r>
              <a:rPr sz="2400" spc="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Ex.</a:t>
            </a:r>
            <a:r>
              <a:rPr sz="2400" spc="-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1,</a:t>
            </a:r>
            <a:r>
              <a:rPr sz="2400" spc="-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 addition</a:t>
            </a:r>
            <a:r>
              <a:rPr sz="2400" spc="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includes</a:t>
            </a:r>
            <a:r>
              <a:rPr sz="2400" spc="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</a:t>
            </a:r>
            <a:r>
              <a:rPr sz="2400" spc="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 say</a:t>
            </a:r>
            <a:r>
              <a:rPr sz="2400" spc="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-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4</a:t>
            </a:r>
            <a:r>
              <a:rPr sz="2400" spc="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lacs,</a:t>
            </a:r>
            <a:r>
              <a:rPr sz="2400" spc="-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respect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</a:t>
            </a:r>
            <a:r>
              <a:rPr sz="2400" dirty="0">
                <a:latin typeface="Perpetua"/>
                <a:cs typeface="Perpetua"/>
              </a:rPr>
              <a:t>which</a:t>
            </a:r>
            <a:r>
              <a:rPr sz="2400" spc="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assessee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given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bonafide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explanation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with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disclosure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facts, </a:t>
            </a:r>
            <a:r>
              <a:rPr sz="2400" dirty="0">
                <a:latin typeface="Perpetua"/>
                <a:cs typeface="Perpetua"/>
              </a:rPr>
              <a:t>UI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will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reduced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by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Rs.</a:t>
            </a:r>
            <a:r>
              <a:rPr sz="2400" spc="-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4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lacs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i.e.</a:t>
            </a:r>
            <a:r>
              <a:rPr sz="2400" spc="3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UI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=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9.50-</a:t>
            </a:r>
            <a:r>
              <a:rPr sz="2400" dirty="0">
                <a:latin typeface="Perpetua"/>
                <a:cs typeface="Perpetua"/>
              </a:rPr>
              <a:t>4.00=5.50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Lacs.</a:t>
            </a:r>
            <a:endParaRPr sz="2400">
              <a:latin typeface="Perpetua"/>
              <a:cs typeface="Perpetu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400" spc="-35" dirty="0">
                <a:latin typeface="Perpetua"/>
                <a:cs typeface="Perpetua"/>
              </a:rPr>
              <a:t>Similarly,</a:t>
            </a:r>
            <a:r>
              <a:rPr sz="2400" spc="-1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it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 a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situation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Ex.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2,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UI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=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10.00-4.00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=6.00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Lacs.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138" y="66547"/>
            <a:ext cx="9022715" cy="6698615"/>
            <a:chOff x="62138" y="66547"/>
            <a:chExt cx="9022715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313" y="69722"/>
              <a:ext cx="9013408" cy="669223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313" y="69722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946"/>
                  </a:moveTo>
                  <a:lnTo>
                    <a:pt x="3576" y="281184"/>
                  </a:lnTo>
                  <a:lnTo>
                    <a:pt x="13965" y="234645"/>
                  </a:lnTo>
                  <a:lnTo>
                    <a:pt x="30657" y="190840"/>
                  </a:lnTo>
                  <a:lnTo>
                    <a:pt x="53141" y="150277"/>
                  </a:lnTo>
                  <a:lnTo>
                    <a:pt x="80907" y="113468"/>
                  </a:lnTo>
                  <a:lnTo>
                    <a:pt x="113445" y="80923"/>
                  </a:lnTo>
                  <a:lnTo>
                    <a:pt x="150245" y="53151"/>
                  </a:lnTo>
                  <a:lnTo>
                    <a:pt x="190796" y="30662"/>
                  </a:lnTo>
                  <a:lnTo>
                    <a:pt x="234589" y="13967"/>
                  </a:lnTo>
                  <a:lnTo>
                    <a:pt x="281114" y="3576"/>
                  </a:lnTo>
                  <a:lnTo>
                    <a:pt x="329859" y="0"/>
                  </a:lnTo>
                  <a:lnTo>
                    <a:pt x="8683462" y="0"/>
                  </a:lnTo>
                  <a:lnTo>
                    <a:pt x="8732224" y="3576"/>
                  </a:lnTo>
                  <a:lnTo>
                    <a:pt x="8778762" y="13967"/>
                  </a:lnTo>
                  <a:lnTo>
                    <a:pt x="8822568" y="30662"/>
                  </a:lnTo>
                  <a:lnTo>
                    <a:pt x="8863130" y="53151"/>
                  </a:lnTo>
                  <a:lnTo>
                    <a:pt x="8899939" y="80923"/>
                  </a:lnTo>
                  <a:lnTo>
                    <a:pt x="8932485" y="113468"/>
                  </a:lnTo>
                  <a:lnTo>
                    <a:pt x="8960257" y="150277"/>
                  </a:lnTo>
                  <a:lnTo>
                    <a:pt x="8982745" y="190840"/>
                  </a:lnTo>
                  <a:lnTo>
                    <a:pt x="8999440" y="234645"/>
                  </a:lnTo>
                  <a:lnTo>
                    <a:pt x="9009831" y="281184"/>
                  </a:lnTo>
                  <a:lnTo>
                    <a:pt x="9013408" y="329946"/>
                  </a:lnTo>
                  <a:lnTo>
                    <a:pt x="9013408" y="6362369"/>
                  </a:lnTo>
                  <a:lnTo>
                    <a:pt x="9009831" y="6411115"/>
                  </a:lnTo>
                  <a:lnTo>
                    <a:pt x="8999440" y="6457639"/>
                  </a:lnTo>
                  <a:lnTo>
                    <a:pt x="8982745" y="6501432"/>
                  </a:lnTo>
                  <a:lnTo>
                    <a:pt x="8960257" y="6541984"/>
                  </a:lnTo>
                  <a:lnTo>
                    <a:pt x="8932485" y="6578785"/>
                  </a:lnTo>
                  <a:lnTo>
                    <a:pt x="8899939" y="6611323"/>
                  </a:lnTo>
                  <a:lnTo>
                    <a:pt x="8863130" y="6639090"/>
                  </a:lnTo>
                  <a:lnTo>
                    <a:pt x="8822568" y="6661574"/>
                  </a:lnTo>
                  <a:lnTo>
                    <a:pt x="8778762" y="6678266"/>
                  </a:lnTo>
                  <a:lnTo>
                    <a:pt x="8732224" y="6688655"/>
                  </a:lnTo>
                  <a:lnTo>
                    <a:pt x="8683462" y="6692231"/>
                  </a:lnTo>
                  <a:lnTo>
                    <a:pt x="329859" y="6692231"/>
                  </a:lnTo>
                  <a:lnTo>
                    <a:pt x="281114" y="6688655"/>
                  </a:lnTo>
                  <a:lnTo>
                    <a:pt x="234589" y="6678266"/>
                  </a:lnTo>
                  <a:lnTo>
                    <a:pt x="190796" y="6661574"/>
                  </a:lnTo>
                  <a:lnTo>
                    <a:pt x="150245" y="6639090"/>
                  </a:lnTo>
                  <a:lnTo>
                    <a:pt x="113445" y="6611323"/>
                  </a:lnTo>
                  <a:lnTo>
                    <a:pt x="80907" y="6578785"/>
                  </a:lnTo>
                  <a:lnTo>
                    <a:pt x="53141" y="6541984"/>
                  </a:lnTo>
                  <a:lnTo>
                    <a:pt x="30657" y="6501432"/>
                  </a:lnTo>
                  <a:lnTo>
                    <a:pt x="13965" y="6457639"/>
                  </a:lnTo>
                  <a:lnTo>
                    <a:pt x="3576" y="6411115"/>
                  </a:lnTo>
                  <a:lnTo>
                    <a:pt x="0" y="6362369"/>
                  </a:lnTo>
                  <a:lnTo>
                    <a:pt x="0" y="329946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31" y="1396688"/>
              <a:ext cx="9022080" cy="120650"/>
            </a:xfrm>
            <a:custGeom>
              <a:avLst/>
              <a:gdLst/>
              <a:ahLst/>
              <a:cxnLst/>
              <a:rect l="l" t="t" r="r" b="b"/>
              <a:pathLst>
                <a:path w="9022080" h="120650">
                  <a:moveTo>
                    <a:pt x="9021572" y="0"/>
                  </a:moveTo>
                  <a:lnTo>
                    <a:pt x="0" y="0"/>
                  </a:lnTo>
                  <a:lnTo>
                    <a:pt x="0" y="120580"/>
                  </a:lnTo>
                  <a:lnTo>
                    <a:pt x="9021572" y="120580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931" y="2976711"/>
              <a:ext cx="9022080" cy="111125"/>
            </a:xfrm>
            <a:custGeom>
              <a:avLst/>
              <a:gdLst/>
              <a:ahLst/>
              <a:cxnLst/>
              <a:rect l="l" t="t" r="r" b="b"/>
              <a:pathLst>
                <a:path w="9022080" h="111125">
                  <a:moveTo>
                    <a:pt x="9021572" y="0"/>
                  </a:moveTo>
                  <a:lnTo>
                    <a:pt x="0" y="0"/>
                  </a:lnTo>
                  <a:lnTo>
                    <a:pt x="0" y="110531"/>
                  </a:lnTo>
                  <a:lnTo>
                    <a:pt x="9021572" y="110531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755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95"/>
              </a:spcBef>
            </a:pPr>
            <a:r>
              <a:rPr sz="4000" b="1" spc="-525" dirty="0">
                <a:solidFill>
                  <a:srgbClr val="FFFFFF"/>
                </a:solidFill>
                <a:latin typeface="Arial"/>
                <a:cs typeface="Arial"/>
              </a:rPr>
              <a:t>PENALTY</a:t>
            </a:r>
            <a:r>
              <a:rPr sz="40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52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4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390" dirty="0">
                <a:solidFill>
                  <a:srgbClr val="FFFFFF"/>
                </a:solidFill>
                <a:latin typeface="Arial"/>
                <a:cs typeface="Arial"/>
              </a:rPr>
              <a:t>UNDER-</a:t>
            </a:r>
            <a:r>
              <a:rPr sz="4000" b="1" spc="-434" dirty="0">
                <a:solidFill>
                  <a:srgbClr val="FFFFFF"/>
                </a:solidFill>
                <a:latin typeface="Arial"/>
                <a:cs typeface="Arial"/>
              </a:rPr>
              <a:t>REPORTING</a:t>
            </a:r>
            <a:r>
              <a:rPr sz="40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285" dirty="0">
                <a:solidFill>
                  <a:srgbClr val="FFFFFF"/>
                </a:solidFill>
                <a:latin typeface="Arial"/>
                <a:cs typeface="Arial"/>
              </a:rPr>
              <a:t>S.</a:t>
            </a:r>
            <a:endParaRPr sz="4000">
              <a:latin typeface="Arial"/>
              <a:cs typeface="Arial"/>
            </a:endParaRPr>
          </a:p>
          <a:p>
            <a:pPr marR="635" algn="ctr">
              <a:lnSpc>
                <a:spcPct val="100000"/>
              </a:lnSpc>
            </a:pP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270A(7)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5183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100"/>
              </a:spcBef>
            </a:pPr>
            <a:r>
              <a:rPr sz="3600" b="1" u="none" dirty="0">
                <a:solidFill>
                  <a:srgbClr val="000000"/>
                </a:solidFill>
                <a:latin typeface="Perpetua"/>
                <a:cs typeface="Perpetua"/>
              </a:rPr>
              <a:t>Penalty</a:t>
            </a:r>
            <a:r>
              <a:rPr sz="3600" b="1" u="none" spc="-7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3600" b="1" u="none" dirty="0">
                <a:solidFill>
                  <a:srgbClr val="000000"/>
                </a:solidFill>
                <a:latin typeface="Perpetua"/>
                <a:cs typeface="Perpetua"/>
              </a:rPr>
              <a:t>For</a:t>
            </a:r>
            <a:r>
              <a:rPr sz="3600" b="1" u="none" spc="-7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3600" b="1" u="none" spc="-10" dirty="0">
                <a:solidFill>
                  <a:srgbClr val="000000"/>
                </a:solidFill>
                <a:latin typeface="Perpetua"/>
                <a:cs typeface="Perpetua"/>
              </a:rPr>
              <a:t>Under-Reporting</a:t>
            </a:r>
            <a:endParaRPr sz="3600">
              <a:latin typeface="Perpetua"/>
              <a:cs typeface="Perpet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14" y="2676601"/>
            <a:ext cx="85566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Perpetua"/>
                <a:cs typeface="Perpetua"/>
              </a:rPr>
              <a:t>Penalty</a:t>
            </a:r>
            <a:r>
              <a:rPr sz="4000" spc="-20" dirty="0">
                <a:latin typeface="Perpetua"/>
                <a:cs typeface="Perpetua"/>
              </a:rPr>
              <a:t> </a:t>
            </a:r>
            <a:r>
              <a:rPr sz="4000" dirty="0">
                <a:latin typeface="Perpetua"/>
                <a:cs typeface="Perpetua"/>
              </a:rPr>
              <a:t>=</a:t>
            </a:r>
            <a:r>
              <a:rPr sz="4000" spc="-10" dirty="0">
                <a:latin typeface="Perpetua"/>
                <a:cs typeface="Perpetua"/>
              </a:rPr>
              <a:t> </a:t>
            </a:r>
            <a:r>
              <a:rPr sz="4000" b="1" dirty="0">
                <a:latin typeface="Perpetua"/>
                <a:cs typeface="Perpetua"/>
              </a:rPr>
              <a:t>50</a:t>
            </a:r>
            <a:r>
              <a:rPr sz="4000" dirty="0">
                <a:latin typeface="Perpetua"/>
                <a:cs typeface="Perpetua"/>
              </a:rPr>
              <a:t>%</a:t>
            </a:r>
            <a:r>
              <a:rPr sz="4000" spc="-15" dirty="0">
                <a:latin typeface="Perpetua"/>
                <a:cs typeface="Perpetua"/>
              </a:rPr>
              <a:t> </a:t>
            </a:r>
            <a:r>
              <a:rPr sz="4000" dirty="0">
                <a:latin typeface="Perpetua"/>
                <a:cs typeface="Perpetua"/>
              </a:rPr>
              <a:t>of</a:t>
            </a:r>
            <a:r>
              <a:rPr sz="4000" spc="-10" dirty="0">
                <a:latin typeface="Perpetua"/>
                <a:cs typeface="Perpetua"/>
              </a:rPr>
              <a:t> </a:t>
            </a:r>
            <a:r>
              <a:rPr sz="4000" dirty="0">
                <a:latin typeface="Perpetua"/>
                <a:cs typeface="Perpetua"/>
              </a:rPr>
              <a:t>the</a:t>
            </a:r>
            <a:r>
              <a:rPr sz="4000" spc="-15" dirty="0">
                <a:latin typeface="Perpetua"/>
                <a:cs typeface="Perpetua"/>
              </a:rPr>
              <a:t> </a:t>
            </a:r>
            <a:r>
              <a:rPr sz="4000" dirty="0">
                <a:latin typeface="Perpetua"/>
                <a:cs typeface="Perpetua"/>
              </a:rPr>
              <a:t>amount</a:t>
            </a:r>
            <a:r>
              <a:rPr sz="4000" spc="-10" dirty="0">
                <a:latin typeface="Perpetua"/>
                <a:cs typeface="Perpetua"/>
              </a:rPr>
              <a:t> </a:t>
            </a:r>
            <a:r>
              <a:rPr sz="4000" dirty="0">
                <a:latin typeface="Perpetua"/>
                <a:cs typeface="Perpetua"/>
              </a:rPr>
              <a:t>of</a:t>
            </a:r>
            <a:r>
              <a:rPr sz="4000" spc="-5" dirty="0">
                <a:latin typeface="Perpetua"/>
                <a:cs typeface="Perpetua"/>
              </a:rPr>
              <a:t> </a:t>
            </a:r>
            <a:r>
              <a:rPr sz="4000" b="1" dirty="0">
                <a:latin typeface="Perpetua"/>
                <a:cs typeface="Perpetua"/>
              </a:rPr>
              <a:t>tax</a:t>
            </a:r>
            <a:r>
              <a:rPr sz="4000" b="1" spc="-25" dirty="0">
                <a:latin typeface="Perpetua"/>
                <a:cs typeface="Perpetua"/>
              </a:rPr>
              <a:t> </a:t>
            </a:r>
            <a:r>
              <a:rPr sz="4000" b="1" spc="-10" dirty="0">
                <a:latin typeface="Perpetua"/>
                <a:cs typeface="Perpetua"/>
              </a:rPr>
              <a:t>payable</a:t>
            </a:r>
            <a:endParaRPr sz="40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</a:pPr>
            <a:r>
              <a:rPr sz="4000" dirty="0">
                <a:latin typeface="Perpetua"/>
                <a:cs typeface="Perpetua"/>
              </a:rPr>
              <a:t>on</a:t>
            </a:r>
            <a:r>
              <a:rPr sz="4000" spc="-35" dirty="0">
                <a:latin typeface="Perpetua"/>
                <a:cs typeface="Perpetua"/>
              </a:rPr>
              <a:t> </a:t>
            </a:r>
            <a:r>
              <a:rPr sz="4000" b="1" dirty="0">
                <a:latin typeface="Perpetua"/>
                <a:cs typeface="Perpetua"/>
              </a:rPr>
              <a:t>under</a:t>
            </a:r>
            <a:r>
              <a:rPr sz="4000" b="1" spc="-30" dirty="0">
                <a:latin typeface="Perpetua"/>
                <a:cs typeface="Perpetua"/>
              </a:rPr>
              <a:t> </a:t>
            </a:r>
            <a:r>
              <a:rPr sz="4000" b="1" dirty="0">
                <a:latin typeface="Perpetua"/>
                <a:cs typeface="Perpetua"/>
              </a:rPr>
              <a:t>reported</a:t>
            </a:r>
            <a:r>
              <a:rPr sz="4000" b="1" spc="-30" dirty="0">
                <a:latin typeface="Perpetua"/>
                <a:cs typeface="Perpetua"/>
              </a:rPr>
              <a:t> </a:t>
            </a:r>
            <a:r>
              <a:rPr sz="4000" b="1" spc="-10" dirty="0">
                <a:latin typeface="Perpetua"/>
                <a:cs typeface="Perpetua"/>
              </a:rPr>
              <a:t>income.</a:t>
            </a:r>
            <a:endParaRPr sz="40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75565" rIns="0" bIns="0" rtlCol="0">
            <a:spAutoFit/>
          </a:bodyPr>
          <a:lstStyle/>
          <a:p>
            <a:pPr marL="1261745" marR="704850" indent="-554990">
              <a:lnSpc>
                <a:spcPct val="100000"/>
              </a:lnSpc>
              <a:spcBef>
                <a:spcPts val="595"/>
              </a:spcBef>
            </a:pPr>
            <a:r>
              <a:rPr sz="4000" b="1" u="none" spc="-475" dirty="0">
                <a:solidFill>
                  <a:srgbClr val="FFFFFF"/>
                </a:solidFill>
                <a:latin typeface="Arial"/>
                <a:cs typeface="Arial"/>
              </a:rPr>
              <a:t>Tax</a:t>
            </a:r>
            <a:r>
              <a:rPr sz="4000" b="1" u="none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65" dirty="0">
                <a:solidFill>
                  <a:srgbClr val="FFFFFF"/>
                </a:solidFill>
                <a:latin typeface="Arial"/>
                <a:cs typeface="Arial"/>
              </a:rPr>
              <a:t>payable</a:t>
            </a:r>
            <a:r>
              <a:rPr sz="4000" b="1" u="none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4000" b="1" u="none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50" dirty="0">
                <a:solidFill>
                  <a:srgbClr val="FFFFFF"/>
                </a:solidFill>
                <a:latin typeface="Arial"/>
                <a:cs typeface="Arial"/>
              </a:rPr>
              <a:t>respect</a:t>
            </a:r>
            <a:r>
              <a:rPr sz="4000" b="1" u="none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54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4000" b="1" u="none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4000" b="1" u="none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95" dirty="0">
                <a:solidFill>
                  <a:srgbClr val="FFFFFF"/>
                </a:solidFill>
                <a:latin typeface="Arial"/>
                <a:cs typeface="Arial"/>
              </a:rPr>
              <a:t>under- </a:t>
            </a:r>
            <a:r>
              <a:rPr sz="4000" b="1" u="none" spc="-235" dirty="0">
                <a:solidFill>
                  <a:srgbClr val="FFFFFF"/>
                </a:solidFill>
                <a:latin typeface="Arial"/>
                <a:cs typeface="Arial"/>
              </a:rPr>
              <a:t>reported</a:t>
            </a:r>
            <a:r>
              <a:rPr sz="4000" b="1" u="none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85" dirty="0">
                <a:solidFill>
                  <a:srgbClr val="FFFFFF"/>
                </a:solidFill>
                <a:latin typeface="Arial"/>
                <a:cs typeface="Arial"/>
              </a:rPr>
              <a:t>income</a:t>
            </a:r>
            <a:r>
              <a:rPr sz="4000" b="1" u="none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3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4000" b="1" u="none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54" dirty="0">
                <a:solidFill>
                  <a:srgbClr val="FFFFFF"/>
                </a:solidFill>
                <a:latin typeface="Arial"/>
                <a:cs typeface="Arial"/>
              </a:rPr>
              <a:t>S.</a:t>
            </a:r>
            <a:r>
              <a:rPr sz="4000" b="1" u="none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10" dirty="0">
                <a:solidFill>
                  <a:srgbClr val="FFFFFF"/>
                </a:solidFill>
                <a:latin typeface="Arial"/>
                <a:cs typeface="Arial"/>
              </a:rPr>
              <a:t>270A(10)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625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5"/>
              </a:spcBef>
            </a:pPr>
            <a:r>
              <a:rPr sz="4000" b="1" u="none" spc="-10" dirty="0">
                <a:solidFill>
                  <a:srgbClr val="FFFFFF"/>
                </a:solidFill>
                <a:latin typeface="Palatino Linotype"/>
                <a:cs typeface="Palatino Linotype"/>
              </a:rPr>
              <a:t>Background:</a:t>
            </a:r>
            <a:endParaRPr sz="4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286003"/>
            <a:ext cx="8188325" cy="5198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5330">
              <a:lnSpc>
                <a:spcPct val="100000"/>
              </a:lnSpc>
              <a:spcBef>
                <a:spcPts val="100"/>
              </a:spcBef>
            </a:pP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Section</a:t>
            </a:r>
            <a:r>
              <a:rPr sz="2400" u="dbl" spc="-2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spc="-1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-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270A(10)</a:t>
            </a:r>
            <a:r>
              <a:rPr sz="2400" u="dbl" spc="-5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:</a:t>
            </a:r>
            <a:r>
              <a:rPr sz="2400" u="dbl" spc="-3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Tax</a:t>
            </a:r>
            <a:r>
              <a:rPr sz="2400" u="dbl" spc="-3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payable</a:t>
            </a:r>
            <a:r>
              <a:rPr sz="2400" u="dbl" spc="-3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in</a:t>
            </a:r>
            <a:r>
              <a:rPr sz="2400" u="dbl" spc="-3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respect</a:t>
            </a:r>
            <a:r>
              <a:rPr sz="2400" u="dbl" spc="-4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of</a:t>
            </a:r>
            <a:r>
              <a:rPr sz="2400" u="dbl" spc="-3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the</a:t>
            </a:r>
            <a:r>
              <a:rPr sz="2400" u="dbl" spc="-3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spc="-1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under-</a:t>
            </a:r>
            <a:r>
              <a:rPr sz="2400" u="none" spc="-10" dirty="0">
                <a:solidFill>
                  <a:srgbClr val="696363"/>
                </a:solid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reported</a:t>
            </a:r>
            <a:r>
              <a:rPr sz="2400" u="dbl" spc="-5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income</a:t>
            </a:r>
            <a:r>
              <a:rPr sz="2400" u="dbl" spc="-5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shall</a:t>
            </a:r>
            <a:r>
              <a:rPr sz="2400" u="dbl" spc="-70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400" u="dbl" spc="-25" dirty="0">
                <a:solidFill>
                  <a:srgbClr val="696363"/>
                </a:solidFill>
                <a:uFill>
                  <a:solidFill>
                    <a:srgbClr val="696363"/>
                  </a:solidFill>
                </a:uFill>
                <a:latin typeface="Palatino Linotype"/>
                <a:cs typeface="Palatino Linotype"/>
              </a:rPr>
              <a:t>be:</a:t>
            </a:r>
            <a:endParaRPr sz="2400">
              <a:latin typeface="Palatino Linotype"/>
              <a:cs typeface="Palatino Linotype"/>
            </a:endParaRPr>
          </a:p>
          <a:p>
            <a:pPr marL="201295" marR="16510" indent="-132080" algn="just">
              <a:lnSpc>
                <a:spcPct val="100000"/>
              </a:lnSpc>
              <a:spcBef>
                <a:spcPts val="1475"/>
              </a:spcBef>
              <a:buClr>
                <a:srgbClr val="D24717"/>
              </a:buClr>
              <a:buSzPct val="81250"/>
              <a:buAutoNum type="romanLcPeriod"/>
              <a:tabLst>
                <a:tab pos="201295" algn="l"/>
                <a:tab pos="218440" algn="l"/>
              </a:tabLst>
            </a:pP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return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3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3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been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furnished</a:t>
            </a:r>
            <a:r>
              <a:rPr sz="2400" spc="3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25" dirty="0">
                <a:latin typeface="Perpetua"/>
                <a:cs typeface="Perpetua"/>
              </a:rPr>
              <a:t>  </a:t>
            </a:r>
            <a:r>
              <a:rPr sz="2400" spc="-25" dirty="0">
                <a:latin typeface="Perpetua"/>
                <a:cs typeface="Perpetua"/>
              </a:rPr>
              <a:t>has </a:t>
            </a:r>
            <a:r>
              <a:rPr sz="2400" dirty="0">
                <a:latin typeface="Perpetua"/>
                <a:cs typeface="Perpetua"/>
              </a:rPr>
              <a:t>been</a:t>
            </a:r>
            <a:r>
              <a:rPr sz="2400" spc="2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</a:t>
            </a:r>
            <a:r>
              <a:rPr sz="2400" spc="2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first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time:-</a:t>
            </a:r>
            <a:r>
              <a:rPr sz="2400" spc="2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2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tax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calculated</a:t>
            </a:r>
            <a:r>
              <a:rPr sz="2400" spc="2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29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 </a:t>
            </a:r>
            <a:r>
              <a:rPr sz="2400" spc="-10" dirty="0">
                <a:latin typeface="Perpetua"/>
                <a:cs typeface="Perpetua"/>
              </a:rPr>
              <a:t>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7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7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7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increased</a:t>
            </a:r>
            <a:r>
              <a:rPr sz="2400" spc="6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by</a:t>
            </a:r>
            <a:r>
              <a:rPr sz="2400" spc="7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7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maximum</a:t>
            </a:r>
            <a:r>
              <a:rPr sz="2400" spc="7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65" dirty="0">
                <a:latin typeface="Perpetua"/>
                <a:cs typeface="Perpetua"/>
              </a:rPr>
              <a:t>  </a:t>
            </a:r>
            <a:r>
              <a:rPr sz="2400" spc="-25" dirty="0">
                <a:latin typeface="Perpetua"/>
                <a:cs typeface="Perpetua"/>
              </a:rPr>
              <a:t>not </a:t>
            </a:r>
            <a:r>
              <a:rPr sz="2400" dirty="0">
                <a:latin typeface="Perpetua"/>
                <a:cs typeface="Perpetua"/>
              </a:rPr>
              <a:t>chargeable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tax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it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were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income.</a:t>
            </a:r>
            <a:endParaRPr sz="2400">
              <a:latin typeface="Perpetua"/>
              <a:cs typeface="Perpetua"/>
            </a:endParaRPr>
          </a:p>
          <a:p>
            <a:pPr marL="201295" marR="21590" indent="-48895" algn="just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Perpetua"/>
                <a:cs typeface="Perpetua"/>
              </a:rPr>
              <a:t>In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Ex.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2,</a:t>
            </a:r>
            <a:r>
              <a:rPr sz="2400" spc="525" dirty="0">
                <a:latin typeface="Perpetua"/>
                <a:cs typeface="Perpetua"/>
              </a:rPr>
              <a:t> </a:t>
            </a:r>
            <a:r>
              <a:rPr sz="2400" spc="-30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UI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=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spc="-35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(6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+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2.5)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8.5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Lacs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–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spc="-30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2.50 </a:t>
            </a:r>
            <a:r>
              <a:rPr sz="2400" spc="-10" dirty="0">
                <a:latin typeface="Perpetua"/>
                <a:cs typeface="Perpetua"/>
              </a:rPr>
              <a:t>Lacs.</a:t>
            </a:r>
            <a:endParaRPr sz="2400">
              <a:latin typeface="Perpetua"/>
              <a:cs typeface="Perpetua"/>
            </a:endParaRPr>
          </a:p>
          <a:p>
            <a:pPr marL="201295" marR="5080" indent="-118110" algn="just">
              <a:lnSpc>
                <a:spcPct val="100000"/>
              </a:lnSpc>
              <a:spcBef>
                <a:spcPts val="4079"/>
              </a:spcBef>
              <a:buAutoNum type="romanLcPeriod" startAt="2"/>
              <a:tabLst>
                <a:tab pos="201295" algn="l"/>
                <a:tab pos="474980" algn="l"/>
              </a:tabLst>
            </a:pP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13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14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14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u/s</a:t>
            </a:r>
            <a:r>
              <a:rPr sz="2400" spc="1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143(1)(a)</a:t>
            </a:r>
            <a:r>
              <a:rPr sz="2400" spc="1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45" dirty="0">
                <a:latin typeface="Perpetua"/>
                <a:cs typeface="Perpetua"/>
              </a:rPr>
              <a:t>  </a:t>
            </a:r>
            <a:r>
              <a:rPr sz="2400" spc="-10" dirty="0">
                <a:latin typeface="Perpetua"/>
                <a:cs typeface="Perpetua"/>
              </a:rPr>
              <a:t>assessed,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1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recomputed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1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1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order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1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loss,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3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</a:t>
            </a:r>
            <a:r>
              <a:rPr sz="2400" dirty="0">
                <a:latin typeface="Perpetua"/>
                <a:cs typeface="Perpetua"/>
              </a:rPr>
              <a:t>tax</a:t>
            </a:r>
            <a:r>
              <a:rPr sz="2400" spc="39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calculated</a:t>
            </a:r>
            <a:r>
              <a:rPr sz="2400" spc="3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0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3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4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it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were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0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total income.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96" rIns="0" bIns="0" rtlCol="0">
            <a:spAutoFit/>
          </a:bodyPr>
          <a:lstStyle/>
          <a:p>
            <a:pPr marL="8382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Section</a:t>
            </a:r>
            <a:r>
              <a:rPr spc="-20" dirty="0"/>
              <a:t> </a:t>
            </a:r>
            <a:r>
              <a:rPr spc="-10" dirty="0"/>
              <a:t>-</a:t>
            </a:r>
            <a:r>
              <a:rPr dirty="0"/>
              <a:t>270A(10)</a:t>
            </a:r>
            <a:r>
              <a:rPr spc="-50" dirty="0"/>
              <a:t> </a:t>
            </a:r>
            <a:r>
              <a:rPr dirty="0"/>
              <a:t>:</a:t>
            </a:r>
            <a:r>
              <a:rPr spc="-30" dirty="0"/>
              <a:t> </a:t>
            </a:r>
            <a:r>
              <a:rPr dirty="0"/>
              <a:t>Tax</a:t>
            </a:r>
            <a:r>
              <a:rPr spc="-35" dirty="0"/>
              <a:t> </a:t>
            </a:r>
            <a:r>
              <a:rPr dirty="0"/>
              <a:t>payable</a:t>
            </a:r>
            <a:r>
              <a:rPr spc="-3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respect</a:t>
            </a:r>
            <a:r>
              <a:rPr spc="-4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under-</a:t>
            </a:r>
            <a:r>
              <a:rPr u="none" spc="-10" dirty="0"/>
              <a:t> </a:t>
            </a:r>
            <a:r>
              <a:rPr dirty="0"/>
              <a:t>reported</a:t>
            </a:r>
            <a:r>
              <a:rPr spc="-55" dirty="0"/>
              <a:t> </a:t>
            </a:r>
            <a:r>
              <a:rPr dirty="0"/>
              <a:t>income</a:t>
            </a:r>
            <a:r>
              <a:rPr spc="-50" dirty="0"/>
              <a:t> </a:t>
            </a:r>
            <a:r>
              <a:rPr dirty="0"/>
              <a:t>shall</a:t>
            </a:r>
            <a:r>
              <a:rPr spc="-70" dirty="0"/>
              <a:t> </a:t>
            </a:r>
            <a:r>
              <a:rPr spc="-25" dirty="0"/>
              <a:t>be: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1570990"/>
            <a:ext cx="8114030" cy="39890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65760" indent="-353060" algn="just">
              <a:lnSpc>
                <a:spcPct val="100000"/>
              </a:lnSpc>
              <a:spcBef>
                <a:spcPts val="700"/>
              </a:spcBef>
              <a:buAutoNum type="romanLcPeriod" startAt="3"/>
              <a:tabLst>
                <a:tab pos="365760" algn="l"/>
              </a:tabLst>
            </a:pPr>
            <a:r>
              <a:rPr sz="2400" dirty="0">
                <a:latin typeface="Perpetua"/>
                <a:cs typeface="Perpetua"/>
              </a:rPr>
              <a:t>In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other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case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per the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formula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b="1" spc="-10" dirty="0">
                <a:latin typeface="Perpetua"/>
                <a:cs typeface="Perpetua"/>
              </a:rPr>
              <a:t>(X-</a:t>
            </a:r>
            <a:r>
              <a:rPr sz="2400" b="1" dirty="0">
                <a:latin typeface="Perpetua"/>
                <a:cs typeface="Perpetua"/>
              </a:rPr>
              <a:t>Y),</a:t>
            </a:r>
            <a:r>
              <a:rPr sz="2400" b="1" spc="-10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where,</a:t>
            </a:r>
            <a:endParaRPr sz="2400">
              <a:latin typeface="Perpetua"/>
              <a:cs typeface="Perpetua"/>
            </a:endParaRPr>
          </a:p>
          <a:p>
            <a:pPr marL="287020" marR="5080" lvl="1" indent="-274955" algn="just">
              <a:lnSpc>
                <a:spcPct val="100000"/>
              </a:lnSpc>
              <a:spcBef>
                <a:spcPts val="600"/>
              </a:spcBef>
              <a:buSzPct val="85416"/>
              <a:buFont typeface="Segoe UI Symbol"/>
              <a:buChar char="⚫"/>
              <a:tabLst>
                <a:tab pos="287020" algn="l"/>
                <a:tab pos="354965" algn="l"/>
              </a:tabLst>
            </a:pPr>
            <a:r>
              <a:rPr sz="2400" dirty="0">
                <a:solidFill>
                  <a:srgbClr val="D24717"/>
                </a:solidFill>
                <a:latin typeface="Perpetua"/>
                <a:cs typeface="Perpetua"/>
              </a:rPr>
              <a:t>	</a:t>
            </a:r>
            <a:r>
              <a:rPr sz="2400" dirty="0">
                <a:latin typeface="Perpetua"/>
                <a:cs typeface="Perpetua"/>
              </a:rPr>
              <a:t>X</a:t>
            </a:r>
            <a:r>
              <a:rPr sz="2400" spc="5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–</a:t>
            </a:r>
            <a:r>
              <a:rPr sz="2400" spc="5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5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tax</a:t>
            </a:r>
            <a:r>
              <a:rPr sz="2400" spc="6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calculated</a:t>
            </a:r>
            <a:r>
              <a:rPr sz="2400" spc="5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6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55" dirty="0">
                <a:latin typeface="Perpetua"/>
                <a:cs typeface="Perpetua"/>
              </a:rPr>
              <a:t>  </a:t>
            </a:r>
            <a:r>
              <a:rPr sz="2400" spc="-10" dirty="0">
                <a:latin typeface="Perpetua"/>
                <a:cs typeface="Perpetua"/>
              </a:rPr>
              <a:t>under-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5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50" dirty="0">
                <a:latin typeface="Perpetua"/>
                <a:cs typeface="Perpetua"/>
              </a:rPr>
              <a:t>  </a:t>
            </a:r>
            <a:r>
              <a:rPr sz="2400" spc="-25" dirty="0">
                <a:latin typeface="Perpetua"/>
                <a:cs typeface="Perpetua"/>
              </a:rPr>
              <a:t>as </a:t>
            </a:r>
            <a:r>
              <a:rPr sz="2400" dirty="0">
                <a:latin typeface="Perpetua"/>
                <a:cs typeface="Perpetua"/>
              </a:rPr>
              <a:t>increased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by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u/s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143(1)(a)</a:t>
            </a:r>
            <a:r>
              <a:rPr sz="2400" spc="2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27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assessed,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recomputed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order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it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were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total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and</a:t>
            </a:r>
            <a:endParaRPr sz="2400">
              <a:latin typeface="Perpetua"/>
              <a:cs typeface="Perpetua"/>
            </a:endParaRPr>
          </a:p>
          <a:p>
            <a:pPr marL="287020" marR="13970" lvl="1" indent="-274955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Perpetua"/>
                <a:cs typeface="Perpetua"/>
              </a:rPr>
              <a:t>Y</a:t>
            </a:r>
            <a:r>
              <a:rPr sz="2400" spc="48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-</a:t>
            </a:r>
            <a:r>
              <a:rPr sz="2400" spc="4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4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48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tax</a:t>
            </a:r>
            <a:r>
              <a:rPr sz="2400" spc="4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calculated</a:t>
            </a:r>
            <a:r>
              <a:rPr sz="2400" spc="4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59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4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4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47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u/s </a:t>
            </a:r>
            <a:r>
              <a:rPr sz="2400" dirty="0">
                <a:latin typeface="Perpetua"/>
                <a:cs typeface="Perpetua"/>
              </a:rPr>
              <a:t>143(1)(a)</a:t>
            </a:r>
            <a:r>
              <a:rPr sz="2400" spc="4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assessed,</a:t>
            </a:r>
            <a:r>
              <a:rPr sz="2400" spc="5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3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recomputed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5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45" dirty="0">
                <a:latin typeface="Perpetua"/>
                <a:cs typeface="Perpetua"/>
              </a:rPr>
              <a:t>  </a:t>
            </a:r>
            <a:r>
              <a:rPr sz="2400" spc="-10" dirty="0">
                <a:latin typeface="Perpetua"/>
                <a:cs typeface="Perpetua"/>
              </a:rPr>
              <a:t>preceding order</a:t>
            </a:r>
            <a:endParaRPr sz="2400">
              <a:latin typeface="Perpetua"/>
              <a:cs typeface="Perpetua"/>
            </a:endParaRPr>
          </a:p>
          <a:p>
            <a:pPr marL="130175" marR="18415" indent="-48895" algn="just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Perpetua"/>
                <a:cs typeface="Perpetua"/>
              </a:rPr>
              <a:t>In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Ex.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1,</a:t>
            </a:r>
            <a:r>
              <a:rPr sz="2400" spc="525" dirty="0">
                <a:latin typeface="Perpetua"/>
                <a:cs typeface="Perpetua"/>
              </a:rPr>
              <a:t> </a:t>
            </a:r>
            <a:r>
              <a:rPr sz="2400" spc="-30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UI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=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spc="-35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(5.5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+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3)</a:t>
            </a:r>
            <a:r>
              <a:rPr sz="2400" spc="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8.5</a:t>
            </a:r>
            <a:r>
              <a:rPr sz="2400" spc="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Lacs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–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spc="-30" dirty="0">
                <a:latin typeface="Perpetua"/>
                <a:cs typeface="Perpetua"/>
              </a:rPr>
              <a:t>Tax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3.00 </a:t>
            </a:r>
            <a:r>
              <a:rPr sz="2400" spc="-10" dirty="0">
                <a:latin typeface="Perpetua"/>
                <a:cs typeface="Perpetua"/>
              </a:rPr>
              <a:t>Lacs.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803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95"/>
              </a:spcBef>
            </a:pPr>
            <a:r>
              <a:rPr sz="4000" b="1" u="none" spc="-229" dirty="0">
                <a:solidFill>
                  <a:srgbClr val="FFFFFF"/>
                </a:solidFill>
                <a:latin typeface="Arial"/>
                <a:cs typeface="Arial"/>
              </a:rPr>
              <a:t>Intangible</a:t>
            </a:r>
            <a:r>
              <a:rPr sz="4000" b="1" u="none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325" dirty="0">
                <a:solidFill>
                  <a:srgbClr val="FFFFFF"/>
                </a:solidFill>
                <a:latin typeface="Arial"/>
                <a:cs typeface="Arial"/>
              </a:rPr>
              <a:t>Addition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014" y="588644"/>
            <a:ext cx="3398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dirty="0">
                <a:solidFill>
                  <a:srgbClr val="000000"/>
                </a:solidFill>
                <a:latin typeface="Perpetua"/>
                <a:cs typeface="Perpetua"/>
              </a:rPr>
              <a:t>Section</a:t>
            </a:r>
            <a:r>
              <a:rPr sz="2800" b="1" u="none" spc="-5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2800" b="1" u="none" dirty="0">
                <a:solidFill>
                  <a:srgbClr val="000000"/>
                </a:solidFill>
                <a:latin typeface="Perpetua"/>
                <a:cs typeface="Perpetua"/>
              </a:rPr>
              <a:t>270A</a:t>
            </a:r>
            <a:r>
              <a:rPr sz="2800" b="1" u="none" spc="-4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2800" b="1" u="none" dirty="0">
                <a:solidFill>
                  <a:srgbClr val="000000"/>
                </a:solidFill>
                <a:latin typeface="Perpetua"/>
                <a:cs typeface="Perpetua"/>
              </a:rPr>
              <a:t>(4)</a:t>
            </a:r>
            <a:r>
              <a:rPr sz="2800" b="1" u="none" spc="-4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2800" b="1" u="none" dirty="0">
                <a:solidFill>
                  <a:srgbClr val="000000"/>
                </a:solidFill>
                <a:latin typeface="Perpetua"/>
                <a:cs typeface="Perpetua"/>
              </a:rPr>
              <a:t>&amp;</a:t>
            </a:r>
            <a:r>
              <a:rPr sz="2800" b="1" u="none" spc="-5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sz="2800" b="1" u="none" spc="-20" dirty="0">
                <a:solidFill>
                  <a:srgbClr val="000000"/>
                </a:solidFill>
                <a:latin typeface="Perpetua"/>
                <a:cs typeface="Perpetua"/>
              </a:rPr>
              <a:t>(5):</a:t>
            </a:r>
            <a:endParaRPr sz="2800">
              <a:latin typeface="Perpetua"/>
              <a:cs typeface="Perpet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14" y="1480565"/>
            <a:ext cx="8559165" cy="420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985" algn="just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1250"/>
              <a:buFont typeface="Wingdings"/>
              <a:buChar char=""/>
              <a:tabLst>
                <a:tab pos="130810" algn="l"/>
              </a:tabLst>
            </a:pPr>
            <a:r>
              <a:rPr sz="2400" dirty="0">
                <a:latin typeface="Perpetua"/>
                <a:cs typeface="Perpetua"/>
              </a:rPr>
              <a:t>	270A(4)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2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somewhat</a:t>
            </a:r>
            <a:r>
              <a:rPr sz="2400" spc="2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similar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erstwhile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explanation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24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271(1)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provides</a:t>
            </a:r>
            <a:r>
              <a:rPr sz="2400" spc="1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source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receipt,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deposit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investment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in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assessment</a:t>
            </a:r>
            <a:r>
              <a:rPr sz="2400" spc="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year</a:t>
            </a:r>
            <a:r>
              <a:rPr sz="2400" spc="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claimed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added</a:t>
            </a:r>
            <a:r>
              <a:rPr sz="2400" spc="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2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deducted </a:t>
            </a:r>
            <a:r>
              <a:rPr sz="2400" dirty="0">
                <a:latin typeface="Perpetua"/>
                <a:cs typeface="Perpetua"/>
              </a:rPr>
              <a:t>while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computing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loss,</a:t>
            </a:r>
            <a:r>
              <a:rPr sz="2400" spc="1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1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case</a:t>
            </a:r>
            <a:r>
              <a:rPr sz="2400" spc="1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may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be,</a:t>
            </a:r>
            <a:r>
              <a:rPr sz="2400" spc="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1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1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assessment</a:t>
            </a:r>
            <a:r>
              <a:rPr sz="2400" spc="19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year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</a:t>
            </a:r>
            <a:r>
              <a:rPr sz="2400" spc="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penalty</a:t>
            </a:r>
            <a:r>
              <a:rPr sz="2400" spc="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was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levied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assessment</a:t>
            </a:r>
            <a:r>
              <a:rPr sz="2400" spc="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year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then,</a:t>
            </a:r>
            <a:r>
              <a:rPr sz="2400" spc="-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under- </a:t>
            </a:r>
            <a:r>
              <a:rPr sz="2400" dirty="0">
                <a:latin typeface="Perpetua"/>
                <a:cs typeface="Perpetua"/>
              </a:rPr>
              <a:t>reported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4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shall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include</a:t>
            </a:r>
            <a:r>
              <a:rPr sz="2400" spc="4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4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4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sufficient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4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cover</a:t>
            </a:r>
            <a:r>
              <a:rPr sz="2400" spc="44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such </a:t>
            </a:r>
            <a:r>
              <a:rPr sz="2400" spc="-10" dirty="0">
                <a:latin typeface="Perpetua"/>
                <a:cs typeface="Perpetua"/>
              </a:rPr>
              <a:t>receipt,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deposit or</a:t>
            </a:r>
            <a:r>
              <a:rPr sz="2400" spc="-10" dirty="0">
                <a:latin typeface="Perpetua"/>
                <a:cs typeface="Perpetua"/>
              </a:rPr>
              <a:t> investment.</a:t>
            </a:r>
            <a:endParaRPr sz="2400">
              <a:latin typeface="Perpetua"/>
              <a:cs typeface="Perpetua"/>
            </a:endParaRPr>
          </a:p>
          <a:p>
            <a:pPr marL="12700" marR="5715" indent="-6985" algn="just">
              <a:lnSpc>
                <a:spcPct val="100000"/>
              </a:lnSpc>
              <a:spcBef>
                <a:spcPts val="4084"/>
              </a:spcBef>
              <a:buClr>
                <a:srgbClr val="D24717"/>
              </a:buClr>
              <a:buSzPct val="81250"/>
              <a:buFont typeface="Wingdings"/>
              <a:buChar char=""/>
              <a:tabLst>
                <a:tab pos="130810" algn="l"/>
              </a:tabLst>
            </a:pPr>
            <a:r>
              <a:rPr sz="2400" dirty="0">
                <a:latin typeface="Perpetua"/>
                <a:cs typeface="Perpetua"/>
              </a:rPr>
              <a:t>	Further,</a:t>
            </a:r>
            <a:r>
              <a:rPr sz="2400" spc="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270A(5)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specifies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purpose</a:t>
            </a:r>
            <a:r>
              <a:rPr sz="2400" spc="1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15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sub-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(4)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shall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firstly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from</a:t>
            </a:r>
            <a:r>
              <a:rPr sz="2400" spc="2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immediately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25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assessment</a:t>
            </a:r>
            <a:r>
              <a:rPr sz="2400" spc="26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year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then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from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year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preceding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and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so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on.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8036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2995"/>
              </a:spcBef>
            </a:pPr>
            <a:r>
              <a:rPr sz="4000" b="1" u="none" spc="-375" dirty="0">
                <a:solidFill>
                  <a:srgbClr val="FFFFFF"/>
                </a:solidFill>
                <a:latin typeface="Arial"/>
                <a:cs typeface="Arial"/>
              </a:rPr>
              <a:t>MISREPORTING:</a:t>
            </a:r>
            <a:r>
              <a:rPr sz="4000" b="1" u="none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260" dirty="0">
                <a:solidFill>
                  <a:srgbClr val="FFFFFF"/>
                </a:solidFill>
                <a:latin typeface="Arial"/>
                <a:cs typeface="Arial"/>
              </a:rPr>
              <a:t>S.</a:t>
            </a:r>
            <a:r>
              <a:rPr sz="4000" b="1" u="none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u="none" spc="-10" dirty="0">
                <a:solidFill>
                  <a:srgbClr val="FFFFFF"/>
                </a:solidFill>
                <a:latin typeface="Arial"/>
                <a:cs typeface="Arial"/>
              </a:rPr>
              <a:t>270A(9)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53364"/>
            <a:ext cx="20872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none" spc="-270" dirty="0">
                <a:latin typeface="Arial"/>
                <a:cs typeface="Arial"/>
              </a:rPr>
              <a:t>Background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0040" y="683513"/>
            <a:ext cx="2062480" cy="40005"/>
          </a:xfrm>
          <a:custGeom>
            <a:avLst/>
            <a:gdLst/>
            <a:ahLst/>
            <a:cxnLst/>
            <a:rect l="l" t="t" r="r" b="b"/>
            <a:pathLst>
              <a:path w="2062480" h="40004">
                <a:moveTo>
                  <a:pt x="2061972" y="28956"/>
                </a:moveTo>
                <a:lnTo>
                  <a:pt x="0" y="28956"/>
                </a:lnTo>
                <a:lnTo>
                  <a:pt x="0" y="39624"/>
                </a:lnTo>
                <a:lnTo>
                  <a:pt x="2061972" y="39624"/>
                </a:lnTo>
                <a:lnTo>
                  <a:pt x="2061972" y="28956"/>
                </a:lnTo>
                <a:close/>
              </a:path>
              <a:path w="2062480" h="40004">
                <a:moveTo>
                  <a:pt x="2061972" y="0"/>
                </a:moveTo>
                <a:lnTo>
                  <a:pt x="0" y="0"/>
                </a:lnTo>
                <a:lnTo>
                  <a:pt x="0" y="10668"/>
                </a:lnTo>
                <a:lnTo>
                  <a:pt x="2061972" y="10668"/>
                </a:lnTo>
                <a:lnTo>
                  <a:pt x="2061972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049781"/>
            <a:ext cx="8528050" cy="3744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326515" algn="l"/>
                <a:tab pos="2637155" algn="l"/>
                <a:tab pos="3355340" algn="l"/>
                <a:tab pos="4348480" algn="l"/>
                <a:tab pos="5375910" algn="l"/>
                <a:tab pos="6007100" algn="l"/>
                <a:tab pos="8322945" algn="l"/>
              </a:tabLst>
            </a:pPr>
            <a:r>
              <a:rPr sz="2800" spc="-10" dirty="0">
                <a:latin typeface="Perpetua"/>
                <a:cs typeface="Perpetua"/>
              </a:rPr>
              <a:t>270A(8)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provides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that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incase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where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the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under-reporting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is </a:t>
            </a:r>
            <a:r>
              <a:rPr sz="2800" dirty="0">
                <a:latin typeface="Perpetua"/>
                <a:cs typeface="Perpetua"/>
              </a:rPr>
              <a:t>because</a:t>
            </a:r>
            <a:r>
              <a:rPr sz="2800" spc="-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-5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misreporting</a:t>
            </a:r>
            <a:endParaRPr sz="2800">
              <a:latin typeface="Perpetua"/>
              <a:cs typeface="Perpetua"/>
            </a:endParaRPr>
          </a:p>
          <a:p>
            <a:pPr marL="12700" marR="5715">
              <a:lnSpc>
                <a:spcPct val="100000"/>
              </a:lnSpc>
              <a:spcBef>
                <a:spcPts val="4565"/>
              </a:spcBef>
              <a:tabLst>
                <a:tab pos="701675" algn="l"/>
                <a:tab pos="2021205" algn="l"/>
                <a:tab pos="2414270" algn="l"/>
                <a:tab pos="4386580" algn="l"/>
                <a:tab pos="5091430" algn="l"/>
                <a:tab pos="5659755" algn="l"/>
                <a:tab pos="6480175" algn="l"/>
              </a:tabLst>
            </a:pPr>
            <a:r>
              <a:rPr sz="2800" spc="-20" dirty="0">
                <a:latin typeface="Perpetua"/>
                <a:cs typeface="Perpetua"/>
              </a:rPr>
              <a:t>than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provision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of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sub-section(6)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shall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not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apply</a:t>
            </a:r>
            <a:r>
              <a:rPr sz="2800" dirty="0">
                <a:latin typeface="Perpetua"/>
                <a:cs typeface="Perpetua"/>
              </a:rPr>
              <a:t>	(i.e.</a:t>
            </a:r>
            <a:r>
              <a:rPr sz="2800" spc="254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exceptions </a:t>
            </a:r>
            <a:r>
              <a:rPr sz="2800" dirty="0">
                <a:latin typeface="Perpetua"/>
                <a:cs typeface="Perpetua"/>
              </a:rPr>
              <a:t>not</a:t>
            </a:r>
            <a:r>
              <a:rPr sz="2800" spc="-6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applicable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in</a:t>
            </a:r>
            <a:r>
              <a:rPr sz="2800" spc="-6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case</a:t>
            </a:r>
            <a:r>
              <a:rPr sz="2800" spc="-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-6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Misreporting)</a:t>
            </a:r>
            <a:endParaRPr sz="2800">
              <a:latin typeface="Perpetua"/>
              <a:cs typeface="Perpetua"/>
            </a:endParaRPr>
          </a:p>
          <a:p>
            <a:pPr marL="12700" marR="5080">
              <a:lnSpc>
                <a:spcPct val="100000"/>
              </a:lnSpc>
              <a:spcBef>
                <a:spcPts val="4560"/>
              </a:spcBef>
              <a:tabLst>
                <a:tab pos="623570" algn="l"/>
                <a:tab pos="1268095" algn="l"/>
                <a:tab pos="1911350" algn="l"/>
                <a:tab pos="2469515" algn="l"/>
                <a:tab pos="3760470" algn="l"/>
                <a:tab pos="4615815" algn="l"/>
                <a:tab pos="5132070" algn="l"/>
                <a:tab pos="6205220" algn="l"/>
                <a:tab pos="6642734" algn="l"/>
                <a:tab pos="7569834" algn="l"/>
                <a:tab pos="8027034" algn="l"/>
              </a:tabLst>
            </a:pPr>
            <a:r>
              <a:rPr sz="2800" spc="-25" dirty="0">
                <a:latin typeface="Perpetua"/>
                <a:cs typeface="Perpetua"/>
              </a:rPr>
              <a:t>and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also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that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the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b="1" spc="-10" dirty="0">
                <a:latin typeface="Perpetua"/>
                <a:cs typeface="Perpetua"/>
              </a:rPr>
              <a:t>penalty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10" dirty="0">
                <a:latin typeface="Perpetua"/>
                <a:cs typeface="Perpetua"/>
              </a:rPr>
              <a:t>shall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25" dirty="0">
                <a:latin typeface="Perpetua"/>
                <a:cs typeface="Perpetua"/>
              </a:rPr>
              <a:t>be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10" dirty="0">
                <a:latin typeface="Perpetua"/>
                <a:cs typeface="Perpetua"/>
              </a:rPr>
              <a:t>levied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25" dirty="0">
                <a:latin typeface="Perpetua"/>
                <a:cs typeface="Perpetua"/>
              </a:rPr>
              <a:t>at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20" dirty="0">
                <a:latin typeface="Perpetua"/>
                <a:cs typeface="Perpetua"/>
              </a:rPr>
              <a:t>200%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25" dirty="0">
                <a:latin typeface="Perpetua"/>
                <a:cs typeface="Perpetua"/>
              </a:rPr>
              <a:t>of</a:t>
            </a:r>
            <a:r>
              <a:rPr sz="2800" b="1" dirty="0">
                <a:latin typeface="Perpetua"/>
                <a:cs typeface="Perpetua"/>
              </a:rPr>
              <a:t>	</a:t>
            </a:r>
            <a:r>
              <a:rPr sz="2800" b="1" spc="-25" dirty="0">
                <a:latin typeface="Perpetua"/>
                <a:cs typeface="Perpetua"/>
              </a:rPr>
              <a:t>the </a:t>
            </a:r>
            <a:r>
              <a:rPr sz="2800" b="1" dirty="0">
                <a:latin typeface="Perpetua"/>
                <a:cs typeface="Perpetua"/>
              </a:rPr>
              <a:t>amount</a:t>
            </a:r>
            <a:r>
              <a:rPr sz="2800" b="1" spc="-30" dirty="0">
                <a:latin typeface="Perpetua"/>
                <a:cs typeface="Perpetua"/>
              </a:rPr>
              <a:t> </a:t>
            </a:r>
            <a:r>
              <a:rPr sz="2800" b="1" dirty="0">
                <a:latin typeface="Perpetua"/>
                <a:cs typeface="Perpetua"/>
              </a:rPr>
              <a:t>of</a:t>
            </a:r>
            <a:r>
              <a:rPr sz="2800" b="1" spc="-50" dirty="0">
                <a:latin typeface="Perpetua"/>
                <a:cs typeface="Perpetua"/>
              </a:rPr>
              <a:t> </a:t>
            </a:r>
            <a:r>
              <a:rPr sz="2800" b="1" dirty="0">
                <a:latin typeface="Perpetua"/>
                <a:cs typeface="Perpetua"/>
              </a:rPr>
              <a:t>tax</a:t>
            </a:r>
            <a:r>
              <a:rPr sz="2800" b="1" spc="-45" dirty="0">
                <a:latin typeface="Perpetua"/>
                <a:cs typeface="Perpetua"/>
              </a:rPr>
              <a:t> </a:t>
            </a:r>
            <a:r>
              <a:rPr sz="2800" b="1" spc="-25" dirty="0">
                <a:latin typeface="Perpetua"/>
                <a:cs typeface="Perpetua"/>
              </a:rPr>
              <a:t>payable</a:t>
            </a:r>
            <a:r>
              <a:rPr sz="2800" b="1" spc="-30" dirty="0">
                <a:latin typeface="Perpetua"/>
                <a:cs typeface="Perpetua"/>
              </a:rPr>
              <a:t> </a:t>
            </a:r>
            <a:r>
              <a:rPr sz="2800" b="1" dirty="0">
                <a:latin typeface="Perpetua"/>
                <a:cs typeface="Perpetua"/>
              </a:rPr>
              <a:t>on</a:t>
            </a:r>
            <a:r>
              <a:rPr sz="2800" b="1" spc="-50" dirty="0">
                <a:latin typeface="Perpetua"/>
                <a:cs typeface="Perpetua"/>
              </a:rPr>
              <a:t> </a:t>
            </a:r>
            <a:r>
              <a:rPr sz="2800" b="1" dirty="0">
                <a:latin typeface="Perpetua"/>
                <a:cs typeface="Perpetua"/>
              </a:rPr>
              <a:t>under</a:t>
            </a:r>
            <a:r>
              <a:rPr sz="2800" b="1" spc="-40" dirty="0">
                <a:latin typeface="Perpetua"/>
                <a:cs typeface="Perpetua"/>
              </a:rPr>
              <a:t> </a:t>
            </a:r>
            <a:r>
              <a:rPr sz="2800" b="1" dirty="0">
                <a:latin typeface="Perpetua"/>
                <a:cs typeface="Perpetua"/>
              </a:rPr>
              <a:t>reported</a:t>
            </a:r>
            <a:r>
              <a:rPr sz="2800" b="1" spc="-35" dirty="0">
                <a:latin typeface="Perpetua"/>
                <a:cs typeface="Perpetua"/>
              </a:rPr>
              <a:t> </a:t>
            </a:r>
            <a:r>
              <a:rPr sz="2800" b="1" spc="-10" dirty="0">
                <a:latin typeface="Perpetua"/>
                <a:cs typeface="Perpetua"/>
              </a:rPr>
              <a:t>income.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38125"/>
            <a:ext cx="61556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none" dirty="0">
                <a:latin typeface="Palatino Linotype"/>
                <a:cs typeface="Palatino Linotype"/>
              </a:rPr>
              <a:t>What</a:t>
            </a:r>
            <a:r>
              <a:rPr sz="3200" b="1" u="none" spc="-40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Is</a:t>
            </a:r>
            <a:r>
              <a:rPr sz="3200" b="1" u="none" spc="-20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Misreporting?</a:t>
            </a:r>
            <a:r>
              <a:rPr sz="3200" b="1" u="none" spc="-60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S.</a:t>
            </a:r>
            <a:r>
              <a:rPr sz="3200" b="1" u="none" spc="-20" dirty="0">
                <a:latin typeface="Palatino Linotype"/>
                <a:cs typeface="Palatino Linotype"/>
              </a:rPr>
              <a:t> </a:t>
            </a:r>
            <a:r>
              <a:rPr sz="3200" b="1" u="none" spc="-10" dirty="0">
                <a:latin typeface="Palatino Linotype"/>
                <a:cs typeface="Palatino Linotype"/>
              </a:rPr>
              <a:t>270A(9)</a:t>
            </a:r>
            <a:endParaRPr sz="32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057402"/>
            <a:ext cx="8412480" cy="458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following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shall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considered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misreporting:</a:t>
            </a:r>
            <a:endParaRPr sz="2400">
              <a:latin typeface="Perpetua"/>
              <a:cs typeface="Perpetua"/>
            </a:endParaRPr>
          </a:p>
          <a:p>
            <a:pPr marL="285750" indent="-273050">
              <a:lnSpc>
                <a:spcPct val="100000"/>
              </a:lnSpc>
              <a:spcBef>
                <a:spcPts val="4079"/>
              </a:spcBef>
              <a:buAutoNum type="romanLcPeriod"/>
              <a:tabLst>
                <a:tab pos="285750" algn="l"/>
              </a:tabLst>
            </a:pPr>
            <a:r>
              <a:rPr sz="2400" spc="-10" dirty="0">
                <a:latin typeface="Perpetua"/>
                <a:cs typeface="Perpetua"/>
              </a:rPr>
              <a:t>misrepresentation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suppression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facts;</a:t>
            </a:r>
            <a:endParaRPr sz="2400">
              <a:latin typeface="Perpetua"/>
              <a:cs typeface="Perpetua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285115" algn="l"/>
              </a:tabLst>
            </a:pPr>
            <a:r>
              <a:rPr sz="2400" dirty="0">
                <a:latin typeface="Perpetua"/>
                <a:cs typeface="Perpetua"/>
              </a:rPr>
              <a:t>failure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record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investments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books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account;</a:t>
            </a:r>
            <a:endParaRPr sz="2400">
              <a:latin typeface="Perpetua"/>
              <a:cs typeface="Perpetua"/>
            </a:endParaRPr>
          </a:p>
          <a:p>
            <a:pPr marL="366395" indent="-353695">
              <a:lnSpc>
                <a:spcPct val="100000"/>
              </a:lnSpc>
              <a:spcBef>
                <a:spcPts val="605"/>
              </a:spcBef>
              <a:buAutoNum type="romanLcPeriod"/>
              <a:tabLst>
                <a:tab pos="366395" algn="l"/>
              </a:tabLst>
            </a:pPr>
            <a:r>
              <a:rPr sz="2400" dirty="0">
                <a:latin typeface="Perpetua"/>
                <a:cs typeface="Perpetua"/>
              </a:rPr>
              <a:t>claim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expenditure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not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substantiated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by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evidence;</a:t>
            </a:r>
            <a:endParaRPr sz="2400">
              <a:latin typeface="Perpetua"/>
              <a:cs typeface="Perpetua"/>
            </a:endParaRPr>
          </a:p>
          <a:p>
            <a:pPr marL="318770" indent="-306070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318770" algn="l"/>
              </a:tabLst>
            </a:pPr>
            <a:r>
              <a:rPr sz="2400" dirty="0">
                <a:latin typeface="Perpetua"/>
                <a:cs typeface="Perpetua"/>
              </a:rPr>
              <a:t>recording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false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entry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books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account;</a:t>
            </a:r>
            <a:endParaRPr sz="2400">
              <a:latin typeface="Perpetua"/>
              <a:cs typeface="Perpetua"/>
            </a:endParaRPr>
          </a:p>
          <a:p>
            <a:pPr marL="285115" marR="104775" indent="-273050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286385" algn="l"/>
                <a:tab pos="1841500" algn="l"/>
              </a:tabLst>
            </a:pPr>
            <a:r>
              <a:rPr sz="2400" dirty="0">
                <a:latin typeface="Perpetua"/>
                <a:cs typeface="Perpetua"/>
              </a:rPr>
              <a:t>failure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record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receipt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books</a:t>
            </a:r>
            <a:r>
              <a:rPr sz="2400" spc="-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account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having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bearing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on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total 	income;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and</a:t>
            </a:r>
            <a:endParaRPr sz="2400">
              <a:latin typeface="Perpetua"/>
              <a:cs typeface="Perpetu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286385" algn="l"/>
                <a:tab pos="352425" algn="l"/>
              </a:tabLst>
            </a:pPr>
            <a:r>
              <a:rPr sz="2400" dirty="0">
                <a:latin typeface="Perpetua"/>
                <a:cs typeface="Perpetua"/>
              </a:rPr>
              <a:t>	failure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report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international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transaction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transaction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deemed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international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transaction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specified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domestic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transaction,</a:t>
            </a:r>
            <a:r>
              <a:rPr sz="2400" spc="-12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to </a:t>
            </a:r>
            <a:r>
              <a:rPr sz="2400" dirty="0">
                <a:latin typeface="Perpetua"/>
                <a:cs typeface="Perpetua"/>
              </a:rPr>
              <a:t>which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provisions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Chapter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X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apply.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55880" rIns="0" bIns="0" rtlCol="0">
            <a:spAutoFit/>
          </a:bodyPr>
          <a:lstStyle/>
          <a:p>
            <a:pPr marL="1048385" marR="378460" indent="-433705">
              <a:lnSpc>
                <a:spcPct val="100600"/>
              </a:lnSpc>
              <a:spcBef>
                <a:spcPts val="440"/>
              </a:spcBef>
            </a:pPr>
            <a:r>
              <a:rPr sz="36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IMMUNITY FROM IMPOSITION </a:t>
            </a:r>
            <a:r>
              <a:rPr sz="3600" b="1" u="none" spc="-25" dirty="0">
                <a:solidFill>
                  <a:srgbClr val="FFFFFF"/>
                </a:solidFill>
                <a:latin typeface="Palatino Linotype"/>
                <a:cs typeface="Palatino Linotype"/>
              </a:rPr>
              <a:t>OF </a:t>
            </a:r>
            <a:r>
              <a:rPr sz="36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PENALTY,</a:t>
            </a:r>
            <a:r>
              <a:rPr sz="3600" b="1" u="none" spc="-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36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ETC.</a:t>
            </a:r>
            <a:r>
              <a:rPr sz="3600" b="1" u="none" spc="-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36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–[Section</a:t>
            </a:r>
            <a:r>
              <a:rPr sz="3600" b="1" u="none" spc="-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3600" b="1" u="none" spc="-10" dirty="0">
                <a:solidFill>
                  <a:srgbClr val="FFFFFF"/>
                </a:solidFill>
                <a:latin typeface="Palatino Linotype"/>
                <a:cs typeface="Palatino Linotype"/>
              </a:rPr>
              <a:t>270AA]</a:t>
            </a:r>
            <a:endParaRPr sz="3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38125"/>
            <a:ext cx="777938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none" dirty="0">
                <a:latin typeface="Palatino Linotype"/>
                <a:cs typeface="Palatino Linotype"/>
              </a:rPr>
              <a:t>Conditions</a:t>
            </a:r>
            <a:r>
              <a:rPr sz="3200" b="1" u="none" spc="-50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to</a:t>
            </a:r>
            <a:r>
              <a:rPr sz="3200" b="1" u="none" spc="-20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be</a:t>
            </a:r>
            <a:r>
              <a:rPr sz="3200" b="1" u="none" spc="-5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fulfilled</a:t>
            </a:r>
            <a:r>
              <a:rPr sz="3200" b="1" u="none" spc="-45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by</a:t>
            </a:r>
            <a:r>
              <a:rPr sz="3200" b="1" u="none" spc="-25" dirty="0">
                <a:latin typeface="Palatino Linotype"/>
                <a:cs typeface="Palatino Linotype"/>
              </a:rPr>
              <a:t> </a:t>
            </a:r>
            <a:r>
              <a:rPr sz="3200" b="1" u="none" dirty="0">
                <a:latin typeface="Palatino Linotype"/>
                <a:cs typeface="Palatino Linotype"/>
              </a:rPr>
              <a:t>the</a:t>
            </a:r>
            <a:r>
              <a:rPr sz="3200" b="1" u="none" spc="-25" dirty="0">
                <a:latin typeface="Palatino Linotype"/>
                <a:cs typeface="Palatino Linotype"/>
              </a:rPr>
              <a:t> </a:t>
            </a:r>
            <a:r>
              <a:rPr sz="3200" b="1" u="none" spc="-10" dirty="0">
                <a:latin typeface="Palatino Linotype"/>
                <a:cs typeface="Palatino Linotype"/>
              </a:rPr>
              <a:t>assessee:</a:t>
            </a:r>
            <a:endParaRPr sz="32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6570" marR="5080" indent="-484505" algn="just">
              <a:lnSpc>
                <a:spcPct val="100000"/>
              </a:lnSpc>
              <a:spcBef>
                <a:spcPts val="95"/>
              </a:spcBef>
              <a:buAutoNum type="arabicParenBoth"/>
              <a:tabLst>
                <a:tab pos="527685" algn="l"/>
              </a:tabLst>
            </a:pPr>
            <a:r>
              <a:rPr spc="-10" dirty="0"/>
              <a:t>Tax</a:t>
            </a:r>
            <a:r>
              <a:rPr spc="65" dirty="0"/>
              <a:t> </a:t>
            </a:r>
            <a:r>
              <a:rPr dirty="0"/>
              <a:t>and</a:t>
            </a:r>
            <a:r>
              <a:rPr spc="80" dirty="0"/>
              <a:t> </a:t>
            </a:r>
            <a:r>
              <a:rPr dirty="0"/>
              <a:t>interest</a:t>
            </a:r>
            <a:r>
              <a:rPr spc="70" dirty="0"/>
              <a:t> </a:t>
            </a:r>
            <a:r>
              <a:rPr dirty="0"/>
              <a:t>payable</a:t>
            </a:r>
            <a:r>
              <a:rPr spc="65" dirty="0"/>
              <a:t> </a:t>
            </a:r>
            <a:r>
              <a:rPr dirty="0"/>
              <a:t>as</a:t>
            </a:r>
            <a:r>
              <a:rPr spc="65" dirty="0"/>
              <a:t> </a:t>
            </a:r>
            <a:r>
              <a:rPr dirty="0"/>
              <a:t>per</a:t>
            </a:r>
            <a:r>
              <a:rPr spc="80" dirty="0"/>
              <a:t> </a:t>
            </a:r>
            <a:r>
              <a:rPr dirty="0"/>
              <a:t>the</a:t>
            </a:r>
            <a:r>
              <a:rPr spc="65" dirty="0"/>
              <a:t> </a:t>
            </a:r>
            <a:r>
              <a:rPr dirty="0"/>
              <a:t>assessment</a:t>
            </a:r>
            <a:r>
              <a:rPr spc="75" dirty="0"/>
              <a:t> </a:t>
            </a:r>
            <a:r>
              <a:rPr dirty="0"/>
              <a:t>/</a:t>
            </a:r>
            <a:r>
              <a:rPr spc="70" dirty="0"/>
              <a:t> </a:t>
            </a:r>
            <a:r>
              <a:rPr spc="-10" dirty="0"/>
              <a:t>reassessment 	</a:t>
            </a:r>
            <a:r>
              <a:rPr dirty="0"/>
              <a:t>order</a:t>
            </a:r>
            <a:r>
              <a:rPr spc="265" dirty="0"/>
              <a:t> </a:t>
            </a:r>
            <a:r>
              <a:rPr dirty="0"/>
              <a:t>u/s</a:t>
            </a:r>
            <a:r>
              <a:rPr spc="265" dirty="0"/>
              <a:t> </a:t>
            </a:r>
            <a:r>
              <a:rPr dirty="0"/>
              <a:t>143</a:t>
            </a:r>
            <a:r>
              <a:rPr spc="265" dirty="0"/>
              <a:t> </a:t>
            </a:r>
            <a:r>
              <a:rPr dirty="0"/>
              <a:t>(3)</a:t>
            </a:r>
            <a:r>
              <a:rPr spc="265" dirty="0"/>
              <a:t> </a:t>
            </a:r>
            <a:r>
              <a:rPr dirty="0"/>
              <a:t>or</a:t>
            </a:r>
            <a:r>
              <a:rPr spc="270" dirty="0"/>
              <a:t> </a:t>
            </a:r>
            <a:r>
              <a:rPr dirty="0"/>
              <a:t>147</a:t>
            </a:r>
            <a:r>
              <a:rPr spc="260" dirty="0"/>
              <a:t> </a:t>
            </a:r>
            <a:r>
              <a:rPr spc="-10" dirty="0"/>
              <a:t>respectively,</a:t>
            </a:r>
            <a:r>
              <a:rPr spc="175" dirty="0"/>
              <a:t> </a:t>
            </a:r>
            <a:r>
              <a:rPr dirty="0"/>
              <a:t>has</a:t>
            </a:r>
            <a:r>
              <a:rPr spc="260" dirty="0"/>
              <a:t> </a:t>
            </a:r>
            <a:r>
              <a:rPr dirty="0"/>
              <a:t>been</a:t>
            </a:r>
            <a:r>
              <a:rPr spc="270" dirty="0"/>
              <a:t> </a:t>
            </a:r>
            <a:r>
              <a:rPr dirty="0"/>
              <a:t>paid</a:t>
            </a:r>
            <a:r>
              <a:rPr spc="260" dirty="0"/>
              <a:t> </a:t>
            </a:r>
            <a:r>
              <a:rPr spc="-10" dirty="0"/>
              <a:t>within 	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period</a:t>
            </a:r>
            <a:r>
              <a:rPr spc="-25" dirty="0"/>
              <a:t> </a:t>
            </a:r>
            <a:r>
              <a:rPr dirty="0"/>
              <a:t>specified</a:t>
            </a:r>
            <a:r>
              <a:rPr spc="-2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such</a:t>
            </a:r>
            <a:r>
              <a:rPr spc="-25" dirty="0"/>
              <a:t> </a:t>
            </a:r>
            <a:r>
              <a:rPr dirty="0"/>
              <a:t>notice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10" dirty="0"/>
              <a:t>demand;</a:t>
            </a:r>
            <a:r>
              <a:rPr spc="-135" dirty="0"/>
              <a:t> </a:t>
            </a:r>
            <a:r>
              <a:rPr spc="-25" dirty="0"/>
              <a:t>and</a:t>
            </a:r>
          </a:p>
          <a:p>
            <a:pPr marL="475615" indent="-462915">
              <a:lnSpc>
                <a:spcPct val="100000"/>
              </a:lnSpc>
              <a:spcBef>
                <a:spcPts val="4565"/>
              </a:spcBef>
              <a:buAutoNum type="arabicParenBoth"/>
              <a:tabLst>
                <a:tab pos="475615" algn="l"/>
              </a:tabLst>
            </a:pPr>
            <a:r>
              <a:rPr dirty="0"/>
              <a:t>No</a:t>
            </a:r>
            <a:r>
              <a:rPr spc="-30" dirty="0"/>
              <a:t> </a:t>
            </a:r>
            <a:r>
              <a:rPr dirty="0"/>
              <a:t>appeal</a:t>
            </a:r>
            <a:r>
              <a:rPr spc="-30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dirty="0"/>
              <a:t>filed</a:t>
            </a:r>
            <a:r>
              <a:rPr spc="-40" dirty="0"/>
              <a:t> </a:t>
            </a:r>
            <a:r>
              <a:rPr dirty="0"/>
              <a:t>against</a:t>
            </a:r>
            <a:r>
              <a:rPr spc="-3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said</a:t>
            </a:r>
            <a:r>
              <a:rPr spc="-40" dirty="0"/>
              <a:t> </a:t>
            </a:r>
            <a:r>
              <a:rPr spc="-10" dirty="0"/>
              <a:t>order.</a:t>
            </a:r>
          </a:p>
          <a:p>
            <a:pPr marL="490220" marR="7620" indent="-478155" algn="just">
              <a:lnSpc>
                <a:spcPct val="100000"/>
              </a:lnSpc>
              <a:spcBef>
                <a:spcPts val="4560"/>
              </a:spcBef>
              <a:buAutoNum type="arabicParenBoth"/>
              <a:tabLst>
                <a:tab pos="527685" algn="l"/>
              </a:tabLst>
            </a:pPr>
            <a:r>
              <a:rPr dirty="0"/>
              <a:t>Application</a:t>
            </a:r>
            <a:r>
              <a:rPr spc="60" dirty="0"/>
              <a:t> </a:t>
            </a:r>
            <a:r>
              <a:rPr dirty="0"/>
              <a:t>u/s</a:t>
            </a:r>
            <a:r>
              <a:rPr spc="60" dirty="0"/>
              <a:t> </a:t>
            </a:r>
            <a:r>
              <a:rPr dirty="0"/>
              <a:t>270AA</a:t>
            </a:r>
            <a:r>
              <a:rPr spc="45" dirty="0"/>
              <a:t> </a:t>
            </a:r>
            <a:r>
              <a:rPr dirty="0"/>
              <a:t>shall</a:t>
            </a:r>
            <a:r>
              <a:rPr spc="55" dirty="0"/>
              <a:t> </a:t>
            </a:r>
            <a:r>
              <a:rPr dirty="0"/>
              <a:t>be</a:t>
            </a:r>
            <a:r>
              <a:rPr spc="70" dirty="0"/>
              <a:t> </a:t>
            </a:r>
            <a:r>
              <a:rPr dirty="0"/>
              <a:t>made</a:t>
            </a:r>
            <a:r>
              <a:rPr spc="60" dirty="0"/>
              <a:t> </a:t>
            </a:r>
            <a:r>
              <a:rPr dirty="0"/>
              <a:t>within</a:t>
            </a:r>
            <a:r>
              <a:rPr spc="55" dirty="0"/>
              <a:t> </a:t>
            </a:r>
            <a:r>
              <a:rPr dirty="0"/>
              <a:t>one</a:t>
            </a:r>
            <a:r>
              <a:rPr spc="55" dirty="0"/>
              <a:t> </a:t>
            </a:r>
            <a:r>
              <a:rPr dirty="0"/>
              <a:t>month</a:t>
            </a:r>
            <a:r>
              <a:rPr spc="55" dirty="0"/>
              <a:t> </a:t>
            </a:r>
            <a:r>
              <a:rPr spc="-20" dirty="0"/>
              <a:t>from 	</a:t>
            </a:r>
            <a:r>
              <a:rPr dirty="0"/>
              <a:t>the</a:t>
            </a:r>
            <a:r>
              <a:rPr spc="55" dirty="0"/>
              <a:t> </a:t>
            </a:r>
            <a:r>
              <a:rPr dirty="0"/>
              <a:t>end</a:t>
            </a:r>
            <a:r>
              <a:rPr spc="70" dirty="0"/>
              <a:t> </a:t>
            </a:r>
            <a:r>
              <a:rPr dirty="0"/>
              <a:t>of</a:t>
            </a:r>
            <a:r>
              <a:rPr spc="55" dirty="0"/>
              <a:t> </a:t>
            </a:r>
            <a:r>
              <a:rPr dirty="0"/>
              <a:t>the</a:t>
            </a:r>
            <a:r>
              <a:rPr spc="65" dirty="0"/>
              <a:t> </a:t>
            </a:r>
            <a:r>
              <a:rPr dirty="0"/>
              <a:t>month</a:t>
            </a:r>
            <a:r>
              <a:rPr spc="60" dirty="0"/>
              <a:t> </a:t>
            </a:r>
            <a:r>
              <a:rPr dirty="0"/>
              <a:t>in</a:t>
            </a:r>
            <a:r>
              <a:rPr spc="60" dirty="0"/>
              <a:t> </a:t>
            </a:r>
            <a:r>
              <a:rPr dirty="0"/>
              <a:t>which</a:t>
            </a:r>
            <a:r>
              <a:rPr spc="55" dirty="0"/>
              <a:t> </a:t>
            </a:r>
            <a:r>
              <a:rPr dirty="0"/>
              <a:t>the</a:t>
            </a:r>
            <a:r>
              <a:rPr spc="70" dirty="0"/>
              <a:t> </a:t>
            </a:r>
            <a:r>
              <a:rPr dirty="0"/>
              <a:t>order</a:t>
            </a:r>
            <a:r>
              <a:rPr spc="50" dirty="0"/>
              <a:t> </a:t>
            </a:r>
            <a:r>
              <a:rPr dirty="0"/>
              <a:t>u/s</a:t>
            </a:r>
            <a:r>
              <a:rPr spc="75" dirty="0"/>
              <a:t> </a:t>
            </a:r>
            <a:r>
              <a:rPr dirty="0"/>
              <a:t>143(3)</a:t>
            </a:r>
            <a:r>
              <a:rPr spc="65" dirty="0"/>
              <a:t> </a:t>
            </a:r>
            <a:r>
              <a:rPr dirty="0"/>
              <a:t>or</a:t>
            </a:r>
            <a:r>
              <a:rPr spc="65" dirty="0"/>
              <a:t> </a:t>
            </a:r>
            <a:r>
              <a:rPr dirty="0"/>
              <a:t>147</a:t>
            </a:r>
            <a:r>
              <a:rPr spc="60" dirty="0"/>
              <a:t> </a:t>
            </a:r>
            <a:r>
              <a:rPr spc="-25" dirty="0"/>
              <a:t>is 	</a:t>
            </a:r>
            <a:r>
              <a:rPr dirty="0"/>
              <a:t>received</a:t>
            </a:r>
            <a:r>
              <a:rPr spc="-35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such</a:t>
            </a:r>
            <a:r>
              <a:rPr spc="-40" dirty="0"/>
              <a:t> </a:t>
            </a:r>
            <a:r>
              <a:rPr dirty="0"/>
              <a:t>form</a:t>
            </a:r>
            <a:r>
              <a:rPr spc="-45" dirty="0"/>
              <a:t> </a:t>
            </a:r>
            <a:r>
              <a:rPr dirty="0"/>
              <a:t>&amp;</a:t>
            </a:r>
            <a:r>
              <a:rPr spc="-40" dirty="0"/>
              <a:t> </a:t>
            </a:r>
            <a:r>
              <a:rPr dirty="0"/>
              <a:t>manner</a:t>
            </a:r>
            <a:r>
              <a:rPr spc="-20" dirty="0"/>
              <a:t> </a:t>
            </a:r>
            <a:r>
              <a:rPr dirty="0"/>
              <a:t>as</a:t>
            </a:r>
            <a:r>
              <a:rPr spc="-45" dirty="0"/>
              <a:t> </a:t>
            </a:r>
            <a:r>
              <a:rPr spc="-10" dirty="0"/>
              <a:t>prescribed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304037"/>
            <a:ext cx="8541385" cy="42926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6670" marR="5080">
              <a:lnSpc>
                <a:spcPts val="3350"/>
              </a:lnSpc>
              <a:spcBef>
                <a:spcPts val="215"/>
              </a:spcBef>
              <a:tabLst>
                <a:tab pos="772160" algn="l"/>
                <a:tab pos="1755139" algn="l"/>
                <a:tab pos="2785745" algn="l"/>
                <a:tab pos="4545965" algn="l"/>
                <a:tab pos="5826125" algn="l"/>
                <a:tab pos="6326505" algn="l"/>
                <a:tab pos="7011034" algn="l"/>
              </a:tabLst>
            </a:pPr>
            <a:r>
              <a:rPr sz="2800" spc="-25" dirty="0">
                <a:solidFill>
                  <a:srgbClr val="696363"/>
                </a:solidFill>
                <a:latin typeface="Palatino Linotype"/>
                <a:cs typeface="Palatino Linotype"/>
              </a:rPr>
              <a:t>AO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b="1" spc="-20" dirty="0">
                <a:solidFill>
                  <a:srgbClr val="696363"/>
                </a:solidFill>
                <a:latin typeface="Palatino Linotype"/>
                <a:cs typeface="Palatino Linotype"/>
              </a:rPr>
              <a:t>shall</a:t>
            </a:r>
            <a:r>
              <a:rPr sz="2800" b="1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20" dirty="0">
                <a:solidFill>
                  <a:srgbClr val="696363"/>
                </a:solidFill>
                <a:latin typeface="Palatino Linotype"/>
                <a:cs typeface="Palatino Linotype"/>
              </a:rPr>
              <a:t>grant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10" dirty="0">
                <a:solidFill>
                  <a:srgbClr val="696363"/>
                </a:solidFill>
                <a:latin typeface="Palatino Linotype"/>
                <a:cs typeface="Palatino Linotype"/>
              </a:rPr>
              <a:t>immunity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10" dirty="0">
                <a:solidFill>
                  <a:srgbClr val="696363"/>
                </a:solidFill>
                <a:latin typeface="Palatino Linotype"/>
                <a:cs typeface="Palatino Linotype"/>
              </a:rPr>
              <a:t>subject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to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25" dirty="0">
                <a:solidFill>
                  <a:srgbClr val="696363"/>
                </a:solidFill>
                <a:latin typeface="Palatino Linotype"/>
                <a:cs typeface="Palatino Linotype"/>
              </a:rPr>
              <a:t>the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	</a:t>
            </a:r>
            <a:r>
              <a:rPr sz="2800" spc="-10" dirty="0">
                <a:solidFill>
                  <a:srgbClr val="696363"/>
                </a:solidFill>
                <a:latin typeface="Palatino Linotype"/>
                <a:cs typeface="Palatino Linotype"/>
              </a:rPr>
              <a:t>following </a:t>
            </a:r>
            <a:r>
              <a:rPr sz="2800" dirty="0">
                <a:solidFill>
                  <a:srgbClr val="696363"/>
                </a:solidFill>
                <a:latin typeface="Palatino Linotype"/>
                <a:cs typeface="Palatino Linotype"/>
              </a:rPr>
              <a:t>conditions</a:t>
            </a:r>
            <a:r>
              <a:rPr sz="2800" spc="-30" dirty="0">
                <a:solidFill>
                  <a:srgbClr val="696363"/>
                </a:solidFill>
                <a:latin typeface="Palatino Linotype"/>
                <a:cs typeface="Palatino Linotype"/>
              </a:rPr>
              <a:t> </a:t>
            </a:r>
            <a:r>
              <a:rPr sz="2800" spc="-50" dirty="0">
                <a:solidFill>
                  <a:srgbClr val="696363"/>
                </a:solidFill>
                <a:latin typeface="Palatino Linotype"/>
                <a:cs typeface="Palatino Linotype"/>
              </a:rPr>
              <a:t>–</a:t>
            </a:r>
            <a:endParaRPr sz="2800">
              <a:latin typeface="Palatino Linotype"/>
              <a:cs typeface="Palatino Linotype"/>
            </a:endParaRPr>
          </a:p>
          <a:p>
            <a:pPr marL="514984" marR="16510" indent="-502920">
              <a:lnSpc>
                <a:spcPct val="100000"/>
              </a:lnSpc>
              <a:spcBef>
                <a:spcPts val="850"/>
              </a:spcBef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Payment</a:t>
            </a:r>
            <a:r>
              <a:rPr sz="2800" spc="2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2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taxes</a:t>
            </a:r>
            <a:r>
              <a:rPr sz="2800" spc="2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&amp;</a:t>
            </a:r>
            <a:r>
              <a:rPr sz="2800" spc="2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interest</a:t>
            </a:r>
            <a:r>
              <a:rPr sz="2800" spc="254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has</a:t>
            </a:r>
            <a:r>
              <a:rPr sz="2800" spc="2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been</a:t>
            </a:r>
            <a:r>
              <a:rPr sz="2800" spc="2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made</a:t>
            </a:r>
            <a:r>
              <a:rPr sz="2800" spc="2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as</a:t>
            </a:r>
            <a:r>
              <a:rPr sz="2800" spc="2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per</a:t>
            </a:r>
            <a:r>
              <a:rPr sz="2800" spc="254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24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order 	</a:t>
            </a:r>
            <a:r>
              <a:rPr sz="2800" dirty="0">
                <a:latin typeface="Perpetua"/>
                <a:cs typeface="Perpetua"/>
              </a:rPr>
              <a:t>u/s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143</a:t>
            </a:r>
            <a:r>
              <a:rPr sz="2800" spc="-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(3)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or</a:t>
            </a:r>
            <a:r>
              <a:rPr sz="2800" spc="-25" dirty="0">
                <a:latin typeface="Perpetua"/>
                <a:cs typeface="Perpetua"/>
              </a:rPr>
              <a:t> 147</a:t>
            </a:r>
            <a:endParaRPr sz="2800">
              <a:latin typeface="Perpetua"/>
              <a:cs typeface="Perpetua"/>
            </a:endParaRPr>
          </a:p>
          <a:p>
            <a:pPr marL="433070" indent="-420370">
              <a:lnSpc>
                <a:spcPct val="100000"/>
              </a:lnSpc>
              <a:spcBef>
                <a:spcPts val="4565"/>
              </a:spcBef>
              <a:buAutoNum type="arabicParenBoth"/>
              <a:tabLst>
                <a:tab pos="433070" algn="l"/>
              </a:tabLst>
            </a:pPr>
            <a:r>
              <a:rPr sz="2800" dirty="0">
                <a:latin typeface="Perpetua"/>
                <a:cs typeface="Perpetua"/>
              </a:rPr>
              <a:t>Time</a:t>
            </a:r>
            <a:r>
              <a:rPr sz="2800" spc="-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limit</a:t>
            </a:r>
            <a:r>
              <a:rPr sz="2800" spc="-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for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filing</a:t>
            </a:r>
            <a:r>
              <a:rPr sz="2800" spc="-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appeal</a:t>
            </a:r>
            <a:r>
              <a:rPr sz="2800" spc="-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u/s</a:t>
            </a:r>
            <a:r>
              <a:rPr sz="2800" spc="-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249(2)</a:t>
            </a:r>
            <a:r>
              <a:rPr sz="2800" spc="-1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has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been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elapsed.</a:t>
            </a:r>
            <a:endParaRPr sz="2800">
              <a:latin typeface="Perpetua"/>
              <a:cs typeface="Perpetua"/>
            </a:endParaRPr>
          </a:p>
          <a:p>
            <a:pPr marL="527685" marR="18415" indent="-515620">
              <a:lnSpc>
                <a:spcPct val="100000"/>
              </a:lnSpc>
              <a:spcBef>
                <a:spcPts val="4560"/>
              </a:spcBef>
              <a:buAutoNum type="arabicParenBoth"/>
              <a:tabLst>
                <a:tab pos="527685" algn="l"/>
                <a:tab pos="558165" algn="l"/>
                <a:tab pos="1117600" algn="l"/>
                <a:tab pos="2527300" algn="l"/>
                <a:tab pos="3222625" algn="l"/>
                <a:tab pos="4293870" algn="l"/>
                <a:tab pos="5020945" algn="l"/>
                <a:tab pos="5484495" algn="l"/>
                <a:tab pos="6627495" algn="l"/>
                <a:tab pos="7031355" algn="l"/>
                <a:tab pos="7715884" algn="l"/>
              </a:tabLst>
            </a:pP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No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immunity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u/s.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270AA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shall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be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10" dirty="0">
                <a:latin typeface="Perpetua"/>
                <a:cs typeface="Perpetua"/>
              </a:rPr>
              <a:t>granted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5" dirty="0">
                <a:latin typeface="Perpetua"/>
                <a:cs typeface="Perpetua"/>
              </a:rPr>
              <a:t>in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case</a:t>
            </a:r>
            <a:r>
              <a:rPr sz="2800" dirty="0">
                <a:latin typeface="Perpetua"/>
                <a:cs typeface="Perpetua"/>
              </a:rPr>
              <a:t>	</a:t>
            </a:r>
            <a:r>
              <a:rPr sz="2800" spc="-20" dirty="0">
                <a:latin typeface="Perpetua"/>
                <a:cs typeface="Perpetua"/>
              </a:rPr>
              <a:t>where </a:t>
            </a:r>
            <a:r>
              <a:rPr sz="2800" dirty="0">
                <a:latin typeface="Perpetua"/>
                <a:cs typeface="Perpetua"/>
              </a:rPr>
              <a:t>‘under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reporting’</a:t>
            </a:r>
            <a:r>
              <a:rPr sz="2800" spc="-1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is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on</a:t>
            </a:r>
            <a:r>
              <a:rPr sz="2800" spc="-1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account</a:t>
            </a:r>
            <a:r>
              <a:rPr sz="2800" spc="-20" dirty="0">
                <a:latin typeface="Perpetua"/>
                <a:cs typeface="Perpetua"/>
              </a:rPr>
              <a:t> of</a:t>
            </a:r>
            <a:r>
              <a:rPr sz="2800" spc="-29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‘Misreporting’.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642" y="328476"/>
            <a:ext cx="8242934" cy="12769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900" b="1" u="none" spc="-145" dirty="0">
                <a:latin typeface="Arial"/>
                <a:cs typeface="Arial"/>
              </a:rPr>
              <a:t>Background:</a:t>
            </a:r>
            <a:endParaRPr sz="2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0"/>
              </a:spcBef>
            </a:pP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Finance</a:t>
            </a:r>
            <a:r>
              <a:rPr u="none" spc="16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Act,</a:t>
            </a:r>
            <a:r>
              <a:rPr u="none" spc="6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2016</a:t>
            </a:r>
            <a:r>
              <a:rPr u="none" spc="17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inserted</a:t>
            </a:r>
            <a:r>
              <a:rPr u="none" spc="15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sub-section</a:t>
            </a:r>
            <a:r>
              <a:rPr u="none" spc="16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(7)</a:t>
            </a:r>
            <a:r>
              <a:rPr u="none" spc="17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to</a:t>
            </a:r>
            <a:r>
              <a:rPr u="none" spc="17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Section</a:t>
            </a:r>
            <a:r>
              <a:rPr u="none" spc="17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271which</a:t>
            </a:r>
            <a:r>
              <a:rPr u="none" spc="17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spc="-10" dirty="0">
                <a:solidFill>
                  <a:srgbClr val="000000"/>
                </a:solidFill>
                <a:latin typeface="Perpetua"/>
                <a:cs typeface="Perpetua"/>
              </a:rPr>
              <a:t>provides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that</a:t>
            </a:r>
            <a:r>
              <a:rPr u="none" spc="-4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Provisions</a:t>
            </a:r>
            <a:r>
              <a:rPr u="none" spc="-3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of</a:t>
            </a:r>
            <a:r>
              <a:rPr u="none" spc="-3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Section</a:t>
            </a:r>
            <a:r>
              <a:rPr u="none" spc="-2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271</a:t>
            </a:r>
            <a:r>
              <a:rPr u="none" spc="-2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shall</a:t>
            </a:r>
            <a:r>
              <a:rPr u="none" spc="-4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not</a:t>
            </a:r>
            <a:r>
              <a:rPr u="none" spc="-2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be</a:t>
            </a:r>
            <a:r>
              <a:rPr u="none" spc="-3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applicable</a:t>
            </a:r>
            <a:r>
              <a:rPr u="none" spc="-3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spc="-10" dirty="0">
                <a:solidFill>
                  <a:srgbClr val="000000"/>
                </a:solidFill>
                <a:latin typeface="Perpetua"/>
                <a:cs typeface="Perpetua"/>
              </a:rPr>
              <a:t>from</a:t>
            </a:r>
            <a:r>
              <a:rPr u="none" spc="-190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spc="-95" dirty="0">
                <a:solidFill>
                  <a:srgbClr val="000000"/>
                </a:solidFill>
                <a:latin typeface="Perpetua"/>
                <a:cs typeface="Perpetua"/>
              </a:rPr>
              <a:t>A.Y.</a:t>
            </a:r>
            <a:r>
              <a:rPr u="none" spc="-105" dirty="0">
                <a:solidFill>
                  <a:srgbClr val="000000"/>
                </a:solidFill>
                <a:latin typeface="Perpetua"/>
                <a:cs typeface="Perpetua"/>
              </a:rPr>
              <a:t> </a:t>
            </a:r>
            <a:r>
              <a:rPr u="none" dirty="0">
                <a:solidFill>
                  <a:srgbClr val="000000"/>
                </a:solidFill>
                <a:latin typeface="Perpetua"/>
                <a:cs typeface="Perpetua"/>
              </a:rPr>
              <a:t>2017-</a:t>
            </a:r>
            <a:r>
              <a:rPr u="none" spc="-25" dirty="0">
                <a:solidFill>
                  <a:srgbClr val="000000"/>
                </a:solidFill>
                <a:latin typeface="Perpetua"/>
                <a:cs typeface="Perpetua"/>
              </a:rPr>
              <a:t>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4642" y="2097785"/>
            <a:ext cx="8246109" cy="318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Perpetua"/>
                <a:cs typeface="Perpetua"/>
              </a:rPr>
              <a:t>Further,</a:t>
            </a:r>
            <a:r>
              <a:rPr sz="2400" spc="1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Finance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Act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also</a:t>
            </a:r>
            <a:r>
              <a:rPr sz="2400" spc="1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introduced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new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270A,</a:t>
            </a:r>
            <a:r>
              <a:rPr sz="2400" spc="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applicable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from</a:t>
            </a:r>
            <a:endParaRPr sz="2400">
              <a:latin typeface="Perpetua"/>
              <a:cs typeface="Perpetua"/>
            </a:endParaRPr>
          </a:p>
          <a:p>
            <a:pPr marL="12700" marR="6985">
              <a:lnSpc>
                <a:spcPct val="100000"/>
              </a:lnSpc>
              <a:tabLst>
                <a:tab pos="673735" algn="l"/>
                <a:tab pos="1870710" algn="l"/>
                <a:tab pos="3148965" algn="l"/>
                <a:tab pos="3681095" algn="l"/>
                <a:tab pos="4670425" algn="l"/>
                <a:tab pos="5965825" algn="l"/>
                <a:tab pos="6360795" algn="l"/>
                <a:tab pos="6994525" algn="l"/>
                <a:tab pos="7400290" algn="l"/>
              </a:tabLst>
            </a:pPr>
            <a:r>
              <a:rPr sz="2400" spc="-20" dirty="0">
                <a:latin typeface="Perpetua"/>
                <a:cs typeface="Perpetua"/>
              </a:rPr>
              <a:t>A.Y.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2017-</a:t>
            </a:r>
            <a:r>
              <a:rPr sz="2400" spc="-25" dirty="0">
                <a:latin typeface="Perpetua"/>
                <a:cs typeface="Perpetua"/>
              </a:rPr>
              <a:t>18,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governing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the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penalty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provisions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in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0" dirty="0">
                <a:latin typeface="Perpetua"/>
                <a:cs typeface="Perpetua"/>
              </a:rPr>
              <a:t>case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25" dirty="0">
                <a:latin typeface="Perpetua"/>
                <a:cs typeface="Perpetua"/>
              </a:rPr>
              <a:t>of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‘under- reporting’.</a:t>
            </a:r>
            <a:endParaRPr sz="2400">
              <a:latin typeface="Perpetua"/>
              <a:cs typeface="Perpetua"/>
            </a:endParaRPr>
          </a:p>
          <a:p>
            <a:pPr marL="12700" algn="just">
              <a:lnSpc>
                <a:spcPct val="100000"/>
              </a:lnSpc>
              <a:spcBef>
                <a:spcPts val="4084"/>
              </a:spcBef>
            </a:pP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-10" dirty="0">
                <a:latin typeface="Perpetua"/>
                <a:cs typeface="Perpetua"/>
              </a:rPr>
              <a:t> 270A(1):</a:t>
            </a:r>
            <a:endParaRPr sz="2400">
              <a:latin typeface="Perpetua"/>
              <a:cs typeface="Perpetu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9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AO/CIT(A)/CIT</a:t>
            </a:r>
            <a:r>
              <a:rPr sz="2400" spc="9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9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Pr.</a:t>
            </a:r>
            <a:r>
              <a:rPr sz="2400" spc="5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CIT</a:t>
            </a:r>
            <a:r>
              <a:rPr sz="2400" spc="95" dirty="0">
                <a:latin typeface="Perpetua"/>
                <a:cs typeface="Perpetua"/>
              </a:rPr>
              <a:t>  </a:t>
            </a:r>
            <a:r>
              <a:rPr sz="2400" b="1" dirty="0">
                <a:latin typeface="Perpetua"/>
                <a:cs typeface="Perpetua"/>
              </a:rPr>
              <a:t>may</a:t>
            </a:r>
            <a:r>
              <a:rPr sz="2400" b="1" spc="95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during</a:t>
            </a:r>
            <a:r>
              <a:rPr sz="2400" spc="100" dirty="0">
                <a:latin typeface="Perpetua"/>
                <a:cs typeface="Perpetua"/>
              </a:rPr>
              <a:t> 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95" dirty="0">
                <a:latin typeface="Perpetua"/>
                <a:cs typeface="Perpetua"/>
              </a:rPr>
              <a:t>  </a:t>
            </a:r>
            <a:r>
              <a:rPr sz="2400" b="1" dirty="0">
                <a:latin typeface="Perpetua"/>
                <a:cs typeface="Perpetua"/>
              </a:rPr>
              <a:t>course</a:t>
            </a:r>
            <a:r>
              <a:rPr sz="2400" b="1" spc="90" dirty="0">
                <a:latin typeface="Perpetua"/>
                <a:cs typeface="Perpetua"/>
              </a:rPr>
              <a:t>  </a:t>
            </a:r>
            <a:r>
              <a:rPr sz="2400" b="1" dirty="0">
                <a:latin typeface="Perpetua"/>
                <a:cs typeface="Perpetua"/>
              </a:rPr>
              <a:t>of</a:t>
            </a:r>
            <a:r>
              <a:rPr sz="2400" b="1" spc="100" dirty="0">
                <a:latin typeface="Perpetua"/>
                <a:cs typeface="Perpetua"/>
              </a:rPr>
              <a:t>  </a:t>
            </a:r>
            <a:r>
              <a:rPr sz="2400" b="1" spc="-25" dirty="0">
                <a:latin typeface="Perpetua"/>
                <a:cs typeface="Perpetua"/>
              </a:rPr>
              <a:t>any </a:t>
            </a:r>
            <a:r>
              <a:rPr sz="2400" b="1" dirty="0">
                <a:latin typeface="Perpetua"/>
                <a:cs typeface="Perpetua"/>
              </a:rPr>
              <a:t>proceedings</a:t>
            </a:r>
            <a:r>
              <a:rPr sz="2400" b="1" spc="4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under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this</a:t>
            </a:r>
            <a:r>
              <a:rPr sz="2400" spc="3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Act,</a:t>
            </a:r>
            <a:r>
              <a:rPr sz="2400" spc="3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direct</a:t>
            </a:r>
            <a:r>
              <a:rPr sz="2400" spc="4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person</a:t>
            </a:r>
            <a:r>
              <a:rPr sz="2400" spc="4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who</a:t>
            </a:r>
            <a:r>
              <a:rPr sz="2400" spc="3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395" dirty="0">
                <a:latin typeface="Perpetua"/>
                <a:cs typeface="Perpetua"/>
              </a:rPr>
              <a:t> </a:t>
            </a:r>
            <a:r>
              <a:rPr sz="2400" b="1" spc="-10" dirty="0">
                <a:latin typeface="Perpetua"/>
                <a:cs typeface="Perpetua"/>
              </a:rPr>
              <a:t>under- </a:t>
            </a:r>
            <a:r>
              <a:rPr sz="2400" b="1" dirty="0">
                <a:latin typeface="Perpetua"/>
                <a:cs typeface="Perpetua"/>
              </a:rPr>
              <a:t>reported</a:t>
            </a:r>
            <a:r>
              <a:rPr sz="2400" b="1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his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shall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liable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pay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penalty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addition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tax.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225695"/>
            <a:ext cx="8545195" cy="633349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710"/>
              </a:spcBef>
            </a:pPr>
            <a:r>
              <a:rPr sz="2800" b="1" dirty="0">
                <a:solidFill>
                  <a:srgbClr val="696363"/>
                </a:solidFill>
                <a:latin typeface="Palatino Linotype"/>
                <a:cs typeface="Palatino Linotype"/>
              </a:rPr>
              <a:t>Other</a:t>
            </a:r>
            <a:r>
              <a:rPr sz="2800" b="1" spc="-60" dirty="0">
                <a:solidFill>
                  <a:srgbClr val="696363"/>
                </a:solidFill>
                <a:latin typeface="Palatino Linotype"/>
                <a:cs typeface="Palatino Linotype"/>
              </a:rPr>
              <a:t> </a:t>
            </a:r>
            <a:r>
              <a:rPr sz="2800" b="1" dirty="0">
                <a:solidFill>
                  <a:srgbClr val="696363"/>
                </a:solidFill>
                <a:latin typeface="Palatino Linotype"/>
                <a:cs typeface="Palatino Linotype"/>
              </a:rPr>
              <a:t>points</a:t>
            </a:r>
            <a:r>
              <a:rPr sz="2800" b="1" spc="-55" dirty="0">
                <a:solidFill>
                  <a:srgbClr val="696363"/>
                </a:solidFill>
                <a:latin typeface="Palatino Linotype"/>
                <a:cs typeface="Palatino Linotype"/>
              </a:rPr>
              <a:t> </a:t>
            </a:r>
            <a:r>
              <a:rPr sz="2800" b="1" dirty="0">
                <a:solidFill>
                  <a:srgbClr val="696363"/>
                </a:solidFill>
                <a:latin typeface="Palatino Linotype"/>
                <a:cs typeface="Palatino Linotype"/>
              </a:rPr>
              <a:t>w.r.t.</a:t>
            </a:r>
            <a:r>
              <a:rPr sz="2800" b="1" spc="-70" dirty="0">
                <a:solidFill>
                  <a:srgbClr val="696363"/>
                </a:solidFill>
                <a:latin typeface="Palatino Linotype"/>
                <a:cs typeface="Palatino Linotype"/>
              </a:rPr>
              <a:t> </a:t>
            </a:r>
            <a:r>
              <a:rPr sz="2800" b="1" spc="-20" dirty="0">
                <a:solidFill>
                  <a:srgbClr val="696363"/>
                </a:solidFill>
                <a:latin typeface="Palatino Linotype"/>
                <a:cs typeface="Palatino Linotype"/>
              </a:rPr>
              <a:t>270AA</a:t>
            </a:r>
            <a:endParaRPr sz="2800">
              <a:latin typeface="Palatino Linotype"/>
              <a:cs typeface="Palatino Linotype"/>
            </a:endParaRPr>
          </a:p>
          <a:p>
            <a:pPr marL="525145" marR="19050" indent="-513080" algn="just">
              <a:lnSpc>
                <a:spcPct val="90000"/>
              </a:lnSpc>
              <a:spcBef>
                <a:spcPts val="944"/>
              </a:spcBef>
              <a:buClr>
                <a:srgbClr val="D24717"/>
              </a:buClr>
              <a:buSzPct val="83928"/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Assessing</a:t>
            </a:r>
            <a:r>
              <a:rPr sz="2800" spc="47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Officer</a:t>
            </a:r>
            <a:r>
              <a:rPr sz="2800" spc="47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shall</a:t>
            </a:r>
            <a:r>
              <a:rPr sz="2800" spc="46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pass</a:t>
            </a:r>
            <a:r>
              <a:rPr sz="2800" spc="47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an</a:t>
            </a:r>
            <a:r>
              <a:rPr sz="2800" spc="484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order</a:t>
            </a:r>
            <a:r>
              <a:rPr sz="2800" spc="46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accepting</a:t>
            </a:r>
            <a:r>
              <a:rPr sz="2800" spc="46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or</a:t>
            </a:r>
            <a:r>
              <a:rPr sz="2800" spc="46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rejecting 	</a:t>
            </a:r>
            <a:r>
              <a:rPr sz="2800" dirty="0">
                <a:latin typeface="Perpetua"/>
                <a:cs typeface="Perpetua"/>
              </a:rPr>
              <a:t>such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-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within</a:t>
            </a:r>
            <a:r>
              <a:rPr sz="2800" spc="-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period</a:t>
            </a:r>
            <a:r>
              <a:rPr sz="2800" spc="-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one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month</a:t>
            </a:r>
            <a:r>
              <a:rPr sz="2800" spc="-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from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end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spc="-25" dirty="0">
                <a:latin typeface="Perpetua"/>
                <a:cs typeface="Perpetua"/>
              </a:rPr>
              <a:t>of 	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month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in</a:t>
            </a:r>
            <a:r>
              <a:rPr sz="2800" spc="-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which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such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-1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is</a:t>
            </a:r>
            <a:r>
              <a:rPr sz="2800" spc="-2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received.</a:t>
            </a:r>
            <a:endParaRPr sz="2800">
              <a:latin typeface="Perpetua"/>
              <a:cs typeface="Perpetua"/>
            </a:endParaRPr>
          </a:p>
          <a:p>
            <a:pPr marL="525145" marR="21590" indent="-513080" algn="just">
              <a:lnSpc>
                <a:spcPts val="3030"/>
              </a:lnSpc>
              <a:spcBef>
                <a:spcPts val="640"/>
              </a:spcBef>
              <a:buClr>
                <a:srgbClr val="D24717"/>
              </a:buClr>
              <a:buSzPct val="83928"/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Order</a:t>
            </a:r>
            <a:r>
              <a:rPr sz="2800" spc="5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509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Assessing</a:t>
            </a:r>
            <a:r>
              <a:rPr sz="2800" spc="52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Officer</a:t>
            </a:r>
            <a:r>
              <a:rPr sz="2800" spc="5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under</a:t>
            </a:r>
            <a:r>
              <a:rPr sz="2800" spc="5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5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said</a:t>
            </a:r>
            <a:r>
              <a:rPr sz="2800" spc="52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section</a:t>
            </a:r>
            <a:r>
              <a:rPr sz="2800" spc="5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shall</a:t>
            </a:r>
            <a:r>
              <a:rPr sz="2800" spc="525" dirty="0">
                <a:latin typeface="Perpetua"/>
                <a:cs typeface="Perpetua"/>
              </a:rPr>
              <a:t> </a:t>
            </a:r>
            <a:r>
              <a:rPr sz="2800" spc="-25" dirty="0">
                <a:latin typeface="Perpetua"/>
                <a:cs typeface="Perpetua"/>
              </a:rPr>
              <a:t>be 	</a:t>
            </a:r>
            <a:r>
              <a:rPr sz="2800" spc="-10" dirty="0">
                <a:latin typeface="Perpetua"/>
                <a:cs typeface="Perpetua"/>
              </a:rPr>
              <a:t>final.</a:t>
            </a:r>
            <a:endParaRPr sz="2800">
              <a:latin typeface="Perpetua"/>
              <a:cs typeface="Perpetua"/>
            </a:endParaRPr>
          </a:p>
          <a:p>
            <a:pPr marL="525145" marR="18415" indent="-513080" algn="just">
              <a:lnSpc>
                <a:spcPts val="3030"/>
              </a:lnSpc>
              <a:spcBef>
                <a:spcPts val="590"/>
              </a:spcBef>
              <a:buClr>
                <a:srgbClr val="D24717"/>
              </a:buClr>
              <a:buSzPct val="83928"/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Once</a:t>
            </a:r>
            <a:r>
              <a:rPr sz="2800" spc="29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29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29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u/s</a:t>
            </a:r>
            <a:r>
              <a:rPr sz="2800" spc="29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270AA</a:t>
            </a:r>
            <a:r>
              <a:rPr sz="2800" spc="2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is</a:t>
            </a:r>
            <a:r>
              <a:rPr sz="2800" spc="2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accepted,</a:t>
            </a:r>
            <a:r>
              <a:rPr sz="2800" spc="17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no</a:t>
            </a:r>
            <a:r>
              <a:rPr sz="2800" spc="30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appeal</a:t>
            </a:r>
            <a:r>
              <a:rPr sz="2800" spc="315" dirty="0">
                <a:latin typeface="Perpetua"/>
                <a:cs typeface="Perpetua"/>
              </a:rPr>
              <a:t> </a:t>
            </a:r>
            <a:r>
              <a:rPr sz="2800" spc="-25" dirty="0">
                <a:latin typeface="Perpetua"/>
                <a:cs typeface="Perpetua"/>
              </a:rPr>
              <a:t>u/s 	</a:t>
            </a:r>
            <a:r>
              <a:rPr sz="2800" dirty="0">
                <a:latin typeface="Perpetua"/>
                <a:cs typeface="Perpetua"/>
              </a:rPr>
              <a:t>246A</a:t>
            </a:r>
            <a:r>
              <a:rPr sz="2800" spc="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or revision</a:t>
            </a:r>
            <a:r>
              <a:rPr sz="2800" spc="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1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u/s</a:t>
            </a:r>
            <a:r>
              <a:rPr sz="2800" spc="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264</a:t>
            </a:r>
            <a:r>
              <a:rPr sz="2800" spc="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shall</a:t>
            </a:r>
            <a:r>
              <a:rPr sz="2800" spc="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be</a:t>
            </a:r>
            <a:r>
              <a:rPr sz="2800" spc="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accepted</a:t>
            </a:r>
            <a:r>
              <a:rPr sz="2800" spc="1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against 	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assessment</a:t>
            </a:r>
            <a:r>
              <a:rPr sz="2800" spc="-6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or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6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reassessment</a:t>
            </a:r>
            <a:r>
              <a:rPr sz="2800" spc="-3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order.</a:t>
            </a:r>
            <a:endParaRPr sz="2800">
              <a:latin typeface="Perpetua"/>
              <a:cs typeface="Perpetua"/>
            </a:endParaRPr>
          </a:p>
          <a:p>
            <a:pPr marL="525145" marR="21590" indent="-513080" algn="just">
              <a:lnSpc>
                <a:spcPts val="3020"/>
              </a:lnSpc>
              <a:spcBef>
                <a:spcPts val="595"/>
              </a:spcBef>
              <a:buClr>
                <a:srgbClr val="D24717"/>
              </a:buClr>
              <a:buSzPct val="83928"/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In</a:t>
            </a:r>
            <a:r>
              <a:rPr sz="2800" spc="38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case</a:t>
            </a:r>
            <a:r>
              <a:rPr sz="2800" spc="3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3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rejection,</a:t>
            </a:r>
            <a:r>
              <a:rPr sz="2800" spc="28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an</a:t>
            </a:r>
            <a:r>
              <a:rPr sz="2800" spc="38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opportunity</a:t>
            </a:r>
            <a:r>
              <a:rPr sz="2800" spc="3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3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being</a:t>
            </a:r>
            <a:r>
              <a:rPr sz="2800" spc="39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heard</a:t>
            </a:r>
            <a:r>
              <a:rPr sz="2800" spc="3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shall</a:t>
            </a:r>
            <a:r>
              <a:rPr sz="2800" spc="395" dirty="0">
                <a:latin typeface="Perpetua"/>
                <a:cs typeface="Perpetua"/>
              </a:rPr>
              <a:t> </a:t>
            </a:r>
            <a:r>
              <a:rPr sz="2800" spc="-25" dirty="0">
                <a:latin typeface="Perpetua"/>
                <a:cs typeface="Perpetua"/>
              </a:rPr>
              <a:t>be 	</a:t>
            </a:r>
            <a:r>
              <a:rPr sz="2800" dirty="0">
                <a:latin typeface="Perpetua"/>
                <a:cs typeface="Perpetua"/>
              </a:rPr>
              <a:t>granted</a:t>
            </a:r>
            <a:r>
              <a:rPr sz="2800" spc="-1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to</a:t>
            </a:r>
            <a:r>
              <a:rPr sz="2800" spc="-1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-2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assessee.</a:t>
            </a:r>
            <a:endParaRPr sz="2800">
              <a:latin typeface="Perpetua"/>
              <a:cs typeface="Perpetua"/>
            </a:endParaRPr>
          </a:p>
          <a:p>
            <a:pPr marL="525145" marR="5080" indent="-513080" algn="just">
              <a:lnSpc>
                <a:spcPct val="90000"/>
              </a:lnSpc>
              <a:spcBef>
                <a:spcPts val="560"/>
              </a:spcBef>
              <a:buClr>
                <a:srgbClr val="D24717"/>
              </a:buClr>
              <a:buSzPct val="83928"/>
              <a:buAutoNum type="arabicParenBoth"/>
              <a:tabLst>
                <a:tab pos="527685" algn="l"/>
              </a:tabLst>
            </a:pPr>
            <a:r>
              <a:rPr sz="2800" dirty="0">
                <a:latin typeface="Perpetua"/>
                <a:cs typeface="Perpetua"/>
              </a:rPr>
              <a:t>Further,</a:t>
            </a:r>
            <a:r>
              <a:rPr sz="2800" spc="19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assesse</a:t>
            </a:r>
            <a:r>
              <a:rPr sz="2800" spc="2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can</a:t>
            </a:r>
            <a:r>
              <a:rPr sz="2800" spc="2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file</a:t>
            </a:r>
            <a:r>
              <a:rPr sz="2800" spc="28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appeal</a:t>
            </a:r>
            <a:r>
              <a:rPr sz="2800" spc="30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against</a:t>
            </a:r>
            <a:r>
              <a:rPr sz="2800" spc="27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28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assessment</a:t>
            </a:r>
            <a:r>
              <a:rPr sz="2800" spc="28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order. 	</a:t>
            </a:r>
            <a:r>
              <a:rPr sz="2800" dirty="0">
                <a:latin typeface="Perpetua"/>
                <a:cs typeface="Perpetua"/>
              </a:rPr>
              <a:t>[Time</a:t>
            </a:r>
            <a:r>
              <a:rPr sz="2800" spc="1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from</a:t>
            </a:r>
            <a:r>
              <a:rPr sz="2800" spc="14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15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date</a:t>
            </a:r>
            <a:r>
              <a:rPr sz="2800" spc="1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1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filing</a:t>
            </a:r>
            <a:r>
              <a:rPr sz="2800" spc="1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1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16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till</a:t>
            </a:r>
            <a:r>
              <a:rPr sz="2800" spc="15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15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rejection 	</a:t>
            </a:r>
            <a:r>
              <a:rPr sz="2800" dirty="0">
                <a:latin typeface="Perpetua"/>
                <a:cs typeface="Perpetua"/>
              </a:rPr>
              <a:t>of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application</a:t>
            </a:r>
            <a:r>
              <a:rPr sz="2800" spc="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by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the</a:t>
            </a:r>
            <a:r>
              <a:rPr sz="2800" spc="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AO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shall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be</a:t>
            </a:r>
            <a:r>
              <a:rPr sz="2800" spc="3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excluded</a:t>
            </a:r>
            <a:r>
              <a:rPr sz="2800" spc="40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for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counting</a:t>
            </a:r>
            <a:r>
              <a:rPr sz="2800" spc="25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thirty 	</a:t>
            </a:r>
            <a:r>
              <a:rPr sz="2800" dirty="0">
                <a:latin typeface="Perpetua"/>
                <a:cs typeface="Perpetua"/>
              </a:rPr>
              <a:t>days</a:t>
            </a:r>
            <a:r>
              <a:rPr sz="2800" spc="-95" dirty="0">
                <a:latin typeface="Perpetua"/>
                <a:cs typeface="Perpetua"/>
              </a:rPr>
              <a:t> </a:t>
            </a:r>
            <a:r>
              <a:rPr sz="2800" dirty="0">
                <a:latin typeface="Perpetua"/>
                <a:cs typeface="Perpetua"/>
              </a:rPr>
              <a:t>u/s</a:t>
            </a:r>
            <a:r>
              <a:rPr sz="2800" spc="-80" dirty="0">
                <a:latin typeface="Perpetua"/>
                <a:cs typeface="Perpetua"/>
              </a:rPr>
              <a:t> </a:t>
            </a:r>
            <a:r>
              <a:rPr sz="2800" spc="-10" dirty="0">
                <a:latin typeface="Perpetua"/>
                <a:cs typeface="Perpetua"/>
              </a:rPr>
              <a:t>249(2)]</a:t>
            </a:r>
            <a:endParaRPr sz="2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0160" y="762000"/>
            <a:ext cx="6185916" cy="45948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625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5"/>
              </a:spcBef>
            </a:pPr>
            <a:r>
              <a:rPr sz="4000" b="1" u="none" spc="-30" dirty="0">
                <a:solidFill>
                  <a:srgbClr val="FFFFFF"/>
                </a:solidFill>
                <a:latin typeface="Palatino Linotype"/>
                <a:cs typeface="Palatino Linotype"/>
              </a:rPr>
              <a:t>'Under-</a:t>
            </a:r>
            <a:r>
              <a:rPr sz="40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reporting'</a:t>
            </a:r>
            <a:r>
              <a:rPr sz="4000" b="1" u="none" spc="-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4000" b="1" u="none" dirty="0">
                <a:solidFill>
                  <a:srgbClr val="FFFFFF"/>
                </a:solidFill>
                <a:latin typeface="Palatino Linotype"/>
                <a:cs typeface="Palatino Linotype"/>
              </a:rPr>
              <a:t>S.</a:t>
            </a:r>
            <a:r>
              <a:rPr sz="4000" b="1" u="none" spc="-6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4000" b="1" u="none" spc="-10" dirty="0">
                <a:solidFill>
                  <a:srgbClr val="FFFFFF"/>
                </a:solidFill>
                <a:latin typeface="Palatino Linotype"/>
                <a:cs typeface="Palatino Linotype"/>
              </a:rPr>
              <a:t>270A(2)</a:t>
            </a:r>
            <a:endParaRPr sz="4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8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229" dirty="0">
                <a:latin typeface="Arial"/>
                <a:cs typeface="Arial"/>
              </a:rPr>
              <a:t>When</a:t>
            </a:r>
            <a:r>
              <a:rPr sz="2800" b="1" u="none" spc="-55" dirty="0">
                <a:latin typeface="Arial"/>
                <a:cs typeface="Arial"/>
              </a:rPr>
              <a:t> </a:t>
            </a:r>
            <a:r>
              <a:rPr sz="2800" b="1" u="none" spc="-190" dirty="0">
                <a:latin typeface="Arial"/>
                <a:cs typeface="Arial"/>
              </a:rPr>
              <a:t>can</a:t>
            </a:r>
            <a:r>
              <a:rPr sz="2800" b="1" u="none" spc="-60" dirty="0">
                <a:latin typeface="Arial"/>
                <a:cs typeface="Arial"/>
              </a:rPr>
              <a:t> </a:t>
            </a:r>
            <a:r>
              <a:rPr sz="2800" b="1" u="none" spc="-105" dirty="0">
                <a:latin typeface="Arial"/>
                <a:cs typeface="Arial"/>
              </a:rPr>
              <a:t>it</a:t>
            </a:r>
            <a:r>
              <a:rPr sz="2800" b="1" u="none" spc="-45" dirty="0">
                <a:latin typeface="Arial"/>
                <a:cs typeface="Arial"/>
              </a:rPr>
              <a:t> </a:t>
            </a:r>
            <a:r>
              <a:rPr sz="2800" b="1" u="none" spc="-165" dirty="0">
                <a:latin typeface="Arial"/>
                <a:cs typeface="Arial"/>
              </a:rPr>
              <a:t>be</a:t>
            </a:r>
            <a:r>
              <a:rPr sz="2800" b="1" u="none" spc="-50" dirty="0">
                <a:latin typeface="Arial"/>
                <a:cs typeface="Arial"/>
              </a:rPr>
              <a:t> </a:t>
            </a:r>
            <a:r>
              <a:rPr sz="2800" b="1" u="none" spc="-185" dirty="0">
                <a:latin typeface="Arial"/>
                <a:cs typeface="Arial"/>
              </a:rPr>
              <a:t>said</a:t>
            </a:r>
            <a:r>
              <a:rPr sz="2800" b="1" u="none" spc="-40" dirty="0">
                <a:latin typeface="Arial"/>
                <a:cs typeface="Arial"/>
              </a:rPr>
              <a:t> </a:t>
            </a:r>
            <a:r>
              <a:rPr sz="2800" b="1" u="none" spc="-120" dirty="0">
                <a:latin typeface="Arial"/>
                <a:cs typeface="Arial"/>
              </a:rPr>
              <a:t>that</a:t>
            </a:r>
            <a:r>
              <a:rPr sz="2800" b="1" u="none" spc="-85" dirty="0">
                <a:latin typeface="Arial"/>
                <a:cs typeface="Arial"/>
              </a:rPr>
              <a:t> </a:t>
            </a:r>
            <a:r>
              <a:rPr sz="2800" b="1" u="none" spc="-140" dirty="0">
                <a:latin typeface="Arial"/>
                <a:cs typeface="Arial"/>
              </a:rPr>
              <a:t>there</a:t>
            </a:r>
            <a:r>
              <a:rPr sz="2800" b="1" u="none" spc="-80" dirty="0">
                <a:latin typeface="Arial"/>
                <a:cs typeface="Arial"/>
              </a:rPr>
              <a:t> </a:t>
            </a:r>
            <a:r>
              <a:rPr sz="2800" b="1" u="none" spc="-220" dirty="0">
                <a:latin typeface="Arial"/>
                <a:cs typeface="Arial"/>
              </a:rPr>
              <a:t>is</a:t>
            </a:r>
            <a:r>
              <a:rPr sz="2800" b="1" u="none" spc="-35" dirty="0">
                <a:latin typeface="Arial"/>
                <a:cs typeface="Arial"/>
              </a:rPr>
              <a:t> </a:t>
            </a:r>
            <a:r>
              <a:rPr sz="2800" b="1" u="none" spc="-204" dirty="0">
                <a:latin typeface="Arial"/>
                <a:cs typeface="Arial"/>
              </a:rPr>
              <a:t>‘Under-</a:t>
            </a:r>
            <a:r>
              <a:rPr sz="2800" b="1" u="none" spc="-155" dirty="0">
                <a:latin typeface="Arial"/>
                <a:cs typeface="Arial"/>
              </a:rPr>
              <a:t>Reporting’-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062354"/>
            <a:ext cx="8246109" cy="4431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regular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assessment where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income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is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taxable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as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per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the</a:t>
            </a:r>
            <a:r>
              <a:rPr sz="2400" b="1" u="none" spc="-25" dirty="0"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normal</a:t>
            </a:r>
            <a:r>
              <a:rPr sz="2400" b="1" u="sng" spc="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provisions:</a:t>
            </a:r>
            <a:endParaRPr sz="2400">
              <a:latin typeface="Perpetua"/>
              <a:cs typeface="Perpetua"/>
            </a:endParaRPr>
          </a:p>
          <a:p>
            <a:pPr marL="12700" marR="6985" indent="456565">
              <a:lnSpc>
                <a:spcPts val="3479"/>
              </a:lnSpc>
              <a:spcBef>
                <a:spcPts val="215"/>
              </a:spcBef>
              <a:buClr>
                <a:srgbClr val="D24717"/>
              </a:buClr>
              <a:buSzPct val="85416"/>
              <a:buAutoNum type="arabicParenBoth"/>
              <a:tabLst>
                <a:tab pos="469265" algn="l"/>
              </a:tabLst>
            </a:pP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greater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u/s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143(1)(a). E.g.1:</a:t>
            </a:r>
            <a:r>
              <a:rPr sz="2400" spc="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2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12.50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Lacs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against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u/s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143(1)</a:t>
            </a:r>
            <a:endParaRPr sz="2400">
              <a:latin typeface="Perpetua"/>
              <a:cs typeface="Perpetua"/>
            </a:endParaRPr>
          </a:p>
          <a:p>
            <a:pPr marL="469900">
              <a:lnSpc>
                <a:spcPts val="2665"/>
              </a:lnSpc>
            </a:pPr>
            <a:r>
              <a:rPr sz="2400" spc="-20" dirty="0">
                <a:latin typeface="Perpetua"/>
                <a:cs typeface="Perpetua"/>
              </a:rPr>
              <a:t>Rs.</a:t>
            </a:r>
            <a:r>
              <a:rPr sz="2400" spc="-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3</a:t>
            </a:r>
            <a:r>
              <a:rPr sz="2400" spc="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lacs.</a:t>
            </a:r>
            <a:endParaRPr sz="2400">
              <a:latin typeface="Perpetua"/>
              <a:cs typeface="Perpetua"/>
            </a:endParaRPr>
          </a:p>
          <a:p>
            <a:pPr marL="469900" marR="6350" indent="-457200">
              <a:lnSpc>
                <a:spcPct val="100000"/>
              </a:lnSpc>
              <a:spcBef>
                <a:spcPts val="600"/>
              </a:spcBef>
              <a:tabLst>
                <a:tab pos="993775" algn="l"/>
              </a:tabLst>
            </a:pPr>
            <a:r>
              <a:rPr sz="2400" dirty="0">
                <a:latin typeface="Perpetua"/>
                <a:cs typeface="Perpetua"/>
              </a:rPr>
              <a:t>The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above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implies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that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there</a:t>
            </a:r>
            <a:r>
              <a:rPr sz="2400" spc="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can</a:t>
            </a:r>
            <a:r>
              <a:rPr sz="2400" spc="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not</a:t>
            </a:r>
            <a:r>
              <a:rPr sz="2400" spc="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any</a:t>
            </a:r>
            <a:r>
              <a:rPr sz="2400" spc="6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penalty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for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adjustments</a:t>
            </a:r>
            <a:r>
              <a:rPr sz="2400" spc="6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made </a:t>
            </a:r>
            <a:r>
              <a:rPr sz="2400" spc="-25" dirty="0">
                <a:latin typeface="Perpetua"/>
                <a:cs typeface="Perpetua"/>
              </a:rPr>
              <a:t>u/s</a:t>
            </a:r>
            <a:r>
              <a:rPr sz="2400" dirty="0">
                <a:latin typeface="Perpetua"/>
                <a:cs typeface="Perpetua"/>
              </a:rPr>
              <a:t>	</a:t>
            </a:r>
            <a:r>
              <a:rPr sz="2400" spc="-10" dirty="0">
                <a:latin typeface="Perpetua"/>
                <a:cs typeface="Perpetua"/>
              </a:rPr>
              <a:t>143(1)(a).</a:t>
            </a:r>
            <a:endParaRPr sz="2400">
              <a:latin typeface="Perpetua"/>
              <a:cs typeface="Perpetua"/>
            </a:endParaRPr>
          </a:p>
          <a:p>
            <a:pPr marL="435609" marR="8255" indent="-422909">
              <a:lnSpc>
                <a:spcPct val="100000"/>
              </a:lnSpc>
              <a:spcBef>
                <a:spcPts val="605"/>
              </a:spcBef>
              <a:buAutoNum type="arabicParenBoth" startAt="2"/>
              <a:tabLst>
                <a:tab pos="469900" algn="l"/>
              </a:tabLst>
            </a:pP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greater</a:t>
            </a:r>
            <a:r>
              <a:rPr sz="2400" spc="1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maximum</a:t>
            </a:r>
            <a:r>
              <a:rPr sz="2400" spc="1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not</a:t>
            </a:r>
            <a:r>
              <a:rPr sz="2400" spc="18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chargeable 	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tax,</a:t>
            </a:r>
            <a:r>
              <a:rPr sz="2400" spc="-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return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been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furnished.</a:t>
            </a:r>
            <a:endParaRPr sz="24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5420360" algn="l"/>
              </a:tabLst>
            </a:pPr>
            <a:r>
              <a:rPr sz="2400" dirty="0">
                <a:latin typeface="Perpetua"/>
                <a:cs typeface="Perpetua"/>
              </a:rPr>
              <a:t>E.g.</a:t>
            </a:r>
            <a:r>
              <a:rPr sz="2400" spc="2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2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:</a:t>
            </a:r>
            <a:r>
              <a:rPr sz="2400" spc="2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If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Rs.</a:t>
            </a:r>
            <a:r>
              <a:rPr sz="2400" spc="2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12.50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spc="-20" dirty="0">
                <a:latin typeface="Perpetua"/>
                <a:cs typeface="Perpetua"/>
              </a:rPr>
              <a:t>Lacs</a:t>
            </a:r>
            <a:r>
              <a:rPr sz="2400" dirty="0">
                <a:latin typeface="Perpetua"/>
                <a:cs typeface="Perpetua"/>
              </a:rPr>
              <a:t>	and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</a:t>
            </a:r>
            <a:r>
              <a:rPr sz="2400" spc="3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ROI</a:t>
            </a:r>
            <a:r>
              <a:rPr sz="2400" spc="3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filed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by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</a:t>
            </a:r>
            <a:endParaRPr sz="2400">
              <a:latin typeface="Perpetua"/>
              <a:cs typeface="Perpetua"/>
            </a:endParaRPr>
          </a:p>
          <a:p>
            <a:pPr marL="469900">
              <a:lnSpc>
                <a:spcPct val="100000"/>
              </a:lnSpc>
            </a:pPr>
            <a:r>
              <a:rPr sz="2400" spc="-10" dirty="0">
                <a:latin typeface="Perpetua"/>
                <a:cs typeface="Perpetua"/>
              </a:rPr>
              <a:t>individual.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88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229" dirty="0">
                <a:latin typeface="Arial"/>
                <a:cs typeface="Arial"/>
              </a:rPr>
              <a:t>When</a:t>
            </a:r>
            <a:r>
              <a:rPr sz="2800" b="1" u="none" spc="-55" dirty="0">
                <a:latin typeface="Arial"/>
                <a:cs typeface="Arial"/>
              </a:rPr>
              <a:t> </a:t>
            </a:r>
            <a:r>
              <a:rPr sz="2800" b="1" u="none" spc="-190" dirty="0">
                <a:latin typeface="Arial"/>
                <a:cs typeface="Arial"/>
              </a:rPr>
              <a:t>can</a:t>
            </a:r>
            <a:r>
              <a:rPr sz="2800" b="1" u="none" spc="-60" dirty="0">
                <a:latin typeface="Arial"/>
                <a:cs typeface="Arial"/>
              </a:rPr>
              <a:t> </a:t>
            </a:r>
            <a:r>
              <a:rPr sz="2800" b="1" u="none" spc="-105" dirty="0">
                <a:latin typeface="Arial"/>
                <a:cs typeface="Arial"/>
              </a:rPr>
              <a:t>it</a:t>
            </a:r>
            <a:r>
              <a:rPr sz="2800" b="1" u="none" spc="-45" dirty="0">
                <a:latin typeface="Arial"/>
                <a:cs typeface="Arial"/>
              </a:rPr>
              <a:t> </a:t>
            </a:r>
            <a:r>
              <a:rPr sz="2800" b="1" u="none" spc="-165" dirty="0">
                <a:latin typeface="Arial"/>
                <a:cs typeface="Arial"/>
              </a:rPr>
              <a:t>be</a:t>
            </a:r>
            <a:r>
              <a:rPr sz="2800" b="1" u="none" spc="-50" dirty="0">
                <a:latin typeface="Arial"/>
                <a:cs typeface="Arial"/>
              </a:rPr>
              <a:t> </a:t>
            </a:r>
            <a:r>
              <a:rPr sz="2800" b="1" u="none" spc="-185" dirty="0">
                <a:latin typeface="Arial"/>
                <a:cs typeface="Arial"/>
              </a:rPr>
              <a:t>said</a:t>
            </a:r>
            <a:r>
              <a:rPr sz="2800" b="1" u="none" spc="-40" dirty="0">
                <a:latin typeface="Arial"/>
                <a:cs typeface="Arial"/>
              </a:rPr>
              <a:t> </a:t>
            </a:r>
            <a:r>
              <a:rPr sz="2800" b="1" u="none" spc="-120" dirty="0">
                <a:latin typeface="Arial"/>
                <a:cs typeface="Arial"/>
              </a:rPr>
              <a:t>that</a:t>
            </a:r>
            <a:r>
              <a:rPr sz="2800" b="1" u="none" spc="-85" dirty="0">
                <a:latin typeface="Arial"/>
                <a:cs typeface="Arial"/>
              </a:rPr>
              <a:t> </a:t>
            </a:r>
            <a:r>
              <a:rPr sz="2800" b="1" u="none" spc="-140" dirty="0">
                <a:latin typeface="Arial"/>
                <a:cs typeface="Arial"/>
              </a:rPr>
              <a:t>there</a:t>
            </a:r>
            <a:r>
              <a:rPr sz="2800" b="1" u="none" spc="-80" dirty="0">
                <a:latin typeface="Arial"/>
                <a:cs typeface="Arial"/>
              </a:rPr>
              <a:t> </a:t>
            </a:r>
            <a:r>
              <a:rPr sz="2800" b="1" u="none" spc="-220" dirty="0">
                <a:latin typeface="Arial"/>
                <a:cs typeface="Arial"/>
              </a:rPr>
              <a:t>is</a:t>
            </a:r>
            <a:r>
              <a:rPr sz="2800" b="1" u="none" spc="-35" dirty="0">
                <a:latin typeface="Arial"/>
                <a:cs typeface="Arial"/>
              </a:rPr>
              <a:t> </a:t>
            </a:r>
            <a:r>
              <a:rPr sz="2800" b="1" u="none" spc="-204" dirty="0">
                <a:latin typeface="Arial"/>
                <a:cs typeface="Arial"/>
              </a:rPr>
              <a:t>‘Under-</a:t>
            </a:r>
            <a:r>
              <a:rPr sz="2800" b="1" u="none" spc="-155" dirty="0">
                <a:latin typeface="Arial"/>
                <a:cs typeface="Arial"/>
              </a:rPr>
              <a:t>Reporting’-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428115"/>
            <a:ext cx="8244205" cy="29673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400" b="1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Reassessment</a:t>
            </a:r>
            <a:r>
              <a:rPr sz="2400" b="1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5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:</a:t>
            </a:r>
            <a:endParaRPr sz="2400">
              <a:latin typeface="Perpetua"/>
              <a:cs typeface="Perpetua"/>
            </a:endParaRPr>
          </a:p>
          <a:p>
            <a:pPr marL="458470" marR="5080" indent="-445770">
              <a:lnSpc>
                <a:spcPct val="100000"/>
              </a:lnSpc>
              <a:spcBef>
                <a:spcPts val="600"/>
              </a:spcBef>
              <a:buAutoNum type="arabicParenBoth" startAt="3"/>
              <a:tabLst>
                <a:tab pos="469900" algn="l"/>
              </a:tabLst>
            </a:pP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35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greater</a:t>
            </a:r>
            <a:r>
              <a:rPr sz="2400" spc="3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3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reassessed 	immediately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before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reassessment</a:t>
            </a:r>
            <a:endParaRPr sz="24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4079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conversion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 loss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into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income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or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reduction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of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loss</a:t>
            </a:r>
            <a:endParaRPr sz="2400">
              <a:latin typeface="Perpetua"/>
              <a:cs typeface="Perpetua"/>
            </a:endParaRPr>
          </a:p>
          <a:p>
            <a:pPr marL="456565" marR="7620" indent="-443865">
              <a:lnSpc>
                <a:spcPct val="100000"/>
              </a:lnSpc>
              <a:spcBef>
                <a:spcPts val="605"/>
              </a:spcBef>
              <a:buAutoNum type="arabicParenBoth" startAt="4"/>
              <a:tabLst>
                <a:tab pos="469900" algn="l"/>
              </a:tabLst>
            </a:pP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3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effect</a:t>
            </a:r>
            <a:r>
              <a:rPr sz="2400" spc="3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3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reducing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</a:t>
            </a:r>
            <a:r>
              <a:rPr sz="2400" spc="32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or 	</a:t>
            </a:r>
            <a:r>
              <a:rPr sz="2400" dirty="0">
                <a:latin typeface="Perpetua"/>
                <a:cs typeface="Perpetua"/>
              </a:rPr>
              <a:t>converting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loss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into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income.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642" y="387223"/>
            <a:ext cx="7699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229" dirty="0">
                <a:latin typeface="Arial"/>
                <a:cs typeface="Arial"/>
              </a:rPr>
              <a:t>When</a:t>
            </a:r>
            <a:r>
              <a:rPr sz="2800" b="1" u="none" spc="-55" dirty="0">
                <a:latin typeface="Arial"/>
                <a:cs typeface="Arial"/>
              </a:rPr>
              <a:t> </a:t>
            </a:r>
            <a:r>
              <a:rPr sz="2800" b="1" u="none" spc="-190" dirty="0">
                <a:latin typeface="Arial"/>
                <a:cs typeface="Arial"/>
              </a:rPr>
              <a:t>can</a:t>
            </a:r>
            <a:r>
              <a:rPr sz="2800" b="1" u="none" spc="-60" dirty="0">
                <a:latin typeface="Arial"/>
                <a:cs typeface="Arial"/>
              </a:rPr>
              <a:t> </a:t>
            </a:r>
            <a:r>
              <a:rPr sz="2800" b="1" u="none" spc="-105" dirty="0">
                <a:latin typeface="Arial"/>
                <a:cs typeface="Arial"/>
              </a:rPr>
              <a:t>it</a:t>
            </a:r>
            <a:r>
              <a:rPr sz="2800" b="1" u="none" spc="-45" dirty="0">
                <a:latin typeface="Arial"/>
                <a:cs typeface="Arial"/>
              </a:rPr>
              <a:t> </a:t>
            </a:r>
            <a:r>
              <a:rPr sz="2800" b="1" u="none" spc="-165" dirty="0">
                <a:latin typeface="Arial"/>
                <a:cs typeface="Arial"/>
              </a:rPr>
              <a:t>be</a:t>
            </a:r>
            <a:r>
              <a:rPr sz="2800" b="1" u="none" spc="-50" dirty="0">
                <a:latin typeface="Arial"/>
                <a:cs typeface="Arial"/>
              </a:rPr>
              <a:t> </a:t>
            </a:r>
            <a:r>
              <a:rPr sz="2800" b="1" u="none" spc="-185" dirty="0">
                <a:latin typeface="Arial"/>
                <a:cs typeface="Arial"/>
              </a:rPr>
              <a:t>said</a:t>
            </a:r>
            <a:r>
              <a:rPr sz="2800" b="1" u="none" spc="-40" dirty="0">
                <a:latin typeface="Arial"/>
                <a:cs typeface="Arial"/>
              </a:rPr>
              <a:t> </a:t>
            </a:r>
            <a:r>
              <a:rPr sz="2800" b="1" u="none" spc="-120" dirty="0">
                <a:latin typeface="Arial"/>
                <a:cs typeface="Arial"/>
              </a:rPr>
              <a:t>that</a:t>
            </a:r>
            <a:r>
              <a:rPr sz="2800" b="1" u="none" spc="-85" dirty="0">
                <a:latin typeface="Arial"/>
                <a:cs typeface="Arial"/>
              </a:rPr>
              <a:t> </a:t>
            </a:r>
            <a:r>
              <a:rPr sz="2800" b="1" u="none" spc="-140" dirty="0">
                <a:latin typeface="Arial"/>
                <a:cs typeface="Arial"/>
              </a:rPr>
              <a:t>there</a:t>
            </a:r>
            <a:r>
              <a:rPr sz="2800" b="1" u="none" spc="-80" dirty="0">
                <a:latin typeface="Arial"/>
                <a:cs typeface="Arial"/>
              </a:rPr>
              <a:t> </a:t>
            </a:r>
            <a:r>
              <a:rPr sz="2800" b="1" u="none" spc="-220" dirty="0">
                <a:latin typeface="Arial"/>
                <a:cs typeface="Arial"/>
              </a:rPr>
              <a:t>is</a:t>
            </a:r>
            <a:r>
              <a:rPr sz="2800" b="1" u="none" spc="-35" dirty="0">
                <a:latin typeface="Arial"/>
                <a:cs typeface="Arial"/>
              </a:rPr>
              <a:t> </a:t>
            </a:r>
            <a:r>
              <a:rPr sz="2800" b="1" u="none" spc="-204" dirty="0">
                <a:latin typeface="Arial"/>
                <a:cs typeface="Arial"/>
              </a:rPr>
              <a:t>‘Under-</a:t>
            </a:r>
            <a:r>
              <a:rPr sz="2800" b="1" u="none" spc="-155" dirty="0">
                <a:latin typeface="Arial"/>
                <a:cs typeface="Arial"/>
              </a:rPr>
              <a:t>Reporting’-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034922"/>
            <a:ext cx="8246109" cy="50526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8255" algn="just">
              <a:lnSpc>
                <a:spcPts val="2590"/>
              </a:lnSpc>
              <a:spcBef>
                <a:spcPts val="425"/>
              </a:spcBef>
            </a:pP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</a:t>
            </a:r>
            <a:r>
              <a:rPr sz="2400" b="1" u="sng" spc="1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case</a:t>
            </a:r>
            <a:r>
              <a:rPr sz="2400" b="1" u="sng" spc="1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where</a:t>
            </a:r>
            <a:r>
              <a:rPr sz="2400" b="1" u="sng" spc="1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the</a:t>
            </a:r>
            <a:r>
              <a:rPr sz="2400" b="1" u="sng" spc="1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income</a:t>
            </a:r>
            <a:r>
              <a:rPr sz="2400" b="1" u="sng" spc="1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computed</a:t>
            </a:r>
            <a:r>
              <a:rPr sz="2400" b="1" u="sng" spc="1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under</a:t>
            </a:r>
            <a:r>
              <a:rPr sz="2400" b="1" u="sng" spc="12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115JB/</a:t>
            </a:r>
            <a:r>
              <a:rPr sz="2400" b="1" u="sng" spc="114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115JC</a:t>
            </a:r>
            <a:r>
              <a:rPr sz="2400" b="1" u="sng" spc="9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is</a:t>
            </a:r>
            <a:r>
              <a:rPr sz="2400" b="1" u="sng" spc="1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the</a:t>
            </a:r>
            <a:r>
              <a:rPr sz="2400" b="1" u="none" spc="-25" dirty="0"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deemed</a:t>
            </a:r>
            <a:r>
              <a:rPr sz="2400" b="1" u="sng" spc="-1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total</a:t>
            </a:r>
            <a:r>
              <a:rPr sz="2400" b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400" b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income:</a:t>
            </a:r>
            <a:endParaRPr sz="2400">
              <a:latin typeface="Perpetua"/>
              <a:cs typeface="Perpetua"/>
            </a:endParaRPr>
          </a:p>
          <a:p>
            <a:pPr marL="12700" marR="5080" indent="465455" algn="just">
              <a:lnSpc>
                <a:spcPct val="90000"/>
              </a:lnSpc>
              <a:spcBef>
                <a:spcPts val="565"/>
              </a:spcBef>
              <a:buAutoNum type="arabicParenBoth" startAt="5"/>
              <a:tabLst>
                <a:tab pos="478155" algn="l"/>
              </a:tabLst>
            </a:pP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4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4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deemed</a:t>
            </a:r>
            <a:r>
              <a:rPr sz="2400" spc="4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4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4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49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48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509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48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per</a:t>
            </a:r>
            <a:r>
              <a:rPr sz="2400" spc="50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the </a:t>
            </a:r>
            <a:r>
              <a:rPr sz="2400" dirty="0">
                <a:latin typeface="Perpetua"/>
                <a:cs typeface="Perpetua"/>
              </a:rPr>
              <a:t>provisions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 115JB</a:t>
            </a:r>
            <a:r>
              <a:rPr sz="2400" spc="-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-10" dirty="0">
                <a:latin typeface="Perpetua"/>
                <a:cs typeface="Perpetua"/>
              </a:rPr>
              <a:t> 115JC,</a:t>
            </a:r>
            <a:r>
              <a:rPr sz="2400" spc="-1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-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-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case may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be,</a:t>
            </a:r>
            <a:r>
              <a:rPr sz="2400" spc="-1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-10" dirty="0">
                <a:latin typeface="Perpetua"/>
                <a:cs typeface="Perpetua"/>
              </a:rPr>
              <a:t> greater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deemed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3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8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determined</a:t>
            </a:r>
            <a:r>
              <a:rPr sz="2400" spc="39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7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return</a:t>
            </a:r>
            <a:r>
              <a:rPr sz="2400" spc="38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processed</a:t>
            </a:r>
            <a:r>
              <a:rPr sz="2400" spc="37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u/s </a:t>
            </a:r>
            <a:r>
              <a:rPr sz="2400" spc="-10" dirty="0">
                <a:latin typeface="Perpetua"/>
                <a:cs typeface="Perpetua"/>
              </a:rPr>
              <a:t>143(1)(a).</a:t>
            </a:r>
            <a:endParaRPr sz="2400">
              <a:latin typeface="Perpetua"/>
              <a:cs typeface="Perpetua"/>
            </a:endParaRPr>
          </a:p>
          <a:p>
            <a:pPr marL="12700" marR="5715" indent="466725" algn="just">
              <a:lnSpc>
                <a:spcPts val="2590"/>
              </a:lnSpc>
              <a:spcBef>
                <a:spcPts val="3835"/>
              </a:spcBef>
              <a:buAutoNum type="arabicParenBoth" startAt="5"/>
              <a:tabLst>
                <a:tab pos="479425" algn="l"/>
              </a:tabLst>
            </a:pP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5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5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deemed</a:t>
            </a:r>
            <a:r>
              <a:rPr sz="2400" spc="5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5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50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5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5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per</a:t>
            </a:r>
            <a:r>
              <a:rPr sz="2400" spc="5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5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provisions</a:t>
            </a:r>
            <a:r>
              <a:rPr sz="2400" spc="51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115JB</a:t>
            </a:r>
            <a:r>
              <a:rPr sz="2400" spc="1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115JC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11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greater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1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1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maximum</a:t>
            </a:r>
            <a:r>
              <a:rPr sz="2400" spc="1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10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not </a:t>
            </a:r>
            <a:r>
              <a:rPr sz="2400" dirty="0">
                <a:latin typeface="Perpetua"/>
                <a:cs typeface="Perpetua"/>
              </a:rPr>
              <a:t>chargeable</a:t>
            </a:r>
            <a:r>
              <a:rPr sz="2400" spc="-4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tax,</a:t>
            </a:r>
            <a:r>
              <a:rPr sz="2400" spc="-1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where</a:t>
            </a:r>
            <a:r>
              <a:rPr sz="2400" spc="-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no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return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has</a:t>
            </a:r>
            <a:r>
              <a:rPr sz="2400" spc="-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been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filed</a:t>
            </a:r>
            <a:endParaRPr sz="2400">
              <a:latin typeface="Perpetua"/>
              <a:cs typeface="Perpetua"/>
            </a:endParaRPr>
          </a:p>
          <a:p>
            <a:pPr marL="12700" marR="6350" indent="447040" algn="just">
              <a:lnSpc>
                <a:spcPts val="2590"/>
              </a:lnSpc>
              <a:spcBef>
                <a:spcPts val="3800"/>
              </a:spcBef>
              <a:buAutoNum type="arabicParenBoth" startAt="5"/>
              <a:tabLst>
                <a:tab pos="459740" algn="l"/>
              </a:tabLst>
            </a:pPr>
            <a:r>
              <a:rPr sz="2400" dirty="0">
                <a:latin typeface="Perpetua"/>
                <a:cs typeface="Perpetua"/>
              </a:rPr>
              <a:t>amount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of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deemed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3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income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3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as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per</a:t>
            </a:r>
            <a:r>
              <a:rPr sz="2400" spc="3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3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provisions</a:t>
            </a:r>
            <a:r>
              <a:rPr sz="2400" spc="345" dirty="0">
                <a:latin typeface="Perpetua"/>
                <a:cs typeface="Perpetua"/>
              </a:rPr>
              <a:t> </a:t>
            </a:r>
            <a:r>
              <a:rPr sz="2400" spc="-25" dirty="0">
                <a:latin typeface="Perpetua"/>
                <a:cs typeface="Perpetua"/>
              </a:rPr>
              <a:t>of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21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115JB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section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115JC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is</a:t>
            </a:r>
            <a:r>
              <a:rPr sz="2400" spc="22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greater</a:t>
            </a:r>
            <a:r>
              <a:rPr sz="2400" spc="2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than</a:t>
            </a:r>
            <a:r>
              <a:rPr sz="2400" spc="204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the</a:t>
            </a:r>
            <a:r>
              <a:rPr sz="2400" spc="20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deemed</a:t>
            </a:r>
            <a:r>
              <a:rPr sz="2400" spc="22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total</a:t>
            </a:r>
            <a:r>
              <a:rPr sz="2400" spc="21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income </a:t>
            </a:r>
            <a:r>
              <a:rPr sz="2400" dirty="0">
                <a:latin typeface="Perpetua"/>
                <a:cs typeface="Perpetua"/>
              </a:rPr>
              <a:t>assessed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or</a:t>
            </a:r>
            <a:r>
              <a:rPr sz="2400" spc="-4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reassessed</a:t>
            </a:r>
            <a:r>
              <a:rPr sz="2400" spc="-5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immediately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before</a:t>
            </a:r>
            <a:r>
              <a:rPr sz="2400" spc="-35" dirty="0">
                <a:latin typeface="Perpetua"/>
                <a:cs typeface="Perpetua"/>
              </a:rPr>
              <a:t> </a:t>
            </a:r>
            <a:r>
              <a:rPr sz="2400" dirty="0">
                <a:latin typeface="Perpetua"/>
                <a:cs typeface="Perpetua"/>
              </a:rPr>
              <a:t>such</a:t>
            </a:r>
            <a:r>
              <a:rPr sz="2400" spc="-30" dirty="0">
                <a:latin typeface="Perpetua"/>
                <a:cs typeface="Perpetua"/>
              </a:rPr>
              <a:t> </a:t>
            </a:r>
            <a:r>
              <a:rPr sz="2400" spc="-10" dirty="0">
                <a:latin typeface="Perpetua"/>
                <a:cs typeface="Perpetua"/>
              </a:rPr>
              <a:t>reassessment.</a:t>
            </a:r>
            <a:endParaRPr sz="24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138" y="66547"/>
            <a:ext cx="9022715" cy="6698615"/>
            <a:chOff x="62138" y="66547"/>
            <a:chExt cx="9022715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313" y="69722"/>
              <a:ext cx="9013408" cy="669223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313" y="69722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946"/>
                  </a:moveTo>
                  <a:lnTo>
                    <a:pt x="3576" y="281184"/>
                  </a:lnTo>
                  <a:lnTo>
                    <a:pt x="13965" y="234645"/>
                  </a:lnTo>
                  <a:lnTo>
                    <a:pt x="30657" y="190840"/>
                  </a:lnTo>
                  <a:lnTo>
                    <a:pt x="53141" y="150277"/>
                  </a:lnTo>
                  <a:lnTo>
                    <a:pt x="80907" y="113468"/>
                  </a:lnTo>
                  <a:lnTo>
                    <a:pt x="113445" y="80923"/>
                  </a:lnTo>
                  <a:lnTo>
                    <a:pt x="150245" y="53151"/>
                  </a:lnTo>
                  <a:lnTo>
                    <a:pt x="190796" y="30662"/>
                  </a:lnTo>
                  <a:lnTo>
                    <a:pt x="234589" y="13967"/>
                  </a:lnTo>
                  <a:lnTo>
                    <a:pt x="281114" y="3576"/>
                  </a:lnTo>
                  <a:lnTo>
                    <a:pt x="329859" y="0"/>
                  </a:lnTo>
                  <a:lnTo>
                    <a:pt x="8683462" y="0"/>
                  </a:lnTo>
                  <a:lnTo>
                    <a:pt x="8732224" y="3576"/>
                  </a:lnTo>
                  <a:lnTo>
                    <a:pt x="8778762" y="13967"/>
                  </a:lnTo>
                  <a:lnTo>
                    <a:pt x="8822568" y="30662"/>
                  </a:lnTo>
                  <a:lnTo>
                    <a:pt x="8863130" y="53151"/>
                  </a:lnTo>
                  <a:lnTo>
                    <a:pt x="8899939" y="80923"/>
                  </a:lnTo>
                  <a:lnTo>
                    <a:pt x="8932485" y="113468"/>
                  </a:lnTo>
                  <a:lnTo>
                    <a:pt x="8960257" y="150277"/>
                  </a:lnTo>
                  <a:lnTo>
                    <a:pt x="8982745" y="190840"/>
                  </a:lnTo>
                  <a:lnTo>
                    <a:pt x="8999440" y="234645"/>
                  </a:lnTo>
                  <a:lnTo>
                    <a:pt x="9009831" y="281184"/>
                  </a:lnTo>
                  <a:lnTo>
                    <a:pt x="9013408" y="329946"/>
                  </a:lnTo>
                  <a:lnTo>
                    <a:pt x="9013408" y="6362369"/>
                  </a:lnTo>
                  <a:lnTo>
                    <a:pt x="9009831" y="6411115"/>
                  </a:lnTo>
                  <a:lnTo>
                    <a:pt x="8999440" y="6457639"/>
                  </a:lnTo>
                  <a:lnTo>
                    <a:pt x="8982745" y="6501432"/>
                  </a:lnTo>
                  <a:lnTo>
                    <a:pt x="8960257" y="6541984"/>
                  </a:lnTo>
                  <a:lnTo>
                    <a:pt x="8932485" y="6578785"/>
                  </a:lnTo>
                  <a:lnTo>
                    <a:pt x="8899939" y="6611323"/>
                  </a:lnTo>
                  <a:lnTo>
                    <a:pt x="8863130" y="6639090"/>
                  </a:lnTo>
                  <a:lnTo>
                    <a:pt x="8822568" y="6661574"/>
                  </a:lnTo>
                  <a:lnTo>
                    <a:pt x="8778762" y="6678266"/>
                  </a:lnTo>
                  <a:lnTo>
                    <a:pt x="8732224" y="6688655"/>
                  </a:lnTo>
                  <a:lnTo>
                    <a:pt x="8683462" y="6692231"/>
                  </a:lnTo>
                  <a:lnTo>
                    <a:pt x="329859" y="6692231"/>
                  </a:lnTo>
                  <a:lnTo>
                    <a:pt x="281114" y="6688655"/>
                  </a:lnTo>
                  <a:lnTo>
                    <a:pt x="234589" y="6678266"/>
                  </a:lnTo>
                  <a:lnTo>
                    <a:pt x="190796" y="6661574"/>
                  </a:lnTo>
                  <a:lnTo>
                    <a:pt x="150245" y="6639090"/>
                  </a:lnTo>
                  <a:lnTo>
                    <a:pt x="113445" y="6611323"/>
                  </a:lnTo>
                  <a:lnTo>
                    <a:pt x="80907" y="6578785"/>
                  </a:lnTo>
                  <a:lnTo>
                    <a:pt x="53141" y="6541984"/>
                  </a:lnTo>
                  <a:lnTo>
                    <a:pt x="30657" y="6501432"/>
                  </a:lnTo>
                  <a:lnTo>
                    <a:pt x="13965" y="6457639"/>
                  </a:lnTo>
                  <a:lnTo>
                    <a:pt x="3576" y="6411115"/>
                  </a:lnTo>
                  <a:lnTo>
                    <a:pt x="0" y="6362369"/>
                  </a:lnTo>
                  <a:lnTo>
                    <a:pt x="0" y="329946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31" y="1396688"/>
              <a:ext cx="9022080" cy="120650"/>
            </a:xfrm>
            <a:custGeom>
              <a:avLst/>
              <a:gdLst/>
              <a:ahLst/>
              <a:cxnLst/>
              <a:rect l="l" t="t" r="r" b="b"/>
              <a:pathLst>
                <a:path w="9022080" h="120650">
                  <a:moveTo>
                    <a:pt x="9021572" y="0"/>
                  </a:moveTo>
                  <a:lnTo>
                    <a:pt x="0" y="0"/>
                  </a:lnTo>
                  <a:lnTo>
                    <a:pt x="0" y="120580"/>
                  </a:lnTo>
                  <a:lnTo>
                    <a:pt x="9021572" y="120580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931" y="2976711"/>
              <a:ext cx="9022080" cy="111125"/>
            </a:xfrm>
            <a:custGeom>
              <a:avLst/>
              <a:gdLst/>
              <a:ahLst/>
              <a:cxnLst/>
              <a:rect l="l" t="t" r="r" b="b"/>
              <a:pathLst>
                <a:path w="9022080" h="111125">
                  <a:moveTo>
                    <a:pt x="9021572" y="0"/>
                  </a:moveTo>
                  <a:lnTo>
                    <a:pt x="0" y="0"/>
                  </a:lnTo>
                  <a:lnTo>
                    <a:pt x="0" y="110531"/>
                  </a:lnTo>
                  <a:lnTo>
                    <a:pt x="9021572" y="110531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75565" rIns="0" bIns="0" rtlCol="0">
            <a:spAutoFit/>
          </a:bodyPr>
          <a:lstStyle/>
          <a:p>
            <a:pPr marL="656590">
              <a:lnSpc>
                <a:spcPct val="100000"/>
              </a:lnSpc>
              <a:spcBef>
                <a:spcPts val="595"/>
              </a:spcBef>
            </a:pPr>
            <a:r>
              <a:rPr sz="4000" b="1" spc="-295" dirty="0">
                <a:solidFill>
                  <a:srgbClr val="FFFFFF"/>
                </a:solidFill>
                <a:latin typeface="Arial"/>
                <a:cs typeface="Arial"/>
              </a:rPr>
              <a:t>Quantum</a:t>
            </a:r>
            <a:r>
              <a:rPr sz="4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254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40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285" dirty="0">
                <a:solidFill>
                  <a:srgbClr val="FFFFFF"/>
                </a:solidFill>
                <a:latin typeface="Arial"/>
                <a:cs typeface="Arial"/>
              </a:rPr>
              <a:t>under-</a:t>
            </a:r>
            <a:r>
              <a:rPr sz="4000" b="1" spc="-240" dirty="0">
                <a:solidFill>
                  <a:srgbClr val="FFFFFF"/>
                </a:solidFill>
                <a:latin typeface="Arial"/>
                <a:cs typeface="Arial"/>
              </a:rPr>
              <a:t>reported</a:t>
            </a:r>
            <a:r>
              <a:rPr sz="4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305" dirty="0">
                <a:solidFill>
                  <a:srgbClr val="FFFFFF"/>
                </a:solidFill>
                <a:latin typeface="Arial"/>
                <a:cs typeface="Arial"/>
              </a:rPr>
              <a:t>income:</a:t>
            </a:r>
            <a:endParaRPr sz="4000">
              <a:latin typeface="Arial"/>
              <a:cs typeface="Arial"/>
            </a:endParaRPr>
          </a:p>
          <a:p>
            <a:pPr marL="3364229">
              <a:lnSpc>
                <a:spcPct val="100000"/>
              </a:lnSpc>
            </a:pPr>
            <a:r>
              <a:rPr sz="4000" b="1" spc="-260" dirty="0">
                <a:solidFill>
                  <a:srgbClr val="FFFFFF"/>
                </a:solidFill>
                <a:latin typeface="Arial"/>
                <a:cs typeface="Arial"/>
              </a:rPr>
              <a:t>S.</a:t>
            </a:r>
            <a:r>
              <a:rPr sz="40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270A(3)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642" y="387223"/>
            <a:ext cx="5413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none" spc="-204" dirty="0">
                <a:latin typeface="Arial"/>
                <a:cs typeface="Arial"/>
              </a:rPr>
              <a:t>Quantum</a:t>
            </a:r>
            <a:r>
              <a:rPr sz="2800" b="1" u="none" spc="-75" dirty="0">
                <a:latin typeface="Arial"/>
                <a:cs typeface="Arial"/>
              </a:rPr>
              <a:t> </a:t>
            </a:r>
            <a:r>
              <a:rPr sz="2800" b="1" u="none" spc="-195" dirty="0">
                <a:latin typeface="Arial"/>
                <a:cs typeface="Arial"/>
              </a:rPr>
              <a:t>of</a:t>
            </a:r>
            <a:r>
              <a:rPr sz="2800" b="1" u="none" spc="-50" dirty="0">
                <a:latin typeface="Arial"/>
                <a:cs typeface="Arial"/>
              </a:rPr>
              <a:t> </a:t>
            </a:r>
            <a:r>
              <a:rPr sz="2800" b="1" u="none" spc="-200" dirty="0">
                <a:latin typeface="Arial"/>
                <a:cs typeface="Arial"/>
              </a:rPr>
              <a:t>under-</a:t>
            </a:r>
            <a:r>
              <a:rPr sz="2800" b="1" u="none" spc="-170" dirty="0">
                <a:latin typeface="Arial"/>
                <a:cs typeface="Arial"/>
              </a:rPr>
              <a:t>reported</a:t>
            </a:r>
            <a:r>
              <a:rPr sz="2800" b="1" u="none" spc="-65" dirty="0">
                <a:latin typeface="Arial"/>
                <a:cs typeface="Arial"/>
              </a:rPr>
              <a:t> </a:t>
            </a:r>
            <a:r>
              <a:rPr sz="2800" b="1" u="none" spc="-160" dirty="0">
                <a:latin typeface="Arial"/>
                <a:cs typeface="Arial"/>
              </a:rPr>
              <a:t>income: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1247089"/>
            <a:ext cx="8242934" cy="4866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A.</a:t>
            </a:r>
            <a:r>
              <a:rPr sz="2600" b="1" i="1" u="sng" spc="-27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If</a:t>
            </a:r>
            <a:r>
              <a:rPr sz="2600" b="1" i="1" u="sng" spc="-5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assessed</a:t>
            </a:r>
            <a:r>
              <a:rPr sz="2600" b="1" i="1" u="sng" spc="-3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for</a:t>
            </a:r>
            <a:r>
              <a:rPr sz="2600" b="1" i="1" u="sng" spc="-4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the</a:t>
            </a:r>
            <a:r>
              <a:rPr sz="2600" b="1" i="1" u="sng" spc="-3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spc="-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First</a:t>
            </a:r>
            <a:r>
              <a:rPr sz="2600" b="1" i="1" u="sng" spc="-325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 </a:t>
            </a:r>
            <a:r>
              <a:rPr sz="2600" b="1" i="1" u="sng" spc="-10" dirty="0">
                <a:uFill>
                  <a:solidFill>
                    <a:srgbClr val="000000"/>
                  </a:solidFill>
                </a:uFill>
                <a:latin typeface="Perpetua"/>
                <a:cs typeface="Perpetua"/>
              </a:rPr>
              <a:t>Time:</a:t>
            </a:r>
            <a:endParaRPr sz="2600">
              <a:latin typeface="Perpetua"/>
              <a:cs typeface="Perpetua"/>
            </a:endParaRPr>
          </a:p>
          <a:p>
            <a:pPr marL="12700">
              <a:lnSpc>
                <a:spcPts val="2510"/>
              </a:lnSpc>
              <a:spcBef>
                <a:spcPts val="3785"/>
              </a:spcBef>
            </a:pPr>
            <a:r>
              <a:rPr sz="2200" b="1" dirty="0">
                <a:latin typeface="Perpetua"/>
                <a:cs typeface="Perpetua"/>
              </a:rPr>
              <a:t>If</a:t>
            </a:r>
            <a:r>
              <a:rPr sz="2200" b="1" spc="13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Return</a:t>
            </a:r>
            <a:r>
              <a:rPr sz="2200" b="1" spc="15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has</a:t>
            </a:r>
            <a:r>
              <a:rPr sz="2200" b="1" spc="14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been</a:t>
            </a:r>
            <a:r>
              <a:rPr sz="2200" b="1" spc="15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furnished:</a:t>
            </a:r>
            <a:r>
              <a:rPr sz="2200" b="1" spc="6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Difference</a:t>
            </a:r>
            <a:r>
              <a:rPr sz="2200" spc="15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between</a:t>
            </a:r>
            <a:r>
              <a:rPr sz="2200" spc="15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16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15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145" dirty="0">
                <a:latin typeface="Perpetua"/>
                <a:cs typeface="Perpetua"/>
              </a:rPr>
              <a:t> </a:t>
            </a:r>
            <a:r>
              <a:rPr sz="2200" spc="-25" dirty="0">
                <a:latin typeface="Perpetua"/>
                <a:cs typeface="Perpetua"/>
              </a:rPr>
              <a:t>and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ts val="2510"/>
              </a:lnSpc>
            </a:pPr>
            <a:r>
              <a:rPr sz="2200" dirty="0">
                <a:latin typeface="Perpetua"/>
                <a:cs typeface="Perpetua"/>
              </a:rPr>
              <a:t>the</a:t>
            </a:r>
            <a:r>
              <a:rPr sz="2200" spc="-3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of</a:t>
            </a:r>
            <a:r>
              <a:rPr sz="2200" spc="-2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determined u/s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143(1)(a).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200" dirty="0">
                <a:latin typeface="Perpetua"/>
                <a:cs typeface="Perpetua"/>
              </a:rPr>
              <a:t>In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Ex 1,</a:t>
            </a:r>
            <a:r>
              <a:rPr sz="2200" spc="-1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UI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=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12.50 </a:t>
            </a:r>
            <a:r>
              <a:rPr sz="2200" spc="-20" dirty="0">
                <a:latin typeface="Perpetua"/>
                <a:cs typeface="Perpetua"/>
              </a:rPr>
              <a:t>-</a:t>
            </a:r>
            <a:r>
              <a:rPr sz="2200" dirty="0">
                <a:latin typeface="Perpetua"/>
                <a:cs typeface="Perpetua"/>
              </a:rPr>
              <a:t>3.00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=</a:t>
            </a:r>
            <a:r>
              <a:rPr sz="2200" spc="-1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9.50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Lacs.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3315"/>
              </a:spcBef>
            </a:pPr>
            <a:r>
              <a:rPr sz="2200" b="1" dirty="0">
                <a:latin typeface="Perpetua"/>
                <a:cs typeface="Perpetua"/>
              </a:rPr>
              <a:t>If</a:t>
            </a:r>
            <a:r>
              <a:rPr sz="2200" b="1" spc="-3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Return</a:t>
            </a:r>
            <a:r>
              <a:rPr sz="2200" b="1" spc="-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has</a:t>
            </a:r>
            <a:r>
              <a:rPr sz="2200" b="1" spc="-1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not</a:t>
            </a:r>
            <a:r>
              <a:rPr sz="2200" b="1" spc="-2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been</a:t>
            </a:r>
            <a:r>
              <a:rPr sz="2200" b="1" spc="-15" dirty="0">
                <a:latin typeface="Perpetua"/>
                <a:cs typeface="Perpetua"/>
              </a:rPr>
              <a:t> </a:t>
            </a:r>
            <a:r>
              <a:rPr sz="2200" b="1" spc="-10" dirty="0">
                <a:latin typeface="Perpetua"/>
                <a:cs typeface="Perpetua"/>
              </a:rPr>
              <a:t>furnished:</a:t>
            </a:r>
            <a:endParaRPr sz="2200">
              <a:latin typeface="Perpetua"/>
              <a:cs typeface="Perpetua"/>
            </a:endParaRPr>
          </a:p>
          <a:p>
            <a:pPr marL="406400" indent="-393700">
              <a:lnSpc>
                <a:spcPct val="100000"/>
              </a:lnSpc>
              <a:spcBef>
                <a:spcPts val="3310"/>
              </a:spcBef>
              <a:buAutoNum type="alphaLcParenBoth"/>
              <a:tabLst>
                <a:tab pos="406400" algn="l"/>
              </a:tabLst>
            </a:pPr>
            <a:r>
              <a:rPr sz="2200" b="1" dirty="0">
                <a:latin typeface="Perpetua"/>
                <a:cs typeface="Perpetua"/>
              </a:rPr>
              <a:t>In</a:t>
            </a:r>
            <a:r>
              <a:rPr sz="2200" b="1" spc="-2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case</a:t>
            </a:r>
            <a:r>
              <a:rPr sz="2200" b="1" spc="-2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of</a:t>
            </a:r>
            <a:r>
              <a:rPr sz="2200" b="1" spc="-2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Firm,</a:t>
            </a:r>
            <a:r>
              <a:rPr sz="2200" b="1" spc="-95" dirty="0">
                <a:latin typeface="Perpetua"/>
                <a:cs typeface="Perpetua"/>
              </a:rPr>
              <a:t> </a:t>
            </a:r>
            <a:r>
              <a:rPr sz="2200" b="1" spc="-10" dirty="0">
                <a:latin typeface="Perpetua"/>
                <a:cs typeface="Perpetua"/>
              </a:rPr>
              <a:t>Company</a:t>
            </a:r>
            <a:r>
              <a:rPr sz="2200" b="1" spc="-3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or</a:t>
            </a:r>
            <a:r>
              <a:rPr sz="2200" b="1" spc="-4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Local</a:t>
            </a:r>
            <a:r>
              <a:rPr sz="2200" b="1" spc="-10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Authority:</a:t>
            </a:r>
            <a:r>
              <a:rPr sz="2200" b="1" spc="-9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Income</a:t>
            </a:r>
            <a:endParaRPr sz="2200">
              <a:latin typeface="Perpetua"/>
              <a:cs typeface="Perpetua"/>
            </a:endParaRPr>
          </a:p>
          <a:p>
            <a:pPr marL="12700" marR="6350" indent="436245">
              <a:lnSpc>
                <a:spcPts val="2380"/>
              </a:lnSpc>
              <a:spcBef>
                <a:spcPts val="3610"/>
              </a:spcBef>
              <a:buAutoNum type="alphaLcParenBoth"/>
              <a:tabLst>
                <a:tab pos="448945" algn="l"/>
              </a:tabLst>
            </a:pPr>
            <a:r>
              <a:rPr sz="2200" b="1" dirty="0">
                <a:latin typeface="Perpetua"/>
                <a:cs typeface="Perpetua"/>
              </a:rPr>
              <a:t>In</a:t>
            </a:r>
            <a:r>
              <a:rPr sz="2200" b="1" spc="70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any</a:t>
            </a:r>
            <a:r>
              <a:rPr sz="2200" b="1" spc="8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other</a:t>
            </a:r>
            <a:r>
              <a:rPr sz="2200" b="1" spc="75" dirty="0">
                <a:latin typeface="Perpetua"/>
                <a:cs typeface="Perpetua"/>
              </a:rPr>
              <a:t> </a:t>
            </a:r>
            <a:r>
              <a:rPr sz="2200" b="1" dirty="0">
                <a:latin typeface="Perpetua"/>
                <a:cs typeface="Perpetua"/>
              </a:rPr>
              <a:t>case:</a:t>
            </a:r>
            <a:r>
              <a:rPr sz="2200" b="1" spc="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difference</a:t>
            </a:r>
            <a:r>
              <a:rPr sz="2200" spc="9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between</a:t>
            </a:r>
            <a:r>
              <a:rPr sz="2200" spc="8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the</a:t>
            </a:r>
            <a:r>
              <a:rPr sz="2200" spc="8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assessed</a:t>
            </a:r>
            <a:r>
              <a:rPr sz="2200" spc="8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income</a:t>
            </a:r>
            <a:r>
              <a:rPr sz="2200" spc="8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and</a:t>
            </a:r>
            <a:r>
              <a:rPr sz="2200" spc="7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maximum </a:t>
            </a:r>
            <a:r>
              <a:rPr sz="2200" dirty="0">
                <a:latin typeface="Perpetua"/>
                <a:cs typeface="Perpetua"/>
              </a:rPr>
              <a:t>amount</a:t>
            </a:r>
            <a:r>
              <a:rPr sz="2200" spc="-3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not</a:t>
            </a:r>
            <a:r>
              <a:rPr sz="2200" spc="-4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chargeable</a:t>
            </a:r>
            <a:r>
              <a:rPr sz="2200" spc="-3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to</a:t>
            </a:r>
            <a:r>
              <a:rPr sz="2200" spc="-35" dirty="0">
                <a:latin typeface="Perpetua"/>
                <a:cs typeface="Perpetua"/>
              </a:rPr>
              <a:t> </a:t>
            </a:r>
            <a:r>
              <a:rPr sz="2200" spc="-20" dirty="0">
                <a:latin typeface="Perpetua"/>
                <a:cs typeface="Perpetua"/>
              </a:rPr>
              <a:t>tax.</a:t>
            </a:r>
            <a:endParaRPr sz="2200">
              <a:latin typeface="Perpetua"/>
              <a:cs typeface="Perpetu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200" dirty="0">
                <a:latin typeface="Perpetua"/>
                <a:cs typeface="Perpetua"/>
              </a:rPr>
              <a:t>In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Ex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2,</a:t>
            </a:r>
            <a:r>
              <a:rPr sz="2200" spc="-10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UI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=</a:t>
            </a:r>
            <a:r>
              <a:rPr sz="2200" spc="-20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12.50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spc="-20" dirty="0">
                <a:latin typeface="Perpetua"/>
                <a:cs typeface="Perpetua"/>
              </a:rPr>
              <a:t>-</a:t>
            </a:r>
            <a:r>
              <a:rPr sz="2200" dirty="0">
                <a:latin typeface="Perpetua"/>
                <a:cs typeface="Perpetua"/>
              </a:rPr>
              <a:t>2.50 =</a:t>
            </a:r>
            <a:r>
              <a:rPr sz="2200" spc="-15" dirty="0">
                <a:latin typeface="Perpetua"/>
                <a:cs typeface="Perpetua"/>
              </a:rPr>
              <a:t> </a:t>
            </a:r>
            <a:r>
              <a:rPr sz="2200" dirty="0">
                <a:latin typeface="Perpetua"/>
                <a:cs typeface="Perpetua"/>
              </a:rPr>
              <a:t>10.00</a:t>
            </a:r>
            <a:r>
              <a:rPr sz="2200" spc="-5" dirty="0">
                <a:latin typeface="Perpetua"/>
                <a:cs typeface="Perpetua"/>
              </a:rPr>
              <a:t> </a:t>
            </a:r>
            <a:r>
              <a:rPr sz="2200" spc="-10" dirty="0">
                <a:latin typeface="Perpetua"/>
                <a:cs typeface="Perpetua"/>
              </a:rPr>
              <a:t>Lacs.</a:t>
            </a:r>
            <a:endParaRPr sz="22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2293</Words>
  <Application>Microsoft Office PowerPoint</Application>
  <PresentationFormat>On-screen Show (4:3)</PresentationFormat>
  <Paragraphs>130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Franklin Gothic Medium</vt:lpstr>
      <vt:lpstr>Palatino Linotype</vt:lpstr>
      <vt:lpstr>Perpetua</vt:lpstr>
      <vt:lpstr>Segoe UI Symbol</vt:lpstr>
      <vt:lpstr>Wingdings</vt:lpstr>
      <vt:lpstr>Office Theme</vt:lpstr>
      <vt:lpstr>PowerPoint Presentation</vt:lpstr>
      <vt:lpstr>Background:</vt:lpstr>
      <vt:lpstr>Background: Finance Act, 2016 inserted sub-section (7) to Section 271which provides that Provisions of Section 271 shall not be applicable from A.Y. 2017-18</vt:lpstr>
      <vt:lpstr>'Under-reporting' S. 270A(2)</vt:lpstr>
      <vt:lpstr>When can it be said that there is ‘Under-Reporting’-</vt:lpstr>
      <vt:lpstr>When can it be said that there is ‘Under-Reporting’-</vt:lpstr>
      <vt:lpstr>When can it be said that there is ‘Under-Reporting’-</vt:lpstr>
      <vt:lpstr>PowerPoint Presentation</vt:lpstr>
      <vt:lpstr>Quantum of under-reported income:</vt:lpstr>
      <vt:lpstr>Quantum of under-reported income:</vt:lpstr>
      <vt:lpstr>Quantum of under-reported income:where Sec. 115JB/115JC are applicable-</vt:lpstr>
      <vt:lpstr>Exceptions in certain scenerios- Section 270A(6)</vt:lpstr>
      <vt:lpstr>PowerPoint Presentation</vt:lpstr>
      <vt:lpstr>PowerPoint Presentation</vt:lpstr>
      <vt:lpstr>PowerPoint Presentation</vt:lpstr>
      <vt:lpstr>Effect of S. 270A(6)</vt:lpstr>
      <vt:lpstr>PowerPoint Presentation</vt:lpstr>
      <vt:lpstr>Penalty For Under-Reporting</vt:lpstr>
      <vt:lpstr>Tax payable in respect of the under- reported income : S. 270A(10)</vt:lpstr>
      <vt:lpstr>PowerPoint Presentation</vt:lpstr>
      <vt:lpstr>Section -270A(10) : Tax payable in respect of the under- reported income shall be:</vt:lpstr>
      <vt:lpstr>Intangible Addition</vt:lpstr>
      <vt:lpstr>Section 270A (4) &amp; (5):</vt:lpstr>
      <vt:lpstr>MISREPORTING: S. 270A(9)</vt:lpstr>
      <vt:lpstr>Background</vt:lpstr>
      <vt:lpstr>What Is Misreporting? S. 270A(9)</vt:lpstr>
      <vt:lpstr>IMMUNITY FROM IMPOSITION OF PENALTY, ETC. –[Section 270AA]</vt:lpstr>
      <vt:lpstr>Conditions to be fulfilled by the assessee: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KARUNAKAR  SANDABOINA</cp:lastModifiedBy>
  <cp:revision>2</cp:revision>
  <dcterms:created xsi:type="dcterms:W3CDTF">2025-05-13T08:23:34Z</dcterms:created>
  <dcterms:modified xsi:type="dcterms:W3CDTF">2025-05-13T11:04:25Z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2025-05-13T00:00:00Z</vt:filetime>
  </property>
  <property fmtid="{D5CDD505-2E9C-101B-9397-08002B2CF9AE}" pid="5" name="Producer">
    <vt:lpwstr>Microsoft® PowerPoint® 2010</vt:lpwstr>
  </property>
</Properties>
</file>