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D4C5A59-B2B2-4F25-A383-04D0FCCA8C9A}" styleName="Table_0">
    <a:wholeTbl>
      <a:tcTxStyle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n"/>
          <p:cNvSpPr txBox="1"/>
          <p:nvPr>
            <p:ph type="hdr" idx="2"/>
          </p:nvPr>
        </p:nvSpPr>
        <p:spPr>
          <a:xfrm>
            <a:off x="0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3" name="Google Shape;113;n"/>
          <p:cNvSpPr txBox="1"/>
          <p:nvPr>
            <p:ph type="dt" idx="10"/>
          </p:nvPr>
        </p:nvSpPr>
        <p:spPr>
          <a:xfrm>
            <a:off x="3884613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4" name="Google Shape;114;n"/>
          <p:cNvSpPr/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n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6" name="Google Shape;116;n"/>
          <p:cNvSpPr txBox="1"/>
          <p:nvPr>
            <p:ph type="ftr" idx="11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7" name="Google Shape;117;n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sz="12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1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2" name="Google Shape;562;p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10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2" name="Google Shape;792;p1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1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1" name="Google Shape;851;p1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2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8" name="Google Shape;858;p1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13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4" name="Google Shape;864;p1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33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14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5" name="Google Shape;935;p14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15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49" name="Google Shape;949;p1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6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67" name="Google Shape;967;p16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95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7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97" name="Google Shape;997;p1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8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23" name="Google Shape;1023;p1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19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33" name="Google Shape;1033;p1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2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8" name="Google Shape;568;p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48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p20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0" name="Google Shape;1050;p2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54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p21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6" name="Google Shape;1056;p2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65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22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67" name="Google Shape;1067;p2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70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p23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72" name="Google Shape;1072;p2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75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24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77" name="Google Shape;1077;p24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3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74" name="Google Shape;574;p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5" name="Google Shape;585;p4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5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27" name="Google Shape;627;p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6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56" name="Google Shape;656;p6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7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96" name="Google Shape;696;p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8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55" name="Google Shape;755;p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9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6" name="Google Shape;786;p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-1"/>
            <a:ext cx="12192005" cy="68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"/>
          <p:cNvSpPr txBox="1"/>
          <p:nvPr>
            <p:ph type="ctrTitle"/>
          </p:nvPr>
        </p:nvSpPr>
        <p:spPr>
          <a:xfrm>
            <a:off x="401904" y="1963495"/>
            <a:ext cx="56646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"/>
          <p:cNvSpPr txBox="1"/>
          <p:nvPr>
            <p:ph type="subTitle" idx="1"/>
          </p:nvPr>
        </p:nvSpPr>
        <p:spPr>
          <a:xfrm>
            <a:off x="401903" y="6054487"/>
            <a:ext cx="4684500" cy="4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/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clusion 1">
  <p:cSld name="Conclusion 1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1" descr="A white and pink gradient&#10;&#10;AI-generated content may be incorrect.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-1"/>
            <a:ext cx="12192005" cy="68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1"/>
          <p:cNvSpPr txBox="1"/>
          <p:nvPr>
            <p:ph type="ctrTitle"/>
          </p:nvPr>
        </p:nvSpPr>
        <p:spPr>
          <a:xfrm>
            <a:off x="353658" y="1946275"/>
            <a:ext cx="6629400" cy="1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  <a:defRPr sz="6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11"/>
          <p:cNvSpPr txBox="1"/>
          <p:nvPr>
            <p:ph type="subTitle" idx="1"/>
          </p:nvPr>
        </p:nvSpPr>
        <p:spPr>
          <a:xfrm>
            <a:off x="5197150" y="4823926"/>
            <a:ext cx="6604200" cy="16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6575" anchor="b" anchorCtr="0">
            <a:noAutofit/>
          </a:bodyPr>
          <a:lstStyle>
            <a:lvl1pPr lvl="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Image">
  <p:cSld name="Title Slide Image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"/>
          <p:cNvSpPr/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78" name="Google Shape;178;p12"/>
          <p:cNvSpPr txBox="1"/>
          <p:nvPr>
            <p:ph type="ctrTitle"/>
          </p:nvPr>
        </p:nvSpPr>
        <p:spPr>
          <a:xfrm>
            <a:off x="401904" y="1963495"/>
            <a:ext cx="56646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12"/>
          <p:cNvSpPr txBox="1"/>
          <p:nvPr>
            <p:ph type="subTitle" idx="1"/>
          </p:nvPr>
        </p:nvSpPr>
        <p:spPr>
          <a:xfrm>
            <a:off x="401903" y="6054487"/>
            <a:ext cx="4684500" cy="4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/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0" name="Google Shape;180;p12"/>
          <p:cNvSpPr/>
          <p:nvPr/>
        </p:nvSpPr>
        <p:spPr>
          <a:xfrm>
            <a:off x="403391" y="383381"/>
            <a:ext cx="1064100" cy="517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2">
  <p:cSld name="Title and Content 2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"/>
          <p:cNvSpPr txBox="1"/>
          <p:nvPr>
            <p:ph type="body" idx="1"/>
          </p:nvPr>
        </p:nvSpPr>
        <p:spPr>
          <a:xfrm>
            <a:off x="6157914" y="400050"/>
            <a:ext cx="5643600" cy="29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3" name="Google Shape;183;p13"/>
          <p:cNvSpPr txBox="1"/>
          <p:nvPr>
            <p:ph type="title"/>
          </p:nvPr>
        </p:nvSpPr>
        <p:spPr>
          <a:xfrm>
            <a:off x="397668" y="3998913"/>
            <a:ext cx="4801500" cy="14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1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3">
  <p:cSld name="Title and Content 3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4"/>
          <p:cNvSpPr txBox="1"/>
          <p:nvPr>
            <p:ph type="body" idx="1"/>
          </p:nvPr>
        </p:nvSpPr>
        <p:spPr>
          <a:xfrm>
            <a:off x="6157914" y="400050"/>
            <a:ext cx="5643600" cy="39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14"/>
          <p:cNvSpPr txBox="1"/>
          <p:nvPr>
            <p:ph type="title"/>
          </p:nvPr>
        </p:nvSpPr>
        <p:spPr>
          <a:xfrm>
            <a:off x="397668" y="3998913"/>
            <a:ext cx="4801500" cy="14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1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4">
  <p:cSld name="Title and Content 4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"/>
          <p:cNvSpPr txBox="1"/>
          <p:nvPr>
            <p:ph type="body" idx="1"/>
          </p:nvPr>
        </p:nvSpPr>
        <p:spPr>
          <a:xfrm>
            <a:off x="6157914" y="400050"/>
            <a:ext cx="5643600" cy="56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1" name="Google Shape;191;p15"/>
          <p:cNvSpPr txBox="1"/>
          <p:nvPr>
            <p:ph type="title"/>
          </p:nvPr>
        </p:nvSpPr>
        <p:spPr>
          <a:xfrm>
            <a:off x="397668" y="3998913"/>
            <a:ext cx="4801500" cy="14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1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5">
  <p:cSld name="Title and Content 5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"/>
          <p:cNvSpPr txBox="1"/>
          <p:nvPr>
            <p:ph type="body" idx="1"/>
          </p:nvPr>
        </p:nvSpPr>
        <p:spPr>
          <a:xfrm>
            <a:off x="5199063" y="400050"/>
            <a:ext cx="6602400" cy="56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16"/>
          <p:cNvSpPr txBox="1"/>
          <p:nvPr>
            <p:ph type="title"/>
          </p:nvPr>
        </p:nvSpPr>
        <p:spPr>
          <a:xfrm>
            <a:off x="397667" y="3998913"/>
            <a:ext cx="3840900" cy="14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1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7"/>
          <p:cNvSpPr txBox="1"/>
          <p:nvPr>
            <p:ph type="title"/>
          </p:nvPr>
        </p:nvSpPr>
        <p:spPr>
          <a:xfrm>
            <a:off x="274320" y="3474720"/>
            <a:ext cx="5029200" cy="25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17"/>
          <p:cNvSpPr txBox="1"/>
          <p:nvPr>
            <p:ph type="body" idx="1"/>
          </p:nvPr>
        </p:nvSpPr>
        <p:spPr>
          <a:xfrm>
            <a:off x="5303520" y="274320"/>
            <a:ext cx="6885300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  <a:defRPr sz="3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00" name="Google Shape;200;p1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8"/>
          <p:cNvSpPr/>
          <p:nvPr>
            <p:ph type="pic" idx="2"/>
          </p:nvPr>
        </p:nvSpPr>
        <p:spPr>
          <a:xfrm>
            <a:off x="0" y="0"/>
            <a:ext cx="12189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203" name="Google Shape;203;p18"/>
          <p:cNvSpPr txBox="1"/>
          <p:nvPr>
            <p:ph type="title"/>
          </p:nvPr>
        </p:nvSpPr>
        <p:spPr>
          <a:xfrm>
            <a:off x="402430" y="3372236"/>
            <a:ext cx="5641200" cy="14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18"/>
          <p:cNvSpPr txBox="1"/>
          <p:nvPr>
            <p:ph type="body" idx="1"/>
          </p:nvPr>
        </p:nvSpPr>
        <p:spPr>
          <a:xfrm>
            <a:off x="8193823" y="576072"/>
            <a:ext cx="3462000" cy="43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  <a:defRPr sz="3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05" name="Google Shape;205;p18"/>
          <p:cNvSpPr txBox="1"/>
          <p:nvPr>
            <p:ph type="body" idx="3"/>
          </p:nvPr>
        </p:nvSpPr>
        <p:spPr>
          <a:xfrm>
            <a:off x="402432" y="5029715"/>
            <a:ext cx="5641200" cy="9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6" name="Google Shape;206;p1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Photo 1">
  <p:cSld name="Content Photo 1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"/>
          <p:cNvSpPr/>
          <p:nvPr>
            <p:ph type="pic" idx="2"/>
          </p:nvPr>
        </p:nvSpPr>
        <p:spPr>
          <a:xfrm>
            <a:off x="-1" y="0"/>
            <a:ext cx="7531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09" name="Google Shape;209;p19"/>
          <p:cNvSpPr txBox="1"/>
          <p:nvPr>
            <p:ph type="title"/>
          </p:nvPr>
        </p:nvSpPr>
        <p:spPr>
          <a:xfrm>
            <a:off x="8077199" y="919162"/>
            <a:ext cx="3712800" cy="19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19"/>
          <p:cNvSpPr txBox="1"/>
          <p:nvPr>
            <p:ph type="body" idx="1"/>
          </p:nvPr>
        </p:nvSpPr>
        <p:spPr>
          <a:xfrm>
            <a:off x="8077199" y="2971800"/>
            <a:ext cx="3724200" cy="29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Photo 2">
  <p:cSld name="Content Photo 2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>
            <p:ph type="pic" idx="2"/>
          </p:nvPr>
        </p:nvSpPr>
        <p:spPr>
          <a:xfrm>
            <a:off x="-1" y="0"/>
            <a:ext cx="66207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13" name="Google Shape;213;p20"/>
          <p:cNvSpPr txBox="1"/>
          <p:nvPr>
            <p:ph type="title"/>
          </p:nvPr>
        </p:nvSpPr>
        <p:spPr>
          <a:xfrm>
            <a:off x="7118351" y="919162"/>
            <a:ext cx="4671600" cy="19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20"/>
          <p:cNvSpPr txBox="1"/>
          <p:nvPr>
            <p:ph type="body" idx="1"/>
          </p:nvPr>
        </p:nvSpPr>
        <p:spPr>
          <a:xfrm>
            <a:off x="7118351" y="2971800"/>
            <a:ext cx="4671600" cy="29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3175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5" name="Google Shape;215;p2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solidFill>
          <a:srgbClr val="FFE8D4"/>
        </a:solidFill>
        <a:effectLst/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type="title"/>
          </p:nvPr>
        </p:nvSpPr>
        <p:spPr>
          <a:xfrm>
            <a:off x="274320" y="3474720"/>
            <a:ext cx="5029200" cy="25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"/>
          <p:cNvSpPr txBox="1"/>
          <p:nvPr>
            <p:ph type="body" idx="1"/>
          </p:nvPr>
        </p:nvSpPr>
        <p:spPr>
          <a:xfrm>
            <a:off x="5303520" y="274320"/>
            <a:ext cx="6885300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  <a:defRPr sz="3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130" name="Google Shape;130;p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Photo 3">
  <p:cSld name="Content Photo 3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"/>
          <p:cNvSpPr/>
          <p:nvPr>
            <p:ph type="pic" idx="2"/>
          </p:nvPr>
        </p:nvSpPr>
        <p:spPr>
          <a:xfrm>
            <a:off x="-2" y="0"/>
            <a:ext cx="56484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18" name="Google Shape;218;p21"/>
          <p:cNvSpPr txBox="1"/>
          <p:nvPr>
            <p:ph type="title"/>
          </p:nvPr>
        </p:nvSpPr>
        <p:spPr>
          <a:xfrm>
            <a:off x="6169488" y="400051"/>
            <a:ext cx="5632200" cy="9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21"/>
          <p:cNvSpPr txBox="1"/>
          <p:nvPr>
            <p:ph type="body" idx="1"/>
          </p:nvPr>
        </p:nvSpPr>
        <p:spPr>
          <a:xfrm>
            <a:off x="6169488" y="1946275"/>
            <a:ext cx="56322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3175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0" name="Google Shape;220;p2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Photo 4">
  <p:cSld name="Content Photo 4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2"/>
          <p:cNvSpPr/>
          <p:nvPr>
            <p:ph type="pic" idx="2"/>
          </p:nvPr>
        </p:nvSpPr>
        <p:spPr>
          <a:xfrm>
            <a:off x="-2" y="0"/>
            <a:ext cx="46761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23" name="Google Shape;223;p22"/>
          <p:cNvSpPr txBox="1"/>
          <p:nvPr>
            <p:ph type="title"/>
          </p:nvPr>
        </p:nvSpPr>
        <p:spPr>
          <a:xfrm>
            <a:off x="5199063" y="400051"/>
            <a:ext cx="6602700" cy="9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22"/>
          <p:cNvSpPr txBox="1"/>
          <p:nvPr>
            <p:ph type="body" idx="1"/>
          </p:nvPr>
        </p:nvSpPr>
        <p:spPr>
          <a:xfrm>
            <a:off x="5199064" y="1625600"/>
            <a:ext cx="6602700" cy="47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3175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5" name="Google Shape;225;p2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Photo 5">
  <p:cSld name="Content Photo 5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3"/>
          <p:cNvSpPr txBox="1"/>
          <p:nvPr>
            <p:ph type="title"/>
          </p:nvPr>
        </p:nvSpPr>
        <p:spPr>
          <a:xfrm>
            <a:off x="401920" y="400051"/>
            <a:ext cx="42744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23"/>
          <p:cNvSpPr/>
          <p:nvPr>
            <p:ph type="pic" idx="2"/>
          </p:nvPr>
        </p:nvSpPr>
        <p:spPr>
          <a:xfrm>
            <a:off x="401920" y="1956003"/>
            <a:ext cx="4274400" cy="3982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29" name="Google Shape;229;p23"/>
          <p:cNvSpPr txBox="1"/>
          <p:nvPr>
            <p:ph type="body" idx="1"/>
          </p:nvPr>
        </p:nvSpPr>
        <p:spPr>
          <a:xfrm>
            <a:off x="5199063" y="400051"/>
            <a:ext cx="6591000" cy="55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3175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0" name="Google Shape;230;p2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4"/>
          <p:cNvSpPr txBox="1"/>
          <p:nvPr>
            <p:ph type="title"/>
          </p:nvPr>
        </p:nvSpPr>
        <p:spPr>
          <a:xfrm>
            <a:off x="403052" y="2699173"/>
            <a:ext cx="4182600" cy="24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 panose="02040502050405020303"/>
              <a:buNone/>
              <a:defRPr sz="6000" b="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2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2">
  <p:cSld name="Agenda 2">
    <p:bg>
      <p:bgPr>
        <a:solidFill>
          <a:srgbClr val="FFE8D4"/>
        </a:solidFill>
        <a:effectLst/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5"/>
          <p:cNvSpPr txBox="1"/>
          <p:nvPr>
            <p:ph type="title"/>
          </p:nvPr>
        </p:nvSpPr>
        <p:spPr>
          <a:xfrm>
            <a:off x="403052" y="2697480"/>
            <a:ext cx="4182600" cy="24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 panose="02040502050405020303"/>
              <a:buNone/>
              <a:defRPr sz="6000" b="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6" name="Google Shape;236;p25"/>
          <p:cNvSpPr txBox="1"/>
          <p:nvPr>
            <p:ph type="body" idx="1"/>
          </p:nvPr>
        </p:nvSpPr>
        <p:spPr>
          <a:xfrm>
            <a:off x="5209696" y="786384"/>
            <a:ext cx="5754600" cy="31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315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7" name="Google Shape;237;p2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3">
  <p:cSld name="Agenda 3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/>
          <p:nvPr>
            <p:ph type="title"/>
          </p:nvPr>
        </p:nvSpPr>
        <p:spPr>
          <a:xfrm>
            <a:off x="403052" y="2697480"/>
            <a:ext cx="4182600" cy="24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 panose="02040502050405020303"/>
              <a:buNone/>
              <a:defRPr sz="6000" b="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0" name="Google Shape;240;p2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4">
  <p:cSld name="Agenda 4">
    <p:bg>
      <p:bgPr>
        <a:solidFill>
          <a:srgbClr val="FFE8D4"/>
        </a:solidFill>
        <a:effectLst/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"/>
          <p:cNvSpPr txBox="1"/>
          <p:nvPr>
            <p:ph type="title"/>
          </p:nvPr>
        </p:nvSpPr>
        <p:spPr>
          <a:xfrm>
            <a:off x="403052" y="2697480"/>
            <a:ext cx="4182600" cy="24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 panose="02040502050405020303"/>
              <a:buNone/>
              <a:defRPr sz="6000" b="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27"/>
          <p:cNvSpPr txBox="1"/>
          <p:nvPr>
            <p:ph type="body" idx="1"/>
          </p:nvPr>
        </p:nvSpPr>
        <p:spPr>
          <a:xfrm>
            <a:off x="3281363" y="917575"/>
            <a:ext cx="4224600" cy="25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4" name="Google Shape;244;p27"/>
          <p:cNvSpPr txBox="1"/>
          <p:nvPr>
            <p:ph type="body" idx="2"/>
          </p:nvPr>
        </p:nvSpPr>
        <p:spPr>
          <a:xfrm>
            <a:off x="7708392" y="917575"/>
            <a:ext cx="4224600" cy="25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5" name="Google Shape;245;p2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ntent">
  <p:cSld name="One Content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8"/>
          <p:cNvSpPr txBox="1"/>
          <p:nvPr>
            <p:ph type="title"/>
          </p:nvPr>
        </p:nvSpPr>
        <p:spPr>
          <a:xfrm>
            <a:off x="397666" y="402337"/>
            <a:ext cx="11106300" cy="5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8" name="Google Shape;248;p28"/>
          <p:cNvSpPr txBox="1"/>
          <p:nvPr>
            <p:ph type="body" idx="1"/>
          </p:nvPr>
        </p:nvSpPr>
        <p:spPr>
          <a:xfrm>
            <a:off x="397665" y="1192697"/>
            <a:ext cx="11106300" cy="51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9" name="Google Shape;249;p2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Image">
  <p:cSld name="Two Content with Image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9"/>
          <p:cNvSpPr txBox="1"/>
          <p:nvPr>
            <p:ph type="title"/>
          </p:nvPr>
        </p:nvSpPr>
        <p:spPr>
          <a:xfrm>
            <a:off x="397668" y="3492184"/>
            <a:ext cx="3840900" cy="24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29"/>
          <p:cNvSpPr/>
          <p:nvPr>
            <p:ph type="pic" idx="2"/>
          </p:nvPr>
        </p:nvSpPr>
        <p:spPr>
          <a:xfrm>
            <a:off x="5201444" y="402432"/>
            <a:ext cx="3649800" cy="4510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53" name="Google Shape;253;p29"/>
          <p:cNvSpPr txBox="1"/>
          <p:nvPr>
            <p:ph type="body" idx="1"/>
          </p:nvPr>
        </p:nvSpPr>
        <p:spPr>
          <a:xfrm>
            <a:off x="9037638" y="371478"/>
            <a:ext cx="2514300" cy="24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4" name="Google Shape;254;p29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Two Images">
  <p:cSld name="Two Content with Two Images"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0"/>
          <p:cNvSpPr txBox="1"/>
          <p:nvPr>
            <p:ph type="title"/>
          </p:nvPr>
        </p:nvSpPr>
        <p:spPr>
          <a:xfrm>
            <a:off x="397667" y="402336"/>
            <a:ext cx="3840900" cy="55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7" name="Google Shape;257;p30"/>
          <p:cNvSpPr/>
          <p:nvPr>
            <p:ph type="pic" idx="2"/>
          </p:nvPr>
        </p:nvSpPr>
        <p:spPr>
          <a:xfrm>
            <a:off x="5201444" y="402432"/>
            <a:ext cx="3649800" cy="2455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58" name="Google Shape;258;p30"/>
          <p:cNvSpPr txBox="1"/>
          <p:nvPr>
            <p:ph type="body" idx="1"/>
          </p:nvPr>
        </p:nvSpPr>
        <p:spPr>
          <a:xfrm>
            <a:off x="9037637" y="371478"/>
            <a:ext cx="2514300" cy="24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9" name="Google Shape;259;p30"/>
          <p:cNvSpPr/>
          <p:nvPr>
            <p:ph type="pic" idx="3"/>
          </p:nvPr>
        </p:nvSpPr>
        <p:spPr>
          <a:xfrm>
            <a:off x="5201444" y="2977040"/>
            <a:ext cx="3649800" cy="2455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60" name="Google Shape;260;p30"/>
          <p:cNvSpPr txBox="1"/>
          <p:nvPr>
            <p:ph type="body" idx="4"/>
          </p:nvPr>
        </p:nvSpPr>
        <p:spPr>
          <a:xfrm>
            <a:off x="9037637" y="2977040"/>
            <a:ext cx="2514300" cy="24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1" name="Google Shape;261;p3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 Infographics">
  <p:cSld name="Three Content Infographics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/>
          <p:nvPr>
            <p:ph type="title"/>
          </p:nvPr>
        </p:nvSpPr>
        <p:spPr>
          <a:xfrm>
            <a:off x="397666" y="402336"/>
            <a:ext cx="109677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"/>
          <p:cNvSpPr txBox="1"/>
          <p:nvPr>
            <p:ph type="body" idx="1"/>
          </p:nvPr>
        </p:nvSpPr>
        <p:spPr>
          <a:xfrm>
            <a:off x="40005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4" name="Google Shape;134;p4"/>
          <p:cNvSpPr txBox="1"/>
          <p:nvPr>
            <p:ph type="body" idx="2"/>
          </p:nvPr>
        </p:nvSpPr>
        <p:spPr>
          <a:xfrm>
            <a:off x="4242435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4"/>
          <p:cNvSpPr txBox="1"/>
          <p:nvPr>
            <p:ph type="body" idx="3"/>
          </p:nvPr>
        </p:nvSpPr>
        <p:spPr>
          <a:xfrm>
            <a:off x="808482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6" name="Google Shape;136;p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 Four Images Matrix ">
  <p:cSld name="Four Content Four Images Matrix 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1"/>
          <p:cNvSpPr txBox="1"/>
          <p:nvPr>
            <p:ph type="title"/>
          </p:nvPr>
        </p:nvSpPr>
        <p:spPr>
          <a:xfrm>
            <a:off x="397667" y="402336"/>
            <a:ext cx="11154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31"/>
          <p:cNvSpPr/>
          <p:nvPr>
            <p:ph type="pic" idx="2"/>
          </p:nvPr>
        </p:nvSpPr>
        <p:spPr>
          <a:xfrm>
            <a:off x="402831" y="1431438"/>
            <a:ext cx="2657100" cy="19389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65" name="Google Shape;265;p31"/>
          <p:cNvSpPr txBox="1"/>
          <p:nvPr>
            <p:ph type="body" idx="1"/>
          </p:nvPr>
        </p:nvSpPr>
        <p:spPr>
          <a:xfrm>
            <a:off x="3281363" y="1421451"/>
            <a:ext cx="25143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6" name="Google Shape;266;p31"/>
          <p:cNvSpPr/>
          <p:nvPr>
            <p:ph type="pic" idx="3"/>
          </p:nvPr>
        </p:nvSpPr>
        <p:spPr>
          <a:xfrm>
            <a:off x="402831" y="3486944"/>
            <a:ext cx="2657100" cy="19389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67" name="Google Shape;267;p31"/>
          <p:cNvSpPr txBox="1"/>
          <p:nvPr>
            <p:ph type="body" idx="4"/>
          </p:nvPr>
        </p:nvSpPr>
        <p:spPr>
          <a:xfrm>
            <a:off x="3281363" y="3486944"/>
            <a:ext cx="25143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8" name="Google Shape;268;p31"/>
          <p:cNvSpPr/>
          <p:nvPr>
            <p:ph type="pic" idx="5"/>
          </p:nvPr>
        </p:nvSpPr>
        <p:spPr>
          <a:xfrm>
            <a:off x="6160294" y="1431438"/>
            <a:ext cx="2657100" cy="19389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69" name="Google Shape;269;p31"/>
          <p:cNvSpPr txBox="1"/>
          <p:nvPr>
            <p:ph type="body" idx="6"/>
          </p:nvPr>
        </p:nvSpPr>
        <p:spPr>
          <a:xfrm>
            <a:off x="9037638" y="1421451"/>
            <a:ext cx="25143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0" name="Google Shape;270;p31"/>
          <p:cNvSpPr/>
          <p:nvPr>
            <p:ph type="pic" idx="7"/>
          </p:nvPr>
        </p:nvSpPr>
        <p:spPr>
          <a:xfrm>
            <a:off x="6160294" y="3486944"/>
            <a:ext cx="2657100" cy="19389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71" name="Google Shape;271;p31"/>
          <p:cNvSpPr txBox="1"/>
          <p:nvPr>
            <p:ph type="body" idx="8"/>
          </p:nvPr>
        </p:nvSpPr>
        <p:spPr>
          <a:xfrm>
            <a:off x="9037638" y="3486944"/>
            <a:ext cx="25143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2" name="Google Shape;272;p3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2"/>
          <p:cNvSpPr txBox="1"/>
          <p:nvPr>
            <p:ph type="title"/>
          </p:nvPr>
        </p:nvSpPr>
        <p:spPr>
          <a:xfrm>
            <a:off x="397666" y="402336"/>
            <a:ext cx="109677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5" name="Google Shape;275;p32"/>
          <p:cNvSpPr txBox="1"/>
          <p:nvPr>
            <p:ph type="body" idx="1"/>
          </p:nvPr>
        </p:nvSpPr>
        <p:spPr>
          <a:xfrm>
            <a:off x="400050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6" name="Google Shape;276;p32"/>
          <p:cNvSpPr txBox="1"/>
          <p:nvPr>
            <p:ph type="body" idx="2"/>
          </p:nvPr>
        </p:nvSpPr>
        <p:spPr>
          <a:xfrm>
            <a:off x="4242435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7" name="Google Shape;277;p32"/>
          <p:cNvSpPr txBox="1"/>
          <p:nvPr>
            <p:ph type="body" idx="3"/>
          </p:nvPr>
        </p:nvSpPr>
        <p:spPr>
          <a:xfrm>
            <a:off x="8084820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8" name="Google Shape;278;p3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 2">
  <p:cSld name="Three Content 2"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3"/>
          <p:cNvSpPr txBox="1"/>
          <p:nvPr>
            <p:ph type="title"/>
          </p:nvPr>
        </p:nvSpPr>
        <p:spPr>
          <a:xfrm>
            <a:off x="397666" y="402336"/>
            <a:ext cx="109677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1" name="Google Shape;281;p33"/>
          <p:cNvSpPr txBox="1"/>
          <p:nvPr>
            <p:ph type="body" idx="1"/>
          </p:nvPr>
        </p:nvSpPr>
        <p:spPr>
          <a:xfrm>
            <a:off x="400050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2" name="Google Shape;282;p33"/>
          <p:cNvSpPr txBox="1"/>
          <p:nvPr>
            <p:ph type="body" idx="2"/>
          </p:nvPr>
        </p:nvSpPr>
        <p:spPr>
          <a:xfrm>
            <a:off x="4242435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3" name="Google Shape;283;p33"/>
          <p:cNvSpPr txBox="1"/>
          <p:nvPr>
            <p:ph type="body" idx="3"/>
          </p:nvPr>
        </p:nvSpPr>
        <p:spPr>
          <a:xfrm>
            <a:off x="8084820" y="1946275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4" name="Google Shape;284;p3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and Two Content">
  <p:cSld name="Chart and Two Content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4"/>
          <p:cNvSpPr txBox="1"/>
          <p:nvPr>
            <p:ph type="title"/>
          </p:nvPr>
        </p:nvSpPr>
        <p:spPr>
          <a:xfrm>
            <a:off x="397667" y="402336"/>
            <a:ext cx="114045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7" name="Google Shape;287;p34"/>
          <p:cNvSpPr/>
          <p:nvPr>
            <p:ph type="chart" idx="2"/>
          </p:nvPr>
        </p:nvSpPr>
        <p:spPr>
          <a:xfrm>
            <a:off x="410808" y="1439508"/>
            <a:ext cx="5237100" cy="45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  <a:defRPr sz="15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288" name="Google Shape;288;p34"/>
          <p:cNvSpPr txBox="1"/>
          <p:nvPr>
            <p:ph type="body" idx="1"/>
          </p:nvPr>
        </p:nvSpPr>
        <p:spPr>
          <a:xfrm>
            <a:off x="6168671" y="1439508"/>
            <a:ext cx="2754600" cy="45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 sz="14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9" name="Google Shape;289;p34"/>
          <p:cNvSpPr txBox="1"/>
          <p:nvPr>
            <p:ph type="body" idx="3"/>
          </p:nvPr>
        </p:nvSpPr>
        <p:spPr>
          <a:xfrm>
            <a:off x="9048041" y="1439508"/>
            <a:ext cx="2754600" cy="45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 sz="14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0" name="Google Shape;290;p3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ta and Two Content">
  <p:cSld name="Data and Two Content"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5"/>
          <p:cNvSpPr txBox="1"/>
          <p:nvPr>
            <p:ph type="title"/>
          </p:nvPr>
        </p:nvSpPr>
        <p:spPr>
          <a:xfrm>
            <a:off x="397666" y="402336"/>
            <a:ext cx="109677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3" name="Google Shape;293;p35"/>
          <p:cNvSpPr txBox="1"/>
          <p:nvPr>
            <p:ph type="body" idx="1"/>
          </p:nvPr>
        </p:nvSpPr>
        <p:spPr>
          <a:xfrm>
            <a:off x="407670" y="1949410"/>
            <a:ext cx="3280500" cy="15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0"/>
              <a:buNone/>
              <a:defRPr sz="1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94" name="Google Shape;294;p35"/>
          <p:cNvSpPr txBox="1"/>
          <p:nvPr>
            <p:ph type="body" idx="2"/>
          </p:nvPr>
        </p:nvSpPr>
        <p:spPr>
          <a:xfrm>
            <a:off x="400050" y="3614568"/>
            <a:ext cx="3280500" cy="2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 sz="14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5" name="Google Shape;295;p35"/>
          <p:cNvSpPr txBox="1"/>
          <p:nvPr>
            <p:ph type="body" idx="3"/>
          </p:nvPr>
        </p:nvSpPr>
        <p:spPr>
          <a:xfrm>
            <a:off x="4242435" y="1957033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6" name="Google Shape;296;p35"/>
          <p:cNvSpPr txBox="1"/>
          <p:nvPr>
            <p:ph type="body" idx="4"/>
          </p:nvPr>
        </p:nvSpPr>
        <p:spPr>
          <a:xfrm>
            <a:off x="8084820" y="1957033"/>
            <a:ext cx="32805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7" name="Google Shape;297;p3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ta and Four Stats">
  <p:cSld name="Data and Four Stats"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6"/>
          <p:cNvSpPr txBox="1"/>
          <p:nvPr>
            <p:ph type="title"/>
          </p:nvPr>
        </p:nvSpPr>
        <p:spPr>
          <a:xfrm>
            <a:off x="397666" y="402336"/>
            <a:ext cx="109707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0" name="Google Shape;300;p36"/>
          <p:cNvSpPr txBox="1"/>
          <p:nvPr>
            <p:ph type="body" idx="1"/>
          </p:nvPr>
        </p:nvSpPr>
        <p:spPr>
          <a:xfrm>
            <a:off x="407670" y="1949410"/>
            <a:ext cx="3280500" cy="15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0"/>
              <a:buNone/>
              <a:defRPr sz="1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1" name="Google Shape;301;p36"/>
          <p:cNvSpPr txBox="1"/>
          <p:nvPr>
            <p:ph type="body" idx="2"/>
          </p:nvPr>
        </p:nvSpPr>
        <p:spPr>
          <a:xfrm>
            <a:off x="400050" y="3614568"/>
            <a:ext cx="3280500" cy="2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2" name="Google Shape;302;p36"/>
          <p:cNvSpPr txBox="1"/>
          <p:nvPr>
            <p:ph type="body" idx="3"/>
          </p:nvPr>
        </p:nvSpPr>
        <p:spPr>
          <a:xfrm>
            <a:off x="4242435" y="1957034"/>
            <a:ext cx="3280500" cy="15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3" name="Google Shape;303;p36"/>
          <p:cNvSpPr txBox="1"/>
          <p:nvPr>
            <p:ph type="body" idx="4"/>
          </p:nvPr>
        </p:nvSpPr>
        <p:spPr>
          <a:xfrm>
            <a:off x="8087958" y="1957034"/>
            <a:ext cx="3280500" cy="15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4" name="Google Shape;304;p36"/>
          <p:cNvSpPr txBox="1"/>
          <p:nvPr>
            <p:ph type="body" idx="5"/>
          </p:nvPr>
        </p:nvSpPr>
        <p:spPr>
          <a:xfrm>
            <a:off x="4242435" y="3727982"/>
            <a:ext cx="3280500" cy="15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5" name="Google Shape;305;p36"/>
          <p:cNvSpPr txBox="1"/>
          <p:nvPr>
            <p:ph type="body" idx="6"/>
          </p:nvPr>
        </p:nvSpPr>
        <p:spPr>
          <a:xfrm>
            <a:off x="8087958" y="3727982"/>
            <a:ext cx="3280500" cy="15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6" name="Google Shape;306;p3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 Two Small Images">
  <p:cSld name="Three Content Two Small Images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7"/>
          <p:cNvSpPr txBox="1"/>
          <p:nvPr>
            <p:ph type="title"/>
          </p:nvPr>
        </p:nvSpPr>
        <p:spPr>
          <a:xfrm>
            <a:off x="397667" y="402336"/>
            <a:ext cx="113085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37"/>
          <p:cNvSpPr txBox="1"/>
          <p:nvPr>
            <p:ph type="body" idx="1"/>
          </p:nvPr>
        </p:nvSpPr>
        <p:spPr>
          <a:xfrm>
            <a:off x="400050" y="1440338"/>
            <a:ext cx="3448200" cy="44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0" name="Google Shape;310;p37"/>
          <p:cNvSpPr txBox="1"/>
          <p:nvPr>
            <p:ph type="body" idx="2"/>
          </p:nvPr>
        </p:nvSpPr>
        <p:spPr>
          <a:xfrm>
            <a:off x="4242435" y="1440338"/>
            <a:ext cx="3280500" cy="19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1" name="Google Shape;311;p37"/>
          <p:cNvSpPr/>
          <p:nvPr>
            <p:ph type="pic" idx="3"/>
          </p:nvPr>
        </p:nvSpPr>
        <p:spPr>
          <a:xfrm>
            <a:off x="4242435" y="3689588"/>
            <a:ext cx="3621300" cy="2257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12" name="Google Shape;312;p37"/>
          <p:cNvSpPr txBox="1"/>
          <p:nvPr>
            <p:ph type="body" idx="4"/>
          </p:nvPr>
        </p:nvSpPr>
        <p:spPr>
          <a:xfrm>
            <a:off x="8084820" y="1440339"/>
            <a:ext cx="3280500" cy="19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827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3" name="Google Shape;313;p37"/>
          <p:cNvSpPr/>
          <p:nvPr>
            <p:ph type="pic" idx="5"/>
          </p:nvPr>
        </p:nvSpPr>
        <p:spPr>
          <a:xfrm>
            <a:off x="8084820" y="3689588"/>
            <a:ext cx="3621300" cy="2257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14" name="Google Shape;314;p3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Images Three Content">
  <p:cSld name="Three Images Three Content"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8"/>
          <p:cNvSpPr txBox="1"/>
          <p:nvPr>
            <p:ph type="title"/>
          </p:nvPr>
        </p:nvSpPr>
        <p:spPr>
          <a:xfrm>
            <a:off x="397666" y="402336"/>
            <a:ext cx="11106300" cy="9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7" name="Google Shape;317;p38"/>
          <p:cNvSpPr/>
          <p:nvPr>
            <p:ph type="pic" idx="2"/>
          </p:nvPr>
        </p:nvSpPr>
        <p:spPr>
          <a:xfrm>
            <a:off x="400050" y="1434783"/>
            <a:ext cx="3621300" cy="2449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18" name="Google Shape;318;p38"/>
          <p:cNvSpPr txBox="1"/>
          <p:nvPr>
            <p:ph type="body" idx="1"/>
          </p:nvPr>
        </p:nvSpPr>
        <p:spPr>
          <a:xfrm>
            <a:off x="400050" y="4008120"/>
            <a:ext cx="32805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9" name="Google Shape;319;p38"/>
          <p:cNvSpPr/>
          <p:nvPr>
            <p:ph type="pic" idx="3"/>
          </p:nvPr>
        </p:nvSpPr>
        <p:spPr>
          <a:xfrm>
            <a:off x="4247197" y="1434783"/>
            <a:ext cx="3621300" cy="2449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20" name="Google Shape;320;p38"/>
          <p:cNvSpPr txBox="1"/>
          <p:nvPr>
            <p:ph type="body" idx="4"/>
          </p:nvPr>
        </p:nvSpPr>
        <p:spPr>
          <a:xfrm>
            <a:off x="4242435" y="4008120"/>
            <a:ext cx="32805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1" name="Google Shape;321;p38"/>
          <p:cNvSpPr/>
          <p:nvPr>
            <p:ph type="pic" idx="5"/>
          </p:nvPr>
        </p:nvSpPr>
        <p:spPr>
          <a:xfrm>
            <a:off x="8084820" y="1434783"/>
            <a:ext cx="3621300" cy="2449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22" name="Google Shape;322;p38"/>
          <p:cNvSpPr txBox="1"/>
          <p:nvPr>
            <p:ph type="body" idx="6"/>
          </p:nvPr>
        </p:nvSpPr>
        <p:spPr>
          <a:xfrm>
            <a:off x="8084820" y="4008120"/>
            <a:ext cx="32805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3" name="Google Shape;323;p3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de TItle Two Images Two Content">
  <p:cSld name="Side TItle Two Images Two Content"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9"/>
          <p:cNvSpPr txBox="1"/>
          <p:nvPr>
            <p:ph type="title"/>
          </p:nvPr>
        </p:nvSpPr>
        <p:spPr>
          <a:xfrm>
            <a:off x="397667" y="4002723"/>
            <a:ext cx="3389400" cy="19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 panose="02040502050405020303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6" name="Google Shape;326;p39"/>
          <p:cNvSpPr/>
          <p:nvPr>
            <p:ph type="pic" idx="2"/>
          </p:nvPr>
        </p:nvSpPr>
        <p:spPr>
          <a:xfrm>
            <a:off x="4242435" y="410052"/>
            <a:ext cx="3621300" cy="34746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27" name="Google Shape;327;p39"/>
          <p:cNvSpPr txBox="1"/>
          <p:nvPr>
            <p:ph type="body" idx="1"/>
          </p:nvPr>
        </p:nvSpPr>
        <p:spPr>
          <a:xfrm>
            <a:off x="4242435" y="4007380"/>
            <a:ext cx="3280500" cy="1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8" name="Google Shape;328;p39"/>
          <p:cNvSpPr/>
          <p:nvPr>
            <p:ph type="pic" idx="3"/>
          </p:nvPr>
        </p:nvSpPr>
        <p:spPr>
          <a:xfrm>
            <a:off x="8084820" y="410052"/>
            <a:ext cx="3621300" cy="34746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29" name="Google Shape;329;p39"/>
          <p:cNvSpPr txBox="1"/>
          <p:nvPr>
            <p:ph type="body" idx="4"/>
          </p:nvPr>
        </p:nvSpPr>
        <p:spPr>
          <a:xfrm>
            <a:off x="8084820" y="4007380"/>
            <a:ext cx="3280500" cy="1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0" name="Google Shape;330;p39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">
  <p:cSld name="Four Content"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0"/>
          <p:cNvSpPr txBox="1"/>
          <p:nvPr>
            <p:ph type="title"/>
          </p:nvPr>
        </p:nvSpPr>
        <p:spPr>
          <a:xfrm>
            <a:off x="397667" y="402336"/>
            <a:ext cx="114006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3" name="Google Shape;333;p40"/>
          <p:cNvSpPr txBox="1"/>
          <p:nvPr>
            <p:ph type="body" idx="1"/>
          </p:nvPr>
        </p:nvSpPr>
        <p:spPr>
          <a:xfrm>
            <a:off x="407669" y="1946275"/>
            <a:ext cx="27579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4" name="Google Shape;334;p40"/>
          <p:cNvSpPr txBox="1"/>
          <p:nvPr>
            <p:ph type="body" idx="2"/>
          </p:nvPr>
        </p:nvSpPr>
        <p:spPr>
          <a:xfrm>
            <a:off x="3289821" y="1946275"/>
            <a:ext cx="27522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5" name="Google Shape;335;p40"/>
          <p:cNvSpPr txBox="1"/>
          <p:nvPr>
            <p:ph type="body" idx="3"/>
          </p:nvPr>
        </p:nvSpPr>
        <p:spPr>
          <a:xfrm>
            <a:off x="6166511" y="1946275"/>
            <a:ext cx="27498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6" name="Google Shape;336;p40"/>
          <p:cNvSpPr txBox="1"/>
          <p:nvPr>
            <p:ph type="body" idx="4"/>
          </p:nvPr>
        </p:nvSpPr>
        <p:spPr>
          <a:xfrm>
            <a:off x="9048456" y="1946275"/>
            <a:ext cx="27498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7" name="Google Shape;337;p4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de slide">
  <p:cSld name="Inside slide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"/>
          <p:cNvSpPr txBox="1"/>
          <p:nvPr>
            <p:ph type="title"/>
          </p:nvPr>
        </p:nvSpPr>
        <p:spPr>
          <a:xfrm>
            <a:off x="442915" y="441327"/>
            <a:ext cx="10799400" cy="5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9"/>
              <a:buFont typeface="Georgia" panose="02040502050405020303"/>
              <a:buNone/>
              <a:defRPr sz="280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140" name="Google Shape;140;p5"/>
          <p:cNvSpPr txBox="1"/>
          <p:nvPr>
            <p:ph type="dt" idx="10"/>
          </p:nvPr>
        </p:nvSpPr>
        <p:spPr>
          <a:xfrm>
            <a:off x="5265850" y="7056786"/>
            <a:ext cx="2743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 Infographics">
  <p:cSld name="Four Content Infographics"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1"/>
          <p:cNvSpPr txBox="1"/>
          <p:nvPr>
            <p:ph type="title"/>
          </p:nvPr>
        </p:nvSpPr>
        <p:spPr>
          <a:xfrm>
            <a:off x="397667" y="402336"/>
            <a:ext cx="114006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0" name="Google Shape;340;p41"/>
          <p:cNvSpPr txBox="1"/>
          <p:nvPr>
            <p:ph type="body" idx="1"/>
          </p:nvPr>
        </p:nvSpPr>
        <p:spPr>
          <a:xfrm>
            <a:off x="393617" y="3484563"/>
            <a:ext cx="2757900" cy="24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1" name="Google Shape;341;p41"/>
          <p:cNvSpPr txBox="1"/>
          <p:nvPr>
            <p:ph type="body" idx="2"/>
          </p:nvPr>
        </p:nvSpPr>
        <p:spPr>
          <a:xfrm>
            <a:off x="3275769" y="3484563"/>
            <a:ext cx="2752200" cy="24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2" name="Google Shape;342;p41"/>
          <p:cNvSpPr txBox="1"/>
          <p:nvPr>
            <p:ph type="body" idx="3"/>
          </p:nvPr>
        </p:nvSpPr>
        <p:spPr>
          <a:xfrm>
            <a:off x="6152459" y="3484563"/>
            <a:ext cx="2749800" cy="24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3" name="Google Shape;343;p41"/>
          <p:cNvSpPr txBox="1"/>
          <p:nvPr>
            <p:ph type="body" idx="4"/>
          </p:nvPr>
        </p:nvSpPr>
        <p:spPr>
          <a:xfrm>
            <a:off x="9048456" y="3484563"/>
            <a:ext cx="2749800" cy="24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4" name="Google Shape;344;p4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 Four Images">
  <p:cSld name="Four Content Four Images"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2"/>
          <p:cNvSpPr txBox="1"/>
          <p:nvPr>
            <p:ph type="title"/>
          </p:nvPr>
        </p:nvSpPr>
        <p:spPr>
          <a:xfrm>
            <a:off x="397667" y="402336"/>
            <a:ext cx="114006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7" name="Google Shape;347;p42"/>
          <p:cNvSpPr/>
          <p:nvPr>
            <p:ph type="pic" idx="2"/>
          </p:nvPr>
        </p:nvSpPr>
        <p:spPr>
          <a:xfrm>
            <a:off x="407669" y="1428750"/>
            <a:ext cx="2648100" cy="2455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48" name="Google Shape;348;p42"/>
          <p:cNvSpPr txBox="1"/>
          <p:nvPr>
            <p:ph type="body" idx="1"/>
          </p:nvPr>
        </p:nvSpPr>
        <p:spPr>
          <a:xfrm>
            <a:off x="407669" y="3998913"/>
            <a:ext cx="2757900" cy="19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9" name="Google Shape;349;p42"/>
          <p:cNvSpPr/>
          <p:nvPr>
            <p:ph type="pic" idx="3"/>
          </p:nvPr>
        </p:nvSpPr>
        <p:spPr>
          <a:xfrm>
            <a:off x="3289821" y="1428750"/>
            <a:ext cx="2648100" cy="2455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50" name="Google Shape;350;p42"/>
          <p:cNvSpPr txBox="1"/>
          <p:nvPr>
            <p:ph type="body" idx="4"/>
          </p:nvPr>
        </p:nvSpPr>
        <p:spPr>
          <a:xfrm>
            <a:off x="3289821" y="3998913"/>
            <a:ext cx="2752200" cy="19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1" name="Google Shape;351;p42"/>
          <p:cNvSpPr/>
          <p:nvPr>
            <p:ph type="pic" idx="5"/>
          </p:nvPr>
        </p:nvSpPr>
        <p:spPr>
          <a:xfrm>
            <a:off x="6166511" y="1428750"/>
            <a:ext cx="2648100" cy="2455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52" name="Google Shape;352;p42"/>
          <p:cNvSpPr txBox="1"/>
          <p:nvPr>
            <p:ph type="body" idx="6"/>
          </p:nvPr>
        </p:nvSpPr>
        <p:spPr>
          <a:xfrm>
            <a:off x="6166511" y="3998913"/>
            <a:ext cx="2749800" cy="19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3" name="Google Shape;353;p42"/>
          <p:cNvSpPr/>
          <p:nvPr>
            <p:ph type="pic" idx="7"/>
          </p:nvPr>
        </p:nvSpPr>
        <p:spPr>
          <a:xfrm>
            <a:off x="9048456" y="1428750"/>
            <a:ext cx="2648100" cy="2455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54" name="Google Shape;354;p42"/>
          <p:cNvSpPr txBox="1"/>
          <p:nvPr>
            <p:ph type="body" idx="8"/>
          </p:nvPr>
        </p:nvSpPr>
        <p:spPr>
          <a:xfrm>
            <a:off x="9048456" y="3998913"/>
            <a:ext cx="2749800" cy="19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5" name="Google Shape;355;p4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 One Image">
  <p:cSld name="Four Content One Image"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3"/>
          <p:cNvSpPr txBox="1"/>
          <p:nvPr>
            <p:ph type="title"/>
          </p:nvPr>
        </p:nvSpPr>
        <p:spPr>
          <a:xfrm>
            <a:off x="397666" y="402336"/>
            <a:ext cx="113949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8" name="Google Shape;358;p43"/>
          <p:cNvSpPr txBox="1"/>
          <p:nvPr>
            <p:ph type="body" idx="1"/>
          </p:nvPr>
        </p:nvSpPr>
        <p:spPr>
          <a:xfrm>
            <a:off x="399482" y="1443674"/>
            <a:ext cx="2597400" cy="39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9" name="Google Shape;359;p43"/>
          <p:cNvSpPr txBox="1"/>
          <p:nvPr>
            <p:ph type="body" idx="2"/>
          </p:nvPr>
        </p:nvSpPr>
        <p:spPr>
          <a:xfrm>
            <a:off x="3293938" y="1443674"/>
            <a:ext cx="2597400" cy="39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0" name="Google Shape;360;p43"/>
          <p:cNvSpPr/>
          <p:nvPr>
            <p:ph type="pic" idx="3"/>
          </p:nvPr>
        </p:nvSpPr>
        <p:spPr>
          <a:xfrm>
            <a:off x="6157914" y="1428750"/>
            <a:ext cx="5634600" cy="24558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61" name="Google Shape;361;p43"/>
          <p:cNvSpPr txBox="1"/>
          <p:nvPr>
            <p:ph type="body" idx="4"/>
          </p:nvPr>
        </p:nvSpPr>
        <p:spPr>
          <a:xfrm>
            <a:off x="6157913" y="4041936"/>
            <a:ext cx="2765400" cy="19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2" name="Google Shape;362;p43"/>
          <p:cNvSpPr txBox="1"/>
          <p:nvPr>
            <p:ph type="body" idx="5"/>
          </p:nvPr>
        </p:nvSpPr>
        <p:spPr>
          <a:xfrm>
            <a:off x="9044749" y="4041936"/>
            <a:ext cx="2765400" cy="19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3" name="Google Shape;363;p4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ntent">
  <p:cSld name="Six Content"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4"/>
          <p:cNvSpPr txBox="1"/>
          <p:nvPr>
            <p:ph type="title"/>
          </p:nvPr>
        </p:nvSpPr>
        <p:spPr>
          <a:xfrm>
            <a:off x="397667" y="402336"/>
            <a:ext cx="114045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6" name="Google Shape;366;p44"/>
          <p:cNvSpPr txBox="1"/>
          <p:nvPr>
            <p:ph type="body" idx="1"/>
          </p:nvPr>
        </p:nvSpPr>
        <p:spPr>
          <a:xfrm>
            <a:off x="411480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7" name="Google Shape;367;p44"/>
          <p:cNvSpPr txBox="1"/>
          <p:nvPr>
            <p:ph type="body" idx="2"/>
          </p:nvPr>
        </p:nvSpPr>
        <p:spPr>
          <a:xfrm>
            <a:off x="2330243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8" name="Google Shape;368;p44"/>
          <p:cNvSpPr txBox="1"/>
          <p:nvPr>
            <p:ph type="body" idx="3"/>
          </p:nvPr>
        </p:nvSpPr>
        <p:spPr>
          <a:xfrm>
            <a:off x="4249006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9" name="Google Shape;369;p44"/>
          <p:cNvSpPr txBox="1"/>
          <p:nvPr>
            <p:ph type="body" idx="4"/>
          </p:nvPr>
        </p:nvSpPr>
        <p:spPr>
          <a:xfrm>
            <a:off x="6167769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0" name="Google Shape;370;p44"/>
          <p:cNvSpPr txBox="1"/>
          <p:nvPr>
            <p:ph type="body" idx="5"/>
          </p:nvPr>
        </p:nvSpPr>
        <p:spPr>
          <a:xfrm>
            <a:off x="8086532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1" name="Google Shape;371;p44"/>
          <p:cNvSpPr txBox="1"/>
          <p:nvPr>
            <p:ph type="body" idx="6"/>
          </p:nvPr>
        </p:nvSpPr>
        <p:spPr>
          <a:xfrm>
            <a:off x="10005295" y="1949196"/>
            <a:ext cx="17967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2" name="Google Shape;372;p4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ntent Six Numbers">
  <p:cSld name="Six Content Six Numbers"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5"/>
          <p:cNvSpPr txBox="1"/>
          <p:nvPr>
            <p:ph type="title"/>
          </p:nvPr>
        </p:nvSpPr>
        <p:spPr>
          <a:xfrm>
            <a:off x="397667" y="402336"/>
            <a:ext cx="114045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5" name="Google Shape;375;p45"/>
          <p:cNvSpPr txBox="1"/>
          <p:nvPr>
            <p:ph type="body" idx="1"/>
          </p:nvPr>
        </p:nvSpPr>
        <p:spPr>
          <a:xfrm>
            <a:off x="407670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76" name="Google Shape;376;p45"/>
          <p:cNvSpPr txBox="1"/>
          <p:nvPr>
            <p:ph type="body" idx="2"/>
          </p:nvPr>
        </p:nvSpPr>
        <p:spPr>
          <a:xfrm>
            <a:off x="411480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7" name="Google Shape;377;p45"/>
          <p:cNvSpPr txBox="1"/>
          <p:nvPr>
            <p:ph type="body" idx="3"/>
          </p:nvPr>
        </p:nvSpPr>
        <p:spPr>
          <a:xfrm>
            <a:off x="2326433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78" name="Google Shape;378;p45"/>
          <p:cNvSpPr txBox="1"/>
          <p:nvPr>
            <p:ph type="body" idx="4"/>
          </p:nvPr>
        </p:nvSpPr>
        <p:spPr>
          <a:xfrm>
            <a:off x="2326433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9" name="Google Shape;379;p45"/>
          <p:cNvSpPr txBox="1"/>
          <p:nvPr>
            <p:ph type="body" idx="5"/>
          </p:nvPr>
        </p:nvSpPr>
        <p:spPr>
          <a:xfrm>
            <a:off x="4249006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80" name="Google Shape;380;p45"/>
          <p:cNvSpPr txBox="1"/>
          <p:nvPr>
            <p:ph type="body" idx="6"/>
          </p:nvPr>
        </p:nvSpPr>
        <p:spPr>
          <a:xfrm>
            <a:off x="4249006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1" name="Google Shape;381;p45"/>
          <p:cNvSpPr txBox="1"/>
          <p:nvPr>
            <p:ph type="body" idx="7"/>
          </p:nvPr>
        </p:nvSpPr>
        <p:spPr>
          <a:xfrm>
            <a:off x="6167769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82" name="Google Shape;382;p45"/>
          <p:cNvSpPr txBox="1"/>
          <p:nvPr>
            <p:ph type="body" idx="8"/>
          </p:nvPr>
        </p:nvSpPr>
        <p:spPr>
          <a:xfrm>
            <a:off x="6167769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3" name="Google Shape;383;p45"/>
          <p:cNvSpPr txBox="1"/>
          <p:nvPr>
            <p:ph type="body" idx="9"/>
          </p:nvPr>
        </p:nvSpPr>
        <p:spPr>
          <a:xfrm>
            <a:off x="8086532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84" name="Google Shape;384;p45"/>
          <p:cNvSpPr txBox="1"/>
          <p:nvPr>
            <p:ph type="body" idx="13"/>
          </p:nvPr>
        </p:nvSpPr>
        <p:spPr>
          <a:xfrm>
            <a:off x="8086532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5" name="Google Shape;385;p45"/>
          <p:cNvSpPr txBox="1"/>
          <p:nvPr>
            <p:ph type="body" idx="14"/>
          </p:nvPr>
        </p:nvSpPr>
        <p:spPr>
          <a:xfrm>
            <a:off x="10005295" y="1949410"/>
            <a:ext cx="1800600" cy="14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500"/>
              <a:buNone/>
              <a:defRPr sz="115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86" name="Google Shape;386;p45"/>
          <p:cNvSpPr txBox="1"/>
          <p:nvPr>
            <p:ph type="body" idx="15"/>
          </p:nvPr>
        </p:nvSpPr>
        <p:spPr>
          <a:xfrm>
            <a:off x="10005295" y="3488436"/>
            <a:ext cx="1796700" cy="24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marL="1828800" lvl="3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marL="228600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▪"/>
              <a:defRPr sz="11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7" name="Google Shape;387;p4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6"/>
          <p:cNvSpPr txBox="1"/>
          <p:nvPr>
            <p:ph type="title"/>
          </p:nvPr>
        </p:nvSpPr>
        <p:spPr>
          <a:xfrm>
            <a:off x="401883" y="-40595"/>
            <a:ext cx="56379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0" name="Google Shape;390;p46"/>
          <p:cNvSpPr txBox="1"/>
          <p:nvPr/>
        </p:nvSpPr>
        <p:spPr>
          <a:xfrm>
            <a:off x="6039888" y="593396"/>
            <a:ext cx="942000" cy="6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marR="508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800"/>
              <a:buFont typeface="Arial" panose="020B0604020202020204"/>
              <a:buNone/>
            </a:pPr>
            <a:r>
              <a:rPr lang="en-US" sz="13800" b="1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“</a:t>
            </a:r>
            <a:endParaRPr sz="60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1" name="Google Shape;391;p46"/>
          <p:cNvSpPr txBox="1"/>
          <p:nvPr>
            <p:ph type="body" idx="1"/>
          </p:nvPr>
        </p:nvSpPr>
        <p:spPr>
          <a:xfrm>
            <a:off x="6163135" y="1317530"/>
            <a:ext cx="5669100" cy="37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2" name="Google Shape;392;p46"/>
          <p:cNvSpPr txBox="1"/>
          <p:nvPr>
            <p:ph type="body" idx="2"/>
          </p:nvPr>
        </p:nvSpPr>
        <p:spPr>
          <a:xfrm>
            <a:off x="353829" y="4983333"/>
            <a:ext cx="47025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3" name="Google Shape;393;p4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Image">
  <p:cSld name="Quote with Image">
    <p:bg>
      <p:bgPr>
        <a:solidFill>
          <a:schemeClr val="lt1"/>
        </a:solidFill>
        <a:effectLst/>
      </p:bgPr>
    </p:bg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7"/>
          <p:cNvSpPr txBox="1"/>
          <p:nvPr>
            <p:ph type="title"/>
          </p:nvPr>
        </p:nvSpPr>
        <p:spPr>
          <a:xfrm>
            <a:off x="396516" y="-300748"/>
            <a:ext cx="56472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6" name="Google Shape;396;p47"/>
          <p:cNvSpPr txBox="1"/>
          <p:nvPr/>
        </p:nvSpPr>
        <p:spPr>
          <a:xfrm>
            <a:off x="272991" y="2732672"/>
            <a:ext cx="942000" cy="6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marR="508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800"/>
              <a:buFont typeface="Arial" panose="020B0604020202020204"/>
              <a:buNone/>
            </a:pPr>
            <a:r>
              <a:rPr lang="en-US" sz="13800" b="1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“</a:t>
            </a:r>
            <a:endParaRPr sz="60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7" name="Google Shape;397;p47"/>
          <p:cNvSpPr txBox="1"/>
          <p:nvPr>
            <p:ph type="body" idx="1"/>
          </p:nvPr>
        </p:nvSpPr>
        <p:spPr>
          <a:xfrm>
            <a:off x="396516" y="3485571"/>
            <a:ext cx="54984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8" name="Google Shape;398;p47"/>
          <p:cNvSpPr/>
          <p:nvPr>
            <p:ph type="pic" idx="2"/>
          </p:nvPr>
        </p:nvSpPr>
        <p:spPr>
          <a:xfrm>
            <a:off x="6150276" y="393871"/>
            <a:ext cx="5660700" cy="45447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99" name="Google Shape;399;p47"/>
          <p:cNvSpPr txBox="1"/>
          <p:nvPr>
            <p:ph type="body" idx="3"/>
          </p:nvPr>
        </p:nvSpPr>
        <p:spPr>
          <a:xfrm>
            <a:off x="6150276" y="4987818"/>
            <a:ext cx="56607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0" name="Google Shape;400;p4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Image Gray">
  <p:cSld name="Quote with Image Gray">
    <p:bg>
      <p:bgPr>
        <a:solidFill>
          <a:schemeClr val="lt1"/>
        </a:solidFill>
        <a:effectLst/>
      </p:bgPr>
    </p:bg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8"/>
          <p:cNvSpPr txBox="1"/>
          <p:nvPr>
            <p:ph type="title"/>
          </p:nvPr>
        </p:nvSpPr>
        <p:spPr>
          <a:xfrm>
            <a:off x="396516" y="-300748"/>
            <a:ext cx="56472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3" name="Google Shape;403;p48"/>
          <p:cNvSpPr txBox="1"/>
          <p:nvPr/>
        </p:nvSpPr>
        <p:spPr>
          <a:xfrm>
            <a:off x="272991" y="2732672"/>
            <a:ext cx="942000" cy="6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marR="508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800"/>
              <a:buFont typeface="Arial" panose="020B0604020202020204"/>
              <a:buNone/>
            </a:pPr>
            <a:r>
              <a:rPr lang="en-US" sz="13800" b="1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“</a:t>
            </a:r>
            <a:endParaRPr sz="60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4" name="Google Shape;404;p48"/>
          <p:cNvSpPr txBox="1"/>
          <p:nvPr>
            <p:ph type="body" idx="1"/>
          </p:nvPr>
        </p:nvSpPr>
        <p:spPr>
          <a:xfrm>
            <a:off x="396516" y="3485571"/>
            <a:ext cx="54984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5" name="Google Shape;405;p48"/>
          <p:cNvSpPr/>
          <p:nvPr>
            <p:ph type="pic" idx="2"/>
          </p:nvPr>
        </p:nvSpPr>
        <p:spPr>
          <a:xfrm>
            <a:off x="6163970" y="400050"/>
            <a:ext cx="5637600" cy="45216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06" name="Google Shape;406;p48"/>
          <p:cNvSpPr txBox="1"/>
          <p:nvPr>
            <p:ph type="body" idx="3"/>
          </p:nvPr>
        </p:nvSpPr>
        <p:spPr>
          <a:xfrm>
            <a:off x="6150276" y="4987818"/>
            <a:ext cx="56607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7" name="Google Shape;407;p4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Over Image">
  <p:cSld name="Quote Over Image"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9"/>
          <p:cNvSpPr/>
          <p:nvPr>
            <p:ph type="pic" idx="2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10" name="Google Shape;410;p49"/>
          <p:cNvSpPr txBox="1"/>
          <p:nvPr>
            <p:ph type="title"/>
          </p:nvPr>
        </p:nvSpPr>
        <p:spPr>
          <a:xfrm>
            <a:off x="400050" y="-300748"/>
            <a:ext cx="56349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1" name="Google Shape;411;p49"/>
          <p:cNvSpPr txBox="1"/>
          <p:nvPr>
            <p:ph type="body" idx="1"/>
          </p:nvPr>
        </p:nvSpPr>
        <p:spPr>
          <a:xfrm>
            <a:off x="5733536" y="400051"/>
            <a:ext cx="6078000" cy="502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11475" tIns="1170425" rIns="36575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2" name="Google Shape;412;p49"/>
          <p:cNvSpPr txBox="1"/>
          <p:nvPr>
            <p:ph type="body" idx="3"/>
          </p:nvPr>
        </p:nvSpPr>
        <p:spPr>
          <a:xfrm>
            <a:off x="6159197" y="4470739"/>
            <a:ext cx="4704900" cy="51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3" name="Google Shape;413;p49"/>
          <p:cNvSpPr txBox="1"/>
          <p:nvPr/>
        </p:nvSpPr>
        <p:spPr>
          <a:xfrm>
            <a:off x="6034838" y="299570"/>
            <a:ext cx="7620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marR="5080" lvl="0" indent="0" algn="l" rtl="0">
              <a:spcBef>
                <a:spcPts val="0"/>
              </a:spcBef>
              <a:spcAft>
                <a:spcPts val="0"/>
              </a:spcAft>
              <a:buClr>
                <a:srgbClr val="FC5108"/>
              </a:buClr>
              <a:buSzPts val="13800"/>
              <a:buFont typeface="Arial" panose="020B0604020202020204"/>
              <a:buNone/>
            </a:pPr>
            <a:r>
              <a:rPr lang="en-US" sz="13800" b="1" u="none" strike="noStrike" cap="none">
                <a:solidFill>
                  <a:srgbClr val="FC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“</a:t>
            </a:r>
            <a:endParaRPr sz="13800" b="1" u="none" strike="noStrike" cap="none">
              <a:solidFill>
                <a:srgbClr val="FC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 b="1">
              <a:solidFill>
                <a:srgbClr val="FC5108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14" name="Google Shape;414;p49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 1">
  <p:cSld name="Big Statement 1"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0"/>
          <p:cNvSpPr txBox="1"/>
          <p:nvPr>
            <p:ph type="title"/>
          </p:nvPr>
        </p:nvSpPr>
        <p:spPr>
          <a:xfrm>
            <a:off x="400050" y="-300748"/>
            <a:ext cx="56436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7" name="Google Shape;417;p50"/>
          <p:cNvSpPr txBox="1"/>
          <p:nvPr>
            <p:ph type="body" idx="1"/>
          </p:nvPr>
        </p:nvSpPr>
        <p:spPr>
          <a:xfrm>
            <a:off x="401694" y="4463448"/>
            <a:ext cx="47049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8" name="Google Shape;418;p50"/>
          <p:cNvSpPr txBox="1"/>
          <p:nvPr>
            <p:ph type="body" idx="2"/>
          </p:nvPr>
        </p:nvSpPr>
        <p:spPr>
          <a:xfrm>
            <a:off x="6161192" y="737608"/>
            <a:ext cx="5672100" cy="47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9" name="Google Shape;419;p5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 txBox="1"/>
          <p:nvPr>
            <p:ph type="title"/>
          </p:nvPr>
        </p:nvSpPr>
        <p:spPr>
          <a:xfrm>
            <a:off x="397666" y="402336"/>
            <a:ext cx="11106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 2">
  <p:cSld name="Big Statement 2">
    <p:bg>
      <p:bgPr>
        <a:solidFill>
          <a:srgbClr val="DFE3E6"/>
        </a:solidFill>
        <a:effectLst/>
      </p:bgPr>
    </p:bg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1"/>
          <p:cNvSpPr txBox="1"/>
          <p:nvPr>
            <p:ph type="title"/>
          </p:nvPr>
        </p:nvSpPr>
        <p:spPr>
          <a:xfrm>
            <a:off x="400050" y="-300748"/>
            <a:ext cx="56436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2" name="Google Shape;422;p51"/>
          <p:cNvSpPr txBox="1"/>
          <p:nvPr>
            <p:ph type="body" idx="1"/>
          </p:nvPr>
        </p:nvSpPr>
        <p:spPr>
          <a:xfrm>
            <a:off x="402336" y="4462272"/>
            <a:ext cx="47049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3" name="Google Shape;423;p51"/>
          <p:cNvSpPr txBox="1"/>
          <p:nvPr>
            <p:ph type="body" idx="2"/>
          </p:nvPr>
        </p:nvSpPr>
        <p:spPr>
          <a:xfrm>
            <a:off x="6163056" y="740664"/>
            <a:ext cx="5672100" cy="47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4" name="Google Shape;424;p5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 3">
  <p:cSld name="Big Statement 3">
    <p:bg>
      <p:bgPr>
        <a:solidFill>
          <a:srgbClr val="FFE8D4"/>
        </a:solidFill>
        <a:effectLst/>
      </p:bgPr>
    </p:bg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52"/>
          <p:cNvSpPr txBox="1"/>
          <p:nvPr>
            <p:ph type="title"/>
          </p:nvPr>
        </p:nvSpPr>
        <p:spPr>
          <a:xfrm>
            <a:off x="402336" y="-300748"/>
            <a:ext cx="56412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7" name="Google Shape;427;p52"/>
          <p:cNvSpPr txBox="1"/>
          <p:nvPr>
            <p:ph type="body" idx="1"/>
          </p:nvPr>
        </p:nvSpPr>
        <p:spPr>
          <a:xfrm>
            <a:off x="402336" y="4462272"/>
            <a:ext cx="47049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8" name="Google Shape;428;p52"/>
          <p:cNvSpPr txBox="1"/>
          <p:nvPr>
            <p:ph type="body" idx="2"/>
          </p:nvPr>
        </p:nvSpPr>
        <p:spPr>
          <a:xfrm>
            <a:off x="6163056" y="740664"/>
            <a:ext cx="5672100" cy="47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9" name="Google Shape;429;p5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 4">
  <p:cSld name="Big Statement 4">
    <p:bg>
      <p:bgPr>
        <a:solidFill>
          <a:schemeClr val="lt1"/>
        </a:solidFill>
        <a:effectLst/>
      </p:bgPr>
    </p:bg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3"/>
          <p:cNvSpPr/>
          <p:nvPr>
            <p:ph type="pic" idx="2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432" name="Google Shape;432;p53"/>
          <p:cNvSpPr txBox="1"/>
          <p:nvPr>
            <p:ph type="title"/>
          </p:nvPr>
        </p:nvSpPr>
        <p:spPr>
          <a:xfrm>
            <a:off x="347663" y="-319682"/>
            <a:ext cx="56961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3" name="Google Shape;433;p53"/>
          <p:cNvSpPr txBox="1"/>
          <p:nvPr>
            <p:ph type="body" idx="1"/>
          </p:nvPr>
        </p:nvSpPr>
        <p:spPr>
          <a:xfrm>
            <a:off x="402336" y="4462272"/>
            <a:ext cx="47049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4" name="Google Shape;434;p53"/>
          <p:cNvSpPr txBox="1"/>
          <p:nvPr>
            <p:ph type="body" idx="3"/>
          </p:nvPr>
        </p:nvSpPr>
        <p:spPr>
          <a:xfrm>
            <a:off x="6163056" y="740664"/>
            <a:ext cx="5672100" cy="47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6600"/>
              <a:buNone/>
              <a:defRPr sz="6600" b="0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5" name="Google Shape;435;p5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Image">
  <p:cSld name="Content With Image"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54"/>
          <p:cNvSpPr txBox="1"/>
          <p:nvPr>
            <p:ph type="title"/>
          </p:nvPr>
        </p:nvSpPr>
        <p:spPr>
          <a:xfrm>
            <a:off x="401284" y="3480486"/>
            <a:ext cx="4499400" cy="24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 panose="02040502050405020303"/>
              <a:buNone/>
              <a:defRPr sz="32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8" name="Google Shape;438;p54"/>
          <p:cNvSpPr/>
          <p:nvPr>
            <p:ph type="pic" idx="2"/>
          </p:nvPr>
        </p:nvSpPr>
        <p:spPr>
          <a:xfrm>
            <a:off x="5199063" y="400050"/>
            <a:ext cx="6614700" cy="55389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39" name="Google Shape;439;p5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Image 2">
  <p:cSld name="Content With Image 2"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55"/>
          <p:cNvSpPr txBox="1"/>
          <p:nvPr>
            <p:ph type="title"/>
          </p:nvPr>
        </p:nvSpPr>
        <p:spPr>
          <a:xfrm>
            <a:off x="402336" y="402336"/>
            <a:ext cx="3737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2" name="Google Shape;442;p55"/>
          <p:cNvSpPr txBox="1"/>
          <p:nvPr>
            <p:ph type="body" idx="1"/>
          </p:nvPr>
        </p:nvSpPr>
        <p:spPr>
          <a:xfrm>
            <a:off x="407670" y="2979420"/>
            <a:ext cx="3727500" cy="26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3" name="Google Shape;443;p55"/>
          <p:cNvSpPr/>
          <p:nvPr>
            <p:ph type="pic" idx="2"/>
          </p:nvPr>
        </p:nvSpPr>
        <p:spPr>
          <a:xfrm>
            <a:off x="5199063" y="402336"/>
            <a:ext cx="6614700" cy="55323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44" name="Google Shape;444;p5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Image 3">
  <p:cSld name="Content With Image 3"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6"/>
          <p:cNvSpPr txBox="1"/>
          <p:nvPr>
            <p:ph type="title"/>
          </p:nvPr>
        </p:nvSpPr>
        <p:spPr>
          <a:xfrm>
            <a:off x="397668" y="2457451"/>
            <a:ext cx="2767800" cy="7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7" name="Google Shape;447;p56"/>
          <p:cNvSpPr txBox="1"/>
          <p:nvPr>
            <p:ph type="body" idx="1"/>
          </p:nvPr>
        </p:nvSpPr>
        <p:spPr>
          <a:xfrm>
            <a:off x="407669" y="3492183"/>
            <a:ext cx="2757900" cy="21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8" name="Google Shape;448;p5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449" name="Google Shape;449;p56"/>
          <p:cNvSpPr/>
          <p:nvPr>
            <p:ph type="pic" idx="2"/>
          </p:nvPr>
        </p:nvSpPr>
        <p:spPr>
          <a:xfrm>
            <a:off x="3288471" y="400050"/>
            <a:ext cx="8513400" cy="55401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Data">
  <p:cSld name="Big Data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57"/>
          <p:cNvSpPr txBox="1"/>
          <p:nvPr>
            <p:ph type="title"/>
          </p:nvPr>
        </p:nvSpPr>
        <p:spPr>
          <a:xfrm>
            <a:off x="400050" y="-300748"/>
            <a:ext cx="56436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57"/>
          <p:cNvSpPr txBox="1"/>
          <p:nvPr>
            <p:ph type="body" idx="1"/>
          </p:nvPr>
        </p:nvSpPr>
        <p:spPr>
          <a:xfrm>
            <a:off x="6150275" y="918220"/>
            <a:ext cx="5660700" cy="18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0"/>
              <a:buNone/>
              <a:defRPr sz="1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453" name="Google Shape;453;p57"/>
          <p:cNvSpPr txBox="1"/>
          <p:nvPr>
            <p:ph type="body" idx="2"/>
          </p:nvPr>
        </p:nvSpPr>
        <p:spPr>
          <a:xfrm>
            <a:off x="6150276" y="2433637"/>
            <a:ext cx="5660700" cy="30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4" name="Google Shape;454;p5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455" name="Google Shape;455;p57"/>
          <p:cNvSpPr txBox="1"/>
          <p:nvPr>
            <p:ph type="body" idx="3"/>
          </p:nvPr>
        </p:nvSpPr>
        <p:spPr>
          <a:xfrm>
            <a:off x="401967" y="4513993"/>
            <a:ext cx="4684500" cy="14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Data 2">
  <p:cSld name="Big Data 2">
    <p:bg>
      <p:bgPr>
        <a:solidFill>
          <a:srgbClr val="FFE8D4"/>
        </a:solidFill>
        <a:effectLst/>
      </p:bgPr>
    </p:bg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58"/>
          <p:cNvSpPr txBox="1"/>
          <p:nvPr>
            <p:ph type="title"/>
          </p:nvPr>
        </p:nvSpPr>
        <p:spPr>
          <a:xfrm>
            <a:off x="400050" y="-300748"/>
            <a:ext cx="5643600" cy="2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 panose="02040502050405020303"/>
              <a:buNone/>
              <a:defRPr sz="1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8" name="Google Shape;458;p58"/>
          <p:cNvSpPr txBox="1"/>
          <p:nvPr>
            <p:ph type="body" idx="1"/>
          </p:nvPr>
        </p:nvSpPr>
        <p:spPr>
          <a:xfrm>
            <a:off x="401967" y="4513993"/>
            <a:ext cx="4684500" cy="14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9" name="Google Shape;459;p58"/>
          <p:cNvSpPr txBox="1"/>
          <p:nvPr>
            <p:ph type="body" idx="2"/>
          </p:nvPr>
        </p:nvSpPr>
        <p:spPr>
          <a:xfrm>
            <a:off x="6150275" y="918220"/>
            <a:ext cx="5651100" cy="18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0"/>
              <a:buNone/>
              <a:defRPr sz="15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460" name="Google Shape;460;p58"/>
          <p:cNvSpPr txBox="1"/>
          <p:nvPr>
            <p:ph type="body" idx="3"/>
          </p:nvPr>
        </p:nvSpPr>
        <p:spPr>
          <a:xfrm>
            <a:off x="6150276" y="2433637"/>
            <a:ext cx="5660700" cy="30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1" name="Google Shape;461;p5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Images Stacked">
  <p:cSld name="Three Images Stacked"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9"/>
          <p:cNvSpPr txBox="1"/>
          <p:nvPr>
            <p:ph type="title"/>
          </p:nvPr>
        </p:nvSpPr>
        <p:spPr>
          <a:xfrm>
            <a:off x="397667" y="402336"/>
            <a:ext cx="104418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4" name="Google Shape;464;p59"/>
          <p:cNvSpPr txBox="1"/>
          <p:nvPr>
            <p:ph type="body" idx="1"/>
          </p:nvPr>
        </p:nvSpPr>
        <p:spPr>
          <a:xfrm>
            <a:off x="407670" y="3492183"/>
            <a:ext cx="3719700" cy="24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5" name="Google Shape;465;p59"/>
          <p:cNvSpPr/>
          <p:nvPr>
            <p:ph type="pic" idx="2"/>
          </p:nvPr>
        </p:nvSpPr>
        <p:spPr>
          <a:xfrm>
            <a:off x="5199978" y="1424941"/>
            <a:ext cx="1804200" cy="14325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66" name="Google Shape;466;p59"/>
          <p:cNvSpPr txBox="1"/>
          <p:nvPr>
            <p:ph type="body" idx="3"/>
          </p:nvPr>
        </p:nvSpPr>
        <p:spPr>
          <a:xfrm>
            <a:off x="7127838" y="1446213"/>
            <a:ext cx="3711600" cy="14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7" name="Google Shape;467;p59"/>
          <p:cNvSpPr/>
          <p:nvPr>
            <p:ph type="pic" idx="4"/>
          </p:nvPr>
        </p:nvSpPr>
        <p:spPr>
          <a:xfrm>
            <a:off x="5199978" y="2981643"/>
            <a:ext cx="1804200" cy="14325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68" name="Google Shape;468;p59"/>
          <p:cNvSpPr txBox="1"/>
          <p:nvPr>
            <p:ph type="body" idx="5"/>
          </p:nvPr>
        </p:nvSpPr>
        <p:spPr>
          <a:xfrm>
            <a:off x="7127838" y="2979420"/>
            <a:ext cx="3711600" cy="14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9" name="Google Shape;469;p59"/>
          <p:cNvSpPr/>
          <p:nvPr>
            <p:ph type="pic" idx="6"/>
          </p:nvPr>
        </p:nvSpPr>
        <p:spPr>
          <a:xfrm>
            <a:off x="5199978" y="4521518"/>
            <a:ext cx="1804200" cy="14325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470" name="Google Shape;470;p59"/>
          <p:cNvSpPr txBox="1"/>
          <p:nvPr>
            <p:ph type="body" idx="7"/>
          </p:nvPr>
        </p:nvSpPr>
        <p:spPr>
          <a:xfrm>
            <a:off x="7127838" y="4519931"/>
            <a:ext cx="3711600" cy="14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1" name="Google Shape;471;p59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Large Stat">
  <p:cSld name="Text and Large Stat"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60"/>
          <p:cNvSpPr txBox="1"/>
          <p:nvPr>
            <p:ph type="title"/>
          </p:nvPr>
        </p:nvSpPr>
        <p:spPr>
          <a:xfrm>
            <a:off x="397667" y="3444092"/>
            <a:ext cx="4688700" cy="24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4" name="Google Shape;474;p60"/>
          <p:cNvSpPr txBox="1"/>
          <p:nvPr>
            <p:ph type="body" idx="1"/>
          </p:nvPr>
        </p:nvSpPr>
        <p:spPr>
          <a:xfrm>
            <a:off x="6165533" y="880660"/>
            <a:ext cx="5636400" cy="20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0"/>
              <a:buNone/>
              <a:defRPr sz="200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5" name="Google Shape;475;p6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476" name="Google Shape;476;p60"/>
          <p:cNvSpPr txBox="1"/>
          <p:nvPr>
            <p:ph type="body" idx="2"/>
          </p:nvPr>
        </p:nvSpPr>
        <p:spPr>
          <a:xfrm>
            <a:off x="6165850" y="3500447"/>
            <a:ext cx="5635500" cy="24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414619" y="4007973"/>
            <a:ext cx="4671600" cy="12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7"/>
          <p:cNvSpPr txBox="1"/>
          <p:nvPr>
            <p:ph type="body" idx="1"/>
          </p:nvPr>
        </p:nvSpPr>
        <p:spPr>
          <a:xfrm>
            <a:off x="6160294" y="402655"/>
            <a:ext cx="5641200" cy="3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Sidebar">
  <p:cSld name="Text and Sidebar"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61"/>
          <p:cNvSpPr txBox="1"/>
          <p:nvPr>
            <p:ph type="title"/>
          </p:nvPr>
        </p:nvSpPr>
        <p:spPr>
          <a:xfrm>
            <a:off x="397667" y="3492183"/>
            <a:ext cx="5646000" cy="24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9" name="Google Shape;479;p61"/>
          <p:cNvSpPr txBox="1"/>
          <p:nvPr>
            <p:ph type="body" idx="1"/>
          </p:nvPr>
        </p:nvSpPr>
        <p:spPr>
          <a:xfrm>
            <a:off x="7118350" y="400050"/>
            <a:ext cx="4683000" cy="2970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74300" tIns="27430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8600"/>
              <a:buNone/>
              <a:defRPr sz="8600" b="0">
                <a:solidFill>
                  <a:schemeClr val="l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0" name="Google Shape;480;p6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481" name="Google Shape;481;p61"/>
          <p:cNvSpPr txBox="1"/>
          <p:nvPr>
            <p:ph type="body" idx="2"/>
          </p:nvPr>
        </p:nvSpPr>
        <p:spPr>
          <a:xfrm>
            <a:off x="9037638" y="3484563"/>
            <a:ext cx="2757600" cy="1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Stat Boxes">
  <p:cSld name="Four Stat Boxes"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62"/>
          <p:cNvSpPr txBox="1"/>
          <p:nvPr>
            <p:ph type="title"/>
          </p:nvPr>
        </p:nvSpPr>
        <p:spPr>
          <a:xfrm>
            <a:off x="397667" y="3492183"/>
            <a:ext cx="5241000" cy="24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4" name="Google Shape;484;p62"/>
          <p:cNvSpPr txBox="1"/>
          <p:nvPr>
            <p:ph type="body" idx="1"/>
          </p:nvPr>
        </p:nvSpPr>
        <p:spPr>
          <a:xfrm>
            <a:off x="6157914" y="400050"/>
            <a:ext cx="2765400" cy="2777400"/>
          </a:xfrm>
          <a:prstGeom prst="rect">
            <a:avLst/>
          </a:prstGeom>
          <a:solidFill>
            <a:srgbClr val="B5BCC4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5" name="Google Shape;485;p62"/>
          <p:cNvSpPr txBox="1"/>
          <p:nvPr>
            <p:ph type="body" idx="2"/>
          </p:nvPr>
        </p:nvSpPr>
        <p:spPr>
          <a:xfrm>
            <a:off x="6320155" y="2457450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6" name="Google Shape;486;p62"/>
          <p:cNvSpPr txBox="1"/>
          <p:nvPr>
            <p:ph type="body" idx="3"/>
          </p:nvPr>
        </p:nvSpPr>
        <p:spPr>
          <a:xfrm>
            <a:off x="9036051" y="400050"/>
            <a:ext cx="2765400" cy="277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7" name="Google Shape;487;p62"/>
          <p:cNvSpPr txBox="1"/>
          <p:nvPr>
            <p:ph type="body" idx="4"/>
          </p:nvPr>
        </p:nvSpPr>
        <p:spPr>
          <a:xfrm>
            <a:off x="9198292" y="2457450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8" name="Google Shape;488;p62"/>
          <p:cNvSpPr txBox="1"/>
          <p:nvPr>
            <p:ph type="body" idx="5"/>
          </p:nvPr>
        </p:nvSpPr>
        <p:spPr>
          <a:xfrm>
            <a:off x="6157914" y="3308287"/>
            <a:ext cx="2765400" cy="27774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9" name="Google Shape;489;p62"/>
          <p:cNvSpPr txBox="1"/>
          <p:nvPr>
            <p:ph type="body" idx="6"/>
          </p:nvPr>
        </p:nvSpPr>
        <p:spPr>
          <a:xfrm>
            <a:off x="6320155" y="5365687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0" name="Google Shape;490;p62"/>
          <p:cNvSpPr txBox="1"/>
          <p:nvPr>
            <p:ph type="body" idx="7"/>
          </p:nvPr>
        </p:nvSpPr>
        <p:spPr>
          <a:xfrm>
            <a:off x="9036051" y="3308287"/>
            <a:ext cx="2765400" cy="2777400"/>
          </a:xfrm>
          <a:prstGeom prst="rect">
            <a:avLst/>
          </a:prstGeom>
          <a:solidFill>
            <a:srgbClr val="DFE3E6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1" name="Google Shape;491;p62"/>
          <p:cNvSpPr txBox="1"/>
          <p:nvPr>
            <p:ph type="body" idx="8"/>
          </p:nvPr>
        </p:nvSpPr>
        <p:spPr>
          <a:xfrm>
            <a:off x="9198292" y="5365687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2" name="Google Shape;492;p6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 Infographic">
  <p:cSld name="Three Content Infographic"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3"/>
          <p:cNvSpPr txBox="1"/>
          <p:nvPr>
            <p:ph type="title"/>
          </p:nvPr>
        </p:nvSpPr>
        <p:spPr>
          <a:xfrm>
            <a:off x="397666" y="402336"/>
            <a:ext cx="110001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5" name="Google Shape;495;p63"/>
          <p:cNvSpPr txBox="1"/>
          <p:nvPr>
            <p:ph type="body" idx="1"/>
          </p:nvPr>
        </p:nvSpPr>
        <p:spPr>
          <a:xfrm>
            <a:off x="407448" y="2459736"/>
            <a:ext cx="3310200" cy="9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600"/>
              <a:buNone/>
              <a:defRPr sz="7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6" name="Google Shape;496;p63"/>
          <p:cNvSpPr txBox="1"/>
          <p:nvPr>
            <p:ph type="body" idx="2"/>
          </p:nvPr>
        </p:nvSpPr>
        <p:spPr>
          <a:xfrm>
            <a:off x="407448" y="3497972"/>
            <a:ext cx="33102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7" name="Google Shape;497;p63"/>
          <p:cNvSpPr txBox="1"/>
          <p:nvPr>
            <p:ph type="body" idx="3"/>
          </p:nvPr>
        </p:nvSpPr>
        <p:spPr>
          <a:xfrm>
            <a:off x="4247643" y="2459736"/>
            <a:ext cx="3310200" cy="9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600"/>
              <a:buNone/>
              <a:defRPr sz="7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8" name="Google Shape;498;p63"/>
          <p:cNvSpPr txBox="1"/>
          <p:nvPr>
            <p:ph type="body" idx="4"/>
          </p:nvPr>
        </p:nvSpPr>
        <p:spPr>
          <a:xfrm>
            <a:off x="4247643" y="3497972"/>
            <a:ext cx="33102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9" name="Google Shape;499;p63"/>
          <p:cNvSpPr txBox="1"/>
          <p:nvPr>
            <p:ph type="body" idx="5"/>
          </p:nvPr>
        </p:nvSpPr>
        <p:spPr>
          <a:xfrm>
            <a:off x="8087598" y="2459736"/>
            <a:ext cx="3310200" cy="9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600"/>
              <a:buNone/>
              <a:defRPr sz="7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0" name="Google Shape;500;p63"/>
          <p:cNvSpPr txBox="1"/>
          <p:nvPr>
            <p:ph type="body" idx="6"/>
          </p:nvPr>
        </p:nvSpPr>
        <p:spPr>
          <a:xfrm>
            <a:off x="8087598" y="3497972"/>
            <a:ext cx="33102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1" name="Google Shape;501;p63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Chart">
  <p:cSld name="One Column Chart"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64"/>
          <p:cNvSpPr txBox="1"/>
          <p:nvPr>
            <p:ph type="title"/>
          </p:nvPr>
        </p:nvSpPr>
        <p:spPr>
          <a:xfrm>
            <a:off x="397666" y="402336"/>
            <a:ext cx="104418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4" name="Google Shape;504;p64"/>
          <p:cNvSpPr txBox="1"/>
          <p:nvPr>
            <p:ph type="body" idx="1"/>
          </p:nvPr>
        </p:nvSpPr>
        <p:spPr>
          <a:xfrm>
            <a:off x="408425" y="1954216"/>
            <a:ext cx="37191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5" name="Google Shape;505;p64"/>
          <p:cNvSpPr/>
          <p:nvPr>
            <p:ph type="chart" idx="2"/>
          </p:nvPr>
        </p:nvSpPr>
        <p:spPr>
          <a:xfrm>
            <a:off x="5199063" y="1946275"/>
            <a:ext cx="56403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  <a:defRPr sz="15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06" name="Google Shape;506;p64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Team Images">
  <p:cSld name="Four Team Images"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65"/>
          <p:cNvSpPr txBox="1"/>
          <p:nvPr>
            <p:ph type="title"/>
          </p:nvPr>
        </p:nvSpPr>
        <p:spPr>
          <a:xfrm>
            <a:off x="397667" y="402336"/>
            <a:ext cx="113418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9" name="Google Shape;509;p65"/>
          <p:cNvSpPr/>
          <p:nvPr>
            <p:ph type="pic" idx="2"/>
          </p:nvPr>
        </p:nvSpPr>
        <p:spPr>
          <a:xfrm>
            <a:off x="411484" y="1970667"/>
            <a:ext cx="2696700" cy="2403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10" name="Google Shape;510;p65"/>
          <p:cNvSpPr txBox="1"/>
          <p:nvPr>
            <p:ph type="body" idx="1"/>
          </p:nvPr>
        </p:nvSpPr>
        <p:spPr>
          <a:xfrm>
            <a:off x="411484" y="4513263"/>
            <a:ext cx="27522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1" name="Google Shape;511;p65"/>
          <p:cNvSpPr/>
          <p:nvPr>
            <p:ph type="pic" idx="3"/>
          </p:nvPr>
        </p:nvSpPr>
        <p:spPr>
          <a:xfrm>
            <a:off x="3288643" y="1970667"/>
            <a:ext cx="2696700" cy="2403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12" name="Google Shape;512;p65"/>
          <p:cNvSpPr txBox="1"/>
          <p:nvPr>
            <p:ph type="body" idx="4"/>
          </p:nvPr>
        </p:nvSpPr>
        <p:spPr>
          <a:xfrm>
            <a:off x="3288643" y="4513263"/>
            <a:ext cx="27522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3" name="Google Shape;513;p65"/>
          <p:cNvSpPr/>
          <p:nvPr>
            <p:ph type="pic" idx="5"/>
          </p:nvPr>
        </p:nvSpPr>
        <p:spPr>
          <a:xfrm>
            <a:off x="6165802" y="1970667"/>
            <a:ext cx="2696700" cy="2403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14" name="Google Shape;514;p65"/>
          <p:cNvSpPr txBox="1"/>
          <p:nvPr>
            <p:ph type="body" idx="6"/>
          </p:nvPr>
        </p:nvSpPr>
        <p:spPr>
          <a:xfrm>
            <a:off x="6165805" y="4513263"/>
            <a:ext cx="27522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5" name="Google Shape;515;p65"/>
          <p:cNvSpPr/>
          <p:nvPr>
            <p:ph type="pic" idx="7"/>
          </p:nvPr>
        </p:nvSpPr>
        <p:spPr>
          <a:xfrm>
            <a:off x="9042961" y="1970667"/>
            <a:ext cx="2696700" cy="2403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16" name="Google Shape;516;p65"/>
          <p:cNvSpPr txBox="1"/>
          <p:nvPr>
            <p:ph type="body" idx="8"/>
          </p:nvPr>
        </p:nvSpPr>
        <p:spPr>
          <a:xfrm>
            <a:off x="9050247" y="4513263"/>
            <a:ext cx="27522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7" name="Google Shape;517;p65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Team Images 2">
  <p:cSld name="Four Team Images 2"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6"/>
          <p:cNvSpPr txBox="1"/>
          <p:nvPr>
            <p:ph type="title"/>
          </p:nvPr>
        </p:nvSpPr>
        <p:spPr>
          <a:xfrm>
            <a:off x="397667" y="402336"/>
            <a:ext cx="113988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0" name="Google Shape;520;p66"/>
          <p:cNvSpPr/>
          <p:nvPr>
            <p:ph type="pic" idx="2"/>
          </p:nvPr>
        </p:nvSpPr>
        <p:spPr>
          <a:xfrm>
            <a:off x="411484" y="1442398"/>
            <a:ext cx="2696700" cy="19278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21" name="Google Shape;521;p66"/>
          <p:cNvSpPr txBox="1"/>
          <p:nvPr>
            <p:ph type="body" idx="1"/>
          </p:nvPr>
        </p:nvSpPr>
        <p:spPr>
          <a:xfrm>
            <a:off x="3288643" y="1433352"/>
            <a:ext cx="27522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2" name="Google Shape;522;p66"/>
          <p:cNvSpPr/>
          <p:nvPr>
            <p:ph type="pic" idx="3"/>
          </p:nvPr>
        </p:nvSpPr>
        <p:spPr>
          <a:xfrm>
            <a:off x="411484" y="3494738"/>
            <a:ext cx="2696700" cy="19278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23" name="Google Shape;523;p66"/>
          <p:cNvSpPr txBox="1"/>
          <p:nvPr>
            <p:ph type="body" idx="4"/>
          </p:nvPr>
        </p:nvSpPr>
        <p:spPr>
          <a:xfrm>
            <a:off x="3288643" y="3495709"/>
            <a:ext cx="27522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4" name="Google Shape;524;p66"/>
          <p:cNvSpPr/>
          <p:nvPr>
            <p:ph type="pic" idx="5"/>
          </p:nvPr>
        </p:nvSpPr>
        <p:spPr>
          <a:xfrm>
            <a:off x="6166924" y="1442398"/>
            <a:ext cx="2696700" cy="19278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25" name="Google Shape;525;p66"/>
          <p:cNvSpPr txBox="1"/>
          <p:nvPr>
            <p:ph type="body" idx="6"/>
          </p:nvPr>
        </p:nvSpPr>
        <p:spPr>
          <a:xfrm>
            <a:off x="9049151" y="1433352"/>
            <a:ext cx="27522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6" name="Google Shape;526;p66"/>
          <p:cNvSpPr/>
          <p:nvPr>
            <p:ph type="pic" idx="7"/>
          </p:nvPr>
        </p:nvSpPr>
        <p:spPr>
          <a:xfrm>
            <a:off x="6166924" y="3494738"/>
            <a:ext cx="2696700" cy="19278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27" name="Google Shape;527;p66"/>
          <p:cNvSpPr txBox="1"/>
          <p:nvPr>
            <p:ph type="body" idx="8"/>
          </p:nvPr>
        </p:nvSpPr>
        <p:spPr>
          <a:xfrm>
            <a:off x="9044083" y="3495709"/>
            <a:ext cx="27522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8" name="Google Shape;528;p66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67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clusion 2">
  <p:cSld name="Conclusion 2"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68"/>
          <p:cNvSpPr txBox="1"/>
          <p:nvPr>
            <p:ph type="ctrTitle"/>
          </p:nvPr>
        </p:nvSpPr>
        <p:spPr>
          <a:xfrm>
            <a:off x="402431" y="1428750"/>
            <a:ext cx="8520900" cy="19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  <a:defRPr sz="6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3" name="Google Shape;533;p68"/>
          <p:cNvSpPr txBox="1"/>
          <p:nvPr>
            <p:ph type="subTitle" idx="1"/>
          </p:nvPr>
        </p:nvSpPr>
        <p:spPr>
          <a:xfrm>
            <a:off x="402432" y="3490335"/>
            <a:ext cx="8520900" cy="14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clusion 3">
  <p:cSld name="Conclusion 3"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69"/>
          <p:cNvSpPr txBox="1"/>
          <p:nvPr>
            <p:ph type="ctrTitle"/>
          </p:nvPr>
        </p:nvSpPr>
        <p:spPr>
          <a:xfrm>
            <a:off x="402431" y="1957425"/>
            <a:ext cx="5229300" cy="24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  <a:defRPr sz="6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6" name="Google Shape;536;p69"/>
          <p:cNvSpPr txBox="1"/>
          <p:nvPr>
            <p:ph type="subTitle" idx="1"/>
          </p:nvPr>
        </p:nvSpPr>
        <p:spPr>
          <a:xfrm>
            <a:off x="6157914" y="1957425"/>
            <a:ext cx="4681500" cy="24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clusion Photo 1">
  <p:cSld name="Conclusion Photo 1"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70"/>
          <p:cNvSpPr/>
          <p:nvPr>
            <p:ph type="pic" idx="2"/>
          </p:nvPr>
        </p:nvSpPr>
        <p:spPr>
          <a:xfrm>
            <a:off x="413582" y="400050"/>
            <a:ext cx="11388000" cy="34845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539" name="Google Shape;539;p70"/>
          <p:cNvSpPr txBox="1"/>
          <p:nvPr>
            <p:ph type="ctrTitle"/>
          </p:nvPr>
        </p:nvSpPr>
        <p:spPr>
          <a:xfrm>
            <a:off x="413582" y="4410115"/>
            <a:ext cx="5630100" cy="15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  <a:defRPr sz="6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0" name="Google Shape;540;p70"/>
          <p:cNvSpPr txBox="1"/>
          <p:nvPr>
            <p:ph type="subTitle" idx="1"/>
          </p:nvPr>
        </p:nvSpPr>
        <p:spPr>
          <a:xfrm>
            <a:off x="7119939" y="4410114"/>
            <a:ext cx="4681500" cy="15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12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/>
          <p:nvPr>
            <p:ph type="title"/>
          </p:nvPr>
        </p:nvSpPr>
        <p:spPr>
          <a:xfrm>
            <a:off x="397666" y="402336"/>
            <a:ext cx="11403900" cy="9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8"/>
          <p:cNvSpPr txBox="1"/>
          <p:nvPr>
            <p:ph type="body" idx="1"/>
          </p:nvPr>
        </p:nvSpPr>
        <p:spPr>
          <a:xfrm>
            <a:off x="412905" y="1946276"/>
            <a:ext cx="46734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1" name="Google Shape;151;p8"/>
          <p:cNvSpPr txBox="1"/>
          <p:nvPr>
            <p:ph type="body" idx="2"/>
          </p:nvPr>
        </p:nvSpPr>
        <p:spPr>
          <a:xfrm>
            <a:off x="6166005" y="1946276"/>
            <a:ext cx="46734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8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clusion 5">
  <p:cSld name="Conclusion 5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" name="Google Shape;542;p7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1218895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3" name="Google Shape;543;p71"/>
          <p:cNvSpPr txBox="1"/>
          <p:nvPr>
            <p:ph type="title"/>
          </p:nvPr>
        </p:nvSpPr>
        <p:spPr>
          <a:xfrm>
            <a:off x="397666" y="402337"/>
            <a:ext cx="112755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4" name="Google Shape;544;p71"/>
          <p:cNvSpPr txBox="1"/>
          <p:nvPr>
            <p:ph type="body" idx="1"/>
          </p:nvPr>
        </p:nvSpPr>
        <p:spPr>
          <a:xfrm>
            <a:off x="397665" y="1946276"/>
            <a:ext cx="9483000" cy="3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Stat Boxes">
  <p:cSld name="Six Stat Boxes"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72"/>
          <p:cNvSpPr txBox="1"/>
          <p:nvPr>
            <p:ph type="title"/>
          </p:nvPr>
        </p:nvSpPr>
        <p:spPr>
          <a:xfrm>
            <a:off x="402012" y="3485833"/>
            <a:ext cx="2575500" cy="24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7" name="Google Shape;547;p72"/>
          <p:cNvSpPr txBox="1"/>
          <p:nvPr>
            <p:ph type="body" idx="1"/>
          </p:nvPr>
        </p:nvSpPr>
        <p:spPr>
          <a:xfrm>
            <a:off x="6157914" y="400050"/>
            <a:ext cx="2765400" cy="27774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8" name="Google Shape;548;p72"/>
          <p:cNvSpPr txBox="1"/>
          <p:nvPr>
            <p:ph type="body" idx="2"/>
          </p:nvPr>
        </p:nvSpPr>
        <p:spPr>
          <a:xfrm>
            <a:off x="6320155" y="2457450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9" name="Google Shape;549;p72"/>
          <p:cNvSpPr txBox="1"/>
          <p:nvPr>
            <p:ph type="body" idx="3"/>
          </p:nvPr>
        </p:nvSpPr>
        <p:spPr>
          <a:xfrm>
            <a:off x="9036051" y="400050"/>
            <a:ext cx="2765400" cy="277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 b="0">
                <a:solidFill>
                  <a:schemeClr val="l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0" name="Google Shape;550;p72"/>
          <p:cNvSpPr txBox="1"/>
          <p:nvPr>
            <p:ph type="body" idx="4"/>
          </p:nvPr>
        </p:nvSpPr>
        <p:spPr>
          <a:xfrm>
            <a:off x="9198292" y="2457450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1" name="Google Shape;551;p72"/>
          <p:cNvSpPr txBox="1"/>
          <p:nvPr>
            <p:ph type="body" idx="5"/>
          </p:nvPr>
        </p:nvSpPr>
        <p:spPr>
          <a:xfrm>
            <a:off x="6157914" y="3308287"/>
            <a:ext cx="2765400" cy="2777400"/>
          </a:xfrm>
          <a:prstGeom prst="rect">
            <a:avLst/>
          </a:prstGeom>
          <a:solidFill>
            <a:srgbClr val="FFCDA8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2" name="Google Shape;552;p72"/>
          <p:cNvSpPr txBox="1"/>
          <p:nvPr>
            <p:ph type="body" idx="6"/>
          </p:nvPr>
        </p:nvSpPr>
        <p:spPr>
          <a:xfrm>
            <a:off x="6320155" y="5365687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3" name="Google Shape;553;p72"/>
          <p:cNvSpPr txBox="1"/>
          <p:nvPr>
            <p:ph type="body" idx="7"/>
          </p:nvPr>
        </p:nvSpPr>
        <p:spPr>
          <a:xfrm>
            <a:off x="9036051" y="3308287"/>
            <a:ext cx="2765400" cy="2777400"/>
          </a:xfrm>
          <a:prstGeom prst="rect">
            <a:avLst/>
          </a:prstGeom>
          <a:solidFill>
            <a:srgbClr val="FFF5ED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4" name="Google Shape;554;p72"/>
          <p:cNvSpPr txBox="1"/>
          <p:nvPr>
            <p:ph type="body" idx="8"/>
          </p:nvPr>
        </p:nvSpPr>
        <p:spPr>
          <a:xfrm>
            <a:off x="9198292" y="5365687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5" name="Google Shape;555;p72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556" name="Google Shape;556;p72"/>
          <p:cNvSpPr txBox="1"/>
          <p:nvPr>
            <p:ph type="body" idx="9"/>
          </p:nvPr>
        </p:nvSpPr>
        <p:spPr>
          <a:xfrm>
            <a:off x="3286377" y="400050"/>
            <a:ext cx="2765400" cy="27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7" name="Google Shape;557;p72"/>
          <p:cNvSpPr txBox="1"/>
          <p:nvPr>
            <p:ph type="body" idx="13"/>
          </p:nvPr>
        </p:nvSpPr>
        <p:spPr>
          <a:xfrm>
            <a:off x="3448618" y="2457450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8" name="Google Shape;558;p72"/>
          <p:cNvSpPr txBox="1"/>
          <p:nvPr>
            <p:ph type="body" idx="14"/>
          </p:nvPr>
        </p:nvSpPr>
        <p:spPr>
          <a:xfrm>
            <a:off x="3286377" y="3308287"/>
            <a:ext cx="2765400" cy="2777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274300" tIns="91425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9" name="Google Shape;559;p72"/>
          <p:cNvSpPr txBox="1"/>
          <p:nvPr>
            <p:ph type="body" idx="15"/>
          </p:nvPr>
        </p:nvSpPr>
        <p:spPr>
          <a:xfrm>
            <a:off x="3448618" y="5365687"/>
            <a:ext cx="24813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0"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Intro Four Content Four Infographic Boxes">
  <p:cSld name=" Intro Four Content Four Infographic Boxes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/>
          <p:nvPr>
            <p:ph type="title"/>
          </p:nvPr>
        </p:nvSpPr>
        <p:spPr>
          <a:xfrm>
            <a:off x="397667" y="402336"/>
            <a:ext cx="114045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9"/>
          <p:cNvSpPr txBox="1"/>
          <p:nvPr>
            <p:ph type="body" idx="1"/>
          </p:nvPr>
        </p:nvSpPr>
        <p:spPr>
          <a:xfrm>
            <a:off x="402908" y="2975077"/>
            <a:ext cx="2730600" cy="29565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9"/>
          <p:cNvSpPr txBox="1"/>
          <p:nvPr>
            <p:ph type="body" idx="2"/>
          </p:nvPr>
        </p:nvSpPr>
        <p:spPr>
          <a:xfrm>
            <a:off x="3292401" y="2975077"/>
            <a:ext cx="2730600" cy="29565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7" name="Google Shape;157;p9"/>
          <p:cNvSpPr txBox="1"/>
          <p:nvPr>
            <p:ph type="body" idx="3"/>
          </p:nvPr>
        </p:nvSpPr>
        <p:spPr>
          <a:xfrm>
            <a:off x="6181894" y="2975077"/>
            <a:ext cx="2730600" cy="29565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8" name="Google Shape;158;p9"/>
          <p:cNvSpPr txBox="1"/>
          <p:nvPr>
            <p:ph type="body" idx="4"/>
          </p:nvPr>
        </p:nvSpPr>
        <p:spPr>
          <a:xfrm>
            <a:off x="9071386" y="2975077"/>
            <a:ext cx="2730600" cy="29565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22860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9" name="Google Shape;159;p9"/>
          <p:cNvSpPr txBox="1"/>
          <p:nvPr>
            <p:ph type="body" idx="5"/>
          </p:nvPr>
        </p:nvSpPr>
        <p:spPr>
          <a:xfrm>
            <a:off x="393617" y="1428750"/>
            <a:ext cx="56460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0" name="Google Shape;160;p9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 Infographic">
  <p:cSld name="Four Content Infographic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/>
          <p:nvPr>
            <p:ph type="title"/>
          </p:nvPr>
        </p:nvSpPr>
        <p:spPr>
          <a:xfrm>
            <a:off x="397666" y="402335"/>
            <a:ext cx="11031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10"/>
          <p:cNvSpPr txBox="1"/>
          <p:nvPr>
            <p:ph type="body" idx="1"/>
          </p:nvPr>
        </p:nvSpPr>
        <p:spPr>
          <a:xfrm>
            <a:off x="407448" y="2459736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4" name="Google Shape;164;p10"/>
          <p:cNvSpPr txBox="1"/>
          <p:nvPr>
            <p:ph type="body" idx="2"/>
          </p:nvPr>
        </p:nvSpPr>
        <p:spPr>
          <a:xfrm>
            <a:off x="407448" y="3499316"/>
            <a:ext cx="23781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10"/>
          <p:cNvSpPr txBox="1"/>
          <p:nvPr>
            <p:ph type="body" idx="3"/>
          </p:nvPr>
        </p:nvSpPr>
        <p:spPr>
          <a:xfrm>
            <a:off x="3288624" y="2459736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6" name="Google Shape;166;p10"/>
          <p:cNvSpPr txBox="1"/>
          <p:nvPr>
            <p:ph type="body" idx="4"/>
          </p:nvPr>
        </p:nvSpPr>
        <p:spPr>
          <a:xfrm>
            <a:off x="3288624" y="3499316"/>
            <a:ext cx="23781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7" name="Google Shape;167;p10"/>
          <p:cNvSpPr txBox="1"/>
          <p:nvPr>
            <p:ph type="body" idx="5"/>
          </p:nvPr>
        </p:nvSpPr>
        <p:spPr>
          <a:xfrm>
            <a:off x="6169800" y="2459736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8" name="Google Shape;168;p10"/>
          <p:cNvSpPr txBox="1"/>
          <p:nvPr>
            <p:ph type="body" idx="6"/>
          </p:nvPr>
        </p:nvSpPr>
        <p:spPr>
          <a:xfrm>
            <a:off x="6169800" y="3499316"/>
            <a:ext cx="23781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9" name="Google Shape;169;p10"/>
          <p:cNvSpPr txBox="1"/>
          <p:nvPr>
            <p:ph type="body" idx="7"/>
          </p:nvPr>
        </p:nvSpPr>
        <p:spPr>
          <a:xfrm>
            <a:off x="9050976" y="2459736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0" name="Google Shape;170;p10"/>
          <p:cNvSpPr txBox="1"/>
          <p:nvPr>
            <p:ph type="body" idx="8"/>
          </p:nvPr>
        </p:nvSpPr>
        <p:spPr>
          <a:xfrm>
            <a:off x="9050976" y="3499316"/>
            <a:ext cx="2378100" cy="27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▪"/>
              <a:defRPr sz="120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1" name="Google Shape;171;p10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lvl="1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lvl="2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lvl="3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lvl="4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lvl="5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lvl="6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lvl="7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lvl="8" indent="0" algn="r" rtl="0">
              <a:spcBef>
                <a:spcPts val="0"/>
              </a:spcBef>
              <a:buNone/>
              <a:def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2" Type="http://schemas.openxmlformats.org/officeDocument/2006/relationships/theme" Target="../theme/theme1.xml"/><Relationship Id="rId71" Type="http://schemas.openxmlformats.org/officeDocument/2006/relationships/slideLayout" Target="../slideLayouts/slideLayout71.xml"/><Relationship Id="rId70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.xml"/><Relationship Id="rId69" Type="http://schemas.openxmlformats.org/officeDocument/2006/relationships/slideLayout" Target="../slideLayouts/slideLayout69.xml"/><Relationship Id="rId68" Type="http://schemas.openxmlformats.org/officeDocument/2006/relationships/slideLayout" Target="../slideLayouts/slideLayout68.xml"/><Relationship Id="rId67" Type="http://schemas.openxmlformats.org/officeDocument/2006/relationships/slideLayout" Target="../slideLayouts/slideLayout67.xml"/><Relationship Id="rId66" Type="http://schemas.openxmlformats.org/officeDocument/2006/relationships/slideLayout" Target="../slideLayouts/slideLayout66.xml"/><Relationship Id="rId65" Type="http://schemas.openxmlformats.org/officeDocument/2006/relationships/slideLayout" Target="../slideLayouts/slideLayout65.xml"/><Relationship Id="rId64" Type="http://schemas.openxmlformats.org/officeDocument/2006/relationships/slideLayout" Target="../slideLayouts/slideLayout64.xml"/><Relationship Id="rId63" Type="http://schemas.openxmlformats.org/officeDocument/2006/relationships/slideLayout" Target="../slideLayouts/slideLayout63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>
            <p:ph type="title"/>
          </p:nvPr>
        </p:nvSpPr>
        <p:spPr>
          <a:xfrm>
            <a:off x="397666" y="402336"/>
            <a:ext cx="107793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0" name="Google Shape;120;p1"/>
          <p:cNvSpPr txBox="1"/>
          <p:nvPr>
            <p:ph type="body" idx="1"/>
          </p:nvPr>
        </p:nvSpPr>
        <p:spPr>
          <a:xfrm>
            <a:off x="397667" y="1953895"/>
            <a:ext cx="10779300" cy="39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  <a:defRPr sz="15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12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 panose="02040502050405020303"/>
              <a:buChar char="–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1750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1" name="Google Shape;121;p1"/>
          <p:cNvSpPr txBox="1"/>
          <p:nvPr>
            <p:ph type="sldNum" idx="12"/>
          </p:nvPr>
        </p:nvSpPr>
        <p:spPr>
          <a:xfrm>
            <a:off x="11503818" y="6501384"/>
            <a:ext cx="298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122" name="Google Shape;122;p1"/>
          <p:cNvSpPr txBox="1"/>
          <p:nvPr>
            <p:ph type="dt" idx="10"/>
          </p:nvPr>
        </p:nvSpPr>
        <p:spPr>
          <a:xfrm>
            <a:off x="5265850" y="7056786"/>
            <a:ext cx="27432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3.x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8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1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73"/>
          <p:cNvSpPr txBox="1"/>
          <p:nvPr>
            <p:ph type="ctrTitle"/>
          </p:nvPr>
        </p:nvSpPr>
        <p:spPr>
          <a:xfrm>
            <a:off x="401904" y="1963495"/>
            <a:ext cx="56646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eorgia" panose="02040502050405020303"/>
              <a:buNone/>
            </a:pPr>
            <a:r>
              <a:rPr lang="en-US"/>
              <a:t>Transfer Pricing in India &amp; Recent Key Changes</a:t>
            </a:r>
            <a:endParaRPr lang="en-US"/>
          </a:p>
        </p:txBody>
      </p:sp>
      <p:sp>
        <p:nvSpPr>
          <p:cNvPr id="565" name="Google Shape;565;p73"/>
          <p:cNvSpPr txBox="1"/>
          <p:nvPr>
            <p:ph type="subTitle" idx="1"/>
          </p:nvPr>
        </p:nvSpPr>
        <p:spPr>
          <a:xfrm>
            <a:off x="525728" y="4854337"/>
            <a:ext cx="4684500" cy="4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/>
              <a:t>By CA Rushabh Sanklecha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82"/>
          <p:cNvSpPr txBox="1"/>
          <p:nvPr>
            <p:ph type="title"/>
          </p:nvPr>
        </p:nvSpPr>
        <p:spPr>
          <a:xfrm>
            <a:off x="444387" y="179447"/>
            <a:ext cx="11303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 sz="2800"/>
              <a:t>TP Dispute Journey: From ROI Filing to Supreme Court</a:t>
            </a:r>
            <a:endParaRPr lang="en-US" sz="2800"/>
          </a:p>
        </p:txBody>
      </p:sp>
      <p:sp>
        <p:nvSpPr>
          <p:cNvPr id="795" name="Google Shape;795;p82"/>
          <p:cNvSpPr/>
          <p:nvPr/>
        </p:nvSpPr>
        <p:spPr>
          <a:xfrm>
            <a:off x="986434" y="5507020"/>
            <a:ext cx="1460327" cy="66034"/>
          </a:xfrm>
          <a:custGeom>
            <a:avLst/>
            <a:gdLst/>
            <a:ahLst/>
            <a:cxnLst/>
            <a:rect l="l" t="t" r="r" b="b"/>
            <a:pathLst>
              <a:path w="1460327" h="66034" extrusionOk="0">
                <a:moveTo>
                  <a:pt x="78" y="30790"/>
                </a:moveTo>
                <a:cubicBezTo>
                  <a:pt x="78" y="13832"/>
                  <a:pt x="13441" y="0"/>
                  <a:pt x="29774" y="0"/>
                </a:cubicBezTo>
                <a:lnTo>
                  <a:pt x="1430710" y="0"/>
                </a:lnTo>
                <a:cubicBezTo>
                  <a:pt x="1447121" y="0"/>
                  <a:pt x="1460328" y="13832"/>
                  <a:pt x="1460328" y="30790"/>
                </a:cubicBezTo>
                <a:lnTo>
                  <a:pt x="1460328" y="35010"/>
                </a:lnTo>
                <a:cubicBezTo>
                  <a:pt x="1460328" y="51967"/>
                  <a:pt x="1447043" y="66034"/>
                  <a:pt x="1430710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96" name="Google Shape;796;p82"/>
          <p:cNvGrpSpPr/>
          <p:nvPr/>
        </p:nvGrpSpPr>
        <p:grpSpPr>
          <a:xfrm>
            <a:off x="4805463" y="2770949"/>
            <a:ext cx="78146" cy="2308296"/>
            <a:chOff x="4899568" y="3493962"/>
            <a:chExt cx="78146" cy="2308296"/>
          </a:xfrm>
        </p:grpSpPr>
        <p:sp>
          <p:nvSpPr>
            <p:cNvPr id="797" name="Google Shape;797;p82"/>
            <p:cNvSpPr/>
            <p:nvPr/>
          </p:nvSpPr>
          <p:spPr>
            <a:xfrm>
              <a:off x="4899568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39073" y="78147"/>
                  </a:moveTo>
                  <a:cubicBezTo>
                    <a:pt x="60642" y="78147"/>
                    <a:pt x="78147" y="60642"/>
                    <a:pt x="78147" y="39073"/>
                  </a:cubicBezTo>
                  <a:cubicBezTo>
                    <a:pt x="78147" y="17505"/>
                    <a:pt x="60642" y="0"/>
                    <a:pt x="39073" y="0"/>
                  </a:cubicBezTo>
                  <a:cubicBezTo>
                    <a:pt x="17505" y="0"/>
                    <a:pt x="0" y="17505"/>
                    <a:pt x="0" y="39073"/>
                  </a:cubicBezTo>
                  <a:cubicBezTo>
                    <a:pt x="0" y="60642"/>
                    <a:pt x="17505" y="78147"/>
                    <a:pt x="39073" y="78147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98" name="Google Shape;798;p82"/>
            <p:cNvSpPr/>
            <p:nvPr/>
          </p:nvSpPr>
          <p:spPr>
            <a:xfrm>
              <a:off x="4929889" y="3493962"/>
              <a:ext cx="15639" cy="2268442"/>
            </a:xfrm>
            <a:custGeom>
              <a:avLst/>
              <a:gdLst/>
              <a:ahLst/>
              <a:cxnLst/>
              <a:rect l="l" t="t" r="r" b="b"/>
              <a:pathLst>
                <a:path w="1563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708" y="2262035"/>
                    <a:pt x="15316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99" name="Google Shape;799;p82"/>
          <p:cNvGrpSpPr/>
          <p:nvPr/>
        </p:nvGrpSpPr>
        <p:grpSpPr>
          <a:xfrm>
            <a:off x="6917065" y="2770949"/>
            <a:ext cx="78145" cy="2308296"/>
            <a:chOff x="7011170" y="3493962"/>
            <a:chExt cx="78145" cy="2308296"/>
          </a:xfrm>
        </p:grpSpPr>
        <p:sp>
          <p:nvSpPr>
            <p:cNvPr id="800" name="Google Shape;800;p82"/>
            <p:cNvSpPr/>
            <p:nvPr/>
          </p:nvSpPr>
          <p:spPr>
            <a:xfrm>
              <a:off x="7011170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1" name="Google Shape;801;p82"/>
            <p:cNvSpPr/>
            <p:nvPr/>
          </p:nvSpPr>
          <p:spPr>
            <a:xfrm>
              <a:off x="7041491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9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02" name="Google Shape;802;p82"/>
          <p:cNvGrpSpPr/>
          <p:nvPr/>
        </p:nvGrpSpPr>
        <p:grpSpPr>
          <a:xfrm>
            <a:off x="9028668" y="2770949"/>
            <a:ext cx="78146" cy="2308296"/>
            <a:chOff x="9122773" y="3493962"/>
            <a:chExt cx="78146" cy="2308296"/>
          </a:xfrm>
        </p:grpSpPr>
        <p:sp>
          <p:nvSpPr>
            <p:cNvPr id="803" name="Google Shape;803;p82"/>
            <p:cNvSpPr/>
            <p:nvPr/>
          </p:nvSpPr>
          <p:spPr>
            <a:xfrm>
              <a:off x="912277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3" y="78147"/>
                    <a:pt x="0" y="60653"/>
                    <a:pt x="0" y="39073"/>
                  </a:cubicBezTo>
                  <a:cubicBezTo>
                    <a:pt x="0" y="17494"/>
                    <a:pt x="17493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4" name="Google Shape;804;p82"/>
            <p:cNvSpPr/>
            <p:nvPr/>
          </p:nvSpPr>
          <p:spPr>
            <a:xfrm>
              <a:off x="9153093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05" name="Google Shape;805;p82"/>
          <p:cNvGrpSpPr/>
          <p:nvPr/>
        </p:nvGrpSpPr>
        <p:grpSpPr>
          <a:xfrm>
            <a:off x="2693938" y="2770949"/>
            <a:ext cx="78146" cy="2308296"/>
            <a:chOff x="2788043" y="3493962"/>
            <a:chExt cx="78146" cy="2308296"/>
          </a:xfrm>
        </p:grpSpPr>
        <p:sp>
          <p:nvSpPr>
            <p:cNvPr id="806" name="Google Shape;806;p82"/>
            <p:cNvSpPr/>
            <p:nvPr/>
          </p:nvSpPr>
          <p:spPr>
            <a:xfrm>
              <a:off x="278804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7" name="Google Shape;807;p82"/>
            <p:cNvSpPr/>
            <p:nvPr/>
          </p:nvSpPr>
          <p:spPr>
            <a:xfrm>
              <a:off x="2818364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08" name="Google Shape;808;p82"/>
          <p:cNvSpPr/>
          <p:nvPr/>
        </p:nvSpPr>
        <p:spPr>
          <a:xfrm>
            <a:off x="9433469" y="5507020"/>
            <a:ext cx="1460171" cy="66034"/>
          </a:xfrm>
          <a:custGeom>
            <a:avLst/>
            <a:gdLst/>
            <a:ahLst/>
            <a:cxnLst/>
            <a:rect l="l" t="t" r="r" b="b"/>
            <a:pathLst>
              <a:path w="1460171" h="66034" extrusionOk="0">
                <a:moveTo>
                  <a:pt x="0" y="30790"/>
                </a:moveTo>
                <a:cubicBezTo>
                  <a:pt x="0" y="13832"/>
                  <a:pt x="13363" y="0"/>
                  <a:pt x="29617" y="0"/>
                </a:cubicBezTo>
                <a:lnTo>
                  <a:pt x="1430553" y="0"/>
                </a:lnTo>
                <a:cubicBezTo>
                  <a:pt x="1446964" y="0"/>
                  <a:pt x="1460171" y="13832"/>
                  <a:pt x="1460171" y="30790"/>
                </a:cubicBezTo>
                <a:lnTo>
                  <a:pt x="1460171" y="35010"/>
                </a:lnTo>
                <a:cubicBezTo>
                  <a:pt x="1460171" y="51967"/>
                  <a:pt x="1446886" y="66034"/>
                  <a:pt x="1430553" y="66034"/>
                </a:cubicBezTo>
                <a:lnTo>
                  <a:pt x="29617" y="66034"/>
                </a:lnTo>
                <a:cubicBezTo>
                  <a:pt x="13363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09" name="Google Shape;809;p82"/>
          <p:cNvSpPr/>
          <p:nvPr/>
        </p:nvSpPr>
        <p:spPr>
          <a:xfrm>
            <a:off x="7321710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50" y="13832"/>
                  <a:pt x="1460250" y="30790"/>
                </a:cubicBezTo>
                <a:lnTo>
                  <a:pt x="1460250" y="35010"/>
                </a:lnTo>
                <a:cubicBezTo>
                  <a:pt x="1460250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10" name="Google Shape;810;p82"/>
          <p:cNvSpPr/>
          <p:nvPr/>
        </p:nvSpPr>
        <p:spPr>
          <a:xfrm>
            <a:off x="5209951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11" name="Google Shape;811;p82"/>
          <p:cNvSpPr/>
          <p:nvPr/>
        </p:nvSpPr>
        <p:spPr>
          <a:xfrm>
            <a:off x="3098193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5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12" name="Google Shape;812;p82"/>
          <p:cNvGrpSpPr/>
          <p:nvPr/>
        </p:nvGrpSpPr>
        <p:grpSpPr>
          <a:xfrm>
            <a:off x="587886" y="1159563"/>
            <a:ext cx="2266801" cy="1477988"/>
            <a:chOff x="681990" y="1882577"/>
            <a:chExt cx="2266801" cy="1477988"/>
          </a:xfrm>
        </p:grpSpPr>
        <p:sp>
          <p:nvSpPr>
            <p:cNvPr id="813" name="Google Shape;813;p82"/>
            <p:cNvSpPr/>
            <p:nvPr/>
          </p:nvSpPr>
          <p:spPr>
            <a:xfrm>
              <a:off x="691445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4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14" name="Google Shape;814;p82"/>
            <p:cNvSpPr/>
            <p:nvPr/>
          </p:nvSpPr>
          <p:spPr>
            <a:xfrm>
              <a:off x="681990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1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6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6" y="1477989"/>
                  </a:cubicBezTo>
                  <a:cubicBezTo>
                    <a:pt x="1570358" y="1477989"/>
                    <a:pt x="1610213" y="1461500"/>
                    <a:pt x="1640221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15" name="Google Shape;815;p82"/>
          <p:cNvGrpSpPr/>
          <p:nvPr/>
        </p:nvGrpSpPr>
        <p:grpSpPr>
          <a:xfrm>
            <a:off x="9027731" y="1159563"/>
            <a:ext cx="2266801" cy="1477988"/>
            <a:chOff x="9121835" y="1882577"/>
            <a:chExt cx="2266801" cy="1477988"/>
          </a:xfrm>
        </p:grpSpPr>
        <p:sp>
          <p:nvSpPr>
            <p:cNvPr id="816" name="Google Shape;816;p82"/>
            <p:cNvSpPr/>
            <p:nvPr/>
          </p:nvSpPr>
          <p:spPr>
            <a:xfrm>
              <a:off x="9131290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9" y="835486"/>
                  </a:moveTo>
                  <a:lnTo>
                    <a:pt x="1624124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4" y="43782"/>
                  </a:cubicBezTo>
                  <a:lnTo>
                    <a:pt x="2204129" y="623708"/>
                  </a:lnTo>
                  <a:cubicBezTo>
                    <a:pt x="2262582" y="682162"/>
                    <a:pt x="2262582" y="777032"/>
                    <a:pt x="2204129" y="8354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17" name="Google Shape;817;p82"/>
            <p:cNvSpPr/>
            <p:nvPr/>
          </p:nvSpPr>
          <p:spPr>
            <a:xfrm>
              <a:off x="9121835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3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1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20" y="203572"/>
                    <a:pt x="1373820" y="114485"/>
                    <a:pt x="1428522" y="59782"/>
                  </a:cubicBezTo>
                  <a:cubicBezTo>
                    <a:pt x="1455013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6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6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20" y="1363582"/>
                    <a:pt x="1373820" y="1274495"/>
                    <a:pt x="1428522" y="1219714"/>
                  </a:cubicBezTo>
                  <a:lnTo>
                    <a:pt x="1487679" y="1160557"/>
                  </a:lnTo>
                  <a:lnTo>
                    <a:pt x="18834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3" y="1461500"/>
                    <a:pt x="1485334" y="1477989"/>
                    <a:pt x="1527847" y="1477989"/>
                  </a:cubicBezTo>
                  <a:cubicBezTo>
                    <a:pt x="1570358" y="1477989"/>
                    <a:pt x="1610214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18" name="Google Shape;818;p82"/>
          <p:cNvSpPr/>
          <p:nvPr/>
        </p:nvSpPr>
        <p:spPr>
          <a:xfrm>
            <a:off x="9027730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19" name="Google Shape;819;p82"/>
          <p:cNvGrpSpPr/>
          <p:nvPr/>
        </p:nvGrpSpPr>
        <p:grpSpPr>
          <a:xfrm>
            <a:off x="2697847" y="1159563"/>
            <a:ext cx="2266801" cy="1477988"/>
            <a:chOff x="2791951" y="1882577"/>
            <a:chExt cx="2266801" cy="1477988"/>
          </a:xfrm>
        </p:grpSpPr>
        <p:sp>
          <p:nvSpPr>
            <p:cNvPr id="820" name="Google Shape;820;p82"/>
            <p:cNvSpPr/>
            <p:nvPr/>
          </p:nvSpPr>
          <p:spPr>
            <a:xfrm>
              <a:off x="2801406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1" name="Google Shape;821;p82"/>
            <p:cNvSpPr/>
            <p:nvPr/>
          </p:nvSpPr>
          <p:spPr>
            <a:xfrm>
              <a:off x="2791951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22" name="Google Shape;822;p82"/>
          <p:cNvSpPr/>
          <p:nvPr/>
        </p:nvSpPr>
        <p:spPr>
          <a:xfrm>
            <a:off x="2697846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23" name="Google Shape;823;p82"/>
          <p:cNvGrpSpPr/>
          <p:nvPr/>
        </p:nvGrpSpPr>
        <p:grpSpPr>
          <a:xfrm>
            <a:off x="4807808" y="1159563"/>
            <a:ext cx="2266801" cy="1477988"/>
            <a:chOff x="4901912" y="1882577"/>
            <a:chExt cx="2266801" cy="1477988"/>
          </a:xfrm>
        </p:grpSpPr>
        <p:sp>
          <p:nvSpPr>
            <p:cNvPr id="824" name="Google Shape;824;p82"/>
            <p:cNvSpPr/>
            <p:nvPr/>
          </p:nvSpPr>
          <p:spPr>
            <a:xfrm>
              <a:off x="4911368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5" name="Google Shape;825;p82"/>
            <p:cNvSpPr/>
            <p:nvPr/>
          </p:nvSpPr>
          <p:spPr>
            <a:xfrm>
              <a:off x="4901912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26" name="Google Shape;826;p82"/>
          <p:cNvSpPr/>
          <p:nvPr/>
        </p:nvSpPr>
        <p:spPr>
          <a:xfrm>
            <a:off x="4807807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27" name="Google Shape;827;p82"/>
          <p:cNvGrpSpPr/>
          <p:nvPr/>
        </p:nvGrpSpPr>
        <p:grpSpPr>
          <a:xfrm>
            <a:off x="6917769" y="1159563"/>
            <a:ext cx="2266802" cy="1477988"/>
            <a:chOff x="7011873" y="1882577"/>
            <a:chExt cx="2266802" cy="1477988"/>
          </a:xfrm>
        </p:grpSpPr>
        <p:sp>
          <p:nvSpPr>
            <p:cNvPr id="828" name="Google Shape;828;p82"/>
            <p:cNvSpPr/>
            <p:nvPr/>
          </p:nvSpPr>
          <p:spPr>
            <a:xfrm>
              <a:off x="7021329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9" name="Google Shape;829;p82"/>
            <p:cNvSpPr/>
            <p:nvPr/>
          </p:nvSpPr>
          <p:spPr>
            <a:xfrm>
              <a:off x="7011873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30" name="Google Shape;830;p82"/>
          <p:cNvSpPr/>
          <p:nvPr/>
        </p:nvSpPr>
        <p:spPr>
          <a:xfrm>
            <a:off x="6917768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1" name="Google Shape;831;p82"/>
          <p:cNvSpPr txBox="1"/>
          <p:nvPr/>
        </p:nvSpPr>
        <p:spPr>
          <a:xfrm>
            <a:off x="925166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File ROI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Taxpayer files Return of Income with Accountant’s report certifying TP compliance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832" name="Google Shape;832;p82"/>
          <p:cNvCxnSpPr>
            <a:stCxn id="807" idx="3"/>
            <a:endCxn id="807" idx="6"/>
          </p:cNvCxnSpPr>
          <p:nvPr/>
        </p:nvCxnSpPr>
        <p:spPr>
          <a:xfrm>
            <a:off x="2724260" y="2778764"/>
            <a:ext cx="15600" cy="2252700"/>
          </a:xfrm>
          <a:prstGeom prst="straightConnector1">
            <a:avLst/>
          </a:prstGeom>
          <a:noFill/>
          <a:ln w="12700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33" name="Google Shape;833;p82"/>
          <p:cNvSpPr txBox="1"/>
          <p:nvPr/>
        </p:nvSpPr>
        <p:spPr>
          <a:xfrm>
            <a:off x="1145980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4" name="Google Shape;834;p82"/>
          <p:cNvSpPr txBox="1"/>
          <p:nvPr/>
        </p:nvSpPr>
        <p:spPr>
          <a:xfrm>
            <a:off x="2994412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 Assessment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TPO conducts scrutiny; AO passes draft or final order with TP adjustments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5" name="Google Shape;835;p82"/>
          <p:cNvSpPr txBox="1"/>
          <p:nvPr/>
        </p:nvSpPr>
        <p:spPr>
          <a:xfrm>
            <a:off x="3215226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6" name="Google Shape;836;p82"/>
          <p:cNvSpPr txBox="1"/>
          <p:nvPr/>
        </p:nvSpPr>
        <p:spPr>
          <a:xfrm>
            <a:off x="5136888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DRP / CIT(A)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Taxpayer approaches DRP against draft order or CIT(A) against final order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7" name="Google Shape;837;p82"/>
          <p:cNvSpPr txBox="1"/>
          <p:nvPr/>
        </p:nvSpPr>
        <p:spPr>
          <a:xfrm>
            <a:off x="5357702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8" name="Google Shape;838;p82"/>
          <p:cNvSpPr txBox="1"/>
          <p:nvPr/>
        </p:nvSpPr>
        <p:spPr>
          <a:xfrm>
            <a:off x="7244021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ITAT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Appellate Tribunal examines facts and law; decisions binding on lower authorities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9" name="Google Shape;839;p82"/>
          <p:cNvSpPr txBox="1"/>
          <p:nvPr/>
        </p:nvSpPr>
        <p:spPr>
          <a:xfrm>
            <a:off x="7464835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0" name="Google Shape;840;p82"/>
          <p:cNvSpPr txBox="1"/>
          <p:nvPr/>
        </p:nvSpPr>
        <p:spPr>
          <a:xfrm>
            <a:off x="9406911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HC &amp; SC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High Court hears substantial questions of law; Supreme Court is final authority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1" name="Google Shape;841;p82"/>
          <p:cNvSpPr txBox="1"/>
          <p:nvPr/>
        </p:nvSpPr>
        <p:spPr>
          <a:xfrm>
            <a:off x="9627725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05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2" name="Google Shape;842;p82"/>
          <p:cNvSpPr/>
          <p:nvPr/>
        </p:nvSpPr>
        <p:spPr>
          <a:xfrm>
            <a:off x="1582999" y="1671242"/>
            <a:ext cx="456553" cy="457200"/>
          </a:xfrm>
          <a:custGeom>
            <a:avLst/>
            <a:gdLst/>
            <a:ahLst/>
            <a:cxnLst/>
            <a:rect l="l" t="t" r="r" b="b"/>
            <a:pathLst>
              <a:path w="704" h="705" extrusionOk="0">
                <a:moveTo>
                  <a:pt x="0" y="0"/>
                </a:moveTo>
                <a:lnTo>
                  <a:pt x="0" y="705"/>
                </a:lnTo>
                <a:lnTo>
                  <a:pt x="704" y="705"/>
                </a:lnTo>
                <a:lnTo>
                  <a:pt x="704" y="0"/>
                </a:lnTo>
                <a:lnTo>
                  <a:pt x="0" y="0"/>
                </a:lnTo>
                <a:close/>
                <a:moveTo>
                  <a:pt x="673" y="674"/>
                </a:moveTo>
                <a:lnTo>
                  <a:pt x="31" y="674"/>
                </a:lnTo>
                <a:lnTo>
                  <a:pt x="31" y="31"/>
                </a:lnTo>
                <a:lnTo>
                  <a:pt x="673" y="31"/>
                </a:lnTo>
                <a:lnTo>
                  <a:pt x="673" y="674"/>
                </a:lnTo>
                <a:close/>
                <a:moveTo>
                  <a:pt x="192" y="376"/>
                </a:moveTo>
                <a:lnTo>
                  <a:pt x="65" y="376"/>
                </a:lnTo>
                <a:lnTo>
                  <a:pt x="65" y="625"/>
                </a:lnTo>
                <a:lnTo>
                  <a:pt x="192" y="625"/>
                </a:lnTo>
                <a:lnTo>
                  <a:pt x="192" y="376"/>
                </a:lnTo>
                <a:close/>
                <a:moveTo>
                  <a:pt x="163" y="596"/>
                </a:moveTo>
                <a:lnTo>
                  <a:pt x="94" y="596"/>
                </a:lnTo>
                <a:lnTo>
                  <a:pt x="94" y="406"/>
                </a:lnTo>
                <a:lnTo>
                  <a:pt x="163" y="406"/>
                </a:lnTo>
                <a:lnTo>
                  <a:pt x="163" y="596"/>
                </a:lnTo>
                <a:close/>
                <a:moveTo>
                  <a:pt x="341" y="290"/>
                </a:moveTo>
                <a:lnTo>
                  <a:pt x="214" y="290"/>
                </a:lnTo>
                <a:lnTo>
                  <a:pt x="214" y="625"/>
                </a:lnTo>
                <a:lnTo>
                  <a:pt x="341" y="625"/>
                </a:lnTo>
                <a:lnTo>
                  <a:pt x="341" y="290"/>
                </a:lnTo>
                <a:close/>
                <a:moveTo>
                  <a:pt x="312" y="596"/>
                </a:moveTo>
                <a:lnTo>
                  <a:pt x="243" y="596"/>
                </a:lnTo>
                <a:lnTo>
                  <a:pt x="243" y="319"/>
                </a:lnTo>
                <a:lnTo>
                  <a:pt x="312" y="319"/>
                </a:lnTo>
                <a:lnTo>
                  <a:pt x="312" y="596"/>
                </a:lnTo>
                <a:close/>
                <a:moveTo>
                  <a:pt x="490" y="328"/>
                </a:moveTo>
                <a:lnTo>
                  <a:pt x="363" y="328"/>
                </a:lnTo>
                <a:lnTo>
                  <a:pt x="363" y="625"/>
                </a:lnTo>
                <a:lnTo>
                  <a:pt x="490" y="625"/>
                </a:lnTo>
                <a:lnTo>
                  <a:pt x="490" y="328"/>
                </a:lnTo>
                <a:close/>
                <a:moveTo>
                  <a:pt x="461" y="596"/>
                </a:moveTo>
                <a:lnTo>
                  <a:pt x="392" y="596"/>
                </a:lnTo>
                <a:lnTo>
                  <a:pt x="392" y="357"/>
                </a:lnTo>
                <a:lnTo>
                  <a:pt x="461" y="357"/>
                </a:lnTo>
                <a:lnTo>
                  <a:pt x="461" y="596"/>
                </a:lnTo>
                <a:close/>
                <a:moveTo>
                  <a:pt x="639" y="193"/>
                </a:moveTo>
                <a:lnTo>
                  <a:pt x="512" y="193"/>
                </a:lnTo>
                <a:lnTo>
                  <a:pt x="512" y="625"/>
                </a:lnTo>
                <a:lnTo>
                  <a:pt x="639" y="625"/>
                </a:lnTo>
                <a:lnTo>
                  <a:pt x="639" y="193"/>
                </a:lnTo>
                <a:close/>
                <a:moveTo>
                  <a:pt x="610" y="596"/>
                </a:moveTo>
                <a:lnTo>
                  <a:pt x="541" y="596"/>
                </a:lnTo>
                <a:lnTo>
                  <a:pt x="541" y="224"/>
                </a:lnTo>
                <a:lnTo>
                  <a:pt x="610" y="224"/>
                </a:lnTo>
                <a:lnTo>
                  <a:pt x="610" y="59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3" name="Google Shape;843;p82"/>
          <p:cNvSpPr/>
          <p:nvPr/>
        </p:nvSpPr>
        <p:spPr>
          <a:xfrm>
            <a:off x="3621041" y="1671242"/>
            <a:ext cx="457200" cy="456048"/>
          </a:xfrm>
          <a:custGeom>
            <a:avLst/>
            <a:gdLst/>
            <a:ahLst/>
            <a:cxnLst/>
            <a:rect l="l" t="t" r="r" b="b"/>
            <a:pathLst>
              <a:path w="347" h="346" extrusionOk="0">
                <a:moveTo>
                  <a:pt x="0" y="0"/>
                </a:moveTo>
                <a:cubicBezTo>
                  <a:pt x="0" y="346"/>
                  <a:pt x="0" y="346"/>
                  <a:pt x="0" y="346"/>
                </a:cubicBezTo>
                <a:cubicBezTo>
                  <a:pt x="347" y="346"/>
                  <a:pt x="347" y="346"/>
                  <a:pt x="347" y="346"/>
                </a:cubicBezTo>
                <a:cubicBezTo>
                  <a:pt x="347" y="0"/>
                  <a:pt x="347" y="0"/>
                  <a:pt x="347" y="0"/>
                </a:cubicBezTo>
                <a:lnTo>
                  <a:pt x="0" y="0"/>
                </a:lnTo>
                <a:close/>
                <a:moveTo>
                  <a:pt x="332" y="332"/>
                </a:moveTo>
                <a:cubicBezTo>
                  <a:pt x="15" y="332"/>
                  <a:pt x="15" y="332"/>
                  <a:pt x="15" y="332"/>
                </a:cubicBezTo>
                <a:cubicBezTo>
                  <a:pt x="15" y="15"/>
                  <a:pt x="15" y="15"/>
                  <a:pt x="15" y="15"/>
                </a:cubicBezTo>
                <a:cubicBezTo>
                  <a:pt x="332" y="15"/>
                  <a:pt x="332" y="15"/>
                  <a:pt x="332" y="15"/>
                </a:cubicBezTo>
                <a:lnTo>
                  <a:pt x="332" y="332"/>
                </a:lnTo>
                <a:close/>
                <a:moveTo>
                  <a:pt x="48" y="309"/>
                </a:moveTo>
                <a:cubicBezTo>
                  <a:pt x="133" y="224"/>
                  <a:pt x="133" y="224"/>
                  <a:pt x="133" y="224"/>
                </a:cubicBezTo>
                <a:cubicBezTo>
                  <a:pt x="153" y="241"/>
                  <a:pt x="178" y="250"/>
                  <a:pt x="204" y="250"/>
                </a:cubicBezTo>
                <a:cubicBezTo>
                  <a:pt x="233" y="250"/>
                  <a:pt x="260" y="239"/>
                  <a:pt x="280" y="219"/>
                </a:cubicBezTo>
                <a:cubicBezTo>
                  <a:pt x="322" y="177"/>
                  <a:pt x="322" y="109"/>
                  <a:pt x="280" y="67"/>
                </a:cubicBezTo>
                <a:cubicBezTo>
                  <a:pt x="260" y="46"/>
                  <a:pt x="233" y="35"/>
                  <a:pt x="204" y="35"/>
                </a:cubicBezTo>
                <a:cubicBezTo>
                  <a:pt x="175" y="35"/>
                  <a:pt x="148" y="46"/>
                  <a:pt x="128" y="67"/>
                </a:cubicBezTo>
                <a:cubicBezTo>
                  <a:pt x="88" y="107"/>
                  <a:pt x="86" y="171"/>
                  <a:pt x="123" y="214"/>
                </a:cubicBezTo>
                <a:cubicBezTo>
                  <a:pt x="37" y="299"/>
                  <a:pt x="37" y="299"/>
                  <a:pt x="37" y="299"/>
                </a:cubicBezTo>
                <a:lnTo>
                  <a:pt x="48" y="309"/>
                </a:lnTo>
                <a:close/>
                <a:moveTo>
                  <a:pt x="270" y="208"/>
                </a:moveTo>
                <a:cubicBezTo>
                  <a:pt x="252" y="226"/>
                  <a:pt x="229" y="236"/>
                  <a:pt x="204" y="236"/>
                </a:cubicBezTo>
                <a:cubicBezTo>
                  <a:pt x="179" y="236"/>
                  <a:pt x="156" y="226"/>
                  <a:pt x="138" y="208"/>
                </a:cubicBezTo>
                <a:cubicBezTo>
                  <a:pt x="134" y="204"/>
                  <a:pt x="129" y="199"/>
                  <a:pt x="126" y="193"/>
                </a:cubicBezTo>
                <a:cubicBezTo>
                  <a:pt x="139" y="193"/>
                  <a:pt x="139" y="193"/>
                  <a:pt x="139" y="193"/>
                </a:cubicBezTo>
                <a:cubicBezTo>
                  <a:pt x="178" y="193"/>
                  <a:pt x="178" y="193"/>
                  <a:pt x="178" y="193"/>
                </a:cubicBezTo>
                <a:cubicBezTo>
                  <a:pt x="193" y="193"/>
                  <a:pt x="193" y="193"/>
                  <a:pt x="193" y="193"/>
                </a:cubicBezTo>
                <a:cubicBezTo>
                  <a:pt x="217" y="193"/>
                  <a:pt x="217" y="193"/>
                  <a:pt x="217" y="193"/>
                </a:cubicBezTo>
                <a:cubicBezTo>
                  <a:pt x="231" y="193"/>
                  <a:pt x="231" y="193"/>
                  <a:pt x="231" y="193"/>
                </a:cubicBezTo>
                <a:cubicBezTo>
                  <a:pt x="270" y="193"/>
                  <a:pt x="270" y="193"/>
                  <a:pt x="270" y="193"/>
                </a:cubicBezTo>
                <a:cubicBezTo>
                  <a:pt x="282" y="193"/>
                  <a:pt x="282" y="193"/>
                  <a:pt x="282" y="193"/>
                </a:cubicBezTo>
                <a:cubicBezTo>
                  <a:pt x="278" y="199"/>
                  <a:pt x="274" y="204"/>
                  <a:pt x="270" y="208"/>
                </a:cubicBezTo>
                <a:close/>
                <a:moveTo>
                  <a:pt x="193" y="112"/>
                </a:moveTo>
                <a:cubicBezTo>
                  <a:pt x="193" y="97"/>
                  <a:pt x="193" y="97"/>
                  <a:pt x="193" y="97"/>
                </a:cubicBezTo>
                <a:cubicBezTo>
                  <a:pt x="217" y="97"/>
                  <a:pt x="217" y="97"/>
                  <a:pt x="217" y="97"/>
                </a:cubicBezTo>
                <a:cubicBezTo>
                  <a:pt x="217" y="132"/>
                  <a:pt x="217" y="132"/>
                  <a:pt x="217" y="132"/>
                </a:cubicBezTo>
                <a:cubicBezTo>
                  <a:pt x="217" y="179"/>
                  <a:pt x="217" y="179"/>
                  <a:pt x="217" y="179"/>
                </a:cubicBezTo>
                <a:cubicBezTo>
                  <a:pt x="193" y="179"/>
                  <a:pt x="193" y="179"/>
                  <a:pt x="193" y="179"/>
                </a:cubicBezTo>
                <a:lnTo>
                  <a:pt x="193" y="112"/>
                </a:lnTo>
                <a:close/>
                <a:moveTo>
                  <a:pt x="255" y="179"/>
                </a:moveTo>
                <a:cubicBezTo>
                  <a:pt x="231" y="179"/>
                  <a:pt x="231" y="179"/>
                  <a:pt x="231" y="179"/>
                </a:cubicBezTo>
                <a:cubicBezTo>
                  <a:pt x="231" y="147"/>
                  <a:pt x="231" y="147"/>
                  <a:pt x="231" y="147"/>
                </a:cubicBezTo>
                <a:cubicBezTo>
                  <a:pt x="255" y="147"/>
                  <a:pt x="255" y="147"/>
                  <a:pt x="255" y="147"/>
                </a:cubicBezTo>
                <a:lnTo>
                  <a:pt x="255" y="179"/>
                </a:lnTo>
                <a:close/>
                <a:moveTo>
                  <a:pt x="178" y="179"/>
                </a:moveTo>
                <a:cubicBezTo>
                  <a:pt x="154" y="179"/>
                  <a:pt x="154" y="179"/>
                  <a:pt x="154" y="179"/>
                </a:cubicBezTo>
                <a:cubicBezTo>
                  <a:pt x="154" y="127"/>
                  <a:pt x="154" y="127"/>
                  <a:pt x="154" y="127"/>
                </a:cubicBezTo>
                <a:cubicBezTo>
                  <a:pt x="178" y="127"/>
                  <a:pt x="178" y="127"/>
                  <a:pt x="178" y="127"/>
                </a:cubicBezTo>
                <a:lnTo>
                  <a:pt x="178" y="179"/>
                </a:lnTo>
                <a:close/>
                <a:moveTo>
                  <a:pt x="138" y="77"/>
                </a:moveTo>
                <a:cubicBezTo>
                  <a:pt x="156" y="59"/>
                  <a:pt x="179" y="50"/>
                  <a:pt x="204" y="50"/>
                </a:cubicBezTo>
                <a:cubicBezTo>
                  <a:pt x="229" y="50"/>
                  <a:pt x="252" y="59"/>
                  <a:pt x="270" y="77"/>
                </a:cubicBezTo>
                <a:cubicBezTo>
                  <a:pt x="297" y="104"/>
                  <a:pt x="304" y="145"/>
                  <a:pt x="290" y="179"/>
                </a:cubicBezTo>
                <a:cubicBezTo>
                  <a:pt x="270" y="179"/>
                  <a:pt x="270" y="179"/>
                  <a:pt x="270" y="179"/>
                </a:cubicBezTo>
                <a:cubicBezTo>
                  <a:pt x="270" y="132"/>
                  <a:pt x="270" y="132"/>
                  <a:pt x="270" y="132"/>
                </a:cubicBezTo>
                <a:cubicBezTo>
                  <a:pt x="231" y="132"/>
                  <a:pt x="231" y="132"/>
                  <a:pt x="231" y="132"/>
                </a:cubicBezTo>
                <a:cubicBezTo>
                  <a:pt x="231" y="83"/>
                  <a:pt x="231" y="83"/>
                  <a:pt x="231" y="83"/>
                </a:cubicBezTo>
                <a:cubicBezTo>
                  <a:pt x="178" y="83"/>
                  <a:pt x="178" y="83"/>
                  <a:pt x="178" y="83"/>
                </a:cubicBezTo>
                <a:cubicBezTo>
                  <a:pt x="178" y="112"/>
                  <a:pt x="178" y="112"/>
                  <a:pt x="178" y="112"/>
                </a:cubicBezTo>
                <a:cubicBezTo>
                  <a:pt x="139" y="112"/>
                  <a:pt x="139" y="112"/>
                  <a:pt x="139" y="112"/>
                </a:cubicBezTo>
                <a:cubicBezTo>
                  <a:pt x="139" y="179"/>
                  <a:pt x="139" y="179"/>
                  <a:pt x="139" y="179"/>
                </a:cubicBezTo>
                <a:cubicBezTo>
                  <a:pt x="118" y="179"/>
                  <a:pt x="118" y="179"/>
                  <a:pt x="118" y="179"/>
                </a:cubicBezTo>
                <a:cubicBezTo>
                  <a:pt x="104" y="145"/>
                  <a:pt x="111" y="104"/>
                  <a:pt x="138" y="7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4" name="Google Shape;844;p82"/>
          <p:cNvSpPr/>
          <p:nvPr/>
        </p:nvSpPr>
        <p:spPr>
          <a:xfrm>
            <a:off x="5696233" y="1697883"/>
            <a:ext cx="455905" cy="457200"/>
          </a:xfrm>
          <a:custGeom>
            <a:avLst/>
            <a:gdLst/>
            <a:ahLst/>
            <a:cxnLst/>
            <a:rect l="l" t="t" r="r" b="b"/>
            <a:pathLst>
              <a:path w="576" h="576" extrusionOk="0">
                <a:moveTo>
                  <a:pt x="0" y="0"/>
                </a:moveTo>
                <a:cubicBezTo>
                  <a:pt x="0" y="576"/>
                  <a:pt x="0" y="576"/>
                  <a:pt x="0" y="576"/>
                </a:cubicBezTo>
                <a:cubicBezTo>
                  <a:pt x="576" y="576"/>
                  <a:pt x="576" y="576"/>
                  <a:pt x="576" y="576"/>
                </a:cubicBezTo>
                <a:cubicBezTo>
                  <a:pt x="576" y="0"/>
                  <a:pt x="576" y="0"/>
                  <a:pt x="576" y="0"/>
                </a:cubicBezTo>
                <a:lnTo>
                  <a:pt x="0" y="0"/>
                </a:lnTo>
                <a:close/>
                <a:moveTo>
                  <a:pt x="229" y="475"/>
                </a:moveTo>
                <a:cubicBezTo>
                  <a:pt x="213" y="418"/>
                  <a:pt x="182" y="376"/>
                  <a:pt x="139" y="355"/>
                </a:cubicBezTo>
                <a:cubicBezTo>
                  <a:pt x="128" y="349"/>
                  <a:pt x="128" y="349"/>
                  <a:pt x="128" y="349"/>
                </a:cubicBezTo>
                <a:cubicBezTo>
                  <a:pt x="118" y="372"/>
                  <a:pt x="118" y="372"/>
                  <a:pt x="118" y="372"/>
                </a:cubicBezTo>
                <a:cubicBezTo>
                  <a:pt x="79" y="304"/>
                  <a:pt x="79" y="304"/>
                  <a:pt x="79" y="304"/>
                </a:cubicBezTo>
                <a:cubicBezTo>
                  <a:pt x="156" y="280"/>
                  <a:pt x="156" y="280"/>
                  <a:pt x="156" y="280"/>
                </a:cubicBezTo>
                <a:cubicBezTo>
                  <a:pt x="146" y="302"/>
                  <a:pt x="146" y="302"/>
                  <a:pt x="146" y="302"/>
                </a:cubicBezTo>
                <a:cubicBezTo>
                  <a:pt x="159" y="307"/>
                  <a:pt x="159" y="307"/>
                  <a:pt x="159" y="307"/>
                </a:cubicBezTo>
                <a:cubicBezTo>
                  <a:pt x="159" y="307"/>
                  <a:pt x="241" y="336"/>
                  <a:pt x="276" y="444"/>
                </a:cubicBezTo>
                <a:cubicBezTo>
                  <a:pt x="267" y="474"/>
                  <a:pt x="262" y="510"/>
                  <a:pt x="262" y="552"/>
                </a:cubicBezTo>
                <a:cubicBezTo>
                  <a:pt x="242" y="552"/>
                  <a:pt x="242" y="552"/>
                  <a:pt x="242" y="552"/>
                </a:cubicBezTo>
                <a:cubicBezTo>
                  <a:pt x="241" y="542"/>
                  <a:pt x="240" y="511"/>
                  <a:pt x="229" y="475"/>
                </a:cubicBezTo>
                <a:close/>
                <a:moveTo>
                  <a:pt x="242" y="166"/>
                </a:moveTo>
                <a:cubicBezTo>
                  <a:pt x="287" y="104"/>
                  <a:pt x="287" y="104"/>
                  <a:pt x="287" y="104"/>
                </a:cubicBezTo>
                <a:cubicBezTo>
                  <a:pt x="332" y="166"/>
                  <a:pt x="332" y="166"/>
                  <a:pt x="332" y="166"/>
                </a:cubicBezTo>
                <a:cubicBezTo>
                  <a:pt x="309" y="166"/>
                  <a:pt x="309" y="166"/>
                  <a:pt x="309" y="166"/>
                </a:cubicBezTo>
                <a:cubicBezTo>
                  <a:pt x="309" y="371"/>
                  <a:pt x="309" y="371"/>
                  <a:pt x="309" y="371"/>
                </a:cubicBezTo>
                <a:cubicBezTo>
                  <a:pt x="302" y="382"/>
                  <a:pt x="295" y="395"/>
                  <a:pt x="289" y="409"/>
                </a:cubicBezTo>
                <a:cubicBezTo>
                  <a:pt x="282" y="392"/>
                  <a:pt x="274" y="377"/>
                  <a:pt x="265" y="364"/>
                </a:cubicBezTo>
                <a:cubicBezTo>
                  <a:pt x="265" y="166"/>
                  <a:pt x="265" y="166"/>
                  <a:pt x="265" y="166"/>
                </a:cubicBezTo>
                <a:lnTo>
                  <a:pt x="242" y="166"/>
                </a:lnTo>
                <a:close/>
                <a:moveTo>
                  <a:pt x="423" y="280"/>
                </a:moveTo>
                <a:cubicBezTo>
                  <a:pt x="500" y="304"/>
                  <a:pt x="500" y="304"/>
                  <a:pt x="500" y="304"/>
                </a:cubicBezTo>
                <a:cubicBezTo>
                  <a:pt x="461" y="372"/>
                  <a:pt x="461" y="372"/>
                  <a:pt x="461" y="372"/>
                </a:cubicBezTo>
                <a:cubicBezTo>
                  <a:pt x="451" y="349"/>
                  <a:pt x="451" y="349"/>
                  <a:pt x="451" y="349"/>
                </a:cubicBezTo>
                <a:cubicBezTo>
                  <a:pt x="440" y="355"/>
                  <a:pt x="440" y="355"/>
                  <a:pt x="440" y="355"/>
                </a:cubicBezTo>
                <a:cubicBezTo>
                  <a:pt x="397" y="376"/>
                  <a:pt x="366" y="418"/>
                  <a:pt x="350" y="475"/>
                </a:cubicBezTo>
                <a:cubicBezTo>
                  <a:pt x="339" y="511"/>
                  <a:pt x="338" y="542"/>
                  <a:pt x="337" y="552"/>
                </a:cubicBezTo>
                <a:cubicBezTo>
                  <a:pt x="286" y="552"/>
                  <a:pt x="286" y="552"/>
                  <a:pt x="286" y="552"/>
                </a:cubicBezTo>
                <a:cubicBezTo>
                  <a:pt x="287" y="355"/>
                  <a:pt x="415" y="309"/>
                  <a:pt x="420" y="307"/>
                </a:cubicBezTo>
                <a:cubicBezTo>
                  <a:pt x="433" y="302"/>
                  <a:pt x="433" y="302"/>
                  <a:pt x="433" y="302"/>
                </a:cubicBezTo>
                <a:lnTo>
                  <a:pt x="423" y="280"/>
                </a:lnTo>
                <a:close/>
                <a:moveTo>
                  <a:pt x="551" y="552"/>
                </a:moveTo>
                <a:cubicBezTo>
                  <a:pt x="362" y="552"/>
                  <a:pt x="362" y="552"/>
                  <a:pt x="362" y="552"/>
                </a:cubicBezTo>
                <a:cubicBezTo>
                  <a:pt x="363" y="533"/>
                  <a:pt x="370" y="428"/>
                  <a:pt x="440" y="383"/>
                </a:cubicBezTo>
                <a:cubicBezTo>
                  <a:pt x="459" y="426"/>
                  <a:pt x="459" y="426"/>
                  <a:pt x="459" y="426"/>
                </a:cubicBezTo>
                <a:cubicBezTo>
                  <a:pt x="536" y="290"/>
                  <a:pt x="536" y="290"/>
                  <a:pt x="536" y="290"/>
                </a:cubicBezTo>
                <a:cubicBezTo>
                  <a:pt x="380" y="240"/>
                  <a:pt x="380" y="240"/>
                  <a:pt x="380" y="240"/>
                </a:cubicBezTo>
                <a:cubicBezTo>
                  <a:pt x="400" y="289"/>
                  <a:pt x="400" y="289"/>
                  <a:pt x="400" y="289"/>
                </a:cubicBezTo>
                <a:cubicBezTo>
                  <a:pt x="385" y="296"/>
                  <a:pt x="360" y="311"/>
                  <a:pt x="334" y="339"/>
                </a:cubicBezTo>
                <a:cubicBezTo>
                  <a:pt x="334" y="190"/>
                  <a:pt x="334" y="190"/>
                  <a:pt x="334" y="190"/>
                </a:cubicBezTo>
                <a:cubicBezTo>
                  <a:pt x="379" y="190"/>
                  <a:pt x="379" y="190"/>
                  <a:pt x="379" y="190"/>
                </a:cubicBezTo>
                <a:cubicBezTo>
                  <a:pt x="288" y="62"/>
                  <a:pt x="288" y="62"/>
                  <a:pt x="288" y="62"/>
                </a:cubicBezTo>
                <a:cubicBezTo>
                  <a:pt x="194" y="190"/>
                  <a:pt x="194" y="190"/>
                  <a:pt x="194" y="190"/>
                </a:cubicBezTo>
                <a:cubicBezTo>
                  <a:pt x="240" y="190"/>
                  <a:pt x="240" y="190"/>
                  <a:pt x="240" y="190"/>
                </a:cubicBezTo>
                <a:cubicBezTo>
                  <a:pt x="240" y="334"/>
                  <a:pt x="240" y="334"/>
                  <a:pt x="240" y="334"/>
                </a:cubicBezTo>
                <a:cubicBezTo>
                  <a:pt x="216" y="309"/>
                  <a:pt x="193" y="295"/>
                  <a:pt x="179" y="289"/>
                </a:cubicBezTo>
                <a:cubicBezTo>
                  <a:pt x="199" y="240"/>
                  <a:pt x="199" y="240"/>
                  <a:pt x="199" y="240"/>
                </a:cubicBezTo>
                <a:cubicBezTo>
                  <a:pt x="43" y="290"/>
                  <a:pt x="43" y="290"/>
                  <a:pt x="43" y="290"/>
                </a:cubicBezTo>
                <a:cubicBezTo>
                  <a:pt x="120" y="426"/>
                  <a:pt x="120" y="426"/>
                  <a:pt x="120" y="426"/>
                </a:cubicBezTo>
                <a:cubicBezTo>
                  <a:pt x="139" y="383"/>
                  <a:pt x="139" y="383"/>
                  <a:pt x="139" y="383"/>
                </a:cubicBezTo>
                <a:cubicBezTo>
                  <a:pt x="209" y="428"/>
                  <a:pt x="216" y="533"/>
                  <a:pt x="217" y="552"/>
                </a:cubicBezTo>
                <a:cubicBezTo>
                  <a:pt x="25" y="552"/>
                  <a:pt x="25" y="552"/>
                  <a:pt x="25" y="552"/>
                </a:cubicBezTo>
                <a:cubicBezTo>
                  <a:pt x="25" y="25"/>
                  <a:pt x="25" y="25"/>
                  <a:pt x="25" y="25"/>
                </a:cubicBezTo>
                <a:cubicBezTo>
                  <a:pt x="551" y="25"/>
                  <a:pt x="551" y="25"/>
                  <a:pt x="551" y="25"/>
                </a:cubicBezTo>
                <a:lnTo>
                  <a:pt x="551" y="55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5" name="Google Shape;845;p82"/>
          <p:cNvSpPr/>
          <p:nvPr/>
        </p:nvSpPr>
        <p:spPr>
          <a:xfrm>
            <a:off x="7808549" y="1683499"/>
            <a:ext cx="455905" cy="457200"/>
          </a:xfrm>
          <a:custGeom>
            <a:avLst/>
            <a:gdLst/>
            <a:ahLst/>
            <a:cxnLst/>
            <a:rect l="l" t="t" r="r" b="b"/>
            <a:pathLst>
              <a:path w="704" h="706" extrusionOk="0">
                <a:moveTo>
                  <a:pt x="0" y="0"/>
                </a:moveTo>
                <a:lnTo>
                  <a:pt x="0" y="706"/>
                </a:lnTo>
                <a:lnTo>
                  <a:pt x="98" y="706"/>
                </a:lnTo>
                <a:lnTo>
                  <a:pt x="98" y="312"/>
                </a:lnTo>
                <a:lnTo>
                  <a:pt x="208" y="312"/>
                </a:lnTo>
                <a:lnTo>
                  <a:pt x="208" y="706"/>
                </a:lnTo>
                <a:lnTo>
                  <a:pt x="297" y="706"/>
                </a:lnTo>
                <a:lnTo>
                  <a:pt x="297" y="482"/>
                </a:lnTo>
                <a:lnTo>
                  <a:pt x="407" y="482"/>
                </a:lnTo>
                <a:lnTo>
                  <a:pt x="407" y="706"/>
                </a:lnTo>
                <a:lnTo>
                  <a:pt x="496" y="706"/>
                </a:lnTo>
                <a:lnTo>
                  <a:pt x="496" y="608"/>
                </a:lnTo>
                <a:lnTo>
                  <a:pt x="606" y="608"/>
                </a:lnTo>
                <a:lnTo>
                  <a:pt x="606" y="706"/>
                </a:lnTo>
                <a:lnTo>
                  <a:pt x="704" y="706"/>
                </a:lnTo>
                <a:lnTo>
                  <a:pt x="704" y="0"/>
                </a:lnTo>
                <a:lnTo>
                  <a:pt x="0" y="0"/>
                </a:lnTo>
                <a:close/>
                <a:moveTo>
                  <a:pt x="675" y="676"/>
                </a:moveTo>
                <a:lnTo>
                  <a:pt x="635" y="676"/>
                </a:lnTo>
                <a:lnTo>
                  <a:pt x="635" y="578"/>
                </a:lnTo>
                <a:lnTo>
                  <a:pt x="467" y="578"/>
                </a:lnTo>
                <a:lnTo>
                  <a:pt x="467" y="676"/>
                </a:lnTo>
                <a:lnTo>
                  <a:pt x="436" y="676"/>
                </a:lnTo>
                <a:lnTo>
                  <a:pt x="436" y="452"/>
                </a:lnTo>
                <a:lnTo>
                  <a:pt x="268" y="452"/>
                </a:lnTo>
                <a:lnTo>
                  <a:pt x="268" y="676"/>
                </a:lnTo>
                <a:lnTo>
                  <a:pt x="237" y="676"/>
                </a:lnTo>
                <a:lnTo>
                  <a:pt x="237" y="282"/>
                </a:lnTo>
                <a:lnTo>
                  <a:pt x="68" y="282"/>
                </a:lnTo>
                <a:lnTo>
                  <a:pt x="68" y="676"/>
                </a:lnTo>
                <a:lnTo>
                  <a:pt x="30" y="676"/>
                </a:lnTo>
                <a:lnTo>
                  <a:pt x="30" y="31"/>
                </a:lnTo>
                <a:lnTo>
                  <a:pt x="154" y="31"/>
                </a:lnTo>
                <a:lnTo>
                  <a:pt x="385" y="262"/>
                </a:lnTo>
                <a:lnTo>
                  <a:pt x="353" y="295"/>
                </a:lnTo>
                <a:lnTo>
                  <a:pt x="560" y="502"/>
                </a:lnTo>
                <a:lnTo>
                  <a:pt x="490" y="502"/>
                </a:lnTo>
                <a:lnTo>
                  <a:pt x="490" y="533"/>
                </a:lnTo>
                <a:lnTo>
                  <a:pt x="611" y="533"/>
                </a:lnTo>
                <a:lnTo>
                  <a:pt x="611" y="412"/>
                </a:lnTo>
                <a:lnTo>
                  <a:pt x="582" y="412"/>
                </a:lnTo>
                <a:lnTo>
                  <a:pt x="582" y="482"/>
                </a:lnTo>
                <a:lnTo>
                  <a:pt x="396" y="295"/>
                </a:lnTo>
                <a:lnTo>
                  <a:pt x="428" y="262"/>
                </a:lnTo>
                <a:lnTo>
                  <a:pt x="197" y="31"/>
                </a:lnTo>
                <a:lnTo>
                  <a:pt x="675" y="31"/>
                </a:lnTo>
                <a:lnTo>
                  <a:pt x="675" y="67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6" name="Google Shape;846;p82"/>
          <p:cNvSpPr/>
          <p:nvPr/>
        </p:nvSpPr>
        <p:spPr>
          <a:xfrm>
            <a:off x="9945585" y="1683499"/>
            <a:ext cx="456553" cy="457200"/>
          </a:xfrm>
          <a:custGeom>
            <a:avLst/>
            <a:gdLst/>
            <a:ahLst/>
            <a:cxnLst/>
            <a:rect l="l" t="t" r="r" b="b"/>
            <a:pathLst>
              <a:path w="577" h="576" extrusionOk="0">
                <a:moveTo>
                  <a:pt x="0" y="0"/>
                </a:moveTo>
                <a:cubicBezTo>
                  <a:pt x="0" y="576"/>
                  <a:pt x="0" y="576"/>
                  <a:pt x="0" y="576"/>
                </a:cubicBezTo>
                <a:cubicBezTo>
                  <a:pt x="577" y="576"/>
                  <a:pt x="577" y="576"/>
                  <a:pt x="577" y="576"/>
                </a:cubicBezTo>
                <a:cubicBezTo>
                  <a:pt x="577" y="0"/>
                  <a:pt x="577" y="0"/>
                  <a:pt x="577" y="0"/>
                </a:cubicBezTo>
                <a:lnTo>
                  <a:pt x="0" y="0"/>
                </a:lnTo>
                <a:close/>
                <a:moveTo>
                  <a:pt x="300" y="552"/>
                </a:moveTo>
                <a:cubicBezTo>
                  <a:pt x="298" y="547"/>
                  <a:pt x="294" y="544"/>
                  <a:pt x="288" y="544"/>
                </a:cubicBezTo>
                <a:cubicBezTo>
                  <a:pt x="283" y="544"/>
                  <a:pt x="279" y="547"/>
                  <a:pt x="277" y="552"/>
                </a:cubicBezTo>
                <a:cubicBezTo>
                  <a:pt x="24" y="552"/>
                  <a:pt x="24" y="552"/>
                  <a:pt x="24" y="552"/>
                </a:cubicBezTo>
                <a:cubicBezTo>
                  <a:pt x="24" y="513"/>
                  <a:pt x="24" y="513"/>
                  <a:pt x="24" y="513"/>
                </a:cubicBezTo>
                <a:cubicBezTo>
                  <a:pt x="156" y="362"/>
                  <a:pt x="156" y="362"/>
                  <a:pt x="156" y="362"/>
                </a:cubicBezTo>
                <a:cubicBezTo>
                  <a:pt x="203" y="416"/>
                  <a:pt x="203" y="416"/>
                  <a:pt x="203" y="416"/>
                </a:cubicBezTo>
                <a:cubicBezTo>
                  <a:pt x="277" y="325"/>
                  <a:pt x="277" y="325"/>
                  <a:pt x="277" y="325"/>
                </a:cubicBezTo>
                <a:cubicBezTo>
                  <a:pt x="277" y="331"/>
                  <a:pt x="282" y="336"/>
                  <a:pt x="288" y="336"/>
                </a:cubicBezTo>
                <a:cubicBezTo>
                  <a:pt x="295" y="336"/>
                  <a:pt x="300" y="331"/>
                  <a:pt x="300" y="324"/>
                </a:cubicBezTo>
                <a:cubicBezTo>
                  <a:pt x="300" y="317"/>
                  <a:pt x="295" y="312"/>
                  <a:pt x="288" y="312"/>
                </a:cubicBezTo>
                <a:cubicBezTo>
                  <a:pt x="288" y="312"/>
                  <a:pt x="287" y="312"/>
                  <a:pt x="287" y="312"/>
                </a:cubicBezTo>
                <a:cubicBezTo>
                  <a:pt x="295" y="302"/>
                  <a:pt x="295" y="302"/>
                  <a:pt x="295" y="302"/>
                </a:cubicBezTo>
                <a:cubicBezTo>
                  <a:pt x="323" y="297"/>
                  <a:pt x="323" y="297"/>
                  <a:pt x="323" y="297"/>
                </a:cubicBezTo>
                <a:cubicBezTo>
                  <a:pt x="319" y="274"/>
                  <a:pt x="319" y="274"/>
                  <a:pt x="319" y="274"/>
                </a:cubicBezTo>
                <a:cubicBezTo>
                  <a:pt x="286" y="279"/>
                  <a:pt x="286" y="279"/>
                  <a:pt x="286" y="279"/>
                </a:cubicBezTo>
                <a:cubicBezTo>
                  <a:pt x="286" y="279"/>
                  <a:pt x="286" y="279"/>
                  <a:pt x="286" y="279"/>
                </a:cubicBezTo>
                <a:cubicBezTo>
                  <a:pt x="284" y="280"/>
                  <a:pt x="281" y="281"/>
                  <a:pt x="279" y="283"/>
                </a:cubicBezTo>
                <a:cubicBezTo>
                  <a:pt x="279" y="283"/>
                  <a:pt x="279" y="283"/>
                  <a:pt x="279" y="283"/>
                </a:cubicBezTo>
                <a:cubicBezTo>
                  <a:pt x="202" y="378"/>
                  <a:pt x="202" y="378"/>
                  <a:pt x="202" y="378"/>
                </a:cubicBezTo>
                <a:cubicBezTo>
                  <a:pt x="156" y="326"/>
                  <a:pt x="156" y="326"/>
                  <a:pt x="156" y="326"/>
                </a:cubicBezTo>
                <a:cubicBezTo>
                  <a:pt x="24" y="477"/>
                  <a:pt x="24" y="477"/>
                  <a:pt x="24" y="477"/>
                </a:cubicBezTo>
                <a:cubicBezTo>
                  <a:pt x="24" y="23"/>
                  <a:pt x="24" y="23"/>
                  <a:pt x="24" y="23"/>
                </a:cubicBezTo>
                <a:cubicBezTo>
                  <a:pt x="277" y="23"/>
                  <a:pt x="277" y="23"/>
                  <a:pt x="277" y="23"/>
                </a:cubicBezTo>
                <a:cubicBezTo>
                  <a:pt x="277" y="24"/>
                  <a:pt x="276" y="25"/>
                  <a:pt x="276" y="26"/>
                </a:cubicBezTo>
                <a:cubicBezTo>
                  <a:pt x="276" y="33"/>
                  <a:pt x="282" y="38"/>
                  <a:pt x="288" y="38"/>
                </a:cubicBezTo>
                <a:cubicBezTo>
                  <a:pt x="295" y="38"/>
                  <a:pt x="300" y="33"/>
                  <a:pt x="300" y="26"/>
                </a:cubicBezTo>
                <a:cubicBezTo>
                  <a:pt x="300" y="25"/>
                  <a:pt x="300" y="24"/>
                  <a:pt x="300" y="23"/>
                </a:cubicBezTo>
                <a:cubicBezTo>
                  <a:pt x="553" y="23"/>
                  <a:pt x="553" y="23"/>
                  <a:pt x="553" y="23"/>
                </a:cubicBezTo>
                <a:cubicBezTo>
                  <a:pt x="553" y="167"/>
                  <a:pt x="553" y="167"/>
                  <a:pt x="553" y="167"/>
                </a:cubicBezTo>
                <a:cubicBezTo>
                  <a:pt x="550" y="167"/>
                  <a:pt x="547" y="168"/>
                  <a:pt x="545" y="170"/>
                </a:cubicBezTo>
                <a:cubicBezTo>
                  <a:pt x="543" y="172"/>
                  <a:pt x="541" y="175"/>
                  <a:pt x="541" y="178"/>
                </a:cubicBezTo>
                <a:cubicBezTo>
                  <a:pt x="541" y="182"/>
                  <a:pt x="543" y="185"/>
                  <a:pt x="545" y="187"/>
                </a:cubicBezTo>
                <a:cubicBezTo>
                  <a:pt x="547" y="189"/>
                  <a:pt x="550" y="190"/>
                  <a:pt x="553" y="190"/>
                </a:cubicBezTo>
                <a:cubicBezTo>
                  <a:pt x="553" y="234"/>
                  <a:pt x="553" y="234"/>
                  <a:pt x="553" y="234"/>
                </a:cubicBezTo>
                <a:cubicBezTo>
                  <a:pt x="525" y="238"/>
                  <a:pt x="525" y="238"/>
                  <a:pt x="525" y="238"/>
                </a:cubicBezTo>
                <a:cubicBezTo>
                  <a:pt x="529" y="262"/>
                  <a:pt x="529" y="262"/>
                  <a:pt x="529" y="262"/>
                </a:cubicBezTo>
                <a:cubicBezTo>
                  <a:pt x="553" y="258"/>
                  <a:pt x="553" y="258"/>
                  <a:pt x="553" y="258"/>
                </a:cubicBezTo>
                <a:cubicBezTo>
                  <a:pt x="553" y="306"/>
                  <a:pt x="553" y="306"/>
                  <a:pt x="553" y="306"/>
                </a:cubicBezTo>
                <a:cubicBezTo>
                  <a:pt x="550" y="306"/>
                  <a:pt x="547" y="307"/>
                  <a:pt x="545" y="309"/>
                </a:cubicBezTo>
                <a:cubicBezTo>
                  <a:pt x="543" y="311"/>
                  <a:pt x="541" y="314"/>
                  <a:pt x="541" y="317"/>
                </a:cubicBezTo>
                <a:cubicBezTo>
                  <a:pt x="541" y="318"/>
                  <a:pt x="541" y="319"/>
                  <a:pt x="542" y="320"/>
                </a:cubicBezTo>
                <a:cubicBezTo>
                  <a:pt x="542" y="321"/>
                  <a:pt x="542" y="321"/>
                  <a:pt x="542" y="322"/>
                </a:cubicBezTo>
                <a:cubicBezTo>
                  <a:pt x="543" y="323"/>
                  <a:pt x="543" y="323"/>
                  <a:pt x="543" y="324"/>
                </a:cubicBezTo>
                <a:cubicBezTo>
                  <a:pt x="544" y="325"/>
                  <a:pt x="544" y="325"/>
                  <a:pt x="545" y="326"/>
                </a:cubicBezTo>
                <a:cubicBezTo>
                  <a:pt x="547" y="328"/>
                  <a:pt x="550" y="329"/>
                  <a:pt x="553" y="329"/>
                </a:cubicBezTo>
                <a:cubicBezTo>
                  <a:pt x="553" y="552"/>
                  <a:pt x="553" y="552"/>
                  <a:pt x="553" y="552"/>
                </a:cubicBezTo>
                <a:lnTo>
                  <a:pt x="300" y="552"/>
                </a:lnTo>
                <a:close/>
                <a:moveTo>
                  <a:pt x="300" y="59"/>
                </a:moveTo>
                <a:cubicBezTo>
                  <a:pt x="300" y="66"/>
                  <a:pt x="295" y="71"/>
                  <a:pt x="288" y="71"/>
                </a:cubicBezTo>
                <a:cubicBezTo>
                  <a:pt x="282" y="71"/>
                  <a:pt x="276" y="66"/>
                  <a:pt x="276" y="59"/>
                </a:cubicBezTo>
                <a:cubicBezTo>
                  <a:pt x="276" y="53"/>
                  <a:pt x="282" y="47"/>
                  <a:pt x="288" y="47"/>
                </a:cubicBezTo>
                <a:cubicBezTo>
                  <a:pt x="295" y="47"/>
                  <a:pt x="300" y="53"/>
                  <a:pt x="300" y="59"/>
                </a:cubicBezTo>
                <a:close/>
                <a:moveTo>
                  <a:pt x="300" y="457"/>
                </a:moveTo>
                <a:cubicBezTo>
                  <a:pt x="300" y="463"/>
                  <a:pt x="295" y="469"/>
                  <a:pt x="288" y="469"/>
                </a:cubicBezTo>
                <a:cubicBezTo>
                  <a:pt x="282" y="469"/>
                  <a:pt x="276" y="463"/>
                  <a:pt x="276" y="457"/>
                </a:cubicBezTo>
                <a:cubicBezTo>
                  <a:pt x="276" y="450"/>
                  <a:pt x="282" y="445"/>
                  <a:pt x="288" y="445"/>
                </a:cubicBezTo>
                <a:cubicBezTo>
                  <a:pt x="295" y="445"/>
                  <a:pt x="300" y="450"/>
                  <a:pt x="300" y="457"/>
                </a:cubicBezTo>
                <a:close/>
                <a:moveTo>
                  <a:pt x="300" y="523"/>
                </a:moveTo>
                <a:cubicBezTo>
                  <a:pt x="300" y="529"/>
                  <a:pt x="295" y="535"/>
                  <a:pt x="288" y="535"/>
                </a:cubicBezTo>
                <a:cubicBezTo>
                  <a:pt x="282" y="535"/>
                  <a:pt x="276" y="529"/>
                  <a:pt x="276" y="523"/>
                </a:cubicBezTo>
                <a:cubicBezTo>
                  <a:pt x="276" y="516"/>
                  <a:pt x="282" y="511"/>
                  <a:pt x="288" y="511"/>
                </a:cubicBezTo>
                <a:cubicBezTo>
                  <a:pt x="295" y="511"/>
                  <a:pt x="300" y="516"/>
                  <a:pt x="300" y="523"/>
                </a:cubicBezTo>
                <a:close/>
                <a:moveTo>
                  <a:pt x="300" y="490"/>
                </a:moveTo>
                <a:cubicBezTo>
                  <a:pt x="300" y="496"/>
                  <a:pt x="295" y="502"/>
                  <a:pt x="288" y="502"/>
                </a:cubicBezTo>
                <a:cubicBezTo>
                  <a:pt x="282" y="502"/>
                  <a:pt x="276" y="496"/>
                  <a:pt x="276" y="490"/>
                </a:cubicBezTo>
                <a:cubicBezTo>
                  <a:pt x="276" y="483"/>
                  <a:pt x="282" y="478"/>
                  <a:pt x="288" y="478"/>
                </a:cubicBezTo>
                <a:cubicBezTo>
                  <a:pt x="295" y="478"/>
                  <a:pt x="300" y="483"/>
                  <a:pt x="300" y="490"/>
                </a:cubicBezTo>
                <a:close/>
                <a:moveTo>
                  <a:pt x="300" y="357"/>
                </a:moveTo>
                <a:cubicBezTo>
                  <a:pt x="300" y="364"/>
                  <a:pt x="295" y="369"/>
                  <a:pt x="288" y="369"/>
                </a:cubicBezTo>
                <a:cubicBezTo>
                  <a:pt x="282" y="369"/>
                  <a:pt x="276" y="364"/>
                  <a:pt x="276" y="357"/>
                </a:cubicBezTo>
                <a:cubicBezTo>
                  <a:pt x="276" y="351"/>
                  <a:pt x="282" y="345"/>
                  <a:pt x="288" y="345"/>
                </a:cubicBezTo>
                <a:cubicBezTo>
                  <a:pt x="295" y="345"/>
                  <a:pt x="300" y="351"/>
                  <a:pt x="300" y="357"/>
                </a:cubicBezTo>
                <a:close/>
                <a:moveTo>
                  <a:pt x="300" y="390"/>
                </a:moveTo>
                <a:cubicBezTo>
                  <a:pt x="300" y="397"/>
                  <a:pt x="295" y="402"/>
                  <a:pt x="288" y="402"/>
                </a:cubicBezTo>
                <a:cubicBezTo>
                  <a:pt x="282" y="402"/>
                  <a:pt x="276" y="397"/>
                  <a:pt x="276" y="390"/>
                </a:cubicBezTo>
                <a:cubicBezTo>
                  <a:pt x="276" y="384"/>
                  <a:pt x="282" y="378"/>
                  <a:pt x="288" y="378"/>
                </a:cubicBezTo>
                <a:cubicBezTo>
                  <a:pt x="295" y="378"/>
                  <a:pt x="300" y="384"/>
                  <a:pt x="300" y="390"/>
                </a:cubicBezTo>
                <a:close/>
                <a:moveTo>
                  <a:pt x="300" y="423"/>
                </a:moveTo>
                <a:cubicBezTo>
                  <a:pt x="300" y="430"/>
                  <a:pt x="295" y="435"/>
                  <a:pt x="288" y="435"/>
                </a:cubicBezTo>
                <a:cubicBezTo>
                  <a:pt x="282" y="435"/>
                  <a:pt x="276" y="430"/>
                  <a:pt x="276" y="423"/>
                </a:cubicBezTo>
                <a:cubicBezTo>
                  <a:pt x="276" y="417"/>
                  <a:pt x="282" y="411"/>
                  <a:pt x="288" y="411"/>
                </a:cubicBezTo>
                <a:cubicBezTo>
                  <a:pt x="295" y="411"/>
                  <a:pt x="300" y="417"/>
                  <a:pt x="300" y="423"/>
                </a:cubicBezTo>
                <a:close/>
                <a:moveTo>
                  <a:pt x="300" y="125"/>
                </a:moveTo>
                <a:cubicBezTo>
                  <a:pt x="300" y="132"/>
                  <a:pt x="295" y="137"/>
                  <a:pt x="288" y="137"/>
                </a:cubicBezTo>
                <a:cubicBezTo>
                  <a:pt x="282" y="137"/>
                  <a:pt x="276" y="132"/>
                  <a:pt x="276" y="125"/>
                </a:cubicBezTo>
                <a:cubicBezTo>
                  <a:pt x="276" y="119"/>
                  <a:pt x="282" y="113"/>
                  <a:pt x="288" y="113"/>
                </a:cubicBezTo>
                <a:cubicBezTo>
                  <a:pt x="295" y="113"/>
                  <a:pt x="300" y="119"/>
                  <a:pt x="300" y="125"/>
                </a:cubicBezTo>
                <a:close/>
                <a:moveTo>
                  <a:pt x="300" y="192"/>
                </a:moveTo>
                <a:cubicBezTo>
                  <a:pt x="300" y="198"/>
                  <a:pt x="295" y="204"/>
                  <a:pt x="288" y="204"/>
                </a:cubicBezTo>
                <a:cubicBezTo>
                  <a:pt x="282" y="204"/>
                  <a:pt x="276" y="198"/>
                  <a:pt x="276" y="192"/>
                </a:cubicBezTo>
                <a:cubicBezTo>
                  <a:pt x="276" y="185"/>
                  <a:pt x="282" y="180"/>
                  <a:pt x="288" y="180"/>
                </a:cubicBezTo>
                <a:cubicBezTo>
                  <a:pt x="295" y="180"/>
                  <a:pt x="300" y="185"/>
                  <a:pt x="300" y="192"/>
                </a:cubicBezTo>
                <a:close/>
                <a:moveTo>
                  <a:pt x="300" y="225"/>
                </a:moveTo>
                <a:cubicBezTo>
                  <a:pt x="300" y="231"/>
                  <a:pt x="295" y="237"/>
                  <a:pt x="288" y="237"/>
                </a:cubicBezTo>
                <a:cubicBezTo>
                  <a:pt x="282" y="237"/>
                  <a:pt x="276" y="231"/>
                  <a:pt x="276" y="225"/>
                </a:cubicBezTo>
                <a:cubicBezTo>
                  <a:pt x="276" y="218"/>
                  <a:pt x="282" y="213"/>
                  <a:pt x="288" y="213"/>
                </a:cubicBezTo>
                <a:cubicBezTo>
                  <a:pt x="295" y="213"/>
                  <a:pt x="300" y="218"/>
                  <a:pt x="300" y="225"/>
                </a:cubicBezTo>
                <a:close/>
                <a:moveTo>
                  <a:pt x="300" y="159"/>
                </a:moveTo>
                <a:cubicBezTo>
                  <a:pt x="300" y="165"/>
                  <a:pt x="295" y="171"/>
                  <a:pt x="288" y="171"/>
                </a:cubicBezTo>
                <a:cubicBezTo>
                  <a:pt x="282" y="171"/>
                  <a:pt x="276" y="165"/>
                  <a:pt x="276" y="159"/>
                </a:cubicBezTo>
                <a:cubicBezTo>
                  <a:pt x="276" y="152"/>
                  <a:pt x="282" y="147"/>
                  <a:pt x="288" y="147"/>
                </a:cubicBezTo>
                <a:cubicBezTo>
                  <a:pt x="295" y="147"/>
                  <a:pt x="300" y="152"/>
                  <a:pt x="300" y="159"/>
                </a:cubicBezTo>
                <a:close/>
                <a:moveTo>
                  <a:pt x="300" y="258"/>
                </a:moveTo>
                <a:cubicBezTo>
                  <a:pt x="300" y="265"/>
                  <a:pt x="295" y="270"/>
                  <a:pt x="288" y="270"/>
                </a:cubicBezTo>
                <a:cubicBezTo>
                  <a:pt x="282" y="270"/>
                  <a:pt x="276" y="265"/>
                  <a:pt x="276" y="258"/>
                </a:cubicBezTo>
                <a:cubicBezTo>
                  <a:pt x="276" y="251"/>
                  <a:pt x="282" y="246"/>
                  <a:pt x="288" y="246"/>
                </a:cubicBezTo>
                <a:cubicBezTo>
                  <a:pt x="295" y="246"/>
                  <a:pt x="300" y="251"/>
                  <a:pt x="300" y="258"/>
                </a:cubicBezTo>
                <a:close/>
                <a:moveTo>
                  <a:pt x="300" y="92"/>
                </a:moveTo>
                <a:cubicBezTo>
                  <a:pt x="300" y="99"/>
                  <a:pt x="295" y="104"/>
                  <a:pt x="288" y="104"/>
                </a:cubicBezTo>
                <a:cubicBezTo>
                  <a:pt x="282" y="104"/>
                  <a:pt x="276" y="99"/>
                  <a:pt x="276" y="92"/>
                </a:cubicBezTo>
                <a:cubicBezTo>
                  <a:pt x="276" y="86"/>
                  <a:pt x="282" y="80"/>
                  <a:pt x="288" y="80"/>
                </a:cubicBezTo>
                <a:cubicBezTo>
                  <a:pt x="295" y="80"/>
                  <a:pt x="300" y="86"/>
                  <a:pt x="300" y="92"/>
                </a:cubicBezTo>
                <a:close/>
                <a:moveTo>
                  <a:pt x="511" y="186"/>
                </a:moveTo>
                <a:cubicBezTo>
                  <a:pt x="510" y="179"/>
                  <a:pt x="514" y="173"/>
                  <a:pt x="521" y="172"/>
                </a:cubicBezTo>
                <a:cubicBezTo>
                  <a:pt x="527" y="171"/>
                  <a:pt x="533" y="175"/>
                  <a:pt x="535" y="182"/>
                </a:cubicBezTo>
                <a:cubicBezTo>
                  <a:pt x="536" y="188"/>
                  <a:pt x="531" y="194"/>
                  <a:pt x="525" y="196"/>
                </a:cubicBezTo>
                <a:cubicBezTo>
                  <a:pt x="524" y="196"/>
                  <a:pt x="523" y="196"/>
                  <a:pt x="523" y="196"/>
                </a:cubicBezTo>
                <a:cubicBezTo>
                  <a:pt x="517" y="196"/>
                  <a:pt x="512" y="192"/>
                  <a:pt x="511" y="186"/>
                </a:cubicBezTo>
                <a:close/>
                <a:moveTo>
                  <a:pt x="480" y="191"/>
                </a:moveTo>
                <a:cubicBezTo>
                  <a:pt x="479" y="184"/>
                  <a:pt x="484" y="178"/>
                  <a:pt x="490" y="177"/>
                </a:cubicBezTo>
                <a:cubicBezTo>
                  <a:pt x="497" y="176"/>
                  <a:pt x="503" y="180"/>
                  <a:pt x="504" y="187"/>
                </a:cubicBezTo>
                <a:cubicBezTo>
                  <a:pt x="505" y="193"/>
                  <a:pt x="501" y="200"/>
                  <a:pt x="494" y="201"/>
                </a:cubicBezTo>
                <a:cubicBezTo>
                  <a:pt x="494" y="201"/>
                  <a:pt x="493" y="201"/>
                  <a:pt x="492" y="201"/>
                </a:cubicBezTo>
                <a:cubicBezTo>
                  <a:pt x="487" y="201"/>
                  <a:pt x="481" y="197"/>
                  <a:pt x="480" y="191"/>
                </a:cubicBezTo>
                <a:close/>
                <a:moveTo>
                  <a:pt x="450" y="196"/>
                </a:moveTo>
                <a:cubicBezTo>
                  <a:pt x="449" y="190"/>
                  <a:pt x="453" y="184"/>
                  <a:pt x="460" y="182"/>
                </a:cubicBezTo>
                <a:cubicBezTo>
                  <a:pt x="466" y="181"/>
                  <a:pt x="472" y="186"/>
                  <a:pt x="474" y="192"/>
                </a:cubicBezTo>
                <a:cubicBezTo>
                  <a:pt x="475" y="199"/>
                  <a:pt x="470" y="205"/>
                  <a:pt x="464" y="206"/>
                </a:cubicBezTo>
                <a:cubicBezTo>
                  <a:pt x="463" y="206"/>
                  <a:pt x="462" y="206"/>
                  <a:pt x="462" y="206"/>
                </a:cubicBezTo>
                <a:cubicBezTo>
                  <a:pt x="456" y="206"/>
                  <a:pt x="451" y="202"/>
                  <a:pt x="450" y="196"/>
                </a:cubicBezTo>
                <a:close/>
                <a:moveTo>
                  <a:pt x="389" y="207"/>
                </a:moveTo>
                <a:cubicBezTo>
                  <a:pt x="388" y="200"/>
                  <a:pt x="392" y="194"/>
                  <a:pt x="399" y="193"/>
                </a:cubicBezTo>
                <a:cubicBezTo>
                  <a:pt x="405" y="192"/>
                  <a:pt x="411" y="196"/>
                  <a:pt x="413" y="203"/>
                </a:cubicBezTo>
                <a:cubicBezTo>
                  <a:pt x="414" y="209"/>
                  <a:pt x="409" y="215"/>
                  <a:pt x="403" y="217"/>
                </a:cubicBezTo>
                <a:cubicBezTo>
                  <a:pt x="402" y="217"/>
                  <a:pt x="401" y="217"/>
                  <a:pt x="401" y="217"/>
                </a:cubicBezTo>
                <a:cubicBezTo>
                  <a:pt x="395" y="217"/>
                  <a:pt x="390" y="213"/>
                  <a:pt x="389" y="207"/>
                </a:cubicBezTo>
                <a:close/>
                <a:moveTo>
                  <a:pt x="419" y="202"/>
                </a:moveTo>
                <a:cubicBezTo>
                  <a:pt x="418" y="195"/>
                  <a:pt x="423" y="189"/>
                  <a:pt x="429" y="188"/>
                </a:cubicBezTo>
                <a:cubicBezTo>
                  <a:pt x="436" y="187"/>
                  <a:pt x="442" y="191"/>
                  <a:pt x="443" y="197"/>
                </a:cubicBezTo>
                <a:cubicBezTo>
                  <a:pt x="444" y="204"/>
                  <a:pt x="440" y="210"/>
                  <a:pt x="433" y="211"/>
                </a:cubicBezTo>
                <a:cubicBezTo>
                  <a:pt x="433" y="211"/>
                  <a:pt x="432" y="211"/>
                  <a:pt x="431" y="211"/>
                </a:cubicBezTo>
                <a:cubicBezTo>
                  <a:pt x="425" y="211"/>
                  <a:pt x="420" y="207"/>
                  <a:pt x="419" y="202"/>
                </a:cubicBezTo>
                <a:close/>
                <a:moveTo>
                  <a:pt x="358" y="212"/>
                </a:moveTo>
                <a:cubicBezTo>
                  <a:pt x="357" y="206"/>
                  <a:pt x="362" y="199"/>
                  <a:pt x="368" y="198"/>
                </a:cubicBezTo>
                <a:cubicBezTo>
                  <a:pt x="375" y="197"/>
                  <a:pt x="381" y="201"/>
                  <a:pt x="382" y="208"/>
                </a:cubicBezTo>
                <a:cubicBezTo>
                  <a:pt x="383" y="215"/>
                  <a:pt x="379" y="221"/>
                  <a:pt x="372" y="222"/>
                </a:cubicBezTo>
                <a:cubicBezTo>
                  <a:pt x="372" y="222"/>
                  <a:pt x="371" y="222"/>
                  <a:pt x="370" y="222"/>
                </a:cubicBezTo>
                <a:cubicBezTo>
                  <a:pt x="364" y="222"/>
                  <a:pt x="359" y="218"/>
                  <a:pt x="358" y="212"/>
                </a:cubicBezTo>
                <a:close/>
                <a:moveTo>
                  <a:pt x="339" y="222"/>
                </a:moveTo>
                <a:cubicBezTo>
                  <a:pt x="343" y="217"/>
                  <a:pt x="350" y="216"/>
                  <a:pt x="355" y="220"/>
                </a:cubicBezTo>
                <a:cubicBezTo>
                  <a:pt x="361" y="224"/>
                  <a:pt x="362" y="231"/>
                  <a:pt x="358" y="236"/>
                </a:cubicBezTo>
                <a:cubicBezTo>
                  <a:pt x="356" y="240"/>
                  <a:pt x="352" y="241"/>
                  <a:pt x="349" y="241"/>
                </a:cubicBezTo>
                <a:cubicBezTo>
                  <a:pt x="346" y="241"/>
                  <a:pt x="344" y="241"/>
                  <a:pt x="342" y="239"/>
                </a:cubicBezTo>
                <a:cubicBezTo>
                  <a:pt x="336" y="235"/>
                  <a:pt x="335" y="228"/>
                  <a:pt x="339" y="222"/>
                </a:cubicBezTo>
                <a:close/>
                <a:moveTo>
                  <a:pt x="331" y="267"/>
                </a:moveTo>
                <a:cubicBezTo>
                  <a:pt x="327" y="267"/>
                  <a:pt x="324" y="265"/>
                  <a:pt x="322" y="263"/>
                </a:cubicBezTo>
                <a:cubicBezTo>
                  <a:pt x="320" y="261"/>
                  <a:pt x="319" y="258"/>
                  <a:pt x="319" y="255"/>
                </a:cubicBezTo>
                <a:cubicBezTo>
                  <a:pt x="319" y="251"/>
                  <a:pt x="320" y="248"/>
                  <a:pt x="322" y="246"/>
                </a:cubicBezTo>
                <a:cubicBezTo>
                  <a:pt x="327" y="242"/>
                  <a:pt x="335" y="242"/>
                  <a:pt x="339" y="246"/>
                </a:cubicBezTo>
                <a:cubicBezTo>
                  <a:pt x="341" y="248"/>
                  <a:pt x="343" y="251"/>
                  <a:pt x="343" y="255"/>
                </a:cubicBezTo>
                <a:cubicBezTo>
                  <a:pt x="343" y="258"/>
                  <a:pt x="341" y="261"/>
                  <a:pt x="339" y="263"/>
                </a:cubicBezTo>
                <a:cubicBezTo>
                  <a:pt x="337" y="265"/>
                  <a:pt x="334" y="267"/>
                  <a:pt x="331" y="267"/>
                </a:cubicBezTo>
                <a:close/>
                <a:moveTo>
                  <a:pt x="370" y="337"/>
                </a:moveTo>
                <a:cubicBezTo>
                  <a:pt x="368" y="341"/>
                  <a:pt x="364" y="342"/>
                  <a:pt x="361" y="342"/>
                </a:cubicBezTo>
                <a:cubicBezTo>
                  <a:pt x="358" y="342"/>
                  <a:pt x="356" y="341"/>
                  <a:pt x="353" y="340"/>
                </a:cubicBezTo>
                <a:cubicBezTo>
                  <a:pt x="348" y="336"/>
                  <a:pt x="347" y="328"/>
                  <a:pt x="351" y="323"/>
                </a:cubicBezTo>
                <a:cubicBezTo>
                  <a:pt x="355" y="318"/>
                  <a:pt x="362" y="317"/>
                  <a:pt x="368" y="321"/>
                </a:cubicBezTo>
                <a:cubicBezTo>
                  <a:pt x="373" y="325"/>
                  <a:pt x="374" y="332"/>
                  <a:pt x="370" y="337"/>
                </a:cubicBezTo>
                <a:close/>
                <a:moveTo>
                  <a:pt x="469" y="323"/>
                </a:moveTo>
                <a:cubicBezTo>
                  <a:pt x="469" y="330"/>
                  <a:pt x="464" y="336"/>
                  <a:pt x="458" y="336"/>
                </a:cubicBezTo>
                <a:cubicBezTo>
                  <a:pt x="457" y="336"/>
                  <a:pt x="457" y="336"/>
                  <a:pt x="457" y="336"/>
                </a:cubicBezTo>
                <a:cubicBezTo>
                  <a:pt x="451" y="336"/>
                  <a:pt x="445" y="331"/>
                  <a:pt x="445" y="325"/>
                </a:cubicBezTo>
                <a:cubicBezTo>
                  <a:pt x="444" y="318"/>
                  <a:pt x="449" y="313"/>
                  <a:pt x="456" y="312"/>
                </a:cubicBezTo>
                <a:cubicBezTo>
                  <a:pt x="463" y="312"/>
                  <a:pt x="468" y="317"/>
                  <a:pt x="469" y="323"/>
                </a:cubicBezTo>
                <a:close/>
                <a:moveTo>
                  <a:pt x="437" y="326"/>
                </a:moveTo>
                <a:cubicBezTo>
                  <a:pt x="437" y="332"/>
                  <a:pt x="432" y="338"/>
                  <a:pt x="426" y="338"/>
                </a:cubicBezTo>
                <a:cubicBezTo>
                  <a:pt x="425" y="338"/>
                  <a:pt x="425" y="338"/>
                  <a:pt x="425" y="338"/>
                </a:cubicBezTo>
                <a:cubicBezTo>
                  <a:pt x="418" y="338"/>
                  <a:pt x="413" y="334"/>
                  <a:pt x="413" y="327"/>
                </a:cubicBezTo>
                <a:cubicBezTo>
                  <a:pt x="412" y="321"/>
                  <a:pt x="417" y="315"/>
                  <a:pt x="424" y="314"/>
                </a:cubicBezTo>
                <a:cubicBezTo>
                  <a:pt x="431" y="314"/>
                  <a:pt x="436" y="319"/>
                  <a:pt x="437" y="326"/>
                </a:cubicBezTo>
                <a:close/>
                <a:moveTo>
                  <a:pt x="501" y="321"/>
                </a:moveTo>
                <a:cubicBezTo>
                  <a:pt x="501" y="328"/>
                  <a:pt x="496" y="333"/>
                  <a:pt x="490" y="334"/>
                </a:cubicBezTo>
                <a:cubicBezTo>
                  <a:pt x="490" y="334"/>
                  <a:pt x="489" y="334"/>
                  <a:pt x="489" y="334"/>
                </a:cubicBezTo>
                <a:cubicBezTo>
                  <a:pt x="483" y="334"/>
                  <a:pt x="477" y="329"/>
                  <a:pt x="477" y="323"/>
                </a:cubicBezTo>
                <a:cubicBezTo>
                  <a:pt x="477" y="316"/>
                  <a:pt x="482" y="310"/>
                  <a:pt x="488" y="310"/>
                </a:cubicBezTo>
                <a:cubicBezTo>
                  <a:pt x="495" y="309"/>
                  <a:pt x="501" y="314"/>
                  <a:pt x="501" y="321"/>
                </a:cubicBezTo>
                <a:close/>
                <a:moveTo>
                  <a:pt x="405" y="328"/>
                </a:moveTo>
                <a:cubicBezTo>
                  <a:pt x="405" y="334"/>
                  <a:pt x="400" y="340"/>
                  <a:pt x="393" y="341"/>
                </a:cubicBezTo>
                <a:cubicBezTo>
                  <a:pt x="393" y="341"/>
                  <a:pt x="393" y="341"/>
                  <a:pt x="393" y="341"/>
                </a:cubicBezTo>
                <a:cubicBezTo>
                  <a:pt x="386" y="341"/>
                  <a:pt x="381" y="336"/>
                  <a:pt x="381" y="329"/>
                </a:cubicBezTo>
                <a:cubicBezTo>
                  <a:pt x="380" y="323"/>
                  <a:pt x="385" y="317"/>
                  <a:pt x="392" y="317"/>
                </a:cubicBezTo>
                <a:cubicBezTo>
                  <a:pt x="398" y="316"/>
                  <a:pt x="404" y="321"/>
                  <a:pt x="405" y="328"/>
                </a:cubicBezTo>
                <a:close/>
                <a:moveTo>
                  <a:pt x="533" y="319"/>
                </a:moveTo>
                <a:cubicBezTo>
                  <a:pt x="534" y="325"/>
                  <a:pt x="529" y="331"/>
                  <a:pt x="522" y="332"/>
                </a:cubicBezTo>
                <a:cubicBezTo>
                  <a:pt x="522" y="332"/>
                  <a:pt x="521" y="332"/>
                  <a:pt x="521" y="332"/>
                </a:cubicBezTo>
                <a:cubicBezTo>
                  <a:pt x="515" y="332"/>
                  <a:pt x="510" y="327"/>
                  <a:pt x="509" y="321"/>
                </a:cubicBezTo>
                <a:cubicBezTo>
                  <a:pt x="509" y="314"/>
                  <a:pt x="514" y="308"/>
                  <a:pt x="520" y="308"/>
                </a:cubicBezTo>
                <a:cubicBezTo>
                  <a:pt x="527" y="307"/>
                  <a:pt x="533" y="312"/>
                  <a:pt x="533" y="319"/>
                </a:cubicBezTo>
                <a:close/>
                <a:moveTo>
                  <a:pt x="343" y="302"/>
                </a:moveTo>
                <a:cubicBezTo>
                  <a:pt x="346" y="305"/>
                  <a:pt x="347" y="308"/>
                  <a:pt x="347" y="311"/>
                </a:cubicBezTo>
                <a:cubicBezTo>
                  <a:pt x="347" y="314"/>
                  <a:pt x="346" y="317"/>
                  <a:pt x="343" y="319"/>
                </a:cubicBezTo>
                <a:cubicBezTo>
                  <a:pt x="341" y="322"/>
                  <a:pt x="338" y="323"/>
                  <a:pt x="335" y="323"/>
                </a:cubicBezTo>
                <a:cubicBezTo>
                  <a:pt x="332" y="323"/>
                  <a:pt x="329" y="322"/>
                  <a:pt x="326" y="319"/>
                </a:cubicBezTo>
                <a:cubicBezTo>
                  <a:pt x="326" y="319"/>
                  <a:pt x="325" y="318"/>
                  <a:pt x="325" y="318"/>
                </a:cubicBezTo>
                <a:cubicBezTo>
                  <a:pt x="324" y="317"/>
                  <a:pt x="324" y="316"/>
                  <a:pt x="324" y="315"/>
                </a:cubicBezTo>
                <a:cubicBezTo>
                  <a:pt x="323" y="315"/>
                  <a:pt x="323" y="314"/>
                  <a:pt x="323" y="313"/>
                </a:cubicBezTo>
                <a:cubicBezTo>
                  <a:pt x="323" y="312"/>
                  <a:pt x="323" y="312"/>
                  <a:pt x="323" y="311"/>
                </a:cubicBezTo>
                <a:cubicBezTo>
                  <a:pt x="323" y="310"/>
                  <a:pt x="323" y="309"/>
                  <a:pt x="323" y="309"/>
                </a:cubicBezTo>
                <a:cubicBezTo>
                  <a:pt x="323" y="308"/>
                  <a:pt x="323" y="307"/>
                  <a:pt x="324" y="306"/>
                </a:cubicBezTo>
                <a:cubicBezTo>
                  <a:pt x="324" y="306"/>
                  <a:pt x="324" y="305"/>
                  <a:pt x="325" y="304"/>
                </a:cubicBezTo>
                <a:cubicBezTo>
                  <a:pt x="325" y="304"/>
                  <a:pt x="326" y="303"/>
                  <a:pt x="326" y="302"/>
                </a:cubicBezTo>
                <a:cubicBezTo>
                  <a:pt x="331" y="298"/>
                  <a:pt x="339" y="298"/>
                  <a:pt x="343" y="302"/>
                </a:cubicBezTo>
                <a:close/>
                <a:moveTo>
                  <a:pt x="460" y="250"/>
                </a:moveTo>
                <a:cubicBezTo>
                  <a:pt x="514" y="240"/>
                  <a:pt x="514" y="240"/>
                  <a:pt x="514" y="240"/>
                </a:cubicBezTo>
                <a:cubicBezTo>
                  <a:pt x="518" y="264"/>
                  <a:pt x="518" y="264"/>
                  <a:pt x="518" y="264"/>
                </a:cubicBezTo>
                <a:cubicBezTo>
                  <a:pt x="464" y="273"/>
                  <a:pt x="464" y="273"/>
                  <a:pt x="464" y="273"/>
                </a:cubicBezTo>
                <a:lnTo>
                  <a:pt x="460" y="250"/>
                </a:lnTo>
                <a:close/>
                <a:moveTo>
                  <a:pt x="395" y="261"/>
                </a:moveTo>
                <a:cubicBezTo>
                  <a:pt x="449" y="251"/>
                  <a:pt x="449" y="251"/>
                  <a:pt x="449" y="251"/>
                </a:cubicBezTo>
                <a:cubicBezTo>
                  <a:pt x="453" y="275"/>
                  <a:pt x="453" y="275"/>
                  <a:pt x="453" y="275"/>
                </a:cubicBezTo>
                <a:cubicBezTo>
                  <a:pt x="399" y="284"/>
                  <a:pt x="399" y="284"/>
                  <a:pt x="399" y="284"/>
                </a:cubicBezTo>
                <a:lnTo>
                  <a:pt x="395" y="261"/>
                </a:lnTo>
                <a:close/>
                <a:moveTo>
                  <a:pt x="330" y="272"/>
                </a:moveTo>
                <a:cubicBezTo>
                  <a:pt x="384" y="262"/>
                  <a:pt x="384" y="262"/>
                  <a:pt x="384" y="262"/>
                </a:cubicBezTo>
                <a:cubicBezTo>
                  <a:pt x="388" y="286"/>
                  <a:pt x="388" y="286"/>
                  <a:pt x="388" y="286"/>
                </a:cubicBezTo>
                <a:cubicBezTo>
                  <a:pt x="334" y="295"/>
                  <a:pt x="334" y="295"/>
                  <a:pt x="334" y="295"/>
                </a:cubicBezTo>
                <a:lnTo>
                  <a:pt x="330" y="272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7" name="Google Shape;847;p82"/>
          <p:cNvSpPr/>
          <p:nvPr/>
        </p:nvSpPr>
        <p:spPr>
          <a:xfrm>
            <a:off x="612725" y="2312557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8" name="Google Shape;848;p82"/>
          <p:cNvSpPr/>
          <p:nvPr/>
        </p:nvSpPr>
        <p:spPr>
          <a:xfrm>
            <a:off x="619075" y="2312557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83"/>
          <p:cNvSpPr txBox="1"/>
          <p:nvPr>
            <p:ph type="title"/>
          </p:nvPr>
        </p:nvSpPr>
        <p:spPr>
          <a:xfrm>
            <a:off x="397666" y="402336"/>
            <a:ext cx="11403900" cy="9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Alternative TP dispute resolution mechanism</a:t>
            </a:r>
            <a:endParaRPr lang="en-US"/>
          </a:p>
        </p:txBody>
      </p:sp>
      <p:sp>
        <p:nvSpPr>
          <p:cNvPr id="854" name="Google Shape;854;p83"/>
          <p:cNvSpPr txBox="1"/>
          <p:nvPr>
            <p:ph type="body" idx="1"/>
          </p:nvPr>
        </p:nvSpPr>
        <p:spPr>
          <a:xfrm>
            <a:off x="412905" y="1946276"/>
            <a:ext cx="4673400" cy="3992700"/>
          </a:xfrm>
          <a:prstGeom prst="rect">
            <a:avLst/>
          </a:prstGeom>
          <a:noFill/>
          <a:ln w="12700" cap="flat" cmpd="sng">
            <a:solidFill>
              <a:srgbClr val="FD510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7C39"/>
              </a:buClr>
              <a:buSzPts val="1500"/>
              <a:buNone/>
            </a:pPr>
            <a:r>
              <a:rPr lang="en-US"/>
              <a:t>MAP (Mutual Agreement Procedure)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Treaty-based mechanism under DTAA for resolving international TP disputes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Taxpayer approaches home country Competent Authority when taxation violates treaty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India's Competent Authority negotiates with counterpart to eliminate double taxation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Can run concurrently with domestic appeal proceedings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India increasingly active in MAP resolution</a:t>
            </a:r>
            <a:endParaRPr lang="en-US"/>
          </a:p>
        </p:txBody>
      </p:sp>
      <p:sp>
        <p:nvSpPr>
          <p:cNvPr id="855" name="Google Shape;855;p83"/>
          <p:cNvSpPr txBox="1"/>
          <p:nvPr>
            <p:ph type="body" idx="2"/>
          </p:nvPr>
        </p:nvSpPr>
        <p:spPr>
          <a:xfrm>
            <a:off x="6166005" y="1946276"/>
            <a:ext cx="4673400" cy="3992700"/>
          </a:xfrm>
          <a:prstGeom prst="rect">
            <a:avLst/>
          </a:prstGeom>
          <a:noFill/>
          <a:ln w="12700" cap="flat" cmpd="sng">
            <a:solidFill>
              <a:srgbClr val="FD510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7C39"/>
              </a:buClr>
              <a:buSzPts val="1500"/>
              <a:buNone/>
            </a:pPr>
            <a:r>
              <a:rPr lang="en-US"/>
              <a:t>APA (Advance Pricing Agreement)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Types: Unilateral (CBDT), Bilateral (CBDT + treaty partner), Multilateral (multiple countries)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Prospective agreement determining ALP or methodology for future transactions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Rollback provisions allow APA to cover up to 4 preceding years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Provides certainty and eliminates TP dispute risk for covered transactions</a:t>
            </a:r>
            <a:endParaRPr lang="en-US"/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/>
              <a:t>India's APA program launched in 2012; one of the most active globally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8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84"/>
          <p:cNvSpPr txBox="1"/>
          <p:nvPr>
            <p:ph type="title"/>
          </p:nvPr>
        </p:nvSpPr>
        <p:spPr>
          <a:xfrm>
            <a:off x="274320" y="3474720"/>
            <a:ext cx="5029200" cy="25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</a:pPr>
            <a:r>
              <a:rPr lang="en-US"/>
              <a:t>Key recent changes</a:t>
            </a:r>
            <a:endParaRPr lang="en-US"/>
          </a:p>
        </p:txBody>
      </p:sp>
      <p:sp>
        <p:nvSpPr>
          <p:cNvPr id="861" name="Google Shape;861;p84"/>
          <p:cNvSpPr txBox="1"/>
          <p:nvPr>
            <p:ph type="body" idx="1"/>
          </p:nvPr>
        </p:nvSpPr>
        <p:spPr>
          <a:xfrm>
            <a:off x="5303520" y="274320"/>
            <a:ext cx="6885300" cy="43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</a:pPr>
            <a:r>
              <a:rPr lang="en-US"/>
              <a:t>2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65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85"/>
          <p:cNvSpPr txBox="1"/>
          <p:nvPr>
            <p:ph type="title"/>
          </p:nvPr>
        </p:nvSpPr>
        <p:spPr>
          <a:xfrm>
            <a:off x="444387" y="179447"/>
            <a:ext cx="11303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 sz="2800"/>
              <a:t>Block TP assessment</a:t>
            </a:r>
            <a:endParaRPr lang="en-US" sz="2800"/>
          </a:p>
        </p:txBody>
      </p:sp>
      <p:sp>
        <p:nvSpPr>
          <p:cNvPr id="867" name="Google Shape;867;p85"/>
          <p:cNvSpPr/>
          <p:nvPr/>
        </p:nvSpPr>
        <p:spPr>
          <a:xfrm>
            <a:off x="986434" y="6388362"/>
            <a:ext cx="1460327" cy="66034"/>
          </a:xfrm>
          <a:custGeom>
            <a:avLst/>
            <a:gdLst/>
            <a:ahLst/>
            <a:cxnLst/>
            <a:rect l="l" t="t" r="r" b="b"/>
            <a:pathLst>
              <a:path w="1460327" h="66034" extrusionOk="0">
                <a:moveTo>
                  <a:pt x="78" y="30790"/>
                </a:moveTo>
                <a:cubicBezTo>
                  <a:pt x="78" y="13832"/>
                  <a:pt x="13441" y="0"/>
                  <a:pt x="29774" y="0"/>
                </a:cubicBezTo>
                <a:lnTo>
                  <a:pt x="1430710" y="0"/>
                </a:lnTo>
                <a:cubicBezTo>
                  <a:pt x="1447121" y="0"/>
                  <a:pt x="1460328" y="13832"/>
                  <a:pt x="1460328" y="30790"/>
                </a:cubicBezTo>
                <a:lnTo>
                  <a:pt x="1460328" y="35010"/>
                </a:lnTo>
                <a:cubicBezTo>
                  <a:pt x="1460328" y="51967"/>
                  <a:pt x="1447043" y="66034"/>
                  <a:pt x="1430710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68" name="Google Shape;868;p85"/>
          <p:cNvGrpSpPr/>
          <p:nvPr/>
        </p:nvGrpSpPr>
        <p:grpSpPr>
          <a:xfrm>
            <a:off x="4805463" y="3861614"/>
            <a:ext cx="78146" cy="2308296"/>
            <a:chOff x="4899568" y="3493962"/>
            <a:chExt cx="78146" cy="2308296"/>
          </a:xfrm>
        </p:grpSpPr>
        <p:sp>
          <p:nvSpPr>
            <p:cNvPr id="869" name="Google Shape;869;p85"/>
            <p:cNvSpPr/>
            <p:nvPr/>
          </p:nvSpPr>
          <p:spPr>
            <a:xfrm>
              <a:off x="4899568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39073" y="78147"/>
                  </a:moveTo>
                  <a:cubicBezTo>
                    <a:pt x="60642" y="78147"/>
                    <a:pt x="78147" y="60642"/>
                    <a:pt x="78147" y="39073"/>
                  </a:cubicBezTo>
                  <a:cubicBezTo>
                    <a:pt x="78147" y="17505"/>
                    <a:pt x="60642" y="0"/>
                    <a:pt x="39073" y="0"/>
                  </a:cubicBezTo>
                  <a:cubicBezTo>
                    <a:pt x="17505" y="0"/>
                    <a:pt x="0" y="17505"/>
                    <a:pt x="0" y="39073"/>
                  </a:cubicBezTo>
                  <a:cubicBezTo>
                    <a:pt x="0" y="60642"/>
                    <a:pt x="17505" y="78147"/>
                    <a:pt x="39073" y="78147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0" name="Google Shape;870;p85"/>
            <p:cNvSpPr/>
            <p:nvPr/>
          </p:nvSpPr>
          <p:spPr>
            <a:xfrm>
              <a:off x="4929889" y="3493962"/>
              <a:ext cx="15639" cy="2268442"/>
            </a:xfrm>
            <a:custGeom>
              <a:avLst/>
              <a:gdLst/>
              <a:ahLst/>
              <a:cxnLst/>
              <a:rect l="l" t="t" r="r" b="b"/>
              <a:pathLst>
                <a:path w="1563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708" y="2262035"/>
                    <a:pt x="15316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71" name="Google Shape;871;p85"/>
          <p:cNvGrpSpPr/>
          <p:nvPr/>
        </p:nvGrpSpPr>
        <p:grpSpPr>
          <a:xfrm>
            <a:off x="6917065" y="3861614"/>
            <a:ext cx="78145" cy="2308296"/>
            <a:chOff x="7011170" y="3493962"/>
            <a:chExt cx="78145" cy="2308296"/>
          </a:xfrm>
        </p:grpSpPr>
        <p:sp>
          <p:nvSpPr>
            <p:cNvPr id="872" name="Google Shape;872;p85"/>
            <p:cNvSpPr/>
            <p:nvPr/>
          </p:nvSpPr>
          <p:spPr>
            <a:xfrm>
              <a:off x="7011170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3" name="Google Shape;873;p85"/>
            <p:cNvSpPr/>
            <p:nvPr/>
          </p:nvSpPr>
          <p:spPr>
            <a:xfrm>
              <a:off x="7041491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9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74" name="Google Shape;874;p85"/>
          <p:cNvGrpSpPr/>
          <p:nvPr/>
        </p:nvGrpSpPr>
        <p:grpSpPr>
          <a:xfrm>
            <a:off x="9028668" y="3861614"/>
            <a:ext cx="78146" cy="2308296"/>
            <a:chOff x="9122773" y="3493962"/>
            <a:chExt cx="78146" cy="2308296"/>
          </a:xfrm>
        </p:grpSpPr>
        <p:sp>
          <p:nvSpPr>
            <p:cNvPr id="875" name="Google Shape;875;p85"/>
            <p:cNvSpPr/>
            <p:nvPr/>
          </p:nvSpPr>
          <p:spPr>
            <a:xfrm>
              <a:off x="912277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3" y="78147"/>
                    <a:pt x="0" y="60653"/>
                    <a:pt x="0" y="39073"/>
                  </a:cubicBezTo>
                  <a:cubicBezTo>
                    <a:pt x="0" y="17494"/>
                    <a:pt x="17493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6" name="Google Shape;876;p85"/>
            <p:cNvSpPr/>
            <p:nvPr/>
          </p:nvSpPr>
          <p:spPr>
            <a:xfrm>
              <a:off x="9153093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77" name="Google Shape;877;p85"/>
          <p:cNvGrpSpPr/>
          <p:nvPr/>
        </p:nvGrpSpPr>
        <p:grpSpPr>
          <a:xfrm>
            <a:off x="2693938" y="3861614"/>
            <a:ext cx="78146" cy="2308296"/>
            <a:chOff x="2788043" y="3493962"/>
            <a:chExt cx="78146" cy="2308296"/>
          </a:xfrm>
        </p:grpSpPr>
        <p:sp>
          <p:nvSpPr>
            <p:cNvPr id="878" name="Google Shape;878;p85"/>
            <p:cNvSpPr/>
            <p:nvPr/>
          </p:nvSpPr>
          <p:spPr>
            <a:xfrm>
              <a:off x="278804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9" name="Google Shape;879;p85"/>
            <p:cNvSpPr/>
            <p:nvPr/>
          </p:nvSpPr>
          <p:spPr>
            <a:xfrm>
              <a:off x="2818364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80" name="Google Shape;880;p85"/>
          <p:cNvSpPr/>
          <p:nvPr/>
        </p:nvSpPr>
        <p:spPr>
          <a:xfrm>
            <a:off x="9433469" y="6388362"/>
            <a:ext cx="1460171" cy="66034"/>
          </a:xfrm>
          <a:custGeom>
            <a:avLst/>
            <a:gdLst/>
            <a:ahLst/>
            <a:cxnLst/>
            <a:rect l="l" t="t" r="r" b="b"/>
            <a:pathLst>
              <a:path w="1460171" h="66034" extrusionOk="0">
                <a:moveTo>
                  <a:pt x="0" y="30790"/>
                </a:moveTo>
                <a:cubicBezTo>
                  <a:pt x="0" y="13832"/>
                  <a:pt x="13363" y="0"/>
                  <a:pt x="29617" y="0"/>
                </a:cubicBezTo>
                <a:lnTo>
                  <a:pt x="1430553" y="0"/>
                </a:lnTo>
                <a:cubicBezTo>
                  <a:pt x="1446964" y="0"/>
                  <a:pt x="1460171" y="13832"/>
                  <a:pt x="1460171" y="30790"/>
                </a:cubicBezTo>
                <a:lnTo>
                  <a:pt x="1460171" y="35010"/>
                </a:lnTo>
                <a:cubicBezTo>
                  <a:pt x="1460171" y="51967"/>
                  <a:pt x="1446886" y="66034"/>
                  <a:pt x="1430553" y="66034"/>
                </a:cubicBezTo>
                <a:lnTo>
                  <a:pt x="29617" y="66034"/>
                </a:lnTo>
                <a:cubicBezTo>
                  <a:pt x="13363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81" name="Google Shape;881;p85"/>
          <p:cNvSpPr/>
          <p:nvPr/>
        </p:nvSpPr>
        <p:spPr>
          <a:xfrm>
            <a:off x="7321710" y="6388362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50" y="13832"/>
                  <a:pt x="1460250" y="30790"/>
                </a:cubicBezTo>
                <a:lnTo>
                  <a:pt x="1460250" y="35010"/>
                </a:lnTo>
                <a:cubicBezTo>
                  <a:pt x="1460250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82" name="Google Shape;882;p85"/>
          <p:cNvSpPr/>
          <p:nvPr/>
        </p:nvSpPr>
        <p:spPr>
          <a:xfrm>
            <a:off x="5209951" y="6388362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83" name="Google Shape;883;p85"/>
          <p:cNvSpPr/>
          <p:nvPr/>
        </p:nvSpPr>
        <p:spPr>
          <a:xfrm>
            <a:off x="3098193" y="6388362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5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84" name="Google Shape;884;p85"/>
          <p:cNvGrpSpPr/>
          <p:nvPr/>
        </p:nvGrpSpPr>
        <p:grpSpPr>
          <a:xfrm>
            <a:off x="587886" y="2250228"/>
            <a:ext cx="2266801" cy="1477988"/>
            <a:chOff x="681990" y="1882577"/>
            <a:chExt cx="2266801" cy="1477988"/>
          </a:xfrm>
        </p:grpSpPr>
        <p:sp>
          <p:nvSpPr>
            <p:cNvPr id="885" name="Google Shape;885;p85"/>
            <p:cNvSpPr/>
            <p:nvPr/>
          </p:nvSpPr>
          <p:spPr>
            <a:xfrm>
              <a:off x="691445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4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86" name="Google Shape;886;p85"/>
            <p:cNvSpPr/>
            <p:nvPr/>
          </p:nvSpPr>
          <p:spPr>
            <a:xfrm>
              <a:off x="681990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1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6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6" y="1477989"/>
                  </a:cubicBezTo>
                  <a:cubicBezTo>
                    <a:pt x="1570358" y="1477989"/>
                    <a:pt x="1610213" y="1461500"/>
                    <a:pt x="1640221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87" name="Google Shape;887;p85"/>
          <p:cNvGrpSpPr/>
          <p:nvPr/>
        </p:nvGrpSpPr>
        <p:grpSpPr>
          <a:xfrm>
            <a:off x="9027731" y="2250228"/>
            <a:ext cx="2266801" cy="1477988"/>
            <a:chOff x="9121835" y="1882577"/>
            <a:chExt cx="2266801" cy="1477988"/>
          </a:xfrm>
        </p:grpSpPr>
        <p:sp>
          <p:nvSpPr>
            <p:cNvPr id="888" name="Google Shape;888;p85"/>
            <p:cNvSpPr/>
            <p:nvPr/>
          </p:nvSpPr>
          <p:spPr>
            <a:xfrm>
              <a:off x="9131290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9" y="835486"/>
                  </a:moveTo>
                  <a:lnTo>
                    <a:pt x="1624124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4" y="43782"/>
                  </a:cubicBezTo>
                  <a:lnTo>
                    <a:pt x="2204129" y="623708"/>
                  </a:lnTo>
                  <a:cubicBezTo>
                    <a:pt x="2262582" y="682162"/>
                    <a:pt x="2262582" y="777032"/>
                    <a:pt x="2204129" y="8354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89" name="Google Shape;889;p85"/>
            <p:cNvSpPr/>
            <p:nvPr/>
          </p:nvSpPr>
          <p:spPr>
            <a:xfrm>
              <a:off x="9121835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3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1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20" y="203572"/>
                    <a:pt x="1373820" y="114485"/>
                    <a:pt x="1428522" y="59782"/>
                  </a:cubicBezTo>
                  <a:cubicBezTo>
                    <a:pt x="1455013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6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6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20" y="1363582"/>
                    <a:pt x="1373820" y="1274495"/>
                    <a:pt x="1428522" y="1219714"/>
                  </a:cubicBezTo>
                  <a:lnTo>
                    <a:pt x="1487679" y="1160557"/>
                  </a:lnTo>
                  <a:lnTo>
                    <a:pt x="18834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3" y="1461500"/>
                    <a:pt x="1485334" y="1477989"/>
                    <a:pt x="1527847" y="1477989"/>
                  </a:cubicBezTo>
                  <a:cubicBezTo>
                    <a:pt x="1570358" y="1477989"/>
                    <a:pt x="1610214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90" name="Google Shape;890;p85"/>
          <p:cNvSpPr/>
          <p:nvPr/>
        </p:nvSpPr>
        <p:spPr>
          <a:xfrm>
            <a:off x="9027730" y="3430086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91" name="Google Shape;891;p85"/>
          <p:cNvGrpSpPr/>
          <p:nvPr/>
        </p:nvGrpSpPr>
        <p:grpSpPr>
          <a:xfrm>
            <a:off x="2697847" y="2250228"/>
            <a:ext cx="2266801" cy="1477988"/>
            <a:chOff x="2791951" y="1882577"/>
            <a:chExt cx="2266801" cy="1477988"/>
          </a:xfrm>
        </p:grpSpPr>
        <p:sp>
          <p:nvSpPr>
            <p:cNvPr id="892" name="Google Shape;892;p85"/>
            <p:cNvSpPr/>
            <p:nvPr/>
          </p:nvSpPr>
          <p:spPr>
            <a:xfrm>
              <a:off x="2801406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93" name="Google Shape;893;p85"/>
            <p:cNvSpPr/>
            <p:nvPr/>
          </p:nvSpPr>
          <p:spPr>
            <a:xfrm>
              <a:off x="2791951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94" name="Google Shape;894;p85"/>
          <p:cNvSpPr/>
          <p:nvPr/>
        </p:nvSpPr>
        <p:spPr>
          <a:xfrm>
            <a:off x="2697846" y="3430086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95" name="Google Shape;895;p85"/>
          <p:cNvGrpSpPr/>
          <p:nvPr/>
        </p:nvGrpSpPr>
        <p:grpSpPr>
          <a:xfrm>
            <a:off x="4807808" y="2250228"/>
            <a:ext cx="2266801" cy="1477988"/>
            <a:chOff x="4901912" y="1882577"/>
            <a:chExt cx="2266801" cy="1477988"/>
          </a:xfrm>
        </p:grpSpPr>
        <p:sp>
          <p:nvSpPr>
            <p:cNvPr id="896" name="Google Shape;896;p85"/>
            <p:cNvSpPr/>
            <p:nvPr/>
          </p:nvSpPr>
          <p:spPr>
            <a:xfrm>
              <a:off x="4911368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97" name="Google Shape;897;p85"/>
            <p:cNvSpPr/>
            <p:nvPr/>
          </p:nvSpPr>
          <p:spPr>
            <a:xfrm>
              <a:off x="4901912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98" name="Google Shape;898;p85"/>
          <p:cNvSpPr/>
          <p:nvPr/>
        </p:nvSpPr>
        <p:spPr>
          <a:xfrm>
            <a:off x="4807807" y="3430086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99" name="Google Shape;899;p85"/>
          <p:cNvGrpSpPr/>
          <p:nvPr/>
        </p:nvGrpSpPr>
        <p:grpSpPr>
          <a:xfrm>
            <a:off x="6917769" y="2250228"/>
            <a:ext cx="2266802" cy="1477988"/>
            <a:chOff x="7011873" y="1882577"/>
            <a:chExt cx="2266802" cy="1477988"/>
          </a:xfrm>
        </p:grpSpPr>
        <p:sp>
          <p:nvSpPr>
            <p:cNvPr id="900" name="Google Shape;900;p85"/>
            <p:cNvSpPr/>
            <p:nvPr/>
          </p:nvSpPr>
          <p:spPr>
            <a:xfrm>
              <a:off x="7021329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01" name="Google Shape;901;p85"/>
            <p:cNvSpPr/>
            <p:nvPr/>
          </p:nvSpPr>
          <p:spPr>
            <a:xfrm>
              <a:off x="7011873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902" name="Google Shape;902;p85"/>
          <p:cNvSpPr/>
          <p:nvPr/>
        </p:nvSpPr>
        <p:spPr>
          <a:xfrm>
            <a:off x="6917768" y="3430086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03" name="Google Shape;903;p85"/>
          <p:cNvSpPr txBox="1"/>
          <p:nvPr/>
        </p:nvSpPr>
        <p:spPr>
          <a:xfrm>
            <a:off x="925165" y="4602858"/>
            <a:ext cx="16599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File Form 46 and 47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Submit Form 46 (along with Form 47#) by 30 June 2029 covering three assessment years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904" name="Google Shape;904;p85"/>
          <p:cNvCxnSpPr>
            <a:stCxn id="879" idx="3"/>
            <a:endCxn id="879" idx="6"/>
          </p:cNvCxnSpPr>
          <p:nvPr/>
        </p:nvCxnSpPr>
        <p:spPr>
          <a:xfrm>
            <a:off x="2724260" y="3869429"/>
            <a:ext cx="15600" cy="2252700"/>
          </a:xfrm>
          <a:prstGeom prst="straightConnector1">
            <a:avLst/>
          </a:prstGeom>
          <a:noFill/>
          <a:ln w="12700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5" name="Google Shape;905;p85"/>
          <p:cNvSpPr txBox="1"/>
          <p:nvPr/>
        </p:nvSpPr>
        <p:spPr>
          <a:xfrm>
            <a:off x="1145980" y="3917662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06" name="Google Shape;906;p85"/>
          <p:cNvSpPr txBox="1"/>
          <p:nvPr/>
        </p:nvSpPr>
        <p:spPr>
          <a:xfrm>
            <a:off x="2994412" y="4602858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TPO Review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TPO examines transaction similarity and compliance within one month window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07" name="Google Shape;907;p85"/>
          <p:cNvSpPr txBox="1"/>
          <p:nvPr/>
        </p:nvSpPr>
        <p:spPr>
          <a:xfrm>
            <a:off x="3215226" y="3917662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08" name="Google Shape;908;p85"/>
          <p:cNvSpPr txBox="1"/>
          <p:nvPr/>
        </p:nvSpPr>
        <p:spPr>
          <a:xfrm>
            <a:off x="5136888" y="4602858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TPO Order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Written order issued by 31 July 2029 declaring option valid or invalid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09" name="Google Shape;909;p85"/>
          <p:cNvSpPr txBox="1"/>
          <p:nvPr/>
        </p:nvSpPr>
        <p:spPr>
          <a:xfrm>
            <a:off x="5357702" y="3917662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0" name="Google Shape;910;p85"/>
          <p:cNvSpPr txBox="1"/>
          <p:nvPr/>
        </p:nvSpPr>
        <p:spPr>
          <a:xfrm>
            <a:off x="7244021" y="4602858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File Objections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If invalid, assessee submits objections to Commissioner within 15 days of order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1" name="Google Shape;911;p85"/>
          <p:cNvSpPr txBox="1"/>
          <p:nvPr/>
        </p:nvSpPr>
        <p:spPr>
          <a:xfrm>
            <a:off x="7464835" y="3917662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2" name="Google Shape;912;p85"/>
          <p:cNvSpPr txBox="1"/>
          <p:nvPr/>
        </p:nvSpPr>
        <p:spPr>
          <a:xfrm>
            <a:off x="9406911" y="4602858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Final Decision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Commissioner reviews objections, conducts hearing, and passes appropriate order on validity*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3" name="Google Shape;913;p85"/>
          <p:cNvSpPr txBox="1"/>
          <p:nvPr/>
        </p:nvSpPr>
        <p:spPr>
          <a:xfrm>
            <a:off x="9627725" y="3917662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05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4" name="Google Shape;914;p85"/>
          <p:cNvSpPr/>
          <p:nvPr/>
        </p:nvSpPr>
        <p:spPr>
          <a:xfrm>
            <a:off x="612725" y="3403222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15" name="Google Shape;915;p85"/>
          <p:cNvSpPr/>
          <p:nvPr/>
        </p:nvSpPr>
        <p:spPr>
          <a:xfrm>
            <a:off x="619075" y="3403222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916" name="Google Shape;916;p85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581912" y="2764017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7" name="Google Shape;917;p85" descr="image.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621024" y="2764017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8" name="Google Shape;918;p85" descr="image.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696712" y="279144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9" name="Google Shape;919;p85" descr="image.pn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808975" y="2773161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0" name="Google Shape;920;p85" descr="image.png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948672" y="2773161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21" name="Google Shape;921;p85"/>
          <p:cNvSpPr/>
          <p:nvPr/>
        </p:nvSpPr>
        <p:spPr>
          <a:xfrm>
            <a:off x="9259887" y="1046136"/>
            <a:ext cx="2541600" cy="512700"/>
          </a:xfrm>
          <a:prstGeom prst="homePlate">
            <a:avLst>
              <a:gd name="adj" fmla="val 50000"/>
            </a:avLst>
          </a:prstGeom>
          <a:solidFill>
            <a:srgbClr val="FD51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31 Jul 2029</a:t>
            </a:r>
            <a:endParaRPr lang="en-US" sz="2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2" name="Google Shape;922;p85"/>
          <p:cNvSpPr/>
          <p:nvPr/>
        </p:nvSpPr>
        <p:spPr>
          <a:xfrm>
            <a:off x="7045324" y="1046136"/>
            <a:ext cx="2541600" cy="512700"/>
          </a:xfrm>
          <a:prstGeom prst="homePlate">
            <a:avLst>
              <a:gd name="adj" fmla="val 50000"/>
            </a:avLst>
          </a:prstGeom>
          <a:solidFill>
            <a:srgbClr val="FE7C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30 Jun 2029</a:t>
            </a:r>
            <a:endParaRPr lang="en-US" sz="2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3" name="Google Shape;923;p85"/>
          <p:cNvSpPr/>
          <p:nvPr/>
        </p:nvSpPr>
        <p:spPr>
          <a:xfrm>
            <a:off x="4830762" y="1046136"/>
            <a:ext cx="2541600" cy="512700"/>
          </a:xfrm>
          <a:prstGeom prst="homePlate">
            <a:avLst>
              <a:gd name="adj" fmla="val 50000"/>
            </a:avLst>
          </a:prstGeom>
          <a:solidFill>
            <a:srgbClr val="FFAA7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Mar 2029</a:t>
            </a:r>
            <a:endParaRPr lang="en-US" sz="2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4" name="Google Shape;924;p85"/>
          <p:cNvSpPr/>
          <p:nvPr/>
        </p:nvSpPr>
        <p:spPr>
          <a:xfrm>
            <a:off x="2616200" y="1046136"/>
            <a:ext cx="2541600" cy="512700"/>
          </a:xfrm>
          <a:prstGeom prst="homePlate">
            <a:avLst>
              <a:gd name="adj" fmla="val 50000"/>
            </a:avLst>
          </a:prstGeom>
          <a:solidFill>
            <a:srgbClr val="FFCD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Mar 2028</a:t>
            </a:r>
            <a:endParaRPr lang="en-US" sz="2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5" name="Google Shape;925;p85"/>
          <p:cNvSpPr/>
          <p:nvPr/>
        </p:nvSpPr>
        <p:spPr>
          <a:xfrm>
            <a:off x="401638" y="1046136"/>
            <a:ext cx="2541600" cy="512700"/>
          </a:xfrm>
          <a:prstGeom prst="homePlate">
            <a:avLst>
              <a:gd name="adj" fmla="val 50000"/>
            </a:avLst>
          </a:prstGeom>
          <a:solidFill>
            <a:srgbClr val="FFE8D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Mar 2027</a:t>
            </a:r>
            <a:endParaRPr lang="en-US" sz="2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6" name="Google Shape;926;p85"/>
          <p:cNvSpPr txBox="1"/>
          <p:nvPr/>
        </p:nvSpPr>
        <p:spPr>
          <a:xfrm>
            <a:off x="639496" y="1604223"/>
            <a:ext cx="18021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Tax Year 1 End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7" name="Google Shape;927;p85"/>
          <p:cNvSpPr txBox="1"/>
          <p:nvPr/>
        </p:nvSpPr>
        <p:spPr>
          <a:xfrm>
            <a:off x="2700429" y="1626718"/>
            <a:ext cx="22737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Tax Year 2 End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8" name="Google Shape;928;p85"/>
          <p:cNvSpPr txBox="1"/>
          <p:nvPr/>
        </p:nvSpPr>
        <p:spPr>
          <a:xfrm>
            <a:off x="4998670" y="1621354"/>
            <a:ext cx="22158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Tax Year 3 End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9" name="Google Shape;929;p85"/>
          <p:cNvSpPr txBox="1"/>
          <p:nvPr/>
        </p:nvSpPr>
        <p:spPr>
          <a:xfrm>
            <a:off x="7115928" y="1619790"/>
            <a:ext cx="22911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Form 46, 47 Filing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30" name="Google Shape;930;p85"/>
          <p:cNvSpPr txBox="1"/>
          <p:nvPr/>
        </p:nvSpPr>
        <p:spPr>
          <a:xfrm>
            <a:off x="9469056" y="1607177"/>
            <a:ext cx="23226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TPO Decision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31" name="Google Shape;931;p85"/>
          <p:cNvSpPr txBox="1"/>
          <p:nvPr/>
        </p:nvSpPr>
        <p:spPr>
          <a:xfrm>
            <a:off x="10702533" y="6014489"/>
            <a:ext cx="15165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*No timelines specified for closure</a:t>
            </a:r>
            <a:endParaRPr lang="en-US" sz="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32" name="Google Shape;932;p85"/>
          <p:cNvSpPr txBox="1"/>
          <p:nvPr/>
        </p:nvSpPr>
        <p:spPr>
          <a:xfrm>
            <a:off x="-44527" y="6034410"/>
            <a:ext cx="15165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#Form 47 is a certificate from an accountant</a:t>
            </a:r>
            <a:endParaRPr lang="en-US" sz="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36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86"/>
          <p:cNvSpPr txBox="1"/>
          <p:nvPr>
            <p:ph type="title"/>
          </p:nvPr>
        </p:nvSpPr>
        <p:spPr>
          <a:xfrm>
            <a:off x="397667" y="402336"/>
            <a:ext cx="113913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Form 47 - Accountant must certify</a:t>
            </a:r>
            <a:endParaRPr lang="en-US"/>
          </a:p>
        </p:txBody>
      </p:sp>
      <p:sp>
        <p:nvSpPr>
          <p:cNvPr id="938" name="Google Shape;938;p86"/>
          <p:cNvSpPr txBox="1"/>
          <p:nvPr>
            <p:ph type="body" idx="1"/>
          </p:nvPr>
        </p:nvSpPr>
        <p:spPr>
          <a:xfrm>
            <a:off x="402908" y="2975076"/>
            <a:ext cx="2717700" cy="33546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Books Examined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Examined books of accounts and documents maintained under section 171</a:t>
            </a:r>
            <a:endParaRPr lang="en-US"/>
          </a:p>
        </p:txBody>
      </p:sp>
      <p:sp>
        <p:nvSpPr>
          <p:cNvPr id="939" name="Google Shape;939;p86"/>
          <p:cNvSpPr txBox="1"/>
          <p:nvPr>
            <p:ph type="body" idx="2"/>
          </p:nvPr>
        </p:nvSpPr>
        <p:spPr>
          <a:xfrm>
            <a:off x="3292401" y="2975077"/>
            <a:ext cx="2730600" cy="33546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Transaction Similarity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No material change in functions, assets and risks across three years</a:t>
            </a:r>
            <a:endParaRPr lang="en-US"/>
          </a:p>
        </p:txBody>
      </p:sp>
      <p:sp>
        <p:nvSpPr>
          <p:cNvPr id="940" name="Google Shape;940;p86"/>
          <p:cNvSpPr txBox="1"/>
          <p:nvPr>
            <p:ph type="body" idx="3"/>
          </p:nvPr>
        </p:nvSpPr>
        <p:spPr>
          <a:xfrm>
            <a:off x="6181894" y="2975076"/>
            <a:ext cx="2781000" cy="33546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Jurisdiction Compliance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No Associated Enterprises resident in notified jurisdictional area</a:t>
            </a:r>
            <a:endParaRPr lang="en-US"/>
          </a:p>
        </p:txBody>
      </p:sp>
      <p:sp>
        <p:nvSpPr>
          <p:cNvPr id="941" name="Google Shape;941;p86"/>
          <p:cNvSpPr txBox="1"/>
          <p:nvPr>
            <p:ph type="body" idx="4"/>
          </p:nvPr>
        </p:nvSpPr>
        <p:spPr>
          <a:xfrm>
            <a:off x="9071387" y="2975076"/>
            <a:ext cx="2717700" cy="3354600"/>
          </a:xfrm>
          <a:prstGeom prst="rect">
            <a:avLst/>
          </a:prstGeom>
          <a:solidFill>
            <a:srgbClr val="FFE8D4"/>
          </a:solidFill>
          <a:ln>
            <a:noFill/>
          </a:ln>
        </p:spPr>
        <p:txBody>
          <a:bodyPr spcFirstLastPara="1" wrap="square" lIns="182875" tIns="164590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Data Accuracy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Information provided in Form 46 is </a:t>
            </a:r>
            <a:r>
              <a:rPr lang="en-US" b="1" i="1"/>
              <a:t>accurate and bona fide</a:t>
            </a:r>
            <a:endParaRPr lang="en-US" b="1" i="1"/>
          </a:p>
        </p:txBody>
      </p:sp>
      <p:sp>
        <p:nvSpPr>
          <p:cNvPr id="942" name="Google Shape;942;p86"/>
          <p:cNvSpPr txBox="1"/>
          <p:nvPr>
            <p:ph type="body" idx="5"/>
          </p:nvPr>
        </p:nvSpPr>
        <p:spPr>
          <a:xfrm>
            <a:off x="393617" y="1428750"/>
            <a:ext cx="113913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/>
              <a:t>Form 47 requires accountant certification under section 166(9) for multi-year ALP determination across TY, TY+1 and TY+2</a:t>
            </a:r>
            <a:endParaRPr sz="1800"/>
          </a:p>
        </p:txBody>
      </p:sp>
      <p:pic>
        <p:nvPicPr>
          <p:cNvPr id="943" name="Google Shape;943;p86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664208" y="3035808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4" name="Google Shape;944;p86" descr="image.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544568" y="3072384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5" name="Google Shape;945;p86" descr="image.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52360" y="3026664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6" name="Google Shape;946;p86" descr="image.pn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0369296" y="3054096"/>
            <a:ext cx="13716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87"/>
          <p:cNvSpPr txBox="1"/>
          <p:nvPr>
            <p:ph type="title"/>
          </p:nvPr>
        </p:nvSpPr>
        <p:spPr>
          <a:xfrm>
            <a:off x="397666" y="402335"/>
            <a:ext cx="11031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Form 48 (erstwhile Form 3CEB) – Key changes</a:t>
            </a:r>
            <a:endParaRPr lang="en-US"/>
          </a:p>
        </p:txBody>
      </p:sp>
      <p:sp>
        <p:nvSpPr>
          <p:cNvPr id="952" name="Google Shape;952;p87"/>
          <p:cNvSpPr txBox="1"/>
          <p:nvPr>
            <p:ph type="body" idx="1"/>
          </p:nvPr>
        </p:nvSpPr>
        <p:spPr>
          <a:xfrm>
            <a:off x="415605" y="4321591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None/>
            </a:pPr>
            <a:r>
              <a:rPr lang="en-US"/>
              <a:t>Stock</a:t>
            </a:r>
            <a:endParaRPr lang="en-US"/>
          </a:p>
        </p:txBody>
      </p:sp>
      <p:sp>
        <p:nvSpPr>
          <p:cNvPr id="953" name="Google Shape;953;p87"/>
          <p:cNvSpPr txBox="1"/>
          <p:nvPr>
            <p:ph type="body" idx="2"/>
          </p:nvPr>
        </p:nvSpPr>
        <p:spPr>
          <a:xfrm>
            <a:off x="415605" y="5008627"/>
            <a:ext cx="2378100" cy="14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Stock compensation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Total expense, bifurcation of amounts included/excluded in ALP computation</a:t>
            </a:r>
            <a:endParaRPr lang="en-US"/>
          </a:p>
        </p:txBody>
      </p:sp>
      <p:sp>
        <p:nvSpPr>
          <p:cNvPr id="954" name="Google Shape;954;p87"/>
          <p:cNvSpPr txBox="1"/>
          <p:nvPr>
            <p:ph type="body" idx="3"/>
          </p:nvPr>
        </p:nvSpPr>
        <p:spPr>
          <a:xfrm>
            <a:off x="3296781" y="4321591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4800"/>
              <a:buNone/>
            </a:pPr>
            <a:r>
              <a:rPr lang="en-US"/>
              <a:t>Assets</a:t>
            </a:r>
            <a:endParaRPr lang="en-US"/>
          </a:p>
        </p:txBody>
      </p:sp>
      <p:sp>
        <p:nvSpPr>
          <p:cNvPr id="955" name="Google Shape;955;p87"/>
          <p:cNvSpPr txBox="1"/>
          <p:nvPr>
            <p:ph type="body" idx="4"/>
          </p:nvPr>
        </p:nvSpPr>
        <p:spPr>
          <a:xfrm>
            <a:off x="3296781" y="5008627"/>
            <a:ext cx="2378100" cy="16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Assets provided by AE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Cost/depreciation of assets, software, tools, licenses, databases provided by AE (with or without charge) - both third-party and in-house developed</a:t>
            </a:r>
            <a:endParaRPr lang="en-US"/>
          </a:p>
        </p:txBody>
      </p:sp>
      <p:sp>
        <p:nvSpPr>
          <p:cNvPr id="956" name="Google Shape;956;p87"/>
          <p:cNvSpPr txBox="1"/>
          <p:nvPr>
            <p:ph type="body" idx="5"/>
          </p:nvPr>
        </p:nvSpPr>
        <p:spPr>
          <a:xfrm>
            <a:off x="6177957" y="4321591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4800"/>
              <a:buNone/>
            </a:pPr>
            <a:r>
              <a:rPr lang="en-US"/>
              <a:t>Travel</a:t>
            </a:r>
            <a:endParaRPr lang="en-US"/>
          </a:p>
        </p:txBody>
      </p:sp>
      <p:sp>
        <p:nvSpPr>
          <p:cNvPr id="957" name="Google Shape;957;p87"/>
          <p:cNvSpPr txBox="1"/>
          <p:nvPr>
            <p:ph type="body" idx="6"/>
          </p:nvPr>
        </p:nvSpPr>
        <p:spPr>
          <a:xfrm>
            <a:off x="6177957" y="5008627"/>
            <a:ext cx="2378100" cy="14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Travel expenses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Cost incurred by AE for employee travel, training, or business purposes outside India - segregated by P&amp;L inclusion</a:t>
            </a:r>
            <a:endParaRPr lang="en-US"/>
          </a:p>
        </p:txBody>
      </p:sp>
      <p:sp>
        <p:nvSpPr>
          <p:cNvPr id="958" name="Google Shape;958;p87"/>
          <p:cNvSpPr txBox="1"/>
          <p:nvPr>
            <p:ph type="body" idx="7"/>
          </p:nvPr>
        </p:nvSpPr>
        <p:spPr>
          <a:xfrm>
            <a:off x="9059133" y="4321591"/>
            <a:ext cx="2396100" cy="8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4000"/>
              <a:buNone/>
            </a:pPr>
            <a:r>
              <a:rPr lang="en-US"/>
              <a:t>Training</a:t>
            </a:r>
            <a:endParaRPr lang="en-US"/>
          </a:p>
        </p:txBody>
      </p:sp>
      <p:sp>
        <p:nvSpPr>
          <p:cNvPr id="959" name="Google Shape;959;p87"/>
          <p:cNvSpPr txBox="1"/>
          <p:nvPr>
            <p:ph type="body" idx="8"/>
          </p:nvPr>
        </p:nvSpPr>
        <p:spPr>
          <a:xfrm>
            <a:off x="9059133" y="5008627"/>
            <a:ext cx="2378100" cy="14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Management/Training Services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Training expenses and consultancy services provided by AE with clear P&amp;L treatment bifurcation</a:t>
            </a:r>
            <a:endParaRPr lang="en-US"/>
          </a:p>
        </p:txBody>
      </p:sp>
      <p:sp>
        <p:nvSpPr>
          <p:cNvPr id="960" name="Google Shape;960;p87"/>
          <p:cNvSpPr txBox="1"/>
          <p:nvPr/>
        </p:nvSpPr>
        <p:spPr>
          <a:xfrm>
            <a:off x="407669" y="1108993"/>
            <a:ext cx="27579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APA details mandated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APA details now mandatory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Include date, acknowledgement number, transaction IDs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Amounts covered under APA in Section 8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61" name="Google Shape;961;p87"/>
          <p:cNvSpPr txBox="1"/>
          <p:nvPr/>
        </p:nvSpPr>
        <p:spPr>
          <a:xfrm>
            <a:off x="3289821" y="1108993"/>
            <a:ext cx="27522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ALP calculations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Detailed ALP computation mandatory in Part E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Specific methodology selection required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CUP, RPM, CPM, PSM, TNMM, or Other methods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Comparable analysis mandatory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62" name="Google Shape;962;p87"/>
          <p:cNvSpPr txBox="1"/>
          <p:nvPr/>
        </p:nvSpPr>
        <p:spPr>
          <a:xfrm>
            <a:off x="6166511" y="1108993"/>
            <a:ext cx="27498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Transaction aggregation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Mandatory disclosure of aggregated transactions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Include closely linked transactions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Required for ALP determination in Section 11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63" name="Google Shape;963;p87"/>
          <p:cNvSpPr txBox="1"/>
          <p:nvPr/>
        </p:nvSpPr>
        <p:spPr>
          <a:xfrm>
            <a:off x="9048456" y="1108993"/>
            <a:ext cx="2749800" cy="23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3 vs. 6 part of Form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Accountant’s report in Form 48 is bifurcated into 6 parts vs. 3 parts in Form 3CEB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64" name="Google Shape;964;p87"/>
          <p:cNvSpPr txBox="1"/>
          <p:nvPr/>
        </p:nvSpPr>
        <p:spPr>
          <a:xfrm>
            <a:off x="0" y="3726240"/>
            <a:ext cx="12192000" cy="51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eorgia" panose="02040502050405020303"/>
              <a:buNone/>
            </a:pPr>
            <a:r>
              <a:rPr lang="en-US" sz="2000" b="0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Form 48 Sr. No. 14 - Amount recorded as well as not recorded in books</a:t>
            </a:r>
            <a:endParaRPr lang="en-US" sz="2000" b="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88"/>
          <p:cNvSpPr txBox="1"/>
          <p:nvPr>
            <p:ph type="title"/>
          </p:nvPr>
        </p:nvSpPr>
        <p:spPr>
          <a:xfrm>
            <a:off x="397667" y="402336"/>
            <a:ext cx="113913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Safe Harbour Rules – Key changes</a:t>
            </a:r>
            <a:endParaRPr lang="en-US"/>
          </a:p>
        </p:txBody>
      </p:sp>
      <p:sp>
        <p:nvSpPr>
          <p:cNvPr id="970" name="Google Shape;970;p88"/>
          <p:cNvSpPr/>
          <p:nvPr/>
        </p:nvSpPr>
        <p:spPr>
          <a:xfrm>
            <a:off x="2052044" y="3613070"/>
            <a:ext cx="97800" cy="29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6175" tIns="46175" rIns="46175" bIns="461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971" name="Google Shape;971;p88"/>
          <p:cNvCxnSpPr/>
          <p:nvPr/>
        </p:nvCxnSpPr>
        <p:spPr>
          <a:xfrm>
            <a:off x="6096997" y="1485901"/>
            <a:ext cx="0" cy="460650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72" name="Google Shape;972;p88"/>
          <p:cNvGrpSpPr/>
          <p:nvPr/>
        </p:nvGrpSpPr>
        <p:grpSpPr>
          <a:xfrm>
            <a:off x="462208" y="2944394"/>
            <a:ext cx="11287104" cy="1724349"/>
            <a:chOff x="717867" y="3093654"/>
            <a:chExt cx="7374300" cy="1643333"/>
          </a:xfrm>
        </p:grpSpPr>
        <p:cxnSp>
          <p:nvCxnSpPr>
            <p:cNvPr id="973" name="Google Shape;973;p88"/>
            <p:cNvCxnSpPr/>
            <p:nvPr/>
          </p:nvCxnSpPr>
          <p:spPr>
            <a:xfrm>
              <a:off x="4405016" y="-593496"/>
              <a:ext cx="0" cy="7374300"/>
            </a:xfrm>
            <a:prstGeom prst="straightConnector1">
              <a:avLst/>
            </a:prstGeom>
            <a:noFill/>
            <a:ln w="127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4" name="Google Shape;974;p88"/>
            <p:cNvCxnSpPr/>
            <p:nvPr/>
          </p:nvCxnSpPr>
          <p:spPr>
            <a:xfrm>
              <a:off x="4405016" y="1049838"/>
              <a:ext cx="0" cy="7374300"/>
            </a:xfrm>
            <a:prstGeom prst="straightConnector1">
              <a:avLst/>
            </a:prstGeom>
            <a:noFill/>
            <a:ln w="127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75" name="Google Shape;975;p88"/>
          <p:cNvGrpSpPr/>
          <p:nvPr/>
        </p:nvGrpSpPr>
        <p:grpSpPr>
          <a:xfrm>
            <a:off x="4331167" y="2066478"/>
            <a:ext cx="3515090" cy="3474991"/>
            <a:chOff x="3550" y="1553"/>
            <a:chExt cx="1936" cy="1916"/>
          </a:xfrm>
        </p:grpSpPr>
        <p:sp>
          <p:nvSpPr>
            <p:cNvPr id="976" name="Google Shape;976;p88"/>
            <p:cNvSpPr/>
            <p:nvPr/>
          </p:nvSpPr>
          <p:spPr>
            <a:xfrm>
              <a:off x="4521" y="2033"/>
              <a:ext cx="965" cy="956"/>
            </a:xfrm>
            <a:custGeom>
              <a:avLst/>
              <a:gdLst/>
              <a:ahLst/>
              <a:cxnLst/>
              <a:rect l="l" t="t" r="r" b="b"/>
              <a:pathLst>
                <a:path w="174" h="173" extrusionOk="0">
                  <a:moveTo>
                    <a:pt x="150" y="173"/>
                  </a:moveTo>
                  <a:cubicBezTo>
                    <a:pt x="165" y="147"/>
                    <a:pt x="174" y="117"/>
                    <a:pt x="174" y="87"/>
                  </a:cubicBezTo>
                  <a:cubicBezTo>
                    <a:pt x="174" y="56"/>
                    <a:pt x="165" y="26"/>
                    <a:pt x="150" y="0"/>
                  </a:cubicBezTo>
                  <a:lnTo>
                    <a:pt x="0" y="87"/>
                  </a:lnTo>
                  <a:lnTo>
                    <a:pt x="150" y="173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7" name="Google Shape;977;p88"/>
            <p:cNvSpPr/>
            <p:nvPr/>
          </p:nvSpPr>
          <p:spPr>
            <a:xfrm>
              <a:off x="4521" y="1553"/>
              <a:ext cx="832" cy="961"/>
            </a:xfrm>
            <a:custGeom>
              <a:avLst/>
              <a:gdLst/>
              <a:ahLst/>
              <a:cxnLst/>
              <a:rect l="l" t="t" r="r" b="b"/>
              <a:pathLst>
                <a:path w="150" h="174" extrusionOk="0">
                  <a:moveTo>
                    <a:pt x="150" y="87"/>
                  </a:moveTo>
                  <a:cubicBezTo>
                    <a:pt x="119" y="33"/>
                    <a:pt x="62" y="0"/>
                    <a:pt x="0" y="0"/>
                  </a:cubicBezTo>
                  <a:lnTo>
                    <a:pt x="0" y="174"/>
                  </a:lnTo>
                  <a:lnTo>
                    <a:pt x="150" y="87"/>
                  </a:lnTo>
                  <a:close/>
                </a:path>
              </a:pathLst>
            </a:cu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8" name="Google Shape;978;p88"/>
            <p:cNvSpPr/>
            <p:nvPr/>
          </p:nvSpPr>
          <p:spPr>
            <a:xfrm>
              <a:off x="4521" y="2514"/>
              <a:ext cx="832" cy="955"/>
            </a:xfrm>
            <a:custGeom>
              <a:avLst/>
              <a:gdLst/>
              <a:ahLst/>
              <a:cxnLst/>
              <a:rect l="l" t="t" r="r" b="b"/>
              <a:pathLst>
                <a:path w="150" h="173" extrusionOk="0">
                  <a:moveTo>
                    <a:pt x="0" y="173"/>
                  </a:moveTo>
                  <a:cubicBezTo>
                    <a:pt x="62" y="173"/>
                    <a:pt x="119" y="140"/>
                    <a:pt x="150" y="86"/>
                  </a:cubicBezTo>
                  <a:lnTo>
                    <a:pt x="0" y="0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9" name="Google Shape;979;p88"/>
            <p:cNvSpPr/>
            <p:nvPr/>
          </p:nvSpPr>
          <p:spPr>
            <a:xfrm>
              <a:off x="3683" y="2514"/>
              <a:ext cx="838" cy="955"/>
            </a:xfrm>
            <a:custGeom>
              <a:avLst/>
              <a:gdLst/>
              <a:ahLst/>
              <a:cxnLst/>
              <a:rect l="l" t="t" r="r" b="b"/>
              <a:pathLst>
                <a:path w="151" h="173" extrusionOk="0">
                  <a:moveTo>
                    <a:pt x="0" y="86"/>
                  </a:moveTo>
                  <a:cubicBezTo>
                    <a:pt x="31" y="140"/>
                    <a:pt x="88" y="173"/>
                    <a:pt x="151" y="173"/>
                  </a:cubicBezTo>
                  <a:lnTo>
                    <a:pt x="151" y="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0" name="Google Shape;980;p88"/>
            <p:cNvSpPr/>
            <p:nvPr/>
          </p:nvSpPr>
          <p:spPr>
            <a:xfrm>
              <a:off x="3550" y="2033"/>
              <a:ext cx="971" cy="956"/>
            </a:xfrm>
            <a:custGeom>
              <a:avLst/>
              <a:gdLst/>
              <a:ahLst/>
              <a:cxnLst/>
              <a:rect l="l" t="t" r="r" b="b"/>
              <a:pathLst>
                <a:path w="175" h="173" extrusionOk="0">
                  <a:moveTo>
                    <a:pt x="24" y="0"/>
                  </a:moveTo>
                  <a:cubicBezTo>
                    <a:pt x="9" y="26"/>
                    <a:pt x="1" y="56"/>
                    <a:pt x="1" y="86"/>
                  </a:cubicBezTo>
                  <a:cubicBezTo>
                    <a:pt x="0" y="117"/>
                    <a:pt x="9" y="147"/>
                    <a:pt x="24" y="173"/>
                  </a:cubicBezTo>
                  <a:lnTo>
                    <a:pt x="175" y="8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1" name="Google Shape;981;p88"/>
            <p:cNvSpPr/>
            <p:nvPr/>
          </p:nvSpPr>
          <p:spPr>
            <a:xfrm>
              <a:off x="3683" y="1553"/>
              <a:ext cx="838" cy="961"/>
            </a:xfrm>
            <a:custGeom>
              <a:avLst/>
              <a:gdLst/>
              <a:ahLst/>
              <a:cxnLst/>
              <a:rect l="l" t="t" r="r" b="b"/>
              <a:pathLst>
                <a:path w="151" h="174" extrusionOk="0">
                  <a:moveTo>
                    <a:pt x="150" y="0"/>
                  </a:moveTo>
                  <a:cubicBezTo>
                    <a:pt x="88" y="0"/>
                    <a:pt x="31" y="33"/>
                    <a:pt x="0" y="87"/>
                  </a:cubicBezTo>
                  <a:lnTo>
                    <a:pt x="151" y="174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l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2" name="Google Shape;982;p88"/>
            <p:cNvSpPr/>
            <p:nvPr/>
          </p:nvSpPr>
          <p:spPr>
            <a:xfrm>
              <a:off x="4124" y="2118"/>
              <a:ext cx="900" cy="900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>
                  <a:solidFill>
                    <a:schemeClr val="dk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Key changes</a:t>
              </a:r>
              <a:endParaRPr lang="en-US" sz="12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3" name="Google Shape;983;p88"/>
            <p:cNvSpPr/>
            <p:nvPr/>
          </p:nvSpPr>
          <p:spPr>
            <a:xfrm>
              <a:off x="3930" y="1856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Block period 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testing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4" name="Google Shape;984;p88"/>
            <p:cNvSpPr/>
            <p:nvPr/>
          </p:nvSpPr>
          <p:spPr>
            <a:xfrm>
              <a:off x="4668" y="1856"/>
              <a:ext cx="3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Data centre</a:t>
              </a:r>
              <a:endPara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scope</a:t>
              </a:r>
              <a:endPara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5" name="Google Shape;985;p88"/>
            <p:cNvSpPr/>
            <p:nvPr/>
          </p:nvSpPr>
          <p:spPr>
            <a:xfrm>
              <a:off x="5008" y="2405"/>
              <a:ext cx="3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Procedural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rights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6" name="Google Shape;986;p88"/>
            <p:cNvSpPr/>
            <p:nvPr/>
          </p:nvSpPr>
          <p:spPr>
            <a:xfrm>
              <a:off x="3718" y="2403"/>
              <a:ext cx="3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Form 49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timing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7" name="Google Shape;987;p88"/>
            <p:cNvSpPr/>
            <p:nvPr/>
          </p:nvSpPr>
          <p:spPr>
            <a:xfrm>
              <a:off x="3904" y="2964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Withdrawal</a:t>
              </a:r>
              <a:endPara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window</a:t>
              </a:r>
              <a:endPara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8" name="Google Shape;988;p88"/>
            <p:cNvSpPr/>
            <p:nvPr/>
          </p:nvSpPr>
          <p:spPr>
            <a:xfrm>
              <a:off x="4529" y="2963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Post-withdrawal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effect</a:t>
              </a:r>
              <a:endParaRPr lang="en-US" sz="12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989" name="Google Shape;989;p88"/>
          <p:cNvSpPr/>
          <p:nvPr/>
        </p:nvSpPr>
        <p:spPr>
          <a:xfrm>
            <a:off x="462225" y="1485900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Block period testing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54940" marR="0" lvl="1" indent="-154940" algn="l" rtl="0">
              <a:spcBef>
                <a:spcPts val="17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Threshold of ₹2,000 crore tested only in Year 1</a:t>
            </a:r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54940" marR="0" lvl="1" indent="-154940" algn="l" rtl="0">
              <a:spcBef>
                <a:spcPts val="3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One-time test provides certainty for entire 5-year period</a:t>
            </a:r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90" name="Google Shape;990;p88"/>
          <p:cNvSpPr/>
          <p:nvPr/>
        </p:nvSpPr>
        <p:spPr>
          <a:xfrm>
            <a:off x="448153" y="3016580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Form 49 timing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Must file by return due date under Section 263(1)(c)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Timeline aligns with return filing process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91" name="Google Shape;991;p88"/>
          <p:cNvSpPr/>
          <p:nvPr/>
        </p:nvSpPr>
        <p:spPr>
          <a:xfrm>
            <a:off x="448154" y="4762697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Withdrawal window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Withdrawal restricted to 6 months after Year 1 ends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Limited window increases commitment to safe harbour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92" name="Google Shape;992;p88"/>
          <p:cNvSpPr/>
          <p:nvPr/>
        </p:nvSpPr>
        <p:spPr>
          <a:xfrm>
            <a:off x="7959273" y="1485900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Data centre scope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Data centre services definition significantly expanded to cover full IT infrastructure stack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93" name="Google Shape;993;p88"/>
          <p:cNvSpPr/>
          <p:nvPr/>
        </p:nvSpPr>
        <p:spPr>
          <a:xfrm>
            <a:off x="7959273" y="3016580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Procedural rights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Enhanced safeguard with 'reasonable opportunity' language across Rules 90, 98, 101 (not applicable for IT cases)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94" name="Google Shape;994;p88"/>
          <p:cNvSpPr/>
          <p:nvPr/>
        </p:nvSpPr>
        <p:spPr>
          <a:xfrm>
            <a:off x="7959274" y="4762696"/>
            <a:ext cx="3708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Post-withdrawal effect</a:t>
            </a:r>
            <a:endParaRPr lang="en-US" sz="1500" b="1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Option terminates for withdrawal year and all future years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spcBef>
                <a:spcPts val="17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/>
              <a:buChar char="•"/>
            </a:pPr>
            <a:r>
              <a:rPr lang="en-US" sz="1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Explicit cascading impact now clearly defined in Rule 91(11)</a:t>
            </a:r>
            <a:endParaRPr lang="en-US" sz="1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8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89"/>
          <p:cNvSpPr txBox="1"/>
          <p:nvPr>
            <p:ph type="title"/>
          </p:nvPr>
        </p:nvSpPr>
        <p:spPr>
          <a:xfrm>
            <a:off x="397667" y="402336"/>
            <a:ext cx="113913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Safe harbour application - Form 49 (erstwhile Form 3CEFA) – Key changes</a:t>
            </a:r>
            <a:endParaRPr lang="en-US"/>
          </a:p>
        </p:txBody>
      </p:sp>
      <p:sp>
        <p:nvSpPr>
          <p:cNvPr id="1000" name="Google Shape;1000;p89"/>
          <p:cNvSpPr/>
          <p:nvPr/>
        </p:nvSpPr>
        <p:spPr>
          <a:xfrm>
            <a:off x="2675397" y="3287956"/>
            <a:ext cx="2596200" cy="1762500"/>
          </a:xfrm>
          <a:prstGeom prst="chevron">
            <a:avLst>
              <a:gd name="adj" fmla="val 3159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1" name="Google Shape;1001;p89"/>
          <p:cNvSpPr/>
          <p:nvPr/>
        </p:nvSpPr>
        <p:spPr>
          <a:xfrm>
            <a:off x="450928" y="3299970"/>
            <a:ext cx="2657700" cy="1750500"/>
          </a:xfrm>
          <a:prstGeom prst="homePlate">
            <a:avLst>
              <a:gd name="adj" fmla="val 31469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2" name="Google Shape;1002;p89"/>
          <p:cNvSpPr/>
          <p:nvPr/>
        </p:nvSpPr>
        <p:spPr>
          <a:xfrm>
            <a:off x="4838262" y="3287956"/>
            <a:ext cx="2596200" cy="1762500"/>
          </a:xfrm>
          <a:prstGeom prst="chevron">
            <a:avLst>
              <a:gd name="adj" fmla="val 31595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3" name="Google Shape;1003;p89"/>
          <p:cNvSpPr/>
          <p:nvPr/>
        </p:nvSpPr>
        <p:spPr>
          <a:xfrm>
            <a:off x="7015594" y="3287956"/>
            <a:ext cx="2596200" cy="1762500"/>
          </a:xfrm>
          <a:prstGeom prst="chevron">
            <a:avLst>
              <a:gd name="adj" fmla="val 3159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4" name="Google Shape;1004;p89"/>
          <p:cNvSpPr/>
          <p:nvPr/>
        </p:nvSpPr>
        <p:spPr>
          <a:xfrm>
            <a:off x="9192925" y="3287956"/>
            <a:ext cx="2596200" cy="1762500"/>
          </a:xfrm>
          <a:prstGeom prst="chevron">
            <a:avLst>
              <a:gd name="adj" fmla="val 31595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5" name="Google Shape;1005;p89"/>
          <p:cNvSpPr txBox="1"/>
          <p:nvPr/>
        </p:nvSpPr>
        <p:spPr>
          <a:xfrm>
            <a:off x="628874" y="3849924"/>
            <a:ext cx="18831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950" tIns="76950" rIns="61550" bIns="7695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Operating revenue threshold</a:t>
            </a:r>
            <a:endParaRPr lang="en-US" sz="16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6" name="Google Shape;1006;p89"/>
          <p:cNvSpPr txBox="1"/>
          <p:nvPr/>
        </p:nvSpPr>
        <p:spPr>
          <a:xfrm>
            <a:off x="3311066" y="3849924"/>
            <a:ext cx="17250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950" tIns="76950" rIns="61550" bIns="7695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Foreign principal functions</a:t>
            </a:r>
            <a:endParaRPr lang="en-US" sz="16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007" name="Google Shape;1007;p89"/>
          <p:cNvCxnSpPr/>
          <p:nvPr/>
        </p:nvCxnSpPr>
        <p:spPr>
          <a:xfrm>
            <a:off x="2638921" y="1945380"/>
            <a:ext cx="0" cy="12600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08" name="Google Shape;1008;p89"/>
          <p:cNvSpPr txBox="1"/>
          <p:nvPr/>
        </p:nvSpPr>
        <p:spPr>
          <a:xfrm>
            <a:off x="2722349" y="1945380"/>
            <a:ext cx="24321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Most economically significant functions performed by foreign principal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09" name="Google Shape;1009;p89"/>
          <p:cNvSpPr txBox="1"/>
          <p:nvPr/>
        </p:nvSpPr>
        <p:spPr>
          <a:xfrm>
            <a:off x="4822742" y="5735664"/>
            <a:ext cx="2457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55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Foreign principal provides funds, capital, and significant assets including intangibles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24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2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Eligible assessee receives remuneration only for work performed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010" name="Google Shape;1010;p89"/>
          <p:cNvCxnSpPr/>
          <p:nvPr/>
        </p:nvCxnSpPr>
        <p:spPr>
          <a:xfrm>
            <a:off x="4812313" y="5153429"/>
            <a:ext cx="0" cy="1260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11" name="Google Shape;1011;p89"/>
          <p:cNvSpPr txBox="1"/>
          <p:nvPr/>
        </p:nvSpPr>
        <p:spPr>
          <a:xfrm>
            <a:off x="7002260" y="1945380"/>
            <a:ext cx="26634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55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Eligible assessee operates under direct supervision of foreign principal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012" name="Google Shape;1012;p89"/>
          <p:cNvCxnSpPr/>
          <p:nvPr/>
        </p:nvCxnSpPr>
        <p:spPr>
          <a:xfrm>
            <a:off x="7002260" y="1945380"/>
            <a:ext cx="0" cy="126000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13" name="Google Shape;1013;p89"/>
          <p:cNvCxnSpPr/>
          <p:nvPr/>
        </p:nvCxnSpPr>
        <p:spPr>
          <a:xfrm>
            <a:off x="449341" y="5153429"/>
            <a:ext cx="0" cy="1260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14" name="Google Shape;1014;p89"/>
          <p:cNvSpPr txBox="1"/>
          <p:nvPr/>
        </p:nvSpPr>
        <p:spPr>
          <a:xfrm>
            <a:off x="449341" y="5712719"/>
            <a:ext cx="24654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55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Aggregate operating revenue of eligible international transaction providing IT services does not exceed ₹2,000 crore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15" name="Google Shape;1015;p89"/>
          <p:cNvSpPr txBox="1"/>
          <p:nvPr/>
        </p:nvSpPr>
        <p:spPr>
          <a:xfrm>
            <a:off x="9192206" y="5735664"/>
            <a:ext cx="24717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55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No ownership rights on intangibles generated; outcomes vest with foreign principal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016" name="Google Shape;1016;p89"/>
          <p:cNvCxnSpPr/>
          <p:nvPr/>
        </p:nvCxnSpPr>
        <p:spPr>
          <a:xfrm>
            <a:off x="9192206" y="5153429"/>
            <a:ext cx="0" cy="12600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17" name="Google Shape;1017;p89"/>
          <p:cNvSpPr txBox="1"/>
          <p:nvPr/>
        </p:nvSpPr>
        <p:spPr>
          <a:xfrm>
            <a:off x="5471742" y="3849924"/>
            <a:ext cx="17250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950" tIns="76950" rIns="61550" bIns="7695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Capital and asset provision</a:t>
            </a:r>
            <a:endParaRPr lang="en-US" sz="16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18" name="Google Shape;1018;p89"/>
          <p:cNvSpPr txBox="1"/>
          <p:nvPr/>
        </p:nvSpPr>
        <p:spPr>
          <a:xfrm>
            <a:off x="7657517" y="3973035"/>
            <a:ext cx="17250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950" tIns="76950" rIns="61550" bIns="7695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Supervision</a:t>
            </a:r>
            <a:endParaRPr lang="en-US" sz="16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19" name="Google Shape;1019;p89"/>
          <p:cNvSpPr txBox="1"/>
          <p:nvPr/>
        </p:nvSpPr>
        <p:spPr>
          <a:xfrm>
            <a:off x="9822028" y="3973035"/>
            <a:ext cx="17250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950" tIns="76950" rIns="61550" bIns="7695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Ownership</a:t>
            </a:r>
            <a:endParaRPr lang="en-US" sz="16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20" name="Google Shape;1020;p89"/>
          <p:cNvSpPr txBox="1"/>
          <p:nvPr/>
        </p:nvSpPr>
        <p:spPr>
          <a:xfrm>
            <a:off x="393617" y="1428750"/>
            <a:ext cx="113913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</a:pPr>
            <a:r>
              <a:rPr lang="en-US" sz="18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CEO / Chairman / Managing Director must certify five critical compliance confirmations for IT services provision.</a:t>
            </a:r>
            <a:endParaRPr sz="18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90"/>
          <p:cNvSpPr txBox="1"/>
          <p:nvPr>
            <p:ph type="title"/>
          </p:nvPr>
        </p:nvSpPr>
        <p:spPr>
          <a:xfrm>
            <a:off x="397667" y="402336"/>
            <a:ext cx="113913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APA application - Form 51 (erstwhile Form 3CED/ 3CEDA) – Key changes</a:t>
            </a:r>
            <a:endParaRPr lang="en-US"/>
          </a:p>
        </p:txBody>
      </p:sp>
      <p:sp>
        <p:nvSpPr>
          <p:cNvPr id="1026" name="Google Shape;1026;p90"/>
          <p:cNvSpPr txBox="1"/>
          <p:nvPr>
            <p:ph type="body" idx="1"/>
          </p:nvPr>
        </p:nvSpPr>
        <p:spPr>
          <a:xfrm>
            <a:off x="407669" y="1946275"/>
            <a:ext cx="27579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</a:pPr>
            <a:r>
              <a:rPr lang="en-US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Transaction ID system</a:t>
            </a:r>
            <a:endParaRPr lang="en-US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>
                <a:solidFill>
                  <a:srgbClr val="000000"/>
                </a:solidFill>
              </a:rPr>
              <a:t>Unique identifier for each international transaction type</a:t>
            </a:r>
            <a:endParaRPr lang="en-US">
              <a:solidFill>
                <a:srgbClr val="000000"/>
              </a:solidFill>
            </a:endParaRPr>
          </a:p>
          <a:p>
            <a:pPr marL="17145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•"/>
            </a:pPr>
            <a:r>
              <a:rPr lang="en-US">
                <a:solidFill>
                  <a:srgbClr val="000000"/>
                </a:solidFill>
              </a:rPr>
              <a:t>Auto-population feature for efficient tracking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27" name="Google Shape;1027;p90"/>
          <p:cNvSpPr txBox="1"/>
          <p:nvPr/>
        </p:nvSpPr>
        <p:spPr>
          <a:xfrm>
            <a:off x="3289821" y="1946275"/>
            <a:ext cx="27522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Anonymous pre-Filing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Acknowledgement number field added (Field 8)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Enables anonymous pre-filing consultations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28" name="Google Shape;1028;p90"/>
          <p:cNvSpPr txBox="1"/>
          <p:nvPr/>
        </p:nvSpPr>
        <p:spPr>
          <a:xfrm>
            <a:off x="6166511" y="1946275"/>
            <a:ext cx="27498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Estimated amount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Mandatory estimated transaction amount field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Required for each covered transaction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29" name="Google Shape;1029;p90"/>
          <p:cNvSpPr txBox="1"/>
          <p:nvPr/>
        </p:nvSpPr>
        <p:spPr>
          <a:xfrm>
            <a:off x="9048456" y="1946275"/>
            <a:ext cx="2749800" cy="40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137150" rIns="137150" bIns="13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Integrated rollback</a:t>
            </a:r>
            <a:endParaRPr lang="en-US" sz="15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Rollback option now within main form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Covers prior four tax years details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171450" marR="0" lvl="2" indent="-171450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Char char="•"/>
            </a:pPr>
            <a:r>
              <a:rPr lang="en-US" sz="1200" b="0" i="0" u="none" strike="noStrike" cap="none">
                <a:solidFill>
                  <a:srgbClr val="00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Eliminates need for separate Form 3CEDA</a:t>
            </a:r>
            <a:endParaRPr lang="en-US" sz="1200" b="0" i="0" u="none" strike="noStrike" cap="none">
              <a:solidFill>
                <a:srgbClr val="000000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0" name="Google Shape;1030;p90"/>
          <p:cNvSpPr txBox="1"/>
          <p:nvPr/>
        </p:nvSpPr>
        <p:spPr>
          <a:xfrm>
            <a:off x="0" y="5722085"/>
            <a:ext cx="12192000" cy="51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Georgia" panose="02040502050405020303"/>
              <a:buNone/>
            </a:pPr>
            <a:r>
              <a:rPr lang="en-US" sz="1500" b="0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Separate form for APA renewal introduced (Form 54) – [In essence, it reduces administrative burden by eliminating re-submission]</a:t>
            </a:r>
            <a:endParaRPr lang="en-US" sz="1500" b="0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91"/>
          <p:cNvSpPr txBox="1"/>
          <p:nvPr>
            <p:ph type="title"/>
          </p:nvPr>
        </p:nvSpPr>
        <p:spPr>
          <a:xfrm>
            <a:off x="397667" y="402336"/>
            <a:ext cx="11391300" cy="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ACR filing - Form 52 (erstwhile Form 3CEF) - Key changes</a:t>
            </a:r>
            <a:endParaRPr lang="en-US"/>
          </a:p>
        </p:txBody>
      </p:sp>
      <p:sp>
        <p:nvSpPr>
          <p:cNvPr id="1036" name="Google Shape;1036;p91"/>
          <p:cNvSpPr txBox="1"/>
          <p:nvPr/>
        </p:nvSpPr>
        <p:spPr>
          <a:xfrm>
            <a:off x="639420" y="4617833"/>
            <a:ext cx="3310200" cy="14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APA acknowledgment number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Mandatory field for tracking and reference of the original APA application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7" name="Google Shape;1037;p91"/>
          <p:cNvSpPr txBox="1"/>
          <p:nvPr/>
        </p:nvSpPr>
        <p:spPr>
          <a:xfrm>
            <a:off x="4440936" y="4593404"/>
            <a:ext cx="3310200" cy="14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Country code system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Standardized country coding for international transaction reporting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8" name="Google Shape;1038;p91"/>
          <p:cNvSpPr txBox="1"/>
          <p:nvPr/>
        </p:nvSpPr>
        <p:spPr>
          <a:xfrm>
            <a:off x="8242452" y="4605618"/>
            <a:ext cx="3310200" cy="14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Authorised representative details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Comprehensive information including name, address, email, and contact details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9" name="Google Shape;1039;p91"/>
          <p:cNvSpPr txBox="1"/>
          <p:nvPr/>
        </p:nvSpPr>
        <p:spPr>
          <a:xfrm>
            <a:off x="639420" y="2224446"/>
            <a:ext cx="33102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Computation templates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Detailed adjustment computations with separate methodologies for OPM on Operating Expense vs Operating Revenue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40" name="Google Shape;1040;p91"/>
          <p:cNvSpPr txBox="1"/>
          <p:nvPr/>
        </p:nvSpPr>
        <p:spPr>
          <a:xfrm>
            <a:off x="4440936" y="2169361"/>
            <a:ext cx="3310200" cy="14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Critical assumptions checklist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Comprehensive checklist covering General, FAR, AE, Invoicing, and Other compliances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41" name="Google Shape;1041;p91"/>
          <p:cNvSpPr txBox="1"/>
          <p:nvPr/>
        </p:nvSpPr>
        <p:spPr>
          <a:xfrm>
            <a:off x="8242452" y="2224446"/>
            <a:ext cx="3310200" cy="14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None/>
            </a:pPr>
            <a:r>
              <a:rPr lang="en-US" sz="15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Documentation certificate</a:t>
            </a:r>
            <a:endParaRPr lang="en-US" sz="15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1" indent="0" algn="l" rtl="0">
              <a:lnSpc>
                <a:spcPct val="12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Compliance certificate confirming maintenance and submission of required documentation</a:t>
            </a:r>
            <a:endParaRPr lang="en-US"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42" name="Google Shape;1042;p91"/>
          <p:cNvSpPr txBox="1"/>
          <p:nvPr/>
        </p:nvSpPr>
        <p:spPr>
          <a:xfrm>
            <a:off x="639420" y="1202485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3" name="Google Shape;1043;p91"/>
          <p:cNvSpPr txBox="1"/>
          <p:nvPr/>
        </p:nvSpPr>
        <p:spPr>
          <a:xfrm>
            <a:off x="4440936" y="1264875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2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4" name="Google Shape;1044;p91"/>
          <p:cNvSpPr txBox="1"/>
          <p:nvPr/>
        </p:nvSpPr>
        <p:spPr>
          <a:xfrm>
            <a:off x="639419" y="3790410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4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5" name="Google Shape;1045;p91"/>
          <p:cNvSpPr txBox="1"/>
          <p:nvPr/>
        </p:nvSpPr>
        <p:spPr>
          <a:xfrm>
            <a:off x="8115014" y="1311173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3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6" name="Google Shape;1046;p91"/>
          <p:cNvSpPr txBox="1"/>
          <p:nvPr/>
        </p:nvSpPr>
        <p:spPr>
          <a:xfrm>
            <a:off x="4440935" y="3790410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5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7" name="Google Shape;1047;p91"/>
          <p:cNvSpPr txBox="1"/>
          <p:nvPr/>
        </p:nvSpPr>
        <p:spPr>
          <a:xfrm>
            <a:off x="8242451" y="3790410"/>
            <a:ext cx="7707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5108"/>
              </a:buClr>
              <a:buSzPts val="5200"/>
              <a:buFont typeface="Arial" panose="020B0604020202020204"/>
              <a:buNone/>
            </a:pPr>
            <a:r>
              <a:rPr lang="en-US" sz="5200" b="1">
                <a:solidFill>
                  <a:srgbClr val="FD510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6</a:t>
            </a:r>
            <a:endParaRPr lang="en-US" sz="5200" b="1">
              <a:solidFill>
                <a:srgbClr val="FD5108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74"/>
          <p:cNvSpPr txBox="1"/>
          <p:nvPr>
            <p:ph type="title"/>
          </p:nvPr>
        </p:nvSpPr>
        <p:spPr>
          <a:xfrm>
            <a:off x="274320" y="3474720"/>
            <a:ext cx="5029200" cy="25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</a:pPr>
            <a:r>
              <a:rPr lang="en-US"/>
              <a:t>Overview of transfer pricing </a:t>
            </a:r>
            <a:endParaRPr lang="en-US"/>
          </a:p>
        </p:txBody>
      </p:sp>
      <p:sp>
        <p:nvSpPr>
          <p:cNvPr id="571" name="Google Shape;571;p74"/>
          <p:cNvSpPr txBox="1"/>
          <p:nvPr>
            <p:ph type="body" idx="1"/>
          </p:nvPr>
        </p:nvSpPr>
        <p:spPr>
          <a:xfrm>
            <a:off x="5303520" y="274320"/>
            <a:ext cx="6885300" cy="43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</a:pPr>
            <a:r>
              <a:rPr lang="en-US"/>
              <a:t>1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92"/>
          <p:cNvSpPr txBox="1"/>
          <p:nvPr>
            <p:ph type="title"/>
          </p:nvPr>
        </p:nvSpPr>
        <p:spPr>
          <a:xfrm>
            <a:off x="274320" y="3474720"/>
            <a:ext cx="5029200" cy="25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Georgia" panose="02040502050405020303"/>
              <a:buNone/>
            </a:pPr>
            <a:r>
              <a:rPr lang="en-US"/>
              <a:t>Key Takeaways</a:t>
            </a:r>
            <a:endParaRPr lang="en-US"/>
          </a:p>
        </p:txBody>
      </p:sp>
      <p:sp>
        <p:nvSpPr>
          <p:cNvPr id="1053" name="Google Shape;1053;p92"/>
          <p:cNvSpPr txBox="1"/>
          <p:nvPr>
            <p:ph type="body" idx="1"/>
          </p:nvPr>
        </p:nvSpPr>
        <p:spPr>
          <a:xfrm>
            <a:off x="5303520" y="274320"/>
            <a:ext cx="6885300" cy="43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0"/>
              <a:buNone/>
            </a:pPr>
            <a:r>
              <a:rPr lang="en-US"/>
              <a:t>3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7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93"/>
          <p:cNvSpPr txBox="1"/>
          <p:nvPr>
            <p:ph type="title"/>
          </p:nvPr>
        </p:nvSpPr>
        <p:spPr>
          <a:xfrm>
            <a:off x="397666" y="402336"/>
            <a:ext cx="11106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Key Takeaways for Transfer Pricing in India</a:t>
            </a:r>
            <a:endParaRPr lang="en-US"/>
          </a:p>
        </p:txBody>
      </p:sp>
      <p:sp>
        <p:nvSpPr>
          <p:cNvPr id="1059" name="Google Shape;1059;p93"/>
          <p:cNvSpPr txBox="1"/>
          <p:nvPr>
            <p:ph type="body" idx="1"/>
          </p:nvPr>
        </p:nvSpPr>
        <p:spPr>
          <a:xfrm>
            <a:off x="40005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Compliance is Critical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Maintaining robust documentation, timely filings, and strict adherence to the arm's length principle are essential to avoid penalties, litigation, and reputational risk with Indian tax authorities.</a:t>
            </a:r>
            <a:endParaRPr lang="en-US"/>
          </a:p>
        </p:txBody>
      </p:sp>
      <p:sp>
        <p:nvSpPr>
          <p:cNvPr id="1060" name="Google Shape;1060;p93"/>
          <p:cNvSpPr txBox="1"/>
          <p:nvPr>
            <p:ph type="body" idx="2"/>
          </p:nvPr>
        </p:nvSpPr>
        <p:spPr>
          <a:xfrm>
            <a:off x="4242435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Stay Updated on Changes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Recent developments including APA, Safe Harbour Rules, CbCR, Master File requirements, and secondary adjustments demand continuous monitoring and timely adaptation of transfer pricing policies and strategies.</a:t>
            </a:r>
            <a:endParaRPr lang="en-US"/>
          </a:p>
        </p:txBody>
      </p:sp>
      <p:sp>
        <p:nvSpPr>
          <p:cNvPr id="1061" name="Google Shape;1061;p93"/>
          <p:cNvSpPr txBox="1"/>
          <p:nvPr>
            <p:ph type="body" idx="3"/>
          </p:nvPr>
        </p:nvSpPr>
        <p:spPr>
          <a:xfrm>
            <a:off x="808482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Proactive Planning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Engaging in advance pricing agreements and safe harbour elections can significantly reduce uncertainty, streamline compliance, and minimise transfer pricing risk for businesses operating in India.</a:t>
            </a:r>
            <a:endParaRPr lang="en-US"/>
          </a:p>
        </p:txBody>
      </p:sp>
      <p:sp>
        <p:nvSpPr>
          <p:cNvPr id="1062" name="Google Shape;1062;p93"/>
          <p:cNvSpPr/>
          <p:nvPr/>
        </p:nvSpPr>
        <p:spPr>
          <a:xfrm>
            <a:off x="4206716" y="1870890"/>
            <a:ext cx="1143000" cy="1143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063" name="Google Shape;1063;p9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278965" y="1870890"/>
            <a:ext cx="11430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4" name="Google Shape;1064;p9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92081" y="187089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94"/>
          <p:cNvSpPr txBox="1"/>
          <p:nvPr>
            <p:ph type="ctrTitle"/>
          </p:nvPr>
        </p:nvSpPr>
        <p:spPr>
          <a:xfrm>
            <a:off x="353658" y="1946275"/>
            <a:ext cx="6629400" cy="1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</a:pPr>
            <a:r>
              <a:rPr lang="en-US"/>
              <a:t>Any questions?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73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1074;p95"/>
          <p:cNvSpPr txBox="1"/>
          <p:nvPr>
            <p:ph type="ctrTitle"/>
          </p:nvPr>
        </p:nvSpPr>
        <p:spPr>
          <a:xfrm>
            <a:off x="353658" y="1946275"/>
            <a:ext cx="6629400" cy="1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eorgia" panose="02040502050405020303"/>
              <a:buNone/>
            </a:pPr>
            <a:r>
              <a:rPr lang="en-US"/>
              <a:t>Thank You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78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96"/>
          <p:cNvSpPr txBox="1"/>
          <p:nvPr>
            <p:ph type="title"/>
          </p:nvPr>
        </p:nvSpPr>
        <p:spPr>
          <a:xfrm>
            <a:off x="397667" y="402336"/>
            <a:ext cx="111624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Comparative Section &amp; Rule Nos.: Old Act vs. New Act</a:t>
            </a:r>
            <a:endParaRPr lang="en-US"/>
          </a:p>
        </p:txBody>
      </p:sp>
      <p:graphicFrame>
        <p:nvGraphicFramePr>
          <p:cNvPr id="1080" name="Google Shape;1080;p96"/>
          <p:cNvGraphicFramePr/>
          <p:nvPr/>
        </p:nvGraphicFramePr>
        <p:xfrm>
          <a:off x="397667" y="1317625"/>
          <a:ext cx="10873500" cy="4793250"/>
        </p:xfrm>
        <a:graphic>
          <a:graphicData uri="http://schemas.openxmlformats.org/drawingml/2006/table">
            <a:tbl>
              <a:tblPr firstRow="1" bandRow="1">
                <a:noFill/>
                <a:tableStyleId>{1D4C5A59-B2B2-4F25-A383-04D0FCCA8C9A}</a:tableStyleId>
              </a:tblPr>
              <a:tblGrid>
                <a:gridCol w="3624500"/>
                <a:gridCol w="3624500"/>
                <a:gridCol w="3624500"/>
              </a:tblGrid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Provision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Old Act Section/Rule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New Act Section/Rule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Definition of Associated Enterprise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92A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162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Definition of International Transaction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92B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163 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Arm's Length Price Determination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92C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165 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Methods for ALP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92C r/w Rule 10B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165 r/w Rule 79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Documentation Requirements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92D r/w Rule 10D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171 r/w Rule 84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Accountant's Report (Form 3CEB)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92E r/w Rule 10E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172 r/w Rule 85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Safe Harbour Rules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92CB r/w Rule 10TA to 10TIB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167 r/w Rule 86 to 101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Advance Pricing Agreement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92CC &amp; 92CD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168 &amp; 169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Specified Domestic Transactions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92BA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164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Range Concept &amp; Multi-Year Data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Rule 10CA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Rule 81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75"/>
          <p:cNvSpPr txBox="1"/>
          <p:nvPr>
            <p:ph type="title"/>
          </p:nvPr>
        </p:nvSpPr>
        <p:spPr>
          <a:xfrm>
            <a:off x="397666" y="402336"/>
            <a:ext cx="111063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What is Transfer Pricing? A Layman's Overview</a:t>
            </a:r>
            <a:endParaRPr lang="en-US"/>
          </a:p>
        </p:txBody>
      </p:sp>
      <p:sp>
        <p:nvSpPr>
          <p:cNvPr id="577" name="Google Shape;577;p75"/>
          <p:cNvSpPr txBox="1"/>
          <p:nvPr>
            <p:ph type="body" idx="1"/>
          </p:nvPr>
        </p:nvSpPr>
        <p:spPr>
          <a:xfrm>
            <a:off x="40005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What is Transfer Pricing?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Transfer Pricing refers to the pricing of transactions between related parties (associated enterprises) within a multinational group — the 'price' one group company charges another for goods, services, or intangibles.</a:t>
            </a:r>
            <a:endParaRPr lang="en-US"/>
          </a:p>
        </p:txBody>
      </p:sp>
      <p:sp>
        <p:nvSpPr>
          <p:cNvPr id="578" name="Google Shape;578;p75"/>
          <p:cNvSpPr txBox="1"/>
          <p:nvPr>
            <p:ph type="body" idx="2"/>
          </p:nvPr>
        </p:nvSpPr>
        <p:spPr>
          <a:xfrm>
            <a:off x="4242435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Why Does It Matter?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Tax authorities worry that MNCs may shift profits to low-tax jurisdictions by controlling prices. Indian TP law ensures transactions are at arm's length — the same price as between independent parties.</a:t>
            </a:r>
            <a:endParaRPr lang="en-US"/>
          </a:p>
        </p:txBody>
      </p:sp>
      <p:sp>
        <p:nvSpPr>
          <p:cNvPr id="579" name="Google Shape;579;p75"/>
          <p:cNvSpPr txBox="1"/>
          <p:nvPr>
            <p:ph type="body" idx="3"/>
          </p:nvPr>
        </p:nvSpPr>
        <p:spPr>
          <a:xfrm>
            <a:off x="8084820" y="3484563"/>
            <a:ext cx="3280500" cy="2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/>
              <a:t>Indian TP Law at a Glance</a:t>
            </a:r>
            <a:endParaRPr lang="en-US"/>
          </a:p>
          <a:p>
            <a:pPr marL="0" lvl="1" indent="0" algn="l" rtl="0">
              <a:lnSpc>
                <a:spcPct val="12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/>
              <a:t>India introduced TP regulations in 2001 under the Income-tax Act, 1961, covering determination of Arm's Length Price (ALP), documentation obligations (Form 3CEB), penalties, and dispute resolution mechanisms.</a:t>
            </a:r>
            <a:endParaRPr lang="en-US"/>
          </a:p>
        </p:txBody>
      </p:sp>
      <p:sp>
        <p:nvSpPr>
          <p:cNvPr id="580" name="Google Shape;580;p75"/>
          <p:cNvSpPr/>
          <p:nvPr/>
        </p:nvSpPr>
        <p:spPr>
          <a:xfrm>
            <a:off x="4206716" y="1870890"/>
            <a:ext cx="1143000" cy="1143000"/>
          </a:xfrm>
          <a:prstGeom prst="rect">
            <a:avLst/>
          </a:prstGeom>
          <a:noFill/>
          <a:ln>
            <a:noFill/>
          </a:ln>
        </p:spPr>
      </p:sp>
      <p:pic>
        <p:nvPicPr>
          <p:cNvPr id="581" name="Google Shape;581;p7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278965" y="1870890"/>
            <a:ext cx="11430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2" name="Google Shape;582;p7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92081" y="187089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6"/>
          <p:cNvSpPr txBox="1"/>
          <p:nvPr>
            <p:ph type="title"/>
          </p:nvPr>
        </p:nvSpPr>
        <p:spPr>
          <a:xfrm>
            <a:off x="442915" y="441327"/>
            <a:ext cx="10799400" cy="5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Georgia" panose="02040502050405020303"/>
              <a:buNone/>
            </a:pPr>
            <a:r>
              <a:rPr lang="en-US"/>
              <a:t>Governing Provisions Under Indian Law</a:t>
            </a:r>
            <a:endParaRPr lang="en-US"/>
          </a:p>
        </p:txBody>
      </p:sp>
      <p:grpSp>
        <p:nvGrpSpPr>
          <p:cNvPr id="588" name="Google Shape;588;p76"/>
          <p:cNvGrpSpPr/>
          <p:nvPr/>
        </p:nvGrpSpPr>
        <p:grpSpPr>
          <a:xfrm>
            <a:off x="5437867" y="3378175"/>
            <a:ext cx="1337520" cy="2715238"/>
            <a:chOff x="3968751" y="1833563"/>
            <a:chExt cx="1162050" cy="2359026"/>
          </a:xfrm>
        </p:grpSpPr>
        <p:sp>
          <p:nvSpPr>
            <p:cNvPr id="589" name="Google Shape;589;p76"/>
            <p:cNvSpPr/>
            <p:nvPr/>
          </p:nvSpPr>
          <p:spPr>
            <a:xfrm>
              <a:off x="4541838" y="1833563"/>
              <a:ext cx="33338" cy="2359024"/>
            </a:xfrm>
            <a:custGeom>
              <a:avLst/>
              <a:gdLst/>
              <a:ahLst/>
              <a:cxnLst/>
              <a:rect l="l" t="t" r="r" b="b"/>
              <a:pathLst>
                <a:path w="28" h="1981" extrusionOk="0">
                  <a:moveTo>
                    <a:pt x="28" y="1981"/>
                  </a:moveTo>
                  <a:cubicBezTo>
                    <a:pt x="28" y="14"/>
                    <a:pt x="28" y="14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1981"/>
                    <a:pt x="0" y="1981"/>
                    <a:pt x="0" y="1981"/>
                  </a:cubicBezTo>
                  <a:cubicBezTo>
                    <a:pt x="18" y="1981"/>
                    <a:pt x="18" y="1981"/>
                    <a:pt x="18" y="1981"/>
                  </a:cubicBezTo>
                  <a:lnTo>
                    <a:pt x="28" y="198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0" name="Google Shape;590;p76"/>
            <p:cNvSpPr/>
            <p:nvPr/>
          </p:nvSpPr>
          <p:spPr>
            <a:xfrm>
              <a:off x="4826001" y="3786188"/>
              <a:ext cx="304800" cy="406400"/>
            </a:xfrm>
            <a:custGeom>
              <a:avLst/>
              <a:gdLst/>
              <a:ahLst/>
              <a:cxnLst/>
              <a:rect l="l" t="t" r="r" b="b"/>
              <a:pathLst>
                <a:path w="257" h="341" extrusionOk="0">
                  <a:moveTo>
                    <a:pt x="243" y="0"/>
                  </a:moveTo>
                  <a:cubicBezTo>
                    <a:pt x="71" y="0"/>
                    <a:pt x="71" y="0"/>
                    <a:pt x="71" y="0"/>
                  </a:cubicBezTo>
                  <a:cubicBezTo>
                    <a:pt x="32" y="0"/>
                    <a:pt x="0" y="27"/>
                    <a:pt x="0" y="60"/>
                  </a:cubicBezTo>
                  <a:cubicBezTo>
                    <a:pt x="0" y="341"/>
                    <a:pt x="0" y="341"/>
                    <a:pt x="0" y="341"/>
                  </a:cubicBezTo>
                  <a:cubicBezTo>
                    <a:pt x="28" y="341"/>
                    <a:pt x="28" y="341"/>
                    <a:pt x="28" y="34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43"/>
                    <a:pt x="47" y="28"/>
                    <a:pt x="71" y="28"/>
                  </a:cubicBezTo>
                  <a:cubicBezTo>
                    <a:pt x="243" y="28"/>
                    <a:pt x="243" y="28"/>
                    <a:pt x="243" y="28"/>
                  </a:cubicBezTo>
                  <a:cubicBezTo>
                    <a:pt x="250" y="28"/>
                    <a:pt x="257" y="22"/>
                    <a:pt x="257" y="14"/>
                  </a:cubicBezTo>
                  <a:cubicBezTo>
                    <a:pt x="257" y="7"/>
                    <a:pt x="250" y="0"/>
                    <a:pt x="24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1" name="Google Shape;591;p76"/>
            <p:cNvSpPr/>
            <p:nvPr/>
          </p:nvSpPr>
          <p:spPr>
            <a:xfrm>
              <a:off x="4632326" y="2317750"/>
              <a:ext cx="150813" cy="1874839"/>
            </a:xfrm>
            <a:custGeom>
              <a:avLst/>
              <a:gdLst/>
              <a:ahLst/>
              <a:cxnLst/>
              <a:rect l="l" t="t" r="r" b="b"/>
              <a:pathLst>
                <a:path w="127" h="1574" extrusionOk="0">
                  <a:moveTo>
                    <a:pt x="28" y="81"/>
                  </a:moveTo>
                  <a:cubicBezTo>
                    <a:pt x="28" y="69"/>
                    <a:pt x="40" y="56"/>
                    <a:pt x="59" y="50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23" y="26"/>
                    <a:pt x="127" y="18"/>
                    <a:pt x="124" y="11"/>
                  </a:cubicBezTo>
                  <a:cubicBezTo>
                    <a:pt x="122" y="4"/>
                    <a:pt x="113" y="0"/>
                    <a:pt x="106" y="3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19" y="34"/>
                    <a:pt x="0" y="57"/>
                    <a:pt x="0" y="81"/>
                  </a:cubicBezTo>
                  <a:cubicBezTo>
                    <a:pt x="0" y="1574"/>
                    <a:pt x="0" y="1574"/>
                    <a:pt x="0" y="1574"/>
                  </a:cubicBezTo>
                  <a:cubicBezTo>
                    <a:pt x="28" y="1574"/>
                    <a:pt x="28" y="1574"/>
                    <a:pt x="28" y="1574"/>
                  </a:cubicBezTo>
                  <a:lnTo>
                    <a:pt x="28" y="8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2" name="Google Shape;592;p76"/>
            <p:cNvSpPr/>
            <p:nvPr/>
          </p:nvSpPr>
          <p:spPr>
            <a:xfrm>
              <a:off x="4724401" y="3084513"/>
              <a:ext cx="206375" cy="1108074"/>
            </a:xfrm>
            <a:custGeom>
              <a:avLst/>
              <a:gdLst/>
              <a:ahLst/>
              <a:cxnLst/>
              <a:rect l="l" t="t" r="r" b="b"/>
              <a:pathLst>
                <a:path w="173" h="930" extrusionOk="0">
                  <a:moveTo>
                    <a:pt x="28" y="82"/>
                  </a:moveTo>
                  <a:cubicBezTo>
                    <a:pt x="28" y="68"/>
                    <a:pt x="37" y="57"/>
                    <a:pt x="50" y="54"/>
                  </a:cubicBezTo>
                  <a:cubicBezTo>
                    <a:pt x="160" y="29"/>
                    <a:pt x="160" y="29"/>
                    <a:pt x="160" y="29"/>
                  </a:cubicBezTo>
                  <a:cubicBezTo>
                    <a:pt x="168" y="28"/>
                    <a:pt x="173" y="20"/>
                    <a:pt x="171" y="13"/>
                  </a:cubicBezTo>
                  <a:cubicBezTo>
                    <a:pt x="169" y="5"/>
                    <a:pt x="162" y="0"/>
                    <a:pt x="154" y="2"/>
                  </a:cubicBezTo>
                  <a:cubicBezTo>
                    <a:pt x="44" y="27"/>
                    <a:pt x="44" y="27"/>
                    <a:pt x="44" y="27"/>
                  </a:cubicBezTo>
                  <a:cubicBezTo>
                    <a:pt x="18" y="33"/>
                    <a:pt x="0" y="55"/>
                    <a:pt x="0" y="82"/>
                  </a:cubicBezTo>
                  <a:cubicBezTo>
                    <a:pt x="0" y="930"/>
                    <a:pt x="0" y="930"/>
                    <a:pt x="0" y="930"/>
                  </a:cubicBezTo>
                  <a:cubicBezTo>
                    <a:pt x="28" y="930"/>
                    <a:pt x="28" y="930"/>
                    <a:pt x="28" y="930"/>
                  </a:cubicBezTo>
                  <a:lnTo>
                    <a:pt x="28" y="82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3" name="Google Shape;593;p76"/>
            <p:cNvSpPr/>
            <p:nvPr/>
          </p:nvSpPr>
          <p:spPr>
            <a:xfrm>
              <a:off x="3968751" y="3786188"/>
              <a:ext cx="320675" cy="406400"/>
            </a:xfrm>
            <a:custGeom>
              <a:avLst/>
              <a:gdLst/>
              <a:ahLst/>
              <a:cxnLst/>
              <a:rect l="l" t="t" r="r" b="b"/>
              <a:pathLst>
                <a:path w="270" h="341" extrusionOk="0">
                  <a:moveTo>
                    <a:pt x="270" y="60"/>
                  </a:moveTo>
                  <a:cubicBezTo>
                    <a:pt x="270" y="27"/>
                    <a:pt x="237" y="0"/>
                    <a:pt x="196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ubicBezTo>
                    <a:pt x="196" y="28"/>
                    <a:pt x="196" y="28"/>
                    <a:pt x="196" y="28"/>
                  </a:cubicBezTo>
                  <a:cubicBezTo>
                    <a:pt x="221" y="28"/>
                    <a:pt x="242" y="43"/>
                    <a:pt x="242" y="60"/>
                  </a:cubicBezTo>
                  <a:cubicBezTo>
                    <a:pt x="242" y="341"/>
                    <a:pt x="242" y="341"/>
                    <a:pt x="242" y="341"/>
                  </a:cubicBezTo>
                  <a:cubicBezTo>
                    <a:pt x="270" y="341"/>
                    <a:pt x="270" y="341"/>
                    <a:pt x="270" y="341"/>
                  </a:cubicBezTo>
                  <a:lnTo>
                    <a:pt x="270" y="6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4" name="Google Shape;594;p76"/>
            <p:cNvSpPr/>
            <p:nvPr/>
          </p:nvSpPr>
          <p:spPr>
            <a:xfrm>
              <a:off x="4313238" y="2317750"/>
              <a:ext cx="169863" cy="1874839"/>
            </a:xfrm>
            <a:custGeom>
              <a:avLst/>
              <a:gdLst/>
              <a:ahLst/>
              <a:cxnLst/>
              <a:rect l="l" t="t" r="r" b="b"/>
              <a:pathLst>
                <a:path w="142" h="1574" extrusionOk="0">
                  <a:moveTo>
                    <a:pt x="142" y="81"/>
                  </a:moveTo>
                  <a:cubicBezTo>
                    <a:pt x="142" y="56"/>
                    <a:pt x="120" y="34"/>
                    <a:pt x="86" y="2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13" y="0"/>
                    <a:pt x="5" y="4"/>
                    <a:pt x="2" y="12"/>
                  </a:cubicBezTo>
                  <a:cubicBezTo>
                    <a:pt x="0" y="19"/>
                    <a:pt x="4" y="27"/>
                    <a:pt x="12" y="29"/>
                  </a:cubicBezTo>
                  <a:cubicBezTo>
                    <a:pt x="77" y="50"/>
                    <a:pt x="77" y="50"/>
                    <a:pt x="77" y="50"/>
                  </a:cubicBezTo>
                  <a:cubicBezTo>
                    <a:pt x="99" y="57"/>
                    <a:pt x="114" y="69"/>
                    <a:pt x="114" y="81"/>
                  </a:cubicBezTo>
                  <a:cubicBezTo>
                    <a:pt x="114" y="1574"/>
                    <a:pt x="114" y="1574"/>
                    <a:pt x="114" y="1574"/>
                  </a:cubicBezTo>
                  <a:cubicBezTo>
                    <a:pt x="142" y="1574"/>
                    <a:pt x="142" y="1574"/>
                    <a:pt x="142" y="1574"/>
                  </a:cubicBezTo>
                  <a:lnTo>
                    <a:pt x="142" y="8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5" name="Google Shape;595;p76"/>
            <p:cNvSpPr/>
            <p:nvPr/>
          </p:nvSpPr>
          <p:spPr>
            <a:xfrm>
              <a:off x="4184651" y="3084513"/>
              <a:ext cx="206375" cy="1108074"/>
            </a:xfrm>
            <a:custGeom>
              <a:avLst/>
              <a:gdLst/>
              <a:ahLst/>
              <a:cxnLst/>
              <a:rect l="l" t="t" r="r" b="b"/>
              <a:pathLst>
                <a:path w="173" h="930" extrusionOk="0">
                  <a:moveTo>
                    <a:pt x="173" y="82"/>
                  </a:moveTo>
                  <a:cubicBezTo>
                    <a:pt x="173" y="55"/>
                    <a:pt x="155" y="33"/>
                    <a:pt x="129" y="27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1" y="0"/>
                    <a:pt x="4" y="5"/>
                    <a:pt x="2" y="13"/>
                  </a:cubicBezTo>
                  <a:cubicBezTo>
                    <a:pt x="0" y="20"/>
                    <a:pt x="5" y="28"/>
                    <a:pt x="13" y="29"/>
                  </a:cubicBezTo>
                  <a:cubicBezTo>
                    <a:pt x="123" y="54"/>
                    <a:pt x="123" y="54"/>
                    <a:pt x="123" y="54"/>
                  </a:cubicBezTo>
                  <a:cubicBezTo>
                    <a:pt x="136" y="57"/>
                    <a:pt x="145" y="68"/>
                    <a:pt x="145" y="82"/>
                  </a:cubicBezTo>
                  <a:cubicBezTo>
                    <a:pt x="145" y="930"/>
                    <a:pt x="145" y="930"/>
                    <a:pt x="145" y="930"/>
                  </a:cubicBezTo>
                  <a:cubicBezTo>
                    <a:pt x="173" y="930"/>
                    <a:pt x="173" y="930"/>
                    <a:pt x="173" y="930"/>
                  </a:cubicBezTo>
                  <a:lnTo>
                    <a:pt x="173" y="82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00" tIns="45700" rIns="914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96" name="Google Shape;596;p76"/>
          <p:cNvSpPr/>
          <p:nvPr/>
        </p:nvSpPr>
        <p:spPr>
          <a:xfrm>
            <a:off x="5726497" y="2413390"/>
            <a:ext cx="780209" cy="1105449"/>
          </a:xfrm>
          <a:custGeom>
            <a:avLst/>
            <a:gdLst/>
            <a:ahLst/>
            <a:cxnLst/>
            <a:rect l="l" t="t" r="r" b="b"/>
            <a:pathLst>
              <a:path w="569" h="807" extrusionOk="0">
                <a:moveTo>
                  <a:pt x="569" y="524"/>
                </a:moveTo>
                <a:cubicBezTo>
                  <a:pt x="569" y="366"/>
                  <a:pt x="441" y="0"/>
                  <a:pt x="284" y="0"/>
                </a:cubicBezTo>
                <a:cubicBezTo>
                  <a:pt x="127" y="0"/>
                  <a:pt x="0" y="366"/>
                  <a:pt x="0" y="524"/>
                </a:cubicBezTo>
                <a:cubicBezTo>
                  <a:pt x="0" y="672"/>
                  <a:pt x="113" y="794"/>
                  <a:pt x="258" y="807"/>
                </a:cubicBezTo>
                <a:cubicBezTo>
                  <a:pt x="258" y="718"/>
                  <a:pt x="258" y="718"/>
                  <a:pt x="258" y="718"/>
                </a:cubicBezTo>
                <a:cubicBezTo>
                  <a:pt x="258" y="704"/>
                  <a:pt x="270" y="692"/>
                  <a:pt x="284" y="692"/>
                </a:cubicBezTo>
                <a:cubicBezTo>
                  <a:pt x="298" y="692"/>
                  <a:pt x="310" y="704"/>
                  <a:pt x="310" y="718"/>
                </a:cubicBezTo>
                <a:cubicBezTo>
                  <a:pt x="310" y="807"/>
                  <a:pt x="310" y="807"/>
                  <a:pt x="310" y="807"/>
                </a:cubicBezTo>
                <a:cubicBezTo>
                  <a:pt x="455" y="794"/>
                  <a:pt x="569" y="672"/>
                  <a:pt x="569" y="5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97" name="Google Shape;597;p76"/>
          <p:cNvSpPr/>
          <p:nvPr/>
        </p:nvSpPr>
        <p:spPr>
          <a:xfrm>
            <a:off x="6190603" y="3361699"/>
            <a:ext cx="1169399" cy="935520"/>
          </a:xfrm>
          <a:custGeom>
            <a:avLst/>
            <a:gdLst/>
            <a:ahLst/>
            <a:cxnLst/>
            <a:rect l="l" t="t" r="r" b="b"/>
            <a:pathLst>
              <a:path w="853" h="683" extrusionOk="0">
                <a:moveTo>
                  <a:pt x="430" y="619"/>
                </a:moveTo>
                <a:cubicBezTo>
                  <a:pt x="573" y="554"/>
                  <a:pt x="853" y="286"/>
                  <a:pt x="788" y="143"/>
                </a:cubicBezTo>
                <a:cubicBezTo>
                  <a:pt x="723" y="0"/>
                  <a:pt x="337" y="36"/>
                  <a:pt x="194" y="101"/>
                </a:cubicBezTo>
                <a:cubicBezTo>
                  <a:pt x="64" y="161"/>
                  <a:pt x="0" y="305"/>
                  <a:pt x="38" y="438"/>
                </a:cubicBezTo>
                <a:cubicBezTo>
                  <a:pt x="43" y="435"/>
                  <a:pt x="48" y="433"/>
                  <a:pt x="53" y="431"/>
                </a:cubicBezTo>
                <a:cubicBezTo>
                  <a:pt x="110" y="411"/>
                  <a:pt x="110" y="411"/>
                  <a:pt x="110" y="411"/>
                </a:cubicBezTo>
                <a:cubicBezTo>
                  <a:pt x="117" y="408"/>
                  <a:pt x="124" y="408"/>
                  <a:pt x="130" y="411"/>
                </a:cubicBezTo>
                <a:cubicBezTo>
                  <a:pt x="136" y="414"/>
                  <a:pt x="141" y="420"/>
                  <a:pt x="143" y="426"/>
                </a:cubicBezTo>
                <a:cubicBezTo>
                  <a:pt x="146" y="433"/>
                  <a:pt x="145" y="440"/>
                  <a:pt x="143" y="446"/>
                </a:cubicBezTo>
                <a:cubicBezTo>
                  <a:pt x="140" y="452"/>
                  <a:pt x="134" y="457"/>
                  <a:pt x="128" y="459"/>
                </a:cubicBezTo>
                <a:cubicBezTo>
                  <a:pt x="71" y="480"/>
                  <a:pt x="71" y="480"/>
                  <a:pt x="71" y="480"/>
                </a:cubicBezTo>
                <a:cubicBezTo>
                  <a:pt x="66" y="482"/>
                  <a:pt x="61" y="484"/>
                  <a:pt x="57" y="487"/>
                </a:cubicBezTo>
                <a:cubicBezTo>
                  <a:pt x="125" y="624"/>
                  <a:pt x="290" y="683"/>
                  <a:pt x="430" y="61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98" name="Google Shape;598;p76"/>
          <p:cNvSpPr/>
          <p:nvPr/>
        </p:nvSpPr>
        <p:spPr>
          <a:xfrm>
            <a:off x="6428137" y="4335591"/>
            <a:ext cx="1162091" cy="856952"/>
          </a:xfrm>
          <a:custGeom>
            <a:avLst/>
            <a:gdLst/>
            <a:ahLst/>
            <a:cxnLst/>
            <a:rect l="l" t="t" r="r" b="b"/>
            <a:pathLst>
              <a:path w="848" h="626" extrusionOk="0">
                <a:moveTo>
                  <a:pt x="95" y="363"/>
                </a:moveTo>
                <a:cubicBezTo>
                  <a:pt x="98" y="377"/>
                  <a:pt x="89" y="391"/>
                  <a:pt x="75" y="394"/>
                </a:cubicBezTo>
                <a:cubicBezTo>
                  <a:pt x="32" y="404"/>
                  <a:pt x="32" y="404"/>
                  <a:pt x="32" y="404"/>
                </a:cubicBezTo>
                <a:cubicBezTo>
                  <a:pt x="78" y="543"/>
                  <a:pt x="224" y="626"/>
                  <a:pt x="369" y="591"/>
                </a:cubicBezTo>
                <a:cubicBezTo>
                  <a:pt x="521" y="554"/>
                  <a:pt x="848" y="344"/>
                  <a:pt x="811" y="191"/>
                </a:cubicBezTo>
                <a:cubicBezTo>
                  <a:pt x="774" y="38"/>
                  <a:pt x="388" y="0"/>
                  <a:pt x="235" y="37"/>
                </a:cubicBezTo>
                <a:cubicBezTo>
                  <a:pt x="92" y="72"/>
                  <a:pt x="0" y="210"/>
                  <a:pt x="20" y="353"/>
                </a:cubicBezTo>
                <a:cubicBezTo>
                  <a:pt x="64" y="343"/>
                  <a:pt x="64" y="343"/>
                  <a:pt x="64" y="343"/>
                </a:cubicBezTo>
                <a:cubicBezTo>
                  <a:pt x="78" y="340"/>
                  <a:pt x="91" y="349"/>
                  <a:pt x="95" y="3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99" name="Google Shape;599;p76"/>
          <p:cNvSpPr/>
          <p:nvPr/>
        </p:nvSpPr>
        <p:spPr>
          <a:xfrm>
            <a:off x="6674805" y="5238221"/>
            <a:ext cx="1107275" cy="780209"/>
          </a:xfrm>
          <a:custGeom>
            <a:avLst/>
            <a:gdLst/>
            <a:ahLst/>
            <a:cxnLst/>
            <a:rect l="l" t="t" r="r" b="b"/>
            <a:pathLst>
              <a:path w="808" h="569" extrusionOk="0">
                <a:moveTo>
                  <a:pt x="284" y="0"/>
                </a:moveTo>
                <a:cubicBezTo>
                  <a:pt x="132" y="0"/>
                  <a:pt x="7" y="120"/>
                  <a:pt x="0" y="271"/>
                </a:cubicBezTo>
                <a:cubicBezTo>
                  <a:pt x="60" y="271"/>
                  <a:pt x="60" y="271"/>
                  <a:pt x="60" y="271"/>
                </a:cubicBezTo>
                <a:cubicBezTo>
                  <a:pt x="74" y="271"/>
                  <a:pt x="86" y="283"/>
                  <a:pt x="86" y="297"/>
                </a:cubicBezTo>
                <a:cubicBezTo>
                  <a:pt x="86" y="312"/>
                  <a:pt x="74" y="323"/>
                  <a:pt x="60" y="323"/>
                </a:cubicBezTo>
                <a:cubicBezTo>
                  <a:pt x="2" y="323"/>
                  <a:pt x="2" y="323"/>
                  <a:pt x="2" y="323"/>
                </a:cubicBezTo>
                <a:cubicBezTo>
                  <a:pt x="21" y="462"/>
                  <a:pt x="140" y="569"/>
                  <a:pt x="284" y="569"/>
                </a:cubicBezTo>
                <a:cubicBezTo>
                  <a:pt x="441" y="569"/>
                  <a:pt x="808" y="442"/>
                  <a:pt x="808" y="285"/>
                </a:cubicBezTo>
                <a:cubicBezTo>
                  <a:pt x="808" y="128"/>
                  <a:pt x="441" y="0"/>
                  <a:pt x="2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0" name="Google Shape;600;p76"/>
          <p:cNvSpPr/>
          <p:nvPr/>
        </p:nvSpPr>
        <p:spPr>
          <a:xfrm>
            <a:off x="4871375" y="3361699"/>
            <a:ext cx="1169399" cy="935520"/>
          </a:xfrm>
          <a:custGeom>
            <a:avLst/>
            <a:gdLst/>
            <a:ahLst/>
            <a:cxnLst/>
            <a:rect l="l" t="t" r="r" b="b"/>
            <a:pathLst>
              <a:path w="853" h="683" extrusionOk="0">
                <a:moveTo>
                  <a:pt x="711" y="460"/>
                </a:moveTo>
                <a:cubicBezTo>
                  <a:pt x="697" y="455"/>
                  <a:pt x="690" y="441"/>
                  <a:pt x="694" y="427"/>
                </a:cubicBezTo>
                <a:cubicBezTo>
                  <a:pt x="696" y="421"/>
                  <a:pt x="701" y="415"/>
                  <a:pt x="707" y="412"/>
                </a:cubicBezTo>
                <a:cubicBezTo>
                  <a:pt x="713" y="409"/>
                  <a:pt x="720" y="408"/>
                  <a:pt x="727" y="410"/>
                </a:cubicBezTo>
                <a:cubicBezTo>
                  <a:pt x="792" y="431"/>
                  <a:pt x="792" y="431"/>
                  <a:pt x="792" y="431"/>
                </a:cubicBezTo>
                <a:cubicBezTo>
                  <a:pt x="800" y="433"/>
                  <a:pt x="808" y="436"/>
                  <a:pt x="814" y="440"/>
                </a:cubicBezTo>
                <a:cubicBezTo>
                  <a:pt x="853" y="306"/>
                  <a:pt x="789" y="161"/>
                  <a:pt x="659" y="101"/>
                </a:cubicBezTo>
                <a:cubicBezTo>
                  <a:pt x="516" y="36"/>
                  <a:pt x="130" y="0"/>
                  <a:pt x="65" y="143"/>
                </a:cubicBezTo>
                <a:cubicBezTo>
                  <a:pt x="0" y="286"/>
                  <a:pt x="280" y="554"/>
                  <a:pt x="423" y="619"/>
                </a:cubicBezTo>
                <a:cubicBezTo>
                  <a:pt x="563" y="683"/>
                  <a:pt x="727" y="624"/>
                  <a:pt x="795" y="489"/>
                </a:cubicBezTo>
                <a:cubicBezTo>
                  <a:pt x="791" y="486"/>
                  <a:pt x="785" y="483"/>
                  <a:pt x="777" y="480"/>
                </a:cubicBezTo>
                <a:lnTo>
                  <a:pt x="711" y="4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1" name="Google Shape;601;p76"/>
          <p:cNvSpPr/>
          <p:nvPr/>
        </p:nvSpPr>
        <p:spPr>
          <a:xfrm>
            <a:off x="4641149" y="4335591"/>
            <a:ext cx="1162091" cy="856952"/>
          </a:xfrm>
          <a:custGeom>
            <a:avLst/>
            <a:gdLst/>
            <a:ahLst/>
            <a:cxnLst/>
            <a:rect l="l" t="t" r="r" b="b"/>
            <a:pathLst>
              <a:path w="848" h="626" extrusionOk="0">
                <a:moveTo>
                  <a:pt x="753" y="363"/>
                </a:moveTo>
                <a:cubicBezTo>
                  <a:pt x="757" y="349"/>
                  <a:pt x="770" y="340"/>
                  <a:pt x="784" y="343"/>
                </a:cubicBezTo>
                <a:cubicBezTo>
                  <a:pt x="828" y="353"/>
                  <a:pt x="828" y="353"/>
                  <a:pt x="828" y="353"/>
                </a:cubicBezTo>
                <a:cubicBezTo>
                  <a:pt x="848" y="210"/>
                  <a:pt x="756" y="72"/>
                  <a:pt x="613" y="37"/>
                </a:cubicBezTo>
                <a:cubicBezTo>
                  <a:pt x="460" y="0"/>
                  <a:pt x="74" y="38"/>
                  <a:pt x="37" y="191"/>
                </a:cubicBezTo>
                <a:cubicBezTo>
                  <a:pt x="0" y="344"/>
                  <a:pt x="327" y="554"/>
                  <a:pt x="479" y="591"/>
                </a:cubicBezTo>
                <a:cubicBezTo>
                  <a:pt x="624" y="626"/>
                  <a:pt x="770" y="543"/>
                  <a:pt x="816" y="404"/>
                </a:cubicBezTo>
                <a:cubicBezTo>
                  <a:pt x="773" y="394"/>
                  <a:pt x="773" y="394"/>
                  <a:pt x="773" y="394"/>
                </a:cubicBezTo>
                <a:cubicBezTo>
                  <a:pt x="759" y="391"/>
                  <a:pt x="750" y="377"/>
                  <a:pt x="753" y="3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2" name="Google Shape;602;p76"/>
          <p:cNvSpPr/>
          <p:nvPr/>
        </p:nvSpPr>
        <p:spPr>
          <a:xfrm>
            <a:off x="4449293" y="5238221"/>
            <a:ext cx="1107275" cy="780209"/>
          </a:xfrm>
          <a:custGeom>
            <a:avLst/>
            <a:gdLst/>
            <a:ahLst/>
            <a:cxnLst/>
            <a:rect l="l" t="t" r="r" b="b"/>
            <a:pathLst>
              <a:path w="808" h="569" extrusionOk="0">
                <a:moveTo>
                  <a:pt x="709" y="297"/>
                </a:moveTo>
                <a:cubicBezTo>
                  <a:pt x="709" y="283"/>
                  <a:pt x="720" y="271"/>
                  <a:pt x="735" y="271"/>
                </a:cubicBezTo>
                <a:cubicBezTo>
                  <a:pt x="808" y="271"/>
                  <a:pt x="808" y="271"/>
                  <a:pt x="808" y="271"/>
                </a:cubicBezTo>
                <a:cubicBezTo>
                  <a:pt x="801" y="120"/>
                  <a:pt x="676" y="0"/>
                  <a:pt x="524" y="0"/>
                </a:cubicBezTo>
                <a:cubicBezTo>
                  <a:pt x="367" y="0"/>
                  <a:pt x="0" y="128"/>
                  <a:pt x="0" y="285"/>
                </a:cubicBezTo>
                <a:cubicBezTo>
                  <a:pt x="0" y="442"/>
                  <a:pt x="367" y="569"/>
                  <a:pt x="524" y="569"/>
                </a:cubicBezTo>
                <a:cubicBezTo>
                  <a:pt x="668" y="569"/>
                  <a:pt x="787" y="462"/>
                  <a:pt x="806" y="323"/>
                </a:cubicBezTo>
                <a:cubicBezTo>
                  <a:pt x="735" y="323"/>
                  <a:pt x="735" y="323"/>
                  <a:pt x="735" y="323"/>
                </a:cubicBezTo>
                <a:cubicBezTo>
                  <a:pt x="720" y="323"/>
                  <a:pt x="709" y="312"/>
                  <a:pt x="709" y="2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3" name="Google Shape;603;p76"/>
          <p:cNvSpPr/>
          <p:nvPr/>
        </p:nvSpPr>
        <p:spPr>
          <a:xfrm>
            <a:off x="5669853" y="6093344"/>
            <a:ext cx="902630" cy="763764"/>
          </a:xfrm>
          <a:custGeom>
            <a:avLst/>
            <a:gdLst/>
            <a:ahLst/>
            <a:cxnLst/>
            <a:rect l="l" t="t" r="r" b="b"/>
            <a:pathLst>
              <a:path w="658" h="557" extrusionOk="0">
                <a:moveTo>
                  <a:pt x="329" y="557"/>
                </a:moveTo>
                <a:cubicBezTo>
                  <a:pt x="329" y="557"/>
                  <a:pt x="329" y="557"/>
                  <a:pt x="329" y="557"/>
                </a:cubicBezTo>
                <a:cubicBezTo>
                  <a:pt x="147" y="557"/>
                  <a:pt x="0" y="410"/>
                  <a:pt x="0" y="228"/>
                </a:cubicBezTo>
                <a:cubicBezTo>
                  <a:pt x="0" y="0"/>
                  <a:pt x="0" y="0"/>
                  <a:pt x="0" y="0"/>
                </a:cubicBezTo>
                <a:cubicBezTo>
                  <a:pt x="329" y="0"/>
                  <a:pt x="329" y="0"/>
                  <a:pt x="329" y="0"/>
                </a:cubicBezTo>
                <a:cubicBezTo>
                  <a:pt x="658" y="0"/>
                  <a:pt x="658" y="0"/>
                  <a:pt x="658" y="0"/>
                </a:cubicBezTo>
                <a:cubicBezTo>
                  <a:pt x="658" y="228"/>
                  <a:pt x="658" y="228"/>
                  <a:pt x="658" y="228"/>
                </a:cubicBezTo>
                <a:cubicBezTo>
                  <a:pt x="658" y="410"/>
                  <a:pt x="510" y="557"/>
                  <a:pt x="329" y="55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4" name="Google Shape;604;p76"/>
          <p:cNvSpPr txBox="1"/>
          <p:nvPr/>
        </p:nvSpPr>
        <p:spPr>
          <a:xfrm>
            <a:off x="4127102" y="1168982"/>
            <a:ext cx="3759000" cy="1047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X</a:t>
            </a:r>
            <a:endParaRPr lang="en-US"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Key transfer pricing provisions under the Income-tax Act, 1961 / 2025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5" name="Google Shape;605;p76"/>
          <p:cNvSpPr txBox="1"/>
          <p:nvPr/>
        </p:nvSpPr>
        <p:spPr>
          <a:xfrm>
            <a:off x="444386" y="2063820"/>
            <a:ext cx="3566400" cy="12585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 / Section 161</a:t>
            </a:r>
            <a:endParaRPr lang="en-US"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Computation of income from international transactions with AEs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6" name="Google Shape;606;p76"/>
          <p:cNvSpPr txBox="1"/>
          <p:nvPr/>
        </p:nvSpPr>
        <p:spPr>
          <a:xfrm>
            <a:off x="444386" y="3488345"/>
            <a:ext cx="3566400" cy="12585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92A / Section 162</a:t>
            </a:r>
            <a:endParaRPr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Meaning and definition of Associated Enterprise for TP purposes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7" name="Google Shape;607;p76"/>
          <p:cNvSpPr txBox="1"/>
          <p:nvPr/>
        </p:nvSpPr>
        <p:spPr>
          <a:xfrm>
            <a:off x="444386" y="4912870"/>
            <a:ext cx="3566400" cy="12585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92B &amp; 92BA / Section 163 &amp; 164</a:t>
            </a:r>
            <a:endParaRPr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Meaning and scope of international transaction and specified domestic transactions subject to TP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8" name="Google Shape;608;p76"/>
          <p:cNvSpPr txBox="1"/>
          <p:nvPr/>
        </p:nvSpPr>
        <p:spPr>
          <a:xfrm>
            <a:off x="8181316" y="2063820"/>
            <a:ext cx="3566400" cy="12585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92C / Section 165</a:t>
            </a:r>
            <a:endParaRPr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Computation of arm's length price using prescribed methods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09" name="Google Shape;609;p76"/>
          <p:cNvSpPr txBox="1"/>
          <p:nvPr/>
        </p:nvSpPr>
        <p:spPr>
          <a:xfrm>
            <a:off x="8181316" y="3488345"/>
            <a:ext cx="3566400" cy="12585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92CA / Section 166</a:t>
            </a:r>
            <a:endParaRPr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Reference to Transfer Pricing Officer (TPO) for determination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0" name="Google Shape;610;p76"/>
          <p:cNvSpPr txBox="1"/>
          <p:nvPr/>
        </p:nvSpPr>
        <p:spPr>
          <a:xfrm>
            <a:off x="8181316" y="4912870"/>
            <a:ext cx="3566400" cy="12585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107950" tIns="107950" rIns="107950" bIns="1079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Section 92D &amp; 92E / Section 171 &amp; 172</a:t>
            </a:r>
            <a:endParaRPr sz="12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Maintenance of TP documentation and accountant’s report in Form 3CEB / Form 48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1" name="Google Shape;611;p76"/>
          <p:cNvSpPr/>
          <p:nvPr/>
        </p:nvSpPr>
        <p:spPr>
          <a:xfrm rot="5400000">
            <a:off x="5963220" y="2783143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2" name="Google Shape;612;p76"/>
          <p:cNvSpPr txBox="1"/>
          <p:nvPr/>
        </p:nvSpPr>
        <p:spPr>
          <a:xfrm>
            <a:off x="5963431" y="2783119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lang="en-US" sz="1400" b="0" i="0" u="none" strike="noStrike" cap="none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3" name="Google Shape;613;p76"/>
          <p:cNvSpPr/>
          <p:nvPr/>
        </p:nvSpPr>
        <p:spPr>
          <a:xfrm rot="5400000">
            <a:off x="5360494" y="3646009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4" name="Google Shape;614;p76"/>
          <p:cNvSpPr txBox="1"/>
          <p:nvPr/>
        </p:nvSpPr>
        <p:spPr>
          <a:xfrm>
            <a:off x="5360706" y="3645994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lang="en-US"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5" name="Google Shape;615;p76"/>
          <p:cNvSpPr/>
          <p:nvPr/>
        </p:nvSpPr>
        <p:spPr>
          <a:xfrm rot="5400000">
            <a:off x="5146648" y="4588954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6" name="Google Shape;616;p76"/>
          <p:cNvSpPr txBox="1"/>
          <p:nvPr/>
        </p:nvSpPr>
        <p:spPr>
          <a:xfrm>
            <a:off x="5146856" y="4588944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lang="en-US" sz="1400" b="0" i="0" u="none" strike="noStrike" cap="none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7" name="Google Shape;617;p76"/>
          <p:cNvSpPr/>
          <p:nvPr/>
        </p:nvSpPr>
        <p:spPr>
          <a:xfrm rot="5400000">
            <a:off x="4901304" y="5463625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8" name="Google Shape;618;p76"/>
          <p:cNvSpPr txBox="1"/>
          <p:nvPr/>
        </p:nvSpPr>
        <p:spPr>
          <a:xfrm>
            <a:off x="4901506" y="5463619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lang="en-US" sz="1400" b="0" i="0" u="none" strike="noStrike" cap="none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9" name="Google Shape;619;p76"/>
          <p:cNvSpPr/>
          <p:nvPr/>
        </p:nvSpPr>
        <p:spPr>
          <a:xfrm rot="5400000">
            <a:off x="6940887" y="5463625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20" name="Google Shape;620;p76"/>
          <p:cNvSpPr txBox="1"/>
          <p:nvPr/>
        </p:nvSpPr>
        <p:spPr>
          <a:xfrm>
            <a:off x="6941106" y="5463619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07</a:t>
            </a:r>
            <a:endParaRPr lang="en-US" sz="1400" b="0" i="0" u="none" strike="noStrike" cap="none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1" name="Google Shape;621;p76"/>
          <p:cNvSpPr/>
          <p:nvPr/>
        </p:nvSpPr>
        <p:spPr>
          <a:xfrm rot="5400000">
            <a:off x="6534148" y="3646009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22" name="Google Shape;622;p76"/>
          <p:cNvSpPr txBox="1"/>
          <p:nvPr/>
        </p:nvSpPr>
        <p:spPr>
          <a:xfrm>
            <a:off x="6534356" y="3645994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05</a:t>
            </a:r>
            <a:endParaRPr lang="en-US"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3" name="Google Shape;623;p76"/>
          <p:cNvSpPr/>
          <p:nvPr/>
        </p:nvSpPr>
        <p:spPr>
          <a:xfrm rot="5400000">
            <a:off x="6779010" y="4590866"/>
            <a:ext cx="323978" cy="323978"/>
          </a:xfrm>
          <a:custGeom>
            <a:avLst/>
            <a:gdLst/>
            <a:ahLst/>
            <a:cxnLst/>
            <a:rect l="l" t="t" r="r" b="b"/>
            <a:pathLst>
              <a:path w="1661426" h="1661426" extrusionOk="0">
                <a:moveTo>
                  <a:pt x="243262" y="1418164"/>
                </a:moveTo>
                <a:cubicBezTo>
                  <a:pt x="163997" y="1338943"/>
                  <a:pt x="102592" y="1246436"/>
                  <a:pt x="60782" y="1143356"/>
                </a:cubicBezTo>
                <a:cubicBezTo>
                  <a:pt x="20394" y="1043784"/>
                  <a:pt x="0" y="938615"/>
                  <a:pt x="0" y="830780"/>
                </a:cubicBezTo>
                <a:cubicBezTo>
                  <a:pt x="0" y="722856"/>
                  <a:pt x="20438" y="617687"/>
                  <a:pt x="60782" y="518116"/>
                </a:cubicBezTo>
                <a:cubicBezTo>
                  <a:pt x="102592" y="415079"/>
                  <a:pt x="163997" y="322617"/>
                  <a:pt x="243307" y="243351"/>
                </a:cubicBezTo>
                <a:cubicBezTo>
                  <a:pt x="322573" y="164041"/>
                  <a:pt x="415079" y="102637"/>
                  <a:pt x="518116" y="60827"/>
                </a:cubicBezTo>
                <a:cubicBezTo>
                  <a:pt x="617642" y="20439"/>
                  <a:pt x="722811" y="0"/>
                  <a:pt x="830736" y="0"/>
                </a:cubicBezTo>
                <a:cubicBezTo>
                  <a:pt x="938615" y="-44"/>
                  <a:pt x="1043785" y="20439"/>
                  <a:pt x="1143311" y="60827"/>
                </a:cubicBezTo>
                <a:cubicBezTo>
                  <a:pt x="1246348" y="102592"/>
                  <a:pt x="1338854" y="163997"/>
                  <a:pt x="1418120" y="243307"/>
                </a:cubicBezTo>
                <a:cubicBezTo>
                  <a:pt x="1497430" y="322662"/>
                  <a:pt x="1558834" y="415123"/>
                  <a:pt x="1600644" y="518160"/>
                </a:cubicBezTo>
                <a:cubicBezTo>
                  <a:pt x="1640944" y="617687"/>
                  <a:pt x="1661471" y="722900"/>
                  <a:pt x="1661427" y="830736"/>
                </a:cubicBezTo>
                <a:cubicBezTo>
                  <a:pt x="1661471" y="938615"/>
                  <a:pt x="1640944" y="1043740"/>
                  <a:pt x="1600644" y="1143311"/>
                </a:cubicBezTo>
                <a:cubicBezTo>
                  <a:pt x="1558834" y="1246392"/>
                  <a:pt x="1497430" y="1338854"/>
                  <a:pt x="1418120" y="1418120"/>
                </a:cubicBezTo>
                <a:cubicBezTo>
                  <a:pt x="1338854" y="1497386"/>
                  <a:pt x="1246348" y="1558834"/>
                  <a:pt x="1143311" y="1600600"/>
                </a:cubicBezTo>
                <a:cubicBezTo>
                  <a:pt x="1043785" y="1640988"/>
                  <a:pt x="938571" y="1661427"/>
                  <a:pt x="830736" y="1661427"/>
                </a:cubicBezTo>
                <a:cubicBezTo>
                  <a:pt x="722811" y="1661427"/>
                  <a:pt x="617642" y="1640988"/>
                  <a:pt x="518160" y="1600600"/>
                </a:cubicBezTo>
                <a:cubicBezTo>
                  <a:pt x="414990" y="1558879"/>
                  <a:pt x="322528" y="1497474"/>
                  <a:pt x="243262" y="1418164"/>
                </a:cubicBezTo>
                <a:close/>
              </a:path>
            </a:pathLst>
          </a:custGeom>
          <a:noFill/>
          <a:ln>
            <a:noFill/>
          </a:ln>
          <a:effectLst>
            <a:outerShdw blurRad="292974" dist="136273" dir="2880000" sx="98000" sy="98000" algn="ctr" rotWithShape="0">
              <a:srgbClr val="000000">
                <a:alpha val="102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24" name="Google Shape;624;p76"/>
          <p:cNvSpPr txBox="1"/>
          <p:nvPr/>
        </p:nvSpPr>
        <p:spPr>
          <a:xfrm>
            <a:off x="6779231" y="4590844"/>
            <a:ext cx="323978" cy="323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06</a:t>
            </a:r>
            <a:endParaRPr lang="en-US" sz="1400" b="0" i="0" u="none" strike="noStrike" cap="none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77"/>
          <p:cNvSpPr txBox="1"/>
          <p:nvPr>
            <p:ph type="title"/>
          </p:nvPr>
        </p:nvSpPr>
        <p:spPr>
          <a:xfrm>
            <a:off x="397667" y="402336"/>
            <a:ext cx="2251200" cy="27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Prescribed Transfer Pricing Methods</a:t>
            </a:r>
            <a:endParaRPr lang="en-US"/>
          </a:p>
        </p:txBody>
      </p:sp>
      <p:grpSp>
        <p:nvGrpSpPr>
          <p:cNvPr id="630" name="Google Shape;630;p77"/>
          <p:cNvGrpSpPr/>
          <p:nvPr/>
        </p:nvGrpSpPr>
        <p:grpSpPr>
          <a:xfrm>
            <a:off x="2893671" y="-1"/>
            <a:ext cx="3099300" cy="3159900"/>
            <a:chOff x="2893671" y="-1"/>
            <a:chExt cx="3099300" cy="3159900"/>
          </a:xfrm>
        </p:grpSpPr>
        <p:sp>
          <p:nvSpPr>
            <p:cNvPr id="631" name="Google Shape;631;p77"/>
            <p:cNvSpPr/>
            <p:nvPr/>
          </p:nvSpPr>
          <p:spPr>
            <a:xfrm>
              <a:off x="2893671" y="-1"/>
              <a:ext cx="3099300" cy="3159900"/>
            </a:xfrm>
            <a:prstGeom prst="rect">
              <a:avLst/>
            </a:prstGeom>
            <a:solidFill>
              <a:srgbClr val="FFED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2" name="Google Shape;632;p77"/>
            <p:cNvSpPr txBox="1"/>
            <p:nvPr/>
          </p:nvSpPr>
          <p:spPr>
            <a:xfrm>
              <a:off x="2893671" y="-1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01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33" name="Google Shape;633;p77"/>
          <p:cNvGrpSpPr/>
          <p:nvPr/>
        </p:nvGrpSpPr>
        <p:grpSpPr>
          <a:xfrm>
            <a:off x="5993114" y="-1"/>
            <a:ext cx="3099300" cy="3159900"/>
            <a:chOff x="5993114" y="-1"/>
            <a:chExt cx="3099300" cy="3159900"/>
          </a:xfrm>
        </p:grpSpPr>
        <p:sp>
          <p:nvSpPr>
            <p:cNvPr id="634" name="Google Shape;634;p77"/>
            <p:cNvSpPr/>
            <p:nvPr/>
          </p:nvSpPr>
          <p:spPr>
            <a:xfrm>
              <a:off x="5993114" y="-1"/>
              <a:ext cx="3099300" cy="3159900"/>
            </a:xfrm>
            <a:prstGeom prst="rect">
              <a:avLst/>
            </a:prstGeom>
            <a:solidFill>
              <a:srgbClr val="FFDCC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5" name="Google Shape;635;p77"/>
            <p:cNvSpPr txBox="1"/>
            <p:nvPr/>
          </p:nvSpPr>
          <p:spPr>
            <a:xfrm>
              <a:off x="5993114" y="-1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02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36" name="Google Shape;636;p77"/>
          <p:cNvGrpSpPr/>
          <p:nvPr/>
        </p:nvGrpSpPr>
        <p:grpSpPr>
          <a:xfrm>
            <a:off x="9083555" y="-1"/>
            <a:ext cx="3108302" cy="3159900"/>
            <a:chOff x="9083555" y="-1"/>
            <a:chExt cx="3108302" cy="3159900"/>
          </a:xfrm>
        </p:grpSpPr>
        <p:sp>
          <p:nvSpPr>
            <p:cNvPr id="637" name="Google Shape;637;p77"/>
            <p:cNvSpPr/>
            <p:nvPr/>
          </p:nvSpPr>
          <p:spPr>
            <a:xfrm>
              <a:off x="9092557" y="-1"/>
              <a:ext cx="3099300" cy="3159900"/>
            </a:xfrm>
            <a:prstGeom prst="rect">
              <a:avLst/>
            </a:prstGeom>
            <a:solidFill>
              <a:srgbClr val="FE966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8" name="Google Shape;638;p77"/>
            <p:cNvSpPr txBox="1"/>
            <p:nvPr/>
          </p:nvSpPr>
          <p:spPr>
            <a:xfrm>
              <a:off x="9083555" y="-1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03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9" name="Google Shape;639;p77"/>
            <p:cNvSpPr txBox="1"/>
            <p:nvPr/>
          </p:nvSpPr>
          <p:spPr>
            <a:xfrm>
              <a:off x="9101559" y="1985549"/>
              <a:ext cx="2484300" cy="11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Cost Plus</a:t>
              </a:r>
              <a:endPara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  <a:t>CPM – cost of production plus appropriate gross profit markup applied</a:t>
              </a:r>
              <a:b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</a:br>
              <a:endParaRPr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endParaRPr>
            </a:p>
          </p:txBody>
        </p:sp>
      </p:grpSp>
      <p:sp>
        <p:nvSpPr>
          <p:cNvPr id="640" name="Google Shape;640;p77"/>
          <p:cNvSpPr txBox="1"/>
          <p:nvPr/>
        </p:nvSpPr>
        <p:spPr>
          <a:xfrm>
            <a:off x="5995289" y="1985549"/>
            <a:ext cx="24843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Resale Price</a:t>
            </a:r>
            <a:endParaRPr lang="en-US" sz="1400" b="1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RPM – based on resale price margin earned by reseller in uncontrolled transaction</a:t>
            </a:r>
            <a:b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</a:br>
            <a:endParaRPr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41" name="Google Shape;641;p77"/>
          <p:cNvSpPr txBox="1"/>
          <p:nvPr/>
        </p:nvSpPr>
        <p:spPr>
          <a:xfrm>
            <a:off x="2896024" y="1985549"/>
            <a:ext cx="24843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CUP Method</a:t>
            </a:r>
            <a:endParaRPr lang="en-US" sz="1400" b="1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Comparable Uncontrolled Price – compares price in controlled vs. uncontrolled transaction</a:t>
            </a:r>
            <a:br>
              <a:rPr lang="en-US"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</a:br>
            <a:endParaRPr sz="1200" b="0" i="0" u="none" strike="noStrike" cap="none">
              <a:solidFill>
                <a:schemeClr val="dk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642" name="Google Shape;642;p77"/>
          <p:cNvGrpSpPr/>
          <p:nvPr/>
        </p:nvGrpSpPr>
        <p:grpSpPr>
          <a:xfrm>
            <a:off x="9083555" y="3159888"/>
            <a:ext cx="3108302" cy="3159919"/>
            <a:chOff x="9083555" y="3159888"/>
            <a:chExt cx="3108302" cy="3159919"/>
          </a:xfrm>
        </p:grpSpPr>
        <p:sp>
          <p:nvSpPr>
            <p:cNvPr id="643" name="Google Shape;643;p77"/>
            <p:cNvSpPr/>
            <p:nvPr/>
          </p:nvSpPr>
          <p:spPr>
            <a:xfrm>
              <a:off x="9092557" y="3159888"/>
              <a:ext cx="3099300" cy="3159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4" name="Google Shape;644;p77"/>
            <p:cNvSpPr txBox="1"/>
            <p:nvPr/>
          </p:nvSpPr>
          <p:spPr>
            <a:xfrm>
              <a:off x="9083555" y="3159888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06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5" name="Google Shape;645;p77"/>
            <p:cNvSpPr txBox="1"/>
            <p:nvPr/>
          </p:nvSpPr>
          <p:spPr>
            <a:xfrm>
              <a:off x="9101559" y="5145607"/>
              <a:ext cx="2484300" cy="11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Other Method</a:t>
              </a:r>
              <a:endPara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  <a:t>Rule 10AB – any method using uncontrolled transaction data or authority-published prices</a:t>
              </a:r>
              <a:b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</a:br>
              <a:endParaRPr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endParaRPr>
            </a:p>
          </p:txBody>
        </p:sp>
      </p:grpSp>
      <p:grpSp>
        <p:nvGrpSpPr>
          <p:cNvPr id="646" name="Google Shape;646;p77"/>
          <p:cNvGrpSpPr/>
          <p:nvPr/>
        </p:nvGrpSpPr>
        <p:grpSpPr>
          <a:xfrm>
            <a:off x="5993114" y="3159888"/>
            <a:ext cx="3099300" cy="3159919"/>
            <a:chOff x="5993114" y="3159888"/>
            <a:chExt cx="3099300" cy="3159919"/>
          </a:xfrm>
        </p:grpSpPr>
        <p:sp>
          <p:nvSpPr>
            <p:cNvPr id="647" name="Google Shape;647;p77"/>
            <p:cNvSpPr/>
            <p:nvPr/>
          </p:nvSpPr>
          <p:spPr>
            <a:xfrm>
              <a:off x="5993114" y="3159888"/>
              <a:ext cx="3099300" cy="3159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8" name="Google Shape;648;p77"/>
            <p:cNvSpPr txBox="1"/>
            <p:nvPr/>
          </p:nvSpPr>
          <p:spPr>
            <a:xfrm>
              <a:off x="5993114" y="3159888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05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9" name="Google Shape;649;p77"/>
            <p:cNvSpPr txBox="1"/>
            <p:nvPr/>
          </p:nvSpPr>
          <p:spPr>
            <a:xfrm>
              <a:off x="5995289" y="5145607"/>
              <a:ext cx="2484300" cy="11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TNMM</a:t>
              </a:r>
              <a:endPara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  <a:t>Transactional Net Margin – compares net profit margin to costs, sales, or assets</a:t>
              </a:r>
              <a:b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</a:br>
              <a:endParaRPr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endParaRPr>
            </a:p>
          </p:txBody>
        </p:sp>
      </p:grpSp>
      <p:grpSp>
        <p:nvGrpSpPr>
          <p:cNvPr id="650" name="Google Shape;650;p77"/>
          <p:cNvGrpSpPr/>
          <p:nvPr/>
        </p:nvGrpSpPr>
        <p:grpSpPr>
          <a:xfrm>
            <a:off x="2893671" y="3159888"/>
            <a:ext cx="3099300" cy="3159919"/>
            <a:chOff x="2893671" y="3159888"/>
            <a:chExt cx="3099300" cy="3159919"/>
          </a:xfrm>
        </p:grpSpPr>
        <p:sp>
          <p:nvSpPr>
            <p:cNvPr id="651" name="Google Shape;651;p77"/>
            <p:cNvSpPr/>
            <p:nvPr/>
          </p:nvSpPr>
          <p:spPr>
            <a:xfrm>
              <a:off x="2893671" y="3159888"/>
              <a:ext cx="3099300" cy="3159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52" name="Google Shape;652;p77"/>
            <p:cNvSpPr txBox="1"/>
            <p:nvPr/>
          </p:nvSpPr>
          <p:spPr>
            <a:xfrm>
              <a:off x="2893671" y="3159888"/>
              <a:ext cx="2257800" cy="141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600"/>
                <a:buFont typeface="Arial" panose="020B0604020202020204"/>
                <a:buNone/>
              </a:pPr>
              <a:r>
                <a:rPr lang="en-US" sz="6600" b="0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04</a:t>
              </a:r>
              <a:endParaRPr lang="en-US" sz="6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53" name="Google Shape;653;p77"/>
            <p:cNvSpPr txBox="1"/>
            <p:nvPr/>
          </p:nvSpPr>
          <p:spPr>
            <a:xfrm>
              <a:off x="2896024" y="5145607"/>
              <a:ext cx="2484300" cy="11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Profit Split</a:t>
              </a:r>
              <a:endParaRPr lang="en-US" sz="1400" b="1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  <a:t>PSM – splits combined profits between AEs based on relative contributions</a:t>
              </a:r>
              <a:br>
                <a:rPr lang="en-US" sz="1200" b="0" i="0" u="none" strike="noStrike" cap="none">
                  <a:solidFill>
                    <a:schemeClr val="dk1"/>
                  </a:solidFill>
                  <a:latin typeface="Georgia" panose="02040502050405020303"/>
                  <a:ea typeface="Georgia" panose="02040502050405020303"/>
                  <a:cs typeface="Georgia" panose="02040502050405020303"/>
                  <a:sym typeface="Georgia" panose="02040502050405020303"/>
                </a:rPr>
              </a:br>
              <a:endParaRPr sz="1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78"/>
          <p:cNvSpPr txBox="1"/>
          <p:nvPr>
            <p:ph type="title"/>
          </p:nvPr>
        </p:nvSpPr>
        <p:spPr>
          <a:xfrm>
            <a:off x="444387" y="179447"/>
            <a:ext cx="11303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 sz="2800"/>
              <a:t>TP compliance framework</a:t>
            </a:r>
            <a:endParaRPr lang="en-US" sz="2800"/>
          </a:p>
        </p:txBody>
      </p:sp>
      <p:sp>
        <p:nvSpPr>
          <p:cNvPr id="659" name="Google Shape;659;p78"/>
          <p:cNvSpPr/>
          <p:nvPr/>
        </p:nvSpPr>
        <p:spPr>
          <a:xfrm>
            <a:off x="1351042" y="4693220"/>
            <a:ext cx="962418" cy="1058104"/>
          </a:xfrm>
          <a:custGeom>
            <a:avLst/>
            <a:gdLst/>
            <a:ahLst/>
            <a:cxnLst/>
            <a:rect l="l" t="t" r="r" b="b"/>
            <a:pathLst>
              <a:path w="865095" h="951105" extrusionOk="0">
                <a:moveTo>
                  <a:pt x="400826" y="0"/>
                </a:moveTo>
                <a:lnTo>
                  <a:pt x="865095" y="464455"/>
                </a:lnTo>
                <a:lnTo>
                  <a:pt x="400826" y="951105"/>
                </a:lnTo>
                <a:lnTo>
                  <a:pt x="33294" y="738947"/>
                </a:lnTo>
                <a:lnTo>
                  <a:pt x="0" y="366976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0" name="Google Shape;660;p78"/>
          <p:cNvSpPr/>
          <p:nvPr/>
        </p:nvSpPr>
        <p:spPr>
          <a:xfrm>
            <a:off x="815337" y="4796122"/>
            <a:ext cx="6093282" cy="852327"/>
          </a:xfrm>
          <a:custGeom>
            <a:avLst/>
            <a:gdLst/>
            <a:ahLst/>
            <a:cxnLst/>
            <a:rect l="l" t="t" r="r" b="b"/>
            <a:pathLst>
              <a:path w="2359451" h="766137" extrusionOk="0">
                <a:moveTo>
                  <a:pt x="383069" y="766137"/>
                </a:moveTo>
                <a:lnTo>
                  <a:pt x="2359452" y="766137"/>
                </a:lnTo>
                <a:lnTo>
                  <a:pt x="2359452" y="0"/>
                </a:lnTo>
                <a:lnTo>
                  <a:pt x="383069" y="0"/>
                </a:lnTo>
                <a:cubicBezTo>
                  <a:pt x="171465" y="0"/>
                  <a:pt x="0" y="171650"/>
                  <a:pt x="0" y="383069"/>
                </a:cubicBezTo>
                <a:lnTo>
                  <a:pt x="0" y="383069"/>
                </a:lnTo>
                <a:cubicBezTo>
                  <a:pt x="0" y="594672"/>
                  <a:pt x="171465" y="766137"/>
                  <a:pt x="383069" y="766137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1" name="Google Shape;661;p78"/>
          <p:cNvSpPr/>
          <p:nvPr/>
        </p:nvSpPr>
        <p:spPr>
          <a:xfrm>
            <a:off x="712432" y="4693220"/>
            <a:ext cx="1084444" cy="1058104"/>
          </a:xfrm>
          <a:custGeom>
            <a:avLst/>
            <a:gdLst/>
            <a:ahLst/>
            <a:cxnLst/>
            <a:rect l="l" t="t" r="r" b="b"/>
            <a:pathLst>
              <a:path w="974781" h="951105" extrusionOk="0">
                <a:moveTo>
                  <a:pt x="794253" y="475553"/>
                </a:moveTo>
                <a:cubicBezTo>
                  <a:pt x="794253" y="375855"/>
                  <a:pt x="875084" y="295209"/>
                  <a:pt x="974596" y="295209"/>
                </a:cubicBezTo>
                <a:lnTo>
                  <a:pt x="974596" y="0"/>
                </a:lnTo>
                <a:lnTo>
                  <a:pt x="475553" y="0"/>
                </a:lnTo>
                <a:cubicBezTo>
                  <a:pt x="213268" y="0"/>
                  <a:pt x="0" y="213453"/>
                  <a:pt x="0" y="475553"/>
                </a:cubicBezTo>
                <a:cubicBezTo>
                  <a:pt x="0" y="737837"/>
                  <a:pt x="213268" y="951105"/>
                  <a:pt x="475553" y="951105"/>
                </a:cubicBezTo>
                <a:lnTo>
                  <a:pt x="974781" y="951105"/>
                </a:lnTo>
                <a:lnTo>
                  <a:pt x="974781" y="655897"/>
                </a:lnTo>
                <a:cubicBezTo>
                  <a:pt x="875084" y="656082"/>
                  <a:pt x="794253" y="575251"/>
                  <a:pt x="794253" y="47555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2" name="Google Shape;662;p78"/>
          <p:cNvSpPr/>
          <p:nvPr/>
        </p:nvSpPr>
        <p:spPr>
          <a:xfrm>
            <a:off x="1974802" y="3476714"/>
            <a:ext cx="962418" cy="1058104"/>
          </a:xfrm>
          <a:custGeom>
            <a:avLst/>
            <a:gdLst/>
            <a:ahLst/>
            <a:cxnLst/>
            <a:rect l="l" t="t" r="r" b="b"/>
            <a:pathLst>
              <a:path w="865095" h="951105" extrusionOk="0">
                <a:moveTo>
                  <a:pt x="400826" y="0"/>
                </a:moveTo>
                <a:lnTo>
                  <a:pt x="865095" y="464270"/>
                </a:lnTo>
                <a:lnTo>
                  <a:pt x="400826" y="951105"/>
                </a:lnTo>
                <a:lnTo>
                  <a:pt x="33294" y="738762"/>
                </a:lnTo>
                <a:lnTo>
                  <a:pt x="0" y="366791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3" name="Google Shape;663;p78"/>
          <p:cNvSpPr/>
          <p:nvPr/>
        </p:nvSpPr>
        <p:spPr>
          <a:xfrm>
            <a:off x="1439097" y="3579616"/>
            <a:ext cx="6094833" cy="852327"/>
          </a:xfrm>
          <a:custGeom>
            <a:avLst/>
            <a:gdLst/>
            <a:ahLst/>
            <a:cxnLst/>
            <a:rect l="l" t="t" r="r" b="b"/>
            <a:pathLst>
              <a:path w="3666065" h="766137" extrusionOk="0">
                <a:moveTo>
                  <a:pt x="383069" y="766137"/>
                </a:moveTo>
                <a:lnTo>
                  <a:pt x="3666066" y="766137"/>
                </a:lnTo>
                <a:lnTo>
                  <a:pt x="3666066" y="0"/>
                </a:lnTo>
                <a:lnTo>
                  <a:pt x="383069" y="0"/>
                </a:lnTo>
                <a:cubicBezTo>
                  <a:pt x="171465" y="0"/>
                  <a:pt x="0" y="171465"/>
                  <a:pt x="0" y="383069"/>
                </a:cubicBezTo>
                <a:lnTo>
                  <a:pt x="0" y="383069"/>
                </a:lnTo>
                <a:cubicBezTo>
                  <a:pt x="0" y="594672"/>
                  <a:pt x="171465" y="766137"/>
                  <a:pt x="383069" y="766137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4" name="Google Shape;664;p78"/>
          <p:cNvSpPr/>
          <p:nvPr/>
        </p:nvSpPr>
        <p:spPr>
          <a:xfrm>
            <a:off x="1336192" y="3476714"/>
            <a:ext cx="1084444" cy="1058104"/>
          </a:xfrm>
          <a:custGeom>
            <a:avLst/>
            <a:gdLst/>
            <a:ahLst/>
            <a:cxnLst/>
            <a:rect l="l" t="t" r="r" b="b"/>
            <a:pathLst>
              <a:path w="974781" h="951105" extrusionOk="0">
                <a:moveTo>
                  <a:pt x="794253" y="475553"/>
                </a:moveTo>
                <a:cubicBezTo>
                  <a:pt x="794253" y="375855"/>
                  <a:pt x="875084" y="295209"/>
                  <a:pt x="974596" y="295209"/>
                </a:cubicBezTo>
                <a:lnTo>
                  <a:pt x="974596" y="0"/>
                </a:lnTo>
                <a:lnTo>
                  <a:pt x="475553" y="0"/>
                </a:lnTo>
                <a:cubicBezTo>
                  <a:pt x="213268" y="0"/>
                  <a:pt x="0" y="213268"/>
                  <a:pt x="0" y="475553"/>
                </a:cubicBezTo>
                <a:cubicBezTo>
                  <a:pt x="0" y="737837"/>
                  <a:pt x="213268" y="951105"/>
                  <a:pt x="475553" y="951105"/>
                </a:cubicBezTo>
                <a:lnTo>
                  <a:pt x="974781" y="951105"/>
                </a:lnTo>
                <a:lnTo>
                  <a:pt x="974781" y="655897"/>
                </a:lnTo>
                <a:cubicBezTo>
                  <a:pt x="875084" y="655897"/>
                  <a:pt x="794253" y="575066"/>
                  <a:pt x="794253" y="4755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5" name="Google Shape;665;p78"/>
          <p:cNvSpPr/>
          <p:nvPr/>
        </p:nvSpPr>
        <p:spPr>
          <a:xfrm>
            <a:off x="2867522" y="2260208"/>
            <a:ext cx="962418" cy="1058104"/>
          </a:xfrm>
          <a:custGeom>
            <a:avLst/>
            <a:gdLst/>
            <a:ahLst/>
            <a:cxnLst/>
            <a:rect l="l" t="t" r="r" b="b"/>
            <a:pathLst>
              <a:path w="865095" h="951105" extrusionOk="0">
                <a:moveTo>
                  <a:pt x="400826" y="0"/>
                </a:moveTo>
                <a:lnTo>
                  <a:pt x="865095" y="464455"/>
                </a:lnTo>
                <a:lnTo>
                  <a:pt x="400826" y="951105"/>
                </a:lnTo>
                <a:lnTo>
                  <a:pt x="33294" y="738947"/>
                </a:lnTo>
                <a:lnTo>
                  <a:pt x="0" y="366976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6" name="Google Shape;666;p78"/>
          <p:cNvSpPr/>
          <p:nvPr/>
        </p:nvSpPr>
        <p:spPr>
          <a:xfrm>
            <a:off x="2331817" y="2363110"/>
            <a:ext cx="6094833" cy="852327"/>
          </a:xfrm>
          <a:custGeom>
            <a:avLst/>
            <a:gdLst/>
            <a:ahLst/>
            <a:cxnLst/>
            <a:rect l="l" t="t" r="r" b="b"/>
            <a:pathLst>
              <a:path w="3666065" h="766137" extrusionOk="0">
                <a:moveTo>
                  <a:pt x="383069" y="766137"/>
                </a:moveTo>
                <a:lnTo>
                  <a:pt x="3666066" y="766137"/>
                </a:lnTo>
                <a:lnTo>
                  <a:pt x="3666066" y="0"/>
                </a:lnTo>
                <a:lnTo>
                  <a:pt x="383069" y="0"/>
                </a:lnTo>
                <a:cubicBezTo>
                  <a:pt x="171465" y="0"/>
                  <a:pt x="0" y="171650"/>
                  <a:pt x="0" y="383069"/>
                </a:cubicBezTo>
                <a:lnTo>
                  <a:pt x="0" y="383069"/>
                </a:lnTo>
                <a:cubicBezTo>
                  <a:pt x="0" y="594672"/>
                  <a:pt x="171465" y="766137"/>
                  <a:pt x="383069" y="766137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7" name="Google Shape;667;p78"/>
          <p:cNvSpPr/>
          <p:nvPr/>
        </p:nvSpPr>
        <p:spPr>
          <a:xfrm>
            <a:off x="2228912" y="2260208"/>
            <a:ext cx="1084444" cy="1058104"/>
          </a:xfrm>
          <a:custGeom>
            <a:avLst/>
            <a:gdLst/>
            <a:ahLst/>
            <a:cxnLst/>
            <a:rect l="l" t="t" r="r" b="b"/>
            <a:pathLst>
              <a:path w="974781" h="951105" extrusionOk="0">
                <a:moveTo>
                  <a:pt x="794253" y="475553"/>
                </a:moveTo>
                <a:cubicBezTo>
                  <a:pt x="794253" y="375855"/>
                  <a:pt x="875084" y="295209"/>
                  <a:pt x="974596" y="295209"/>
                </a:cubicBezTo>
                <a:lnTo>
                  <a:pt x="974596" y="0"/>
                </a:lnTo>
                <a:lnTo>
                  <a:pt x="475553" y="0"/>
                </a:lnTo>
                <a:cubicBezTo>
                  <a:pt x="213268" y="0"/>
                  <a:pt x="0" y="213453"/>
                  <a:pt x="0" y="475553"/>
                </a:cubicBezTo>
                <a:cubicBezTo>
                  <a:pt x="0" y="737837"/>
                  <a:pt x="213268" y="951105"/>
                  <a:pt x="475553" y="951105"/>
                </a:cubicBezTo>
                <a:lnTo>
                  <a:pt x="974781" y="951105"/>
                </a:lnTo>
                <a:lnTo>
                  <a:pt x="974781" y="656082"/>
                </a:lnTo>
                <a:cubicBezTo>
                  <a:pt x="875084" y="656082"/>
                  <a:pt x="794253" y="575250"/>
                  <a:pt x="794253" y="47555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8" name="Google Shape;668;p78"/>
          <p:cNvSpPr/>
          <p:nvPr/>
        </p:nvSpPr>
        <p:spPr>
          <a:xfrm>
            <a:off x="3559185" y="1043701"/>
            <a:ext cx="962418" cy="1058104"/>
          </a:xfrm>
          <a:custGeom>
            <a:avLst/>
            <a:gdLst/>
            <a:ahLst/>
            <a:cxnLst/>
            <a:rect l="l" t="t" r="r" b="b"/>
            <a:pathLst>
              <a:path w="865095" h="951105" extrusionOk="0">
                <a:moveTo>
                  <a:pt x="400826" y="0"/>
                </a:moveTo>
                <a:lnTo>
                  <a:pt x="865095" y="464455"/>
                </a:lnTo>
                <a:lnTo>
                  <a:pt x="400826" y="951105"/>
                </a:lnTo>
                <a:lnTo>
                  <a:pt x="33294" y="738947"/>
                </a:lnTo>
                <a:lnTo>
                  <a:pt x="0" y="366977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69" name="Google Shape;669;p78"/>
          <p:cNvSpPr/>
          <p:nvPr/>
        </p:nvSpPr>
        <p:spPr>
          <a:xfrm>
            <a:off x="3023479" y="1146601"/>
            <a:ext cx="5554750" cy="852327"/>
          </a:xfrm>
          <a:custGeom>
            <a:avLst/>
            <a:gdLst/>
            <a:ahLst/>
            <a:cxnLst/>
            <a:rect l="l" t="t" r="r" b="b"/>
            <a:pathLst>
              <a:path w="4534490" h="766137" extrusionOk="0">
                <a:moveTo>
                  <a:pt x="383069" y="766137"/>
                </a:moveTo>
                <a:lnTo>
                  <a:pt x="4534491" y="766137"/>
                </a:lnTo>
                <a:lnTo>
                  <a:pt x="4534491" y="0"/>
                </a:lnTo>
                <a:lnTo>
                  <a:pt x="383069" y="0"/>
                </a:lnTo>
                <a:cubicBezTo>
                  <a:pt x="171465" y="0"/>
                  <a:pt x="0" y="171465"/>
                  <a:pt x="0" y="383069"/>
                </a:cubicBezTo>
                <a:lnTo>
                  <a:pt x="0" y="383069"/>
                </a:lnTo>
                <a:cubicBezTo>
                  <a:pt x="0" y="594672"/>
                  <a:pt x="171465" y="766137"/>
                  <a:pt x="383069" y="766137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0" name="Google Shape;670;p78"/>
          <p:cNvSpPr/>
          <p:nvPr/>
        </p:nvSpPr>
        <p:spPr>
          <a:xfrm>
            <a:off x="2920575" y="1043701"/>
            <a:ext cx="1084444" cy="1058104"/>
          </a:xfrm>
          <a:custGeom>
            <a:avLst/>
            <a:gdLst/>
            <a:ahLst/>
            <a:cxnLst/>
            <a:rect l="l" t="t" r="r" b="b"/>
            <a:pathLst>
              <a:path w="974781" h="951105" extrusionOk="0">
                <a:moveTo>
                  <a:pt x="794253" y="475553"/>
                </a:moveTo>
                <a:cubicBezTo>
                  <a:pt x="794253" y="375855"/>
                  <a:pt x="875084" y="295209"/>
                  <a:pt x="974596" y="295209"/>
                </a:cubicBezTo>
                <a:lnTo>
                  <a:pt x="974596" y="0"/>
                </a:lnTo>
                <a:lnTo>
                  <a:pt x="475553" y="0"/>
                </a:lnTo>
                <a:cubicBezTo>
                  <a:pt x="213268" y="0"/>
                  <a:pt x="0" y="213268"/>
                  <a:pt x="0" y="475553"/>
                </a:cubicBezTo>
                <a:cubicBezTo>
                  <a:pt x="0" y="737837"/>
                  <a:pt x="213268" y="951105"/>
                  <a:pt x="475553" y="951105"/>
                </a:cubicBezTo>
                <a:lnTo>
                  <a:pt x="974781" y="951105"/>
                </a:lnTo>
                <a:lnTo>
                  <a:pt x="974781" y="655897"/>
                </a:lnTo>
                <a:cubicBezTo>
                  <a:pt x="875084" y="655897"/>
                  <a:pt x="794253" y="575250"/>
                  <a:pt x="794253" y="47555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1" name="Google Shape;671;p78"/>
          <p:cNvSpPr/>
          <p:nvPr/>
        </p:nvSpPr>
        <p:spPr>
          <a:xfrm>
            <a:off x="5678718" y="3536006"/>
            <a:ext cx="5066136" cy="2309311"/>
          </a:xfrm>
          <a:custGeom>
            <a:avLst/>
            <a:gdLst/>
            <a:ahLst/>
            <a:cxnLst/>
            <a:rect l="l" t="t" r="r" b="b"/>
            <a:pathLst>
              <a:path w="2542603" h="1159002" extrusionOk="0">
                <a:moveTo>
                  <a:pt x="2241042" y="0"/>
                </a:moveTo>
                <a:lnTo>
                  <a:pt x="334994" y="578644"/>
                </a:lnTo>
                <a:lnTo>
                  <a:pt x="0" y="1159002"/>
                </a:lnTo>
                <a:lnTo>
                  <a:pt x="2542604" y="52235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2" name="Google Shape;672;p78"/>
          <p:cNvSpPr/>
          <p:nvPr/>
        </p:nvSpPr>
        <p:spPr>
          <a:xfrm>
            <a:off x="7077239" y="822503"/>
            <a:ext cx="2336830" cy="2600252"/>
          </a:xfrm>
          <a:custGeom>
            <a:avLst/>
            <a:gdLst/>
            <a:ahLst/>
            <a:cxnLst/>
            <a:rect l="l" t="t" r="r" b="b"/>
            <a:pathLst>
              <a:path w="1172813" h="1305020" extrusionOk="0">
                <a:moveTo>
                  <a:pt x="1172813" y="726377"/>
                </a:moveTo>
                <a:lnTo>
                  <a:pt x="0" y="1305020"/>
                </a:lnTo>
                <a:lnTo>
                  <a:pt x="301561" y="782669"/>
                </a:lnTo>
                <a:lnTo>
                  <a:pt x="7534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3" name="Google Shape;673;p78"/>
          <p:cNvSpPr/>
          <p:nvPr/>
        </p:nvSpPr>
        <p:spPr>
          <a:xfrm>
            <a:off x="6411395" y="2382598"/>
            <a:ext cx="3668175" cy="2193731"/>
          </a:xfrm>
          <a:custGeom>
            <a:avLst/>
            <a:gdLst/>
            <a:ahLst/>
            <a:cxnLst/>
            <a:rect l="l" t="t" r="r" b="b"/>
            <a:pathLst>
              <a:path w="1840991" h="1100994" extrusionOk="0">
                <a:moveTo>
                  <a:pt x="301562" y="578644"/>
                </a:moveTo>
                <a:lnTo>
                  <a:pt x="1539431" y="0"/>
                </a:lnTo>
                <a:lnTo>
                  <a:pt x="1840992" y="522351"/>
                </a:lnTo>
                <a:lnTo>
                  <a:pt x="0" y="1100995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4" name="Google Shape;674;p78"/>
          <p:cNvSpPr/>
          <p:nvPr/>
        </p:nvSpPr>
        <p:spPr>
          <a:xfrm>
            <a:off x="7077240" y="2382597"/>
            <a:ext cx="3002598" cy="1040782"/>
          </a:xfrm>
          <a:custGeom>
            <a:avLst/>
            <a:gdLst/>
            <a:ahLst/>
            <a:cxnLst/>
            <a:rect l="l" t="t" r="r" b="b"/>
            <a:pathLst>
              <a:path w="1506950" h="522350" extrusionOk="0">
                <a:moveTo>
                  <a:pt x="301561" y="0"/>
                </a:moveTo>
                <a:lnTo>
                  <a:pt x="0" y="522351"/>
                </a:lnTo>
                <a:lnTo>
                  <a:pt x="1506950" y="522351"/>
                </a:lnTo>
                <a:lnTo>
                  <a:pt x="12053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5" name="Google Shape;675;p78"/>
          <p:cNvSpPr/>
          <p:nvPr/>
        </p:nvSpPr>
        <p:spPr>
          <a:xfrm>
            <a:off x="7743276" y="822504"/>
            <a:ext cx="1671062" cy="1447304"/>
          </a:xfrm>
          <a:custGeom>
            <a:avLst/>
            <a:gdLst/>
            <a:ahLst/>
            <a:cxnLst/>
            <a:rect l="l" t="t" r="r" b="b"/>
            <a:pathLst>
              <a:path w="838676" h="726376" extrusionOk="0">
                <a:moveTo>
                  <a:pt x="838676" y="726377"/>
                </a:moveTo>
                <a:lnTo>
                  <a:pt x="419290" y="0"/>
                </a:lnTo>
                <a:lnTo>
                  <a:pt x="0" y="7263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6" name="Google Shape;676;p78"/>
          <p:cNvSpPr/>
          <p:nvPr/>
        </p:nvSpPr>
        <p:spPr>
          <a:xfrm>
            <a:off x="6411394" y="3536006"/>
            <a:ext cx="4333753" cy="1040782"/>
          </a:xfrm>
          <a:custGeom>
            <a:avLst/>
            <a:gdLst/>
            <a:ahLst/>
            <a:cxnLst/>
            <a:rect l="l" t="t" r="r" b="b"/>
            <a:pathLst>
              <a:path w="2175033" h="522350" extrusionOk="0">
                <a:moveTo>
                  <a:pt x="2175034" y="522351"/>
                </a:moveTo>
                <a:lnTo>
                  <a:pt x="1873472" y="0"/>
                </a:lnTo>
                <a:lnTo>
                  <a:pt x="301562" y="0"/>
                </a:lnTo>
                <a:lnTo>
                  <a:pt x="0" y="52235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7" name="Google Shape;677;p78"/>
          <p:cNvSpPr/>
          <p:nvPr/>
        </p:nvSpPr>
        <p:spPr>
          <a:xfrm>
            <a:off x="5678719" y="4689418"/>
            <a:ext cx="5798520" cy="1156363"/>
          </a:xfrm>
          <a:custGeom>
            <a:avLst/>
            <a:gdLst/>
            <a:ahLst/>
            <a:cxnLst/>
            <a:rect l="l" t="t" r="r" b="b"/>
            <a:pathLst>
              <a:path w="2910173" h="580358" extrusionOk="0">
                <a:moveTo>
                  <a:pt x="334994" y="0"/>
                </a:moveTo>
                <a:lnTo>
                  <a:pt x="0" y="580358"/>
                </a:lnTo>
                <a:lnTo>
                  <a:pt x="2910173" y="580358"/>
                </a:lnTo>
                <a:lnTo>
                  <a:pt x="257508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8" name="Google Shape;678;p78"/>
          <p:cNvSpPr/>
          <p:nvPr/>
        </p:nvSpPr>
        <p:spPr>
          <a:xfrm>
            <a:off x="8579048" y="4689418"/>
            <a:ext cx="2899354" cy="1156363"/>
          </a:xfrm>
          <a:custGeom>
            <a:avLst/>
            <a:gdLst/>
            <a:ahLst/>
            <a:cxnLst/>
            <a:rect l="l" t="t" r="r" b="b"/>
            <a:pathLst>
              <a:path w="1455134" h="580358" extrusionOk="0">
                <a:moveTo>
                  <a:pt x="0" y="580358"/>
                </a:moveTo>
                <a:lnTo>
                  <a:pt x="1455134" y="580358"/>
                </a:lnTo>
                <a:lnTo>
                  <a:pt x="112004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79" name="Google Shape;679;p78"/>
          <p:cNvSpPr/>
          <p:nvPr/>
        </p:nvSpPr>
        <p:spPr>
          <a:xfrm>
            <a:off x="8579048" y="3536006"/>
            <a:ext cx="2166971" cy="1040782"/>
          </a:xfrm>
          <a:custGeom>
            <a:avLst/>
            <a:gdLst/>
            <a:ahLst/>
            <a:cxnLst/>
            <a:rect l="l" t="t" r="r" b="b"/>
            <a:pathLst>
              <a:path w="1087564" h="522350" extrusionOk="0">
                <a:moveTo>
                  <a:pt x="0" y="522351"/>
                </a:moveTo>
                <a:lnTo>
                  <a:pt x="1087565" y="522351"/>
                </a:lnTo>
                <a:lnTo>
                  <a:pt x="78600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0" name="Google Shape;680;p78"/>
          <p:cNvSpPr/>
          <p:nvPr/>
        </p:nvSpPr>
        <p:spPr>
          <a:xfrm>
            <a:off x="8579047" y="2382597"/>
            <a:ext cx="1501393" cy="1040782"/>
          </a:xfrm>
          <a:custGeom>
            <a:avLst/>
            <a:gdLst/>
            <a:ahLst/>
            <a:cxnLst/>
            <a:rect l="l" t="t" r="r" b="b"/>
            <a:pathLst>
              <a:path w="753522" h="522350" extrusionOk="0">
                <a:moveTo>
                  <a:pt x="0" y="0"/>
                </a:moveTo>
                <a:lnTo>
                  <a:pt x="0" y="522351"/>
                </a:lnTo>
                <a:lnTo>
                  <a:pt x="753523" y="522351"/>
                </a:lnTo>
                <a:lnTo>
                  <a:pt x="45196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1" name="Google Shape;681;p78"/>
          <p:cNvSpPr/>
          <p:nvPr/>
        </p:nvSpPr>
        <p:spPr>
          <a:xfrm>
            <a:off x="8579048" y="822504"/>
            <a:ext cx="835625" cy="1447304"/>
          </a:xfrm>
          <a:custGeom>
            <a:avLst/>
            <a:gdLst/>
            <a:ahLst/>
            <a:cxnLst/>
            <a:rect l="l" t="t" r="r" b="b"/>
            <a:pathLst>
              <a:path w="419385" h="726376" extrusionOk="0">
                <a:moveTo>
                  <a:pt x="419386" y="726377"/>
                </a:moveTo>
                <a:lnTo>
                  <a:pt x="0" y="0"/>
                </a:lnTo>
                <a:lnTo>
                  <a:pt x="0" y="7263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2" name="Google Shape;682;p78"/>
          <p:cNvSpPr txBox="1"/>
          <p:nvPr/>
        </p:nvSpPr>
        <p:spPr>
          <a:xfrm>
            <a:off x="8161163" y="1542949"/>
            <a:ext cx="836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3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3" name="Google Shape;683;p78"/>
          <p:cNvSpPr txBox="1"/>
          <p:nvPr/>
        </p:nvSpPr>
        <p:spPr>
          <a:xfrm>
            <a:off x="8161163" y="2625720"/>
            <a:ext cx="836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30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4" name="Google Shape;684;p78"/>
          <p:cNvSpPr txBox="1"/>
          <p:nvPr/>
        </p:nvSpPr>
        <p:spPr>
          <a:xfrm>
            <a:off x="8161163" y="3823643"/>
            <a:ext cx="836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3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5" name="Google Shape;685;p78"/>
          <p:cNvSpPr txBox="1"/>
          <p:nvPr/>
        </p:nvSpPr>
        <p:spPr>
          <a:xfrm>
            <a:off x="8161163" y="5072529"/>
            <a:ext cx="836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3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6" name="Google Shape;686;p78"/>
          <p:cNvSpPr txBox="1"/>
          <p:nvPr/>
        </p:nvSpPr>
        <p:spPr>
          <a:xfrm>
            <a:off x="4060232" y="1349185"/>
            <a:ext cx="3852900" cy="4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Master File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Group-level info; Form 3CEAA / 56; Rule 10DA / 123 threshold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7" name="Google Shape;687;p78"/>
          <p:cNvSpPr txBox="1"/>
          <p:nvPr/>
        </p:nvSpPr>
        <p:spPr>
          <a:xfrm>
            <a:off x="3349106" y="2555634"/>
            <a:ext cx="3852900" cy="4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Local File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Entity-level transactional docs; Section 92D / 171; Rule 10D / 84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8" name="Google Shape;688;p78"/>
          <p:cNvSpPr txBox="1"/>
          <p:nvPr/>
        </p:nvSpPr>
        <p:spPr>
          <a:xfrm>
            <a:off x="2489698" y="3772141"/>
            <a:ext cx="3852900" cy="4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CbCR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Country-by-Country Report; Section 286 / 511; Form 3CEAD / 59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89" name="Google Shape;689;p78"/>
          <p:cNvSpPr txBox="1"/>
          <p:nvPr/>
        </p:nvSpPr>
        <p:spPr>
          <a:xfrm>
            <a:off x="1878486" y="4968328"/>
            <a:ext cx="3852900" cy="4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Accountant Report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Form 3CEB / 48; mandatory annual TP compliance audit certification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690" name="Google Shape;690;p78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3218688" y="132588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1" name="Google Shape;691;p78" descr="image.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05456" y="256032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2" name="Google Shape;692;p78" descr="image.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636776" y="377647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3" name="Google Shape;693;p78" descr="image.pn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941832" y="4992624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79"/>
          <p:cNvSpPr txBox="1"/>
          <p:nvPr>
            <p:ph type="title"/>
          </p:nvPr>
        </p:nvSpPr>
        <p:spPr>
          <a:xfrm>
            <a:off x="444387" y="179447"/>
            <a:ext cx="11303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 sz="2800"/>
              <a:t>Key Compliance Obligations &amp; Timelines</a:t>
            </a:r>
            <a:endParaRPr lang="en-US" sz="2800"/>
          </a:p>
        </p:txBody>
      </p:sp>
      <p:sp>
        <p:nvSpPr>
          <p:cNvPr id="699" name="Google Shape;699;p79"/>
          <p:cNvSpPr/>
          <p:nvPr/>
        </p:nvSpPr>
        <p:spPr>
          <a:xfrm>
            <a:off x="986434" y="5507020"/>
            <a:ext cx="1460327" cy="66034"/>
          </a:xfrm>
          <a:custGeom>
            <a:avLst/>
            <a:gdLst/>
            <a:ahLst/>
            <a:cxnLst/>
            <a:rect l="l" t="t" r="r" b="b"/>
            <a:pathLst>
              <a:path w="1460327" h="66034" extrusionOk="0">
                <a:moveTo>
                  <a:pt x="78" y="30790"/>
                </a:moveTo>
                <a:cubicBezTo>
                  <a:pt x="78" y="13832"/>
                  <a:pt x="13441" y="0"/>
                  <a:pt x="29774" y="0"/>
                </a:cubicBezTo>
                <a:lnTo>
                  <a:pt x="1430710" y="0"/>
                </a:lnTo>
                <a:cubicBezTo>
                  <a:pt x="1447121" y="0"/>
                  <a:pt x="1460328" y="13832"/>
                  <a:pt x="1460328" y="30790"/>
                </a:cubicBezTo>
                <a:lnTo>
                  <a:pt x="1460328" y="35010"/>
                </a:lnTo>
                <a:cubicBezTo>
                  <a:pt x="1460328" y="51967"/>
                  <a:pt x="1447043" y="66034"/>
                  <a:pt x="1430710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00" name="Google Shape;700;p79"/>
          <p:cNvGrpSpPr/>
          <p:nvPr/>
        </p:nvGrpSpPr>
        <p:grpSpPr>
          <a:xfrm>
            <a:off x="4805463" y="2770949"/>
            <a:ext cx="78146" cy="2308296"/>
            <a:chOff x="4899568" y="3493962"/>
            <a:chExt cx="78146" cy="2308296"/>
          </a:xfrm>
        </p:grpSpPr>
        <p:sp>
          <p:nvSpPr>
            <p:cNvPr id="701" name="Google Shape;701;p79"/>
            <p:cNvSpPr/>
            <p:nvPr/>
          </p:nvSpPr>
          <p:spPr>
            <a:xfrm>
              <a:off x="4899568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39073" y="78147"/>
                  </a:moveTo>
                  <a:cubicBezTo>
                    <a:pt x="60642" y="78147"/>
                    <a:pt x="78147" y="60642"/>
                    <a:pt x="78147" y="39073"/>
                  </a:cubicBezTo>
                  <a:cubicBezTo>
                    <a:pt x="78147" y="17505"/>
                    <a:pt x="60642" y="0"/>
                    <a:pt x="39073" y="0"/>
                  </a:cubicBezTo>
                  <a:cubicBezTo>
                    <a:pt x="17505" y="0"/>
                    <a:pt x="0" y="17505"/>
                    <a:pt x="0" y="39073"/>
                  </a:cubicBezTo>
                  <a:cubicBezTo>
                    <a:pt x="0" y="60642"/>
                    <a:pt x="17505" y="78147"/>
                    <a:pt x="39073" y="78147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02" name="Google Shape;702;p79"/>
            <p:cNvSpPr/>
            <p:nvPr/>
          </p:nvSpPr>
          <p:spPr>
            <a:xfrm>
              <a:off x="4929889" y="3493962"/>
              <a:ext cx="15639" cy="2268442"/>
            </a:xfrm>
            <a:custGeom>
              <a:avLst/>
              <a:gdLst/>
              <a:ahLst/>
              <a:cxnLst/>
              <a:rect l="l" t="t" r="r" b="b"/>
              <a:pathLst>
                <a:path w="1563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708" y="2262035"/>
                    <a:pt x="15316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03" name="Google Shape;703;p79"/>
          <p:cNvGrpSpPr/>
          <p:nvPr/>
        </p:nvGrpSpPr>
        <p:grpSpPr>
          <a:xfrm>
            <a:off x="6917065" y="2770949"/>
            <a:ext cx="78145" cy="2308296"/>
            <a:chOff x="7011170" y="3493962"/>
            <a:chExt cx="78145" cy="2308296"/>
          </a:xfrm>
        </p:grpSpPr>
        <p:sp>
          <p:nvSpPr>
            <p:cNvPr id="704" name="Google Shape;704;p79"/>
            <p:cNvSpPr/>
            <p:nvPr/>
          </p:nvSpPr>
          <p:spPr>
            <a:xfrm>
              <a:off x="7011170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05" name="Google Shape;705;p79"/>
            <p:cNvSpPr/>
            <p:nvPr/>
          </p:nvSpPr>
          <p:spPr>
            <a:xfrm>
              <a:off x="7041491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7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7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9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06" name="Google Shape;706;p79"/>
          <p:cNvGrpSpPr/>
          <p:nvPr/>
        </p:nvGrpSpPr>
        <p:grpSpPr>
          <a:xfrm>
            <a:off x="9028668" y="2770949"/>
            <a:ext cx="78146" cy="2308296"/>
            <a:chOff x="9122773" y="3493962"/>
            <a:chExt cx="78146" cy="2308296"/>
          </a:xfrm>
        </p:grpSpPr>
        <p:sp>
          <p:nvSpPr>
            <p:cNvPr id="707" name="Google Shape;707;p79"/>
            <p:cNvSpPr/>
            <p:nvPr/>
          </p:nvSpPr>
          <p:spPr>
            <a:xfrm>
              <a:off x="912277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3" y="78147"/>
                    <a:pt x="0" y="60653"/>
                    <a:pt x="0" y="39073"/>
                  </a:cubicBezTo>
                  <a:cubicBezTo>
                    <a:pt x="0" y="17494"/>
                    <a:pt x="17493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08" name="Google Shape;708;p79"/>
            <p:cNvSpPr/>
            <p:nvPr/>
          </p:nvSpPr>
          <p:spPr>
            <a:xfrm>
              <a:off x="9153093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09" name="Google Shape;709;p79"/>
          <p:cNvGrpSpPr/>
          <p:nvPr/>
        </p:nvGrpSpPr>
        <p:grpSpPr>
          <a:xfrm>
            <a:off x="2693938" y="2770949"/>
            <a:ext cx="78146" cy="2308296"/>
            <a:chOff x="2788043" y="3493962"/>
            <a:chExt cx="78146" cy="2308296"/>
          </a:xfrm>
        </p:grpSpPr>
        <p:sp>
          <p:nvSpPr>
            <p:cNvPr id="710" name="Google Shape;710;p79"/>
            <p:cNvSpPr/>
            <p:nvPr/>
          </p:nvSpPr>
          <p:spPr>
            <a:xfrm>
              <a:off x="2788043" y="5724112"/>
              <a:ext cx="78146" cy="78146"/>
            </a:xfrm>
            <a:custGeom>
              <a:avLst/>
              <a:gdLst/>
              <a:ahLst/>
              <a:cxnLst/>
              <a:rect l="l" t="t" r="r" b="b"/>
              <a:pathLst>
                <a:path w="78146" h="78146" extrusionOk="0">
                  <a:moveTo>
                    <a:pt x="78147" y="39073"/>
                  </a:moveTo>
                  <a:cubicBezTo>
                    <a:pt x="78147" y="60653"/>
                    <a:pt x="60653" y="78147"/>
                    <a:pt x="39073" y="78147"/>
                  </a:cubicBezTo>
                  <a:cubicBezTo>
                    <a:pt x="17494" y="78147"/>
                    <a:pt x="0" y="60653"/>
                    <a:pt x="0" y="39073"/>
                  </a:cubicBezTo>
                  <a:cubicBezTo>
                    <a:pt x="0" y="17494"/>
                    <a:pt x="17494" y="0"/>
                    <a:pt x="39073" y="0"/>
                  </a:cubicBezTo>
                  <a:cubicBezTo>
                    <a:pt x="60653" y="0"/>
                    <a:pt x="78147" y="17494"/>
                    <a:pt x="78147" y="39073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1" name="Google Shape;711;p79"/>
            <p:cNvSpPr/>
            <p:nvPr/>
          </p:nvSpPr>
          <p:spPr>
            <a:xfrm>
              <a:off x="2818364" y="3493962"/>
              <a:ext cx="15629" cy="2268442"/>
            </a:xfrm>
            <a:custGeom>
              <a:avLst/>
              <a:gdLst/>
              <a:ahLst/>
              <a:cxnLst/>
              <a:rect l="l" t="t" r="r" b="b"/>
              <a:pathLst>
                <a:path w="15629" h="2268442" extrusionOk="0">
                  <a:moveTo>
                    <a:pt x="14613" y="2264536"/>
                  </a:moveTo>
                  <a:cubicBezTo>
                    <a:pt x="13285" y="2266880"/>
                    <a:pt x="10706" y="2268443"/>
                    <a:pt x="7815" y="2268443"/>
                  </a:cubicBezTo>
                  <a:cubicBezTo>
                    <a:pt x="3516" y="2268443"/>
                    <a:pt x="0" y="2264926"/>
                    <a:pt x="0" y="2260628"/>
                  </a:cubicBezTo>
                  <a:lnTo>
                    <a:pt x="0" y="7815"/>
                  </a:lnTo>
                  <a:cubicBezTo>
                    <a:pt x="0" y="3517"/>
                    <a:pt x="3516" y="0"/>
                    <a:pt x="7815" y="0"/>
                  </a:cubicBezTo>
                  <a:cubicBezTo>
                    <a:pt x="12113" y="0"/>
                    <a:pt x="15629" y="3517"/>
                    <a:pt x="15629" y="7815"/>
                  </a:cubicBezTo>
                  <a:lnTo>
                    <a:pt x="15629" y="2260628"/>
                  </a:lnTo>
                  <a:cubicBezTo>
                    <a:pt x="15629" y="2262035"/>
                    <a:pt x="15238" y="2263363"/>
                    <a:pt x="14613" y="2264536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12" name="Google Shape;712;p79"/>
          <p:cNvSpPr/>
          <p:nvPr/>
        </p:nvSpPr>
        <p:spPr>
          <a:xfrm>
            <a:off x="9433469" y="5507020"/>
            <a:ext cx="1460171" cy="66034"/>
          </a:xfrm>
          <a:custGeom>
            <a:avLst/>
            <a:gdLst/>
            <a:ahLst/>
            <a:cxnLst/>
            <a:rect l="l" t="t" r="r" b="b"/>
            <a:pathLst>
              <a:path w="1460171" h="66034" extrusionOk="0">
                <a:moveTo>
                  <a:pt x="0" y="30790"/>
                </a:moveTo>
                <a:cubicBezTo>
                  <a:pt x="0" y="13832"/>
                  <a:pt x="13363" y="0"/>
                  <a:pt x="29617" y="0"/>
                </a:cubicBezTo>
                <a:lnTo>
                  <a:pt x="1430553" y="0"/>
                </a:lnTo>
                <a:cubicBezTo>
                  <a:pt x="1446964" y="0"/>
                  <a:pt x="1460171" y="13832"/>
                  <a:pt x="1460171" y="30790"/>
                </a:cubicBezTo>
                <a:lnTo>
                  <a:pt x="1460171" y="35010"/>
                </a:lnTo>
                <a:cubicBezTo>
                  <a:pt x="1460171" y="51967"/>
                  <a:pt x="1446886" y="66034"/>
                  <a:pt x="1430553" y="66034"/>
                </a:cubicBezTo>
                <a:lnTo>
                  <a:pt x="29617" y="66034"/>
                </a:lnTo>
                <a:cubicBezTo>
                  <a:pt x="13363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13" name="Google Shape;713;p79"/>
          <p:cNvSpPr/>
          <p:nvPr/>
        </p:nvSpPr>
        <p:spPr>
          <a:xfrm>
            <a:off x="7321710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50" y="13832"/>
                  <a:pt x="1460250" y="30790"/>
                </a:cubicBezTo>
                <a:lnTo>
                  <a:pt x="1460250" y="35010"/>
                </a:lnTo>
                <a:cubicBezTo>
                  <a:pt x="1460250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14" name="Google Shape;714;p79"/>
          <p:cNvSpPr/>
          <p:nvPr/>
        </p:nvSpPr>
        <p:spPr>
          <a:xfrm>
            <a:off x="5209951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4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15" name="Google Shape;715;p79"/>
          <p:cNvSpPr/>
          <p:nvPr/>
        </p:nvSpPr>
        <p:spPr>
          <a:xfrm>
            <a:off x="3098193" y="5507020"/>
            <a:ext cx="1460249" cy="66034"/>
          </a:xfrm>
          <a:custGeom>
            <a:avLst/>
            <a:gdLst/>
            <a:ahLst/>
            <a:cxnLst/>
            <a:rect l="l" t="t" r="r" b="b"/>
            <a:pathLst>
              <a:path w="1460249" h="66034" extrusionOk="0">
                <a:moveTo>
                  <a:pt x="0" y="30790"/>
                </a:moveTo>
                <a:cubicBezTo>
                  <a:pt x="0" y="13832"/>
                  <a:pt x="13363" y="0"/>
                  <a:pt x="29696" y="0"/>
                </a:cubicBezTo>
                <a:lnTo>
                  <a:pt x="1430632" y="0"/>
                </a:lnTo>
                <a:cubicBezTo>
                  <a:pt x="1447043" y="0"/>
                  <a:pt x="1460249" y="13832"/>
                  <a:pt x="1460249" y="30790"/>
                </a:cubicBezTo>
                <a:lnTo>
                  <a:pt x="1460249" y="35010"/>
                </a:lnTo>
                <a:cubicBezTo>
                  <a:pt x="1460249" y="51967"/>
                  <a:pt x="1446965" y="66034"/>
                  <a:pt x="1430632" y="66034"/>
                </a:cubicBezTo>
                <a:lnTo>
                  <a:pt x="29696" y="66034"/>
                </a:lnTo>
                <a:cubicBezTo>
                  <a:pt x="13441" y="66034"/>
                  <a:pt x="0" y="51967"/>
                  <a:pt x="0" y="35010"/>
                </a:cubicBezTo>
                <a:lnTo>
                  <a:pt x="0" y="307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16" name="Google Shape;716;p79"/>
          <p:cNvGrpSpPr/>
          <p:nvPr/>
        </p:nvGrpSpPr>
        <p:grpSpPr>
          <a:xfrm>
            <a:off x="587886" y="1159563"/>
            <a:ext cx="2266801" cy="1477988"/>
            <a:chOff x="681990" y="1882577"/>
            <a:chExt cx="2266801" cy="1477988"/>
          </a:xfrm>
        </p:grpSpPr>
        <p:sp>
          <p:nvSpPr>
            <p:cNvPr id="717" name="Google Shape;717;p79"/>
            <p:cNvSpPr/>
            <p:nvPr/>
          </p:nvSpPr>
          <p:spPr>
            <a:xfrm>
              <a:off x="691445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4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8" name="Google Shape;718;p79"/>
            <p:cNvSpPr/>
            <p:nvPr/>
          </p:nvSpPr>
          <p:spPr>
            <a:xfrm>
              <a:off x="681990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1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6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6" y="1477989"/>
                  </a:cubicBezTo>
                  <a:cubicBezTo>
                    <a:pt x="1570358" y="1477989"/>
                    <a:pt x="1610213" y="1461500"/>
                    <a:pt x="1640221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19" name="Google Shape;719;p79"/>
          <p:cNvGrpSpPr/>
          <p:nvPr/>
        </p:nvGrpSpPr>
        <p:grpSpPr>
          <a:xfrm>
            <a:off x="9027731" y="1159563"/>
            <a:ext cx="2266801" cy="1477988"/>
            <a:chOff x="9121835" y="1882577"/>
            <a:chExt cx="2266801" cy="1477988"/>
          </a:xfrm>
        </p:grpSpPr>
        <p:sp>
          <p:nvSpPr>
            <p:cNvPr id="720" name="Google Shape;720;p79"/>
            <p:cNvSpPr/>
            <p:nvPr/>
          </p:nvSpPr>
          <p:spPr>
            <a:xfrm>
              <a:off x="9131290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9" y="835486"/>
                  </a:moveTo>
                  <a:lnTo>
                    <a:pt x="1624124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4" y="43782"/>
                  </a:cubicBezTo>
                  <a:lnTo>
                    <a:pt x="2204129" y="623708"/>
                  </a:lnTo>
                  <a:cubicBezTo>
                    <a:pt x="2262582" y="682162"/>
                    <a:pt x="2262582" y="777032"/>
                    <a:pt x="2204129" y="8354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1" name="Google Shape;721;p79"/>
            <p:cNvSpPr/>
            <p:nvPr/>
          </p:nvSpPr>
          <p:spPr>
            <a:xfrm>
              <a:off x="9121835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3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1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20" y="203572"/>
                    <a:pt x="1373820" y="114485"/>
                    <a:pt x="1428522" y="59782"/>
                  </a:cubicBezTo>
                  <a:cubicBezTo>
                    <a:pt x="1455013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6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6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20" y="1363582"/>
                    <a:pt x="1373820" y="1274495"/>
                    <a:pt x="1428522" y="1219714"/>
                  </a:cubicBezTo>
                  <a:lnTo>
                    <a:pt x="1487679" y="1160557"/>
                  </a:lnTo>
                  <a:lnTo>
                    <a:pt x="18834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3" y="1461500"/>
                    <a:pt x="1485334" y="1477989"/>
                    <a:pt x="1527847" y="1477989"/>
                  </a:cubicBezTo>
                  <a:cubicBezTo>
                    <a:pt x="1570358" y="1477989"/>
                    <a:pt x="1610214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22" name="Google Shape;722;p79"/>
          <p:cNvSpPr/>
          <p:nvPr/>
        </p:nvSpPr>
        <p:spPr>
          <a:xfrm>
            <a:off x="9027730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23" name="Google Shape;723;p79"/>
          <p:cNvGrpSpPr/>
          <p:nvPr/>
        </p:nvGrpSpPr>
        <p:grpSpPr>
          <a:xfrm>
            <a:off x="2697847" y="1159563"/>
            <a:ext cx="2266801" cy="1477988"/>
            <a:chOff x="2791951" y="1882577"/>
            <a:chExt cx="2266801" cy="1477988"/>
          </a:xfrm>
        </p:grpSpPr>
        <p:sp>
          <p:nvSpPr>
            <p:cNvPr id="724" name="Google Shape;724;p79"/>
            <p:cNvSpPr/>
            <p:nvPr/>
          </p:nvSpPr>
          <p:spPr>
            <a:xfrm>
              <a:off x="2801406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5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1" y="1160576"/>
                  </a:lnTo>
                  <a:lnTo>
                    <a:pt x="0" y="1160576"/>
                  </a:lnTo>
                  <a:lnTo>
                    <a:pt x="9378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8" y="-14594"/>
                    <a:pt x="1565670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5" name="Google Shape;725;p79"/>
            <p:cNvSpPr/>
            <p:nvPr/>
          </p:nvSpPr>
          <p:spPr>
            <a:xfrm>
              <a:off x="2791951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8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1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9" y="1268556"/>
                    <a:pt x="1353189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26" name="Google Shape;726;p79"/>
          <p:cNvSpPr/>
          <p:nvPr/>
        </p:nvSpPr>
        <p:spPr>
          <a:xfrm>
            <a:off x="2697846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27" name="Google Shape;727;p79"/>
          <p:cNvGrpSpPr/>
          <p:nvPr/>
        </p:nvGrpSpPr>
        <p:grpSpPr>
          <a:xfrm>
            <a:off x="4807808" y="1159563"/>
            <a:ext cx="2266801" cy="1477988"/>
            <a:chOff x="4901912" y="1882577"/>
            <a:chExt cx="2266801" cy="1477988"/>
          </a:xfrm>
        </p:grpSpPr>
        <p:sp>
          <p:nvSpPr>
            <p:cNvPr id="728" name="Google Shape;728;p79"/>
            <p:cNvSpPr/>
            <p:nvPr/>
          </p:nvSpPr>
          <p:spPr>
            <a:xfrm>
              <a:off x="4911368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9" name="Google Shape;729;p79"/>
            <p:cNvSpPr/>
            <p:nvPr/>
          </p:nvSpPr>
          <p:spPr>
            <a:xfrm>
              <a:off x="4901912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1" y="639709"/>
                  </a:lnTo>
                  <a:cubicBezTo>
                    <a:pt x="2233433" y="666201"/>
                    <a:pt x="2248047" y="701445"/>
                    <a:pt x="2248047" y="738955"/>
                  </a:cubicBezTo>
                  <a:cubicBezTo>
                    <a:pt x="2248047" y="776466"/>
                    <a:pt x="2233433" y="811710"/>
                    <a:pt x="2206941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5" y="821400"/>
                    <a:pt x="2266802" y="781467"/>
                    <a:pt x="2266802" y="738955"/>
                  </a:cubicBezTo>
                  <a:cubicBezTo>
                    <a:pt x="2266802" y="696444"/>
                    <a:pt x="2250235" y="656432"/>
                    <a:pt x="2220148" y="6264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30" name="Google Shape;730;p79"/>
          <p:cNvSpPr/>
          <p:nvPr/>
        </p:nvSpPr>
        <p:spPr>
          <a:xfrm>
            <a:off x="4807807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31" name="Google Shape;731;p79"/>
          <p:cNvGrpSpPr/>
          <p:nvPr/>
        </p:nvGrpSpPr>
        <p:grpSpPr>
          <a:xfrm>
            <a:off x="6917769" y="1159563"/>
            <a:ext cx="2266802" cy="1477988"/>
            <a:chOff x="7011873" y="1882577"/>
            <a:chExt cx="2266802" cy="1477988"/>
          </a:xfrm>
        </p:grpSpPr>
        <p:sp>
          <p:nvSpPr>
            <p:cNvPr id="732" name="Google Shape;732;p79"/>
            <p:cNvSpPr/>
            <p:nvPr/>
          </p:nvSpPr>
          <p:spPr>
            <a:xfrm>
              <a:off x="7021329" y="1891935"/>
              <a:ext cx="2247968" cy="1459252"/>
            </a:xfrm>
            <a:custGeom>
              <a:avLst/>
              <a:gdLst/>
              <a:ahLst/>
              <a:cxnLst/>
              <a:rect l="l" t="t" r="r" b="b"/>
              <a:pathLst>
                <a:path w="2247968" h="1459252" extrusionOk="0">
                  <a:moveTo>
                    <a:pt x="2204128" y="835486"/>
                  </a:moveTo>
                  <a:lnTo>
                    <a:pt x="1624123" y="1415491"/>
                  </a:lnTo>
                  <a:cubicBezTo>
                    <a:pt x="1594974" y="1444640"/>
                    <a:pt x="1556605" y="1459253"/>
                    <a:pt x="1518391" y="1459253"/>
                  </a:cubicBezTo>
                  <a:cubicBezTo>
                    <a:pt x="1479943" y="1459253"/>
                    <a:pt x="1441729" y="1444640"/>
                    <a:pt x="1412424" y="1415491"/>
                  </a:cubicBezTo>
                  <a:cubicBezTo>
                    <a:pt x="1353970" y="1357115"/>
                    <a:pt x="1353970" y="1262245"/>
                    <a:pt x="1412424" y="1203792"/>
                  </a:cubicBezTo>
                  <a:lnTo>
                    <a:pt x="1455560" y="1160576"/>
                  </a:lnTo>
                  <a:lnTo>
                    <a:pt x="0" y="1160576"/>
                  </a:lnTo>
                  <a:lnTo>
                    <a:pt x="9377" y="1151199"/>
                  </a:lnTo>
                  <a:lnTo>
                    <a:pt x="844844" y="315654"/>
                  </a:lnTo>
                  <a:lnTo>
                    <a:pt x="854222" y="306276"/>
                  </a:lnTo>
                  <a:lnTo>
                    <a:pt x="1463297" y="306276"/>
                  </a:lnTo>
                  <a:lnTo>
                    <a:pt x="1412424" y="255481"/>
                  </a:lnTo>
                  <a:cubicBezTo>
                    <a:pt x="1353970" y="197027"/>
                    <a:pt x="1353970" y="102314"/>
                    <a:pt x="1412424" y="43782"/>
                  </a:cubicBezTo>
                  <a:cubicBezTo>
                    <a:pt x="1470877" y="-14594"/>
                    <a:pt x="1565669" y="-14594"/>
                    <a:pt x="1624123" y="43782"/>
                  </a:cubicBezTo>
                  <a:lnTo>
                    <a:pt x="2204128" y="623708"/>
                  </a:lnTo>
                  <a:cubicBezTo>
                    <a:pt x="2262582" y="682162"/>
                    <a:pt x="2262582" y="777032"/>
                    <a:pt x="2204128" y="83548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33" name="Google Shape;733;p79"/>
            <p:cNvSpPr/>
            <p:nvPr/>
          </p:nvSpPr>
          <p:spPr>
            <a:xfrm>
              <a:off x="7011873" y="1882577"/>
              <a:ext cx="2266801" cy="1477988"/>
            </a:xfrm>
            <a:custGeom>
              <a:avLst/>
              <a:gdLst/>
              <a:ahLst/>
              <a:cxnLst/>
              <a:rect l="l" t="t" r="r" b="b"/>
              <a:pathLst>
                <a:path w="2266801" h="1477988" extrusionOk="0">
                  <a:moveTo>
                    <a:pt x="2220148" y="626424"/>
                  </a:moveTo>
                  <a:lnTo>
                    <a:pt x="1640222" y="46575"/>
                  </a:lnTo>
                  <a:cubicBezTo>
                    <a:pt x="1610135" y="16489"/>
                    <a:pt x="1570202" y="0"/>
                    <a:pt x="1527768" y="0"/>
                  </a:cubicBezTo>
                  <a:cubicBezTo>
                    <a:pt x="1485257" y="0"/>
                    <a:pt x="1445324" y="16489"/>
                    <a:pt x="1415237" y="46575"/>
                  </a:cubicBezTo>
                  <a:cubicBezTo>
                    <a:pt x="1353267" y="108624"/>
                    <a:pt x="1353267" y="209511"/>
                    <a:pt x="1415237" y="271482"/>
                  </a:cubicBezTo>
                  <a:lnTo>
                    <a:pt x="1450090" y="306257"/>
                  </a:lnTo>
                  <a:lnTo>
                    <a:pt x="873055" y="306257"/>
                  </a:lnTo>
                  <a:lnTo>
                    <a:pt x="854300" y="325012"/>
                  </a:lnTo>
                  <a:lnTo>
                    <a:pt x="1495337" y="325012"/>
                  </a:lnTo>
                  <a:lnTo>
                    <a:pt x="1428522" y="258197"/>
                  </a:lnTo>
                  <a:cubicBezTo>
                    <a:pt x="1373819" y="203572"/>
                    <a:pt x="1373819" y="114485"/>
                    <a:pt x="1428522" y="59782"/>
                  </a:cubicBezTo>
                  <a:cubicBezTo>
                    <a:pt x="1455014" y="33291"/>
                    <a:pt x="1490258" y="18755"/>
                    <a:pt x="1527768" y="18755"/>
                  </a:cubicBezTo>
                  <a:cubicBezTo>
                    <a:pt x="1565200" y="18755"/>
                    <a:pt x="1600445" y="33291"/>
                    <a:pt x="1626937" y="59782"/>
                  </a:cubicBezTo>
                  <a:lnTo>
                    <a:pt x="2206942" y="639709"/>
                  </a:lnTo>
                  <a:cubicBezTo>
                    <a:pt x="2233434" y="666201"/>
                    <a:pt x="2248047" y="701445"/>
                    <a:pt x="2248047" y="738955"/>
                  </a:cubicBezTo>
                  <a:cubicBezTo>
                    <a:pt x="2248047" y="776466"/>
                    <a:pt x="2233434" y="811710"/>
                    <a:pt x="2206942" y="838202"/>
                  </a:cubicBezTo>
                  <a:lnTo>
                    <a:pt x="1626937" y="1418206"/>
                  </a:lnTo>
                  <a:cubicBezTo>
                    <a:pt x="1600523" y="1444698"/>
                    <a:pt x="1565279" y="1459233"/>
                    <a:pt x="1527847" y="1459233"/>
                  </a:cubicBezTo>
                  <a:cubicBezTo>
                    <a:pt x="1490336" y="1459233"/>
                    <a:pt x="1455092" y="1444620"/>
                    <a:pt x="1428522" y="1418206"/>
                  </a:cubicBezTo>
                  <a:cubicBezTo>
                    <a:pt x="1373819" y="1363582"/>
                    <a:pt x="1373819" y="1274495"/>
                    <a:pt x="1428522" y="1219714"/>
                  </a:cubicBezTo>
                  <a:lnTo>
                    <a:pt x="1487679" y="1160557"/>
                  </a:lnTo>
                  <a:lnTo>
                    <a:pt x="18833" y="1160557"/>
                  </a:lnTo>
                  <a:lnTo>
                    <a:pt x="0" y="1179390"/>
                  </a:lnTo>
                  <a:lnTo>
                    <a:pt x="1442354" y="1179390"/>
                  </a:lnTo>
                  <a:lnTo>
                    <a:pt x="1415237" y="1206507"/>
                  </a:lnTo>
                  <a:cubicBezTo>
                    <a:pt x="1353188" y="1268556"/>
                    <a:pt x="1353188" y="1369521"/>
                    <a:pt x="1415237" y="1431491"/>
                  </a:cubicBezTo>
                  <a:cubicBezTo>
                    <a:pt x="1445324" y="1461500"/>
                    <a:pt x="1485335" y="1477989"/>
                    <a:pt x="1527847" y="1477989"/>
                  </a:cubicBezTo>
                  <a:cubicBezTo>
                    <a:pt x="1570358" y="1477989"/>
                    <a:pt x="1610213" y="1461500"/>
                    <a:pt x="1640222" y="1431491"/>
                  </a:cubicBezTo>
                  <a:lnTo>
                    <a:pt x="2220148" y="851487"/>
                  </a:lnTo>
                  <a:cubicBezTo>
                    <a:pt x="2250234" y="821400"/>
                    <a:pt x="2266801" y="781467"/>
                    <a:pt x="2266801" y="738955"/>
                  </a:cubicBezTo>
                  <a:cubicBezTo>
                    <a:pt x="2266801" y="696444"/>
                    <a:pt x="2250234" y="656432"/>
                    <a:pt x="2220148" y="6264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34" name="Google Shape;734;p79"/>
          <p:cNvSpPr/>
          <p:nvPr/>
        </p:nvSpPr>
        <p:spPr>
          <a:xfrm>
            <a:off x="6917768" y="2339421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35" name="Google Shape;735;p79"/>
          <p:cNvSpPr txBox="1"/>
          <p:nvPr/>
        </p:nvSpPr>
        <p:spPr>
          <a:xfrm>
            <a:off x="925166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Identify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Determine associated enterprises and covered international or specified domestic transactions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736" name="Google Shape;736;p79"/>
          <p:cNvCxnSpPr>
            <a:stCxn id="711" idx="3"/>
            <a:endCxn id="711" idx="6"/>
          </p:cNvCxnSpPr>
          <p:nvPr/>
        </p:nvCxnSpPr>
        <p:spPr>
          <a:xfrm>
            <a:off x="2724260" y="2778764"/>
            <a:ext cx="15600" cy="2252700"/>
          </a:xfrm>
          <a:prstGeom prst="straightConnector1">
            <a:avLst/>
          </a:prstGeom>
          <a:noFill/>
          <a:ln w="12700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37" name="Google Shape;737;p79"/>
          <p:cNvSpPr txBox="1"/>
          <p:nvPr/>
        </p:nvSpPr>
        <p:spPr>
          <a:xfrm>
            <a:off x="1145980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38" name="Google Shape;738;p79"/>
          <p:cNvSpPr txBox="1"/>
          <p:nvPr/>
        </p:nvSpPr>
        <p:spPr>
          <a:xfrm>
            <a:off x="2994412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Evaluate ALP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Select most appropriate method and prepare comparability analysis using databases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39" name="Google Shape;739;p79"/>
          <p:cNvSpPr txBox="1"/>
          <p:nvPr/>
        </p:nvSpPr>
        <p:spPr>
          <a:xfrm>
            <a:off x="3215226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0" name="Google Shape;740;p79"/>
          <p:cNvSpPr txBox="1"/>
          <p:nvPr/>
        </p:nvSpPr>
        <p:spPr>
          <a:xfrm>
            <a:off x="5136888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Document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Prepare and maintain TP records as prescribed under Rule 10D before filing return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1" name="Google Shape;741;p79"/>
          <p:cNvSpPr txBox="1"/>
          <p:nvPr/>
        </p:nvSpPr>
        <p:spPr>
          <a:xfrm>
            <a:off x="5357702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2" name="Google Shape;742;p79"/>
          <p:cNvSpPr txBox="1"/>
          <p:nvPr/>
        </p:nvSpPr>
        <p:spPr>
          <a:xfrm>
            <a:off x="7244021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File accountant’s report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Chartered Accountant report certifying arm's length pricing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3" name="Google Shape;743;p79"/>
          <p:cNvSpPr txBox="1"/>
          <p:nvPr/>
        </p:nvSpPr>
        <p:spPr>
          <a:xfrm>
            <a:off x="7464835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4" name="Google Shape;744;p79"/>
          <p:cNvSpPr txBox="1"/>
          <p:nvPr/>
        </p:nvSpPr>
        <p:spPr>
          <a:xfrm>
            <a:off x="9406911" y="3512193"/>
            <a:ext cx="15165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CbCR/Master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File CbCR related forms and / or Master File based on consolidated group revenue thresholds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5" name="Google Shape;745;p79"/>
          <p:cNvSpPr txBox="1"/>
          <p:nvPr/>
        </p:nvSpPr>
        <p:spPr>
          <a:xfrm>
            <a:off x="9627725" y="2826997"/>
            <a:ext cx="1074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05</a:t>
            </a:r>
            <a:endParaRPr sz="2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6" name="Google Shape;746;p79"/>
          <p:cNvSpPr/>
          <p:nvPr/>
        </p:nvSpPr>
        <p:spPr>
          <a:xfrm>
            <a:off x="612725" y="2312557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47" name="Google Shape;747;p79"/>
          <p:cNvSpPr/>
          <p:nvPr/>
        </p:nvSpPr>
        <p:spPr>
          <a:xfrm>
            <a:off x="619075" y="2312557"/>
            <a:ext cx="296566" cy="296566"/>
          </a:xfrm>
          <a:custGeom>
            <a:avLst/>
            <a:gdLst/>
            <a:ahLst/>
            <a:cxnLst/>
            <a:rect l="l" t="t" r="r" b="b"/>
            <a:pathLst>
              <a:path w="296566" h="296566" extrusionOk="0">
                <a:moveTo>
                  <a:pt x="0" y="296567"/>
                </a:moveTo>
                <a:lnTo>
                  <a:pt x="0" y="0"/>
                </a:lnTo>
                <a:lnTo>
                  <a:pt x="2965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748" name="Google Shape;748;p79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581912" y="167335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9" name="Google Shape;749;p79" descr="image.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621024" y="167335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0" name="Google Shape;750;p79" descr="image.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696712" y="1700784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1" name="Google Shape;751;p79" descr="image.pn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808975" y="1682496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2" name="Google Shape;752;p79" descr="image.png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948672" y="1682496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80"/>
          <p:cNvSpPr txBox="1"/>
          <p:nvPr>
            <p:ph type="title"/>
          </p:nvPr>
        </p:nvSpPr>
        <p:spPr>
          <a:xfrm>
            <a:off x="444387" y="179447"/>
            <a:ext cx="11303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 sz="2800"/>
              <a:t>Core Transfer Pricing Concepts</a:t>
            </a:r>
            <a:endParaRPr lang="en-US" sz="2800"/>
          </a:p>
        </p:txBody>
      </p:sp>
      <p:sp>
        <p:nvSpPr>
          <p:cNvPr id="758" name="Google Shape;758;p80"/>
          <p:cNvSpPr/>
          <p:nvPr/>
        </p:nvSpPr>
        <p:spPr>
          <a:xfrm>
            <a:off x="2438281" y="1343290"/>
            <a:ext cx="7315896" cy="4990501"/>
          </a:xfrm>
          <a:custGeom>
            <a:avLst/>
            <a:gdLst/>
            <a:ahLst/>
            <a:cxnLst/>
            <a:rect l="l" t="t" r="r" b="b"/>
            <a:pathLst>
              <a:path w="4766056" h="3251141" extrusionOk="0">
                <a:moveTo>
                  <a:pt x="1877070" y="0"/>
                </a:moveTo>
                <a:lnTo>
                  <a:pt x="2889033" y="0"/>
                </a:lnTo>
                <a:lnTo>
                  <a:pt x="4766056" y="3251141"/>
                </a:lnTo>
                <a:lnTo>
                  <a:pt x="0" y="3251141"/>
                </a:lnTo>
                <a:lnTo>
                  <a:pt x="187707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59" name="Google Shape;759;p80"/>
          <p:cNvSpPr/>
          <p:nvPr/>
        </p:nvSpPr>
        <p:spPr>
          <a:xfrm>
            <a:off x="4194987" y="3157401"/>
            <a:ext cx="837648" cy="2321682"/>
          </a:xfrm>
          <a:custGeom>
            <a:avLst/>
            <a:gdLst/>
            <a:ahLst/>
            <a:cxnLst/>
            <a:rect l="l" t="t" r="r" b="b"/>
            <a:pathLst>
              <a:path w="754638" h="2091605" extrusionOk="0">
                <a:moveTo>
                  <a:pt x="754639" y="2091605"/>
                </a:moveTo>
                <a:cubicBezTo>
                  <a:pt x="754639" y="2091605"/>
                  <a:pt x="257476" y="2009164"/>
                  <a:pt x="48664" y="1492842"/>
                </a:cubicBezTo>
                <a:cubicBezTo>
                  <a:pt x="-206207" y="862148"/>
                  <a:pt x="623043" y="0"/>
                  <a:pt x="623043" y="0"/>
                </a:cubicBezTo>
                <a:cubicBezTo>
                  <a:pt x="623043" y="0"/>
                  <a:pt x="430874" y="747002"/>
                  <a:pt x="491059" y="1211265"/>
                </a:cubicBezTo>
                <a:cubicBezTo>
                  <a:pt x="557438" y="1722555"/>
                  <a:pt x="754639" y="2091605"/>
                  <a:pt x="754639" y="20916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0" name="Google Shape;760;p80"/>
          <p:cNvSpPr/>
          <p:nvPr/>
        </p:nvSpPr>
        <p:spPr>
          <a:xfrm>
            <a:off x="3932071" y="2470324"/>
            <a:ext cx="1711629" cy="1744912"/>
          </a:xfrm>
          <a:custGeom>
            <a:avLst/>
            <a:gdLst/>
            <a:ahLst/>
            <a:cxnLst/>
            <a:rect l="l" t="t" r="r" b="b"/>
            <a:pathLst>
              <a:path w="1542008" h="1571993" extrusionOk="0">
                <a:moveTo>
                  <a:pt x="155991" y="1571994"/>
                </a:moveTo>
                <a:cubicBezTo>
                  <a:pt x="155991" y="1571994"/>
                  <a:pt x="-137198" y="1162110"/>
                  <a:pt x="80323" y="649466"/>
                </a:cubicBezTo>
                <a:cubicBezTo>
                  <a:pt x="346031" y="23223"/>
                  <a:pt x="1542008" y="0"/>
                  <a:pt x="1542008" y="0"/>
                </a:cubicBezTo>
                <a:cubicBezTo>
                  <a:pt x="1542008" y="0"/>
                  <a:pt x="877835" y="392079"/>
                  <a:pt x="592194" y="763064"/>
                </a:cubicBezTo>
                <a:cubicBezTo>
                  <a:pt x="277524" y="1171593"/>
                  <a:pt x="155991" y="1571994"/>
                  <a:pt x="155991" y="157199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1" name="Google Shape;761;p80"/>
          <p:cNvSpPr/>
          <p:nvPr/>
        </p:nvSpPr>
        <p:spPr>
          <a:xfrm>
            <a:off x="4343255" y="1827802"/>
            <a:ext cx="2321680" cy="837724"/>
          </a:xfrm>
          <a:custGeom>
            <a:avLst/>
            <a:gdLst/>
            <a:ahLst/>
            <a:cxnLst/>
            <a:rect l="l" t="t" r="r" b="b"/>
            <a:pathLst>
              <a:path w="2091604" h="754706" extrusionOk="0">
                <a:moveTo>
                  <a:pt x="0" y="754706"/>
                </a:moveTo>
                <a:cubicBezTo>
                  <a:pt x="0" y="754706"/>
                  <a:pt x="82441" y="257544"/>
                  <a:pt x="598763" y="48732"/>
                </a:cubicBezTo>
                <a:cubicBezTo>
                  <a:pt x="1229457" y="-206333"/>
                  <a:pt x="2091605" y="622917"/>
                  <a:pt x="2091605" y="622917"/>
                </a:cubicBezTo>
                <a:cubicBezTo>
                  <a:pt x="2091605" y="622917"/>
                  <a:pt x="1344603" y="430747"/>
                  <a:pt x="880340" y="490933"/>
                </a:cubicBezTo>
                <a:cubicBezTo>
                  <a:pt x="369050" y="557506"/>
                  <a:pt x="0" y="754706"/>
                  <a:pt x="0" y="75470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2" name="Google Shape;762;p80"/>
          <p:cNvSpPr/>
          <p:nvPr/>
        </p:nvSpPr>
        <p:spPr>
          <a:xfrm>
            <a:off x="5607949" y="1564961"/>
            <a:ext cx="1744912" cy="1711629"/>
          </a:xfrm>
          <a:custGeom>
            <a:avLst/>
            <a:gdLst/>
            <a:ahLst/>
            <a:cxnLst/>
            <a:rect l="l" t="t" r="r" b="b"/>
            <a:pathLst>
              <a:path w="1571993" h="1542008" extrusionOk="0">
                <a:moveTo>
                  <a:pt x="0" y="155991"/>
                </a:moveTo>
                <a:cubicBezTo>
                  <a:pt x="0" y="155991"/>
                  <a:pt x="409883" y="-137198"/>
                  <a:pt x="922528" y="80323"/>
                </a:cubicBezTo>
                <a:cubicBezTo>
                  <a:pt x="1548771" y="346031"/>
                  <a:pt x="1571994" y="1542008"/>
                  <a:pt x="1571994" y="1542008"/>
                </a:cubicBezTo>
                <a:cubicBezTo>
                  <a:pt x="1571994" y="1542008"/>
                  <a:pt x="1179721" y="877835"/>
                  <a:pt x="808736" y="592194"/>
                </a:cubicBezTo>
                <a:cubicBezTo>
                  <a:pt x="400401" y="277524"/>
                  <a:pt x="0" y="155991"/>
                  <a:pt x="0" y="1559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3" name="Google Shape;763;p80"/>
          <p:cNvSpPr/>
          <p:nvPr/>
        </p:nvSpPr>
        <p:spPr>
          <a:xfrm>
            <a:off x="7158445" y="1976145"/>
            <a:ext cx="837724" cy="2321680"/>
          </a:xfrm>
          <a:custGeom>
            <a:avLst/>
            <a:gdLst/>
            <a:ahLst/>
            <a:cxnLst/>
            <a:rect l="l" t="t" r="r" b="b"/>
            <a:pathLst>
              <a:path w="754706" h="2091604" extrusionOk="0">
                <a:moveTo>
                  <a:pt x="0" y="0"/>
                </a:moveTo>
                <a:cubicBezTo>
                  <a:pt x="0" y="0"/>
                  <a:pt x="497163" y="82635"/>
                  <a:pt x="705975" y="598763"/>
                </a:cubicBezTo>
                <a:cubicBezTo>
                  <a:pt x="961039" y="1229457"/>
                  <a:pt x="131790" y="2091605"/>
                  <a:pt x="131790" y="2091605"/>
                </a:cubicBezTo>
                <a:cubicBezTo>
                  <a:pt x="131790" y="2091605"/>
                  <a:pt x="323959" y="1344603"/>
                  <a:pt x="263773" y="880340"/>
                </a:cubicBezTo>
                <a:cubicBezTo>
                  <a:pt x="197201" y="369050"/>
                  <a:pt x="0" y="0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4" name="Google Shape;764;p80"/>
          <p:cNvSpPr/>
          <p:nvPr/>
        </p:nvSpPr>
        <p:spPr>
          <a:xfrm>
            <a:off x="6546418" y="3240839"/>
            <a:ext cx="1711629" cy="1744912"/>
          </a:xfrm>
          <a:custGeom>
            <a:avLst/>
            <a:gdLst/>
            <a:ahLst/>
            <a:cxnLst/>
            <a:rect l="l" t="t" r="r" b="b"/>
            <a:pathLst>
              <a:path w="1542008" h="1571993" extrusionOk="0">
                <a:moveTo>
                  <a:pt x="1386017" y="0"/>
                </a:moveTo>
                <a:cubicBezTo>
                  <a:pt x="1386017" y="0"/>
                  <a:pt x="1679206" y="409883"/>
                  <a:pt x="1461685" y="922528"/>
                </a:cubicBezTo>
                <a:cubicBezTo>
                  <a:pt x="1195977" y="1548771"/>
                  <a:pt x="0" y="1571994"/>
                  <a:pt x="0" y="1571994"/>
                </a:cubicBezTo>
                <a:cubicBezTo>
                  <a:pt x="0" y="1571994"/>
                  <a:pt x="664174" y="1179721"/>
                  <a:pt x="949815" y="808736"/>
                </a:cubicBezTo>
                <a:cubicBezTo>
                  <a:pt x="1264485" y="400401"/>
                  <a:pt x="1386017" y="0"/>
                  <a:pt x="13860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5" name="Google Shape;765;p80"/>
          <p:cNvSpPr/>
          <p:nvPr/>
        </p:nvSpPr>
        <p:spPr>
          <a:xfrm>
            <a:off x="5524511" y="4791335"/>
            <a:ext cx="2321682" cy="837724"/>
          </a:xfrm>
          <a:custGeom>
            <a:avLst/>
            <a:gdLst/>
            <a:ahLst/>
            <a:cxnLst/>
            <a:rect l="l" t="t" r="r" b="b"/>
            <a:pathLst>
              <a:path w="2091605" h="754706" extrusionOk="0">
                <a:moveTo>
                  <a:pt x="2091605" y="0"/>
                </a:moveTo>
                <a:cubicBezTo>
                  <a:pt x="2091605" y="0"/>
                  <a:pt x="2009164" y="497163"/>
                  <a:pt x="1492842" y="705975"/>
                </a:cubicBezTo>
                <a:cubicBezTo>
                  <a:pt x="862148" y="961039"/>
                  <a:pt x="0" y="131790"/>
                  <a:pt x="0" y="131790"/>
                </a:cubicBezTo>
                <a:cubicBezTo>
                  <a:pt x="0" y="131790"/>
                  <a:pt x="747002" y="323959"/>
                  <a:pt x="1211265" y="263773"/>
                </a:cubicBezTo>
                <a:cubicBezTo>
                  <a:pt x="1722555" y="197201"/>
                  <a:pt x="2091605" y="0"/>
                  <a:pt x="209160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6" name="Google Shape;766;p80"/>
          <p:cNvSpPr/>
          <p:nvPr/>
        </p:nvSpPr>
        <p:spPr>
          <a:xfrm>
            <a:off x="4837434" y="4179308"/>
            <a:ext cx="1744912" cy="1711629"/>
          </a:xfrm>
          <a:custGeom>
            <a:avLst/>
            <a:gdLst/>
            <a:ahLst/>
            <a:cxnLst/>
            <a:rect l="l" t="t" r="r" b="b"/>
            <a:pathLst>
              <a:path w="1571993" h="1542008" extrusionOk="0">
                <a:moveTo>
                  <a:pt x="1571994" y="1386017"/>
                </a:moveTo>
                <a:cubicBezTo>
                  <a:pt x="1571994" y="1386017"/>
                  <a:pt x="1162110" y="1679206"/>
                  <a:pt x="649466" y="1461685"/>
                </a:cubicBezTo>
                <a:cubicBezTo>
                  <a:pt x="23223" y="1195977"/>
                  <a:pt x="0" y="0"/>
                  <a:pt x="0" y="0"/>
                </a:cubicBezTo>
                <a:cubicBezTo>
                  <a:pt x="0" y="0"/>
                  <a:pt x="392273" y="664174"/>
                  <a:pt x="763258" y="949815"/>
                </a:cubicBezTo>
                <a:cubicBezTo>
                  <a:pt x="1171593" y="1264485"/>
                  <a:pt x="1571994" y="1386017"/>
                  <a:pt x="1571994" y="13860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7" name="Google Shape;767;p80"/>
          <p:cNvSpPr txBox="1"/>
          <p:nvPr/>
        </p:nvSpPr>
        <p:spPr>
          <a:xfrm>
            <a:off x="6298694" y="1757214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8" name="Google Shape;768;p80"/>
          <p:cNvSpPr txBox="1"/>
          <p:nvPr/>
        </p:nvSpPr>
        <p:spPr>
          <a:xfrm>
            <a:off x="7430374" y="2648625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69" name="Google Shape;769;p80"/>
          <p:cNvSpPr txBox="1"/>
          <p:nvPr/>
        </p:nvSpPr>
        <p:spPr>
          <a:xfrm>
            <a:off x="7580545" y="4112361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0" name="Google Shape;770;p80"/>
          <p:cNvSpPr txBox="1"/>
          <p:nvPr/>
        </p:nvSpPr>
        <p:spPr>
          <a:xfrm>
            <a:off x="6748746" y="5166021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1" name="Google Shape;771;p80"/>
          <p:cNvSpPr txBox="1"/>
          <p:nvPr/>
        </p:nvSpPr>
        <p:spPr>
          <a:xfrm>
            <a:off x="5438037" y="5414666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05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2" name="Google Shape;772;p80"/>
          <p:cNvSpPr txBox="1"/>
          <p:nvPr/>
        </p:nvSpPr>
        <p:spPr>
          <a:xfrm>
            <a:off x="4248570" y="4627560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06</a:t>
            </a:r>
            <a:endParaRPr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3" name="Google Shape;773;p80"/>
          <p:cNvSpPr txBox="1"/>
          <p:nvPr/>
        </p:nvSpPr>
        <p:spPr>
          <a:xfrm>
            <a:off x="4022130" y="3133589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07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4" name="Google Shape;774;p80"/>
          <p:cNvSpPr txBox="1"/>
          <p:nvPr/>
        </p:nvSpPr>
        <p:spPr>
          <a:xfrm>
            <a:off x="4933243" y="1956444"/>
            <a:ext cx="54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08</a:t>
            </a:r>
            <a:endParaRPr sz="11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5" name="Google Shape;775;p80"/>
          <p:cNvSpPr txBox="1"/>
          <p:nvPr/>
        </p:nvSpPr>
        <p:spPr>
          <a:xfrm>
            <a:off x="6916587" y="1120217"/>
            <a:ext cx="38832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Range vs. Mean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Arm's length range and arithmetic mean applied based on comparability and data quality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6" name="Google Shape;776;p80"/>
          <p:cNvSpPr txBox="1"/>
          <p:nvPr/>
        </p:nvSpPr>
        <p:spPr>
          <a:xfrm>
            <a:off x="8024373" y="2300977"/>
            <a:ext cx="37215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Multi-Year Data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Multiple years' data used in comparability analysis to smooth out anomalies and cyclicality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7" name="Google Shape;777;p80"/>
          <p:cNvSpPr txBox="1"/>
          <p:nvPr/>
        </p:nvSpPr>
        <p:spPr>
          <a:xfrm>
            <a:off x="8412915" y="3493882"/>
            <a:ext cx="33330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Tolerance Limit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Permissible variation band of ±1% or ±3% before a transfer pricing adjustment is triggered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8" name="Google Shape;778;p80"/>
          <p:cNvSpPr txBox="1"/>
          <p:nvPr/>
        </p:nvSpPr>
        <p:spPr>
          <a:xfrm>
            <a:off x="7848748" y="4967575"/>
            <a:ext cx="38973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Thin Capitalisation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Rules limiting interest deductions on excess debt obtained from associated enterprises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79" name="Google Shape;779;p80"/>
          <p:cNvSpPr txBox="1"/>
          <p:nvPr/>
        </p:nvSpPr>
        <p:spPr>
          <a:xfrm>
            <a:off x="772244" y="1425765"/>
            <a:ext cx="38832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Documentation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 doc, Accountant’s report, Master File, and CbCR required for compliance and disclosure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80" name="Google Shape;780;p80"/>
          <p:cNvSpPr txBox="1"/>
          <p:nvPr/>
        </p:nvSpPr>
        <p:spPr>
          <a:xfrm>
            <a:off x="85001" y="2580064"/>
            <a:ext cx="37215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TP Methods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CUP, RPM, CPM, TNMM, and PSM used to determine arm's length price for transactions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81" name="Google Shape;781;p80"/>
          <p:cNvSpPr txBox="1"/>
          <p:nvPr/>
        </p:nvSpPr>
        <p:spPr>
          <a:xfrm>
            <a:off x="599073" y="4449063"/>
            <a:ext cx="33330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Comparability Analysis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Selection of comparable companies and application of quantitative and qualitative adjustments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82" name="Google Shape;782;p80"/>
          <p:cNvSpPr txBox="1"/>
          <p:nvPr/>
        </p:nvSpPr>
        <p:spPr>
          <a:xfrm>
            <a:off x="1131067" y="5645539"/>
            <a:ext cx="38973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Secondary Adjustment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Deemed dividend or deemed loan arising from the primary transfer pricing adjustment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783" name="Google Shape;783;p80" descr="image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449824" y="3072384"/>
            <a:ext cx="13716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81"/>
          <p:cNvSpPr txBox="1"/>
          <p:nvPr>
            <p:ph type="title"/>
          </p:nvPr>
        </p:nvSpPr>
        <p:spPr>
          <a:xfrm>
            <a:off x="397667" y="402336"/>
            <a:ext cx="11162400" cy="9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 panose="02040502050405020303"/>
              <a:buNone/>
            </a:pPr>
            <a:r>
              <a:rPr lang="en-US"/>
              <a:t>Key TP Penalties at a glance</a:t>
            </a:r>
            <a:endParaRPr lang="en-US"/>
          </a:p>
        </p:txBody>
      </p:sp>
      <p:graphicFrame>
        <p:nvGraphicFramePr>
          <p:cNvPr id="789" name="Google Shape;789;p81"/>
          <p:cNvGraphicFramePr/>
          <p:nvPr/>
        </p:nvGraphicFramePr>
        <p:xfrm>
          <a:off x="397667" y="1317625"/>
          <a:ext cx="10873500" cy="3486000"/>
        </p:xfrm>
        <a:graphic>
          <a:graphicData uri="http://schemas.openxmlformats.org/drawingml/2006/table">
            <a:tbl>
              <a:tblPr firstRow="1" bandRow="1">
                <a:noFill/>
                <a:tableStyleId>{1D4C5A59-B2B2-4F25-A383-04D0FCCA8C9A}</a:tableStyleId>
              </a:tblPr>
              <a:tblGrid>
                <a:gridCol w="2718375"/>
                <a:gridCol w="2718375"/>
                <a:gridCol w="2385650"/>
                <a:gridCol w="3051100"/>
              </a:tblGrid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u="none" strike="noStrike" cap="none">
                          <a:solidFill>
                            <a:schemeClr val="dk1"/>
                          </a:solidFill>
                        </a:rPr>
                        <a:t>Nature of Default</a:t>
                      </a:r>
                      <a:endParaRPr lang="en-US" sz="1400" b="1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Old Act Section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New Act Section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Penalty Quantum</a:t>
                      </a:r>
                      <a:endParaRPr lang="en-US"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C5108"/>
                    </a:solidFill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maintain TP documentation or</a:t>
                      </a:r>
                      <a:endParaRPr lang="en-US"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report international transaction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271AA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442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2% of value of international transaction / SDT</a:t>
                      </a:r>
                      <a:endParaRPr lang="en-US" sz="1200"/>
                    </a:p>
                  </a:txBody>
                  <a:tcPr marL="91450" marR="91450" marT="45725" marB="45725"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furnish master file before due date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271AA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442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500,000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furnish Form 3CEB / Form 48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271BA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428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100,000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furnish info/docs to TPO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271G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457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2% of value of transaction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Failure to furnish CbCR or inaccurate particulars in CbCR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271GB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459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5,000 per day till one month</a:t>
                      </a:r>
                      <a:endParaRPr lang="en-US"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15,000 per day beyond one month</a:t>
                      </a:r>
                      <a:endParaRPr lang="en-US"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50,000 per day post penalty order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Furnish inaccurate particulars in CbCR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271GB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459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INR 500,000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35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Under-reporting / Mis-reporting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270A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Sec 439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50 to 200% of tax demand</a:t>
                      </a:r>
                      <a:endParaRPr lang="en-US" sz="1200"/>
                    </a:p>
                  </a:txBody>
                  <a:tcPr marL="91450" marR="91450" marT="45725" marB="45725">
                    <a:lnT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B89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wC Slide Master">
  <a:themeElements>
    <a:clrScheme name="PwC Office Colours">
      <a:dk1>
        <a:srgbClr val="000000"/>
      </a:dk1>
      <a:lt1>
        <a:srgbClr val="FFFFFF"/>
      </a:lt1>
      <a:dk2>
        <a:srgbClr val="000000"/>
      </a:dk2>
      <a:lt2>
        <a:srgbClr val="EBEBEB"/>
      </a:lt2>
      <a:accent1>
        <a:srgbClr val="FD5108"/>
      </a:accent1>
      <a:accent2>
        <a:srgbClr val="FE7C39"/>
      </a:accent2>
      <a:accent3>
        <a:srgbClr val="FFAA72"/>
      </a:accent3>
      <a:accent4>
        <a:srgbClr val="A1A8B3"/>
      </a:accent4>
      <a:accent5>
        <a:srgbClr val="B5BCC4"/>
      </a:accent5>
      <a:accent6>
        <a:srgbClr val="CBD1D6"/>
      </a:accent6>
      <a:hlink>
        <a:srgbClr val="000000"/>
      </a:hlink>
      <a:folHlink>
        <a:srgbClr val="A1A8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12761</Words>
  <Application>WPS Presentation</Application>
  <PresentationFormat/>
  <Paragraphs>621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SimSun</vt:lpstr>
      <vt:lpstr>Wingdings</vt:lpstr>
      <vt:lpstr>Arial</vt:lpstr>
      <vt:lpstr>Georgia</vt:lpstr>
      <vt:lpstr>Noto Sans Symbols</vt:lpstr>
      <vt:lpstr>Segoe Print</vt:lpstr>
      <vt:lpstr>Microsoft YaHei</vt:lpstr>
      <vt:lpstr>Arial Unicode MS</vt:lpstr>
      <vt:lpstr>PwC Slide Master</vt:lpstr>
      <vt:lpstr>Transfer Pricing in India &amp; Recent Key Changes</vt:lpstr>
      <vt:lpstr>Overview of transfer pricing </vt:lpstr>
      <vt:lpstr>What is Transfer Pricing? A Layman's Overview</vt:lpstr>
      <vt:lpstr>Governing Provisions Under Indian Law</vt:lpstr>
      <vt:lpstr>Prescribed Transfer Pricing Methods</vt:lpstr>
      <vt:lpstr>TP compliance framework</vt:lpstr>
      <vt:lpstr>Key Compliance Obligations &amp; Timelines</vt:lpstr>
      <vt:lpstr>Core Transfer Pricing Concepts</vt:lpstr>
      <vt:lpstr>Key TP Penalties at a glance</vt:lpstr>
      <vt:lpstr>TP Dispute Journey: From ROI Filing to Supreme Court</vt:lpstr>
      <vt:lpstr>Alternative TP dispute resolution mechanism</vt:lpstr>
      <vt:lpstr>Key recent changes</vt:lpstr>
      <vt:lpstr>Block TP assessment</vt:lpstr>
      <vt:lpstr>Form 47 - Accountant must certify</vt:lpstr>
      <vt:lpstr>Form 48 (erstwhile Form 3CEB) – Key changes</vt:lpstr>
      <vt:lpstr>Safe Harbour Rules – Key changes</vt:lpstr>
      <vt:lpstr>Safe harbour application - Form 49 (erstwhile Form 3CEFA) – Key changes</vt:lpstr>
      <vt:lpstr>APA application - Form 51 (erstwhile Form 3CED/ 3CEDA) – Key changes</vt:lpstr>
      <vt:lpstr>ACR filing - Form 52 (erstwhile Form 3CEF) - Key changes</vt:lpstr>
      <vt:lpstr>Key Takeaways</vt:lpstr>
      <vt:lpstr>Key Takeaways for Transfer Pricing in India</vt:lpstr>
      <vt:lpstr>Any questions?</vt:lpstr>
      <vt:lpstr>Thank You</vt:lpstr>
      <vt:lpstr>Comparative Section &amp; Rule Nos.: Old Act vs. New 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Pricing in India &amp; Recent Key Changes</dc:title>
  <dc:creator/>
  <cp:lastModifiedBy>Admin</cp:lastModifiedBy>
  <cp:revision>2</cp:revision>
  <dcterms:created xsi:type="dcterms:W3CDTF">2026-06-18T08:48:15Z</dcterms:created>
  <dcterms:modified xsi:type="dcterms:W3CDTF">2026-06-18T08:49:09Z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12654F914ACE49C598C5F39982394F8E_13</vt:lpwstr>
  </property>
  <property fmtid="{D5CDD505-2E9C-101B-9397-08002B2CF9AE}" pid="3" name="KSOProductBuildVer">
    <vt:lpwstr>1033-12.1.0.26880</vt:lpwstr>
  </property>
</Properties>
</file>