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Segoe UI Semilight"/>
                <a:cs typeface="Segoe UI Semilight"/>
              </a:defRPr>
            </a:lvl1pPr>
          </a:lstStyle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Segoe UI Semilight"/>
                <a:cs typeface="Segoe UI Semilight"/>
              </a:defRPr>
            </a:lvl1pPr>
          </a:lstStyle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7452" y="6311986"/>
            <a:ext cx="170741" cy="14943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Segoe UI Semilight"/>
                <a:cs typeface="Segoe UI Semilight"/>
              </a:defRPr>
            </a:lvl1pPr>
          </a:lstStyle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Segoe UI Semilight"/>
                <a:cs typeface="Segoe UI Semilight"/>
              </a:defRPr>
            </a:lvl1pPr>
          </a:lstStyle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Segoe UI Semilight"/>
                <a:cs typeface="Segoe UI Semilight"/>
              </a:defRPr>
            </a:lvl1pPr>
          </a:lstStyle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47452" y="6311986"/>
            <a:ext cx="170741" cy="1494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641" y="1329943"/>
            <a:ext cx="7209409" cy="362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2941" y="3721703"/>
            <a:ext cx="8519160" cy="2657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4935473" y="6315774"/>
            <a:ext cx="202564" cy="165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Segoe UI Semilight"/>
                <a:cs typeface="Segoe UI Semilight"/>
              </a:defRPr>
            </a:lvl1pPr>
          </a:lstStyle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38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010150" y="6328474"/>
            <a:ext cx="40005" cy="140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800" spc="-50">
                <a:latin typeface="Segoe UI Semilight"/>
                <a:cs typeface="Segoe UI Semilight"/>
              </a:rPr>
              <a:t>1</a:t>
            </a:r>
            <a:endParaRPr sz="800">
              <a:latin typeface="Segoe UI Semilight"/>
              <a:cs typeface="Segoe UI Semiligh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1524" y="1057655"/>
            <a:ext cx="10057130" cy="5657850"/>
            <a:chOff x="1524" y="1057655"/>
            <a:chExt cx="10057130" cy="565785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1057655"/>
              <a:ext cx="10056876" cy="56578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375" y="1274064"/>
              <a:ext cx="1708404" cy="22479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375" y="6274308"/>
              <a:ext cx="261365" cy="22402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3436" y="2994904"/>
            <a:ext cx="5586730" cy="14020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4300"/>
              </a:lnSpc>
              <a:spcBef>
                <a:spcPts val="95"/>
              </a:spcBef>
            </a:pPr>
            <a:r>
              <a:rPr dirty="0" sz="3950" spc="-10">
                <a:solidFill>
                  <a:srgbClr val="FFFFFF"/>
                </a:solidFill>
              </a:rPr>
              <a:t>De-</a:t>
            </a:r>
            <a:r>
              <a:rPr dirty="0" sz="3950">
                <a:solidFill>
                  <a:srgbClr val="FFFFFF"/>
                </a:solidFill>
              </a:rPr>
              <a:t>coding</a:t>
            </a:r>
            <a:r>
              <a:rPr dirty="0" sz="3950" spc="-45">
                <a:solidFill>
                  <a:srgbClr val="FFFFFF"/>
                </a:solidFill>
              </a:rPr>
              <a:t> </a:t>
            </a:r>
            <a:r>
              <a:rPr dirty="0" sz="3950">
                <a:solidFill>
                  <a:srgbClr val="FFFFFF"/>
                </a:solidFill>
              </a:rPr>
              <a:t>US</a:t>
            </a:r>
            <a:r>
              <a:rPr dirty="0" sz="3950" spc="-25">
                <a:solidFill>
                  <a:srgbClr val="FFFFFF"/>
                </a:solidFill>
              </a:rPr>
              <a:t> </a:t>
            </a:r>
            <a:r>
              <a:rPr dirty="0" sz="3950">
                <a:solidFill>
                  <a:srgbClr val="FFFFFF"/>
                </a:solidFill>
              </a:rPr>
              <a:t>taxes</a:t>
            </a:r>
            <a:r>
              <a:rPr dirty="0" sz="3950" spc="-25">
                <a:solidFill>
                  <a:srgbClr val="FFFFFF"/>
                </a:solidFill>
              </a:rPr>
              <a:t> </a:t>
            </a:r>
            <a:r>
              <a:rPr dirty="0" sz="3950" spc="-50">
                <a:solidFill>
                  <a:srgbClr val="FFFFFF"/>
                </a:solidFill>
              </a:rPr>
              <a:t>– </a:t>
            </a:r>
            <a:r>
              <a:rPr dirty="0" sz="3950">
                <a:solidFill>
                  <a:srgbClr val="FFFFFF"/>
                </a:solidFill>
              </a:rPr>
              <a:t>The</a:t>
            </a:r>
            <a:r>
              <a:rPr dirty="0" sz="3950" spc="-10">
                <a:solidFill>
                  <a:srgbClr val="FFFFFF"/>
                </a:solidFill>
              </a:rPr>
              <a:t> </a:t>
            </a:r>
            <a:r>
              <a:rPr dirty="0" sz="3950">
                <a:solidFill>
                  <a:srgbClr val="FFFFFF"/>
                </a:solidFill>
              </a:rPr>
              <a:t>basics</a:t>
            </a:r>
            <a:r>
              <a:rPr dirty="0" sz="3950" spc="-10">
                <a:solidFill>
                  <a:srgbClr val="FFFFFF"/>
                </a:solidFill>
              </a:rPr>
              <a:t> </a:t>
            </a:r>
            <a:r>
              <a:rPr dirty="0" sz="3950">
                <a:solidFill>
                  <a:srgbClr val="FFFFFF"/>
                </a:solidFill>
              </a:rPr>
              <a:t>made</a:t>
            </a:r>
            <a:r>
              <a:rPr dirty="0" sz="3950" spc="-10">
                <a:solidFill>
                  <a:srgbClr val="FFFFFF"/>
                </a:solidFill>
              </a:rPr>
              <a:t> simple</a:t>
            </a:r>
            <a:endParaRPr sz="39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947" y="2092451"/>
            <a:ext cx="4620767" cy="40736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7266" y="1329943"/>
            <a:ext cx="134620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Local</a:t>
            </a:r>
            <a:r>
              <a:rPr dirty="0" spc="40"/>
              <a:t> </a:t>
            </a:r>
            <a:r>
              <a:rPr dirty="0" spc="-10"/>
              <a:t>Taxes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10</a:t>
            </a:fld>
          </a:p>
        </p:txBody>
      </p:sp>
      <p:sp>
        <p:nvSpPr>
          <p:cNvPr id="5" name="object 5" descr=""/>
          <p:cNvSpPr txBox="1"/>
          <p:nvPr/>
        </p:nvSpPr>
        <p:spPr>
          <a:xfrm>
            <a:off x="5092446" y="2092451"/>
            <a:ext cx="4620895" cy="4074160"/>
          </a:xfrm>
          <a:prstGeom prst="rect">
            <a:avLst/>
          </a:prstGeom>
          <a:ln w="10477">
            <a:solidFill>
              <a:srgbClr val="000000"/>
            </a:solidFill>
          </a:ln>
        </p:spPr>
        <p:txBody>
          <a:bodyPr wrap="square" lIns="0" tIns="22860" rIns="0" bIns="0" rtlCol="0" vert="horz">
            <a:spAutoFit/>
          </a:bodyPr>
          <a:lstStyle/>
          <a:p>
            <a:pPr marL="74930" marR="300355">
              <a:lnSpc>
                <a:spcPts val="2520"/>
              </a:lnSpc>
              <a:spcBef>
                <a:spcPts val="180"/>
              </a:spcBef>
            </a:pPr>
            <a:r>
              <a:rPr dirty="0" sz="1400">
                <a:latin typeface="Segoe UI"/>
                <a:cs typeface="Segoe UI"/>
              </a:rPr>
              <a:t>Local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Jurisdictions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include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cities,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municipalities,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school </a:t>
            </a:r>
            <a:r>
              <a:rPr dirty="0" sz="1400">
                <a:latin typeface="Segoe UI"/>
                <a:cs typeface="Segoe UI"/>
              </a:rPr>
              <a:t>districts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counties.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1400">
              <a:latin typeface="Segoe UI"/>
              <a:cs typeface="Segoe UI"/>
            </a:endParaRPr>
          </a:p>
          <a:p>
            <a:pPr marL="313690" indent="-23876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313690" algn="l"/>
              </a:tabLst>
            </a:pPr>
            <a:r>
              <a:rPr dirty="0" sz="1400">
                <a:latin typeface="Segoe UI"/>
                <a:cs typeface="Segoe UI"/>
              </a:rPr>
              <a:t>Property</a:t>
            </a:r>
            <a:r>
              <a:rPr dirty="0" sz="1400" spc="-60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tax.</a:t>
            </a:r>
            <a:endParaRPr sz="1400">
              <a:latin typeface="Segoe UI"/>
              <a:cs typeface="Segoe UI"/>
            </a:endParaRPr>
          </a:p>
          <a:p>
            <a:pPr marL="313690" indent="-238760">
              <a:lnSpc>
                <a:spcPct val="100000"/>
              </a:lnSpc>
              <a:spcBef>
                <a:spcPts val="495"/>
              </a:spcBef>
              <a:buClr>
                <a:srgbClr val="BD9B5F"/>
              </a:buClr>
              <a:buFont typeface="Arial"/>
              <a:buChar char="•"/>
              <a:tabLst>
                <a:tab pos="313690" algn="l"/>
              </a:tabLst>
            </a:pPr>
            <a:r>
              <a:rPr dirty="0" sz="1400">
                <a:latin typeface="Segoe UI"/>
                <a:cs typeface="Segoe UI"/>
              </a:rPr>
              <a:t>Business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Occupation</a:t>
            </a:r>
            <a:r>
              <a:rPr dirty="0" sz="1400" spc="-20">
                <a:latin typeface="Segoe UI"/>
                <a:cs typeface="Segoe UI"/>
              </a:rPr>
              <a:t> tax.</a:t>
            </a:r>
            <a:endParaRPr sz="1400">
              <a:latin typeface="Segoe UI"/>
              <a:cs typeface="Segoe UI"/>
            </a:endParaRPr>
          </a:p>
          <a:p>
            <a:pPr marL="313690" indent="-238760">
              <a:lnSpc>
                <a:spcPct val="100000"/>
              </a:lnSpc>
              <a:spcBef>
                <a:spcPts val="495"/>
              </a:spcBef>
              <a:buClr>
                <a:srgbClr val="BD9B5F"/>
              </a:buClr>
              <a:buFont typeface="Arial"/>
              <a:buChar char="•"/>
              <a:tabLst>
                <a:tab pos="313690" algn="l"/>
              </a:tabLst>
            </a:pPr>
            <a:r>
              <a:rPr dirty="0" sz="1400">
                <a:latin typeface="Segoe UI"/>
                <a:cs typeface="Segoe UI"/>
              </a:rPr>
              <a:t>Income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Tax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990338" y="6328474"/>
            <a:ext cx="40005" cy="140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800" spc="-50">
                <a:latin typeface="Segoe UI Semilight"/>
                <a:cs typeface="Segoe UI Semilight"/>
              </a:rPr>
              <a:t>1</a:t>
            </a:r>
            <a:endParaRPr sz="800">
              <a:latin typeface="Segoe UI Semilight"/>
              <a:cs typeface="Segoe UI Semiligh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" y="1057656"/>
            <a:ext cx="5033390" cy="565784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979670" y="6251700"/>
            <a:ext cx="128270" cy="15176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ts val="240"/>
              </a:lnSpc>
              <a:spcBef>
                <a:spcPts val="130"/>
              </a:spcBef>
            </a:pPr>
            <a:r>
              <a:rPr dirty="0" sz="400" spc="-50">
                <a:latin typeface="Segoe UI"/>
                <a:cs typeface="Segoe UI"/>
              </a:rPr>
              <a:t>1</a:t>
            </a:r>
            <a:endParaRPr sz="400">
              <a:latin typeface="Segoe UI"/>
              <a:cs typeface="Segoe UI"/>
            </a:endParaRPr>
          </a:p>
          <a:p>
            <a:pPr marL="38100">
              <a:lnSpc>
                <a:spcPts val="720"/>
              </a:lnSpc>
            </a:pPr>
            <a:r>
              <a:rPr dirty="0" sz="400" spc="-25">
                <a:latin typeface="Segoe UI"/>
                <a:cs typeface="Segoe UI"/>
              </a:rPr>
              <a:t>1</a:t>
            </a:r>
            <a:r>
              <a:rPr dirty="0" baseline="-38194" sz="1200" spc="-37">
                <a:latin typeface="Segoe UI Semilight"/>
                <a:cs typeface="Segoe UI Semilight"/>
              </a:rPr>
              <a:t>1</a:t>
            </a:r>
            <a:endParaRPr baseline="-38194" sz="1200">
              <a:latin typeface="Segoe UI Semilight"/>
              <a:cs typeface="Segoe UI Semiligh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76504" y="3500120"/>
            <a:ext cx="399097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Classification/</a:t>
            </a:r>
            <a:r>
              <a:rPr dirty="0" sz="1950" spc="3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Types</a:t>
            </a:r>
            <a:r>
              <a:rPr dirty="0" sz="1950" spc="3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of</a:t>
            </a:r>
            <a:r>
              <a:rPr dirty="0" sz="1950" spc="25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Taxpayers</a:t>
            </a:r>
            <a:endParaRPr sz="1950">
              <a:latin typeface="Segoe UI"/>
              <a:cs typeface="Segoe U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0340" y="1469135"/>
            <a:ext cx="1607819" cy="4780026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922261" y="3025394"/>
            <a:ext cx="691515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63195" marR="5080" indent="-151130">
              <a:lnSpc>
                <a:spcPct val="101499"/>
              </a:lnSpc>
              <a:spcBef>
                <a:spcPts val="95"/>
              </a:spcBef>
            </a:pPr>
            <a:r>
              <a:rPr dirty="0" sz="1300" spc="-10">
                <a:latin typeface="Segoe UI"/>
                <a:cs typeface="Segoe UI"/>
              </a:rPr>
              <a:t>Fiduciary </a:t>
            </a:r>
            <a:r>
              <a:rPr dirty="0" sz="1300" spc="-20">
                <a:latin typeface="Segoe UI"/>
                <a:cs typeface="Segoe UI"/>
              </a:rPr>
              <a:t>1041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895590" y="1834395"/>
            <a:ext cx="74422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9865" marR="5080" indent="-177800">
              <a:lnSpc>
                <a:spcPct val="101499"/>
              </a:lnSpc>
              <a:spcBef>
                <a:spcPts val="95"/>
              </a:spcBef>
            </a:pPr>
            <a:r>
              <a:rPr dirty="0" sz="1300" spc="-10">
                <a:latin typeface="Segoe UI"/>
                <a:cs typeface="Segoe UI"/>
              </a:rPr>
              <a:t>Individual </a:t>
            </a:r>
            <a:r>
              <a:rPr dirty="0" sz="1300" spc="-20">
                <a:latin typeface="Segoe UI"/>
                <a:cs typeface="Segoe UI"/>
              </a:rPr>
              <a:t>1040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727196" y="5406652"/>
            <a:ext cx="98679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11785" marR="5080" indent="-299720">
              <a:lnSpc>
                <a:spcPct val="101499"/>
              </a:lnSpc>
              <a:spcBef>
                <a:spcPts val="95"/>
              </a:spcBef>
            </a:pPr>
            <a:r>
              <a:rPr dirty="0" sz="1300" spc="-10">
                <a:latin typeface="Segoe UI"/>
                <a:cs typeface="Segoe UI"/>
              </a:rPr>
              <a:t>Corporations </a:t>
            </a:r>
            <a:r>
              <a:rPr dirty="0" sz="1300" spc="-20">
                <a:latin typeface="Segoe UI"/>
                <a:cs typeface="Segoe UI"/>
              </a:rPr>
              <a:t>1120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834636" y="4215654"/>
            <a:ext cx="86614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0825" marR="5080" indent="-238760">
              <a:lnSpc>
                <a:spcPct val="101499"/>
              </a:lnSpc>
              <a:spcBef>
                <a:spcPts val="95"/>
              </a:spcBef>
            </a:pPr>
            <a:r>
              <a:rPr dirty="0" sz="1300" spc="-10">
                <a:latin typeface="Segoe UI"/>
                <a:cs typeface="Segoe UI"/>
              </a:rPr>
              <a:t>Partnership </a:t>
            </a:r>
            <a:r>
              <a:rPr dirty="0" sz="1300" spc="-20">
                <a:latin typeface="Segoe UI"/>
                <a:cs typeface="Segoe UI"/>
              </a:rPr>
              <a:t>1065</a:t>
            </a:r>
            <a:endParaRPr sz="13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35279" y="2092451"/>
            <a:ext cx="9387840" cy="3935729"/>
          </a:xfrm>
          <a:custGeom>
            <a:avLst/>
            <a:gdLst/>
            <a:ahLst/>
            <a:cxnLst/>
            <a:rect l="l" t="t" r="r" b="b"/>
            <a:pathLst>
              <a:path w="9387840" h="3935729">
                <a:moveTo>
                  <a:pt x="0" y="3935730"/>
                </a:moveTo>
                <a:lnTo>
                  <a:pt x="0" y="0"/>
                </a:lnTo>
                <a:lnTo>
                  <a:pt x="9387840" y="0"/>
                </a:lnTo>
                <a:lnTo>
                  <a:pt x="9387840" y="3935729"/>
                </a:lnTo>
                <a:lnTo>
                  <a:pt x="0" y="3935730"/>
                </a:lnTo>
                <a:close/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98779" y="2096355"/>
            <a:ext cx="9265920" cy="3044825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53670" indent="-140970">
              <a:lnSpc>
                <a:spcPct val="100000"/>
              </a:lnSpc>
              <a:spcBef>
                <a:spcPts val="219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“Disregarded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entity”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is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term.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It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refers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entity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that,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as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name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implies,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will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be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disregarded</a:t>
            </a:r>
            <a:r>
              <a:rPr dirty="0" sz="1400" spc="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—</a:t>
            </a:r>
            <a:r>
              <a:rPr dirty="0" sz="1400" spc="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4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ignored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00">
                <a:latin typeface="Segoe UI"/>
                <a:cs typeface="Segoe UI"/>
              </a:rPr>
              <a:t>—</a:t>
            </a:r>
            <a:r>
              <a:rPr dirty="0" sz="1400" spc="18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19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federal</a:t>
            </a:r>
            <a:r>
              <a:rPr dirty="0" sz="1400" spc="17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income</a:t>
            </a:r>
            <a:r>
              <a:rPr dirty="0" sz="1400" spc="19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17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purposes.</a:t>
            </a:r>
            <a:r>
              <a:rPr dirty="0" sz="1400" spc="18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18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most</a:t>
            </a:r>
            <a:r>
              <a:rPr dirty="0" sz="1400" spc="18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common</a:t>
            </a:r>
            <a:r>
              <a:rPr dirty="0" sz="1400" spc="19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disregarded</a:t>
            </a:r>
            <a:r>
              <a:rPr dirty="0" sz="1400" spc="18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entity</a:t>
            </a:r>
            <a:r>
              <a:rPr dirty="0" sz="1400" spc="19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18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federal</a:t>
            </a:r>
            <a:r>
              <a:rPr dirty="0" sz="1400" spc="18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income</a:t>
            </a:r>
            <a:r>
              <a:rPr dirty="0" sz="1400" spc="18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17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purposes</a:t>
            </a:r>
            <a:r>
              <a:rPr dirty="0" sz="1400" spc="19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is</a:t>
            </a:r>
            <a:r>
              <a:rPr dirty="0" sz="1400" spc="185"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the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00" spc="-10" b="1">
                <a:latin typeface="Segoe UI"/>
                <a:cs typeface="Segoe UI"/>
              </a:rPr>
              <a:t>single-</a:t>
            </a:r>
            <a:r>
              <a:rPr dirty="0" sz="1400" b="1">
                <a:latin typeface="Segoe UI"/>
                <a:cs typeface="Segoe UI"/>
              </a:rPr>
              <a:t>member</a:t>
            </a:r>
            <a:r>
              <a:rPr dirty="0" sz="1400" spc="-2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limited</a:t>
            </a:r>
            <a:r>
              <a:rPr dirty="0" sz="1400" spc="-1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liability</a:t>
            </a:r>
            <a:r>
              <a:rPr dirty="0" sz="1400" spc="-1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company</a:t>
            </a:r>
            <a:r>
              <a:rPr dirty="0" sz="1400" spc="-50" b="1">
                <a:latin typeface="Segoe UI"/>
                <a:cs typeface="Segoe UI"/>
              </a:rPr>
              <a:t> </a:t>
            </a:r>
            <a:r>
              <a:rPr dirty="0" sz="1400" spc="-10" b="1">
                <a:latin typeface="Segoe UI"/>
                <a:cs typeface="Segoe UI"/>
              </a:rPr>
              <a:t>(SMLLC).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260"/>
              </a:spcBef>
            </a:pPr>
            <a:endParaRPr sz="1400">
              <a:latin typeface="Segoe UI"/>
              <a:cs typeface="Segoe UI"/>
            </a:endParaRPr>
          </a:p>
          <a:p>
            <a:pPr algn="just" marL="12700" marR="6350" indent="140970">
              <a:lnSpc>
                <a:spcPct val="107100"/>
              </a:lnSpc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A</a:t>
            </a:r>
            <a:r>
              <a:rPr dirty="0" sz="1400" spc="12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626"/>
                </a:solidFill>
                <a:latin typeface="Segoe UI"/>
                <a:cs typeface="Segoe UI"/>
              </a:rPr>
              <a:t>single-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member</a:t>
            </a:r>
            <a:r>
              <a:rPr dirty="0" sz="1400" spc="114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limited</a:t>
            </a:r>
            <a:r>
              <a:rPr dirty="0" sz="1400" spc="12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liability</a:t>
            </a:r>
            <a:r>
              <a:rPr dirty="0" sz="1400" spc="114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company</a:t>
            </a:r>
            <a:r>
              <a:rPr dirty="0" sz="1400" spc="12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(SMLLC)</a:t>
            </a:r>
            <a:r>
              <a:rPr dirty="0" sz="1400" spc="12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is</a:t>
            </a:r>
            <a:r>
              <a:rPr dirty="0" sz="1400" spc="114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a</a:t>
            </a:r>
            <a:r>
              <a:rPr dirty="0" sz="1400" spc="12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626"/>
                </a:solidFill>
                <a:latin typeface="Segoe UI"/>
                <a:cs typeface="Segoe UI"/>
              </a:rPr>
              <a:t>single-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owner</a:t>
            </a:r>
            <a:r>
              <a:rPr dirty="0" sz="1400" spc="12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business</a:t>
            </a:r>
            <a:r>
              <a:rPr dirty="0" sz="1400" spc="12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entity</a:t>
            </a:r>
            <a:r>
              <a:rPr dirty="0" sz="1400" spc="12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that</a:t>
            </a:r>
            <a:r>
              <a:rPr dirty="0" sz="1400" spc="12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gives</a:t>
            </a:r>
            <a:r>
              <a:rPr dirty="0" sz="1400" spc="12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the</a:t>
            </a:r>
            <a:r>
              <a:rPr dirty="0" sz="1400" spc="114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owner</a:t>
            </a:r>
            <a:r>
              <a:rPr dirty="0" sz="1400" spc="12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626"/>
                </a:solidFill>
                <a:latin typeface="Segoe UI"/>
                <a:cs typeface="Segoe UI"/>
              </a:rPr>
              <a:t>limited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liability</a:t>
            </a:r>
            <a:r>
              <a:rPr dirty="0" sz="1400" spc="7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protection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and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tax</a:t>
            </a:r>
            <a:r>
              <a:rPr dirty="0" sz="1400" spc="7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benefits.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("Limited</a:t>
            </a:r>
            <a:r>
              <a:rPr dirty="0" sz="1400" spc="7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liability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protection"</a:t>
            </a:r>
            <a:r>
              <a:rPr dirty="0" sz="1400" spc="7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means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that</a:t>
            </a:r>
            <a:r>
              <a:rPr dirty="0" sz="1400" spc="7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if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the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business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is</a:t>
            </a:r>
            <a:r>
              <a:rPr dirty="0" sz="1400" spc="7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sued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or</a:t>
            </a:r>
            <a:r>
              <a:rPr dirty="0" sz="1400" spc="7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owes</a:t>
            </a:r>
            <a:r>
              <a:rPr dirty="0" sz="1400" spc="7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626"/>
                </a:solidFill>
                <a:latin typeface="Segoe UI"/>
                <a:cs typeface="Segoe UI"/>
              </a:rPr>
              <a:t>money,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your</a:t>
            </a:r>
            <a:r>
              <a:rPr dirty="0" sz="1400" spc="-3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personal</a:t>
            </a:r>
            <a:r>
              <a:rPr dirty="0" sz="1400" spc="-2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assets</a:t>
            </a:r>
            <a:r>
              <a:rPr dirty="0" sz="1400" spc="-2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will</a:t>
            </a:r>
            <a:r>
              <a:rPr dirty="0" sz="1400" spc="-3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usually</a:t>
            </a:r>
            <a:r>
              <a:rPr dirty="0" sz="1400" spc="-2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not</a:t>
            </a:r>
            <a:r>
              <a:rPr dirty="0" sz="1400" spc="-2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be</a:t>
            </a:r>
            <a:r>
              <a:rPr dirty="0" sz="1400" spc="-35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626"/>
                </a:solidFill>
                <a:latin typeface="Segoe UI"/>
                <a:cs typeface="Segoe UI"/>
              </a:rPr>
              <a:t>at</a:t>
            </a:r>
            <a:r>
              <a:rPr dirty="0" sz="1400" spc="-30">
                <a:solidFill>
                  <a:srgbClr val="262626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626"/>
                </a:solidFill>
                <a:latin typeface="Segoe UI"/>
                <a:cs typeface="Segoe UI"/>
              </a:rPr>
              <a:t>risk.)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380"/>
              </a:spcBef>
              <a:buClr>
                <a:srgbClr val="BD9B5F"/>
              </a:buClr>
              <a:buFont typeface="Arial"/>
              <a:buChar char="•"/>
            </a:pP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DREs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take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form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owner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who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files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its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behalf.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385"/>
              </a:spcBef>
              <a:buClr>
                <a:srgbClr val="BD9B5F"/>
              </a:buClr>
              <a:buFont typeface="Arial"/>
              <a:buChar char="•"/>
            </a:pP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It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not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disregarded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when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it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comes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filing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some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state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returns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12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Disregarded</a:t>
            </a:r>
            <a:r>
              <a:rPr dirty="0" spc="80"/>
              <a:t> </a:t>
            </a:r>
            <a:r>
              <a:rPr dirty="0"/>
              <a:t>entities</a:t>
            </a:r>
            <a:r>
              <a:rPr dirty="0" spc="85"/>
              <a:t> </a:t>
            </a:r>
            <a:r>
              <a:rPr dirty="0" spc="-10"/>
              <a:t>(DREs)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330041" y="2087213"/>
          <a:ext cx="9474835" cy="3567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2885"/>
                <a:gridCol w="1552575"/>
                <a:gridCol w="3075940"/>
                <a:gridCol w="1995170"/>
              </a:tblGrid>
              <a:tr h="532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50" spc="-3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TAXPAYER</a:t>
                      </a:r>
                      <a:r>
                        <a:rPr dirty="0" sz="1150" spc="-2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IDENTIFICATION</a:t>
                      </a:r>
                      <a:r>
                        <a:rPr dirty="0" sz="1150" spc="-2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NUMBER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marL="474345" marR="154940" indent="-31305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1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ABBREVIATION</a:t>
                      </a:r>
                      <a:r>
                        <a:rPr dirty="0" sz="1150" spc="-2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&amp; </a:t>
                      </a:r>
                      <a:r>
                        <a:rPr dirty="0" sz="11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FORMAT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869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81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WHO</a:t>
                      </a:r>
                      <a:r>
                        <a:rPr dirty="0" sz="1150" spc="-3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NEEDS</a:t>
                      </a:r>
                      <a:r>
                        <a:rPr dirty="0" sz="11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2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IT?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APPLICATION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69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</a:tr>
              <a:tr h="1012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Social</a:t>
                      </a:r>
                      <a:r>
                        <a:rPr dirty="0" sz="115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Security</a:t>
                      </a:r>
                      <a:r>
                        <a:rPr dirty="0" sz="115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Number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100" spc="-25">
                          <a:latin typeface="Segoe UI"/>
                          <a:cs typeface="Segoe UI"/>
                        </a:rPr>
                        <a:t>SSN</a:t>
                      </a:r>
                      <a:endParaRPr sz="1100">
                        <a:latin typeface="Segoe UI"/>
                        <a:cs typeface="Segoe U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XXX-XX-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XXXX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07415" marR="261620" indent="-637540">
                        <a:lnSpc>
                          <a:spcPct val="100899"/>
                        </a:lnSpc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Used</a:t>
                      </a:r>
                      <a:r>
                        <a:rPr dirty="0" sz="11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by</a:t>
                      </a:r>
                      <a:r>
                        <a:rPr dirty="0" sz="11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individuals,</a:t>
                      </a:r>
                      <a:r>
                        <a:rPr dirty="0" sz="1100" spc="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sole</a:t>
                      </a:r>
                      <a:r>
                        <a:rPr dirty="0" sz="11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proprietors</a:t>
                      </a:r>
                      <a:r>
                        <a:rPr dirty="0" sz="11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25">
                          <a:latin typeface="Segoe UI"/>
                          <a:cs typeface="Segoe UI"/>
                        </a:rPr>
                        <a:t>and 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single-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member</a:t>
                      </a:r>
                      <a:r>
                        <a:rPr dirty="0" sz="1100" spc="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LLCs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1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SS-</a:t>
                      </a:r>
                      <a:r>
                        <a:rPr dirty="0" sz="1100" spc="-50">
                          <a:latin typeface="Segoe UI"/>
                          <a:cs typeface="Segoe UI"/>
                        </a:rPr>
                        <a:t>5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1011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6200" marR="188595">
                        <a:lnSpc>
                          <a:spcPct val="100899"/>
                        </a:lnSpc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Employer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Identification</a:t>
                      </a:r>
                      <a:r>
                        <a:rPr dirty="0" sz="110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Number</a:t>
                      </a:r>
                      <a:r>
                        <a:rPr dirty="0" sz="11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25">
                          <a:latin typeface="Segoe UI"/>
                          <a:cs typeface="Segoe UI"/>
                        </a:rPr>
                        <a:t>or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Federal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Employer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Identification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 Number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70840" marR="363220" indent="50165">
                        <a:lnSpc>
                          <a:spcPct val="100899"/>
                        </a:lnSpc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EIN</a:t>
                      </a:r>
                      <a:r>
                        <a:rPr dirty="0" sz="11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or 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FEIN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XX-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XXXXXXX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93750" marR="82550" indent="-703580">
                        <a:lnSpc>
                          <a:spcPct val="100899"/>
                        </a:lnSpc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Used</a:t>
                      </a:r>
                      <a:r>
                        <a:rPr dirty="0" sz="11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by</a:t>
                      </a:r>
                      <a:r>
                        <a:rPr dirty="0" sz="11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employers,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corporations,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partnerships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100" spc="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multi-member</a:t>
                      </a:r>
                      <a:r>
                        <a:rPr dirty="0" sz="1100" spc="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LLCs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10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SS-4</a:t>
                      </a:r>
                      <a:r>
                        <a:rPr dirty="0" sz="11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100" spc="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online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1011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Individual</a:t>
                      </a:r>
                      <a:r>
                        <a:rPr dirty="0" sz="11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Taxpayer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Identification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Number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20">
                          <a:latin typeface="Segoe UI"/>
                          <a:cs typeface="Segoe UI"/>
                        </a:rPr>
                        <a:t>ITIN</a:t>
                      </a:r>
                      <a:endParaRPr sz="1100">
                        <a:latin typeface="Segoe UI"/>
                        <a:cs typeface="Segoe U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9XX-XX-</a:t>
                      </a:r>
                      <a:r>
                        <a:rPr dirty="0" sz="1100" spc="-20">
                          <a:latin typeface="Segoe UI"/>
                          <a:cs typeface="Segoe UI"/>
                        </a:rPr>
                        <a:t>XXXX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12395" marR="104775">
                        <a:lnSpc>
                          <a:spcPct val="101099"/>
                        </a:lnSpc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Used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by</a:t>
                      </a:r>
                      <a:r>
                        <a:rPr dirty="0" sz="110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nonresident</a:t>
                      </a:r>
                      <a:r>
                        <a:rPr dirty="0" sz="11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and resident</a:t>
                      </a:r>
                      <a:r>
                        <a:rPr dirty="0" sz="110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aliens,</a:t>
                      </a:r>
                      <a:r>
                        <a:rPr dirty="0" sz="1100" spc="-10">
                          <a:latin typeface="Segoe UI"/>
                          <a:cs typeface="Segoe UI"/>
                        </a:rPr>
                        <a:t> their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spouses</a:t>
                      </a:r>
                      <a:r>
                        <a:rPr dirty="0" sz="110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1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dependents who</a:t>
                      </a:r>
                      <a:r>
                        <a:rPr dirty="0" sz="11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cannot</a:t>
                      </a:r>
                      <a:r>
                        <a:rPr dirty="0" sz="11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get</a:t>
                      </a:r>
                      <a:r>
                        <a:rPr dirty="0" sz="11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 spc="-25">
                          <a:latin typeface="Segoe UI"/>
                          <a:cs typeface="Segoe UI"/>
                        </a:rPr>
                        <a:t>an SSN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869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10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00">
                          <a:latin typeface="Segoe UI"/>
                          <a:cs typeface="Segoe UI"/>
                        </a:rPr>
                        <a:t>W-</a:t>
                      </a:r>
                      <a:r>
                        <a:rPr dirty="0" sz="1100" spc="-50">
                          <a:latin typeface="Segoe UI"/>
                          <a:cs typeface="Segoe UI"/>
                        </a:rPr>
                        <a:t>7</a:t>
                      </a:r>
                      <a:endParaRPr sz="110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</a:tbl>
          </a:graphicData>
        </a:graphic>
      </p:graphicFrame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12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477266" y="1329943"/>
            <a:ext cx="508254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 b="1">
                <a:latin typeface="Segoe UI"/>
                <a:cs typeface="Segoe UI"/>
              </a:rPr>
              <a:t>Taxpayer</a:t>
            </a:r>
            <a:r>
              <a:rPr dirty="0" sz="1950" spc="2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identification</a:t>
            </a:r>
            <a:r>
              <a:rPr dirty="0" sz="1950" spc="6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number</a:t>
            </a:r>
            <a:r>
              <a:rPr dirty="0" sz="1950" spc="4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at</a:t>
            </a:r>
            <a:r>
              <a:rPr dirty="0" sz="1950" spc="35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a</a:t>
            </a:r>
            <a:r>
              <a:rPr dirty="0" sz="1950" spc="40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glance</a:t>
            </a:r>
            <a:endParaRPr sz="19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69570" y="1918716"/>
            <a:ext cx="9387840" cy="3937000"/>
          </a:xfrm>
          <a:prstGeom prst="rect">
            <a:avLst/>
          </a:prstGeom>
          <a:ln w="10477">
            <a:solidFill>
              <a:srgbClr val="000000"/>
            </a:solidFill>
          </a:ln>
        </p:spPr>
        <p:txBody>
          <a:bodyPr wrap="square" lIns="0" tIns="8382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60"/>
              </a:spcBef>
            </a:pPr>
            <a:endParaRPr sz="1400">
              <a:latin typeface="Times New Roman"/>
              <a:cs typeface="Times New Roman"/>
            </a:endParaRPr>
          </a:p>
          <a:p>
            <a:pPr marL="215900" indent="-14097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215900" algn="l"/>
              </a:tabLst>
            </a:pPr>
            <a:r>
              <a:rPr dirty="0" sz="1400">
                <a:latin typeface="Segoe UI"/>
                <a:cs typeface="Segoe UI"/>
              </a:rPr>
              <a:t>Business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40">
                <a:latin typeface="Segoe UI"/>
                <a:cs typeface="Segoe UI"/>
              </a:rPr>
              <a:t>Tax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Return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Filing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Dates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Calendar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Year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Return: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(Calendar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v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Fiscal)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Clr>
                <a:srgbClr val="BD9B5F"/>
              </a:buClr>
              <a:buFont typeface="Arial"/>
              <a:buChar char="•"/>
            </a:pPr>
            <a:endParaRPr sz="1400">
              <a:latin typeface="Segoe UI"/>
              <a:cs typeface="Segoe UI"/>
            </a:endParaRPr>
          </a:p>
          <a:p>
            <a:pPr lvl="1" marL="499745" indent="-144780">
              <a:lnSpc>
                <a:spcPct val="100000"/>
              </a:lnSpc>
              <a:buClr>
                <a:srgbClr val="BD9B5F"/>
              </a:buClr>
              <a:buSzPct val="92857"/>
              <a:buFont typeface="Wingdings"/>
              <a:buChar char=""/>
              <a:tabLst>
                <a:tab pos="499745" algn="l"/>
              </a:tabLst>
            </a:pPr>
            <a:r>
              <a:rPr dirty="0" sz="1400">
                <a:latin typeface="Segoe UI"/>
                <a:cs typeface="Segoe UI"/>
              </a:rPr>
              <a:t>Individuals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–</a:t>
            </a:r>
            <a:r>
              <a:rPr dirty="0" sz="1400" spc="-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15</a:t>
            </a:r>
            <a:r>
              <a:rPr dirty="0" baseline="24691" sz="1350">
                <a:latin typeface="Segoe UI"/>
                <a:cs typeface="Segoe UI"/>
              </a:rPr>
              <a:t>th</a:t>
            </a:r>
            <a:r>
              <a:rPr dirty="0" baseline="24691" sz="1350" spc="179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April</a:t>
            </a:r>
            <a:endParaRPr sz="1400">
              <a:latin typeface="Segoe UI"/>
              <a:cs typeface="Segoe UI"/>
            </a:endParaRPr>
          </a:p>
          <a:p>
            <a:pPr lvl="1" marL="499109" indent="-144780">
              <a:lnSpc>
                <a:spcPct val="100000"/>
              </a:lnSpc>
              <a:spcBef>
                <a:spcPts val="160"/>
              </a:spcBef>
              <a:buClr>
                <a:srgbClr val="BD9B5F"/>
              </a:buClr>
              <a:buSzPct val="92857"/>
              <a:buFont typeface="Wingdings"/>
              <a:buChar char=""/>
              <a:tabLst>
                <a:tab pos="499109" algn="l"/>
              </a:tabLst>
            </a:pPr>
            <a:r>
              <a:rPr dirty="0" sz="1400">
                <a:latin typeface="Segoe UI"/>
                <a:cs typeface="Segoe UI"/>
              </a:rPr>
              <a:t>Partnership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–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15</a:t>
            </a:r>
            <a:r>
              <a:rPr dirty="0" baseline="24691" sz="1350">
                <a:latin typeface="Segoe UI"/>
                <a:cs typeface="Segoe UI"/>
              </a:rPr>
              <a:t>th</a:t>
            </a:r>
            <a:r>
              <a:rPr dirty="0" baseline="24691" sz="1350" spc="172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March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(Within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two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half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months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after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closing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books).</a:t>
            </a:r>
            <a:endParaRPr sz="1400">
              <a:latin typeface="Segoe UI"/>
              <a:cs typeface="Segoe UI"/>
            </a:endParaRPr>
          </a:p>
          <a:p>
            <a:pPr lvl="1" marL="499109" indent="-144780">
              <a:lnSpc>
                <a:spcPct val="100000"/>
              </a:lnSpc>
              <a:spcBef>
                <a:spcPts val="170"/>
              </a:spcBef>
              <a:buClr>
                <a:srgbClr val="BD9B5F"/>
              </a:buClr>
              <a:buSzPct val="92857"/>
              <a:buFont typeface="Wingdings"/>
              <a:buChar char=""/>
              <a:tabLst>
                <a:tab pos="499109" algn="l"/>
              </a:tabLst>
            </a:pPr>
            <a:r>
              <a:rPr dirty="0" sz="1400">
                <a:latin typeface="Segoe UI"/>
                <a:cs typeface="Segoe UI"/>
              </a:rPr>
              <a:t>Corporation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–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15</a:t>
            </a:r>
            <a:r>
              <a:rPr dirty="0" baseline="24691" sz="1350">
                <a:latin typeface="Segoe UI"/>
                <a:cs typeface="Segoe UI"/>
              </a:rPr>
              <a:t>th</a:t>
            </a:r>
            <a:r>
              <a:rPr dirty="0" baseline="24691" sz="1350" spc="157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April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(Within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three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half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months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after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closing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books).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400">
              <a:latin typeface="Segoe UI"/>
              <a:cs typeface="Segoe UI"/>
            </a:endParaRPr>
          </a:p>
          <a:p>
            <a:pPr marL="215900" indent="-140970">
              <a:lnSpc>
                <a:spcPct val="100000"/>
              </a:lnSpc>
              <a:buClr>
                <a:srgbClr val="BD9B5F"/>
              </a:buClr>
              <a:buFont typeface="Wingdings"/>
              <a:buChar char=""/>
              <a:tabLst>
                <a:tab pos="215900" algn="l"/>
              </a:tabLst>
            </a:pPr>
            <a:r>
              <a:rPr dirty="0" sz="1400" spc="-10" b="1">
                <a:latin typeface="Segoe UI"/>
                <a:cs typeface="Segoe UI"/>
              </a:rPr>
              <a:t>Extension: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BD9B5F"/>
              </a:buClr>
              <a:buFont typeface="Wingdings"/>
              <a:buChar char=""/>
            </a:pPr>
            <a:endParaRPr sz="1400">
              <a:latin typeface="Segoe UI"/>
              <a:cs typeface="Segoe UI"/>
            </a:endParaRPr>
          </a:p>
          <a:p>
            <a:pPr marL="74930" marR="262890">
              <a:lnSpc>
                <a:spcPts val="1510"/>
              </a:lnSpc>
            </a:pPr>
            <a:r>
              <a:rPr dirty="0" sz="1400">
                <a:latin typeface="Segoe UI"/>
                <a:cs typeface="Segoe UI"/>
              </a:rPr>
              <a:t>Extension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obtained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through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filing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Form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7004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at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federal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level,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which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allows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you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additional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6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months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your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returns.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Extension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just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filing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returns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not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paying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tax.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1400">
              <a:latin typeface="Segoe UI"/>
              <a:cs typeface="Segoe UI"/>
            </a:endParaRPr>
          </a:p>
          <a:p>
            <a:pPr lvl="1" marL="499109" indent="-144780">
              <a:lnSpc>
                <a:spcPct val="100000"/>
              </a:lnSpc>
              <a:buClr>
                <a:srgbClr val="BD9B5F"/>
              </a:buClr>
              <a:buSzPct val="92857"/>
              <a:buFont typeface="Wingdings"/>
              <a:buChar char=""/>
              <a:tabLst>
                <a:tab pos="499109" algn="l"/>
              </a:tabLst>
            </a:pPr>
            <a:r>
              <a:rPr dirty="0" sz="1400">
                <a:latin typeface="Segoe UI"/>
                <a:cs typeface="Segoe UI"/>
              </a:rPr>
              <a:t>Individuals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–</a:t>
            </a:r>
            <a:r>
              <a:rPr dirty="0" sz="1400" spc="-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15</a:t>
            </a:r>
            <a:r>
              <a:rPr dirty="0" baseline="24691" sz="1350">
                <a:latin typeface="Segoe UI"/>
                <a:cs typeface="Segoe UI"/>
              </a:rPr>
              <a:t>th</a:t>
            </a:r>
            <a:r>
              <a:rPr dirty="0" baseline="24691" sz="1350" spc="179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October.</a:t>
            </a:r>
            <a:endParaRPr sz="1400">
              <a:latin typeface="Segoe UI"/>
              <a:cs typeface="Segoe UI"/>
            </a:endParaRPr>
          </a:p>
          <a:p>
            <a:pPr lvl="1" marL="499109" indent="-144780">
              <a:lnSpc>
                <a:spcPct val="100000"/>
              </a:lnSpc>
              <a:spcBef>
                <a:spcPts val="160"/>
              </a:spcBef>
              <a:buClr>
                <a:srgbClr val="BD9B5F"/>
              </a:buClr>
              <a:buSzPct val="92857"/>
              <a:buFont typeface="Wingdings"/>
              <a:buChar char=""/>
              <a:tabLst>
                <a:tab pos="499109" algn="l"/>
              </a:tabLst>
            </a:pPr>
            <a:r>
              <a:rPr dirty="0" sz="1400">
                <a:latin typeface="Segoe UI"/>
                <a:cs typeface="Segoe UI"/>
              </a:rPr>
              <a:t>Partnership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–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15</a:t>
            </a:r>
            <a:r>
              <a:rPr dirty="0" baseline="24691" sz="1350">
                <a:latin typeface="Segoe UI"/>
                <a:cs typeface="Segoe UI"/>
              </a:rPr>
              <a:t>th</a:t>
            </a:r>
            <a:r>
              <a:rPr dirty="0" baseline="24691" sz="1350" spc="187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September.</a:t>
            </a:r>
            <a:endParaRPr sz="1400">
              <a:latin typeface="Segoe UI"/>
              <a:cs typeface="Segoe UI"/>
            </a:endParaRPr>
          </a:p>
          <a:p>
            <a:pPr lvl="1" marL="499109" indent="-144780">
              <a:lnSpc>
                <a:spcPct val="100000"/>
              </a:lnSpc>
              <a:spcBef>
                <a:spcPts val="170"/>
              </a:spcBef>
              <a:buClr>
                <a:srgbClr val="BD9B5F"/>
              </a:buClr>
              <a:buSzPct val="92857"/>
              <a:buFont typeface="Wingdings"/>
              <a:buChar char=""/>
              <a:tabLst>
                <a:tab pos="499109" algn="l"/>
              </a:tabLst>
            </a:pPr>
            <a:r>
              <a:rPr dirty="0" sz="1400">
                <a:latin typeface="Segoe UI"/>
                <a:cs typeface="Segoe UI"/>
              </a:rPr>
              <a:t>Corporation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–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15</a:t>
            </a:r>
            <a:r>
              <a:rPr dirty="0" baseline="24691" sz="1350">
                <a:latin typeface="Segoe UI"/>
                <a:cs typeface="Segoe UI"/>
              </a:rPr>
              <a:t>th</a:t>
            </a:r>
            <a:r>
              <a:rPr dirty="0" baseline="24691" sz="1350" spc="179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October.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12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Return</a:t>
            </a:r>
            <a:r>
              <a:rPr dirty="0" spc="15"/>
              <a:t> </a:t>
            </a:r>
            <a:r>
              <a:rPr dirty="0"/>
              <a:t>filing</a:t>
            </a:r>
            <a:r>
              <a:rPr dirty="0" spc="35"/>
              <a:t> </a:t>
            </a:r>
            <a:r>
              <a:rPr dirty="0"/>
              <a:t>dates</a:t>
            </a:r>
            <a:r>
              <a:rPr dirty="0" spc="20"/>
              <a:t> </a:t>
            </a:r>
            <a:r>
              <a:rPr dirty="0"/>
              <a:t>and</a:t>
            </a:r>
            <a:r>
              <a:rPr dirty="0" spc="20"/>
              <a:t> </a:t>
            </a:r>
            <a:r>
              <a:rPr dirty="0" spc="-10"/>
              <a:t>Extensions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35279" y="2092451"/>
            <a:ext cx="9387840" cy="2627630"/>
          </a:xfrm>
          <a:custGeom>
            <a:avLst/>
            <a:gdLst/>
            <a:ahLst/>
            <a:cxnLst/>
            <a:rect l="l" t="t" r="r" b="b"/>
            <a:pathLst>
              <a:path w="9387840" h="2627629">
                <a:moveTo>
                  <a:pt x="0" y="2627376"/>
                </a:moveTo>
                <a:lnTo>
                  <a:pt x="0" y="0"/>
                </a:lnTo>
                <a:lnTo>
                  <a:pt x="9387840" y="0"/>
                </a:lnTo>
                <a:lnTo>
                  <a:pt x="9387840" y="2627376"/>
                </a:lnTo>
                <a:lnTo>
                  <a:pt x="0" y="2627376"/>
                </a:lnTo>
                <a:close/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98779" y="2089658"/>
            <a:ext cx="9211310" cy="180975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53035" marR="69215" indent="-140970">
              <a:lnSpc>
                <a:spcPts val="1610"/>
              </a:lnSpc>
              <a:spcBef>
                <a:spcPts val="300"/>
              </a:spcBef>
              <a:buClr>
                <a:srgbClr val="BD9B5F"/>
              </a:buClr>
              <a:buFont typeface="Arial"/>
              <a:buChar char="•"/>
              <a:tabLst>
                <a:tab pos="154305" algn="l"/>
              </a:tabLst>
            </a:pPr>
            <a:r>
              <a:rPr dirty="0" sz="1450">
                <a:latin typeface="Segoe UI"/>
                <a:cs typeface="Segoe UI"/>
              </a:rPr>
              <a:t>Estimates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are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advance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taxes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paid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during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year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to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offset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tax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liability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arising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at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time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filing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your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annual </a:t>
            </a:r>
            <a:r>
              <a:rPr dirty="0" sz="1450" spc="-10">
                <a:latin typeface="Segoe UI"/>
                <a:cs typeface="Segoe UI"/>
              </a:rPr>
              <a:t>	</a:t>
            </a:r>
            <a:r>
              <a:rPr dirty="0" sz="1450">
                <a:latin typeface="Segoe UI"/>
                <a:cs typeface="Segoe UI"/>
              </a:rPr>
              <a:t>tax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returns.</a:t>
            </a:r>
            <a:endParaRPr sz="14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19"/>
              </a:spcBef>
              <a:buClr>
                <a:srgbClr val="BD9B5F"/>
              </a:buClr>
              <a:buFont typeface="Arial"/>
              <a:buChar char="•"/>
            </a:pPr>
            <a:endParaRPr sz="145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50">
                <a:latin typeface="Segoe UI"/>
                <a:cs typeface="Segoe UI"/>
              </a:rPr>
              <a:t>Generally,</a:t>
            </a:r>
            <a:r>
              <a:rPr dirty="0" sz="1450" spc="1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it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is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minimum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90%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your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current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year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tax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or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100%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tax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paid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 spc="-25">
                <a:latin typeface="Segoe UI"/>
                <a:cs typeface="Segoe UI"/>
              </a:rPr>
              <a:t>PY.</a:t>
            </a:r>
            <a:endParaRPr sz="14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030"/>
              </a:spcBef>
              <a:buClr>
                <a:srgbClr val="BD9B5F"/>
              </a:buClr>
              <a:buFont typeface="Arial"/>
              <a:buChar char="•"/>
            </a:pPr>
            <a:endParaRPr sz="1450">
              <a:latin typeface="Segoe UI"/>
              <a:cs typeface="Segoe UI"/>
            </a:endParaRPr>
          </a:p>
          <a:p>
            <a:pPr marL="153035" marR="5080" indent="-140970">
              <a:lnSpc>
                <a:spcPts val="1600"/>
              </a:lnSpc>
              <a:buClr>
                <a:srgbClr val="BD9B5F"/>
              </a:buClr>
              <a:buFont typeface="Arial"/>
              <a:buChar char="•"/>
              <a:tabLst>
                <a:tab pos="154305" algn="l"/>
              </a:tabLst>
            </a:pP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installments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are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generally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due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by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15th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day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4th,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6th,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9th,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and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12th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months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tax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year.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If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 spc="-25">
                <a:latin typeface="Segoe UI"/>
                <a:cs typeface="Segoe UI"/>
              </a:rPr>
              <a:t>any </a:t>
            </a:r>
            <a:r>
              <a:rPr dirty="0" sz="1450" spc="-25">
                <a:latin typeface="Segoe UI"/>
                <a:cs typeface="Segoe UI"/>
              </a:rPr>
              <a:t>	</a:t>
            </a:r>
            <a:r>
              <a:rPr dirty="0" sz="1450">
                <a:latin typeface="Segoe UI"/>
                <a:cs typeface="Segoe UI"/>
              </a:rPr>
              <a:t>due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date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falls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on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Saturday,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Sunday,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or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legal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holiday,</a:t>
            </a:r>
            <a:r>
              <a:rPr dirty="0" sz="1450" spc="1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installment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is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due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on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next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regular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business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 spc="-20">
                <a:latin typeface="Segoe UI"/>
                <a:cs typeface="Segoe UI"/>
              </a:rPr>
              <a:t>day.</a:t>
            </a:r>
            <a:endParaRPr sz="1450">
              <a:latin typeface="Segoe UI"/>
              <a:cs typeface="Segoe U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12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 spc="-10"/>
              <a:t>Estimates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509013" y="1329943"/>
            <a:ext cx="282765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Comparing</a:t>
            </a:r>
            <a:r>
              <a:rPr dirty="0" sz="1950" spc="35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Direct</a:t>
            </a:r>
            <a:r>
              <a:rPr dirty="0" sz="1950" spc="50" b="1">
                <a:latin typeface="Segoe UI"/>
                <a:cs typeface="Segoe UI"/>
              </a:rPr>
              <a:t> </a:t>
            </a:r>
            <a:r>
              <a:rPr dirty="0" sz="1950" spc="-20" b="1">
                <a:latin typeface="Segoe UI"/>
                <a:cs typeface="Segoe UI"/>
              </a:rPr>
              <a:t>Taxes</a:t>
            </a:r>
            <a:endParaRPr sz="195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12</a:t>
            </a:fld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1763363" y="1915763"/>
          <a:ext cx="6514465" cy="4347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815"/>
                <a:gridCol w="2499360"/>
                <a:gridCol w="2487295"/>
              </a:tblGrid>
              <a:tr h="42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dirty="0" sz="130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INDIAN</a:t>
                      </a:r>
                      <a:r>
                        <a:rPr dirty="0" sz="1300" spc="4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TAXATION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1130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dirty="0" sz="130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US</a:t>
                      </a:r>
                      <a:r>
                        <a:rPr dirty="0" sz="1300" spc="2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TAXATION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1130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</a:tr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File</a:t>
                      </a:r>
                      <a:r>
                        <a:rPr dirty="0" sz="1050" spc="4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Return</a:t>
                      </a:r>
                      <a:r>
                        <a:rPr dirty="0" sz="1050" spc="3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spc="-2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with</a:t>
                      </a:r>
                      <a:endParaRPr sz="1050">
                        <a:latin typeface="Segoe UI"/>
                        <a:cs typeface="Segoe UI"/>
                      </a:endParaRPr>
                    </a:p>
                  </a:txBody>
                  <a:tcPr marL="0" marR="0" marB="0" marT="596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75565" indent="-249554">
                        <a:lnSpc>
                          <a:spcPct val="110400"/>
                        </a:lnSpc>
                        <a:spcBef>
                          <a:spcPts val="710"/>
                        </a:spcBef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Income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Department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Central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Board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Direct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Taxes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(CBDT)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Internal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Revenue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Service</a:t>
                      </a:r>
                      <a:r>
                        <a:rPr dirty="0" sz="115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(IRS)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marR="178435">
                        <a:lnSpc>
                          <a:spcPct val="112400"/>
                        </a:lnSpc>
                      </a:pP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Number</a:t>
                      </a:r>
                      <a:r>
                        <a:rPr dirty="0" sz="1050" spc="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1050" spc="4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Income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050" spc="-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Returns</a:t>
                      </a:r>
                      <a:endParaRPr sz="1050">
                        <a:latin typeface="Segoe UI"/>
                        <a:cs typeface="Segoe UI"/>
                      </a:endParaRPr>
                    </a:p>
                  </a:txBody>
                  <a:tcPr marL="0" marR="0" marB="0" marT="476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Single</a:t>
                      </a:r>
                      <a:r>
                        <a:rPr dirty="0" sz="115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at</a:t>
                      </a:r>
                      <a:r>
                        <a:rPr dirty="0" sz="1150" spc="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Central</a:t>
                      </a:r>
                      <a:r>
                        <a:rPr dirty="0" sz="1150" spc="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Level</a:t>
                      </a:r>
                      <a:r>
                        <a:rPr dirty="0" sz="115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only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1346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8895" marR="40005">
                        <a:lnSpc>
                          <a:spcPct val="110400"/>
                        </a:lnSpc>
                        <a:spcBef>
                          <a:spcPts val="710"/>
                        </a:spcBef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Federal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return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as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well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as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State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return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(State</a:t>
                      </a:r>
                      <a:r>
                        <a:rPr dirty="0" sz="115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Returns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need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to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be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filed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based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on</a:t>
                      </a:r>
                      <a:r>
                        <a:rPr dirty="0" sz="115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Domicile</a:t>
                      </a:r>
                      <a:r>
                        <a:rPr dirty="0" sz="115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Source</a:t>
                      </a:r>
                      <a:r>
                        <a:rPr dirty="0" sz="115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Income)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1063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 marR="102870">
                        <a:lnSpc>
                          <a:spcPct val="112400"/>
                        </a:lnSpc>
                      </a:pP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Original</a:t>
                      </a:r>
                      <a:r>
                        <a:rPr dirty="0" sz="1050" spc="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due</a:t>
                      </a:r>
                      <a:r>
                        <a:rPr dirty="0" sz="1050" spc="3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date</a:t>
                      </a:r>
                      <a:r>
                        <a:rPr dirty="0" sz="1050" spc="4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of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filing</a:t>
                      </a:r>
                      <a:r>
                        <a:rPr dirty="0" sz="1050" spc="6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return</a:t>
                      </a:r>
                      <a:endParaRPr sz="105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marL="328295" indent="-282575">
                        <a:lnSpc>
                          <a:spcPct val="100000"/>
                        </a:lnSpc>
                        <a:spcBef>
                          <a:spcPts val="919"/>
                        </a:spcBef>
                        <a:buFont typeface="Wingdings"/>
                        <a:buChar char=""/>
                        <a:tabLst>
                          <a:tab pos="328295" algn="l"/>
                        </a:tabLst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31</a:t>
                      </a:r>
                      <a:r>
                        <a:rPr dirty="0" baseline="25925" sz="1125">
                          <a:latin typeface="Segoe UI"/>
                          <a:cs typeface="Segoe UI"/>
                        </a:rPr>
                        <a:t>st</a:t>
                      </a:r>
                      <a:r>
                        <a:rPr dirty="0" baseline="25925" sz="1125" spc="1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July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(non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audited)</a:t>
                      </a:r>
                      <a:endParaRPr sz="1150">
                        <a:latin typeface="Segoe UI"/>
                        <a:cs typeface="Segoe UI"/>
                      </a:endParaRPr>
                    </a:p>
                    <a:p>
                      <a:pPr marL="328295" indent="-282575">
                        <a:lnSpc>
                          <a:spcPct val="100000"/>
                        </a:lnSpc>
                        <a:spcBef>
                          <a:spcPts val="500"/>
                        </a:spcBef>
                        <a:buFont typeface="Wingdings"/>
                        <a:buChar char=""/>
                        <a:tabLst>
                          <a:tab pos="328295" algn="l"/>
                        </a:tabLst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31</a:t>
                      </a:r>
                      <a:r>
                        <a:rPr dirty="0" baseline="25925" sz="1125">
                          <a:latin typeface="Segoe UI"/>
                          <a:cs typeface="Segoe UI"/>
                        </a:rPr>
                        <a:t>st</a:t>
                      </a:r>
                      <a:r>
                        <a:rPr dirty="0" baseline="25925" sz="1125" spc="1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October</a:t>
                      </a:r>
                      <a:r>
                        <a:rPr dirty="0" sz="115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(audited)</a:t>
                      </a:r>
                      <a:endParaRPr sz="1150">
                        <a:latin typeface="Segoe UI"/>
                        <a:cs typeface="Segoe UI"/>
                      </a:endParaRPr>
                    </a:p>
                    <a:p>
                      <a:pPr marL="328295" marR="114300" indent="-283210">
                        <a:lnSpc>
                          <a:spcPts val="1360"/>
                        </a:lnSpc>
                        <a:spcBef>
                          <a:spcPts val="565"/>
                        </a:spcBef>
                        <a:buFont typeface="Wingdings"/>
                        <a:buChar char=""/>
                        <a:tabLst>
                          <a:tab pos="328295" algn="l"/>
                        </a:tabLst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30</a:t>
                      </a:r>
                      <a:r>
                        <a:rPr dirty="0" baseline="25925" sz="1125">
                          <a:latin typeface="Segoe UI"/>
                          <a:cs typeface="Segoe UI"/>
                        </a:rPr>
                        <a:t>th</a:t>
                      </a:r>
                      <a:r>
                        <a:rPr dirty="0" baseline="25925" sz="1125" spc="89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November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(Transfer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Pricing cases)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1168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281940" marR="400050" indent="-235585">
                        <a:lnSpc>
                          <a:spcPct val="100000"/>
                        </a:lnSpc>
                        <a:spcBef>
                          <a:spcPts val="229"/>
                        </a:spcBef>
                        <a:buFont typeface="Wingdings"/>
                        <a:buChar char=""/>
                        <a:tabLst>
                          <a:tab pos="281940" algn="l"/>
                        </a:tabLst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15</a:t>
                      </a:r>
                      <a:r>
                        <a:rPr dirty="0" baseline="25925" sz="1125">
                          <a:latin typeface="Segoe UI"/>
                          <a:cs typeface="Segoe UI"/>
                        </a:rPr>
                        <a:t>th</a:t>
                      </a:r>
                      <a:r>
                        <a:rPr dirty="0" baseline="25925" sz="1125" spc="1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March</a:t>
                      </a:r>
                      <a:r>
                        <a:rPr dirty="0" sz="115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Partnerships,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50">
                          <a:latin typeface="Segoe UI"/>
                          <a:cs typeface="Segoe UI"/>
                        </a:rPr>
                        <a:t>S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Corporations.</a:t>
                      </a:r>
                      <a:endParaRPr sz="1150">
                        <a:latin typeface="Segoe UI"/>
                        <a:cs typeface="Segoe UI"/>
                      </a:endParaRPr>
                    </a:p>
                    <a:p>
                      <a:pPr marL="281305" indent="-234950">
                        <a:lnSpc>
                          <a:spcPct val="100000"/>
                        </a:lnSpc>
                        <a:spcBef>
                          <a:spcPts val="509"/>
                        </a:spcBef>
                        <a:buFont typeface="Wingdings"/>
                        <a:buChar char=""/>
                        <a:tabLst>
                          <a:tab pos="281305" algn="l"/>
                        </a:tabLst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15</a:t>
                      </a:r>
                      <a:r>
                        <a:rPr dirty="0" baseline="25925" sz="1125">
                          <a:latin typeface="Segoe UI"/>
                          <a:cs typeface="Segoe UI"/>
                        </a:rPr>
                        <a:t>th</a:t>
                      </a:r>
                      <a:r>
                        <a:rPr dirty="0" baseline="25925" sz="1125" spc="1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April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–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Individuals,</a:t>
                      </a:r>
                      <a:endParaRPr sz="1150">
                        <a:latin typeface="Segoe UI"/>
                        <a:cs typeface="Segoe UI"/>
                      </a:endParaRPr>
                    </a:p>
                    <a:p>
                      <a:pPr marL="2819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50" spc="-10">
                          <a:latin typeface="Segoe UI"/>
                          <a:cs typeface="Segoe UI"/>
                        </a:rPr>
                        <a:t>Corporations</a:t>
                      </a:r>
                      <a:endParaRPr sz="1150">
                        <a:latin typeface="Segoe UI"/>
                        <a:cs typeface="Segoe UI"/>
                      </a:endParaRPr>
                    </a:p>
                    <a:p>
                      <a:pPr marL="24892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(See</a:t>
                      </a:r>
                      <a:r>
                        <a:rPr dirty="0" sz="115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extensions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also)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946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dirty="0" sz="10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050" spc="-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Forms</a:t>
                      </a:r>
                      <a:endParaRPr sz="1050">
                        <a:latin typeface="Segoe UI"/>
                        <a:cs typeface="Segoe U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ITR 1,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2,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3,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4,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5,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6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,7</a:t>
                      </a:r>
                      <a:endParaRPr sz="1150">
                        <a:latin typeface="Segoe UI"/>
                        <a:cs typeface="Segoe UI"/>
                      </a:endParaRPr>
                    </a:p>
                    <a:p>
                      <a:pPr algn="ctr" marL="165100" marR="156845">
                        <a:lnSpc>
                          <a:spcPct val="110400"/>
                        </a:lnSpc>
                        <a:spcBef>
                          <a:spcPts val="490"/>
                        </a:spcBef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(based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on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Entity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type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income earned)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280670" indent="-234315">
                        <a:lnSpc>
                          <a:spcPct val="100000"/>
                        </a:lnSpc>
                        <a:spcBef>
                          <a:spcPts val="940"/>
                        </a:spcBef>
                        <a:buFont typeface="Wingdings"/>
                        <a:buChar char=""/>
                        <a:tabLst>
                          <a:tab pos="280670" algn="l"/>
                        </a:tabLst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1065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15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Partnerships</a:t>
                      </a:r>
                      <a:endParaRPr sz="1150">
                        <a:latin typeface="Segoe UI"/>
                        <a:cs typeface="Segoe UI"/>
                      </a:endParaRPr>
                    </a:p>
                    <a:p>
                      <a:pPr marL="280670" indent="-234315">
                        <a:lnSpc>
                          <a:spcPct val="100000"/>
                        </a:lnSpc>
                        <a:spcBef>
                          <a:spcPts val="10"/>
                        </a:spcBef>
                        <a:buFont typeface="Wingdings"/>
                        <a:buChar char=""/>
                        <a:tabLst>
                          <a:tab pos="280670" algn="l"/>
                        </a:tabLst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15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1120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15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Corporations</a:t>
                      </a:r>
                      <a:endParaRPr sz="1150">
                        <a:latin typeface="Segoe UI"/>
                        <a:cs typeface="Segoe UI"/>
                      </a:endParaRPr>
                    </a:p>
                    <a:p>
                      <a:pPr marL="248920" marR="500380" indent="-203200">
                        <a:lnSpc>
                          <a:spcPts val="1410"/>
                        </a:lnSpc>
                        <a:spcBef>
                          <a:spcPts val="25"/>
                        </a:spcBef>
                        <a:buFont typeface="Wingdings"/>
                        <a:buChar char=""/>
                        <a:tabLst>
                          <a:tab pos="248920" algn="l"/>
                          <a:tab pos="280035" algn="l"/>
                        </a:tabLst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	Form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1040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15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Individuals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(based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on</a:t>
                      </a:r>
                      <a:r>
                        <a:rPr dirty="0" sz="115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Entity</a:t>
                      </a:r>
                      <a:r>
                        <a:rPr dirty="0" sz="115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type</a:t>
                      </a:r>
                      <a:r>
                        <a:rPr dirty="0" sz="115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only)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1193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544195">
                <a:tc>
                  <a:txBody>
                    <a:bodyPr/>
                    <a:lstStyle/>
                    <a:p>
                      <a:pPr marL="45720" marR="523240">
                        <a:lnSpc>
                          <a:spcPct val="112400"/>
                        </a:lnSpc>
                        <a:spcBef>
                          <a:spcPts val="650"/>
                        </a:spcBef>
                      </a:pPr>
                      <a:r>
                        <a:rPr dirty="0" sz="10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Identification Number</a:t>
                      </a:r>
                      <a:endParaRPr sz="1050">
                        <a:latin typeface="Segoe UI"/>
                        <a:cs typeface="Segoe UI"/>
                      </a:endParaRPr>
                    </a:p>
                  </a:txBody>
                  <a:tcPr marL="0" marR="0" marB="0" marT="825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150" spc="-25">
                          <a:latin typeface="Segoe UI"/>
                          <a:cs typeface="Segoe UI"/>
                        </a:rPr>
                        <a:t>PAN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158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00405" marR="691515" indent="131445">
                        <a:lnSpc>
                          <a:spcPct val="110400"/>
                        </a:lnSpc>
                        <a:spcBef>
                          <a:spcPts val="540"/>
                        </a:spcBef>
                      </a:pPr>
                      <a:r>
                        <a:rPr dirty="0" sz="1150">
                          <a:latin typeface="Segoe UI"/>
                          <a:cs typeface="Segoe UI"/>
                        </a:rPr>
                        <a:t>EIN</a:t>
                      </a:r>
                      <a:r>
                        <a:rPr dirty="0" sz="115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(entities) </a:t>
                      </a:r>
                      <a:r>
                        <a:rPr dirty="0" sz="1150">
                          <a:latin typeface="Segoe UI"/>
                          <a:cs typeface="Segoe UI"/>
                        </a:rPr>
                        <a:t>SSN</a:t>
                      </a:r>
                      <a:r>
                        <a:rPr dirty="0" sz="115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150" spc="-10">
                          <a:latin typeface="Segoe UI"/>
                          <a:cs typeface="Segoe UI"/>
                        </a:rPr>
                        <a:t>(individuals)</a:t>
                      </a:r>
                      <a:endParaRPr sz="1150">
                        <a:latin typeface="Segoe UI"/>
                        <a:cs typeface="Segoe UI"/>
                      </a:endParaRPr>
                    </a:p>
                  </a:txBody>
                  <a:tcPr marL="0" marR="0" marB="0" marT="685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208279">
              <a:lnSpc>
                <a:spcPct val="100000"/>
              </a:lnSpc>
              <a:spcBef>
                <a:spcPts val="130"/>
              </a:spcBef>
            </a:pPr>
            <a:r>
              <a:rPr dirty="0"/>
              <a:t>Type</a:t>
            </a:r>
            <a:r>
              <a:rPr dirty="0" spc="-30"/>
              <a:t> </a:t>
            </a:r>
            <a:r>
              <a:rPr dirty="0"/>
              <a:t>of</a:t>
            </a:r>
            <a:r>
              <a:rPr dirty="0" spc="-30"/>
              <a:t> </a:t>
            </a:r>
            <a:r>
              <a:rPr dirty="0" spc="-10"/>
              <a:t>persons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908303" y="5325617"/>
            <a:ext cx="4324350" cy="508634"/>
          </a:xfrm>
          <a:prstGeom prst="rect">
            <a:avLst/>
          </a:prstGeom>
          <a:ln w="10477">
            <a:solidFill>
              <a:srgbClr val="000000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74930" marR="83185">
              <a:lnSpc>
                <a:spcPct val="100000"/>
              </a:lnSpc>
              <a:spcBef>
                <a:spcPts val="265"/>
              </a:spcBef>
            </a:pPr>
            <a:r>
              <a:rPr dirty="0" sz="1400" spc="-35" i="1">
                <a:latin typeface="Segoe UI"/>
                <a:cs typeface="Segoe UI"/>
              </a:rPr>
              <a:t>To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evaluate</a:t>
            </a:r>
            <a:r>
              <a:rPr dirty="0" sz="1400" spc="-4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which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type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of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entity</a:t>
            </a:r>
            <a:r>
              <a:rPr dirty="0" sz="1400" spc="-4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best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suits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the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spc="-10" i="1">
                <a:latin typeface="Segoe UI"/>
                <a:cs typeface="Segoe UI"/>
              </a:rPr>
              <a:t>business </a:t>
            </a:r>
            <a:r>
              <a:rPr dirty="0" sz="1400" i="1">
                <a:latin typeface="Segoe UI"/>
                <a:cs typeface="Segoe UI"/>
              </a:rPr>
              <a:t>–</a:t>
            </a:r>
            <a:r>
              <a:rPr dirty="0" sz="1400" spc="-4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E.g.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spc="-10" i="1">
                <a:latin typeface="Segoe UI"/>
                <a:cs typeface="Segoe UI"/>
              </a:rPr>
              <a:t>SMLLC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to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bypass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federal</a:t>
            </a:r>
            <a:r>
              <a:rPr dirty="0" sz="1400" spc="-40" i="1">
                <a:latin typeface="Segoe UI"/>
                <a:cs typeface="Segoe UI"/>
              </a:rPr>
              <a:t> </a:t>
            </a:r>
            <a:r>
              <a:rPr dirty="0" sz="1400" spc="-10" i="1">
                <a:latin typeface="Segoe UI"/>
                <a:cs typeface="Segoe UI"/>
              </a:rPr>
              <a:t>compliance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573023" y="1859279"/>
            <a:ext cx="3982720" cy="3279140"/>
          </a:xfrm>
          <a:custGeom>
            <a:avLst/>
            <a:gdLst/>
            <a:ahLst/>
            <a:cxnLst/>
            <a:rect l="l" t="t" r="r" b="b"/>
            <a:pathLst>
              <a:path w="3982720" h="3279140">
                <a:moveTo>
                  <a:pt x="0" y="1639824"/>
                </a:moveTo>
                <a:lnTo>
                  <a:pt x="692" y="1596121"/>
                </a:lnTo>
                <a:lnTo>
                  <a:pt x="2760" y="1552701"/>
                </a:lnTo>
                <a:lnTo>
                  <a:pt x="6184" y="1509578"/>
                </a:lnTo>
                <a:lnTo>
                  <a:pt x="10949" y="1466766"/>
                </a:lnTo>
                <a:lnTo>
                  <a:pt x="17036" y="1424280"/>
                </a:lnTo>
                <a:lnTo>
                  <a:pt x="24428" y="1382133"/>
                </a:lnTo>
                <a:lnTo>
                  <a:pt x="33110" y="1340340"/>
                </a:lnTo>
                <a:lnTo>
                  <a:pt x="43062" y="1298915"/>
                </a:lnTo>
                <a:lnTo>
                  <a:pt x="54268" y="1257872"/>
                </a:lnTo>
                <a:lnTo>
                  <a:pt x="66711" y="1217224"/>
                </a:lnTo>
                <a:lnTo>
                  <a:pt x="80373" y="1176987"/>
                </a:lnTo>
                <a:lnTo>
                  <a:pt x="95238" y="1137174"/>
                </a:lnTo>
                <a:lnTo>
                  <a:pt x="111287" y="1097800"/>
                </a:lnTo>
                <a:lnTo>
                  <a:pt x="128505" y="1058878"/>
                </a:lnTo>
                <a:lnTo>
                  <a:pt x="146873" y="1020423"/>
                </a:lnTo>
                <a:lnTo>
                  <a:pt x="166375" y="982449"/>
                </a:lnTo>
                <a:lnTo>
                  <a:pt x="186993" y="944969"/>
                </a:lnTo>
                <a:lnTo>
                  <a:pt x="208710" y="907999"/>
                </a:lnTo>
                <a:lnTo>
                  <a:pt x="231509" y="871553"/>
                </a:lnTo>
                <a:lnTo>
                  <a:pt x="255372" y="835643"/>
                </a:lnTo>
                <a:lnTo>
                  <a:pt x="280283" y="800286"/>
                </a:lnTo>
                <a:lnTo>
                  <a:pt x="306224" y="765493"/>
                </a:lnTo>
                <a:lnTo>
                  <a:pt x="333178" y="731281"/>
                </a:lnTo>
                <a:lnTo>
                  <a:pt x="361128" y="697663"/>
                </a:lnTo>
                <a:lnTo>
                  <a:pt x="390057" y="664653"/>
                </a:lnTo>
                <a:lnTo>
                  <a:pt x="419947" y="632265"/>
                </a:lnTo>
                <a:lnTo>
                  <a:pt x="450781" y="600514"/>
                </a:lnTo>
                <a:lnTo>
                  <a:pt x="482542" y="569413"/>
                </a:lnTo>
                <a:lnTo>
                  <a:pt x="515213" y="538977"/>
                </a:lnTo>
                <a:lnTo>
                  <a:pt x="548776" y="509219"/>
                </a:lnTo>
                <a:lnTo>
                  <a:pt x="583215" y="480155"/>
                </a:lnTo>
                <a:lnTo>
                  <a:pt x="618512" y="451797"/>
                </a:lnTo>
                <a:lnTo>
                  <a:pt x="654650" y="424161"/>
                </a:lnTo>
                <a:lnTo>
                  <a:pt x="691612" y="397260"/>
                </a:lnTo>
                <a:lnTo>
                  <a:pt x="729380" y="371109"/>
                </a:lnTo>
                <a:lnTo>
                  <a:pt x="767937" y="345722"/>
                </a:lnTo>
                <a:lnTo>
                  <a:pt x="807267" y="321112"/>
                </a:lnTo>
                <a:lnTo>
                  <a:pt x="847351" y="297294"/>
                </a:lnTo>
                <a:lnTo>
                  <a:pt x="888173" y="274282"/>
                </a:lnTo>
                <a:lnTo>
                  <a:pt x="929716" y="252090"/>
                </a:lnTo>
                <a:lnTo>
                  <a:pt x="971962" y="230733"/>
                </a:lnTo>
                <a:lnTo>
                  <a:pt x="1014893" y="210224"/>
                </a:lnTo>
                <a:lnTo>
                  <a:pt x="1058494" y="190578"/>
                </a:lnTo>
                <a:lnTo>
                  <a:pt x="1102747" y="171808"/>
                </a:lnTo>
                <a:lnTo>
                  <a:pt x="1147634" y="153930"/>
                </a:lnTo>
                <a:lnTo>
                  <a:pt x="1193138" y="136956"/>
                </a:lnTo>
                <a:lnTo>
                  <a:pt x="1239242" y="120902"/>
                </a:lnTo>
                <a:lnTo>
                  <a:pt x="1285929" y="105781"/>
                </a:lnTo>
                <a:lnTo>
                  <a:pt x="1333181" y="91607"/>
                </a:lnTo>
                <a:lnTo>
                  <a:pt x="1380982" y="78395"/>
                </a:lnTo>
                <a:lnTo>
                  <a:pt x="1429314" y="66159"/>
                </a:lnTo>
                <a:lnTo>
                  <a:pt x="1478161" y="54912"/>
                </a:lnTo>
                <a:lnTo>
                  <a:pt x="1527503" y="44670"/>
                </a:lnTo>
                <a:lnTo>
                  <a:pt x="1577326" y="35445"/>
                </a:lnTo>
                <a:lnTo>
                  <a:pt x="1627611" y="27253"/>
                </a:lnTo>
                <a:lnTo>
                  <a:pt x="1678341" y="20107"/>
                </a:lnTo>
                <a:lnTo>
                  <a:pt x="1729499" y="14022"/>
                </a:lnTo>
                <a:lnTo>
                  <a:pt x="1781067" y="9012"/>
                </a:lnTo>
                <a:lnTo>
                  <a:pt x="1833030" y="5090"/>
                </a:lnTo>
                <a:lnTo>
                  <a:pt x="1885368" y="2271"/>
                </a:lnTo>
                <a:lnTo>
                  <a:pt x="1938066" y="570"/>
                </a:lnTo>
                <a:lnTo>
                  <a:pt x="1991106" y="0"/>
                </a:lnTo>
                <a:lnTo>
                  <a:pt x="2044145" y="570"/>
                </a:lnTo>
                <a:lnTo>
                  <a:pt x="2096843" y="2271"/>
                </a:lnTo>
                <a:lnTo>
                  <a:pt x="2149181" y="5090"/>
                </a:lnTo>
                <a:lnTo>
                  <a:pt x="2201144" y="9012"/>
                </a:lnTo>
                <a:lnTo>
                  <a:pt x="2252712" y="14022"/>
                </a:lnTo>
                <a:lnTo>
                  <a:pt x="2303870" y="20107"/>
                </a:lnTo>
                <a:lnTo>
                  <a:pt x="2354600" y="27253"/>
                </a:lnTo>
                <a:lnTo>
                  <a:pt x="2404885" y="35445"/>
                </a:lnTo>
                <a:lnTo>
                  <a:pt x="2454708" y="44670"/>
                </a:lnTo>
                <a:lnTo>
                  <a:pt x="2504050" y="54912"/>
                </a:lnTo>
                <a:lnTo>
                  <a:pt x="2552897" y="66159"/>
                </a:lnTo>
                <a:lnTo>
                  <a:pt x="2601229" y="78395"/>
                </a:lnTo>
                <a:lnTo>
                  <a:pt x="2649030" y="91607"/>
                </a:lnTo>
                <a:lnTo>
                  <a:pt x="2696282" y="105781"/>
                </a:lnTo>
                <a:lnTo>
                  <a:pt x="2742969" y="120902"/>
                </a:lnTo>
                <a:lnTo>
                  <a:pt x="2789073" y="136956"/>
                </a:lnTo>
                <a:lnTo>
                  <a:pt x="2834577" y="153930"/>
                </a:lnTo>
                <a:lnTo>
                  <a:pt x="2879464" y="171808"/>
                </a:lnTo>
                <a:lnTo>
                  <a:pt x="2923717" y="190578"/>
                </a:lnTo>
                <a:lnTo>
                  <a:pt x="2967318" y="210224"/>
                </a:lnTo>
                <a:lnTo>
                  <a:pt x="3010249" y="230733"/>
                </a:lnTo>
                <a:lnTo>
                  <a:pt x="3052495" y="252090"/>
                </a:lnTo>
                <a:lnTo>
                  <a:pt x="3094038" y="274282"/>
                </a:lnTo>
                <a:lnTo>
                  <a:pt x="3134860" y="297294"/>
                </a:lnTo>
                <a:lnTo>
                  <a:pt x="3174944" y="321112"/>
                </a:lnTo>
                <a:lnTo>
                  <a:pt x="3214274" y="345722"/>
                </a:lnTo>
                <a:lnTo>
                  <a:pt x="3252831" y="371109"/>
                </a:lnTo>
                <a:lnTo>
                  <a:pt x="3290599" y="397260"/>
                </a:lnTo>
                <a:lnTo>
                  <a:pt x="3327561" y="424161"/>
                </a:lnTo>
                <a:lnTo>
                  <a:pt x="3363699" y="451797"/>
                </a:lnTo>
                <a:lnTo>
                  <a:pt x="3398996" y="480155"/>
                </a:lnTo>
                <a:lnTo>
                  <a:pt x="3433435" y="509219"/>
                </a:lnTo>
                <a:lnTo>
                  <a:pt x="3466998" y="538977"/>
                </a:lnTo>
                <a:lnTo>
                  <a:pt x="3499669" y="569413"/>
                </a:lnTo>
                <a:lnTo>
                  <a:pt x="3531430" y="600514"/>
                </a:lnTo>
                <a:lnTo>
                  <a:pt x="3562264" y="632265"/>
                </a:lnTo>
                <a:lnTo>
                  <a:pt x="3592154" y="664653"/>
                </a:lnTo>
                <a:lnTo>
                  <a:pt x="3621083" y="697663"/>
                </a:lnTo>
                <a:lnTo>
                  <a:pt x="3649033" y="731281"/>
                </a:lnTo>
                <a:lnTo>
                  <a:pt x="3675987" y="765493"/>
                </a:lnTo>
                <a:lnTo>
                  <a:pt x="3701928" y="800286"/>
                </a:lnTo>
                <a:lnTo>
                  <a:pt x="3726839" y="835643"/>
                </a:lnTo>
                <a:lnTo>
                  <a:pt x="3750702" y="871553"/>
                </a:lnTo>
                <a:lnTo>
                  <a:pt x="3773501" y="907999"/>
                </a:lnTo>
                <a:lnTo>
                  <a:pt x="3795218" y="944969"/>
                </a:lnTo>
                <a:lnTo>
                  <a:pt x="3815836" y="982449"/>
                </a:lnTo>
                <a:lnTo>
                  <a:pt x="3835338" y="1020423"/>
                </a:lnTo>
                <a:lnTo>
                  <a:pt x="3853706" y="1058878"/>
                </a:lnTo>
                <a:lnTo>
                  <a:pt x="3870924" y="1097800"/>
                </a:lnTo>
                <a:lnTo>
                  <a:pt x="3886973" y="1137174"/>
                </a:lnTo>
                <a:lnTo>
                  <a:pt x="3901838" y="1176987"/>
                </a:lnTo>
                <a:lnTo>
                  <a:pt x="3915500" y="1217224"/>
                </a:lnTo>
                <a:lnTo>
                  <a:pt x="3927943" y="1257872"/>
                </a:lnTo>
                <a:lnTo>
                  <a:pt x="3939149" y="1298915"/>
                </a:lnTo>
                <a:lnTo>
                  <a:pt x="3949101" y="1340340"/>
                </a:lnTo>
                <a:lnTo>
                  <a:pt x="3957783" y="1382133"/>
                </a:lnTo>
                <a:lnTo>
                  <a:pt x="3965175" y="1424280"/>
                </a:lnTo>
                <a:lnTo>
                  <a:pt x="3971262" y="1466766"/>
                </a:lnTo>
                <a:lnTo>
                  <a:pt x="3976027" y="1509578"/>
                </a:lnTo>
                <a:lnTo>
                  <a:pt x="3979451" y="1552701"/>
                </a:lnTo>
                <a:lnTo>
                  <a:pt x="3981519" y="1596121"/>
                </a:lnTo>
                <a:lnTo>
                  <a:pt x="3982212" y="1639823"/>
                </a:lnTo>
                <a:lnTo>
                  <a:pt x="3981519" y="1683490"/>
                </a:lnTo>
                <a:lnTo>
                  <a:pt x="3979451" y="1726875"/>
                </a:lnTo>
                <a:lnTo>
                  <a:pt x="3976027" y="1769964"/>
                </a:lnTo>
                <a:lnTo>
                  <a:pt x="3971262" y="1812742"/>
                </a:lnTo>
                <a:lnTo>
                  <a:pt x="3965175" y="1855197"/>
                </a:lnTo>
                <a:lnTo>
                  <a:pt x="3957783" y="1897313"/>
                </a:lnTo>
                <a:lnTo>
                  <a:pt x="3949101" y="1939077"/>
                </a:lnTo>
                <a:lnTo>
                  <a:pt x="3939149" y="1980473"/>
                </a:lnTo>
                <a:lnTo>
                  <a:pt x="3927943" y="2021489"/>
                </a:lnTo>
                <a:lnTo>
                  <a:pt x="3915500" y="2062110"/>
                </a:lnTo>
                <a:lnTo>
                  <a:pt x="3901838" y="2102322"/>
                </a:lnTo>
                <a:lnTo>
                  <a:pt x="3886973" y="2142111"/>
                </a:lnTo>
                <a:lnTo>
                  <a:pt x="3870924" y="2181462"/>
                </a:lnTo>
                <a:lnTo>
                  <a:pt x="3853706" y="2220361"/>
                </a:lnTo>
                <a:lnTo>
                  <a:pt x="3835338" y="2258794"/>
                </a:lnTo>
                <a:lnTo>
                  <a:pt x="3815836" y="2296748"/>
                </a:lnTo>
                <a:lnTo>
                  <a:pt x="3795218" y="2334207"/>
                </a:lnTo>
                <a:lnTo>
                  <a:pt x="3773501" y="2371158"/>
                </a:lnTo>
                <a:lnTo>
                  <a:pt x="3750702" y="2407587"/>
                </a:lnTo>
                <a:lnTo>
                  <a:pt x="3726839" y="2443479"/>
                </a:lnTo>
                <a:lnTo>
                  <a:pt x="3701928" y="2478820"/>
                </a:lnTo>
                <a:lnTo>
                  <a:pt x="3675987" y="2513596"/>
                </a:lnTo>
                <a:lnTo>
                  <a:pt x="3649033" y="2547793"/>
                </a:lnTo>
                <a:lnTo>
                  <a:pt x="3621083" y="2581397"/>
                </a:lnTo>
                <a:lnTo>
                  <a:pt x="3592154" y="2614394"/>
                </a:lnTo>
                <a:lnTo>
                  <a:pt x="3562264" y="2646769"/>
                </a:lnTo>
                <a:lnTo>
                  <a:pt x="3531430" y="2678508"/>
                </a:lnTo>
                <a:lnTo>
                  <a:pt x="3499669" y="2709598"/>
                </a:lnTo>
                <a:lnTo>
                  <a:pt x="3466998" y="2740023"/>
                </a:lnTo>
                <a:lnTo>
                  <a:pt x="3433435" y="2769771"/>
                </a:lnTo>
                <a:lnTo>
                  <a:pt x="3398996" y="2798826"/>
                </a:lnTo>
                <a:lnTo>
                  <a:pt x="3363699" y="2827174"/>
                </a:lnTo>
                <a:lnTo>
                  <a:pt x="3327561" y="2854802"/>
                </a:lnTo>
                <a:lnTo>
                  <a:pt x="3290599" y="2881695"/>
                </a:lnTo>
                <a:lnTo>
                  <a:pt x="3252831" y="2907839"/>
                </a:lnTo>
                <a:lnTo>
                  <a:pt x="3214274" y="2933220"/>
                </a:lnTo>
                <a:lnTo>
                  <a:pt x="3174944" y="2957823"/>
                </a:lnTo>
                <a:lnTo>
                  <a:pt x="3134860" y="2981635"/>
                </a:lnTo>
                <a:lnTo>
                  <a:pt x="3094038" y="3004642"/>
                </a:lnTo>
                <a:lnTo>
                  <a:pt x="3052495" y="3026829"/>
                </a:lnTo>
                <a:lnTo>
                  <a:pt x="3010249" y="3048182"/>
                </a:lnTo>
                <a:lnTo>
                  <a:pt x="2967318" y="3068686"/>
                </a:lnTo>
                <a:lnTo>
                  <a:pt x="2923717" y="3088329"/>
                </a:lnTo>
                <a:lnTo>
                  <a:pt x="2879464" y="3107095"/>
                </a:lnTo>
                <a:lnTo>
                  <a:pt x="2834577" y="3124971"/>
                </a:lnTo>
                <a:lnTo>
                  <a:pt x="2789073" y="3141942"/>
                </a:lnTo>
                <a:lnTo>
                  <a:pt x="2742969" y="3157994"/>
                </a:lnTo>
                <a:lnTo>
                  <a:pt x="2696282" y="3173113"/>
                </a:lnTo>
                <a:lnTo>
                  <a:pt x="2649030" y="3187285"/>
                </a:lnTo>
                <a:lnTo>
                  <a:pt x="2601229" y="3200496"/>
                </a:lnTo>
                <a:lnTo>
                  <a:pt x="2552897" y="3212731"/>
                </a:lnTo>
                <a:lnTo>
                  <a:pt x="2504050" y="3223976"/>
                </a:lnTo>
                <a:lnTo>
                  <a:pt x="2454708" y="3234218"/>
                </a:lnTo>
                <a:lnTo>
                  <a:pt x="2404885" y="3243441"/>
                </a:lnTo>
                <a:lnTo>
                  <a:pt x="2354600" y="3251633"/>
                </a:lnTo>
                <a:lnTo>
                  <a:pt x="2303870" y="3258778"/>
                </a:lnTo>
                <a:lnTo>
                  <a:pt x="2252712" y="3264863"/>
                </a:lnTo>
                <a:lnTo>
                  <a:pt x="2201144" y="3269873"/>
                </a:lnTo>
                <a:lnTo>
                  <a:pt x="2149181" y="3273795"/>
                </a:lnTo>
                <a:lnTo>
                  <a:pt x="2096843" y="3276614"/>
                </a:lnTo>
                <a:lnTo>
                  <a:pt x="2044145" y="3278315"/>
                </a:lnTo>
                <a:lnTo>
                  <a:pt x="1991106" y="3278886"/>
                </a:lnTo>
                <a:lnTo>
                  <a:pt x="1938066" y="3278315"/>
                </a:lnTo>
                <a:lnTo>
                  <a:pt x="1885368" y="3276614"/>
                </a:lnTo>
                <a:lnTo>
                  <a:pt x="1833030" y="3273795"/>
                </a:lnTo>
                <a:lnTo>
                  <a:pt x="1781067" y="3269873"/>
                </a:lnTo>
                <a:lnTo>
                  <a:pt x="1729499" y="3264863"/>
                </a:lnTo>
                <a:lnTo>
                  <a:pt x="1678341" y="3258778"/>
                </a:lnTo>
                <a:lnTo>
                  <a:pt x="1627611" y="3251633"/>
                </a:lnTo>
                <a:lnTo>
                  <a:pt x="1577326" y="3243441"/>
                </a:lnTo>
                <a:lnTo>
                  <a:pt x="1527503" y="3234218"/>
                </a:lnTo>
                <a:lnTo>
                  <a:pt x="1478161" y="3223976"/>
                </a:lnTo>
                <a:lnTo>
                  <a:pt x="1429314" y="3212731"/>
                </a:lnTo>
                <a:lnTo>
                  <a:pt x="1380982" y="3200496"/>
                </a:lnTo>
                <a:lnTo>
                  <a:pt x="1333181" y="3187285"/>
                </a:lnTo>
                <a:lnTo>
                  <a:pt x="1285929" y="3173113"/>
                </a:lnTo>
                <a:lnTo>
                  <a:pt x="1239242" y="3157994"/>
                </a:lnTo>
                <a:lnTo>
                  <a:pt x="1193138" y="3141942"/>
                </a:lnTo>
                <a:lnTo>
                  <a:pt x="1147634" y="3124971"/>
                </a:lnTo>
                <a:lnTo>
                  <a:pt x="1102747" y="3107095"/>
                </a:lnTo>
                <a:lnTo>
                  <a:pt x="1058494" y="3088329"/>
                </a:lnTo>
                <a:lnTo>
                  <a:pt x="1014893" y="3068686"/>
                </a:lnTo>
                <a:lnTo>
                  <a:pt x="971962" y="3048182"/>
                </a:lnTo>
                <a:lnTo>
                  <a:pt x="929716" y="3026829"/>
                </a:lnTo>
                <a:lnTo>
                  <a:pt x="888173" y="3004642"/>
                </a:lnTo>
                <a:lnTo>
                  <a:pt x="847351" y="2981635"/>
                </a:lnTo>
                <a:lnTo>
                  <a:pt x="807267" y="2957823"/>
                </a:lnTo>
                <a:lnTo>
                  <a:pt x="767937" y="2933220"/>
                </a:lnTo>
                <a:lnTo>
                  <a:pt x="729380" y="2907839"/>
                </a:lnTo>
                <a:lnTo>
                  <a:pt x="691612" y="2881695"/>
                </a:lnTo>
                <a:lnTo>
                  <a:pt x="654650" y="2854802"/>
                </a:lnTo>
                <a:lnTo>
                  <a:pt x="618512" y="2827174"/>
                </a:lnTo>
                <a:lnTo>
                  <a:pt x="583215" y="2798826"/>
                </a:lnTo>
                <a:lnTo>
                  <a:pt x="548776" y="2769771"/>
                </a:lnTo>
                <a:lnTo>
                  <a:pt x="515213" y="2740023"/>
                </a:lnTo>
                <a:lnTo>
                  <a:pt x="482542" y="2709598"/>
                </a:lnTo>
                <a:lnTo>
                  <a:pt x="450781" y="2678508"/>
                </a:lnTo>
                <a:lnTo>
                  <a:pt x="419947" y="2646769"/>
                </a:lnTo>
                <a:lnTo>
                  <a:pt x="390057" y="2614394"/>
                </a:lnTo>
                <a:lnTo>
                  <a:pt x="361128" y="2581397"/>
                </a:lnTo>
                <a:lnTo>
                  <a:pt x="333178" y="2547793"/>
                </a:lnTo>
                <a:lnTo>
                  <a:pt x="306224" y="2513596"/>
                </a:lnTo>
                <a:lnTo>
                  <a:pt x="280283" y="2478820"/>
                </a:lnTo>
                <a:lnTo>
                  <a:pt x="255372" y="2443479"/>
                </a:lnTo>
                <a:lnTo>
                  <a:pt x="231509" y="2407587"/>
                </a:lnTo>
                <a:lnTo>
                  <a:pt x="208710" y="2371158"/>
                </a:lnTo>
                <a:lnTo>
                  <a:pt x="186993" y="2334207"/>
                </a:lnTo>
                <a:lnTo>
                  <a:pt x="166375" y="2296748"/>
                </a:lnTo>
                <a:lnTo>
                  <a:pt x="146873" y="2258794"/>
                </a:lnTo>
                <a:lnTo>
                  <a:pt x="128505" y="2220361"/>
                </a:lnTo>
                <a:lnTo>
                  <a:pt x="111287" y="2181462"/>
                </a:lnTo>
                <a:lnTo>
                  <a:pt x="95238" y="2142111"/>
                </a:lnTo>
                <a:lnTo>
                  <a:pt x="80373" y="2102322"/>
                </a:lnTo>
                <a:lnTo>
                  <a:pt x="66711" y="2062110"/>
                </a:lnTo>
                <a:lnTo>
                  <a:pt x="54268" y="2021489"/>
                </a:lnTo>
                <a:lnTo>
                  <a:pt x="43062" y="1980473"/>
                </a:lnTo>
                <a:lnTo>
                  <a:pt x="33110" y="1939077"/>
                </a:lnTo>
                <a:lnTo>
                  <a:pt x="24428" y="1897313"/>
                </a:lnTo>
                <a:lnTo>
                  <a:pt x="17036" y="1855197"/>
                </a:lnTo>
                <a:lnTo>
                  <a:pt x="10949" y="1812742"/>
                </a:lnTo>
                <a:lnTo>
                  <a:pt x="6184" y="1769964"/>
                </a:lnTo>
                <a:lnTo>
                  <a:pt x="2760" y="1726875"/>
                </a:lnTo>
                <a:lnTo>
                  <a:pt x="692" y="1683490"/>
                </a:lnTo>
                <a:lnTo>
                  <a:pt x="0" y="1639824"/>
                </a:lnTo>
                <a:close/>
              </a:path>
            </a:pathLst>
          </a:custGeom>
          <a:ln w="10477">
            <a:solidFill>
              <a:srgbClr val="4D3E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899920" y="2274824"/>
            <a:ext cx="133032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115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INDIAN</a:t>
            </a:r>
            <a:r>
              <a:rPr dirty="0" u="sng" sz="1150" spc="-4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150" spc="-1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TAXATION</a:t>
            </a:r>
            <a:endParaRPr sz="1150">
              <a:latin typeface="Segoe UI"/>
              <a:cs typeface="Segoe U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219453" y="2752598"/>
            <a:ext cx="2291715" cy="19621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 spc="-10">
                <a:latin typeface="Segoe UI"/>
                <a:cs typeface="Segoe UI"/>
              </a:rPr>
              <a:t>Individual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10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>
                <a:latin typeface="Segoe UI"/>
                <a:cs typeface="Segoe UI"/>
              </a:rPr>
              <a:t>Hindu Undivided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Family </a:t>
            </a:r>
            <a:r>
              <a:rPr dirty="0" sz="1150" spc="-10">
                <a:latin typeface="Segoe UI"/>
                <a:cs typeface="Segoe UI"/>
              </a:rPr>
              <a:t>(HUF)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>
                <a:latin typeface="Segoe UI"/>
                <a:cs typeface="Segoe UI"/>
              </a:rPr>
              <a:t>Association</a:t>
            </a:r>
            <a:r>
              <a:rPr dirty="0" sz="1150" spc="-2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of</a:t>
            </a:r>
            <a:r>
              <a:rPr dirty="0" sz="1150" spc="-1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persons</a:t>
            </a:r>
            <a:r>
              <a:rPr dirty="0" sz="1150" spc="-10">
                <a:latin typeface="Segoe UI"/>
                <a:cs typeface="Segoe UI"/>
              </a:rPr>
              <a:t> (AOP)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>
                <a:latin typeface="Segoe UI"/>
                <a:cs typeface="Segoe UI"/>
              </a:rPr>
              <a:t>Local</a:t>
            </a:r>
            <a:r>
              <a:rPr dirty="0" sz="1150" spc="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Authority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>
                <a:latin typeface="Segoe UI"/>
                <a:cs typeface="Segoe UI"/>
              </a:rPr>
              <a:t>Private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Limited</a:t>
            </a:r>
            <a:r>
              <a:rPr dirty="0" sz="1150" spc="-2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Companies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>
                <a:latin typeface="Segoe UI"/>
                <a:cs typeface="Segoe UI"/>
              </a:rPr>
              <a:t>Public Limited</a:t>
            </a:r>
            <a:r>
              <a:rPr dirty="0" sz="1150" spc="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Companies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10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>
                <a:latin typeface="Segoe UI"/>
                <a:cs typeface="Segoe UI"/>
              </a:rPr>
              <a:t>Body of</a:t>
            </a:r>
            <a:r>
              <a:rPr dirty="0" sz="1150" spc="1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Individuals </a:t>
            </a:r>
            <a:r>
              <a:rPr dirty="0" sz="1150" spc="-10">
                <a:latin typeface="Segoe UI"/>
                <a:cs typeface="Segoe UI"/>
              </a:rPr>
              <a:t>(BOI)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 spc="-10">
                <a:latin typeface="Segoe UI"/>
                <a:cs typeface="Segoe UI"/>
              </a:rPr>
              <a:t>Trust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 spc="-10">
                <a:latin typeface="Segoe UI"/>
                <a:cs typeface="Segoe UI"/>
              </a:rPr>
              <a:t>Government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 spc="-10">
                <a:latin typeface="Segoe UI"/>
                <a:cs typeface="Segoe UI"/>
              </a:rPr>
              <a:t>Partnership</a:t>
            </a:r>
            <a:endParaRPr sz="1150">
              <a:latin typeface="Segoe UI"/>
              <a:cs typeface="Segoe UI"/>
            </a:endParaRPr>
          </a:p>
          <a:p>
            <a:pPr marL="329565" indent="-3168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29565" algn="l"/>
              </a:tabLst>
            </a:pPr>
            <a:r>
              <a:rPr dirty="0" sz="1150">
                <a:latin typeface="Segoe UI"/>
                <a:cs typeface="Segoe UI"/>
              </a:rPr>
              <a:t>Artificial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judicial</a:t>
            </a:r>
            <a:r>
              <a:rPr dirty="0" sz="1150" spc="1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person</a:t>
            </a:r>
            <a:r>
              <a:rPr dirty="0" sz="1150" spc="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(AJP)</a:t>
            </a:r>
            <a:endParaRPr sz="1150">
              <a:latin typeface="Segoe UI"/>
              <a:cs typeface="Segoe U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5459729" y="2501645"/>
            <a:ext cx="3982720" cy="3279140"/>
          </a:xfrm>
          <a:custGeom>
            <a:avLst/>
            <a:gdLst/>
            <a:ahLst/>
            <a:cxnLst/>
            <a:rect l="l" t="t" r="r" b="b"/>
            <a:pathLst>
              <a:path w="3982720" h="3279140">
                <a:moveTo>
                  <a:pt x="0" y="1639824"/>
                </a:moveTo>
                <a:lnTo>
                  <a:pt x="692" y="1596121"/>
                </a:lnTo>
                <a:lnTo>
                  <a:pt x="2760" y="1552701"/>
                </a:lnTo>
                <a:lnTo>
                  <a:pt x="6184" y="1509578"/>
                </a:lnTo>
                <a:lnTo>
                  <a:pt x="10949" y="1466766"/>
                </a:lnTo>
                <a:lnTo>
                  <a:pt x="17036" y="1424280"/>
                </a:lnTo>
                <a:lnTo>
                  <a:pt x="24428" y="1382133"/>
                </a:lnTo>
                <a:lnTo>
                  <a:pt x="33110" y="1340340"/>
                </a:lnTo>
                <a:lnTo>
                  <a:pt x="43062" y="1298915"/>
                </a:lnTo>
                <a:lnTo>
                  <a:pt x="54268" y="1257872"/>
                </a:lnTo>
                <a:lnTo>
                  <a:pt x="66711" y="1217224"/>
                </a:lnTo>
                <a:lnTo>
                  <a:pt x="80373" y="1176987"/>
                </a:lnTo>
                <a:lnTo>
                  <a:pt x="95238" y="1137174"/>
                </a:lnTo>
                <a:lnTo>
                  <a:pt x="111287" y="1097800"/>
                </a:lnTo>
                <a:lnTo>
                  <a:pt x="128505" y="1058878"/>
                </a:lnTo>
                <a:lnTo>
                  <a:pt x="146873" y="1020423"/>
                </a:lnTo>
                <a:lnTo>
                  <a:pt x="166375" y="982449"/>
                </a:lnTo>
                <a:lnTo>
                  <a:pt x="186993" y="944969"/>
                </a:lnTo>
                <a:lnTo>
                  <a:pt x="208710" y="907999"/>
                </a:lnTo>
                <a:lnTo>
                  <a:pt x="231509" y="871553"/>
                </a:lnTo>
                <a:lnTo>
                  <a:pt x="255372" y="835643"/>
                </a:lnTo>
                <a:lnTo>
                  <a:pt x="280283" y="800286"/>
                </a:lnTo>
                <a:lnTo>
                  <a:pt x="306224" y="765493"/>
                </a:lnTo>
                <a:lnTo>
                  <a:pt x="333178" y="731281"/>
                </a:lnTo>
                <a:lnTo>
                  <a:pt x="361128" y="697663"/>
                </a:lnTo>
                <a:lnTo>
                  <a:pt x="390057" y="664653"/>
                </a:lnTo>
                <a:lnTo>
                  <a:pt x="419947" y="632265"/>
                </a:lnTo>
                <a:lnTo>
                  <a:pt x="450781" y="600514"/>
                </a:lnTo>
                <a:lnTo>
                  <a:pt x="482542" y="569413"/>
                </a:lnTo>
                <a:lnTo>
                  <a:pt x="515213" y="538977"/>
                </a:lnTo>
                <a:lnTo>
                  <a:pt x="548776" y="509219"/>
                </a:lnTo>
                <a:lnTo>
                  <a:pt x="583215" y="480155"/>
                </a:lnTo>
                <a:lnTo>
                  <a:pt x="618512" y="451797"/>
                </a:lnTo>
                <a:lnTo>
                  <a:pt x="654650" y="424161"/>
                </a:lnTo>
                <a:lnTo>
                  <a:pt x="691612" y="397260"/>
                </a:lnTo>
                <a:lnTo>
                  <a:pt x="729380" y="371109"/>
                </a:lnTo>
                <a:lnTo>
                  <a:pt x="767937" y="345722"/>
                </a:lnTo>
                <a:lnTo>
                  <a:pt x="807267" y="321112"/>
                </a:lnTo>
                <a:lnTo>
                  <a:pt x="847351" y="297294"/>
                </a:lnTo>
                <a:lnTo>
                  <a:pt x="888173" y="274282"/>
                </a:lnTo>
                <a:lnTo>
                  <a:pt x="929716" y="252090"/>
                </a:lnTo>
                <a:lnTo>
                  <a:pt x="971962" y="230733"/>
                </a:lnTo>
                <a:lnTo>
                  <a:pt x="1014893" y="210224"/>
                </a:lnTo>
                <a:lnTo>
                  <a:pt x="1058494" y="190578"/>
                </a:lnTo>
                <a:lnTo>
                  <a:pt x="1102747" y="171808"/>
                </a:lnTo>
                <a:lnTo>
                  <a:pt x="1147634" y="153930"/>
                </a:lnTo>
                <a:lnTo>
                  <a:pt x="1193138" y="136956"/>
                </a:lnTo>
                <a:lnTo>
                  <a:pt x="1239242" y="120902"/>
                </a:lnTo>
                <a:lnTo>
                  <a:pt x="1285929" y="105781"/>
                </a:lnTo>
                <a:lnTo>
                  <a:pt x="1333181" y="91607"/>
                </a:lnTo>
                <a:lnTo>
                  <a:pt x="1380982" y="78395"/>
                </a:lnTo>
                <a:lnTo>
                  <a:pt x="1429314" y="66159"/>
                </a:lnTo>
                <a:lnTo>
                  <a:pt x="1478161" y="54912"/>
                </a:lnTo>
                <a:lnTo>
                  <a:pt x="1527503" y="44670"/>
                </a:lnTo>
                <a:lnTo>
                  <a:pt x="1577326" y="35445"/>
                </a:lnTo>
                <a:lnTo>
                  <a:pt x="1627611" y="27253"/>
                </a:lnTo>
                <a:lnTo>
                  <a:pt x="1678341" y="20107"/>
                </a:lnTo>
                <a:lnTo>
                  <a:pt x="1729499" y="14022"/>
                </a:lnTo>
                <a:lnTo>
                  <a:pt x="1781067" y="9012"/>
                </a:lnTo>
                <a:lnTo>
                  <a:pt x="1833030" y="5090"/>
                </a:lnTo>
                <a:lnTo>
                  <a:pt x="1885368" y="2271"/>
                </a:lnTo>
                <a:lnTo>
                  <a:pt x="1938066" y="570"/>
                </a:lnTo>
                <a:lnTo>
                  <a:pt x="1991106" y="0"/>
                </a:lnTo>
                <a:lnTo>
                  <a:pt x="2044145" y="570"/>
                </a:lnTo>
                <a:lnTo>
                  <a:pt x="2096843" y="2271"/>
                </a:lnTo>
                <a:lnTo>
                  <a:pt x="2149181" y="5090"/>
                </a:lnTo>
                <a:lnTo>
                  <a:pt x="2201144" y="9012"/>
                </a:lnTo>
                <a:lnTo>
                  <a:pt x="2252712" y="14022"/>
                </a:lnTo>
                <a:lnTo>
                  <a:pt x="2303870" y="20107"/>
                </a:lnTo>
                <a:lnTo>
                  <a:pt x="2354600" y="27253"/>
                </a:lnTo>
                <a:lnTo>
                  <a:pt x="2404885" y="35445"/>
                </a:lnTo>
                <a:lnTo>
                  <a:pt x="2454708" y="44670"/>
                </a:lnTo>
                <a:lnTo>
                  <a:pt x="2504050" y="54912"/>
                </a:lnTo>
                <a:lnTo>
                  <a:pt x="2552897" y="66159"/>
                </a:lnTo>
                <a:lnTo>
                  <a:pt x="2601229" y="78395"/>
                </a:lnTo>
                <a:lnTo>
                  <a:pt x="2649030" y="91607"/>
                </a:lnTo>
                <a:lnTo>
                  <a:pt x="2696282" y="105781"/>
                </a:lnTo>
                <a:lnTo>
                  <a:pt x="2742969" y="120902"/>
                </a:lnTo>
                <a:lnTo>
                  <a:pt x="2789073" y="136956"/>
                </a:lnTo>
                <a:lnTo>
                  <a:pt x="2834577" y="153930"/>
                </a:lnTo>
                <a:lnTo>
                  <a:pt x="2879464" y="171808"/>
                </a:lnTo>
                <a:lnTo>
                  <a:pt x="2923717" y="190578"/>
                </a:lnTo>
                <a:lnTo>
                  <a:pt x="2967318" y="210224"/>
                </a:lnTo>
                <a:lnTo>
                  <a:pt x="3010249" y="230733"/>
                </a:lnTo>
                <a:lnTo>
                  <a:pt x="3052495" y="252090"/>
                </a:lnTo>
                <a:lnTo>
                  <a:pt x="3094038" y="274282"/>
                </a:lnTo>
                <a:lnTo>
                  <a:pt x="3134860" y="297294"/>
                </a:lnTo>
                <a:lnTo>
                  <a:pt x="3174944" y="321112"/>
                </a:lnTo>
                <a:lnTo>
                  <a:pt x="3214274" y="345722"/>
                </a:lnTo>
                <a:lnTo>
                  <a:pt x="3252831" y="371109"/>
                </a:lnTo>
                <a:lnTo>
                  <a:pt x="3290599" y="397260"/>
                </a:lnTo>
                <a:lnTo>
                  <a:pt x="3327561" y="424161"/>
                </a:lnTo>
                <a:lnTo>
                  <a:pt x="3363699" y="451797"/>
                </a:lnTo>
                <a:lnTo>
                  <a:pt x="3398996" y="480155"/>
                </a:lnTo>
                <a:lnTo>
                  <a:pt x="3433435" y="509219"/>
                </a:lnTo>
                <a:lnTo>
                  <a:pt x="3466998" y="538977"/>
                </a:lnTo>
                <a:lnTo>
                  <a:pt x="3499669" y="569413"/>
                </a:lnTo>
                <a:lnTo>
                  <a:pt x="3531430" y="600514"/>
                </a:lnTo>
                <a:lnTo>
                  <a:pt x="3562264" y="632265"/>
                </a:lnTo>
                <a:lnTo>
                  <a:pt x="3592154" y="664653"/>
                </a:lnTo>
                <a:lnTo>
                  <a:pt x="3621083" y="697663"/>
                </a:lnTo>
                <a:lnTo>
                  <a:pt x="3649033" y="731281"/>
                </a:lnTo>
                <a:lnTo>
                  <a:pt x="3675987" y="765493"/>
                </a:lnTo>
                <a:lnTo>
                  <a:pt x="3701928" y="800286"/>
                </a:lnTo>
                <a:lnTo>
                  <a:pt x="3726839" y="835643"/>
                </a:lnTo>
                <a:lnTo>
                  <a:pt x="3750702" y="871553"/>
                </a:lnTo>
                <a:lnTo>
                  <a:pt x="3773501" y="907999"/>
                </a:lnTo>
                <a:lnTo>
                  <a:pt x="3795218" y="944969"/>
                </a:lnTo>
                <a:lnTo>
                  <a:pt x="3815836" y="982449"/>
                </a:lnTo>
                <a:lnTo>
                  <a:pt x="3835338" y="1020423"/>
                </a:lnTo>
                <a:lnTo>
                  <a:pt x="3853706" y="1058878"/>
                </a:lnTo>
                <a:lnTo>
                  <a:pt x="3870924" y="1097800"/>
                </a:lnTo>
                <a:lnTo>
                  <a:pt x="3886973" y="1137174"/>
                </a:lnTo>
                <a:lnTo>
                  <a:pt x="3901838" y="1176987"/>
                </a:lnTo>
                <a:lnTo>
                  <a:pt x="3915500" y="1217224"/>
                </a:lnTo>
                <a:lnTo>
                  <a:pt x="3927943" y="1257872"/>
                </a:lnTo>
                <a:lnTo>
                  <a:pt x="3939149" y="1298915"/>
                </a:lnTo>
                <a:lnTo>
                  <a:pt x="3949101" y="1340340"/>
                </a:lnTo>
                <a:lnTo>
                  <a:pt x="3957783" y="1382133"/>
                </a:lnTo>
                <a:lnTo>
                  <a:pt x="3965175" y="1424280"/>
                </a:lnTo>
                <a:lnTo>
                  <a:pt x="3971262" y="1466766"/>
                </a:lnTo>
                <a:lnTo>
                  <a:pt x="3976027" y="1509578"/>
                </a:lnTo>
                <a:lnTo>
                  <a:pt x="3979451" y="1552701"/>
                </a:lnTo>
                <a:lnTo>
                  <a:pt x="3981519" y="1596121"/>
                </a:lnTo>
                <a:lnTo>
                  <a:pt x="3982212" y="1639823"/>
                </a:lnTo>
                <a:lnTo>
                  <a:pt x="3981519" y="1683490"/>
                </a:lnTo>
                <a:lnTo>
                  <a:pt x="3979451" y="1726875"/>
                </a:lnTo>
                <a:lnTo>
                  <a:pt x="3976027" y="1769964"/>
                </a:lnTo>
                <a:lnTo>
                  <a:pt x="3971262" y="1812742"/>
                </a:lnTo>
                <a:lnTo>
                  <a:pt x="3965175" y="1855197"/>
                </a:lnTo>
                <a:lnTo>
                  <a:pt x="3957783" y="1897313"/>
                </a:lnTo>
                <a:lnTo>
                  <a:pt x="3949101" y="1939077"/>
                </a:lnTo>
                <a:lnTo>
                  <a:pt x="3939149" y="1980473"/>
                </a:lnTo>
                <a:lnTo>
                  <a:pt x="3927943" y="2021489"/>
                </a:lnTo>
                <a:lnTo>
                  <a:pt x="3915500" y="2062110"/>
                </a:lnTo>
                <a:lnTo>
                  <a:pt x="3901838" y="2102322"/>
                </a:lnTo>
                <a:lnTo>
                  <a:pt x="3886973" y="2142111"/>
                </a:lnTo>
                <a:lnTo>
                  <a:pt x="3870924" y="2181462"/>
                </a:lnTo>
                <a:lnTo>
                  <a:pt x="3853706" y="2220361"/>
                </a:lnTo>
                <a:lnTo>
                  <a:pt x="3835338" y="2258794"/>
                </a:lnTo>
                <a:lnTo>
                  <a:pt x="3815836" y="2296748"/>
                </a:lnTo>
                <a:lnTo>
                  <a:pt x="3795218" y="2334207"/>
                </a:lnTo>
                <a:lnTo>
                  <a:pt x="3773501" y="2371158"/>
                </a:lnTo>
                <a:lnTo>
                  <a:pt x="3750702" y="2407587"/>
                </a:lnTo>
                <a:lnTo>
                  <a:pt x="3726839" y="2443479"/>
                </a:lnTo>
                <a:lnTo>
                  <a:pt x="3701928" y="2478820"/>
                </a:lnTo>
                <a:lnTo>
                  <a:pt x="3675987" y="2513596"/>
                </a:lnTo>
                <a:lnTo>
                  <a:pt x="3649033" y="2547793"/>
                </a:lnTo>
                <a:lnTo>
                  <a:pt x="3621083" y="2581397"/>
                </a:lnTo>
                <a:lnTo>
                  <a:pt x="3592154" y="2614394"/>
                </a:lnTo>
                <a:lnTo>
                  <a:pt x="3562264" y="2646769"/>
                </a:lnTo>
                <a:lnTo>
                  <a:pt x="3531430" y="2678508"/>
                </a:lnTo>
                <a:lnTo>
                  <a:pt x="3499669" y="2709598"/>
                </a:lnTo>
                <a:lnTo>
                  <a:pt x="3466998" y="2740023"/>
                </a:lnTo>
                <a:lnTo>
                  <a:pt x="3433435" y="2769771"/>
                </a:lnTo>
                <a:lnTo>
                  <a:pt x="3398996" y="2798826"/>
                </a:lnTo>
                <a:lnTo>
                  <a:pt x="3363699" y="2827174"/>
                </a:lnTo>
                <a:lnTo>
                  <a:pt x="3327561" y="2854802"/>
                </a:lnTo>
                <a:lnTo>
                  <a:pt x="3290599" y="2881695"/>
                </a:lnTo>
                <a:lnTo>
                  <a:pt x="3252831" y="2907839"/>
                </a:lnTo>
                <a:lnTo>
                  <a:pt x="3214274" y="2933220"/>
                </a:lnTo>
                <a:lnTo>
                  <a:pt x="3174944" y="2957823"/>
                </a:lnTo>
                <a:lnTo>
                  <a:pt x="3134860" y="2981635"/>
                </a:lnTo>
                <a:lnTo>
                  <a:pt x="3094038" y="3004642"/>
                </a:lnTo>
                <a:lnTo>
                  <a:pt x="3052495" y="3026829"/>
                </a:lnTo>
                <a:lnTo>
                  <a:pt x="3010249" y="3048182"/>
                </a:lnTo>
                <a:lnTo>
                  <a:pt x="2967318" y="3068686"/>
                </a:lnTo>
                <a:lnTo>
                  <a:pt x="2923717" y="3088329"/>
                </a:lnTo>
                <a:lnTo>
                  <a:pt x="2879464" y="3107095"/>
                </a:lnTo>
                <a:lnTo>
                  <a:pt x="2834577" y="3124971"/>
                </a:lnTo>
                <a:lnTo>
                  <a:pt x="2789073" y="3141942"/>
                </a:lnTo>
                <a:lnTo>
                  <a:pt x="2742969" y="3157994"/>
                </a:lnTo>
                <a:lnTo>
                  <a:pt x="2696282" y="3173113"/>
                </a:lnTo>
                <a:lnTo>
                  <a:pt x="2649030" y="3187285"/>
                </a:lnTo>
                <a:lnTo>
                  <a:pt x="2601229" y="3200496"/>
                </a:lnTo>
                <a:lnTo>
                  <a:pt x="2552897" y="3212731"/>
                </a:lnTo>
                <a:lnTo>
                  <a:pt x="2504050" y="3223976"/>
                </a:lnTo>
                <a:lnTo>
                  <a:pt x="2454708" y="3234218"/>
                </a:lnTo>
                <a:lnTo>
                  <a:pt x="2404885" y="3243441"/>
                </a:lnTo>
                <a:lnTo>
                  <a:pt x="2354600" y="3251633"/>
                </a:lnTo>
                <a:lnTo>
                  <a:pt x="2303870" y="3258778"/>
                </a:lnTo>
                <a:lnTo>
                  <a:pt x="2252712" y="3264863"/>
                </a:lnTo>
                <a:lnTo>
                  <a:pt x="2201144" y="3269873"/>
                </a:lnTo>
                <a:lnTo>
                  <a:pt x="2149181" y="3273795"/>
                </a:lnTo>
                <a:lnTo>
                  <a:pt x="2096843" y="3276614"/>
                </a:lnTo>
                <a:lnTo>
                  <a:pt x="2044145" y="3278315"/>
                </a:lnTo>
                <a:lnTo>
                  <a:pt x="1991106" y="3278886"/>
                </a:lnTo>
                <a:lnTo>
                  <a:pt x="1938066" y="3278315"/>
                </a:lnTo>
                <a:lnTo>
                  <a:pt x="1885368" y="3276614"/>
                </a:lnTo>
                <a:lnTo>
                  <a:pt x="1833030" y="3273795"/>
                </a:lnTo>
                <a:lnTo>
                  <a:pt x="1781067" y="3269873"/>
                </a:lnTo>
                <a:lnTo>
                  <a:pt x="1729499" y="3264863"/>
                </a:lnTo>
                <a:lnTo>
                  <a:pt x="1678341" y="3258778"/>
                </a:lnTo>
                <a:lnTo>
                  <a:pt x="1627611" y="3251633"/>
                </a:lnTo>
                <a:lnTo>
                  <a:pt x="1577326" y="3243441"/>
                </a:lnTo>
                <a:lnTo>
                  <a:pt x="1527503" y="3234218"/>
                </a:lnTo>
                <a:lnTo>
                  <a:pt x="1478161" y="3223976"/>
                </a:lnTo>
                <a:lnTo>
                  <a:pt x="1429314" y="3212731"/>
                </a:lnTo>
                <a:lnTo>
                  <a:pt x="1380982" y="3200496"/>
                </a:lnTo>
                <a:lnTo>
                  <a:pt x="1333181" y="3187285"/>
                </a:lnTo>
                <a:lnTo>
                  <a:pt x="1285929" y="3173113"/>
                </a:lnTo>
                <a:lnTo>
                  <a:pt x="1239242" y="3157994"/>
                </a:lnTo>
                <a:lnTo>
                  <a:pt x="1193138" y="3141942"/>
                </a:lnTo>
                <a:lnTo>
                  <a:pt x="1147634" y="3124971"/>
                </a:lnTo>
                <a:lnTo>
                  <a:pt x="1102747" y="3107095"/>
                </a:lnTo>
                <a:lnTo>
                  <a:pt x="1058494" y="3088329"/>
                </a:lnTo>
                <a:lnTo>
                  <a:pt x="1014893" y="3068686"/>
                </a:lnTo>
                <a:lnTo>
                  <a:pt x="971962" y="3048182"/>
                </a:lnTo>
                <a:lnTo>
                  <a:pt x="929716" y="3026829"/>
                </a:lnTo>
                <a:lnTo>
                  <a:pt x="888173" y="3004642"/>
                </a:lnTo>
                <a:lnTo>
                  <a:pt x="847351" y="2981635"/>
                </a:lnTo>
                <a:lnTo>
                  <a:pt x="807267" y="2957823"/>
                </a:lnTo>
                <a:lnTo>
                  <a:pt x="767937" y="2933220"/>
                </a:lnTo>
                <a:lnTo>
                  <a:pt x="729380" y="2907839"/>
                </a:lnTo>
                <a:lnTo>
                  <a:pt x="691612" y="2881695"/>
                </a:lnTo>
                <a:lnTo>
                  <a:pt x="654650" y="2854802"/>
                </a:lnTo>
                <a:lnTo>
                  <a:pt x="618512" y="2827174"/>
                </a:lnTo>
                <a:lnTo>
                  <a:pt x="583215" y="2798826"/>
                </a:lnTo>
                <a:lnTo>
                  <a:pt x="548776" y="2769771"/>
                </a:lnTo>
                <a:lnTo>
                  <a:pt x="515213" y="2740023"/>
                </a:lnTo>
                <a:lnTo>
                  <a:pt x="482542" y="2709598"/>
                </a:lnTo>
                <a:lnTo>
                  <a:pt x="450781" y="2678508"/>
                </a:lnTo>
                <a:lnTo>
                  <a:pt x="419947" y="2646769"/>
                </a:lnTo>
                <a:lnTo>
                  <a:pt x="390057" y="2614394"/>
                </a:lnTo>
                <a:lnTo>
                  <a:pt x="361128" y="2581397"/>
                </a:lnTo>
                <a:lnTo>
                  <a:pt x="333178" y="2547793"/>
                </a:lnTo>
                <a:lnTo>
                  <a:pt x="306224" y="2513596"/>
                </a:lnTo>
                <a:lnTo>
                  <a:pt x="280283" y="2478820"/>
                </a:lnTo>
                <a:lnTo>
                  <a:pt x="255372" y="2443479"/>
                </a:lnTo>
                <a:lnTo>
                  <a:pt x="231509" y="2407587"/>
                </a:lnTo>
                <a:lnTo>
                  <a:pt x="208710" y="2371158"/>
                </a:lnTo>
                <a:lnTo>
                  <a:pt x="186993" y="2334207"/>
                </a:lnTo>
                <a:lnTo>
                  <a:pt x="166375" y="2296748"/>
                </a:lnTo>
                <a:lnTo>
                  <a:pt x="146873" y="2258794"/>
                </a:lnTo>
                <a:lnTo>
                  <a:pt x="128505" y="2220361"/>
                </a:lnTo>
                <a:lnTo>
                  <a:pt x="111287" y="2181462"/>
                </a:lnTo>
                <a:lnTo>
                  <a:pt x="95238" y="2142111"/>
                </a:lnTo>
                <a:lnTo>
                  <a:pt x="80373" y="2102322"/>
                </a:lnTo>
                <a:lnTo>
                  <a:pt x="66711" y="2062110"/>
                </a:lnTo>
                <a:lnTo>
                  <a:pt x="54268" y="2021489"/>
                </a:lnTo>
                <a:lnTo>
                  <a:pt x="43062" y="1980473"/>
                </a:lnTo>
                <a:lnTo>
                  <a:pt x="33110" y="1939077"/>
                </a:lnTo>
                <a:lnTo>
                  <a:pt x="24428" y="1897313"/>
                </a:lnTo>
                <a:lnTo>
                  <a:pt x="17036" y="1855197"/>
                </a:lnTo>
                <a:lnTo>
                  <a:pt x="10949" y="1812742"/>
                </a:lnTo>
                <a:lnTo>
                  <a:pt x="6184" y="1769964"/>
                </a:lnTo>
                <a:lnTo>
                  <a:pt x="2760" y="1726875"/>
                </a:lnTo>
                <a:lnTo>
                  <a:pt x="692" y="1683490"/>
                </a:lnTo>
                <a:lnTo>
                  <a:pt x="0" y="1639824"/>
                </a:lnTo>
                <a:close/>
              </a:path>
            </a:pathLst>
          </a:custGeom>
          <a:ln w="10477">
            <a:solidFill>
              <a:srgbClr val="4D3E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106159" y="2865831"/>
            <a:ext cx="2480310" cy="246951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865505">
              <a:lnSpc>
                <a:spcPct val="100000"/>
              </a:lnSpc>
              <a:spcBef>
                <a:spcPts val="715"/>
              </a:spcBef>
            </a:pPr>
            <a:r>
              <a:rPr dirty="0" u="sng" sz="115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US</a:t>
            </a:r>
            <a:r>
              <a:rPr dirty="0" u="sng" sz="1150" spc="-2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150" spc="-1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TAXATION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620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 spc="-10">
                <a:latin typeface="Segoe UI"/>
                <a:cs typeface="Segoe UI"/>
              </a:rPr>
              <a:t>Individual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 spc="-10">
                <a:latin typeface="Segoe UI"/>
                <a:cs typeface="Segoe UI"/>
              </a:rPr>
              <a:t>Partnership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>
                <a:latin typeface="Segoe UI"/>
                <a:cs typeface="Segoe UI"/>
              </a:rPr>
              <a:t>S </a:t>
            </a:r>
            <a:r>
              <a:rPr dirty="0" sz="1150" spc="-10">
                <a:latin typeface="Segoe UI"/>
                <a:cs typeface="Segoe UI"/>
              </a:rPr>
              <a:t>Corporation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>
                <a:latin typeface="Segoe UI"/>
                <a:cs typeface="Segoe UI"/>
              </a:rPr>
              <a:t>C </a:t>
            </a:r>
            <a:r>
              <a:rPr dirty="0" sz="1150" spc="-10">
                <a:latin typeface="Segoe UI"/>
                <a:cs typeface="Segoe UI"/>
              </a:rPr>
              <a:t>Corporation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 spc="-10">
                <a:latin typeface="Segoe UI"/>
                <a:cs typeface="Segoe UI"/>
              </a:rPr>
              <a:t>Estate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10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 spc="-10">
                <a:latin typeface="Segoe UI"/>
                <a:cs typeface="Segoe UI"/>
              </a:rPr>
              <a:t>Trust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>
                <a:latin typeface="Segoe UI"/>
                <a:cs typeface="Segoe UI"/>
              </a:rPr>
              <a:t>Foreign</a:t>
            </a:r>
            <a:r>
              <a:rPr dirty="0" sz="1150" spc="-2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corporation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>
                <a:latin typeface="Segoe UI"/>
                <a:cs typeface="Segoe UI"/>
              </a:rPr>
              <a:t>Foreign</a:t>
            </a:r>
            <a:r>
              <a:rPr dirty="0" sz="1150" spc="-1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partnership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>
                <a:latin typeface="Segoe UI"/>
                <a:cs typeface="Segoe UI"/>
              </a:rPr>
              <a:t>Foreign</a:t>
            </a:r>
            <a:r>
              <a:rPr dirty="0" sz="1150" spc="-25">
                <a:latin typeface="Segoe UI"/>
                <a:cs typeface="Segoe UI"/>
              </a:rPr>
              <a:t> </a:t>
            </a:r>
            <a:r>
              <a:rPr dirty="0" sz="1150" spc="-20">
                <a:latin typeface="Segoe UI"/>
                <a:cs typeface="Segoe UI"/>
              </a:rPr>
              <a:t>trust</a:t>
            </a:r>
            <a:endParaRPr sz="11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>
                <a:latin typeface="Segoe UI"/>
                <a:cs typeface="Segoe UI"/>
              </a:rPr>
              <a:t>Foreign</a:t>
            </a:r>
            <a:r>
              <a:rPr dirty="0" sz="1150" spc="-1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estate</a:t>
            </a:r>
            <a:endParaRPr sz="1150">
              <a:latin typeface="Segoe UI"/>
              <a:cs typeface="Segoe UI"/>
            </a:endParaRPr>
          </a:p>
          <a:p>
            <a:pPr marL="247650" marR="5080" indent="-235585">
              <a:lnSpc>
                <a:spcPct val="100000"/>
              </a:lnSpc>
              <a:spcBef>
                <a:spcPts val="10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150">
                <a:latin typeface="Segoe UI"/>
                <a:cs typeface="Segoe UI"/>
              </a:rPr>
              <a:t>Any</a:t>
            </a:r>
            <a:r>
              <a:rPr dirty="0" sz="1150" spc="-1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other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person that</a:t>
            </a:r>
            <a:r>
              <a:rPr dirty="0" sz="1150" spc="-1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is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not</a:t>
            </a:r>
            <a:r>
              <a:rPr dirty="0" sz="1150" spc="-1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a</a:t>
            </a:r>
            <a:r>
              <a:rPr dirty="0" sz="1150" spc="-10">
                <a:latin typeface="Segoe UI"/>
                <a:cs typeface="Segoe UI"/>
              </a:rPr>
              <a:t> </a:t>
            </a:r>
            <a:r>
              <a:rPr dirty="0" sz="1150" spc="-20">
                <a:latin typeface="Segoe UI"/>
                <a:cs typeface="Segoe UI"/>
              </a:rPr>
              <a:t>U.S. </a:t>
            </a:r>
            <a:r>
              <a:rPr dirty="0" sz="1150" spc="-10">
                <a:latin typeface="Segoe UI"/>
                <a:cs typeface="Segoe UI"/>
              </a:rPr>
              <a:t>person</a:t>
            </a:r>
            <a:endParaRPr sz="1150">
              <a:latin typeface="Segoe UI"/>
              <a:cs typeface="Segoe U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12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083945">
              <a:lnSpc>
                <a:spcPct val="100000"/>
              </a:lnSpc>
              <a:spcBef>
                <a:spcPts val="130"/>
              </a:spcBef>
            </a:pPr>
            <a:r>
              <a:rPr dirty="0"/>
              <a:t>Nature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10"/>
              <a:t>Income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738878" y="2128041"/>
            <a:ext cx="690880" cy="20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Indian</a:t>
            </a:r>
            <a:r>
              <a:rPr dirty="0" sz="1200" spc="7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Segoe UI"/>
                <a:cs typeface="Segoe UI"/>
              </a:rPr>
              <a:t>Tax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192210" y="1944623"/>
            <a:ext cx="5784850" cy="852169"/>
            <a:chOff x="2192210" y="1944623"/>
            <a:chExt cx="5784850" cy="852169"/>
          </a:xfrm>
        </p:grpSpPr>
        <p:sp>
          <p:nvSpPr>
            <p:cNvPr id="6" name="object 6" descr=""/>
            <p:cNvSpPr/>
            <p:nvPr/>
          </p:nvSpPr>
          <p:spPr>
            <a:xfrm>
              <a:off x="2197608" y="2541269"/>
              <a:ext cx="5774055" cy="250190"/>
            </a:xfrm>
            <a:custGeom>
              <a:avLst/>
              <a:gdLst/>
              <a:ahLst/>
              <a:cxnLst/>
              <a:rect l="l" t="t" r="r" b="b"/>
              <a:pathLst>
                <a:path w="5774055" h="250189">
                  <a:moveTo>
                    <a:pt x="2886456" y="0"/>
                  </a:moveTo>
                  <a:lnTo>
                    <a:pt x="2886456" y="124968"/>
                  </a:lnTo>
                  <a:lnTo>
                    <a:pt x="5773674" y="124967"/>
                  </a:lnTo>
                  <a:lnTo>
                    <a:pt x="5773674" y="249935"/>
                  </a:lnTo>
                </a:path>
                <a:path w="5774055" h="250189">
                  <a:moveTo>
                    <a:pt x="2886456" y="0"/>
                  </a:moveTo>
                  <a:lnTo>
                    <a:pt x="2886456" y="124968"/>
                  </a:lnTo>
                  <a:lnTo>
                    <a:pt x="4330446" y="124967"/>
                  </a:lnTo>
                  <a:lnTo>
                    <a:pt x="4330446" y="249935"/>
                  </a:lnTo>
                </a:path>
                <a:path w="5774055" h="250189">
                  <a:moveTo>
                    <a:pt x="2886456" y="0"/>
                  </a:moveTo>
                  <a:lnTo>
                    <a:pt x="2886456" y="249936"/>
                  </a:lnTo>
                </a:path>
                <a:path w="5774055" h="250189">
                  <a:moveTo>
                    <a:pt x="2886456" y="0"/>
                  </a:moveTo>
                  <a:lnTo>
                    <a:pt x="2886456" y="124968"/>
                  </a:lnTo>
                  <a:lnTo>
                    <a:pt x="1443228" y="124968"/>
                  </a:lnTo>
                  <a:lnTo>
                    <a:pt x="1443228" y="249936"/>
                  </a:lnTo>
                </a:path>
                <a:path w="5774055" h="250189">
                  <a:moveTo>
                    <a:pt x="2886456" y="0"/>
                  </a:moveTo>
                  <a:lnTo>
                    <a:pt x="2886456" y="124968"/>
                  </a:lnTo>
                  <a:lnTo>
                    <a:pt x="0" y="124968"/>
                  </a:lnTo>
                  <a:lnTo>
                    <a:pt x="0" y="249936"/>
                  </a:lnTo>
                </a:path>
              </a:pathLst>
            </a:custGeom>
            <a:ln w="10477">
              <a:solidFill>
                <a:srgbClr val="957A4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8180" y="1944623"/>
              <a:ext cx="1192529" cy="596645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726178" y="2127757"/>
            <a:ext cx="71628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Indian</a:t>
            </a:r>
            <a:r>
              <a:rPr dirty="0" sz="1200" spc="7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Segoe UI"/>
                <a:cs typeface="Segoe UI"/>
              </a:rPr>
              <a:t>Tax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936242" y="2975385"/>
            <a:ext cx="523240" cy="20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Salaries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0961" y="2791205"/>
            <a:ext cx="1193292" cy="596646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1923542" y="2975101"/>
            <a:ext cx="54864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Salaries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100580" y="2880897"/>
            <a:ext cx="1080770" cy="3975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indent="97790">
              <a:lnSpc>
                <a:spcPct val="102899"/>
              </a:lnSpc>
              <a:spcBef>
                <a:spcPts val="9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Income</a:t>
            </a:r>
            <a:r>
              <a:rPr dirty="0" sz="1200" spc="12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from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House</a:t>
            </a:r>
            <a:r>
              <a:rPr dirty="0" sz="1200" spc="1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Property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4189" y="2791205"/>
            <a:ext cx="1193291" cy="596646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3087880" y="2880613"/>
            <a:ext cx="1106170" cy="402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97790">
              <a:lnSpc>
                <a:spcPct val="102899"/>
              </a:lnSpc>
              <a:spcBef>
                <a:spcPts val="9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Income</a:t>
            </a:r>
            <a:r>
              <a:rPr dirty="0" sz="1200" spc="12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from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House</a:t>
            </a:r>
            <a:r>
              <a:rPr dirty="0" sz="1200" spc="1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Property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501896" y="2787171"/>
            <a:ext cx="1165225" cy="5854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ct val="102899"/>
              </a:lnSpc>
              <a:spcBef>
                <a:spcPts val="9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Profits</a:t>
            </a:r>
            <a:r>
              <a:rPr dirty="0" sz="12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and</a:t>
            </a:r>
            <a:r>
              <a:rPr dirty="0" sz="12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Gains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from</a:t>
            </a:r>
            <a:r>
              <a:rPr dirty="0" sz="12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Business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and</a:t>
            </a:r>
            <a:r>
              <a:rPr dirty="0" sz="12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Profession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8179" y="2791205"/>
            <a:ext cx="1192529" cy="596646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4489196" y="2786887"/>
            <a:ext cx="1190625" cy="590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2899"/>
              </a:lnSpc>
              <a:spcBef>
                <a:spcPts val="9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Profits</a:t>
            </a:r>
            <a:r>
              <a:rPr dirty="0" sz="12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and</a:t>
            </a:r>
            <a:r>
              <a:rPr dirty="0" sz="12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Gains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from</a:t>
            </a:r>
            <a:r>
              <a:rPr dirty="0" sz="12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Business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and</a:t>
            </a:r>
            <a:r>
              <a:rPr dirty="0" sz="120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Profession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076950" y="2975385"/>
            <a:ext cx="902969" cy="20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Capital</a:t>
            </a:r>
            <a:r>
              <a:rPr dirty="0" sz="1200" spc="1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Gains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1408" y="2791205"/>
            <a:ext cx="1192530" cy="596645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6064250" y="2975101"/>
            <a:ext cx="928369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Capital</a:t>
            </a:r>
            <a:r>
              <a:rPr dirty="0" sz="1200" spc="1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Gains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482073" y="2880897"/>
            <a:ext cx="979805" cy="3975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indent="46990">
              <a:lnSpc>
                <a:spcPct val="102899"/>
              </a:lnSpc>
              <a:spcBef>
                <a:spcPts val="9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Income</a:t>
            </a:r>
            <a:r>
              <a:rPr dirty="0" sz="1200" spc="12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from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Other</a:t>
            </a:r>
            <a:r>
              <a:rPr dirty="0" sz="1200" spc="9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Sources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4635" y="2791205"/>
            <a:ext cx="1193292" cy="596645"/>
          </a:xfrm>
          <a:prstGeom prst="rect">
            <a:avLst/>
          </a:prstGeom>
        </p:spPr>
      </p:pic>
      <p:sp>
        <p:nvSpPr>
          <p:cNvPr id="23" name="object 23" descr=""/>
          <p:cNvSpPr txBox="1"/>
          <p:nvPr/>
        </p:nvSpPr>
        <p:spPr>
          <a:xfrm>
            <a:off x="7469373" y="2880613"/>
            <a:ext cx="1005205" cy="402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6990">
              <a:lnSpc>
                <a:spcPct val="102899"/>
              </a:lnSpc>
              <a:spcBef>
                <a:spcPts val="9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Income</a:t>
            </a:r>
            <a:r>
              <a:rPr dirty="0" sz="1200" spc="12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from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Other</a:t>
            </a:r>
            <a:r>
              <a:rPr dirty="0" sz="1200" spc="9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Sources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098541" y="3765579"/>
            <a:ext cx="452755" cy="20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US</a:t>
            </a:r>
            <a:r>
              <a:rPr dirty="0" sz="1200" spc="3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Segoe UI"/>
                <a:cs typeface="Segoe UI"/>
              </a:rPr>
              <a:t>Tax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3798506" y="3699509"/>
            <a:ext cx="3052445" cy="698500"/>
            <a:chOff x="3798506" y="3699509"/>
            <a:chExt cx="3052445" cy="698500"/>
          </a:xfrm>
        </p:grpSpPr>
        <p:sp>
          <p:nvSpPr>
            <p:cNvPr id="26" name="object 26" descr=""/>
            <p:cNvSpPr/>
            <p:nvPr/>
          </p:nvSpPr>
          <p:spPr>
            <a:xfrm>
              <a:off x="3803904" y="4061459"/>
              <a:ext cx="3041650" cy="330835"/>
            </a:xfrm>
            <a:custGeom>
              <a:avLst/>
              <a:gdLst/>
              <a:ahLst/>
              <a:cxnLst/>
              <a:rect l="l" t="t" r="r" b="b"/>
              <a:pathLst>
                <a:path w="3041650" h="330835">
                  <a:moveTo>
                    <a:pt x="1520952" y="0"/>
                  </a:moveTo>
                  <a:lnTo>
                    <a:pt x="1520952" y="165354"/>
                  </a:lnTo>
                  <a:lnTo>
                    <a:pt x="3041141" y="165353"/>
                  </a:lnTo>
                  <a:lnTo>
                    <a:pt x="3041141" y="330707"/>
                  </a:lnTo>
                </a:path>
                <a:path w="3041650" h="330835">
                  <a:moveTo>
                    <a:pt x="1520952" y="0"/>
                  </a:moveTo>
                  <a:lnTo>
                    <a:pt x="1520952" y="165354"/>
                  </a:lnTo>
                  <a:lnTo>
                    <a:pt x="0" y="165354"/>
                  </a:lnTo>
                  <a:lnTo>
                    <a:pt x="0" y="330708"/>
                  </a:lnTo>
                </a:path>
              </a:pathLst>
            </a:custGeom>
            <a:ln w="104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5527" y="3699509"/>
              <a:ext cx="1437894" cy="361950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/>
          <p:nvPr/>
        </p:nvSpPr>
        <p:spPr>
          <a:xfrm>
            <a:off x="5085841" y="3765296"/>
            <a:ext cx="47815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US</a:t>
            </a:r>
            <a:r>
              <a:rPr dirty="0" sz="1200" spc="3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Segoe UI"/>
                <a:cs typeface="Segoe UI"/>
              </a:rPr>
              <a:t>Tax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734055" y="4551201"/>
            <a:ext cx="2142490" cy="20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Income</a:t>
            </a:r>
            <a:r>
              <a:rPr dirty="0" sz="1200" spc="9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taxed</a:t>
            </a:r>
            <a:r>
              <a:rPr dirty="0" sz="1200" spc="1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at</a:t>
            </a:r>
            <a:r>
              <a:rPr dirty="0" sz="1200" spc="1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Ordinary</a:t>
            </a:r>
            <a:r>
              <a:rPr dirty="0" sz="1200" spc="1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rates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30" name="object 3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49067" y="4392167"/>
            <a:ext cx="2710433" cy="546353"/>
          </a:xfrm>
          <a:prstGeom prst="rect">
            <a:avLst/>
          </a:prstGeom>
        </p:spPr>
      </p:pic>
      <p:sp>
        <p:nvSpPr>
          <p:cNvPr id="31" name="object 31" descr=""/>
          <p:cNvSpPr txBox="1"/>
          <p:nvPr/>
        </p:nvSpPr>
        <p:spPr>
          <a:xfrm>
            <a:off x="2721355" y="4550917"/>
            <a:ext cx="216789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Income</a:t>
            </a:r>
            <a:r>
              <a:rPr dirty="0" sz="1200" spc="9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taxed</a:t>
            </a:r>
            <a:r>
              <a:rPr dirty="0" sz="1200" spc="1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at</a:t>
            </a:r>
            <a:r>
              <a:rPr dirty="0" sz="1200" spc="1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Ordinary</a:t>
            </a:r>
            <a:r>
              <a:rPr dirty="0" sz="1200" spc="1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rates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6040373" y="4551201"/>
            <a:ext cx="1607820" cy="2089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Long</a:t>
            </a:r>
            <a:r>
              <a:rPr dirty="0" sz="1200" spc="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Term</a:t>
            </a:r>
            <a:r>
              <a:rPr dirty="0" sz="1200" spc="5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Capital</a:t>
            </a:r>
            <a:r>
              <a:rPr dirty="0" sz="1200" spc="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Gain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33" name="object 3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9447" y="4392167"/>
            <a:ext cx="2710433" cy="546354"/>
          </a:xfrm>
          <a:prstGeom prst="rect">
            <a:avLst/>
          </a:prstGeom>
        </p:spPr>
      </p:pic>
      <p:sp>
        <p:nvSpPr>
          <p:cNvPr id="34" name="object 34" descr=""/>
          <p:cNvSpPr txBox="1"/>
          <p:nvPr/>
        </p:nvSpPr>
        <p:spPr>
          <a:xfrm>
            <a:off x="6027673" y="4550917"/>
            <a:ext cx="163322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Long</a:t>
            </a:r>
            <a:r>
              <a:rPr dirty="0" sz="1200" spc="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Term</a:t>
            </a:r>
            <a:r>
              <a:rPr dirty="0" sz="1200" spc="5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Capital</a:t>
            </a:r>
            <a:r>
              <a:rPr dirty="0" sz="1200" spc="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Gain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35" name="object 35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4594" y="5238750"/>
            <a:ext cx="1889759" cy="547115"/>
          </a:xfrm>
          <a:prstGeom prst="rect">
            <a:avLst/>
          </a:prstGeom>
        </p:spPr>
      </p:pic>
      <p:sp>
        <p:nvSpPr>
          <p:cNvPr id="36" name="object 36" descr=""/>
          <p:cNvSpPr txBox="1"/>
          <p:nvPr/>
        </p:nvSpPr>
        <p:spPr>
          <a:xfrm>
            <a:off x="1842007" y="5307584"/>
            <a:ext cx="1560195" cy="384175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08585" marR="5080" indent="-96520">
              <a:lnSpc>
                <a:spcPts val="1340"/>
              </a:lnSpc>
              <a:spcBef>
                <a:spcPts val="260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Ordinary</a:t>
            </a:r>
            <a:r>
              <a:rPr dirty="0" sz="1200" spc="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Income</a:t>
            </a:r>
            <a:r>
              <a:rPr dirty="0" sz="1200" spc="1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Segoe UI"/>
                <a:cs typeface="Segoe UI"/>
              </a:rPr>
              <a:t>from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Operating</a:t>
            </a:r>
            <a:r>
              <a:rPr dirty="0" sz="1200" spc="18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activities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37" name="object 3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1711" y="5238750"/>
            <a:ext cx="1889760" cy="547115"/>
          </a:xfrm>
          <a:prstGeom prst="rect">
            <a:avLst/>
          </a:prstGeom>
        </p:spPr>
      </p:pic>
      <p:sp>
        <p:nvSpPr>
          <p:cNvPr id="38" name="object 38" descr=""/>
          <p:cNvSpPr txBox="1"/>
          <p:nvPr/>
        </p:nvSpPr>
        <p:spPr>
          <a:xfrm>
            <a:off x="3871214" y="5392166"/>
            <a:ext cx="1732914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Short</a:t>
            </a:r>
            <a:r>
              <a:rPr dirty="0" sz="1200" spc="6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Term</a:t>
            </a:r>
            <a:r>
              <a:rPr dirty="0" sz="1200" spc="6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Capital</a:t>
            </a:r>
            <a:r>
              <a:rPr dirty="0" sz="1200" spc="7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Gains</a:t>
            </a:r>
            <a:endParaRPr sz="1200">
              <a:latin typeface="Segoe UI"/>
              <a:cs typeface="Segoe UI"/>
            </a:endParaRPr>
          </a:p>
        </p:txBody>
      </p:sp>
      <p:pic>
        <p:nvPicPr>
          <p:cNvPr id="39" name="object 3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44540" y="5238750"/>
            <a:ext cx="1889760" cy="547116"/>
          </a:xfrm>
          <a:prstGeom prst="rect">
            <a:avLst/>
          </a:prstGeom>
        </p:spPr>
      </p:pic>
      <p:sp>
        <p:nvSpPr>
          <p:cNvPr id="40" name="object 40" descr=""/>
          <p:cNvSpPr txBox="1"/>
          <p:nvPr/>
        </p:nvSpPr>
        <p:spPr>
          <a:xfrm>
            <a:off x="6087109" y="5392166"/>
            <a:ext cx="134937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Investment</a:t>
            </a:r>
            <a:r>
              <a:rPr dirty="0" sz="1200" spc="12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Income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41" name="object 41" descr=""/>
          <p:cNvGrpSpPr/>
          <p:nvPr/>
        </p:nvGrpSpPr>
        <p:grpSpPr>
          <a:xfrm>
            <a:off x="2242502" y="4909502"/>
            <a:ext cx="5443220" cy="1450340"/>
            <a:chOff x="2242502" y="4909502"/>
            <a:chExt cx="5443220" cy="1450340"/>
          </a:xfrm>
        </p:grpSpPr>
        <p:sp>
          <p:nvSpPr>
            <p:cNvPr id="42" name="object 42" descr=""/>
            <p:cNvSpPr/>
            <p:nvPr/>
          </p:nvSpPr>
          <p:spPr>
            <a:xfrm>
              <a:off x="3773423" y="4914900"/>
              <a:ext cx="1520190" cy="330200"/>
            </a:xfrm>
            <a:custGeom>
              <a:avLst/>
              <a:gdLst/>
              <a:ahLst/>
              <a:cxnLst/>
              <a:rect l="l" t="t" r="r" b="b"/>
              <a:pathLst>
                <a:path w="1520189" h="330200">
                  <a:moveTo>
                    <a:pt x="0" y="0"/>
                  </a:moveTo>
                  <a:lnTo>
                    <a:pt x="0" y="165354"/>
                  </a:lnTo>
                  <a:lnTo>
                    <a:pt x="1520190" y="165353"/>
                  </a:lnTo>
                  <a:lnTo>
                    <a:pt x="1520190" y="329945"/>
                  </a:lnTo>
                </a:path>
              </a:pathLst>
            </a:custGeom>
            <a:ln w="104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2247899" y="4914900"/>
              <a:ext cx="1520190" cy="330200"/>
            </a:xfrm>
            <a:custGeom>
              <a:avLst/>
              <a:gdLst/>
              <a:ahLst/>
              <a:cxnLst/>
              <a:rect l="l" t="t" r="r" b="b"/>
              <a:pathLst>
                <a:path w="1520189" h="330200">
                  <a:moveTo>
                    <a:pt x="1520189" y="0"/>
                  </a:moveTo>
                  <a:lnTo>
                    <a:pt x="1520189" y="165354"/>
                  </a:lnTo>
                  <a:lnTo>
                    <a:pt x="0" y="165354"/>
                  </a:lnTo>
                  <a:lnTo>
                    <a:pt x="0" y="329946"/>
                  </a:lnTo>
                </a:path>
              </a:pathLst>
            </a:custGeom>
            <a:ln w="104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0645" y="5927598"/>
              <a:ext cx="1754886" cy="432053"/>
            </a:xfrm>
            <a:prstGeom prst="rect">
              <a:avLst/>
            </a:prstGeom>
          </p:spPr>
        </p:pic>
      </p:grpSp>
      <p:sp>
        <p:nvSpPr>
          <p:cNvPr id="45" name="object 45" descr=""/>
          <p:cNvSpPr txBox="1"/>
          <p:nvPr/>
        </p:nvSpPr>
        <p:spPr>
          <a:xfrm>
            <a:off x="6066535" y="5989573"/>
            <a:ext cx="1485265" cy="28829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207645" marR="5080" indent="-195580">
              <a:lnSpc>
                <a:spcPts val="980"/>
              </a:lnSpc>
              <a:spcBef>
                <a:spcPts val="220"/>
              </a:spcBef>
            </a:pPr>
            <a:r>
              <a:rPr dirty="0" sz="900">
                <a:solidFill>
                  <a:srgbClr val="FFFFFF"/>
                </a:solidFill>
                <a:latin typeface="Segoe UI"/>
                <a:cs typeface="Segoe UI"/>
              </a:rPr>
              <a:t>Qualified</a:t>
            </a:r>
            <a:r>
              <a:rPr dirty="0" sz="900" spc="-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900">
                <a:solidFill>
                  <a:srgbClr val="FFFFFF"/>
                </a:solidFill>
                <a:latin typeface="Segoe UI"/>
                <a:cs typeface="Segoe UI"/>
              </a:rPr>
              <a:t>Investment</a:t>
            </a:r>
            <a:r>
              <a:rPr dirty="0" sz="900" spc="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Segoe UI"/>
                <a:cs typeface="Segoe UI"/>
              </a:rPr>
              <a:t>Income </a:t>
            </a:r>
            <a:r>
              <a:rPr dirty="0" sz="900">
                <a:solidFill>
                  <a:srgbClr val="FFFFFF"/>
                </a:solidFill>
                <a:latin typeface="Segoe UI"/>
                <a:cs typeface="Segoe UI"/>
              </a:rPr>
              <a:t>(taxed at</a:t>
            </a:r>
            <a:r>
              <a:rPr dirty="0" sz="900" spc="-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900">
                <a:solidFill>
                  <a:srgbClr val="FFFFFF"/>
                </a:solidFill>
                <a:latin typeface="Segoe UI"/>
                <a:cs typeface="Segoe UI"/>
              </a:rPr>
              <a:t>lower</a:t>
            </a:r>
            <a:r>
              <a:rPr dirty="0" sz="900" spc="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Segoe UI"/>
                <a:cs typeface="Segoe UI"/>
              </a:rPr>
              <a:t>rates)</a:t>
            </a:r>
            <a:endParaRPr sz="900">
              <a:latin typeface="Segoe UI"/>
              <a:cs typeface="Segoe UI"/>
            </a:endParaRPr>
          </a:p>
        </p:txBody>
      </p:sp>
      <p:grpSp>
        <p:nvGrpSpPr>
          <p:cNvPr id="46" name="object 46" descr=""/>
          <p:cNvGrpSpPr/>
          <p:nvPr/>
        </p:nvGrpSpPr>
        <p:grpSpPr>
          <a:xfrm>
            <a:off x="5193125" y="4858607"/>
            <a:ext cx="1626870" cy="1069340"/>
            <a:chOff x="5193125" y="4858607"/>
            <a:chExt cx="1626870" cy="1069340"/>
          </a:xfrm>
        </p:grpSpPr>
        <p:sp>
          <p:nvSpPr>
            <p:cNvPr id="47" name="object 47" descr=""/>
            <p:cNvSpPr/>
            <p:nvPr/>
          </p:nvSpPr>
          <p:spPr>
            <a:xfrm>
              <a:off x="5294376" y="4916424"/>
              <a:ext cx="1520190" cy="330200"/>
            </a:xfrm>
            <a:custGeom>
              <a:avLst/>
              <a:gdLst/>
              <a:ahLst/>
              <a:cxnLst/>
              <a:rect l="l" t="t" r="r" b="b"/>
              <a:pathLst>
                <a:path w="1520190" h="330200">
                  <a:moveTo>
                    <a:pt x="0" y="0"/>
                  </a:moveTo>
                  <a:lnTo>
                    <a:pt x="0" y="165354"/>
                  </a:lnTo>
                  <a:lnTo>
                    <a:pt x="1520190" y="165353"/>
                  </a:lnTo>
                  <a:lnTo>
                    <a:pt x="1520190" y="329945"/>
                  </a:lnTo>
                </a:path>
              </a:pathLst>
            </a:custGeom>
            <a:ln w="104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5198364" y="4863846"/>
              <a:ext cx="213360" cy="199390"/>
            </a:xfrm>
            <a:custGeom>
              <a:avLst/>
              <a:gdLst/>
              <a:ahLst/>
              <a:cxnLst/>
              <a:rect l="l" t="t" r="r" b="b"/>
              <a:pathLst>
                <a:path w="213360" h="199389">
                  <a:moveTo>
                    <a:pt x="213360" y="198882"/>
                  </a:moveTo>
                  <a:lnTo>
                    <a:pt x="213360" y="0"/>
                  </a:lnTo>
                  <a:lnTo>
                    <a:pt x="0" y="0"/>
                  </a:lnTo>
                  <a:lnTo>
                    <a:pt x="0" y="198882"/>
                  </a:lnTo>
                  <a:lnTo>
                    <a:pt x="213360" y="1988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5198364" y="4863846"/>
              <a:ext cx="213360" cy="199390"/>
            </a:xfrm>
            <a:custGeom>
              <a:avLst/>
              <a:gdLst/>
              <a:ahLst/>
              <a:cxnLst/>
              <a:rect l="l" t="t" r="r" b="b"/>
              <a:pathLst>
                <a:path w="213360" h="199389">
                  <a:moveTo>
                    <a:pt x="0" y="198882"/>
                  </a:moveTo>
                  <a:lnTo>
                    <a:pt x="0" y="0"/>
                  </a:lnTo>
                  <a:lnTo>
                    <a:pt x="213360" y="0"/>
                  </a:lnTo>
                  <a:lnTo>
                    <a:pt x="213360" y="198882"/>
                  </a:lnTo>
                  <a:lnTo>
                    <a:pt x="0" y="198882"/>
                  </a:lnTo>
                  <a:close/>
                </a:path>
              </a:pathLst>
            </a:custGeom>
            <a:ln w="104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6813041" y="5785866"/>
              <a:ext cx="0" cy="142240"/>
            </a:xfrm>
            <a:custGeom>
              <a:avLst/>
              <a:gdLst/>
              <a:ahLst/>
              <a:cxnLst/>
              <a:rect l="l" t="t" r="r" b="b"/>
              <a:pathLst>
                <a:path w="0" h="142239">
                  <a:moveTo>
                    <a:pt x="0" y="0"/>
                  </a:moveTo>
                  <a:lnTo>
                    <a:pt x="0" y="141732"/>
                  </a:lnTo>
                </a:path>
              </a:pathLst>
            </a:custGeom>
            <a:ln w="10477">
              <a:solidFill>
                <a:srgbClr val="5C585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12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982717" y="6328474"/>
            <a:ext cx="95250" cy="140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800" spc="-25">
                <a:latin typeface="Segoe UI Semilight"/>
                <a:cs typeface="Segoe UI Semilight"/>
              </a:rPr>
              <a:t>19</a:t>
            </a:r>
            <a:endParaRPr sz="800">
              <a:latin typeface="Segoe UI Semilight"/>
              <a:cs typeface="Segoe UI Semilight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1441037" y="2087213"/>
          <a:ext cx="7912734" cy="4448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200"/>
                <a:gridCol w="1777364"/>
                <a:gridCol w="577214"/>
                <a:gridCol w="447675"/>
                <a:gridCol w="563245"/>
                <a:gridCol w="716914"/>
                <a:gridCol w="851535"/>
                <a:gridCol w="814704"/>
                <a:gridCol w="798195"/>
                <a:gridCol w="186054"/>
              </a:tblGrid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7099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Indian</a:t>
                      </a:r>
                      <a:r>
                        <a:rPr dirty="0" sz="1450" spc="8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Taxation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 algn="ctr" marR="19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US</a:t>
                      </a:r>
                      <a:r>
                        <a:rPr dirty="0" sz="1450" spc="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Taxation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550">
                <a:tc rowSpan="24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300" spc="-10">
                          <a:latin typeface="Segoe UI"/>
                          <a:cs typeface="Segoe UI"/>
                        </a:rPr>
                        <a:t>Individuals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E7DDD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E7DDD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24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0805" marR="153670">
                        <a:lnSpc>
                          <a:spcPct val="101099"/>
                        </a:lnSpc>
                        <a:spcBef>
                          <a:spcPts val="250"/>
                        </a:spcBef>
                      </a:pPr>
                      <a:r>
                        <a:rPr dirty="0" sz="900" b="1">
                          <a:latin typeface="Segoe UI"/>
                          <a:cs typeface="Segoe UI"/>
                        </a:rPr>
                        <a:t>Individual/</a:t>
                      </a:r>
                      <a:r>
                        <a:rPr dirty="0" sz="900" spc="-2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HUF/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AOP/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BOI/</a:t>
                      </a:r>
                      <a:r>
                        <a:rPr dirty="0" sz="900" spc="-2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AJP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spc="-10" b="1">
                          <a:latin typeface="Segoe UI"/>
                          <a:cs typeface="Segoe UI"/>
                        </a:rPr>
                        <a:t>below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60</a:t>
                      </a:r>
                      <a:r>
                        <a:rPr dirty="0" sz="900" spc="-1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years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900" spc="-1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spc="-25" b="1">
                          <a:latin typeface="Segoe UI"/>
                          <a:cs typeface="Segoe UI"/>
                        </a:rPr>
                        <a:t>age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 marL="127635" marR="109220" indent="70485">
                        <a:lnSpc>
                          <a:spcPct val="103099"/>
                        </a:lnSpc>
                        <a:spcBef>
                          <a:spcPts val="295"/>
                        </a:spcBef>
                      </a:pPr>
                      <a:r>
                        <a:rPr dirty="0" sz="800" spc="-25" b="1"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800" spc="-20" b="1">
                          <a:latin typeface="Segoe UI"/>
                          <a:cs typeface="Segoe UI"/>
                        </a:rPr>
                        <a:t> Rate </a:t>
                      </a:r>
                      <a:r>
                        <a:rPr dirty="0" sz="800" spc="-10" b="1">
                          <a:latin typeface="Segoe UI"/>
                          <a:cs typeface="Segoe UI"/>
                        </a:rPr>
                        <a:t>(2024)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070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800" spc="-10" b="1">
                          <a:latin typeface="Segoe UI"/>
                          <a:cs typeface="Segoe UI"/>
                        </a:rPr>
                        <a:t>Single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412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60985" marR="71120" indent="-181610">
                        <a:lnSpc>
                          <a:spcPct val="103099"/>
                        </a:lnSpc>
                        <a:spcBef>
                          <a:spcPts val="295"/>
                        </a:spcBef>
                      </a:pPr>
                      <a:r>
                        <a:rPr dirty="0" sz="800" b="1">
                          <a:latin typeface="Segoe UI"/>
                          <a:cs typeface="Segoe UI"/>
                        </a:rPr>
                        <a:t>Married</a:t>
                      </a:r>
                      <a:r>
                        <a:rPr dirty="0" sz="800" spc="6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800" spc="-10" b="1">
                          <a:latin typeface="Segoe UI"/>
                          <a:cs typeface="Segoe UI"/>
                        </a:rPr>
                        <a:t>Filing Jointly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marL="147320" marR="139065" indent="-635">
                        <a:lnSpc>
                          <a:spcPct val="103099"/>
                        </a:lnSpc>
                        <a:spcBef>
                          <a:spcPts val="295"/>
                        </a:spcBef>
                      </a:pPr>
                      <a:r>
                        <a:rPr dirty="0" sz="800" spc="-10" b="1">
                          <a:latin typeface="Segoe UI"/>
                          <a:cs typeface="Segoe UI"/>
                        </a:rPr>
                        <a:t>Married Filing Separately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33350" marR="123825" indent="70485">
                        <a:lnSpc>
                          <a:spcPct val="103099"/>
                        </a:lnSpc>
                        <a:spcBef>
                          <a:spcPts val="295"/>
                        </a:spcBef>
                      </a:pPr>
                      <a:r>
                        <a:rPr dirty="0" sz="800" b="1">
                          <a:latin typeface="Segoe UI"/>
                          <a:cs typeface="Segoe UI"/>
                        </a:rPr>
                        <a:t>Head</a:t>
                      </a:r>
                      <a:r>
                        <a:rPr dirty="0" sz="800" spc="3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800" spc="-25" b="1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800" spc="-10" b="1">
                          <a:latin typeface="Segoe UI"/>
                          <a:cs typeface="Segoe UI"/>
                        </a:rPr>
                        <a:t> Household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rowSpan="2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2374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0-2,50,000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NIL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12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892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2,50,001-5,00,000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5%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800" spc="-25">
                          <a:latin typeface="Segoe UI"/>
                          <a:cs typeface="Segoe UI"/>
                        </a:rPr>
                        <a:t>10%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622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$0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900" spc="-10">
                          <a:latin typeface="Calibri"/>
                          <a:cs typeface="Calibri"/>
                        </a:rPr>
                        <a:t>$11,600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$0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900" spc="-10">
                          <a:latin typeface="Calibri"/>
                          <a:cs typeface="Calibri"/>
                        </a:rPr>
                        <a:t>$23,200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$0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900" spc="-10">
                          <a:latin typeface="Calibri"/>
                          <a:cs typeface="Calibri"/>
                        </a:rPr>
                        <a:t>$11,600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$0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30"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900" spc="-10">
                          <a:latin typeface="Calibri"/>
                          <a:cs typeface="Calibri"/>
                        </a:rPr>
                        <a:t>$16,550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2139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5,00,001-10,00,000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20%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22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7048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&gt;10,00000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30%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22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9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422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800" spc="-25">
                          <a:latin typeface="Segoe UI"/>
                          <a:cs typeface="Segoe UI"/>
                        </a:rPr>
                        <a:t>12%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$11,600</a:t>
                      </a:r>
                      <a:r>
                        <a:rPr dirty="0" sz="9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$47,150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$23,200</a:t>
                      </a:r>
                      <a:r>
                        <a:rPr dirty="0" sz="9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$94,300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$11,600</a:t>
                      </a:r>
                      <a:r>
                        <a:rPr dirty="0" sz="9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$47,150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$16,550</a:t>
                      </a:r>
                      <a:r>
                        <a:rPr dirty="0" sz="9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$63,100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193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87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gridSpan="2" rowSpan="2">
                  <a:txBody>
                    <a:bodyPr/>
                    <a:lstStyle/>
                    <a:p>
                      <a:pPr marL="91440" marR="168910">
                        <a:lnSpc>
                          <a:spcPct val="100800"/>
                        </a:lnSpc>
                        <a:spcBef>
                          <a:spcPts val="270"/>
                        </a:spcBef>
                      </a:pPr>
                      <a:r>
                        <a:rPr dirty="0" sz="900" b="1">
                          <a:latin typeface="Segoe UI"/>
                          <a:cs typeface="Segoe UI"/>
                        </a:rPr>
                        <a:t>For Senior citizens</a:t>
                      </a:r>
                      <a:r>
                        <a:rPr dirty="0" sz="900" spc="1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spc="-10" b="1">
                          <a:latin typeface="Segoe UI"/>
                          <a:cs typeface="Segoe UI"/>
                        </a:rPr>
                        <a:t>(Resident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Individuals)</a:t>
                      </a:r>
                      <a:r>
                        <a:rPr dirty="0" sz="900" spc="-2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at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60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years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age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more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but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less</a:t>
                      </a:r>
                      <a:r>
                        <a:rPr dirty="0" sz="900" spc="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than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80</a:t>
                      </a:r>
                      <a:r>
                        <a:rPr dirty="0" sz="900" spc="-10" b="1">
                          <a:latin typeface="Segoe UI"/>
                          <a:cs typeface="Segoe UI"/>
                        </a:rPr>
                        <a:t> years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3022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800" spc="-25">
                          <a:latin typeface="Segoe UI"/>
                          <a:cs typeface="Segoe UI"/>
                        </a:rPr>
                        <a:t>22%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$47,150</a:t>
                      </a:r>
                      <a:r>
                        <a:rPr dirty="0" sz="9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$100,525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$94,300</a:t>
                      </a:r>
                      <a:r>
                        <a:rPr dirty="0" sz="9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$201,050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$47,150</a:t>
                      </a:r>
                      <a:r>
                        <a:rPr dirty="0" sz="9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$100,525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$63,100</a:t>
                      </a:r>
                      <a:r>
                        <a:rPr dirty="0" sz="9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$100,500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473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0-3,00,000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NIL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654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800" spc="-25">
                          <a:latin typeface="Segoe UI"/>
                          <a:cs typeface="Segoe UI"/>
                        </a:rPr>
                        <a:t>24%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ts val="1060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$100,525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$191,950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ts val="1060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$201,050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$383,900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>
                        <a:lnSpc>
                          <a:spcPts val="1060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$100,525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$191,950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>
                        <a:lnSpc>
                          <a:spcPts val="1060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$100,500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$191,950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2489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3,00,001-5,00,000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5%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358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5,00,001-10,00,000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20%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117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800" spc="-25">
                          <a:latin typeface="Segoe UI"/>
                          <a:cs typeface="Segoe UI"/>
                        </a:rPr>
                        <a:t>32%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$191,950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$243,725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$383,900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$487,450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$191,950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$243,725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$191,950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$243,700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2139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&gt;10,00000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30%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2128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3575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 marR="103505">
                        <a:lnSpc>
                          <a:spcPct val="101099"/>
                        </a:lnSpc>
                        <a:spcBef>
                          <a:spcPts val="250"/>
                        </a:spcBef>
                      </a:pPr>
                      <a:r>
                        <a:rPr dirty="0" sz="900" b="1">
                          <a:latin typeface="Segoe UI"/>
                          <a:cs typeface="Segoe UI"/>
                        </a:rPr>
                        <a:t>For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Resident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Individuals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900" spc="-1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age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80</a:t>
                      </a:r>
                      <a:r>
                        <a:rPr dirty="0" sz="900" spc="-10" b="1">
                          <a:latin typeface="Segoe UI"/>
                          <a:cs typeface="Segoe UI"/>
                        </a:rPr>
                        <a:t> years </a:t>
                      </a:r>
                      <a:r>
                        <a:rPr dirty="0" sz="900" b="1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900" spc="-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00" spc="-20" b="1">
                          <a:latin typeface="Segoe UI"/>
                          <a:cs typeface="Segoe UI"/>
                        </a:rPr>
                        <a:t>more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2D6B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dirty="0" sz="800" spc="-25">
                          <a:latin typeface="Segoe UI"/>
                          <a:cs typeface="Segoe UI"/>
                        </a:rPr>
                        <a:t>35%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412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">
                        <a:lnSpc>
                          <a:spcPts val="107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$243,725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$609,350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">
                        <a:lnSpc>
                          <a:spcPts val="107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$487,450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$731,200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">
                        <a:lnSpc>
                          <a:spcPts val="107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$243,725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$609,350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80">
                        <a:lnSpc>
                          <a:spcPts val="107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$243,700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$609,350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9461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0-5,00,000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NIL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12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193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800" spc="-25">
                          <a:latin typeface="Segoe UI"/>
                          <a:cs typeface="Segoe UI"/>
                        </a:rPr>
                        <a:t>37%</a:t>
                      </a:r>
                      <a:endParaRPr sz="800">
                        <a:latin typeface="Segoe UI"/>
                        <a:cs typeface="Segoe UI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 marR="146050">
                        <a:lnSpc>
                          <a:spcPts val="1090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$609,350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35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900" spc="5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0">
                          <a:latin typeface="Calibri"/>
                          <a:cs typeface="Calibri"/>
                        </a:rPr>
                        <a:t>more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ts val="1055"/>
                        </a:lnSpc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$731,200</a:t>
                      </a:r>
                      <a:r>
                        <a:rPr dirty="0" sz="9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30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9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0">
                          <a:latin typeface="Calibri"/>
                          <a:cs typeface="Calibri"/>
                        </a:rPr>
                        <a:t>more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 marR="245110">
                        <a:lnSpc>
                          <a:spcPts val="1090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$609,350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35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900" spc="5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0">
                          <a:latin typeface="Calibri"/>
                          <a:cs typeface="Calibri"/>
                        </a:rPr>
                        <a:t>more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080" marR="227965">
                        <a:lnSpc>
                          <a:spcPts val="1090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$609,350</a:t>
                      </a:r>
                      <a:r>
                        <a:rPr dirty="0" sz="9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900" spc="5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20">
                          <a:latin typeface="Calibri"/>
                          <a:cs typeface="Calibri"/>
                        </a:rPr>
                        <a:t>more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23367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5,00,001-10,00,000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20%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96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10">
                          <a:latin typeface="Segoe UI"/>
                          <a:cs typeface="Segoe UI"/>
                        </a:rPr>
                        <a:t>&gt;10,00,000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00" spc="-25">
                          <a:latin typeface="Segoe UI"/>
                          <a:cs typeface="Segoe UI"/>
                        </a:rPr>
                        <a:t>30%</a:t>
                      </a:r>
                      <a:endParaRPr sz="9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</a:tr>
              <a:tr h="13589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DDD1"/>
                    </a:solidFill>
                  </a:tcPr>
                </a:tc>
                <a:tc gridSpan="6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19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 descr=""/>
          <p:cNvSpPr txBox="1"/>
          <p:nvPr/>
        </p:nvSpPr>
        <p:spPr>
          <a:xfrm>
            <a:off x="657859" y="1339849"/>
            <a:ext cx="262572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 b="1">
                <a:latin typeface="Segoe UI"/>
                <a:cs typeface="Segoe UI"/>
              </a:rPr>
              <a:t>Tax</a:t>
            </a:r>
            <a:r>
              <a:rPr dirty="0" sz="1950" spc="-4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Rates</a:t>
            </a:r>
            <a:r>
              <a:rPr dirty="0" sz="1950" spc="-40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Comparison</a:t>
            </a:r>
            <a:endParaRPr sz="19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22579" y="2179573"/>
            <a:ext cx="5678170" cy="2557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1140" indent="-142240">
              <a:lnSpc>
                <a:spcPct val="100000"/>
              </a:lnSpc>
              <a:spcBef>
                <a:spcPts val="100"/>
              </a:spcBef>
              <a:buClr>
                <a:srgbClr val="BD9B5F"/>
              </a:buClr>
              <a:buFont typeface="Arial"/>
              <a:buChar char="•"/>
              <a:tabLst>
                <a:tab pos="231140" algn="l"/>
              </a:tabLst>
            </a:pPr>
            <a:r>
              <a:rPr dirty="0" sz="1650">
                <a:latin typeface="Segoe UI"/>
                <a:cs typeface="Segoe UI"/>
              </a:rPr>
              <a:t>US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is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the</a:t>
            </a:r>
            <a:r>
              <a:rPr dirty="0" sz="1650" spc="-1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4</a:t>
            </a:r>
            <a:r>
              <a:rPr dirty="0" baseline="25252" sz="1650">
                <a:latin typeface="Segoe UI"/>
                <a:cs typeface="Segoe UI"/>
              </a:rPr>
              <a:t>th</a:t>
            </a:r>
            <a:r>
              <a:rPr dirty="0" baseline="25252" sz="1650" spc="187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Largest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Country</a:t>
            </a:r>
            <a:r>
              <a:rPr dirty="0" sz="1650" spc="-1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(in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area)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in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the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 spc="-10">
                <a:latin typeface="Segoe UI"/>
                <a:cs typeface="Segoe UI"/>
              </a:rPr>
              <a:t>world.</a:t>
            </a:r>
            <a:endParaRPr sz="16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310"/>
              </a:spcBef>
              <a:buClr>
                <a:srgbClr val="BD9B5F"/>
              </a:buClr>
              <a:buFont typeface="Arial"/>
              <a:buChar char="•"/>
            </a:pPr>
            <a:endParaRPr sz="1650">
              <a:latin typeface="Segoe UI"/>
              <a:cs typeface="Segoe UI"/>
            </a:endParaRPr>
          </a:p>
          <a:p>
            <a:pPr marL="231140" indent="-14224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231140" algn="l"/>
              </a:tabLst>
            </a:pPr>
            <a:r>
              <a:rPr dirty="0" sz="1650">
                <a:latin typeface="Segoe UI"/>
                <a:cs typeface="Segoe UI"/>
              </a:rPr>
              <a:t>US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is</a:t>
            </a:r>
            <a:r>
              <a:rPr dirty="0" sz="1650" spc="-1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the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richest</a:t>
            </a:r>
            <a:r>
              <a:rPr dirty="0" sz="1650" spc="-1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country</a:t>
            </a:r>
            <a:r>
              <a:rPr dirty="0" sz="1650" spc="-2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in</a:t>
            </a:r>
            <a:r>
              <a:rPr dirty="0" sz="1650" spc="-1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terms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of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GDP</a:t>
            </a:r>
            <a:r>
              <a:rPr dirty="0" sz="1650" spc="-1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($29.724</a:t>
            </a:r>
            <a:r>
              <a:rPr dirty="0" sz="1650" spc="-35">
                <a:latin typeface="Segoe UI"/>
                <a:cs typeface="Segoe UI"/>
              </a:rPr>
              <a:t> </a:t>
            </a:r>
            <a:r>
              <a:rPr dirty="0" sz="1650" spc="-10">
                <a:latin typeface="Segoe UI"/>
                <a:cs typeface="Segoe UI"/>
              </a:rPr>
              <a:t>Trillion).</a:t>
            </a:r>
            <a:endParaRPr sz="16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315"/>
              </a:spcBef>
              <a:buClr>
                <a:srgbClr val="BD9B5F"/>
              </a:buClr>
              <a:buFont typeface="Arial"/>
              <a:buChar char="•"/>
            </a:pPr>
            <a:endParaRPr sz="1650">
              <a:latin typeface="Segoe UI"/>
              <a:cs typeface="Segoe UI"/>
            </a:endParaRPr>
          </a:p>
          <a:p>
            <a:pPr marL="231140" indent="-14224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231140" algn="l"/>
              </a:tabLst>
            </a:pPr>
            <a:r>
              <a:rPr dirty="0" sz="1650">
                <a:latin typeface="Segoe UI"/>
                <a:cs typeface="Segoe UI"/>
              </a:rPr>
              <a:t>3</a:t>
            </a:r>
            <a:r>
              <a:rPr dirty="0" baseline="25252" sz="1650">
                <a:latin typeface="Segoe UI"/>
                <a:cs typeface="Segoe UI"/>
              </a:rPr>
              <a:t>rd</a:t>
            </a:r>
            <a:r>
              <a:rPr dirty="0" baseline="25252" sz="1650" spc="179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most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populous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country</a:t>
            </a:r>
            <a:r>
              <a:rPr dirty="0" sz="1650" spc="-2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with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over</a:t>
            </a:r>
            <a:r>
              <a:rPr dirty="0" sz="1650" spc="-1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340</a:t>
            </a:r>
            <a:r>
              <a:rPr dirty="0" sz="1650" spc="-2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Mn</a:t>
            </a:r>
            <a:r>
              <a:rPr dirty="0" sz="1650" spc="-25">
                <a:latin typeface="Segoe UI"/>
                <a:cs typeface="Segoe UI"/>
              </a:rPr>
              <a:t> </a:t>
            </a:r>
            <a:r>
              <a:rPr dirty="0" sz="1650" spc="-10">
                <a:latin typeface="Segoe UI"/>
                <a:cs typeface="Segoe UI"/>
              </a:rPr>
              <a:t>people.</a:t>
            </a:r>
            <a:endParaRPr sz="16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315"/>
              </a:spcBef>
              <a:buClr>
                <a:srgbClr val="BD9B5F"/>
              </a:buClr>
              <a:buFont typeface="Arial"/>
              <a:buChar char="•"/>
            </a:pPr>
            <a:endParaRPr sz="1650">
              <a:latin typeface="Segoe UI"/>
              <a:cs typeface="Segoe UI"/>
            </a:endParaRPr>
          </a:p>
          <a:p>
            <a:pPr marL="230504" indent="-14224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230504" algn="l"/>
              </a:tabLst>
            </a:pPr>
            <a:r>
              <a:rPr dirty="0" sz="1650">
                <a:latin typeface="Segoe UI"/>
                <a:cs typeface="Segoe UI"/>
              </a:rPr>
              <a:t>US</a:t>
            </a:r>
            <a:r>
              <a:rPr dirty="0" sz="1650" spc="-4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has</a:t>
            </a:r>
            <a:r>
              <a:rPr dirty="0" sz="1650" spc="-4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50</a:t>
            </a:r>
            <a:r>
              <a:rPr dirty="0" sz="1650" spc="-4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States</a:t>
            </a:r>
            <a:r>
              <a:rPr dirty="0" sz="1650" spc="-4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and</a:t>
            </a:r>
            <a:r>
              <a:rPr dirty="0" sz="1650" spc="-4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National</a:t>
            </a:r>
            <a:r>
              <a:rPr dirty="0" sz="1650" spc="-4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Capital</a:t>
            </a:r>
            <a:r>
              <a:rPr dirty="0" sz="1650" spc="-45">
                <a:latin typeface="Segoe UI"/>
                <a:cs typeface="Segoe UI"/>
              </a:rPr>
              <a:t> </a:t>
            </a:r>
            <a:r>
              <a:rPr dirty="0" sz="1650" spc="-10">
                <a:latin typeface="Segoe UI"/>
                <a:cs typeface="Segoe UI"/>
              </a:rPr>
              <a:t>(Washington,</a:t>
            </a:r>
            <a:r>
              <a:rPr dirty="0" sz="1650" spc="-45">
                <a:latin typeface="Segoe UI"/>
                <a:cs typeface="Segoe UI"/>
              </a:rPr>
              <a:t> </a:t>
            </a:r>
            <a:r>
              <a:rPr dirty="0" sz="1650" spc="-10">
                <a:latin typeface="Segoe UI"/>
                <a:cs typeface="Segoe UI"/>
              </a:rPr>
              <a:t>D.C.)</a:t>
            </a:r>
            <a:endParaRPr sz="16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310"/>
              </a:spcBef>
              <a:buClr>
                <a:srgbClr val="BD9B5F"/>
              </a:buClr>
              <a:buFont typeface="Arial"/>
              <a:buChar char="•"/>
            </a:pPr>
            <a:endParaRPr sz="1650">
              <a:latin typeface="Segoe UI"/>
              <a:cs typeface="Segoe UI"/>
            </a:endParaRPr>
          </a:p>
          <a:p>
            <a:pPr marL="230504" indent="-14224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230504" algn="l"/>
              </a:tabLst>
            </a:pPr>
            <a:r>
              <a:rPr dirty="0" sz="1650">
                <a:latin typeface="Segoe UI"/>
                <a:cs typeface="Segoe UI"/>
              </a:rPr>
              <a:t>US</a:t>
            </a:r>
            <a:r>
              <a:rPr dirty="0" sz="1650" spc="-5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follows</a:t>
            </a:r>
            <a:r>
              <a:rPr dirty="0" sz="1650" spc="-5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Presidential</a:t>
            </a:r>
            <a:r>
              <a:rPr dirty="0" sz="1650" spc="-55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System</a:t>
            </a:r>
            <a:r>
              <a:rPr dirty="0" sz="1650" spc="-50">
                <a:latin typeface="Segoe UI"/>
                <a:cs typeface="Segoe UI"/>
              </a:rPr>
              <a:t> </a:t>
            </a:r>
            <a:r>
              <a:rPr dirty="0" sz="1650">
                <a:latin typeface="Segoe UI"/>
                <a:cs typeface="Segoe UI"/>
              </a:rPr>
              <a:t>of</a:t>
            </a:r>
            <a:r>
              <a:rPr dirty="0" sz="1650" spc="-55">
                <a:latin typeface="Segoe UI"/>
                <a:cs typeface="Segoe UI"/>
              </a:rPr>
              <a:t> </a:t>
            </a:r>
            <a:r>
              <a:rPr dirty="0" sz="1650" spc="-10">
                <a:latin typeface="Segoe UI"/>
                <a:cs typeface="Segoe UI"/>
              </a:rPr>
              <a:t>government.</a:t>
            </a:r>
            <a:endParaRPr sz="1650">
              <a:latin typeface="Segoe UI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United</a:t>
            </a:r>
            <a:r>
              <a:rPr dirty="0" spc="75"/>
              <a:t> </a:t>
            </a:r>
            <a:r>
              <a:rPr dirty="0" spc="-10"/>
              <a:t>States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1740" y="1170076"/>
            <a:ext cx="3615690" cy="5428081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2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1441037" y="2087213"/>
          <a:ext cx="7237730" cy="385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6340"/>
                <a:gridCol w="2853690"/>
                <a:gridCol w="3100704"/>
              </a:tblGrid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Indian</a:t>
                      </a:r>
                      <a:r>
                        <a:rPr dirty="0" sz="1450" spc="8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Taxation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marL="1023619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US</a:t>
                      </a:r>
                      <a:r>
                        <a:rPr dirty="0" sz="1450" spc="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Taxation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 algn="ctr" marR="126364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300" spc="-10">
                          <a:latin typeface="Segoe UI"/>
                          <a:cs typeface="Segoe UI"/>
                        </a:rPr>
                        <a:t>Partnerships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50" spc="-25">
                          <a:latin typeface="Segoe UI"/>
                          <a:cs typeface="Segoe UI"/>
                        </a:rPr>
                        <a:t>30%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285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NIL.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Partnerships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are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Pass-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Through Entities.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3016885">
                <a:tc>
                  <a:txBody>
                    <a:bodyPr/>
                    <a:lstStyle/>
                    <a:p>
                      <a:pPr algn="ctr" marR="7556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300" spc="-10">
                          <a:latin typeface="Segoe UI"/>
                          <a:cs typeface="Segoe UI"/>
                        </a:rPr>
                        <a:t>Corporations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8775" marR="348615">
                        <a:lnSpc>
                          <a:spcPct val="102400"/>
                        </a:lnSpc>
                        <a:spcBef>
                          <a:spcPts val="254"/>
                        </a:spcBef>
                      </a:pPr>
                      <a:r>
                        <a:rPr dirty="0" sz="1450">
                          <a:latin typeface="Segoe UI"/>
                          <a:cs typeface="Segoe UI"/>
                        </a:rPr>
                        <a:t>S-</a:t>
                      </a:r>
                      <a:r>
                        <a:rPr dirty="0" sz="1450" spc="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>
                          <a:latin typeface="Segoe UI"/>
                          <a:cs typeface="Segoe UI"/>
                        </a:rPr>
                        <a:t>Corp</a:t>
                      </a:r>
                      <a:r>
                        <a:rPr dirty="0" sz="1450" spc="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450" spc="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>
                          <a:latin typeface="Segoe UI"/>
                          <a:cs typeface="Segoe UI"/>
                        </a:rPr>
                        <a:t>NIL.</a:t>
                      </a:r>
                      <a:r>
                        <a:rPr dirty="0" sz="1450" spc="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>
                          <a:latin typeface="Segoe UI"/>
                          <a:cs typeface="Segoe UI"/>
                        </a:rPr>
                        <a:t>They</a:t>
                      </a:r>
                      <a:r>
                        <a:rPr dirty="0" sz="1450" spc="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>
                          <a:latin typeface="Segoe UI"/>
                          <a:cs typeface="Segoe UI"/>
                        </a:rPr>
                        <a:t>are</a:t>
                      </a:r>
                      <a:r>
                        <a:rPr dirty="0" sz="1450" spc="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20">
                          <a:latin typeface="Segoe UI"/>
                          <a:cs typeface="Segoe UI"/>
                        </a:rPr>
                        <a:t>Pass- </a:t>
                      </a:r>
                      <a:r>
                        <a:rPr dirty="0" sz="1450">
                          <a:latin typeface="Segoe UI"/>
                          <a:cs typeface="Segoe UI"/>
                        </a:rPr>
                        <a:t>Through</a:t>
                      </a:r>
                      <a:r>
                        <a:rPr dirty="0" sz="1450" spc="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>
                          <a:latin typeface="Segoe UI"/>
                          <a:cs typeface="Segoe UI"/>
                        </a:rPr>
                        <a:t>Entities</a:t>
                      </a:r>
                      <a:endParaRPr sz="1450">
                        <a:latin typeface="Segoe UI"/>
                        <a:cs typeface="Segoe U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50">
                          <a:latin typeface="Segoe UI"/>
                          <a:cs typeface="Segoe UI"/>
                        </a:rPr>
                        <a:t>C-</a:t>
                      </a:r>
                      <a:r>
                        <a:rPr dirty="0" sz="1450" spc="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>
                          <a:latin typeface="Segoe UI"/>
                          <a:cs typeface="Segoe UI"/>
                        </a:rPr>
                        <a:t>Corp</a:t>
                      </a:r>
                      <a:r>
                        <a:rPr dirty="0" sz="1450" spc="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>
                          <a:latin typeface="Segoe UI"/>
                          <a:cs typeface="Segoe UI"/>
                        </a:rPr>
                        <a:t>-</a:t>
                      </a:r>
                      <a:r>
                        <a:rPr dirty="0" sz="1450" spc="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25">
                          <a:latin typeface="Segoe UI"/>
                          <a:cs typeface="Segoe UI"/>
                        </a:rPr>
                        <a:t>21%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1509013" y="1329943"/>
            <a:ext cx="239903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Tax</a:t>
            </a:r>
            <a:r>
              <a:rPr dirty="0" sz="1950" spc="-5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Rates</a:t>
            </a:r>
            <a:r>
              <a:rPr dirty="0" sz="1950" spc="-50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continued</a:t>
            </a:r>
            <a:endParaRPr sz="1950">
              <a:latin typeface="Segoe UI"/>
              <a:cs typeface="Segoe U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2844641" y="2989421"/>
          <a:ext cx="2657475" cy="76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7700"/>
                <a:gridCol w="652144"/>
              </a:tblGrid>
              <a:tr h="226060">
                <a:tc gridSpan="2"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 b="1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950" spc="5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950" spc="6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case</a:t>
                      </a:r>
                      <a:r>
                        <a:rPr dirty="0" sz="950" spc="6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950" spc="6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a</a:t>
                      </a:r>
                      <a:r>
                        <a:rPr dirty="0" sz="950" spc="6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Domestic</a:t>
                      </a:r>
                      <a:r>
                        <a:rPr dirty="0" sz="950" spc="6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10" b="1">
                          <a:latin typeface="Segoe UI"/>
                          <a:cs typeface="Segoe UI"/>
                        </a:rPr>
                        <a:t>Company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DB88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1369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>
                          <a:latin typeface="Segoe UI"/>
                          <a:cs typeface="Segoe UI"/>
                        </a:rPr>
                        <a:t>If</a:t>
                      </a:r>
                      <a:r>
                        <a:rPr dirty="0" sz="950" spc="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T/O</a:t>
                      </a:r>
                      <a:r>
                        <a:rPr dirty="0" sz="950" spc="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950" spc="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PY</a:t>
                      </a:r>
                      <a:r>
                        <a:rPr dirty="0" sz="950" spc="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2020-21</a:t>
                      </a:r>
                      <a:r>
                        <a:rPr dirty="0" sz="950" spc="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u="sng" sz="950">
                          <a:uFill>
                            <a:solidFill>
                              <a:srgbClr val="000000"/>
                            </a:solidFill>
                          </a:uFill>
                          <a:latin typeface="Segoe UI"/>
                          <a:cs typeface="Segoe UI"/>
                        </a:rPr>
                        <a:t>&lt;</a:t>
                      </a:r>
                      <a:r>
                        <a:rPr dirty="0" sz="950" spc="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400</a:t>
                      </a:r>
                      <a:r>
                        <a:rPr dirty="0" sz="950" spc="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25">
                          <a:latin typeface="Segoe UI"/>
                          <a:cs typeface="Segoe UI"/>
                        </a:rPr>
                        <a:t>cr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 spc="-25">
                          <a:latin typeface="Segoe UI"/>
                          <a:cs typeface="Segoe UI"/>
                        </a:rPr>
                        <a:t>25%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950" spc="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other</a:t>
                      </a:r>
                      <a:r>
                        <a:rPr dirty="0" sz="950" spc="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20">
                          <a:latin typeface="Segoe UI"/>
                          <a:cs typeface="Segoe UI"/>
                        </a:rPr>
                        <a:t>case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 spc="-25">
                          <a:latin typeface="Segoe UI"/>
                          <a:cs typeface="Segoe UI"/>
                        </a:rPr>
                        <a:t>30%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2844641" y="3893153"/>
          <a:ext cx="2657475" cy="143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7700"/>
                <a:gridCol w="652144"/>
              </a:tblGrid>
              <a:tr h="226060">
                <a:tc gridSpan="2"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 b="1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950" spc="4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950" spc="5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case</a:t>
                      </a:r>
                      <a:r>
                        <a:rPr dirty="0" sz="950" spc="4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950" spc="5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a</a:t>
                      </a:r>
                      <a:r>
                        <a:rPr dirty="0" sz="950" spc="5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b="1">
                          <a:latin typeface="Segoe UI"/>
                          <a:cs typeface="Segoe UI"/>
                        </a:rPr>
                        <a:t>Foreign</a:t>
                      </a:r>
                      <a:r>
                        <a:rPr dirty="0" sz="950" spc="4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10" b="1">
                          <a:latin typeface="Segoe UI"/>
                          <a:cs typeface="Segoe UI"/>
                        </a:rPr>
                        <a:t>Company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80440">
                <a:tc>
                  <a:txBody>
                    <a:bodyPr/>
                    <a:lstStyle/>
                    <a:p>
                      <a:pPr marL="76200" marR="105410">
                        <a:lnSpc>
                          <a:spcPct val="104200"/>
                        </a:lnSpc>
                        <a:spcBef>
                          <a:spcPts val="265"/>
                        </a:spcBef>
                      </a:pPr>
                      <a:r>
                        <a:rPr dirty="0" sz="950">
                          <a:latin typeface="Segoe UI"/>
                          <a:cs typeface="Segoe UI"/>
                        </a:rPr>
                        <a:t>Royalties</a:t>
                      </a:r>
                      <a:r>
                        <a:rPr dirty="0" sz="950" spc="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950" spc="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Fees</a:t>
                      </a:r>
                      <a:r>
                        <a:rPr dirty="0" sz="950" spc="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for</a:t>
                      </a:r>
                      <a:r>
                        <a:rPr dirty="0" sz="950" spc="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10">
                          <a:latin typeface="Segoe UI"/>
                          <a:cs typeface="Segoe UI"/>
                        </a:rPr>
                        <a:t>technical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services</a:t>
                      </a:r>
                      <a:r>
                        <a:rPr dirty="0" sz="950" spc="114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received</a:t>
                      </a:r>
                      <a:r>
                        <a:rPr dirty="0" sz="950" spc="114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20">
                          <a:latin typeface="Segoe UI"/>
                          <a:cs typeface="Segoe UI"/>
                        </a:rPr>
                        <a:t>from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Government</a:t>
                      </a:r>
                      <a:r>
                        <a:rPr dirty="0" sz="950" spc="7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950" spc="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an</a:t>
                      </a:r>
                      <a:r>
                        <a:rPr dirty="0" sz="950" spc="7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10">
                          <a:latin typeface="Segoe UI"/>
                          <a:cs typeface="Segoe UI"/>
                        </a:rPr>
                        <a:t>Indian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concern</a:t>
                      </a:r>
                      <a:r>
                        <a:rPr dirty="0" sz="950" spc="7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under</a:t>
                      </a:r>
                      <a:r>
                        <a:rPr dirty="0" sz="950" spc="10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10">
                          <a:latin typeface="Segoe UI"/>
                          <a:cs typeface="Segoe UI"/>
                        </a:rPr>
                        <a:t>agreement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approved</a:t>
                      </a:r>
                      <a:r>
                        <a:rPr dirty="0" sz="950" spc="5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by</a:t>
                      </a:r>
                      <a:r>
                        <a:rPr dirty="0" sz="950" spc="5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10">
                          <a:latin typeface="Segoe UI"/>
                          <a:cs typeface="Segoe UI"/>
                        </a:rPr>
                        <a:t>Central Government.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 spc="-25">
                          <a:latin typeface="Segoe UI"/>
                          <a:cs typeface="Segoe UI"/>
                        </a:rPr>
                        <a:t>50%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2606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950" spc="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>
                          <a:latin typeface="Segoe UI"/>
                          <a:cs typeface="Segoe UI"/>
                        </a:rPr>
                        <a:t>other</a:t>
                      </a:r>
                      <a:r>
                        <a:rPr dirty="0" sz="950" spc="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950" spc="-20">
                          <a:latin typeface="Segoe UI"/>
                          <a:cs typeface="Segoe UI"/>
                        </a:rPr>
                        <a:t>case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950" spc="-25">
                          <a:latin typeface="Segoe UI"/>
                          <a:cs typeface="Segoe UI"/>
                        </a:rPr>
                        <a:t>40%</a:t>
                      </a:r>
                      <a:endParaRPr sz="950">
                        <a:latin typeface="Segoe UI"/>
                        <a:cs typeface="Segoe UI"/>
                      </a:endParaRPr>
                    </a:p>
                  </a:txBody>
                  <a:tcPr marL="0" marR="0" marB="0" marT="400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35255">
              <a:lnSpc>
                <a:spcPct val="100000"/>
              </a:lnSpc>
              <a:spcBef>
                <a:spcPts val="130"/>
              </a:spcBef>
            </a:pPr>
            <a:r>
              <a:rPr dirty="0"/>
              <a:t>Tax</a:t>
            </a:r>
            <a:r>
              <a:rPr dirty="0" spc="-50"/>
              <a:t> </a:t>
            </a:r>
            <a:r>
              <a:rPr dirty="0"/>
              <a:t>Rates</a:t>
            </a:r>
            <a:r>
              <a:rPr dirty="0" spc="-50"/>
              <a:t> </a:t>
            </a:r>
            <a:r>
              <a:rPr dirty="0" spc="-10"/>
              <a:t>continued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487519" y="2341721"/>
            <a:ext cx="2865755" cy="2663825"/>
            <a:chOff x="1487519" y="2341721"/>
            <a:chExt cx="2865755" cy="2663825"/>
          </a:xfrm>
        </p:grpSpPr>
        <p:sp>
          <p:nvSpPr>
            <p:cNvPr id="4" name="object 4" descr=""/>
            <p:cNvSpPr/>
            <p:nvPr/>
          </p:nvSpPr>
          <p:spPr>
            <a:xfrm>
              <a:off x="1492758" y="2346959"/>
              <a:ext cx="2855595" cy="2653665"/>
            </a:xfrm>
            <a:custGeom>
              <a:avLst/>
              <a:gdLst/>
              <a:ahLst/>
              <a:cxnLst/>
              <a:rect l="l" t="t" r="r" b="b"/>
              <a:pathLst>
                <a:path w="2855595" h="2653665">
                  <a:moveTo>
                    <a:pt x="2855214" y="1326641"/>
                  </a:moveTo>
                  <a:lnTo>
                    <a:pt x="2854350" y="1280092"/>
                  </a:lnTo>
                  <a:lnTo>
                    <a:pt x="2851778" y="1233943"/>
                  </a:lnTo>
                  <a:lnTo>
                    <a:pt x="2847527" y="1188222"/>
                  </a:lnTo>
                  <a:lnTo>
                    <a:pt x="2841624" y="1142954"/>
                  </a:lnTo>
                  <a:lnTo>
                    <a:pt x="2834098" y="1098167"/>
                  </a:lnTo>
                  <a:lnTo>
                    <a:pt x="2824978" y="1053886"/>
                  </a:lnTo>
                  <a:lnTo>
                    <a:pt x="2814291" y="1010138"/>
                  </a:lnTo>
                  <a:lnTo>
                    <a:pt x="2802066" y="966949"/>
                  </a:lnTo>
                  <a:lnTo>
                    <a:pt x="2788331" y="924346"/>
                  </a:lnTo>
                  <a:lnTo>
                    <a:pt x="2773116" y="882355"/>
                  </a:lnTo>
                  <a:lnTo>
                    <a:pt x="2756447" y="841002"/>
                  </a:lnTo>
                  <a:lnTo>
                    <a:pt x="2738354" y="800314"/>
                  </a:lnTo>
                  <a:lnTo>
                    <a:pt x="2718864" y="760317"/>
                  </a:lnTo>
                  <a:lnTo>
                    <a:pt x="2698007" y="721038"/>
                  </a:lnTo>
                  <a:lnTo>
                    <a:pt x="2675811" y="682503"/>
                  </a:lnTo>
                  <a:lnTo>
                    <a:pt x="2652303" y="644737"/>
                  </a:lnTo>
                  <a:lnTo>
                    <a:pt x="2627512" y="607769"/>
                  </a:lnTo>
                  <a:lnTo>
                    <a:pt x="2601467" y="571624"/>
                  </a:lnTo>
                  <a:lnTo>
                    <a:pt x="2574197" y="536328"/>
                  </a:lnTo>
                  <a:lnTo>
                    <a:pt x="2545728" y="501908"/>
                  </a:lnTo>
                  <a:lnTo>
                    <a:pt x="2516090" y="468390"/>
                  </a:lnTo>
                  <a:lnTo>
                    <a:pt x="2485311" y="435800"/>
                  </a:lnTo>
                  <a:lnTo>
                    <a:pt x="2453420" y="404166"/>
                  </a:lnTo>
                  <a:lnTo>
                    <a:pt x="2420444" y="373512"/>
                  </a:lnTo>
                  <a:lnTo>
                    <a:pt x="2386413" y="343867"/>
                  </a:lnTo>
                  <a:lnTo>
                    <a:pt x="2351354" y="315256"/>
                  </a:lnTo>
                  <a:lnTo>
                    <a:pt x="2315296" y="287705"/>
                  </a:lnTo>
                  <a:lnTo>
                    <a:pt x="2278267" y="261240"/>
                  </a:lnTo>
                  <a:lnTo>
                    <a:pt x="2240296" y="235889"/>
                  </a:lnTo>
                  <a:lnTo>
                    <a:pt x="2201410" y="211678"/>
                  </a:lnTo>
                  <a:lnTo>
                    <a:pt x="2161639" y="188633"/>
                  </a:lnTo>
                  <a:lnTo>
                    <a:pt x="2121011" y="166779"/>
                  </a:lnTo>
                  <a:lnTo>
                    <a:pt x="2079554" y="146145"/>
                  </a:lnTo>
                  <a:lnTo>
                    <a:pt x="2037295" y="126756"/>
                  </a:lnTo>
                  <a:lnTo>
                    <a:pt x="1994265" y="108638"/>
                  </a:lnTo>
                  <a:lnTo>
                    <a:pt x="1950491" y="91818"/>
                  </a:lnTo>
                  <a:lnTo>
                    <a:pt x="1906001" y="76322"/>
                  </a:lnTo>
                  <a:lnTo>
                    <a:pt x="1860824" y="62177"/>
                  </a:lnTo>
                  <a:lnTo>
                    <a:pt x="1814988" y="49409"/>
                  </a:lnTo>
                  <a:lnTo>
                    <a:pt x="1768522" y="38044"/>
                  </a:lnTo>
                  <a:lnTo>
                    <a:pt x="1721454" y="28109"/>
                  </a:lnTo>
                  <a:lnTo>
                    <a:pt x="1673812" y="19630"/>
                  </a:lnTo>
                  <a:lnTo>
                    <a:pt x="1625624" y="12633"/>
                  </a:lnTo>
                  <a:lnTo>
                    <a:pt x="1576920" y="7145"/>
                  </a:lnTo>
                  <a:lnTo>
                    <a:pt x="1527726" y="3193"/>
                  </a:lnTo>
                  <a:lnTo>
                    <a:pt x="1478073" y="802"/>
                  </a:lnTo>
                  <a:lnTo>
                    <a:pt x="1427988" y="0"/>
                  </a:lnTo>
                  <a:lnTo>
                    <a:pt x="1377854" y="802"/>
                  </a:lnTo>
                  <a:lnTo>
                    <a:pt x="1328155" y="3193"/>
                  </a:lnTo>
                  <a:lnTo>
                    <a:pt x="1278918" y="7145"/>
                  </a:lnTo>
                  <a:lnTo>
                    <a:pt x="1230172" y="12633"/>
                  </a:lnTo>
                  <a:lnTo>
                    <a:pt x="1181945" y="19630"/>
                  </a:lnTo>
                  <a:lnTo>
                    <a:pt x="1134265" y="28109"/>
                  </a:lnTo>
                  <a:lnTo>
                    <a:pt x="1087161" y="38044"/>
                  </a:lnTo>
                  <a:lnTo>
                    <a:pt x="1040660" y="49409"/>
                  </a:lnTo>
                  <a:lnTo>
                    <a:pt x="994791" y="62177"/>
                  </a:lnTo>
                  <a:lnTo>
                    <a:pt x="949584" y="76322"/>
                  </a:lnTo>
                  <a:lnTo>
                    <a:pt x="905064" y="91818"/>
                  </a:lnTo>
                  <a:lnTo>
                    <a:pt x="861263" y="108638"/>
                  </a:lnTo>
                  <a:lnTo>
                    <a:pt x="818206" y="126756"/>
                  </a:lnTo>
                  <a:lnTo>
                    <a:pt x="775923" y="146145"/>
                  </a:lnTo>
                  <a:lnTo>
                    <a:pt x="734443" y="166779"/>
                  </a:lnTo>
                  <a:lnTo>
                    <a:pt x="693792" y="188633"/>
                  </a:lnTo>
                  <a:lnTo>
                    <a:pt x="654001" y="211678"/>
                  </a:lnTo>
                  <a:lnTo>
                    <a:pt x="615096" y="235889"/>
                  </a:lnTo>
                  <a:lnTo>
                    <a:pt x="577107" y="261240"/>
                  </a:lnTo>
                  <a:lnTo>
                    <a:pt x="540062" y="287705"/>
                  </a:lnTo>
                  <a:lnTo>
                    <a:pt x="503988" y="315256"/>
                  </a:lnTo>
                  <a:lnTo>
                    <a:pt x="468915" y="343867"/>
                  </a:lnTo>
                  <a:lnTo>
                    <a:pt x="434870" y="373512"/>
                  </a:lnTo>
                  <a:lnTo>
                    <a:pt x="401882" y="404166"/>
                  </a:lnTo>
                  <a:lnTo>
                    <a:pt x="369980" y="435800"/>
                  </a:lnTo>
                  <a:lnTo>
                    <a:pt x="339191" y="468390"/>
                  </a:lnTo>
                  <a:lnTo>
                    <a:pt x="309544" y="501908"/>
                  </a:lnTo>
                  <a:lnTo>
                    <a:pt x="281067" y="536328"/>
                  </a:lnTo>
                  <a:lnTo>
                    <a:pt x="253788" y="571624"/>
                  </a:lnTo>
                  <a:lnTo>
                    <a:pt x="227737" y="607769"/>
                  </a:lnTo>
                  <a:lnTo>
                    <a:pt x="202940" y="644737"/>
                  </a:lnTo>
                  <a:lnTo>
                    <a:pt x="179427" y="682503"/>
                  </a:lnTo>
                  <a:lnTo>
                    <a:pt x="157226" y="721038"/>
                  </a:lnTo>
                  <a:lnTo>
                    <a:pt x="136365" y="760317"/>
                  </a:lnTo>
                  <a:lnTo>
                    <a:pt x="116872" y="800314"/>
                  </a:lnTo>
                  <a:lnTo>
                    <a:pt x="98776" y="841002"/>
                  </a:lnTo>
                  <a:lnTo>
                    <a:pt x="82105" y="882355"/>
                  </a:lnTo>
                  <a:lnTo>
                    <a:pt x="66887" y="924346"/>
                  </a:lnTo>
                  <a:lnTo>
                    <a:pt x="53151" y="966949"/>
                  </a:lnTo>
                  <a:lnTo>
                    <a:pt x="40925" y="1010138"/>
                  </a:lnTo>
                  <a:lnTo>
                    <a:pt x="30237" y="1053886"/>
                  </a:lnTo>
                  <a:lnTo>
                    <a:pt x="21116" y="1098167"/>
                  </a:lnTo>
                  <a:lnTo>
                    <a:pt x="13589" y="1142954"/>
                  </a:lnTo>
                  <a:lnTo>
                    <a:pt x="7686" y="1188222"/>
                  </a:lnTo>
                  <a:lnTo>
                    <a:pt x="3435" y="1233943"/>
                  </a:lnTo>
                  <a:lnTo>
                    <a:pt x="863" y="1280092"/>
                  </a:lnTo>
                  <a:lnTo>
                    <a:pt x="0" y="1326641"/>
                  </a:lnTo>
                  <a:lnTo>
                    <a:pt x="863" y="1373191"/>
                  </a:lnTo>
                  <a:lnTo>
                    <a:pt x="3435" y="1419340"/>
                  </a:lnTo>
                  <a:lnTo>
                    <a:pt x="7686" y="1465061"/>
                  </a:lnTo>
                  <a:lnTo>
                    <a:pt x="13589" y="1510329"/>
                  </a:lnTo>
                  <a:lnTo>
                    <a:pt x="21116" y="1555116"/>
                  </a:lnTo>
                  <a:lnTo>
                    <a:pt x="30237" y="1599397"/>
                  </a:lnTo>
                  <a:lnTo>
                    <a:pt x="40925" y="1643145"/>
                  </a:lnTo>
                  <a:lnTo>
                    <a:pt x="53151" y="1686334"/>
                  </a:lnTo>
                  <a:lnTo>
                    <a:pt x="66887" y="1728937"/>
                  </a:lnTo>
                  <a:lnTo>
                    <a:pt x="82105" y="1770928"/>
                  </a:lnTo>
                  <a:lnTo>
                    <a:pt x="98776" y="1812281"/>
                  </a:lnTo>
                  <a:lnTo>
                    <a:pt x="116872" y="1852969"/>
                  </a:lnTo>
                  <a:lnTo>
                    <a:pt x="136365" y="1892966"/>
                  </a:lnTo>
                  <a:lnTo>
                    <a:pt x="157226" y="1932245"/>
                  </a:lnTo>
                  <a:lnTo>
                    <a:pt x="179427" y="1970780"/>
                  </a:lnTo>
                  <a:lnTo>
                    <a:pt x="202940" y="2008546"/>
                  </a:lnTo>
                  <a:lnTo>
                    <a:pt x="227737" y="2045514"/>
                  </a:lnTo>
                  <a:lnTo>
                    <a:pt x="253788" y="2081659"/>
                  </a:lnTo>
                  <a:lnTo>
                    <a:pt x="281067" y="2116955"/>
                  </a:lnTo>
                  <a:lnTo>
                    <a:pt x="309544" y="2151375"/>
                  </a:lnTo>
                  <a:lnTo>
                    <a:pt x="339191" y="2184893"/>
                  </a:lnTo>
                  <a:lnTo>
                    <a:pt x="369980" y="2217483"/>
                  </a:lnTo>
                  <a:lnTo>
                    <a:pt x="401882" y="2249117"/>
                  </a:lnTo>
                  <a:lnTo>
                    <a:pt x="434870" y="2279771"/>
                  </a:lnTo>
                  <a:lnTo>
                    <a:pt x="468915" y="2309416"/>
                  </a:lnTo>
                  <a:lnTo>
                    <a:pt x="503988" y="2338027"/>
                  </a:lnTo>
                  <a:lnTo>
                    <a:pt x="540062" y="2365578"/>
                  </a:lnTo>
                  <a:lnTo>
                    <a:pt x="577107" y="2392043"/>
                  </a:lnTo>
                  <a:lnTo>
                    <a:pt x="615096" y="2417394"/>
                  </a:lnTo>
                  <a:lnTo>
                    <a:pt x="654001" y="2441605"/>
                  </a:lnTo>
                  <a:lnTo>
                    <a:pt x="693792" y="2464650"/>
                  </a:lnTo>
                  <a:lnTo>
                    <a:pt x="734443" y="2486504"/>
                  </a:lnTo>
                  <a:lnTo>
                    <a:pt x="775923" y="2507138"/>
                  </a:lnTo>
                  <a:lnTo>
                    <a:pt x="818206" y="2526527"/>
                  </a:lnTo>
                  <a:lnTo>
                    <a:pt x="861263" y="2544645"/>
                  </a:lnTo>
                  <a:lnTo>
                    <a:pt x="905064" y="2561465"/>
                  </a:lnTo>
                  <a:lnTo>
                    <a:pt x="949584" y="2576961"/>
                  </a:lnTo>
                  <a:lnTo>
                    <a:pt x="994791" y="2591106"/>
                  </a:lnTo>
                  <a:lnTo>
                    <a:pt x="1040660" y="2603874"/>
                  </a:lnTo>
                  <a:lnTo>
                    <a:pt x="1087161" y="2615239"/>
                  </a:lnTo>
                  <a:lnTo>
                    <a:pt x="1134265" y="2625174"/>
                  </a:lnTo>
                  <a:lnTo>
                    <a:pt x="1181945" y="2633653"/>
                  </a:lnTo>
                  <a:lnTo>
                    <a:pt x="1230172" y="2640650"/>
                  </a:lnTo>
                  <a:lnTo>
                    <a:pt x="1278918" y="2646138"/>
                  </a:lnTo>
                  <a:lnTo>
                    <a:pt x="1328155" y="2650090"/>
                  </a:lnTo>
                  <a:lnTo>
                    <a:pt x="1377854" y="2652481"/>
                  </a:lnTo>
                  <a:lnTo>
                    <a:pt x="1427988" y="2653283"/>
                  </a:lnTo>
                  <a:lnTo>
                    <a:pt x="1478073" y="2652481"/>
                  </a:lnTo>
                  <a:lnTo>
                    <a:pt x="1527726" y="2650090"/>
                  </a:lnTo>
                  <a:lnTo>
                    <a:pt x="1576920" y="2646138"/>
                  </a:lnTo>
                  <a:lnTo>
                    <a:pt x="1625624" y="2640650"/>
                  </a:lnTo>
                  <a:lnTo>
                    <a:pt x="1673812" y="2633653"/>
                  </a:lnTo>
                  <a:lnTo>
                    <a:pt x="1721454" y="2625174"/>
                  </a:lnTo>
                  <a:lnTo>
                    <a:pt x="1768522" y="2615239"/>
                  </a:lnTo>
                  <a:lnTo>
                    <a:pt x="1814988" y="2603874"/>
                  </a:lnTo>
                  <a:lnTo>
                    <a:pt x="1860824" y="2591106"/>
                  </a:lnTo>
                  <a:lnTo>
                    <a:pt x="1906001" y="2576961"/>
                  </a:lnTo>
                  <a:lnTo>
                    <a:pt x="1950491" y="2561465"/>
                  </a:lnTo>
                  <a:lnTo>
                    <a:pt x="1994265" y="2544645"/>
                  </a:lnTo>
                  <a:lnTo>
                    <a:pt x="2037295" y="2526527"/>
                  </a:lnTo>
                  <a:lnTo>
                    <a:pt x="2079554" y="2507138"/>
                  </a:lnTo>
                  <a:lnTo>
                    <a:pt x="2121011" y="2486504"/>
                  </a:lnTo>
                  <a:lnTo>
                    <a:pt x="2161639" y="2464650"/>
                  </a:lnTo>
                  <a:lnTo>
                    <a:pt x="2201410" y="2441605"/>
                  </a:lnTo>
                  <a:lnTo>
                    <a:pt x="2240296" y="2417394"/>
                  </a:lnTo>
                  <a:lnTo>
                    <a:pt x="2278267" y="2392043"/>
                  </a:lnTo>
                  <a:lnTo>
                    <a:pt x="2315296" y="2365578"/>
                  </a:lnTo>
                  <a:lnTo>
                    <a:pt x="2351354" y="2338027"/>
                  </a:lnTo>
                  <a:lnTo>
                    <a:pt x="2386413" y="2309416"/>
                  </a:lnTo>
                  <a:lnTo>
                    <a:pt x="2420444" y="2279771"/>
                  </a:lnTo>
                  <a:lnTo>
                    <a:pt x="2453420" y="2249117"/>
                  </a:lnTo>
                  <a:lnTo>
                    <a:pt x="2485311" y="2217483"/>
                  </a:lnTo>
                  <a:lnTo>
                    <a:pt x="2516090" y="2184893"/>
                  </a:lnTo>
                  <a:lnTo>
                    <a:pt x="2545728" y="2151375"/>
                  </a:lnTo>
                  <a:lnTo>
                    <a:pt x="2574197" y="2116955"/>
                  </a:lnTo>
                  <a:lnTo>
                    <a:pt x="2601467" y="2081659"/>
                  </a:lnTo>
                  <a:lnTo>
                    <a:pt x="2627512" y="2045514"/>
                  </a:lnTo>
                  <a:lnTo>
                    <a:pt x="2652303" y="2008546"/>
                  </a:lnTo>
                  <a:lnTo>
                    <a:pt x="2675811" y="1970780"/>
                  </a:lnTo>
                  <a:lnTo>
                    <a:pt x="2698007" y="1932245"/>
                  </a:lnTo>
                  <a:lnTo>
                    <a:pt x="2718864" y="1892966"/>
                  </a:lnTo>
                  <a:lnTo>
                    <a:pt x="2738354" y="1852969"/>
                  </a:lnTo>
                  <a:lnTo>
                    <a:pt x="2756447" y="1812281"/>
                  </a:lnTo>
                  <a:lnTo>
                    <a:pt x="2773116" y="1770928"/>
                  </a:lnTo>
                  <a:lnTo>
                    <a:pt x="2788331" y="1728937"/>
                  </a:lnTo>
                  <a:lnTo>
                    <a:pt x="2802066" y="1686334"/>
                  </a:lnTo>
                  <a:lnTo>
                    <a:pt x="2814291" y="1643145"/>
                  </a:lnTo>
                  <a:lnTo>
                    <a:pt x="2824978" y="1599397"/>
                  </a:lnTo>
                  <a:lnTo>
                    <a:pt x="2834098" y="1555116"/>
                  </a:lnTo>
                  <a:lnTo>
                    <a:pt x="2841624" y="1510329"/>
                  </a:lnTo>
                  <a:lnTo>
                    <a:pt x="2847527" y="1465061"/>
                  </a:lnTo>
                  <a:lnTo>
                    <a:pt x="2851778" y="1419340"/>
                  </a:lnTo>
                  <a:lnTo>
                    <a:pt x="2854350" y="1373191"/>
                  </a:lnTo>
                  <a:lnTo>
                    <a:pt x="2855214" y="1326641"/>
                  </a:lnTo>
                  <a:close/>
                </a:path>
              </a:pathLst>
            </a:custGeom>
            <a:solidFill>
              <a:srgbClr val="BC9A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492758" y="2346959"/>
              <a:ext cx="2855595" cy="2653665"/>
            </a:xfrm>
            <a:custGeom>
              <a:avLst/>
              <a:gdLst/>
              <a:ahLst/>
              <a:cxnLst/>
              <a:rect l="l" t="t" r="r" b="b"/>
              <a:pathLst>
                <a:path w="2855595" h="2653665">
                  <a:moveTo>
                    <a:pt x="0" y="1326641"/>
                  </a:moveTo>
                  <a:lnTo>
                    <a:pt x="863" y="1280092"/>
                  </a:lnTo>
                  <a:lnTo>
                    <a:pt x="3435" y="1233943"/>
                  </a:lnTo>
                  <a:lnTo>
                    <a:pt x="7686" y="1188222"/>
                  </a:lnTo>
                  <a:lnTo>
                    <a:pt x="13589" y="1142954"/>
                  </a:lnTo>
                  <a:lnTo>
                    <a:pt x="21116" y="1098167"/>
                  </a:lnTo>
                  <a:lnTo>
                    <a:pt x="30237" y="1053886"/>
                  </a:lnTo>
                  <a:lnTo>
                    <a:pt x="40925" y="1010138"/>
                  </a:lnTo>
                  <a:lnTo>
                    <a:pt x="53151" y="966949"/>
                  </a:lnTo>
                  <a:lnTo>
                    <a:pt x="66887" y="924346"/>
                  </a:lnTo>
                  <a:lnTo>
                    <a:pt x="82105" y="882355"/>
                  </a:lnTo>
                  <a:lnTo>
                    <a:pt x="98776" y="841002"/>
                  </a:lnTo>
                  <a:lnTo>
                    <a:pt x="116872" y="800314"/>
                  </a:lnTo>
                  <a:lnTo>
                    <a:pt x="136365" y="760317"/>
                  </a:lnTo>
                  <a:lnTo>
                    <a:pt x="157226" y="721038"/>
                  </a:lnTo>
                  <a:lnTo>
                    <a:pt x="179427" y="682503"/>
                  </a:lnTo>
                  <a:lnTo>
                    <a:pt x="202940" y="644737"/>
                  </a:lnTo>
                  <a:lnTo>
                    <a:pt x="227737" y="607769"/>
                  </a:lnTo>
                  <a:lnTo>
                    <a:pt x="253788" y="571624"/>
                  </a:lnTo>
                  <a:lnTo>
                    <a:pt x="281067" y="536328"/>
                  </a:lnTo>
                  <a:lnTo>
                    <a:pt x="309544" y="501908"/>
                  </a:lnTo>
                  <a:lnTo>
                    <a:pt x="339191" y="468390"/>
                  </a:lnTo>
                  <a:lnTo>
                    <a:pt x="369980" y="435800"/>
                  </a:lnTo>
                  <a:lnTo>
                    <a:pt x="401882" y="404166"/>
                  </a:lnTo>
                  <a:lnTo>
                    <a:pt x="434870" y="373512"/>
                  </a:lnTo>
                  <a:lnTo>
                    <a:pt x="468915" y="343867"/>
                  </a:lnTo>
                  <a:lnTo>
                    <a:pt x="503988" y="315256"/>
                  </a:lnTo>
                  <a:lnTo>
                    <a:pt x="540062" y="287705"/>
                  </a:lnTo>
                  <a:lnTo>
                    <a:pt x="577107" y="261240"/>
                  </a:lnTo>
                  <a:lnTo>
                    <a:pt x="615096" y="235889"/>
                  </a:lnTo>
                  <a:lnTo>
                    <a:pt x="654001" y="211678"/>
                  </a:lnTo>
                  <a:lnTo>
                    <a:pt x="693792" y="188633"/>
                  </a:lnTo>
                  <a:lnTo>
                    <a:pt x="734443" y="166779"/>
                  </a:lnTo>
                  <a:lnTo>
                    <a:pt x="775923" y="146145"/>
                  </a:lnTo>
                  <a:lnTo>
                    <a:pt x="818206" y="126756"/>
                  </a:lnTo>
                  <a:lnTo>
                    <a:pt x="861263" y="108638"/>
                  </a:lnTo>
                  <a:lnTo>
                    <a:pt x="905064" y="91818"/>
                  </a:lnTo>
                  <a:lnTo>
                    <a:pt x="949584" y="76322"/>
                  </a:lnTo>
                  <a:lnTo>
                    <a:pt x="994791" y="62177"/>
                  </a:lnTo>
                  <a:lnTo>
                    <a:pt x="1040660" y="49409"/>
                  </a:lnTo>
                  <a:lnTo>
                    <a:pt x="1087161" y="38044"/>
                  </a:lnTo>
                  <a:lnTo>
                    <a:pt x="1134265" y="28109"/>
                  </a:lnTo>
                  <a:lnTo>
                    <a:pt x="1181945" y="19630"/>
                  </a:lnTo>
                  <a:lnTo>
                    <a:pt x="1230172" y="12633"/>
                  </a:lnTo>
                  <a:lnTo>
                    <a:pt x="1278918" y="7145"/>
                  </a:lnTo>
                  <a:lnTo>
                    <a:pt x="1328155" y="3193"/>
                  </a:lnTo>
                  <a:lnTo>
                    <a:pt x="1377854" y="802"/>
                  </a:lnTo>
                  <a:lnTo>
                    <a:pt x="1427988" y="0"/>
                  </a:lnTo>
                  <a:lnTo>
                    <a:pt x="1478073" y="802"/>
                  </a:lnTo>
                  <a:lnTo>
                    <a:pt x="1527726" y="3193"/>
                  </a:lnTo>
                  <a:lnTo>
                    <a:pt x="1576920" y="7145"/>
                  </a:lnTo>
                  <a:lnTo>
                    <a:pt x="1625624" y="12633"/>
                  </a:lnTo>
                  <a:lnTo>
                    <a:pt x="1673812" y="19630"/>
                  </a:lnTo>
                  <a:lnTo>
                    <a:pt x="1721454" y="28109"/>
                  </a:lnTo>
                  <a:lnTo>
                    <a:pt x="1768522" y="38044"/>
                  </a:lnTo>
                  <a:lnTo>
                    <a:pt x="1814988" y="49409"/>
                  </a:lnTo>
                  <a:lnTo>
                    <a:pt x="1860824" y="62177"/>
                  </a:lnTo>
                  <a:lnTo>
                    <a:pt x="1906001" y="76322"/>
                  </a:lnTo>
                  <a:lnTo>
                    <a:pt x="1950491" y="91818"/>
                  </a:lnTo>
                  <a:lnTo>
                    <a:pt x="1994265" y="108638"/>
                  </a:lnTo>
                  <a:lnTo>
                    <a:pt x="2037295" y="126756"/>
                  </a:lnTo>
                  <a:lnTo>
                    <a:pt x="2079554" y="146145"/>
                  </a:lnTo>
                  <a:lnTo>
                    <a:pt x="2121011" y="166779"/>
                  </a:lnTo>
                  <a:lnTo>
                    <a:pt x="2161639" y="188633"/>
                  </a:lnTo>
                  <a:lnTo>
                    <a:pt x="2201410" y="211678"/>
                  </a:lnTo>
                  <a:lnTo>
                    <a:pt x="2240296" y="235889"/>
                  </a:lnTo>
                  <a:lnTo>
                    <a:pt x="2278267" y="261240"/>
                  </a:lnTo>
                  <a:lnTo>
                    <a:pt x="2315296" y="287705"/>
                  </a:lnTo>
                  <a:lnTo>
                    <a:pt x="2351354" y="315256"/>
                  </a:lnTo>
                  <a:lnTo>
                    <a:pt x="2386413" y="343867"/>
                  </a:lnTo>
                  <a:lnTo>
                    <a:pt x="2420444" y="373512"/>
                  </a:lnTo>
                  <a:lnTo>
                    <a:pt x="2453420" y="404166"/>
                  </a:lnTo>
                  <a:lnTo>
                    <a:pt x="2485311" y="435800"/>
                  </a:lnTo>
                  <a:lnTo>
                    <a:pt x="2516090" y="468390"/>
                  </a:lnTo>
                  <a:lnTo>
                    <a:pt x="2545728" y="501908"/>
                  </a:lnTo>
                  <a:lnTo>
                    <a:pt x="2574197" y="536328"/>
                  </a:lnTo>
                  <a:lnTo>
                    <a:pt x="2601467" y="571624"/>
                  </a:lnTo>
                  <a:lnTo>
                    <a:pt x="2627512" y="607769"/>
                  </a:lnTo>
                  <a:lnTo>
                    <a:pt x="2652303" y="644737"/>
                  </a:lnTo>
                  <a:lnTo>
                    <a:pt x="2675811" y="682503"/>
                  </a:lnTo>
                  <a:lnTo>
                    <a:pt x="2698007" y="721038"/>
                  </a:lnTo>
                  <a:lnTo>
                    <a:pt x="2718864" y="760317"/>
                  </a:lnTo>
                  <a:lnTo>
                    <a:pt x="2738354" y="800314"/>
                  </a:lnTo>
                  <a:lnTo>
                    <a:pt x="2756447" y="841002"/>
                  </a:lnTo>
                  <a:lnTo>
                    <a:pt x="2773116" y="882355"/>
                  </a:lnTo>
                  <a:lnTo>
                    <a:pt x="2788331" y="924346"/>
                  </a:lnTo>
                  <a:lnTo>
                    <a:pt x="2802066" y="966949"/>
                  </a:lnTo>
                  <a:lnTo>
                    <a:pt x="2814291" y="1010138"/>
                  </a:lnTo>
                  <a:lnTo>
                    <a:pt x="2824978" y="1053886"/>
                  </a:lnTo>
                  <a:lnTo>
                    <a:pt x="2834098" y="1098167"/>
                  </a:lnTo>
                  <a:lnTo>
                    <a:pt x="2841624" y="1142954"/>
                  </a:lnTo>
                  <a:lnTo>
                    <a:pt x="2847527" y="1188222"/>
                  </a:lnTo>
                  <a:lnTo>
                    <a:pt x="2851778" y="1233943"/>
                  </a:lnTo>
                  <a:lnTo>
                    <a:pt x="2854350" y="1280092"/>
                  </a:lnTo>
                  <a:lnTo>
                    <a:pt x="2855214" y="1326641"/>
                  </a:lnTo>
                  <a:lnTo>
                    <a:pt x="2854350" y="1373191"/>
                  </a:lnTo>
                  <a:lnTo>
                    <a:pt x="2851778" y="1419340"/>
                  </a:lnTo>
                  <a:lnTo>
                    <a:pt x="2847527" y="1465061"/>
                  </a:lnTo>
                  <a:lnTo>
                    <a:pt x="2841624" y="1510329"/>
                  </a:lnTo>
                  <a:lnTo>
                    <a:pt x="2834098" y="1555116"/>
                  </a:lnTo>
                  <a:lnTo>
                    <a:pt x="2824978" y="1599397"/>
                  </a:lnTo>
                  <a:lnTo>
                    <a:pt x="2814291" y="1643145"/>
                  </a:lnTo>
                  <a:lnTo>
                    <a:pt x="2802066" y="1686334"/>
                  </a:lnTo>
                  <a:lnTo>
                    <a:pt x="2788331" y="1728937"/>
                  </a:lnTo>
                  <a:lnTo>
                    <a:pt x="2773116" y="1770928"/>
                  </a:lnTo>
                  <a:lnTo>
                    <a:pt x="2756447" y="1812281"/>
                  </a:lnTo>
                  <a:lnTo>
                    <a:pt x="2738354" y="1852969"/>
                  </a:lnTo>
                  <a:lnTo>
                    <a:pt x="2718864" y="1892966"/>
                  </a:lnTo>
                  <a:lnTo>
                    <a:pt x="2698007" y="1932245"/>
                  </a:lnTo>
                  <a:lnTo>
                    <a:pt x="2675811" y="1970780"/>
                  </a:lnTo>
                  <a:lnTo>
                    <a:pt x="2652303" y="2008546"/>
                  </a:lnTo>
                  <a:lnTo>
                    <a:pt x="2627512" y="2045514"/>
                  </a:lnTo>
                  <a:lnTo>
                    <a:pt x="2601467" y="2081659"/>
                  </a:lnTo>
                  <a:lnTo>
                    <a:pt x="2574197" y="2116955"/>
                  </a:lnTo>
                  <a:lnTo>
                    <a:pt x="2545728" y="2151375"/>
                  </a:lnTo>
                  <a:lnTo>
                    <a:pt x="2516090" y="2184893"/>
                  </a:lnTo>
                  <a:lnTo>
                    <a:pt x="2485311" y="2217483"/>
                  </a:lnTo>
                  <a:lnTo>
                    <a:pt x="2453420" y="2249117"/>
                  </a:lnTo>
                  <a:lnTo>
                    <a:pt x="2420444" y="2279771"/>
                  </a:lnTo>
                  <a:lnTo>
                    <a:pt x="2386413" y="2309416"/>
                  </a:lnTo>
                  <a:lnTo>
                    <a:pt x="2351354" y="2338027"/>
                  </a:lnTo>
                  <a:lnTo>
                    <a:pt x="2315296" y="2365578"/>
                  </a:lnTo>
                  <a:lnTo>
                    <a:pt x="2278267" y="2392043"/>
                  </a:lnTo>
                  <a:lnTo>
                    <a:pt x="2240296" y="2417394"/>
                  </a:lnTo>
                  <a:lnTo>
                    <a:pt x="2201410" y="2441605"/>
                  </a:lnTo>
                  <a:lnTo>
                    <a:pt x="2161639" y="2464650"/>
                  </a:lnTo>
                  <a:lnTo>
                    <a:pt x="2121011" y="2486504"/>
                  </a:lnTo>
                  <a:lnTo>
                    <a:pt x="2079554" y="2507138"/>
                  </a:lnTo>
                  <a:lnTo>
                    <a:pt x="2037295" y="2526527"/>
                  </a:lnTo>
                  <a:lnTo>
                    <a:pt x="1994265" y="2544645"/>
                  </a:lnTo>
                  <a:lnTo>
                    <a:pt x="1950491" y="2561465"/>
                  </a:lnTo>
                  <a:lnTo>
                    <a:pt x="1906001" y="2576961"/>
                  </a:lnTo>
                  <a:lnTo>
                    <a:pt x="1860824" y="2591106"/>
                  </a:lnTo>
                  <a:lnTo>
                    <a:pt x="1814988" y="2603874"/>
                  </a:lnTo>
                  <a:lnTo>
                    <a:pt x="1768522" y="2615239"/>
                  </a:lnTo>
                  <a:lnTo>
                    <a:pt x="1721454" y="2625174"/>
                  </a:lnTo>
                  <a:lnTo>
                    <a:pt x="1673812" y="2633653"/>
                  </a:lnTo>
                  <a:lnTo>
                    <a:pt x="1625624" y="2640650"/>
                  </a:lnTo>
                  <a:lnTo>
                    <a:pt x="1576920" y="2646138"/>
                  </a:lnTo>
                  <a:lnTo>
                    <a:pt x="1527726" y="2650090"/>
                  </a:lnTo>
                  <a:lnTo>
                    <a:pt x="1478073" y="2652481"/>
                  </a:lnTo>
                  <a:lnTo>
                    <a:pt x="1427988" y="2653283"/>
                  </a:lnTo>
                  <a:lnTo>
                    <a:pt x="1377854" y="2652481"/>
                  </a:lnTo>
                  <a:lnTo>
                    <a:pt x="1328155" y="2650090"/>
                  </a:lnTo>
                  <a:lnTo>
                    <a:pt x="1278918" y="2646138"/>
                  </a:lnTo>
                  <a:lnTo>
                    <a:pt x="1230172" y="2640650"/>
                  </a:lnTo>
                  <a:lnTo>
                    <a:pt x="1181945" y="2633653"/>
                  </a:lnTo>
                  <a:lnTo>
                    <a:pt x="1134265" y="2625174"/>
                  </a:lnTo>
                  <a:lnTo>
                    <a:pt x="1087161" y="2615239"/>
                  </a:lnTo>
                  <a:lnTo>
                    <a:pt x="1040660" y="2603874"/>
                  </a:lnTo>
                  <a:lnTo>
                    <a:pt x="994791" y="2591106"/>
                  </a:lnTo>
                  <a:lnTo>
                    <a:pt x="949584" y="2576961"/>
                  </a:lnTo>
                  <a:lnTo>
                    <a:pt x="905064" y="2561465"/>
                  </a:lnTo>
                  <a:lnTo>
                    <a:pt x="861263" y="2544645"/>
                  </a:lnTo>
                  <a:lnTo>
                    <a:pt x="818206" y="2526527"/>
                  </a:lnTo>
                  <a:lnTo>
                    <a:pt x="775923" y="2507138"/>
                  </a:lnTo>
                  <a:lnTo>
                    <a:pt x="734443" y="2486504"/>
                  </a:lnTo>
                  <a:lnTo>
                    <a:pt x="693792" y="2464650"/>
                  </a:lnTo>
                  <a:lnTo>
                    <a:pt x="654001" y="2441605"/>
                  </a:lnTo>
                  <a:lnTo>
                    <a:pt x="615096" y="2417394"/>
                  </a:lnTo>
                  <a:lnTo>
                    <a:pt x="577107" y="2392043"/>
                  </a:lnTo>
                  <a:lnTo>
                    <a:pt x="540062" y="2365578"/>
                  </a:lnTo>
                  <a:lnTo>
                    <a:pt x="503988" y="2338027"/>
                  </a:lnTo>
                  <a:lnTo>
                    <a:pt x="468915" y="2309416"/>
                  </a:lnTo>
                  <a:lnTo>
                    <a:pt x="434870" y="2279771"/>
                  </a:lnTo>
                  <a:lnTo>
                    <a:pt x="401882" y="2249117"/>
                  </a:lnTo>
                  <a:lnTo>
                    <a:pt x="369980" y="2217483"/>
                  </a:lnTo>
                  <a:lnTo>
                    <a:pt x="339191" y="2184893"/>
                  </a:lnTo>
                  <a:lnTo>
                    <a:pt x="309544" y="2151375"/>
                  </a:lnTo>
                  <a:lnTo>
                    <a:pt x="281067" y="2116955"/>
                  </a:lnTo>
                  <a:lnTo>
                    <a:pt x="253788" y="2081659"/>
                  </a:lnTo>
                  <a:lnTo>
                    <a:pt x="227737" y="2045514"/>
                  </a:lnTo>
                  <a:lnTo>
                    <a:pt x="202940" y="2008546"/>
                  </a:lnTo>
                  <a:lnTo>
                    <a:pt x="179427" y="1970780"/>
                  </a:lnTo>
                  <a:lnTo>
                    <a:pt x="157226" y="1932245"/>
                  </a:lnTo>
                  <a:lnTo>
                    <a:pt x="136365" y="1892966"/>
                  </a:lnTo>
                  <a:lnTo>
                    <a:pt x="116872" y="1852969"/>
                  </a:lnTo>
                  <a:lnTo>
                    <a:pt x="98776" y="1812281"/>
                  </a:lnTo>
                  <a:lnTo>
                    <a:pt x="82105" y="1770928"/>
                  </a:lnTo>
                  <a:lnTo>
                    <a:pt x="66887" y="1728937"/>
                  </a:lnTo>
                  <a:lnTo>
                    <a:pt x="53151" y="1686334"/>
                  </a:lnTo>
                  <a:lnTo>
                    <a:pt x="40925" y="1643145"/>
                  </a:lnTo>
                  <a:lnTo>
                    <a:pt x="30237" y="1599397"/>
                  </a:lnTo>
                  <a:lnTo>
                    <a:pt x="21116" y="1555116"/>
                  </a:lnTo>
                  <a:lnTo>
                    <a:pt x="13589" y="1510329"/>
                  </a:lnTo>
                  <a:lnTo>
                    <a:pt x="7686" y="1465061"/>
                  </a:lnTo>
                  <a:lnTo>
                    <a:pt x="3435" y="1419340"/>
                  </a:lnTo>
                  <a:lnTo>
                    <a:pt x="863" y="1373191"/>
                  </a:lnTo>
                  <a:lnTo>
                    <a:pt x="0" y="1326641"/>
                  </a:lnTo>
                  <a:close/>
                </a:path>
              </a:pathLst>
            </a:custGeom>
            <a:ln w="10477">
              <a:solidFill>
                <a:srgbClr val="4D3E2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973833" y="2714498"/>
            <a:ext cx="1734820" cy="19113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9255">
              <a:lnSpc>
                <a:spcPct val="100000"/>
              </a:lnSpc>
              <a:spcBef>
                <a:spcPts val="135"/>
              </a:spcBef>
            </a:pPr>
            <a:r>
              <a:rPr dirty="0" sz="1200" b="1">
                <a:latin typeface="Segoe UI"/>
                <a:cs typeface="Segoe UI"/>
              </a:rPr>
              <a:t>Indian</a:t>
            </a:r>
            <a:r>
              <a:rPr dirty="0" sz="1200" spc="114" b="1">
                <a:latin typeface="Segoe UI"/>
                <a:cs typeface="Segoe UI"/>
              </a:rPr>
              <a:t> </a:t>
            </a:r>
            <a:r>
              <a:rPr dirty="0" sz="1200" spc="-10" b="1">
                <a:latin typeface="Segoe UI"/>
                <a:cs typeface="Segoe UI"/>
              </a:rPr>
              <a:t>Taxes</a:t>
            </a:r>
            <a:endParaRPr sz="1200">
              <a:latin typeface="Segoe UI"/>
              <a:cs typeface="Segoe UI"/>
            </a:endParaRPr>
          </a:p>
          <a:p>
            <a:pPr marL="12700" marR="260985">
              <a:lnSpc>
                <a:spcPct val="102899"/>
              </a:lnSpc>
              <a:spcBef>
                <a:spcPts val="1490"/>
              </a:spcBef>
            </a:pPr>
            <a:r>
              <a:rPr dirty="0" u="sng" sz="120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Surcharge</a:t>
            </a:r>
            <a:r>
              <a:rPr dirty="0" sz="1200" spc="9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on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the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 spc="-25">
                <a:latin typeface="Segoe UI"/>
                <a:cs typeface="Segoe UI"/>
              </a:rPr>
              <a:t>tax </a:t>
            </a:r>
            <a:r>
              <a:rPr dirty="0" sz="1200">
                <a:latin typeface="Segoe UI"/>
                <a:cs typeface="Segoe UI"/>
              </a:rPr>
              <a:t>amount,</a:t>
            </a:r>
            <a:r>
              <a:rPr dirty="0" sz="1200" spc="5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if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applicable</a:t>
            </a:r>
            <a:endParaRPr sz="1200">
              <a:latin typeface="Segoe UI"/>
              <a:cs typeface="Segoe UI"/>
            </a:endParaRPr>
          </a:p>
          <a:p>
            <a:pPr marL="12700" marR="5080">
              <a:lnSpc>
                <a:spcPct val="103299"/>
              </a:lnSpc>
              <a:spcBef>
                <a:spcPts val="1480"/>
              </a:spcBef>
            </a:pPr>
            <a:r>
              <a:rPr dirty="0" u="sng" sz="120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Health</a:t>
            </a:r>
            <a:r>
              <a:rPr dirty="0" u="sng" sz="1200" spc="7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&amp;</a:t>
            </a:r>
            <a:r>
              <a:rPr dirty="0" u="sng" sz="1200" spc="8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Education</a:t>
            </a:r>
            <a:r>
              <a:rPr dirty="0" u="sng" sz="1200" spc="8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200" spc="-2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Cess</a:t>
            </a:r>
            <a:r>
              <a:rPr dirty="0" sz="1200" spc="-20">
                <a:latin typeface="Segoe UI"/>
                <a:cs typeface="Segoe UI"/>
              </a:rPr>
              <a:t> </a:t>
            </a:r>
            <a:r>
              <a:rPr dirty="0" u="sng" sz="1200" spc="-1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(HEC):</a:t>
            </a:r>
            <a:endParaRPr sz="12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200">
                <a:latin typeface="Segoe UI"/>
                <a:cs typeface="Segoe UI"/>
              </a:rPr>
              <a:t>4%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is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applicable</a:t>
            </a:r>
            <a:r>
              <a:rPr dirty="0" sz="1200" spc="9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on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 spc="-25">
                <a:latin typeface="Segoe UI"/>
                <a:cs typeface="Segoe UI"/>
              </a:rPr>
              <a:t>the</a:t>
            </a:r>
            <a:endParaRPr sz="1200">
              <a:latin typeface="Segoe UI"/>
              <a:cs typeface="Segoe UI"/>
            </a:endParaRPr>
          </a:p>
          <a:p>
            <a:pPr marL="12700" marR="26670">
              <a:lnSpc>
                <a:spcPct val="102899"/>
              </a:lnSpc>
              <a:spcBef>
                <a:spcPts val="10"/>
              </a:spcBef>
            </a:pPr>
            <a:r>
              <a:rPr dirty="0" sz="1200">
                <a:latin typeface="Segoe UI"/>
                <a:cs typeface="Segoe UI"/>
              </a:rPr>
              <a:t>amount</a:t>
            </a:r>
            <a:r>
              <a:rPr dirty="0" sz="1200" spc="4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of</a:t>
            </a:r>
            <a:r>
              <a:rPr dirty="0" sz="1200" spc="5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Income</a:t>
            </a:r>
            <a:r>
              <a:rPr dirty="0" sz="1200" spc="4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Tax</a:t>
            </a:r>
            <a:r>
              <a:rPr dirty="0" sz="1200" spc="40">
                <a:latin typeface="Segoe UI"/>
                <a:cs typeface="Segoe UI"/>
              </a:rPr>
              <a:t> </a:t>
            </a:r>
            <a:r>
              <a:rPr dirty="0" sz="1200" spc="-50">
                <a:latin typeface="Segoe UI"/>
                <a:cs typeface="Segoe UI"/>
              </a:rPr>
              <a:t>+ </a:t>
            </a:r>
            <a:r>
              <a:rPr dirty="0" sz="1200" spc="-10">
                <a:latin typeface="Segoe UI"/>
                <a:cs typeface="Segoe UI"/>
              </a:rPr>
              <a:t>Surcharge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023961" y="2826353"/>
            <a:ext cx="2867025" cy="2663190"/>
            <a:chOff x="5023961" y="2826353"/>
            <a:chExt cx="2867025" cy="2663190"/>
          </a:xfrm>
        </p:grpSpPr>
        <p:sp>
          <p:nvSpPr>
            <p:cNvPr id="8" name="object 8" descr=""/>
            <p:cNvSpPr/>
            <p:nvPr/>
          </p:nvSpPr>
          <p:spPr>
            <a:xfrm>
              <a:off x="5029199" y="2831592"/>
              <a:ext cx="2856230" cy="2653030"/>
            </a:xfrm>
            <a:custGeom>
              <a:avLst/>
              <a:gdLst/>
              <a:ahLst/>
              <a:cxnLst/>
              <a:rect l="l" t="t" r="r" b="b"/>
              <a:pathLst>
                <a:path w="2856229" h="2653029">
                  <a:moveTo>
                    <a:pt x="2855976" y="1326641"/>
                  </a:moveTo>
                  <a:lnTo>
                    <a:pt x="2855112" y="1280045"/>
                  </a:lnTo>
                  <a:lnTo>
                    <a:pt x="2852540" y="1233854"/>
                  </a:lnTo>
                  <a:lnTo>
                    <a:pt x="2848289" y="1188094"/>
                  </a:lnTo>
                  <a:lnTo>
                    <a:pt x="2842386" y="1142791"/>
                  </a:lnTo>
                  <a:lnTo>
                    <a:pt x="2834859" y="1097973"/>
                  </a:lnTo>
                  <a:lnTo>
                    <a:pt x="2825738" y="1053664"/>
                  </a:lnTo>
                  <a:lnTo>
                    <a:pt x="2815050" y="1009891"/>
                  </a:lnTo>
                  <a:lnTo>
                    <a:pt x="2802824" y="966681"/>
                  </a:lnTo>
                  <a:lnTo>
                    <a:pt x="2789088" y="924060"/>
                  </a:lnTo>
                  <a:lnTo>
                    <a:pt x="2773870" y="882053"/>
                  </a:lnTo>
                  <a:lnTo>
                    <a:pt x="2757199" y="840688"/>
                  </a:lnTo>
                  <a:lnTo>
                    <a:pt x="2739103" y="799990"/>
                  </a:lnTo>
                  <a:lnTo>
                    <a:pt x="2719610" y="759986"/>
                  </a:lnTo>
                  <a:lnTo>
                    <a:pt x="2698749" y="720702"/>
                  </a:lnTo>
                  <a:lnTo>
                    <a:pt x="2676548" y="682164"/>
                  </a:lnTo>
                  <a:lnTo>
                    <a:pt x="2653035" y="644399"/>
                  </a:lnTo>
                  <a:lnTo>
                    <a:pt x="2628238" y="607432"/>
                  </a:lnTo>
                  <a:lnTo>
                    <a:pt x="2602187" y="571290"/>
                  </a:lnTo>
                  <a:lnTo>
                    <a:pt x="2574908" y="536000"/>
                  </a:lnTo>
                  <a:lnTo>
                    <a:pt x="2546431" y="501587"/>
                  </a:lnTo>
                  <a:lnTo>
                    <a:pt x="2516784" y="468077"/>
                  </a:lnTo>
                  <a:lnTo>
                    <a:pt x="2485995" y="435497"/>
                  </a:lnTo>
                  <a:lnTo>
                    <a:pt x="2454093" y="403874"/>
                  </a:lnTo>
                  <a:lnTo>
                    <a:pt x="2421105" y="373233"/>
                  </a:lnTo>
                  <a:lnTo>
                    <a:pt x="2387060" y="343601"/>
                  </a:lnTo>
                  <a:lnTo>
                    <a:pt x="2351987" y="315003"/>
                  </a:lnTo>
                  <a:lnTo>
                    <a:pt x="2315913" y="287467"/>
                  </a:lnTo>
                  <a:lnTo>
                    <a:pt x="2278868" y="261018"/>
                  </a:lnTo>
                  <a:lnTo>
                    <a:pt x="2240879" y="235683"/>
                  </a:lnTo>
                  <a:lnTo>
                    <a:pt x="2201974" y="211487"/>
                  </a:lnTo>
                  <a:lnTo>
                    <a:pt x="2162183" y="188458"/>
                  </a:lnTo>
                  <a:lnTo>
                    <a:pt x="2121532" y="166621"/>
                  </a:lnTo>
                  <a:lnTo>
                    <a:pt x="2080052" y="146003"/>
                  </a:lnTo>
                  <a:lnTo>
                    <a:pt x="2037769" y="126629"/>
                  </a:lnTo>
                  <a:lnTo>
                    <a:pt x="1994712" y="108527"/>
                  </a:lnTo>
                  <a:lnTo>
                    <a:pt x="1950911" y="91722"/>
                  </a:lnTo>
                  <a:lnTo>
                    <a:pt x="1906391" y="76241"/>
                  </a:lnTo>
                  <a:lnTo>
                    <a:pt x="1861184" y="62109"/>
                  </a:lnTo>
                  <a:lnTo>
                    <a:pt x="1815315" y="49354"/>
                  </a:lnTo>
                  <a:lnTo>
                    <a:pt x="1768814" y="38001"/>
                  </a:lnTo>
                  <a:lnTo>
                    <a:pt x="1721710" y="28076"/>
                  </a:lnTo>
                  <a:lnTo>
                    <a:pt x="1674030" y="19607"/>
                  </a:lnTo>
                  <a:lnTo>
                    <a:pt x="1625803" y="12618"/>
                  </a:lnTo>
                  <a:lnTo>
                    <a:pt x="1577057" y="7137"/>
                  </a:lnTo>
                  <a:lnTo>
                    <a:pt x="1527820" y="3189"/>
                  </a:lnTo>
                  <a:lnTo>
                    <a:pt x="1478121" y="801"/>
                  </a:lnTo>
                  <a:lnTo>
                    <a:pt x="1427988" y="0"/>
                  </a:lnTo>
                  <a:lnTo>
                    <a:pt x="1377854" y="801"/>
                  </a:lnTo>
                  <a:lnTo>
                    <a:pt x="1328155" y="3189"/>
                  </a:lnTo>
                  <a:lnTo>
                    <a:pt x="1278918" y="7137"/>
                  </a:lnTo>
                  <a:lnTo>
                    <a:pt x="1230172" y="12618"/>
                  </a:lnTo>
                  <a:lnTo>
                    <a:pt x="1181945" y="19607"/>
                  </a:lnTo>
                  <a:lnTo>
                    <a:pt x="1134265" y="28076"/>
                  </a:lnTo>
                  <a:lnTo>
                    <a:pt x="1087161" y="38001"/>
                  </a:lnTo>
                  <a:lnTo>
                    <a:pt x="1040660" y="49354"/>
                  </a:lnTo>
                  <a:lnTo>
                    <a:pt x="994791" y="62109"/>
                  </a:lnTo>
                  <a:lnTo>
                    <a:pt x="949584" y="76241"/>
                  </a:lnTo>
                  <a:lnTo>
                    <a:pt x="905064" y="91722"/>
                  </a:lnTo>
                  <a:lnTo>
                    <a:pt x="861263" y="108527"/>
                  </a:lnTo>
                  <a:lnTo>
                    <a:pt x="818206" y="126629"/>
                  </a:lnTo>
                  <a:lnTo>
                    <a:pt x="775923" y="146003"/>
                  </a:lnTo>
                  <a:lnTo>
                    <a:pt x="734443" y="166621"/>
                  </a:lnTo>
                  <a:lnTo>
                    <a:pt x="693792" y="188458"/>
                  </a:lnTo>
                  <a:lnTo>
                    <a:pt x="654001" y="211487"/>
                  </a:lnTo>
                  <a:lnTo>
                    <a:pt x="615096" y="235683"/>
                  </a:lnTo>
                  <a:lnTo>
                    <a:pt x="577107" y="261018"/>
                  </a:lnTo>
                  <a:lnTo>
                    <a:pt x="540062" y="287467"/>
                  </a:lnTo>
                  <a:lnTo>
                    <a:pt x="503988" y="315003"/>
                  </a:lnTo>
                  <a:lnTo>
                    <a:pt x="468915" y="343601"/>
                  </a:lnTo>
                  <a:lnTo>
                    <a:pt x="434870" y="373233"/>
                  </a:lnTo>
                  <a:lnTo>
                    <a:pt x="401882" y="403874"/>
                  </a:lnTo>
                  <a:lnTo>
                    <a:pt x="369980" y="435497"/>
                  </a:lnTo>
                  <a:lnTo>
                    <a:pt x="339191" y="468077"/>
                  </a:lnTo>
                  <a:lnTo>
                    <a:pt x="309544" y="501587"/>
                  </a:lnTo>
                  <a:lnTo>
                    <a:pt x="281067" y="536000"/>
                  </a:lnTo>
                  <a:lnTo>
                    <a:pt x="253788" y="571290"/>
                  </a:lnTo>
                  <a:lnTo>
                    <a:pt x="227737" y="607432"/>
                  </a:lnTo>
                  <a:lnTo>
                    <a:pt x="202940" y="644399"/>
                  </a:lnTo>
                  <a:lnTo>
                    <a:pt x="179427" y="682164"/>
                  </a:lnTo>
                  <a:lnTo>
                    <a:pt x="157226" y="720702"/>
                  </a:lnTo>
                  <a:lnTo>
                    <a:pt x="136365" y="759986"/>
                  </a:lnTo>
                  <a:lnTo>
                    <a:pt x="116872" y="799990"/>
                  </a:lnTo>
                  <a:lnTo>
                    <a:pt x="98776" y="840688"/>
                  </a:lnTo>
                  <a:lnTo>
                    <a:pt x="82105" y="882053"/>
                  </a:lnTo>
                  <a:lnTo>
                    <a:pt x="66887" y="924060"/>
                  </a:lnTo>
                  <a:lnTo>
                    <a:pt x="53151" y="966681"/>
                  </a:lnTo>
                  <a:lnTo>
                    <a:pt x="40925" y="1009891"/>
                  </a:lnTo>
                  <a:lnTo>
                    <a:pt x="30237" y="1053664"/>
                  </a:lnTo>
                  <a:lnTo>
                    <a:pt x="21116" y="1097973"/>
                  </a:lnTo>
                  <a:lnTo>
                    <a:pt x="13589" y="1142791"/>
                  </a:lnTo>
                  <a:lnTo>
                    <a:pt x="7686" y="1188094"/>
                  </a:lnTo>
                  <a:lnTo>
                    <a:pt x="3435" y="1233854"/>
                  </a:lnTo>
                  <a:lnTo>
                    <a:pt x="863" y="1280045"/>
                  </a:lnTo>
                  <a:lnTo>
                    <a:pt x="0" y="1326641"/>
                  </a:lnTo>
                  <a:lnTo>
                    <a:pt x="863" y="1373190"/>
                  </a:lnTo>
                  <a:lnTo>
                    <a:pt x="3435" y="1419336"/>
                  </a:lnTo>
                  <a:lnTo>
                    <a:pt x="7686" y="1465052"/>
                  </a:lnTo>
                  <a:lnTo>
                    <a:pt x="13589" y="1510313"/>
                  </a:lnTo>
                  <a:lnTo>
                    <a:pt x="21116" y="1555092"/>
                  </a:lnTo>
                  <a:lnTo>
                    <a:pt x="30237" y="1599363"/>
                  </a:lnTo>
                  <a:lnTo>
                    <a:pt x="40925" y="1643100"/>
                  </a:lnTo>
                  <a:lnTo>
                    <a:pt x="53151" y="1686275"/>
                  </a:lnTo>
                  <a:lnTo>
                    <a:pt x="66887" y="1728864"/>
                  </a:lnTo>
                  <a:lnTo>
                    <a:pt x="82105" y="1770840"/>
                  </a:lnTo>
                  <a:lnTo>
                    <a:pt x="98776" y="1812175"/>
                  </a:lnTo>
                  <a:lnTo>
                    <a:pt x="116872" y="1852845"/>
                  </a:lnTo>
                  <a:lnTo>
                    <a:pt x="136365" y="1892823"/>
                  </a:lnTo>
                  <a:lnTo>
                    <a:pt x="157226" y="1932083"/>
                  </a:lnTo>
                  <a:lnTo>
                    <a:pt x="179427" y="1970597"/>
                  </a:lnTo>
                  <a:lnTo>
                    <a:pt x="202940" y="2008341"/>
                  </a:lnTo>
                  <a:lnTo>
                    <a:pt x="227737" y="2045287"/>
                  </a:lnTo>
                  <a:lnTo>
                    <a:pt x="253788" y="2081410"/>
                  </a:lnTo>
                  <a:lnTo>
                    <a:pt x="281067" y="2116682"/>
                  </a:lnTo>
                  <a:lnTo>
                    <a:pt x="309544" y="2151079"/>
                  </a:lnTo>
                  <a:lnTo>
                    <a:pt x="339191" y="2184573"/>
                  </a:lnTo>
                  <a:lnTo>
                    <a:pt x="369980" y="2217138"/>
                  </a:lnTo>
                  <a:lnTo>
                    <a:pt x="401882" y="2248749"/>
                  </a:lnTo>
                  <a:lnTo>
                    <a:pt x="434870" y="2279377"/>
                  </a:lnTo>
                  <a:lnTo>
                    <a:pt x="468915" y="2308999"/>
                  </a:lnTo>
                  <a:lnTo>
                    <a:pt x="503988" y="2337586"/>
                  </a:lnTo>
                  <a:lnTo>
                    <a:pt x="540062" y="2365113"/>
                  </a:lnTo>
                  <a:lnTo>
                    <a:pt x="577107" y="2391554"/>
                  </a:lnTo>
                  <a:lnTo>
                    <a:pt x="615096" y="2416881"/>
                  </a:lnTo>
                  <a:lnTo>
                    <a:pt x="654001" y="2441070"/>
                  </a:lnTo>
                  <a:lnTo>
                    <a:pt x="693792" y="2464093"/>
                  </a:lnTo>
                  <a:lnTo>
                    <a:pt x="734443" y="2485925"/>
                  </a:lnTo>
                  <a:lnTo>
                    <a:pt x="775923" y="2506539"/>
                  </a:lnTo>
                  <a:lnTo>
                    <a:pt x="818206" y="2525908"/>
                  </a:lnTo>
                  <a:lnTo>
                    <a:pt x="861263" y="2544007"/>
                  </a:lnTo>
                  <a:lnTo>
                    <a:pt x="905064" y="2560809"/>
                  </a:lnTo>
                  <a:lnTo>
                    <a:pt x="949584" y="2576288"/>
                  </a:lnTo>
                  <a:lnTo>
                    <a:pt x="994791" y="2590417"/>
                  </a:lnTo>
                  <a:lnTo>
                    <a:pt x="1040660" y="2603171"/>
                  </a:lnTo>
                  <a:lnTo>
                    <a:pt x="1087161" y="2614523"/>
                  </a:lnTo>
                  <a:lnTo>
                    <a:pt x="1134265" y="2624446"/>
                  </a:lnTo>
                  <a:lnTo>
                    <a:pt x="1181945" y="2632915"/>
                  </a:lnTo>
                  <a:lnTo>
                    <a:pt x="1230172" y="2639903"/>
                  </a:lnTo>
                  <a:lnTo>
                    <a:pt x="1278918" y="2645384"/>
                  </a:lnTo>
                  <a:lnTo>
                    <a:pt x="1328155" y="2649332"/>
                  </a:lnTo>
                  <a:lnTo>
                    <a:pt x="1377854" y="2651720"/>
                  </a:lnTo>
                  <a:lnTo>
                    <a:pt x="1427988" y="2652522"/>
                  </a:lnTo>
                  <a:lnTo>
                    <a:pt x="1478121" y="2651720"/>
                  </a:lnTo>
                  <a:lnTo>
                    <a:pt x="1527820" y="2649332"/>
                  </a:lnTo>
                  <a:lnTo>
                    <a:pt x="1577057" y="2645384"/>
                  </a:lnTo>
                  <a:lnTo>
                    <a:pt x="1625803" y="2639903"/>
                  </a:lnTo>
                  <a:lnTo>
                    <a:pt x="1674030" y="2632915"/>
                  </a:lnTo>
                  <a:lnTo>
                    <a:pt x="1721710" y="2624446"/>
                  </a:lnTo>
                  <a:lnTo>
                    <a:pt x="1768814" y="2614523"/>
                  </a:lnTo>
                  <a:lnTo>
                    <a:pt x="1815315" y="2603171"/>
                  </a:lnTo>
                  <a:lnTo>
                    <a:pt x="1861184" y="2590417"/>
                  </a:lnTo>
                  <a:lnTo>
                    <a:pt x="1906391" y="2576288"/>
                  </a:lnTo>
                  <a:lnTo>
                    <a:pt x="1950911" y="2560809"/>
                  </a:lnTo>
                  <a:lnTo>
                    <a:pt x="1994712" y="2544007"/>
                  </a:lnTo>
                  <a:lnTo>
                    <a:pt x="2037769" y="2525908"/>
                  </a:lnTo>
                  <a:lnTo>
                    <a:pt x="2080052" y="2506539"/>
                  </a:lnTo>
                  <a:lnTo>
                    <a:pt x="2121532" y="2485925"/>
                  </a:lnTo>
                  <a:lnTo>
                    <a:pt x="2162183" y="2464093"/>
                  </a:lnTo>
                  <a:lnTo>
                    <a:pt x="2201974" y="2441070"/>
                  </a:lnTo>
                  <a:lnTo>
                    <a:pt x="2240879" y="2416881"/>
                  </a:lnTo>
                  <a:lnTo>
                    <a:pt x="2278868" y="2391554"/>
                  </a:lnTo>
                  <a:lnTo>
                    <a:pt x="2315913" y="2365113"/>
                  </a:lnTo>
                  <a:lnTo>
                    <a:pt x="2351987" y="2337586"/>
                  </a:lnTo>
                  <a:lnTo>
                    <a:pt x="2387060" y="2308999"/>
                  </a:lnTo>
                  <a:lnTo>
                    <a:pt x="2421105" y="2279377"/>
                  </a:lnTo>
                  <a:lnTo>
                    <a:pt x="2454093" y="2248749"/>
                  </a:lnTo>
                  <a:lnTo>
                    <a:pt x="2485995" y="2217138"/>
                  </a:lnTo>
                  <a:lnTo>
                    <a:pt x="2516784" y="2184573"/>
                  </a:lnTo>
                  <a:lnTo>
                    <a:pt x="2546431" y="2151079"/>
                  </a:lnTo>
                  <a:lnTo>
                    <a:pt x="2574908" y="2116682"/>
                  </a:lnTo>
                  <a:lnTo>
                    <a:pt x="2602187" y="2081410"/>
                  </a:lnTo>
                  <a:lnTo>
                    <a:pt x="2628238" y="2045287"/>
                  </a:lnTo>
                  <a:lnTo>
                    <a:pt x="2653035" y="2008341"/>
                  </a:lnTo>
                  <a:lnTo>
                    <a:pt x="2676548" y="1970597"/>
                  </a:lnTo>
                  <a:lnTo>
                    <a:pt x="2698749" y="1932083"/>
                  </a:lnTo>
                  <a:lnTo>
                    <a:pt x="2719610" y="1892823"/>
                  </a:lnTo>
                  <a:lnTo>
                    <a:pt x="2739103" y="1852845"/>
                  </a:lnTo>
                  <a:lnTo>
                    <a:pt x="2757199" y="1812175"/>
                  </a:lnTo>
                  <a:lnTo>
                    <a:pt x="2773870" y="1770840"/>
                  </a:lnTo>
                  <a:lnTo>
                    <a:pt x="2789088" y="1728864"/>
                  </a:lnTo>
                  <a:lnTo>
                    <a:pt x="2802824" y="1686275"/>
                  </a:lnTo>
                  <a:lnTo>
                    <a:pt x="2815050" y="1643100"/>
                  </a:lnTo>
                  <a:lnTo>
                    <a:pt x="2825738" y="1599363"/>
                  </a:lnTo>
                  <a:lnTo>
                    <a:pt x="2834859" y="1555092"/>
                  </a:lnTo>
                  <a:lnTo>
                    <a:pt x="2842386" y="1510313"/>
                  </a:lnTo>
                  <a:lnTo>
                    <a:pt x="2848289" y="1465052"/>
                  </a:lnTo>
                  <a:lnTo>
                    <a:pt x="2852540" y="1419336"/>
                  </a:lnTo>
                  <a:lnTo>
                    <a:pt x="2855112" y="1373190"/>
                  </a:lnTo>
                  <a:lnTo>
                    <a:pt x="2855976" y="1326641"/>
                  </a:lnTo>
                  <a:close/>
                </a:path>
              </a:pathLst>
            </a:custGeom>
            <a:solidFill>
              <a:srgbClr val="BC9A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029199" y="2831592"/>
              <a:ext cx="2856230" cy="2653030"/>
            </a:xfrm>
            <a:custGeom>
              <a:avLst/>
              <a:gdLst/>
              <a:ahLst/>
              <a:cxnLst/>
              <a:rect l="l" t="t" r="r" b="b"/>
              <a:pathLst>
                <a:path w="2856229" h="2653029">
                  <a:moveTo>
                    <a:pt x="0" y="1326641"/>
                  </a:moveTo>
                  <a:lnTo>
                    <a:pt x="863" y="1280045"/>
                  </a:lnTo>
                  <a:lnTo>
                    <a:pt x="3435" y="1233854"/>
                  </a:lnTo>
                  <a:lnTo>
                    <a:pt x="7686" y="1188094"/>
                  </a:lnTo>
                  <a:lnTo>
                    <a:pt x="13589" y="1142791"/>
                  </a:lnTo>
                  <a:lnTo>
                    <a:pt x="21116" y="1097973"/>
                  </a:lnTo>
                  <a:lnTo>
                    <a:pt x="30237" y="1053664"/>
                  </a:lnTo>
                  <a:lnTo>
                    <a:pt x="40925" y="1009891"/>
                  </a:lnTo>
                  <a:lnTo>
                    <a:pt x="53151" y="966681"/>
                  </a:lnTo>
                  <a:lnTo>
                    <a:pt x="66887" y="924060"/>
                  </a:lnTo>
                  <a:lnTo>
                    <a:pt x="82105" y="882053"/>
                  </a:lnTo>
                  <a:lnTo>
                    <a:pt x="98776" y="840688"/>
                  </a:lnTo>
                  <a:lnTo>
                    <a:pt x="116872" y="799990"/>
                  </a:lnTo>
                  <a:lnTo>
                    <a:pt x="136365" y="759986"/>
                  </a:lnTo>
                  <a:lnTo>
                    <a:pt x="157226" y="720702"/>
                  </a:lnTo>
                  <a:lnTo>
                    <a:pt x="179427" y="682164"/>
                  </a:lnTo>
                  <a:lnTo>
                    <a:pt x="202940" y="644399"/>
                  </a:lnTo>
                  <a:lnTo>
                    <a:pt x="227737" y="607432"/>
                  </a:lnTo>
                  <a:lnTo>
                    <a:pt x="253788" y="571290"/>
                  </a:lnTo>
                  <a:lnTo>
                    <a:pt x="281067" y="536000"/>
                  </a:lnTo>
                  <a:lnTo>
                    <a:pt x="309544" y="501587"/>
                  </a:lnTo>
                  <a:lnTo>
                    <a:pt x="339191" y="468077"/>
                  </a:lnTo>
                  <a:lnTo>
                    <a:pt x="369980" y="435497"/>
                  </a:lnTo>
                  <a:lnTo>
                    <a:pt x="401882" y="403874"/>
                  </a:lnTo>
                  <a:lnTo>
                    <a:pt x="434870" y="373233"/>
                  </a:lnTo>
                  <a:lnTo>
                    <a:pt x="468915" y="343601"/>
                  </a:lnTo>
                  <a:lnTo>
                    <a:pt x="503988" y="315003"/>
                  </a:lnTo>
                  <a:lnTo>
                    <a:pt x="540062" y="287467"/>
                  </a:lnTo>
                  <a:lnTo>
                    <a:pt x="577107" y="261018"/>
                  </a:lnTo>
                  <a:lnTo>
                    <a:pt x="615096" y="235683"/>
                  </a:lnTo>
                  <a:lnTo>
                    <a:pt x="654001" y="211487"/>
                  </a:lnTo>
                  <a:lnTo>
                    <a:pt x="693792" y="188458"/>
                  </a:lnTo>
                  <a:lnTo>
                    <a:pt x="734443" y="166621"/>
                  </a:lnTo>
                  <a:lnTo>
                    <a:pt x="775923" y="146003"/>
                  </a:lnTo>
                  <a:lnTo>
                    <a:pt x="818206" y="126629"/>
                  </a:lnTo>
                  <a:lnTo>
                    <a:pt x="861263" y="108527"/>
                  </a:lnTo>
                  <a:lnTo>
                    <a:pt x="905064" y="91722"/>
                  </a:lnTo>
                  <a:lnTo>
                    <a:pt x="949584" y="76241"/>
                  </a:lnTo>
                  <a:lnTo>
                    <a:pt x="994791" y="62109"/>
                  </a:lnTo>
                  <a:lnTo>
                    <a:pt x="1040660" y="49354"/>
                  </a:lnTo>
                  <a:lnTo>
                    <a:pt x="1087161" y="38001"/>
                  </a:lnTo>
                  <a:lnTo>
                    <a:pt x="1134265" y="28076"/>
                  </a:lnTo>
                  <a:lnTo>
                    <a:pt x="1181945" y="19607"/>
                  </a:lnTo>
                  <a:lnTo>
                    <a:pt x="1230172" y="12618"/>
                  </a:lnTo>
                  <a:lnTo>
                    <a:pt x="1278918" y="7137"/>
                  </a:lnTo>
                  <a:lnTo>
                    <a:pt x="1328155" y="3189"/>
                  </a:lnTo>
                  <a:lnTo>
                    <a:pt x="1377854" y="801"/>
                  </a:lnTo>
                  <a:lnTo>
                    <a:pt x="1427988" y="0"/>
                  </a:lnTo>
                  <a:lnTo>
                    <a:pt x="1478121" y="801"/>
                  </a:lnTo>
                  <a:lnTo>
                    <a:pt x="1527820" y="3189"/>
                  </a:lnTo>
                  <a:lnTo>
                    <a:pt x="1577057" y="7137"/>
                  </a:lnTo>
                  <a:lnTo>
                    <a:pt x="1625803" y="12618"/>
                  </a:lnTo>
                  <a:lnTo>
                    <a:pt x="1674030" y="19607"/>
                  </a:lnTo>
                  <a:lnTo>
                    <a:pt x="1721710" y="28076"/>
                  </a:lnTo>
                  <a:lnTo>
                    <a:pt x="1768814" y="38001"/>
                  </a:lnTo>
                  <a:lnTo>
                    <a:pt x="1815315" y="49354"/>
                  </a:lnTo>
                  <a:lnTo>
                    <a:pt x="1861184" y="62109"/>
                  </a:lnTo>
                  <a:lnTo>
                    <a:pt x="1906391" y="76241"/>
                  </a:lnTo>
                  <a:lnTo>
                    <a:pt x="1950911" y="91722"/>
                  </a:lnTo>
                  <a:lnTo>
                    <a:pt x="1994712" y="108527"/>
                  </a:lnTo>
                  <a:lnTo>
                    <a:pt x="2037769" y="126629"/>
                  </a:lnTo>
                  <a:lnTo>
                    <a:pt x="2080052" y="146003"/>
                  </a:lnTo>
                  <a:lnTo>
                    <a:pt x="2121532" y="166621"/>
                  </a:lnTo>
                  <a:lnTo>
                    <a:pt x="2162183" y="188458"/>
                  </a:lnTo>
                  <a:lnTo>
                    <a:pt x="2201974" y="211487"/>
                  </a:lnTo>
                  <a:lnTo>
                    <a:pt x="2240879" y="235683"/>
                  </a:lnTo>
                  <a:lnTo>
                    <a:pt x="2278868" y="261018"/>
                  </a:lnTo>
                  <a:lnTo>
                    <a:pt x="2315913" y="287467"/>
                  </a:lnTo>
                  <a:lnTo>
                    <a:pt x="2351987" y="315003"/>
                  </a:lnTo>
                  <a:lnTo>
                    <a:pt x="2387060" y="343601"/>
                  </a:lnTo>
                  <a:lnTo>
                    <a:pt x="2421105" y="373233"/>
                  </a:lnTo>
                  <a:lnTo>
                    <a:pt x="2454093" y="403874"/>
                  </a:lnTo>
                  <a:lnTo>
                    <a:pt x="2485995" y="435497"/>
                  </a:lnTo>
                  <a:lnTo>
                    <a:pt x="2516784" y="468077"/>
                  </a:lnTo>
                  <a:lnTo>
                    <a:pt x="2546431" y="501587"/>
                  </a:lnTo>
                  <a:lnTo>
                    <a:pt x="2574908" y="536000"/>
                  </a:lnTo>
                  <a:lnTo>
                    <a:pt x="2602187" y="571290"/>
                  </a:lnTo>
                  <a:lnTo>
                    <a:pt x="2628238" y="607432"/>
                  </a:lnTo>
                  <a:lnTo>
                    <a:pt x="2653035" y="644399"/>
                  </a:lnTo>
                  <a:lnTo>
                    <a:pt x="2676548" y="682164"/>
                  </a:lnTo>
                  <a:lnTo>
                    <a:pt x="2698749" y="720702"/>
                  </a:lnTo>
                  <a:lnTo>
                    <a:pt x="2719610" y="759986"/>
                  </a:lnTo>
                  <a:lnTo>
                    <a:pt x="2739103" y="799990"/>
                  </a:lnTo>
                  <a:lnTo>
                    <a:pt x="2757199" y="840688"/>
                  </a:lnTo>
                  <a:lnTo>
                    <a:pt x="2773870" y="882053"/>
                  </a:lnTo>
                  <a:lnTo>
                    <a:pt x="2789088" y="924060"/>
                  </a:lnTo>
                  <a:lnTo>
                    <a:pt x="2802824" y="966681"/>
                  </a:lnTo>
                  <a:lnTo>
                    <a:pt x="2815050" y="1009891"/>
                  </a:lnTo>
                  <a:lnTo>
                    <a:pt x="2825738" y="1053664"/>
                  </a:lnTo>
                  <a:lnTo>
                    <a:pt x="2834859" y="1097973"/>
                  </a:lnTo>
                  <a:lnTo>
                    <a:pt x="2842386" y="1142791"/>
                  </a:lnTo>
                  <a:lnTo>
                    <a:pt x="2848289" y="1188094"/>
                  </a:lnTo>
                  <a:lnTo>
                    <a:pt x="2852540" y="1233854"/>
                  </a:lnTo>
                  <a:lnTo>
                    <a:pt x="2855112" y="1280045"/>
                  </a:lnTo>
                  <a:lnTo>
                    <a:pt x="2855976" y="1326641"/>
                  </a:lnTo>
                  <a:lnTo>
                    <a:pt x="2855112" y="1373190"/>
                  </a:lnTo>
                  <a:lnTo>
                    <a:pt x="2852540" y="1419336"/>
                  </a:lnTo>
                  <a:lnTo>
                    <a:pt x="2848289" y="1465052"/>
                  </a:lnTo>
                  <a:lnTo>
                    <a:pt x="2842386" y="1510313"/>
                  </a:lnTo>
                  <a:lnTo>
                    <a:pt x="2834859" y="1555092"/>
                  </a:lnTo>
                  <a:lnTo>
                    <a:pt x="2825738" y="1599363"/>
                  </a:lnTo>
                  <a:lnTo>
                    <a:pt x="2815050" y="1643100"/>
                  </a:lnTo>
                  <a:lnTo>
                    <a:pt x="2802824" y="1686275"/>
                  </a:lnTo>
                  <a:lnTo>
                    <a:pt x="2789088" y="1728864"/>
                  </a:lnTo>
                  <a:lnTo>
                    <a:pt x="2773870" y="1770840"/>
                  </a:lnTo>
                  <a:lnTo>
                    <a:pt x="2757199" y="1812175"/>
                  </a:lnTo>
                  <a:lnTo>
                    <a:pt x="2739103" y="1852845"/>
                  </a:lnTo>
                  <a:lnTo>
                    <a:pt x="2719610" y="1892823"/>
                  </a:lnTo>
                  <a:lnTo>
                    <a:pt x="2698749" y="1932083"/>
                  </a:lnTo>
                  <a:lnTo>
                    <a:pt x="2676548" y="1970597"/>
                  </a:lnTo>
                  <a:lnTo>
                    <a:pt x="2653035" y="2008341"/>
                  </a:lnTo>
                  <a:lnTo>
                    <a:pt x="2628238" y="2045287"/>
                  </a:lnTo>
                  <a:lnTo>
                    <a:pt x="2602187" y="2081410"/>
                  </a:lnTo>
                  <a:lnTo>
                    <a:pt x="2574908" y="2116682"/>
                  </a:lnTo>
                  <a:lnTo>
                    <a:pt x="2546431" y="2151079"/>
                  </a:lnTo>
                  <a:lnTo>
                    <a:pt x="2516784" y="2184573"/>
                  </a:lnTo>
                  <a:lnTo>
                    <a:pt x="2485995" y="2217138"/>
                  </a:lnTo>
                  <a:lnTo>
                    <a:pt x="2454093" y="2248749"/>
                  </a:lnTo>
                  <a:lnTo>
                    <a:pt x="2421105" y="2279377"/>
                  </a:lnTo>
                  <a:lnTo>
                    <a:pt x="2387060" y="2308999"/>
                  </a:lnTo>
                  <a:lnTo>
                    <a:pt x="2351987" y="2337586"/>
                  </a:lnTo>
                  <a:lnTo>
                    <a:pt x="2315913" y="2365113"/>
                  </a:lnTo>
                  <a:lnTo>
                    <a:pt x="2278868" y="2391554"/>
                  </a:lnTo>
                  <a:lnTo>
                    <a:pt x="2240879" y="2416881"/>
                  </a:lnTo>
                  <a:lnTo>
                    <a:pt x="2201974" y="2441070"/>
                  </a:lnTo>
                  <a:lnTo>
                    <a:pt x="2162183" y="2464093"/>
                  </a:lnTo>
                  <a:lnTo>
                    <a:pt x="2121532" y="2485925"/>
                  </a:lnTo>
                  <a:lnTo>
                    <a:pt x="2080052" y="2506539"/>
                  </a:lnTo>
                  <a:lnTo>
                    <a:pt x="2037769" y="2525908"/>
                  </a:lnTo>
                  <a:lnTo>
                    <a:pt x="1994712" y="2544007"/>
                  </a:lnTo>
                  <a:lnTo>
                    <a:pt x="1950911" y="2560809"/>
                  </a:lnTo>
                  <a:lnTo>
                    <a:pt x="1906391" y="2576288"/>
                  </a:lnTo>
                  <a:lnTo>
                    <a:pt x="1861184" y="2590417"/>
                  </a:lnTo>
                  <a:lnTo>
                    <a:pt x="1815315" y="2603171"/>
                  </a:lnTo>
                  <a:lnTo>
                    <a:pt x="1768814" y="2614523"/>
                  </a:lnTo>
                  <a:lnTo>
                    <a:pt x="1721710" y="2624446"/>
                  </a:lnTo>
                  <a:lnTo>
                    <a:pt x="1674030" y="2632915"/>
                  </a:lnTo>
                  <a:lnTo>
                    <a:pt x="1625803" y="2639903"/>
                  </a:lnTo>
                  <a:lnTo>
                    <a:pt x="1577057" y="2645384"/>
                  </a:lnTo>
                  <a:lnTo>
                    <a:pt x="1527820" y="2649332"/>
                  </a:lnTo>
                  <a:lnTo>
                    <a:pt x="1478121" y="2651720"/>
                  </a:lnTo>
                  <a:lnTo>
                    <a:pt x="1427988" y="2652522"/>
                  </a:lnTo>
                  <a:lnTo>
                    <a:pt x="1377854" y="2651720"/>
                  </a:lnTo>
                  <a:lnTo>
                    <a:pt x="1328155" y="2649332"/>
                  </a:lnTo>
                  <a:lnTo>
                    <a:pt x="1278918" y="2645384"/>
                  </a:lnTo>
                  <a:lnTo>
                    <a:pt x="1230172" y="2639903"/>
                  </a:lnTo>
                  <a:lnTo>
                    <a:pt x="1181945" y="2632915"/>
                  </a:lnTo>
                  <a:lnTo>
                    <a:pt x="1134265" y="2624446"/>
                  </a:lnTo>
                  <a:lnTo>
                    <a:pt x="1087161" y="2614523"/>
                  </a:lnTo>
                  <a:lnTo>
                    <a:pt x="1040660" y="2603171"/>
                  </a:lnTo>
                  <a:lnTo>
                    <a:pt x="994791" y="2590417"/>
                  </a:lnTo>
                  <a:lnTo>
                    <a:pt x="949584" y="2576288"/>
                  </a:lnTo>
                  <a:lnTo>
                    <a:pt x="905064" y="2560809"/>
                  </a:lnTo>
                  <a:lnTo>
                    <a:pt x="861263" y="2544007"/>
                  </a:lnTo>
                  <a:lnTo>
                    <a:pt x="818206" y="2525908"/>
                  </a:lnTo>
                  <a:lnTo>
                    <a:pt x="775923" y="2506539"/>
                  </a:lnTo>
                  <a:lnTo>
                    <a:pt x="734443" y="2485925"/>
                  </a:lnTo>
                  <a:lnTo>
                    <a:pt x="693792" y="2464093"/>
                  </a:lnTo>
                  <a:lnTo>
                    <a:pt x="654001" y="2441070"/>
                  </a:lnTo>
                  <a:lnTo>
                    <a:pt x="615096" y="2416881"/>
                  </a:lnTo>
                  <a:lnTo>
                    <a:pt x="577107" y="2391554"/>
                  </a:lnTo>
                  <a:lnTo>
                    <a:pt x="540062" y="2365113"/>
                  </a:lnTo>
                  <a:lnTo>
                    <a:pt x="503988" y="2337586"/>
                  </a:lnTo>
                  <a:lnTo>
                    <a:pt x="468915" y="2308999"/>
                  </a:lnTo>
                  <a:lnTo>
                    <a:pt x="434870" y="2279377"/>
                  </a:lnTo>
                  <a:lnTo>
                    <a:pt x="401882" y="2248749"/>
                  </a:lnTo>
                  <a:lnTo>
                    <a:pt x="369980" y="2217138"/>
                  </a:lnTo>
                  <a:lnTo>
                    <a:pt x="339191" y="2184573"/>
                  </a:lnTo>
                  <a:lnTo>
                    <a:pt x="309544" y="2151079"/>
                  </a:lnTo>
                  <a:lnTo>
                    <a:pt x="281067" y="2116682"/>
                  </a:lnTo>
                  <a:lnTo>
                    <a:pt x="253788" y="2081410"/>
                  </a:lnTo>
                  <a:lnTo>
                    <a:pt x="227737" y="2045287"/>
                  </a:lnTo>
                  <a:lnTo>
                    <a:pt x="202940" y="2008341"/>
                  </a:lnTo>
                  <a:lnTo>
                    <a:pt x="179427" y="1970597"/>
                  </a:lnTo>
                  <a:lnTo>
                    <a:pt x="157226" y="1932083"/>
                  </a:lnTo>
                  <a:lnTo>
                    <a:pt x="136365" y="1892823"/>
                  </a:lnTo>
                  <a:lnTo>
                    <a:pt x="116872" y="1852845"/>
                  </a:lnTo>
                  <a:lnTo>
                    <a:pt x="98776" y="1812175"/>
                  </a:lnTo>
                  <a:lnTo>
                    <a:pt x="82105" y="1770840"/>
                  </a:lnTo>
                  <a:lnTo>
                    <a:pt x="66887" y="1728864"/>
                  </a:lnTo>
                  <a:lnTo>
                    <a:pt x="53151" y="1686275"/>
                  </a:lnTo>
                  <a:lnTo>
                    <a:pt x="40925" y="1643100"/>
                  </a:lnTo>
                  <a:lnTo>
                    <a:pt x="30237" y="1599363"/>
                  </a:lnTo>
                  <a:lnTo>
                    <a:pt x="21116" y="1555092"/>
                  </a:lnTo>
                  <a:lnTo>
                    <a:pt x="13589" y="1510313"/>
                  </a:lnTo>
                  <a:lnTo>
                    <a:pt x="7686" y="1465052"/>
                  </a:lnTo>
                  <a:lnTo>
                    <a:pt x="3435" y="1419336"/>
                  </a:lnTo>
                  <a:lnTo>
                    <a:pt x="863" y="1373190"/>
                  </a:lnTo>
                  <a:lnTo>
                    <a:pt x="0" y="1326641"/>
                  </a:lnTo>
                  <a:close/>
                </a:path>
              </a:pathLst>
            </a:custGeom>
            <a:ln w="10477">
              <a:solidFill>
                <a:srgbClr val="4D3E2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546090" y="3199130"/>
            <a:ext cx="1823085" cy="1722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1200" b="1">
                <a:latin typeface="Segoe UI"/>
                <a:cs typeface="Segoe UI"/>
              </a:rPr>
              <a:t>US</a:t>
            </a:r>
            <a:r>
              <a:rPr dirty="0" sz="1200" spc="50" b="1">
                <a:latin typeface="Segoe UI"/>
                <a:cs typeface="Segoe UI"/>
              </a:rPr>
              <a:t> </a:t>
            </a:r>
            <a:r>
              <a:rPr dirty="0" sz="1200" spc="-10" b="1">
                <a:latin typeface="Segoe UI"/>
                <a:cs typeface="Segoe UI"/>
              </a:rPr>
              <a:t>Taxes</a:t>
            </a:r>
            <a:endParaRPr sz="1200">
              <a:latin typeface="Segoe UI"/>
              <a:cs typeface="Segoe UI"/>
            </a:endParaRPr>
          </a:p>
          <a:p>
            <a:pPr algn="ctr" marL="228600" marR="220979">
              <a:lnSpc>
                <a:spcPct val="102899"/>
              </a:lnSpc>
              <a:spcBef>
                <a:spcPts val="1490"/>
              </a:spcBef>
            </a:pPr>
            <a:r>
              <a:rPr dirty="0" sz="1200">
                <a:latin typeface="Segoe UI"/>
                <a:cs typeface="Segoe UI"/>
              </a:rPr>
              <a:t>No</a:t>
            </a:r>
            <a:r>
              <a:rPr dirty="0" sz="1200" spc="8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Additional</a:t>
            </a:r>
            <a:r>
              <a:rPr dirty="0" sz="1200" spc="9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taxes However</a:t>
            </a:r>
            <a:endParaRPr sz="1200">
              <a:latin typeface="Segoe UI"/>
              <a:cs typeface="Segoe UI"/>
            </a:endParaRPr>
          </a:p>
          <a:p>
            <a:pPr algn="ctr" marL="45720" marR="38100">
              <a:lnSpc>
                <a:spcPct val="103099"/>
              </a:lnSpc>
            </a:pPr>
            <a:r>
              <a:rPr dirty="0" sz="1200">
                <a:latin typeface="Segoe UI"/>
                <a:cs typeface="Segoe UI"/>
              </a:rPr>
              <a:t>NIIT-</a:t>
            </a:r>
            <a:r>
              <a:rPr dirty="0" sz="1200" spc="8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Additional</a:t>
            </a:r>
            <a:r>
              <a:rPr dirty="0" sz="1200" spc="8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.09%</a:t>
            </a:r>
            <a:r>
              <a:rPr dirty="0" sz="1200" spc="85">
                <a:latin typeface="Segoe UI"/>
                <a:cs typeface="Segoe UI"/>
              </a:rPr>
              <a:t> </a:t>
            </a:r>
            <a:r>
              <a:rPr dirty="0" sz="1200" spc="-25">
                <a:latin typeface="Segoe UI"/>
                <a:cs typeface="Segoe UI"/>
              </a:rPr>
              <a:t>tax </a:t>
            </a:r>
            <a:r>
              <a:rPr dirty="0" sz="1200">
                <a:latin typeface="Segoe UI"/>
                <a:cs typeface="Segoe UI"/>
              </a:rPr>
              <a:t>only</a:t>
            </a:r>
            <a:r>
              <a:rPr dirty="0" sz="1200" spc="5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on</a:t>
            </a:r>
            <a:r>
              <a:rPr dirty="0" sz="1200" spc="6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investment income</a:t>
            </a:r>
            <a:endParaRPr sz="1200">
              <a:latin typeface="Segoe UI"/>
              <a:cs typeface="Segoe UI"/>
            </a:endParaRPr>
          </a:p>
          <a:p>
            <a:pPr algn="ctr" marL="12700" marR="5080">
              <a:lnSpc>
                <a:spcPts val="1490"/>
              </a:lnSpc>
              <a:spcBef>
                <a:spcPts val="50"/>
              </a:spcBef>
            </a:pPr>
            <a:r>
              <a:rPr dirty="0" sz="1200">
                <a:latin typeface="Segoe UI"/>
                <a:cs typeface="Segoe UI"/>
              </a:rPr>
              <a:t>Additional</a:t>
            </a:r>
            <a:r>
              <a:rPr dirty="0" sz="1200" spc="12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Medicare</a:t>
            </a:r>
            <a:r>
              <a:rPr dirty="0" sz="1200" spc="145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taxes </a:t>
            </a:r>
            <a:r>
              <a:rPr dirty="0" sz="1200">
                <a:latin typeface="Segoe UI"/>
                <a:cs typeface="Segoe UI"/>
              </a:rPr>
              <a:t>of</a:t>
            </a:r>
            <a:r>
              <a:rPr dirty="0" sz="1200" spc="2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3.8%.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  <p:sp>
        <p:nvSpPr>
          <p:cNvPr id="11" name="object 11" descr=""/>
          <p:cNvSpPr txBox="1"/>
          <p:nvPr/>
        </p:nvSpPr>
        <p:spPr>
          <a:xfrm>
            <a:off x="3762247" y="1864867"/>
            <a:ext cx="1652270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650" spc="-1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Additional</a:t>
            </a:r>
            <a:r>
              <a:rPr dirty="0" u="sng" sz="1650" spc="-4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650" spc="-20" b="1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Taxes</a:t>
            </a:r>
            <a:endParaRPr sz="16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1441037" y="2087213"/>
          <a:ext cx="7237730" cy="3394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6340"/>
                <a:gridCol w="2772410"/>
                <a:gridCol w="3182620"/>
              </a:tblGrid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Indian</a:t>
                      </a:r>
                      <a:r>
                        <a:rPr dirty="0" sz="1450" spc="8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Taxation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US</a:t>
                      </a:r>
                      <a:r>
                        <a:rPr dirty="0" sz="1450" spc="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Taxation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</a:tr>
              <a:tr h="486409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300" spc="-10">
                          <a:latin typeface="Segoe UI"/>
                          <a:cs typeface="Segoe UI"/>
                        </a:rPr>
                        <a:t>Terminology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300" spc="-20"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300" spc="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Deducted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at</a:t>
                      </a:r>
                      <a:r>
                        <a:rPr dirty="0" sz="1300" spc="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source</a:t>
                      </a:r>
                      <a:r>
                        <a:rPr dirty="0" sz="1300" spc="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(TDS)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dirty="0" sz="1300" spc="-20"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300" spc="-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Withholding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61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488565">
                <a:tc>
                  <a:txBody>
                    <a:bodyPr/>
                    <a:lstStyle/>
                    <a:p>
                      <a:pPr marL="74930" marR="220345">
                        <a:lnSpc>
                          <a:spcPct val="101499"/>
                        </a:lnSpc>
                        <a:spcBef>
                          <a:spcPts val="260"/>
                        </a:spcBef>
                      </a:pPr>
                      <a:r>
                        <a:rPr dirty="0" sz="13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300" spc="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issued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by</a:t>
                      </a:r>
                      <a:r>
                        <a:rPr dirty="0" sz="13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payer</a:t>
                      </a:r>
                      <a:r>
                        <a:rPr dirty="0" sz="13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25">
                          <a:latin typeface="Segoe UI"/>
                          <a:cs typeface="Segoe UI"/>
                        </a:rPr>
                        <a:t>to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payee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311150" indent="-235585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Arial"/>
                        <a:buChar char="•"/>
                        <a:tabLst>
                          <a:tab pos="311150" algn="l"/>
                        </a:tabLst>
                      </a:pPr>
                      <a:r>
                        <a:rPr dirty="0" sz="13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300" spc="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16</a:t>
                      </a:r>
                      <a:r>
                        <a:rPr dirty="0" sz="13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3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Salaried</a:t>
                      </a:r>
                      <a:r>
                        <a:rPr dirty="0" sz="13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employees</a:t>
                      </a:r>
                      <a:endParaRPr sz="1300">
                        <a:latin typeface="Segoe UI"/>
                        <a:cs typeface="Segoe UI"/>
                      </a:endParaRPr>
                    </a:p>
                    <a:p>
                      <a:pPr marL="311150" marR="78105" indent="-235585">
                        <a:lnSpc>
                          <a:spcPct val="101499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311150" algn="l"/>
                        </a:tabLst>
                      </a:pPr>
                      <a:r>
                        <a:rPr dirty="0" sz="13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300" spc="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16A</a:t>
                      </a:r>
                      <a:r>
                        <a:rPr dirty="0" sz="1300" spc="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3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Other</a:t>
                      </a:r>
                      <a:r>
                        <a:rPr dirty="0" sz="1300" spc="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payments</a:t>
                      </a:r>
                      <a:r>
                        <a:rPr dirty="0" sz="1300" spc="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20">
                          <a:latin typeface="Segoe UI"/>
                          <a:cs typeface="Segoe UI"/>
                        </a:rPr>
                        <a:t>like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interest,</a:t>
                      </a:r>
                      <a:r>
                        <a:rPr dirty="0" sz="1300" spc="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commission,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professional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fees,</a:t>
                      </a:r>
                      <a:r>
                        <a:rPr dirty="0" sz="130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20">
                          <a:latin typeface="Segoe UI"/>
                          <a:cs typeface="Segoe UI"/>
                        </a:rPr>
                        <a:t>etc.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310515" marR="788670" indent="-235585">
                        <a:lnSpc>
                          <a:spcPct val="101499"/>
                        </a:lnSpc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dirty="0" sz="13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3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W-2</a:t>
                      </a:r>
                      <a:r>
                        <a:rPr dirty="0" sz="13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– Wages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(salaried employees)</a:t>
                      </a:r>
                      <a:endParaRPr sz="1300">
                        <a:latin typeface="Segoe UI"/>
                        <a:cs typeface="Segoe UI"/>
                      </a:endParaRPr>
                    </a:p>
                    <a:p>
                      <a:pPr marL="310515" indent="-235585"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dirty="0" sz="13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300" spc="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1099-INT</a:t>
                      </a:r>
                      <a:r>
                        <a:rPr dirty="0" sz="13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300" spc="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Interest</a:t>
                      </a:r>
                      <a:r>
                        <a:rPr dirty="0" sz="1300" spc="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(residents)</a:t>
                      </a:r>
                      <a:endParaRPr sz="1300">
                        <a:latin typeface="Segoe UI"/>
                        <a:cs typeface="Segoe UI"/>
                      </a:endParaRPr>
                    </a:p>
                    <a:p>
                      <a:pPr marL="310515" indent="-235585"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dirty="0" sz="13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300" spc="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1099-DIV</a:t>
                      </a:r>
                      <a:r>
                        <a:rPr dirty="0" sz="1300" spc="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300" spc="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Dividend</a:t>
                      </a:r>
                      <a:r>
                        <a:rPr dirty="0" sz="1300" spc="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(residents)</a:t>
                      </a:r>
                      <a:endParaRPr sz="1300">
                        <a:latin typeface="Segoe UI"/>
                        <a:cs typeface="Segoe UI"/>
                      </a:endParaRPr>
                    </a:p>
                    <a:p>
                      <a:pPr marL="310515" marR="297815" indent="-235585">
                        <a:lnSpc>
                          <a:spcPct val="101499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dirty="0" sz="13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300" spc="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1042-S</a:t>
                      </a:r>
                      <a:r>
                        <a:rPr dirty="0" sz="13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300" spc="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FDAP</a:t>
                      </a:r>
                      <a:r>
                        <a:rPr dirty="0" sz="1300" spc="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Income</a:t>
                      </a:r>
                      <a:r>
                        <a:rPr dirty="0" sz="13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(non- residents)</a:t>
                      </a:r>
                      <a:endParaRPr sz="1300">
                        <a:latin typeface="Segoe UI"/>
                        <a:cs typeface="Segoe UI"/>
                      </a:endParaRPr>
                    </a:p>
                    <a:p>
                      <a:pPr marL="310515" marR="620395" indent="-235585">
                        <a:lnSpc>
                          <a:spcPct val="101499"/>
                        </a:lnSpc>
                        <a:buFont typeface="Arial"/>
                        <a:buChar char="•"/>
                        <a:tabLst>
                          <a:tab pos="310515" algn="l"/>
                        </a:tabLst>
                      </a:pPr>
                      <a:r>
                        <a:rPr dirty="0" sz="13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300" spc="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8805</a:t>
                      </a:r>
                      <a:r>
                        <a:rPr dirty="0" sz="1300" spc="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–</a:t>
                      </a:r>
                      <a:r>
                        <a:rPr dirty="0" sz="1300" spc="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ECI</a:t>
                      </a:r>
                      <a:r>
                        <a:rPr dirty="0" sz="1300" spc="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>
                          <a:latin typeface="Segoe UI"/>
                          <a:cs typeface="Segoe UI"/>
                        </a:rPr>
                        <a:t>Income</a:t>
                      </a:r>
                      <a:r>
                        <a:rPr dirty="0" sz="1300" spc="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300" spc="-10">
                          <a:latin typeface="Segoe UI"/>
                          <a:cs typeface="Segoe UI"/>
                        </a:rPr>
                        <a:t>(non- residents)</a:t>
                      </a:r>
                      <a:endParaRPr sz="1300">
                        <a:latin typeface="Segoe UI"/>
                        <a:cs typeface="Segoe UI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</a:tbl>
          </a:graphicData>
        </a:graphic>
      </p:graphicFrame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1509013" y="1329943"/>
            <a:ext cx="1980564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Tax</a:t>
            </a:r>
            <a:r>
              <a:rPr dirty="0" sz="1950" spc="-135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Withholding</a:t>
            </a:r>
            <a:endParaRPr sz="19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1847850"/>
            <a:ext cx="4629911" cy="432282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55184" y="3310382"/>
            <a:ext cx="2487930" cy="1221105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12700" marR="5080">
              <a:lnSpc>
                <a:spcPts val="4460"/>
              </a:lnSpc>
              <a:spcBef>
                <a:spcPts val="660"/>
              </a:spcBef>
            </a:pPr>
            <a:r>
              <a:rPr dirty="0" sz="4100" spc="-10"/>
              <a:t>Individual Taxation</a:t>
            </a:r>
            <a:endParaRPr sz="4100"/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98779" y="2333342"/>
            <a:ext cx="8679180" cy="3340735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U.S</a:t>
            </a:r>
            <a:r>
              <a:rPr dirty="0" sz="1400" spc="-30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citizen</a:t>
            </a:r>
            <a:r>
              <a:rPr dirty="0" sz="1400" spc="-30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/</a:t>
            </a:r>
            <a:r>
              <a:rPr dirty="0" sz="1400" spc="-30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National</a:t>
            </a:r>
            <a:r>
              <a:rPr dirty="0" sz="1400" spc="-35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:-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Those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who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are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born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U.S.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those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who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possess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Green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Cards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will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be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treated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U.S.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citizens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nationals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they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are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taxed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on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worldwide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income.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10"/>
              </a:spcBef>
              <a:buClr>
                <a:srgbClr val="BD9B5F"/>
              </a:buClr>
              <a:buFont typeface="Arial"/>
              <a:buChar char="•"/>
            </a:pP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Alien</a:t>
            </a:r>
            <a:r>
              <a:rPr dirty="0" sz="1400" spc="-20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:-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individual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who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is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not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U.S.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citizen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national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 spc="-50"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Resident</a:t>
            </a:r>
            <a:r>
              <a:rPr dirty="0" sz="1400" spc="-40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Alien</a:t>
            </a:r>
            <a:r>
              <a:rPr dirty="0" sz="1400" spc="-30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spc="-25" b="1">
                <a:latin typeface="Segoe UI"/>
                <a:cs typeface="Segoe UI"/>
              </a:rPr>
              <a:t>:-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495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resident</a:t>
            </a:r>
            <a:r>
              <a:rPr dirty="0" sz="1400" spc="-2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alien</a:t>
            </a:r>
            <a:r>
              <a:rPr dirty="0" sz="1400" spc="-2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is</a:t>
            </a:r>
            <a:r>
              <a:rPr dirty="0" sz="1400" spc="-2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</a:t>
            </a:r>
            <a:r>
              <a:rPr dirty="0" sz="1400" spc="-2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01010"/>
                </a:solidFill>
                <a:latin typeface="Segoe UI"/>
                <a:cs typeface="Segoe UI"/>
              </a:rPr>
              <a:t>foreign-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born,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01010"/>
                </a:solidFill>
                <a:latin typeface="Segoe UI"/>
                <a:cs typeface="Segoe UI"/>
              </a:rPr>
              <a:t>non-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U.S.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citizen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who</a:t>
            </a:r>
            <a:r>
              <a:rPr dirty="0" sz="1400" spc="-2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lives</a:t>
            </a:r>
            <a:r>
              <a:rPr dirty="0" sz="1400" spc="-2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in</a:t>
            </a:r>
            <a:r>
              <a:rPr dirty="0" sz="1400" spc="-2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the</a:t>
            </a:r>
            <a:r>
              <a:rPr dirty="0" sz="1400" spc="-20">
                <a:solidFill>
                  <a:srgbClr val="101010"/>
                </a:solidFill>
                <a:latin typeface="Segoe UI"/>
                <a:cs typeface="Segoe UI"/>
              </a:rPr>
              <a:t> U.S.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495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Resident</a:t>
            </a:r>
            <a:r>
              <a:rPr dirty="0" sz="1400" spc="-4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aliens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must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have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green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card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or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pass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substantial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01010"/>
                </a:solidFill>
                <a:latin typeface="Segoe UI"/>
                <a:cs typeface="Segoe UI"/>
              </a:rPr>
              <a:t>presence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01010"/>
                </a:solidFill>
                <a:latin typeface="Segoe UI"/>
                <a:cs typeface="Segoe UI"/>
              </a:rPr>
              <a:t>test.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495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In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general,</a:t>
            </a:r>
            <a:r>
              <a:rPr dirty="0" sz="1400" spc="-4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resident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alien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is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subject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to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the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same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taxes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as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</a:t>
            </a:r>
            <a:r>
              <a:rPr dirty="0" sz="1400" spc="-2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U.S.</a:t>
            </a:r>
            <a:r>
              <a:rPr dirty="0" sz="1400" spc="-4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01010"/>
                </a:solidFill>
                <a:latin typeface="Segoe UI"/>
                <a:cs typeface="Segoe UI"/>
              </a:rPr>
              <a:t>citizen.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Non</a:t>
            </a:r>
            <a:r>
              <a:rPr dirty="0" sz="1400" spc="-35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-Resident</a:t>
            </a:r>
            <a:r>
              <a:rPr dirty="0" sz="1400" spc="-30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Segoe UI"/>
                <a:cs typeface="Segoe UI"/>
              </a:rPr>
              <a:t>Alien</a:t>
            </a:r>
            <a:r>
              <a:rPr dirty="0" sz="1400" spc="-20" b="1">
                <a:solidFill>
                  <a:srgbClr val="FF0000"/>
                </a:solidFill>
                <a:latin typeface="Segoe UI"/>
                <a:cs typeface="Segoe UI"/>
              </a:rPr>
              <a:t> </a:t>
            </a:r>
            <a:r>
              <a:rPr dirty="0" sz="1400" spc="-25" b="1">
                <a:latin typeface="Segoe UI"/>
                <a:cs typeface="Segoe UI"/>
              </a:rPr>
              <a:t>:-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</a:t>
            </a:r>
            <a:r>
              <a:rPr dirty="0" sz="1400" spc="-4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nonresident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alien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is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noncitizen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who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"has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not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passed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the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Green</a:t>
            </a:r>
            <a:r>
              <a:rPr dirty="0" sz="1400" spc="-4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Card</a:t>
            </a:r>
            <a:r>
              <a:rPr dirty="0" sz="1400" spc="-4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test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or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the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substantial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presence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01010"/>
                </a:solidFill>
                <a:latin typeface="Segoe UI"/>
                <a:cs typeface="Segoe UI"/>
              </a:rPr>
              <a:t>test,“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Nonresident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aliens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only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have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to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pay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taxes</a:t>
            </a:r>
            <a:r>
              <a:rPr dirty="0" sz="1400" spc="-35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on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U.S.</a:t>
            </a:r>
            <a:r>
              <a:rPr dirty="0" sz="1400" spc="-5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01010"/>
                </a:solidFill>
                <a:latin typeface="Segoe UI"/>
                <a:cs typeface="Segoe UI"/>
              </a:rPr>
              <a:t>earned</a:t>
            </a:r>
            <a:r>
              <a:rPr dirty="0" sz="1400" spc="-30">
                <a:solidFill>
                  <a:srgbClr val="101010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01010"/>
                </a:solidFill>
                <a:latin typeface="Segoe UI"/>
                <a:cs typeface="Segoe UI"/>
              </a:rPr>
              <a:t>income.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Residential</a:t>
            </a:r>
            <a:r>
              <a:rPr dirty="0" spc="60"/>
              <a:t> </a:t>
            </a:r>
            <a:r>
              <a:rPr dirty="0" spc="-10"/>
              <a:t>Status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8963" y="1190665"/>
            <a:ext cx="3990046" cy="1562856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Residency</a:t>
            </a:r>
            <a:r>
              <a:rPr dirty="0" spc="40"/>
              <a:t> </a:t>
            </a:r>
            <a:r>
              <a:rPr dirty="0" spc="-10"/>
              <a:t>status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374904" y="1916429"/>
            <a:ext cx="9593580" cy="4291965"/>
          </a:xfrm>
          <a:prstGeom prst="rect">
            <a:avLst/>
          </a:prstGeom>
          <a:ln w="10477">
            <a:solidFill>
              <a:srgbClr val="000000"/>
            </a:solidFill>
          </a:ln>
        </p:spPr>
        <p:txBody>
          <a:bodyPr wrap="square" lIns="0" tIns="12700" rIns="0" bIns="0" rtlCol="0" vert="horz">
            <a:spAutoFit/>
          </a:bodyPr>
          <a:lstStyle/>
          <a:p>
            <a:pPr marL="12446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foreign-</a:t>
            </a:r>
            <a:r>
              <a:rPr dirty="0" sz="1400">
                <a:latin typeface="Segoe UI"/>
                <a:cs typeface="Segoe UI"/>
              </a:rPr>
              <a:t>born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individual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considered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resident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alien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if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he/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she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meets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any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one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following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tests.</a:t>
            </a:r>
            <a:endParaRPr sz="1400">
              <a:latin typeface="Segoe UI"/>
              <a:cs typeface="Segoe UI"/>
            </a:endParaRPr>
          </a:p>
          <a:p>
            <a:pPr marL="21590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5900" algn="l"/>
              </a:tabLst>
            </a:pPr>
            <a:r>
              <a:rPr dirty="0" sz="1400">
                <a:latin typeface="Segoe UI"/>
                <a:cs typeface="Segoe UI"/>
              </a:rPr>
              <a:t>Green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Card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Test</a:t>
            </a:r>
            <a:endParaRPr sz="1400">
              <a:latin typeface="Segoe UI"/>
              <a:cs typeface="Segoe UI"/>
            </a:endParaRPr>
          </a:p>
          <a:p>
            <a:pPr marL="21590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5900" algn="l"/>
              </a:tabLst>
            </a:pPr>
            <a:r>
              <a:rPr dirty="0" sz="1400">
                <a:latin typeface="Segoe UI"/>
                <a:cs typeface="Segoe UI"/>
              </a:rPr>
              <a:t>Substantial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Presence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30">
                <a:latin typeface="Segoe UI"/>
                <a:cs typeface="Segoe UI"/>
              </a:rPr>
              <a:t>Test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SPT</a:t>
            </a:r>
            <a:r>
              <a:rPr dirty="0" sz="1400" spc="-50">
                <a:latin typeface="Segoe UI"/>
                <a:cs typeface="Segoe UI"/>
              </a:rPr>
              <a:t> )</a:t>
            </a:r>
            <a:endParaRPr sz="1400">
              <a:latin typeface="Segoe UI"/>
              <a:cs typeface="Segoe UI"/>
            </a:endParaRPr>
          </a:p>
          <a:p>
            <a:pPr marL="21590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215900" algn="l"/>
              </a:tabLst>
            </a:pPr>
            <a:r>
              <a:rPr dirty="0" sz="1400">
                <a:latin typeface="Segoe UI"/>
                <a:cs typeface="Segoe UI"/>
              </a:rPr>
              <a:t>First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Year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Choice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40">
                <a:latin typeface="Segoe UI"/>
                <a:cs typeface="Segoe UI"/>
              </a:rPr>
              <a:t>Test </a:t>
            </a: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FYCT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50">
                <a:latin typeface="Segoe UI"/>
                <a:cs typeface="Segoe UI"/>
              </a:rPr>
              <a:t>)</a:t>
            </a:r>
            <a:endParaRPr sz="1400">
              <a:latin typeface="Segoe UI"/>
              <a:cs typeface="Segoe UI"/>
            </a:endParaRPr>
          </a:p>
          <a:p>
            <a:pPr marL="21590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5900" algn="l"/>
              </a:tabLst>
            </a:pP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Dual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Status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1A1A1A"/>
                </a:solidFill>
              </a:rPr>
              <a:t>Dual-status</a:t>
            </a:r>
            <a:r>
              <a:rPr dirty="0" spc="105">
                <a:solidFill>
                  <a:srgbClr val="1A1A1A"/>
                </a:solidFill>
              </a:rPr>
              <a:t> </a:t>
            </a:r>
            <a:r>
              <a:rPr dirty="0" spc="-10">
                <a:solidFill>
                  <a:srgbClr val="1A1A1A"/>
                </a:solidFill>
              </a:rPr>
              <a:t>individual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374904" y="1738122"/>
            <a:ext cx="9309735" cy="3378835"/>
          </a:xfrm>
          <a:custGeom>
            <a:avLst/>
            <a:gdLst/>
            <a:ahLst/>
            <a:cxnLst/>
            <a:rect l="l" t="t" r="r" b="b"/>
            <a:pathLst>
              <a:path w="9309735" h="3378835">
                <a:moveTo>
                  <a:pt x="0" y="3378708"/>
                </a:moveTo>
                <a:lnTo>
                  <a:pt x="0" y="0"/>
                </a:lnTo>
                <a:lnTo>
                  <a:pt x="9309354" y="0"/>
                </a:lnTo>
                <a:lnTo>
                  <a:pt x="9309354" y="3378708"/>
                </a:lnTo>
                <a:lnTo>
                  <a:pt x="0" y="3378708"/>
                </a:lnTo>
                <a:close/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437641" y="2118613"/>
            <a:ext cx="9187180" cy="16440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You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are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dual-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status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individual</a:t>
            </a:r>
            <a:r>
              <a:rPr dirty="0" sz="1400" spc="-3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when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you</a:t>
            </a:r>
            <a:r>
              <a:rPr dirty="0" sz="1400" spc="-2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have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been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both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U.S.</a:t>
            </a:r>
            <a:r>
              <a:rPr dirty="0" sz="1400" spc="-4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u="sng" sz="140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resident</a:t>
            </a:r>
            <a:r>
              <a:rPr dirty="0" sz="1400" spc="-25">
                <a:solidFill>
                  <a:srgbClr val="105D6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and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u="sng" sz="140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nonresident</a:t>
            </a:r>
            <a:r>
              <a:rPr dirty="0" sz="1400" spc="-20">
                <a:solidFill>
                  <a:srgbClr val="105D66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in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same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tax</a:t>
            </a:r>
            <a:r>
              <a:rPr dirty="0" sz="1400" spc="-3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year.</a:t>
            </a:r>
            <a:endParaRPr sz="1400">
              <a:latin typeface="Segoe UI"/>
              <a:cs typeface="Segoe UI"/>
            </a:endParaRPr>
          </a:p>
          <a:p>
            <a:pPr algn="just" marL="154305" marR="5080" indent="-142240">
              <a:lnSpc>
                <a:spcPct val="100000"/>
              </a:lnSpc>
              <a:spcBef>
                <a:spcPts val="1330"/>
              </a:spcBef>
            </a:pP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Dual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status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does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not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refer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to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your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citizenship,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only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to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your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resident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status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for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tax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purposes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in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17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United</a:t>
            </a:r>
            <a:r>
              <a:rPr dirty="0" sz="1400" spc="16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States.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determining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your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U.S.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income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tax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liability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for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dual-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status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tax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year,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different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rules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apply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for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part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of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year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you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are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</a:t>
            </a:r>
            <a:r>
              <a:rPr dirty="0" sz="1400" spc="5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resident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of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United</a:t>
            </a:r>
            <a:r>
              <a:rPr dirty="0" sz="1400" spc="5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States</a:t>
            </a:r>
            <a:r>
              <a:rPr dirty="0" sz="1400" spc="6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and</a:t>
            </a:r>
            <a:r>
              <a:rPr dirty="0" sz="1400" spc="6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part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of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year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you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are</a:t>
            </a:r>
            <a:r>
              <a:rPr dirty="0" sz="1400" spc="6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nonresident.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most</a:t>
            </a:r>
            <a:r>
              <a:rPr dirty="0" sz="1400" spc="6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common</a:t>
            </a:r>
            <a:r>
              <a:rPr dirty="0" sz="1400" spc="5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dual-status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tax</a:t>
            </a:r>
            <a:r>
              <a:rPr dirty="0" sz="1400" spc="-3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years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are</a:t>
            </a:r>
            <a:r>
              <a:rPr dirty="0" sz="1400" spc="-3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the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years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of</a:t>
            </a:r>
            <a:r>
              <a:rPr dirty="0" sz="1400" spc="-1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arrival</a:t>
            </a:r>
            <a:r>
              <a:rPr dirty="0" sz="1400" spc="-4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and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departure.</a:t>
            </a: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</a:t>
            </a:r>
            <a:r>
              <a:rPr dirty="0" sz="1400" spc="-2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dual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status</a:t>
            </a:r>
            <a:r>
              <a:rPr dirty="0" sz="1400" spc="-2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individual</a:t>
            </a:r>
            <a:r>
              <a:rPr dirty="0" sz="1400" spc="-3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must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file</a:t>
            </a:r>
            <a:r>
              <a:rPr dirty="0" sz="1400" spc="-2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dual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status</a:t>
            </a:r>
            <a:r>
              <a:rPr dirty="0" sz="1400" spc="-1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return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as</a:t>
            </a:r>
            <a:r>
              <a:rPr dirty="0" sz="1400" spc="-25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described</a:t>
            </a:r>
            <a:r>
              <a:rPr dirty="0" sz="1400" spc="-2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1A1A1A"/>
                </a:solidFill>
                <a:latin typeface="Segoe UI"/>
                <a:cs typeface="Segoe UI"/>
              </a:rPr>
              <a:t>in</a:t>
            </a:r>
            <a:r>
              <a:rPr dirty="0" sz="1400" spc="-30">
                <a:solidFill>
                  <a:srgbClr val="1A1A1A"/>
                </a:solidFill>
                <a:latin typeface="Segoe UI"/>
                <a:cs typeface="Segoe UI"/>
              </a:rPr>
              <a:t> </a:t>
            </a:r>
            <a:r>
              <a:rPr dirty="0" u="sng" sz="140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Publication</a:t>
            </a:r>
            <a:r>
              <a:rPr dirty="0" u="sng" sz="1400" spc="-3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0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519,</a:t>
            </a:r>
            <a:r>
              <a:rPr dirty="0" u="sng" sz="1400" spc="-35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0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U.S.</a:t>
            </a:r>
            <a:r>
              <a:rPr dirty="0" u="sng" sz="1400" spc="-45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00" spc="-4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Tax</a:t>
            </a:r>
            <a:r>
              <a:rPr dirty="0" u="sng" sz="1400" spc="-3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0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Guide</a:t>
            </a:r>
            <a:r>
              <a:rPr dirty="0" u="sng" sz="1400" spc="-35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0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for</a:t>
            </a:r>
            <a:r>
              <a:rPr dirty="0" u="sng" sz="1400" spc="-15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00" spc="-10">
                <a:solidFill>
                  <a:srgbClr val="105D66"/>
                </a:solidFill>
                <a:uFill>
                  <a:solidFill>
                    <a:srgbClr val="105D66"/>
                  </a:solidFill>
                </a:uFill>
                <a:latin typeface="Segoe UI"/>
                <a:cs typeface="Segoe UI"/>
              </a:rPr>
              <a:t>Aliens</a:t>
            </a:r>
            <a:r>
              <a:rPr dirty="0" sz="1400" spc="-10">
                <a:solidFill>
                  <a:srgbClr val="1A1A1A"/>
                </a:solidFill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Filing</a:t>
            </a:r>
            <a:r>
              <a:rPr dirty="0" spc="60"/>
              <a:t> </a:t>
            </a:r>
            <a:r>
              <a:rPr dirty="0" spc="-10"/>
              <a:t>status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409448" y="2113280"/>
            <a:ext cx="9084945" cy="34753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2560" indent="-152400">
              <a:lnSpc>
                <a:spcPct val="100000"/>
              </a:lnSpc>
              <a:spcBef>
                <a:spcPts val="100"/>
              </a:spcBef>
              <a:buClr>
                <a:srgbClr val="BD9B5F"/>
              </a:buClr>
              <a:buSzPct val="92857"/>
              <a:buAutoNum type="arabicPeriod"/>
              <a:tabLst>
                <a:tab pos="162560" algn="l"/>
              </a:tabLst>
            </a:pPr>
            <a:r>
              <a:rPr dirty="0" sz="1400" b="1">
                <a:latin typeface="Segoe UI"/>
                <a:cs typeface="Segoe UI"/>
              </a:rPr>
              <a:t>Single.</a:t>
            </a:r>
            <a:r>
              <a:rPr dirty="0" sz="1400" spc="-25" b="1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Applies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if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TP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is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unmarried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legally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separated</a:t>
            </a:r>
            <a:r>
              <a:rPr dirty="0" sz="1400" spc="-35" b="1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as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the</a:t>
            </a:r>
            <a:r>
              <a:rPr dirty="0" sz="1400" spc="-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last</a:t>
            </a:r>
            <a:r>
              <a:rPr dirty="0" sz="1400" spc="-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day</a:t>
            </a:r>
            <a:r>
              <a:rPr dirty="0" sz="1400" spc="-25" b="1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year.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145"/>
              </a:spcBef>
              <a:buClr>
                <a:srgbClr val="BD9B5F"/>
              </a:buClr>
              <a:buFont typeface="Segoe UI"/>
              <a:buAutoNum type="arabicPeriod"/>
            </a:pPr>
            <a:endParaRPr sz="1400">
              <a:latin typeface="Segoe UI"/>
              <a:cs typeface="Segoe UI"/>
            </a:endParaRPr>
          </a:p>
          <a:p>
            <a:pPr marL="162560" indent="-152400">
              <a:lnSpc>
                <a:spcPct val="100000"/>
              </a:lnSpc>
              <a:buClr>
                <a:srgbClr val="BD9B5F"/>
              </a:buClr>
              <a:buSzPct val="92857"/>
              <a:buAutoNum type="arabicPeriod"/>
              <a:tabLst>
                <a:tab pos="162560" algn="l"/>
              </a:tabLst>
            </a:pPr>
            <a:r>
              <a:rPr dirty="0" sz="1400" b="1">
                <a:latin typeface="Segoe UI"/>
                <a:cs typeface="Segoe UI"/>
              </a:rPr>
              <a:t>Married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filing</a:t>
            </a:r>
            <a:r>
              <a:rPr dirty="0" sz="1400" spc="-15" b="1">
                <a:latin typeface="Segoe UI"/>
                <a:cs typeface="Segoe UI"/>
              </a:rPr>
              <a:t> </a:t>
            </a:r>
            <a:r>
              <a:rPr dirty="0" sz="1400" spc="-10" b="1">
                <a:latin typeface="Segoe UI"/>
                <a:cs typeface="Segoe UI"/>
              </a:rPr>
              <a:t>jointly.</a:t>
            </a:r>
            <a:endParaRPr sz="1400">
              <a:latin typeface="Segoe UI"/>
              <a:cs typeface="Segoe UI"/>
            </a:endParaRPr>
          </a:p>
          <a:p>
            <a:pPr lvl="1" marL="719455" indent="-329565">
              <a:lnSpc>
                <a:spcPct val="100000"/>
              </a:lnSpc>
              <a:spcBef>
                <a:spcPts val="330"/>
              </a:spcBef>
              <a:buClr>
                <a:srgbClr val="BD9B5F"/>
              </a:buClr>
              <a:buAutoNum type="romanLcPeriod"/>
              <a:tabLst>
                <a:tab pos="719455" algn="l"/>
              </a:tabLst>
            </a:pPr>
            <a:r>
              <a:rPr dirty="0" sz="1400">
                <a:latin typeface="Segoe UI"/>
                <a:cs typeface="Segoe UI"/>
              </a:rPr>
              <a:t>Married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last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day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year,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TP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&amp;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spouse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can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choose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joint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return.</a:t>
            </a:r>
            <a:endParaRPr sz="1400">
              <a:latin typeface="Segoe UI"/>
              <a:cs typeface="Segoe UI"/>
            </a:endParaRPr>
          </a:p>
          <a:p>
            <a:pPr lvl="1" marL="719455" indent="-329565">
              <a:lnSpc>
                <a:spcPct val="100000"/>
              </a:lnSpc>
              <a:spcBef>
                <a:spcPts val="335"/>
              </a:spcBef>
              <a:buClr>
                <a:srgbClr val="BD9B5F"/>
              </a:buClr>
              <a:buAutoNum type="romanLcPeriod"/>
              <a:tabLst>
                <a:tab pos="719455" algn="l"/>
              </a:tabLst>
            </a:pPr>
            <a:r>
              <a:rPr dirty="0" sz="1400">
                <a:latin typeface="Segoe UI"/>
                <a:cs typeface="Segoe UI"/>
              </a:rPr>
              <a:t>If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spouse</a:t>
            </a:r>
            <a:r>
              <a:rPr dirty="0" sz="1400" spc="-2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died</a:t>
            </a:r>
            <a:r>
              <a:rPr dirty="0" sz="1400" spc="-10" b="1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during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year,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TP</a:t>
            </a:r>
            <a:r>
              <a:rPr dirty="0" sz="1400" spc="-5" b="1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might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choose</a:t>
            </a:r>
            <a:r>
              <a:rPr dirty="0" sz="1400" spc="-1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to</a:t>
            </a:r>
            <a:r>
              <a:rPr dirty="0" sz="1400" spc="-2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file a</a:t>
            </a:r>
            <a:r>
              <a:rPr dirty="0" sz="1400" spc="-1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joint</a:t>
            </a:r>
            <a:r>
              <a:rPr dirty="0" sz="1400" spc="-1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return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that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year.</a:t>
            </a:r>
            <a:endParaRPr sz="1400"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1145"/>
              </a:spcBef>
              <a:buClr>
                <a:srgbClr val="BD9B5F"/>
              </a:buClr>
              <a:buFont typeface="Segoe UI"/>
              <a:buAutoNum type="romanLcPeriod"/>
            </a:pPr>
            <a:endParaRPr sz="1400">
              <a:latin typeface="Segoe UI"/>
              <a:cs typeface="Segoe UI"/>
            </a:endParaRPr>
          </a:p>
          <a:p>
            <a:pPr marL="154305" marR="130175" indent="-144780">
              <a:lnSpc>
                <a:spcPct val="100000"/>
              </a:lnSpc>
              <a:buSzPct val="92857"/>
              <a:buAutoNum type="arabicPeriod"/>
              <a:tabLst>
                <a:tab pos="154305" algn="l"/>
                <a:tab pos="161925" algn="l"/>
              </a:tabLst>
            </a:pPr>
            <a:r>
              <a:rPr dirty="0" sz="1400" b="1">
                <a:solidFill>
                  <a:srgbClr val="BD9B5F"/>
                </a:solidFill>
                <a:latin typeface="Segoe UI"/>
                <a:cs typeface="Segoe UI"/>
              </a:rPr>
              <a:t>	</a:t>
            </a:r>
            <a:r>
              <a:rPr dirty="0" sz="1400" b="1">
                <a:latin typeface="Segoe UI"/>
                <a:cs typeface="Segoe UI"/>
              </a:rPr>
              <a:t>Married</a:t>
            </a:r>
            <a:r>
              <a:rPr dirty="0" sz="1400" spc="-3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filing</a:t>
            </a:r>
            <a:r>
              <a:rPr dirty="0" sz="1400" spc="-25" b="1">
                <a:latin typeface="Segoe UI"/>
                <a:cs typeface="Segoe UI"/>
              </a:rPr>
              <a:t> </a:t>
            </a:r>
            <a:r>
              <a:rPr dirty="0" sz="1400" spc="-10" b="1">
                <a:latin typeface="Segoe UI"/>
                <a:cs typeface="Segoe UI"/>
              </a:rPr>
              <a:t>separately.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married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couple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can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choose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separate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returns.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They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might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decide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file </a:t>
            </a:r>
            <a:r>
              <a:rPr dirty="0" sz="1400" spc="-10">
                <a:latin typeface="Segoe UI"/>
                <a:cs typeface="Segoe UI"/>
              </a:rPr>
              <a:t>separately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due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separation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pending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divorce,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simply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because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they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prefer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keep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their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finances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separate.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 b="1">
                <a:latin typeface="Segoe UI"/>
                <a:cs typeface="Segoe UI"/>
              </a:rPr>
              <a:t>4.Qualifying</a:t>
            </a:r>
            <a:r>
              <a:rPr dirty="0" sz="1400" spc="-4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widow(er)</a:t>
            </a:r>
            <a:r>
              <a:rPr dirty="0" sz="1400" spc="-4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with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dependent</a:t>
            </a:r>
            <a:r>
              <a:rPr dirty="0" sz="1400" spc="-35" b="1">
                <a:latin typeface="Segoe UI"/>
                <a:cs typeface="Segoe UI"/>
              </a:rPr>
              <a:t> </a:t>
            </a:r>
            <a:r>
              <a:rPr dirty="0" sz="1400" spc="-10" b="1">
                <a:latin typeface="Segoe UI"/>
                <a:cs typeface="Segoe UI"/>
              </a:rPr>
              <a:t>child</a:t>
            </a:r>
            <a:r>
              <a:rPr dirty="0" sz="1400" spc="-10">
                <a:latin typeface="Segoe UI"/>
                <a:cs typeface="Segoe UI"/>
              </a:rPr>
              <a:t>.</a:t>
            </a:r>
            <a:endParaRPr sz="1400">
              <a:latin typeface="Segoe UI"/>
              <a:cs typeface="Segoe UI"/>
            </a:endParaRPr>
          </a:p>
          <a:p>
            <a:pPr lvl="1" marL="719455" indent="-329565">
              <a:lnSpc>
                <a:spcPct val="100000"/>
              </a:lnSpc>
              <a:spcBef>
                <a:spcPts val="335"/>
              </a:spcBef>
              <a:buClr>
                <a:srgbClr val="BD9B5F"/>
              </a:buClr>
              <a:buAutoNum type="romanLcPeriod"/>
              <a:tabLst>
                <a:tab pos="719455" algn="l"/>
              </a:tabLst>
            </a:pPr>
            <a:r>
              <a:rPr dirty="0" sz="1400">
                <a:latin typeface="Segoe UI"/>
                <a:cs typeface="Segoe UI"/>
              </a:rPr>
              <a:t>Apply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if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spouse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died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during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previous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2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yr,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&amp;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TP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have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dependent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child.</a:t>
            </a:r>
            <a:endParaRPr sz="1400">
              <a:latin typeface="Segoe UI"/>
              <a:cs typeface="Segoe UI"/>
            </a:endParaRPr>
          </a:p>
          <a:p>
            <a:pPr lvl="1" marL="719455" marR="5080" indent="-330200">
              <a:lnSpc>
                <a:spcPct val="100000"/>
              </a:lnSpc>
              <a:spcBef>
                <a:spcPts val="330"/>
              </a:spcBef>
              <a:buClr>
                <a:srgbClr val="BD9B5F"/>
              </a:buClr>
              <a:buAutoNum type="romanLcPeriod"/>
              <a:tabLst>
                <a:tab pos="719455" algn="l"/>
              </a:tabLst>
            </a:pP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surviving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spouse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must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maintain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household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that,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entire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taxable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year,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was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principal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place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of </a:t>
            </a:r>
            <a:r>
              <a:rPr dirty="0" sz="1400">
                <a:latin typeface="Segoe UI"/>
                <a:cs typeface="Segoe UI"/>
              </a:rPr>
              <a:t>abode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son,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stepson,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daughter,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stepdaughter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who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qualifies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dependent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taxpayer.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Filing</a:t>
            </a:r>
            <a:r>
              <a:rPr dirty="0" spc="60"/>
              <a:t> </a:t>
            </a:r>
            <a:r>
              <a:rPr dirty="0" spc="-10"/>
              <a:t>status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73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20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409448" y="2089658"/>
            <a:ext cx="9050655" cy="238506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53670" indent="-140970">
              <a:lnSpc>
                <a:spcPct val="100000"/>
              </a:lnSpc>
              <a:spcBef>
                <a:spcPts val="135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50" b="1">
                <a:latin typeface="Segoe UI"/>
                <a:cs typeface="Segoe UI"/>
              </a:rPr>
              <a:t>5.</a:t>
            </a:r>
            <a:r>
              <a:rPr dirty="0" sz="1450" spc="3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Head</a:t>
            </a:r>
            <a:r>
              <a:rPr dirty="0" sz="1450" spc="3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of</a:t>
            </a:r>
            <a:r>
              <a:rPr dirty="0" sz="1450" spc="30" b="1">
                <a:latin typeface="Segoe UI"/>
                <a:cs typeface="Segoe UI"/>
              </a:rPr>
              <a:t> </a:t>
            </a:r>
            <a:r>
              <a:rPr dirty="0" sz="1450" spc="-10" b="1">
                <a:latin typeface="Segoe UI"/>
                <a:cs typeface="Segoe UI"/>
              </a:rPr>
              <a:t>household.</a:t>
            </a:r>
            <a:endParaRPr sz="14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60"/>
              </a:spcBef>
              <a:buClr>
                <a:srgbClr val="BD9B5F"/>
              </a:buClr>
              <a:buFont typeface="Arial"/>
              <a:buChar char="•"/>
            </a:pPr>
            <a:endParaRPr sz="145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5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50" spc="-45">
                <a:latin typeface="Segoe UI"/>
                <a:cs typeface="Segoe UI"/>
              </a:rPr>
              <a:t>To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qualify,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following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conditions</a:t>
            </a:r>
            <a:r>
              <a:rPr dirty="0" sz="1450" spc="15" b="1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must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be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 spc="-20">
                <a:latin typeface="Segoe UI"/>
                <a:cs typeface="Segoe UI"/>
              </a:rPr>
              <a:t>met:</a:t>
            </a:r>
            <a:endParaRPr sz="1450">
              <a:latin typeface="Segoe UI"/>
              <a:cs typeface="Segoe UI"/>
            </a:endParaRPr>
          </a:p>
          <a:p>
            <a:pPr marL="342265" marR="5080" indent="-330200">
              <a:lnSpc>
                <a:spcPts val="1600"/>
              </a:lnSpc>
              <a:spcBef>
                <a:spcPts val="690"/>
              </a:spcBef>
              <a:buClr>
                <a:srgbClr val="BD9B5F"/>
              </a:buClr>
              <a:buAutoNum type="romanLcPeriod"/>
              <a:tabLst>
                <a:tab pos="342265" algn="l"/>
              </a:tabLst>
            </a:pPr>
            <a:r>
              <a:rPr dirty="0" sz="1450">
                <a:latin typeface="Segoe UI"/>
                <a:cs typeface="Segoe UI"/>
              </a:rPr>
              <a:t>TP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must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be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unmarried</a:t>
            </a:r>
            <a:r>
              <a:rPr dirty="0" sz="1450" spc="25" b="1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to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file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as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HOH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OR</a:t>
            </a:r>
            <a:r>
              <a:rPr dirty="0" sz="1450" spc="4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married</a:t>
            </a:r>
            <a:r>
              <a:rPr dirty="0" sz="1450" spc="4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&amp;</a:t>
            </a:r>
            <a:r>
              <a:rPr dirty="0" sz="1450" spc="5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Lived</a:t>
            </a:r>
            <a:r>
              <a:rPr dirty="0" sz="1450" spc="6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apart</a:t>
            </a:r>
            <a:r>
              <a:rPr dirty="0" sz="1450" spc="30" b="1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from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spouse</a:t>
            </a:r>
            <a:r>
              <a:rPr dirty="0" sz="1450" spc="4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for</a:t>
            </a:r>
            <a:r>
              <a:rPr dirty="0" sz="1450" spc="5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6</a:t>
            </a:r>
            <a:r>
              <a:rPr dirty="0" sz="1450" spc="5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months</a:t>
            </a:r>
            <a:r>
              <a:rPr dirty="0" sz="1450" spc="50" b="1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or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 spc="-20">
                <a:latin typeface="Segoe UI"/>
                <a:cs typeface="Segoe UI"/>
              </a:rPr>
              <a:t>year </a:t>
            </a:r>
            <a:r>
              <a:rPr dirty="0" sz="1450">
                <a:latin typeface="Segoe UI"/>
                <a:cs typeface="Segoe UI"/>
              </a:rPr>
              <a:t>at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close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taxable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 spc="-20">
                <a:latin typeface="Segoe UI"/>
                <a:cs typeface="Segoe UI"/>
              </a:rPr>
              <a:t>year.</a:t>
            </a:r>
            <a:endParaRPr sz="1450">
              <a:latin typeface="Segoe UI"/>
              <a:cs typeface="Segoe UI"/>
            </a:endParaRPr>
          </a:p>
          <a:p>
            <a:pPr marL="342265" marR="208915" indent="-330200">
              <a:lnSpc>
                <a:spcPts val="1600"/>
              </a:lnSpc>
              <a:spcBef>
                <a:spcPts val="670"/>
              </a:spcBef>
              <a:buClr>
                <a:srgbClr val="BD9B5F"/>
              </a:buClr>
              <a:buAutoNum type="romanLcPeriod"/>
              <a:tabLst>
                <a:tab pos="342265" algn="l"/>
              </a:tabLst>
            </a:pPr>
            <a:r>
              <a:rPr dirty="0" sz="1450">
                <a:latin typeface="Segoe UI"/>
                <a:cs typeface="Segoe UI"/>
              </a:rPr>
              <a:t>TP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must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have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paid</a:t>
            </a:r>
            <a:r>
              <a:rPr dirty="0" sz="1450" spc="3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more</a:t>
            </a:r>
            <a:r>
              <a:rPr dirty="0" sz="1450" spc="5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than</a:t>
            </a:r>
            <a:r>
              <a:rPr dirty="0" sz="1450" spc="5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half</a:t>
            </a:r>
            <a:r>
              <a:rPr dirty="0" sz="1450" spc="4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the</a:t>
            </a:r>
            <a:r>
              <a:rPr dirty="0" sz="1450" spc="5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cost</a:t>
            </a:r>
            <a:r>
              <a:rPr dirty="0" sz="1450" spc="50" b="1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keeping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up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home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for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ourself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and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qualifying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person, </a:t>
            </a:r>
            <a:r>
              <a:rPr dirty="0" sz="1450">
                <a:latin typeface="Segoe UI"/>
                <a:cs typeface="Segoe UI"/>
              </a:rPr>
              <a:t>such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as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child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or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dependent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relative.</a:t>
            </a:r>
            <a:endParaRPr sz="1450">
              <a:latin typeface="Segoe UI"/>
              <a:cs typeface="Segoe UI"/>
            </a:endParaRPr>
          </a:p>
          <a:p>
            <a:pPr marL="342265" indent="-329565">
              <a:lnSpc>
                <a:spcPct val="100000"/>
              </a:lnSpc>
              <a:spcBef>
                <a:spcPts val="495"/>
              </a:spcBef>
              <a:buClr>
                <a:srgbClr val="BD9B5F"/>
              </a:buClr>
              <a:buAutoNum type="romanLcPeriod"/>
              <a:tabLst>
                <a:tab pos="342265" algn="l"/>
              </a:tabLst>
            </a:pP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individual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is</a:t>
            </a:r>
            <a:r>
              <a:rPr dirty="0" sz="1450" spc="60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not</a:t>
            </a:r>
            <a:r>
              <a:rPr dirty="0" sz="1450" spc="5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a</a:t>
            </a:r>
            <a:r>
              <a:rPr dirty="0" sz="1450" spc="6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"qualifying</a:t>
            </a:r>
            <a:r>
              <a:rPr dirty="0" sz="1450" spc="55" b="1">
                <a:latin typeface="Segoe UI"/>
                <a:cs typeface="Segoe UI"/>
              </a:rPr>
              <a:t> </a:t>
            </a:r>
            <a:r>
              <a:rPr dirty="0" sz="1450" spc="-10" b="1">
                <a:latin typeface="Segoe UI"/>
                <a:cs typeface="Segoe UI"/>
              </a:rPr>
              <a:t>widow(er)</a:t>
            </a:r>
            <a:r>
              <a:rPr dirty="0" sz="1450" spc="-10">
                <a:latin typeface="Segoe UI"/>
                <a:cs typeface="Segoe UI"/>
              </a:rPr>
              <a:t>.</a:t>
            </a:r>
            <a:endParaRPr sz="1450">
              <a:latin typeface="Segoe UI"/>
              <a:cs typeface="Segoe UI"/>
            </a:endParaRPr>
          </a:p>
          <a:p>
            <a:pPr marL="342265" indent="-329565">
              <a:lnSpc>
                <a:spcPct val="100000"/>
              </a:lnSpc>
              <a:spcBef>
                <a:spcPts val="525"/>
              </a:spcBef>
              <a:buClr>
                <a:srgbClr val="BD9B5F"/>
              </a:buClr>
              <a:buAutoNum type="romanLcPeriod"/>
              <a:tabLst>
                <a:tab pos="342265" algn="l"/>
              </a:tabLst>
            </a:pPr>
            <a:r>
              <a:rPr dirty="0" sz="1450">
                <a:latin typeface="Segoe UI"/>
                <a:cs typeface="Segoe UI"/>
              </a:rPr>
              <a:t>The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individual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is</a:t>
            </a:r>
            <a:r>
              <a:rPr dirty="0" sz="1450" spc="55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not</a:t>
            </a:r>
            <a:r>
              <a:rPr dirty="0" sz="1450" spc="55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a</a:t>
            </a:r>
            <a:r>
              <a:rPr dirty="0" sz="1450" spc="60" b="1">
                <a:latin typeface="Segoe UI"/>
                <a:cs typeface="Segoe UI"/>
              </a:rPr>
              <a:t> </a:t>
            </a:r>
            <a:r>
              <a:rPr dirty="0" sz="1450" b="1">
                <a:latin typeface="Segoe UI"/>
                <a:cs typeface="Segoe UI"/>
              </a:rPr>
              <a:t>nonresident</a:t>
            </a:r>
            <a:r>
              <a:rPr dirty="0" sz="1450" spc="50" b="1">
                <a:latin typeface="Segoe UI"/>
                <a:cs typeface="Segoe UI"/>
              </a:rPr>
              <a:t> </a:t>
            </a:r>
            <a:r>
              <a:rPr dirty="0" sz="1450" spc="-10" b="1">
                <a:latin typeface="Segoe UI"/>
                <a:cs typeface="Segoe UI"/>
              </a:rPr>
              <a:t>alien.</a:t>
            </a:r>
            <a:endParaRPr sz="14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974335" y="6328474"/>
            <a:ext cx="111760" cy="140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800" spc="-25">
                <a:latin typeface="Segoe UI Semilight"/>
                <a:cs typeface="Segoe UI Semilight"/>
              </a:rPr>
              <a:t>29</a:t>
            </a:r>
            <a:endParaRPr sz="800">
              <a:latin typeface="Segoe UI Semilight"/>
              <a:cs typeface="Segoe UI Semilight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413766" y="1670304"/>
            <a:ext cx="9297670" cy="4744720"/>
            <a:chOff x="413766" y="1670304"/>
            <a:chExt cx="9297670" cy="474472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2713" y="1837944"/>
              <a:ext cx="3998214" cy="140360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13766" y="1670304"/>
              <a:ext cx="5984875" cy="4744720"/>
            </a:xfrm>
            <a:custGeom>
              <a:avLst/>
              <a:gdLst/>
              <a:ahLst/>
              <a:cxnLst/>
              <a:rect l="l" t="t" r="r" b="b"/>
              <a:pathLst>
                <a:path w="5984875" h="4744720">
                  <a:moveTo>
                    <a:pt x="5984748" y="4744212"/>
                  </a:moveTo>
                  <a:lnTo>
                    <a:pt x="5984748" y="0"/>
                  </a:lnTo>
                  <a:lnTo>
                    <a:pt x="0" y="0"/>
                  </a:lnTo>
                  <a:lnTo>
                    <a:pt x="0" y="4744212"/>
                  </a:lnTo>
                  <a:lnTo>
                    <a:pt x="5984748" y="474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77266" y="1905098"/>
            <a:ext cx="5347335" cy="1283335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1400" b="1">
                <a:latin typeface="Segoe UI"/>
                <a:cs typeface="Segoe UI"/>
              </a:rPr>
              <a:t>Dependency</a:t>
            </a:r>
            <a:r>
              <a:rPr dirty="0" sz="1400" spc="-5" b="1">
                <a:latin typeface="Segoe UI"/>
                <a:cs typeface="Segoe UI"/>
              </a:rPr>
              <a:t> </a:t>
            </a:r>
            <a:r>
              <a:rPr dirty="0" sz="1400" spc="-10" b="1">
                <a:latin typeface="Segoe UI"/>
                <a:cs typeface="Segoe UI"/>
              </a:rPr>
              <a:t>Definitions:</a:t>
            </a:r>
            <a:endParaRPr sz="14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500"/>
              </a:spcBef>
            </a:pPr>
            <a:r>
              <a:rPr dirty="0" sz="1400">
                <a:latin typeface="Segoe UI"/>
                <a:cs typeface="Segoe UI"/>
              </a:rPr>
              <a:t>Certain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benefits,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such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advantageous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filing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status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certain </a:t>
            </a:r>
            <a:r>
              <a:rPr dirty="0" sz="1400" spc="-25">
                <a:latin typeface="Segoe UI"/>
                <a:cs typeface="Segoe UI"/>
              </a:rPr>
              <a:t>tax</a:t>
            </a:r>
            <a:endParaRPr sz="1400">
              <a:latin typeface="Segoe UI"/>
              <a:cs typeface="Segoe UI"/>
            </a:endParaRPr>
          </a:p>
          <a:p>
            <a:pPr marL="12700" marR="173990">
              <a:lnSpc>
                <a:spcPct val="100000"/>
              </a:lnSpc>
              <a:spcBef>
                <a:spcPts val="495"/>
              </a:spcBef>
            </a:pPr>
            <a:r>
              <a:rPr dirty="0" sz="1400">
                <a:latin typeface="Segoe UI"/>
                <a:cs typeface="Segoe UI"/>
              </a:rPr>
              <a:t>credits,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require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either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qualifying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child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qualifying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relative.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Each </a:t>
            </a:r>
            <a:r>
              <a:rPr dirty="0" sz="1400">
                <a:latin typeface="Segoe UI"/>
                <a:cs typeface="Segoe UI"/>
              </a:rPr>
              <a:t>category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has</a:t>
            </a:r>
            <a:r>
              <a:rPr dirty="0" sz="1400" spc="-10">
                <a:latin typeface="Segoe UI"/>
                <a:cs typeface="Segoe UI"/>
              </a:rPr>
              <a:t> requirements: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77248" y="4544859"/>
            <a:ext cx="2078355" cy="730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Segoe UI"/>
                <a:cs typeface="Segoe UI"/>
              </a:rPr>
              <a:t>(taxable)gross</a:t>
            </a:r>
            <a:r>
              <a:rPr dirty="0" sz="1400" spc="-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income</a:t>
            </a:r>
            <a:r>
              <a:rPr dirty="0" sz="1400" spc="-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test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latin typeface="Segoe UI"/>
                <a:cs typeface="Segoe UI"/>
              </a:rPr>
              <a:t>joint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return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test</a:t>
            </a:r>
            <a:endParaRPr sz="1400">
              <a:latin typeface="Segoe UI"/>
              <a:cs typeface="Segoe UI"/>
            </a:endParaRPr>
          </a:p>
        </p:txBody>
      </p:sp>
      <p:graphicFrame>
        <p:nvGraphicFramePr>
          <p:cNvPr id="9" name="object 9" descr=""/>
          <p:cNvGraphicFramePr>
            <a:graphicFrameLocks noGrp="1"/>
          </p:cNvGraphicFramePr>
          <p:nvPr/>
        </p:nvGraphicFramePr>
        <p:xfrm>
          <a:off x="458180" y="3500263"/>
          <a:ext cx="5444490" cy="2322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2675"/>
                <a:gridCol w="510539"/>
                <a:gridCol w="2506344"/>
              </a:tblGrid>
              <a:tr h="39497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Qualifying</a:t>
                      </a:r>
                      <a:r>
                        <a:rPr dirty="0" sz="1400" spc="3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 b="1">
                          <a:latin typeface="Segoe UI"/>
                          <a:cs typeface="Segoe UI"/>
                        </a:rPr>
                        <a:t>Child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460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Qualifying</a:t>
                      </a:r>
                      <a:r>
                        <a:rPr dirty="0" sz="1400" spc="2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 b="1">
                          <a:latin typeface="Segoe UI"/>
                          <a:cs typeface="Segoe UI"/>
                        </a:rPr>
                        <a:t>Relative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4604"/>
                </a:tc>
              </a:tr>
              <a:tr h="4146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C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lose</a:t>
                      </a:r>
                      <a:r>
                        <a:rPr dirty="0" sz="1400" spc="-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relative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7272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S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upport(Over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50%)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Test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72720"/>
                </a:tc>
              </a:tr>
              <a:tr h="48958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A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ge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Limit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  <a:tc>
                  <a:txBody>
                    <a:bodyPr/>
                    <a:lstStyle/>
                    <a:p>
                      <a:pPr marL="1517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spc="-25">
                          <a:latin typeface="Segoe UI"/>
                          <a:cs typeface="Segoe UI"/>
                        </a:rPr>
                        <a:t>Or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U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nder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specific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amount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of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</a:tr>
              <a:tr h="4902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R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esidency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Requirement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P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recludes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dependent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filing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a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</a:tr>
              <a:tr h="2762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E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liminate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Gross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income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test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O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nly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Citizens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test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</a:tr>
              <a:tr h="256540">
                <a:tc>
                  <a:txBody>
                    <a:bodyPr/>
                    <a:lstStyle/>
                    <a:p>
                      <a:pPr marL="31750">
                        <a:lnSpc>
                          <a:spcPts val="1650"/>
                        </a:lnSpc>
                        <a:spcBef>
                          <a:spcPts val="27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S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upport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test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Changes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6225">
                        <a:lnSpc>
                          <a:spcPts val="1650"/>
                        </a:lnSpc>
                        <a:spcBef>
                          <a:spcPts val="270"/>
                        </a:spcBef>
                      </a:pPr>
                      <a:r>
                        <a:rPr dirty="0" sz="1400" b="1">
                          <a:latin typeface="Segoe UI"/>
                          <a:cs typeface="Segoe UI"/>
                        </a:rPr>
                        <a:t>R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elative</a:t>
                      </a:r>
                      <a:r>
                        <a:rPr dirty="0" sz="1400" spc="-9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test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4290"/>
                </a:tc>
              </a:tr>
            </a:tbl>
          </a:graphicData>
        </a:graphic>
      </p:graphicFrame>
      <p:sp>
        <p:nvSpPr>
          <p:cNvPr id="10" name="object 10" descr=""/>
          <p:cNvSpPr txBox="1"/>
          <p:nvPr/>
        </p:nvSpPr>
        <p:spPr>
          <a:xfrm>
            <a:off x="477212" y="6142035"/>
            <a:ext cx="382270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Segoe UI"/>
                <a:cs typeface="Segoe UI"/>
              </a:rPr>
              <a:t>Taxpayer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lives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with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individual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whole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year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test.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 spc="-10"/>
              <a:t>Dependents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509013" y="1329943"/>
            <a:ext cx="187960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States</a:t>
            </a:r>
            <a:r>
              <a:rPr dirty="0" sz="1950" spc="3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in</a:t>
            </a:r>
            <a:r>
              <a:rPr dirty="0" sz="1950" spc="3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the</a:t>
            </a:r>
            <a:r>
              <a:rPr dirty="0" sz="1950" spc="35" b="1">
                <a:latin typeface="Segoe UI"/>
                <a:cs typeface="Segoe UI"/>
              </a:rPr>
              <a:t> </a:t>
            </a:r>
            <a:r>
              <a:rPr dirty="0" sz="1950" spc="-25" b="1">
                <a:latin typeface="Segoe UI"/>
                <a:cs typeface="Segoe UI"/>
              </a:rPr>
              <a:t>US</a:t>
            </a:r>
            <a:endParaRPr sz="1950">
              <a:latin typeface="Segoe UI"/>
              <a:cs typeface="Segoe U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3644" y="2092451"/>
            <a:ext cx="6595871" cy="4073652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2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"/>
          <p:cNvGraphicFramePr>
            <a:graphicFrameLocks noGrp="1"/>
          </p:cNvGraphicFramePr>
          <p:nvPr/>
        </p:nvGraphicFramePr>
        <p:xfrm>
          <a:off x="711041" y="3721703"/>
          <a:ext cx="8519160" cy="2657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8955"/>
                <a:gridCol w="4106545"/>
                <a:gridCol w="2536190"/>
                <a:gridCol w="1261109"/>
              </a:tblGrid>
              <a:tr h="930275">
                <a:tc>
                  <a:txBody>
                    <a:bodyPr/>
                    <a:lstStyle/>
                    <a:p>
                      <a:pPr marL="139065" marR="131445" indent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2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Sr No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Filing</a:t>
                      </a:r>
                      <a:r>
                        <a:rPr dirty="0" sz="1400" spc="1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Status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2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Aged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00" marR="1828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Additional 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std 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deduction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28829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50">
                          <a:latin typeface="Segoe UI"/>
                          <a:cs typeface="Segoe UI"/>
                        </a:rPr>
                        <a:t>1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MFJ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b="1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5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MFS(Per</a:t>
                      </a:r>
                      <a:r>
                        <a:rPr dirty="0" sz="1400" spc="-5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Qualifying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Individual)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Age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65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above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b="1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30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Blind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$1,500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6413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65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older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&amp;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blind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$3,000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</a:tr>
              <a:tr h="50228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50">
                          <a:latin typeface="Segoe UI"/>
                          <a:cs typeface="Segoe UI"/>
                        </a:rPr>
                        <a:t>2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Single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b="1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3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HOH(Per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Qualifying</a:t>
                      </a:r>
                      <a:r>
                        <a:rPr dirty="0" sz="14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Individual)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algn="r" marR="257810">
                        <a:lnSpc>
                          <a:spcPts val="260"/>
                        </a:lnSpc>
                        <a:spcBef>
                          <a:spcPts val="1560"/>
                        </a:spcBef>
                      </a:pPr>
                      <a:r>
                        <a:rPr dirty="0" sz="800" spc="-25">
                          <a:latin typeface="Segoe UI Semilight"/>
                          <a:cs typeface="Segoe UI Semilight"/>
                        </a:rPr>
                        <a:t>30</a:t>
                      </a:r>
                      <a:endParaRPr sz="800">
                        <a:latin typeface="Segoe UI Semilight"/>
                        <a:cs typeface="Segoe UI Semilight"/>
                      </a:endParaRPr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Age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65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above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Blind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$1,850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29527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36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65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older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b="1">
                          <a:latin typeface="Segoe UI"/>
                          <a:cs typeface="Segoe UI"/>
                        </a:rPr>
                        <a:t>&amp;</a:t>
                      </a:r>
                      <a:r>
                        <a:rPr dirty="0" sz="1400" spc="-25" b="1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blind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$3,700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" name="object 3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236220">
              <a:lnSpc>
                <a:spcPct val="100000"/>
              </a:lnSpc>
              <a:spcBef>
                <a:spcPts val="130"/>
              </a:spcBef>
            </a:pPr>
            <a:r>
              <a:rPr dirty="0"/>
              <a:t>Standard</a:t>
            </a:r>
            <a:r>
              <a:rPr dirty="0" spc="30"/>
              <a:t> </a:t>
            </a:r>
            <a:r>
              <a:rPr dirty="0"/>
              <a:t>Deduction</a:t>
            </a:r>
            <a:r>
              <a:rPr dirty="0" spc="45"/>
              <a:t> </a:t>
            </a:r>
            <a:r>
              <a:rPr dirty="0" spc="-10"/>
              <a:t>Limits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703580" y="1874774"/>
            <a:ext cx="228727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275" algn="l"/>
              </a:tabLst>
            </a:pPr>
            <a:r>
              <a:rPr dirty="0" sz="1400" spc="-25" b="1">
                <a:solidFill>
                  <a:srgbClr val="BD9B5F"/>
                </a:solidFill>
                <a:latin typeface="Segoe UI"/>
                <a:cs typeface="Segoe UI"/>
              </a:rPr>
              <a:t>i.</a:t>
            </a:r>
            <a:r>
              <a:rPr dirty="0" sz="1400" b="1">
                <a:solidFill>
                  <a:srgbClr val="BD9B5F"/>
                </a:solidFill>
                <a:latin typeface="Segoe UI"/>
                <a:cs typeface="Segoe UI"/>
              </a:rPr>
              <a:t>	</a:t>
            </a:r>
            <a:r>
              <a:rPr dirty="0" sz="1400" spc="-20" b="1">
                <a:latin typeface="Segoe UI"/>
                <a:cs typeface="Segoe UI"/>
              </a:rPr>
              <a:t>Taxpayers</a:t>
            </a:r>
            <a:r>
              <a:rPr dirty="0" sz="1400" spc="-1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under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age</a:t>
            </a:r>
            <a:r>
              <a:rPr dirty="0" sz="1400" spc="-15" b="1">
                <a:latin typeface="Segoe UI"/>
                <a:cs typeface="Segoe UI"/>
              </a:rPr>
              <a:t> </a:t>
            </a:r>
            <a:r>
              <a:rPr dirty="0" sz="1400" spc="-25" b="1">
                <a:latin typeface="Segoe UI"/>
                <a:cs typeface="Segoe UI"/>
              </a:rPr>
              <a:t>65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3580" y="3363717"/>
            <a:ext cx="329628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3690" algn="l"/>
              </a:tabLst>
            </a:pPr>
            <a:r>
              <a:rPr dirty="0" sz="1400" spc="-25" b="1">
                <a:latin typeface="Segoe UI"/>
                <a:cs typeface="Segoe UI"/>
              </a:rPr>
              <a:t>ii.</a:t>
            </a:r>
            <a:r>
              <a:rPr dirty="0" sz="1400" b="1">
                <a:latin typeface="Segoe UI"/>
                <a:cs typeface="Segoe UI"/>
              </a:rPr>
              <a:t>	</a:t>
            </a:r>
            <a:r>
              <a:rPr dirty="0" sz="1400" spc="-20" b="1">
                <a:latin typeface="Segoe UI"/>
                <a:cs typeface="Segoe UI"/>
              </a:rPr>
              <a:t>Taxpayers</a:t>
            </a:r>
            <a:r>
              <a:rPr dirty="0" sz="1400" spc="-1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aged</a:t>
            </a:r>
            <a:r>
              <a:rPr dirty="0" sz="1400" spc="-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65</a:t>
            </a:r>
            <a:r>
              <a:rPr dirty="0" sz="1400" spc="-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or older</a:t>
            </a:r>
            <a:r>
              <a:rPr dirty="0" sz="1400" spc="1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or</a:t>
            </a:r>
            <a:r>
              <a:rPr dirty="0" sz="1400" spc="-5" b="1">
                <a:latin typeface="Segoe UI"/>
                <a:cs typeface="Segoe UI"/>
              </a:rPr>
              <a:t> </a:t>
            </a:r>
            <a:r>
              <a:rPr dirty="0" sz="1400" spc="-20" b="1">
                <a:latin typeface="Segoe UI"/>
                <a:cs typeface="Segoe UI"/>
              </a:rPr>
              <a:t>blind</a:t>
            </a:r>
            <a:endParaRPr sz="1400">
              <a:latin typeface="Segoe UI"/>
              <a:cs typeface="Segoe UI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711041" y="2151221"/>
          <a:ext cx="8519160" cy="1211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050"/>
                <a:gridCol w="4610100"/>
                <a:gridCol w="3041015"/>
              </a:tblGrid>
              <a:tr h="29464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Sr</a:t>
                      </a:r>
                      <a:r>
                        <a:rPr dirty="0" sz="1400" spc="-1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No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Filling</a:t>
                      </a:r>
                      <a:r>
                        <a:rPr dirty="0" sz="140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Status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Limits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294005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50">
                          <a:latin typeface="Segoe UI"/>
                          <a:cs typeface="Segoe UI"/>
                        </a:rPr>
                        <a:t>1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MFJ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Surviving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Spouse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$27,700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50">
                          <a:latin typeface="Segoe UI"/>
                          <a:cs typeface="Segoe UI"/>
                        </a:rPr>
                        <a:t>2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25">
                          <a:latin typeface="Segoe UI"/>
                          <a:cs typeface="Segoe UI"/>
                        </a:rPr>
                        <a:t>HOH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$20,800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</a:tr>
              <a:tr h="328295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50">
                          <a:latin typeface="Segoe UI"/>
                          <a:cs typeface="Segoe UI"/>
                        </a:rPr>
                        <a:t>3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Single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or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MFS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$13,850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35279" y="2092451"/>
            <a:ext cx="9387840" cy="3727450"/>
          </a:xfrm>
          <a:prstGeom prst="rect">
            <a:avLst/>
          </a:prstGeom>
          <a:ln w="10477">
            <a:solidFill>
              <a:srgbClr val="000000"/>
            </a:solidFill>
          </a:ln>
        </p:spPr>
        <p:txBody>
          <a:bodyPr wrap="square" lIns="0" tIns="12700" rIns="0" bIns="0" rtlCol="0" vert="horz">
            <a:spAutoFit/>
          </a:bodyPr>
          <a:lstStyle/>
          <a:p>
            <a:pPr marL="216535" indent="-140970">
              <a:lnSpc>
                <a:spcPct val="100000"/>
              </a:lnSpc>
              <a:spcBef>
                <a:spcPts val="100"/>
              </a:spcBef>
              <a:buClr>
                <a:srgbClr val="BD9B5F"/>
              </a:buClr>
              <a:buFont typeface="Arial"/>
              <a:buChar char="•"/>
              <a:tabLst>
                <a:tab pos="216535" algn="l"/>
              </a:tabLst>
            </a:pPr>
            <a:r>
              <a:rPr dirty="0" sz="1400">
                <a:latin typeface="Segoe UI"/>
                <a:cs typeface="Segoe UI"/>
              </a:rPr>
              <a:t>Medical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–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Sub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10%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AGI</a:t>
            </a:r>
            <a:endParaRPr sz="1400">
              <a:latin typeface="Segoe UI"/>
              <a:cs typeface="Segoe UI"/>
            </a:endParaRPr>
          </a:p>
          <a:p>
            <a:pPr marL="216535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6535" algn="l"/>
              </a:tabLst>
            </a:pPr>
            <a:r>
              <a:rPr dirty="0" sz="1400" spc="-25">
                <a:latin typeface="Segoe UI"/>
                <a:cs typeface="Segoe UI"/>
              </a:rPr>
              <a:t>Taxes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paid</a:t>
            </a:r>
            <a:r>
              <a:rPr dirty="0" sz="1400" spc="3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-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Max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up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$10,000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MFJ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$5,000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Single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or</a:t>
            </a:r>
            <a:r>
              <a:rPr dirty="0" sz="1400" spc="-25">
                <a:latin typeface="Segoe UI"/>
                <a:cs typeface="Segoe UI"/>
              </a:rPr>
              <a:t> MFS</a:t>
            </a:r>
            <a:endParaRPr sz="1400">
              <a:latin typeface="Segoe UI"/>
              <a:cs typeface="Segoe UI"/>
            </a:endParaRPr>
          </a:p>
          <a:p>
            <a:pPr lvl="1" marL="499745" indent="-140970">
              <a:lnSpc>
                <a:spcPct val="100000"/>
              </a:lnSpc>
              <a:spcBef>
                <a:spcPts val="165"/>
              </a:spcBef>
              <a:buClr>
                <a:srgbClr val="BD9B5F"/>
              </a:buClr>
              <a:buFont typeface="Arial"/>
              <a:buChar char="•"/>
              <a:tabLst>
                <a:tab pos="499745" algn="l"/>
              </a:tabLst>
            </a:pPr>
            <a:r>
              <a:rPr dirty="0" sz="1400">
                <a:latin typeface="Segoe UI"/>
                <a:cs typeface="Segoe UI"/>
              </a:rPr>
              <a:t>State</a:t>
            </a:r>
            <a:r>
              <a:rPr dirty="0" sz="1400" spc="-7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taxes</a:t>
            </a:r>
            <a:r>
              <a:rPr dirty="0" sz="1400" spc="-6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paid</a:t>
            </a:r>
            <a:endParaRPr sz="1400">
              <a:latin typeface="Segoe UI"/>
              <a:cs typeface="Segoe UI"/>
            </a:endParaRPr>
          </a:p>
          <a:p>
            <a:pPr lvl="1" marL="499745" indent="-140970">
              <a:lnSpc>
                <a:spcPct val="100000"/>
              </a:lnSpc>
              <a:spcBef>
                <a:spcPts val="165"/>
              </a:spcBef>
              <a:buClr>
                <a:srgbClr val="BD9B5F"/>
              </a:buClr>
              <a:buFont typeface="Arial"/>
              <a:buChar char="•"/>
              <a:tabLst>
                <a:tab pos="499745" algn="l"/>
              </a:tabLst>
            </a:pPr>
            <a:r>
              <a:rPr dirty="0" sz="1400">
                <a:latin typeface="Segoe UI"/>
                <a:cs typeface="Segoe UI"/>
              </a:rPr>
              <a:t>Real</a:t>
            </a:r>
            <a:r>
              <a:rPr dirty="0" sz="1400" spc="-6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estate</a:t>
            </a:r>
            <a:r>
              <a:rPr dirty="0" sz="1400" spc="-6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taxes</a:t>
            </a:r>
            <a:r>
              <a:rPr dirty="0" sz="1400" spc="-6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paid</a:t>
            </a:r>
            <a:endParaRPr sz="1400">
              <a:latin typeface="Segoe UI"/>
              <a:cs typeface="Segoe UI"/>
            </a:endParaRPr>
          </a:p>
          <a:p>
            <a:pPr lvl="1">
              <a:lnSpc>
                <a:spcPct val="100000"/>
              </a:lnSpc>
              <a:spcBef>
                <a:spcPts val="475"/>
              </a:spcBef>
              <a:buClr>
                <a:srgbClr val="BD9B5F"/>
              </a:buClr>
              <a:buFont typeface="Arial"/>
              <a:buChar char="•"/>
            </a:pP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5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Mortgage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interest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 spc="-10">
                <a:latin typeface="Segoe UI"/>
                <a:cs typeface="Segoe UI"/>
              </a:rPr>
              <a:t>Charitty</a:t>
            </a:r>
            <a:endParaRPr sz="1400">
              <a:latin typeface="Segoe UI"/>
              <a:cs typeface="Segoe UI"/>
            </a:endParaRPr>
          </a:p>
          <a:p>
            <a:pPr lvl="1" marL="499745" indent="-140970">
              <a:lnSpc>
                <a:spcPct val="100000"/>
              </a:lnSpc>
              <a:spcBef>
                <a:spcPts val="170"/>
              </a:spcBef>
              <a:buClr>
                <a:srgbClr val="BD9B5F"/>
              </a:buClr>
              <a:buFont typeface="Arial"/>
              <a:buChar char="•"/>
              <a:tabLst>
                <a:tab pos="499745" algn="l"/>
              </a:tabLst>
            </a:pPr>
            <a:r>
              <a:rPr dirty="0" sz="1400" spc="-20">
                <a:latin typeface="Segoe UI"/>
                <a:cs typeface="Segoe UI"/>
              </a:rPr>
              <a:t>Cash</a:t>
            </a:r>
            <a:endParaRPr sz="1400">
              <a:latin typeface="Segoe UI"/>
              <a:cs typeface="Segoe UI"/>
            </a:endParaRPr>
          </a:p>
          <a:p>
            <a:pPr lvl="1" marL="499745" indent="-140970">
              <a:lnSpc>
                <a:spcPct val="100000"/>
              </a:lnSpc>
              <a:spcBef>
                <a:spcPts val="160"/>
              </a:spcBef>
              <a:buClr>
                <a:srgbClr val="BD9B5F"/>
              </a:buClr>
              <a:buFont typeface="Arial"/>
              <a:buChar char="•"/>
              <a:tabLst>
                <a:tab pos="499745" algn="l"/>
              </a:tabLst>
            </a:pPr>
            <a:r>
              <a:rPr dirty="0" sz="1400" spc="-10">
                <a:latin typeface="Segoe UI"/>
                <a:cs typeface="Segoe UI"/>
              </a:rPr>
              <a:t>Non-</a:t>
            </a:r>
            <a:r>
              <a:rPr dirty="0" sz="1400" spc="-20">
                <a:latin typeface="Segoe UI"/>
                <a:cs typeface="Segoe UI"/>
              </a:rPr>
              <a:t>Cash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Casualty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theft</a:t>
            </a:r>
            <a:r>
              <a:rPr dirty="0" sz="1400" spc="-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losses</a:t>
            </a:r>
            <a:endParaRPr sz="1400">
              <a:latin typeface="Segoe UI"/>
              <a:cs typeface="Segoe UI"/>
            </a:endParaRPr>
          </a:p>
          <a:p>
            <a:pPr lvl="1" marL="499745" indent="-140970">
              <a:lnSpc>
                <a:spcPct val="100000"/>
              </a:lnSpc>
              <a:spcBef>
                <a:spcPts val="160"/>
              </a:spcBef>
              <a:buClr>
                <a:srgbClr val="BD9B5F"/>
              </a:buClr>
              <a:buFont typeface="Arial"/>
              <a:buChar char="•"/>
              <a:tabLst>
                <a:tab pos="499745" algn="l"/>
              </a:tabLst>
            </a:pPr>
            <a:r>
              <a:rPr dirty="0" sz="1400">
                <a:latin typeface="Segoe UI"/>
                <a:cs typeface="Segoe UI"/>
              </a:rPr>
              <a:t>Only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Federal</a:t>
            </a:r>
            <a:r>
              <a:rPr dirty="0" sz="1400" spc="-6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deserter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Itemized</a:t>
            </a:r>
            <a:r>
              <a:rPr dirty="0" spc="85"/>
              <a:t> </a:t>
            </a:r>
            <a:r>
              <a:rPr dirty="0" spc="-10"/>
              <a:t>Deduction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561848" y="1330705"/>
            <a:ext cx="445325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Overview</a:t>
            </a:r>
            <a:r>
              <a:rPr dirty="0" sz="1950" spc="5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of</a:t>
            </a:r>
            <a:r>
              <a:rPr dirty="0" sz="1950" spc="4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form</a:t>
            </a:r>
            <a:r>
              <a:rPr dirty="0" sz="1950" spc="5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1040</a:t>
            </a:r>
            <a:r>
              <a:rPr dirty="0" sz="1950" spc="35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(Page</a:t>
            </a:r>
            <a:r>
              <a:rPr dirty="0" sz="1950" spc="5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1and</a:t>
            </a:r>
            <a:r>
              <a:rPr dirty="0" sz="1950" spc="40" b="1">
                <a:latin typeface="Segoe UI"/>
                <a:cs typeface="Segoe UI"/>
              </a:rPr>
              <a:t> </a:t>
            </a:r>
            <a:r>
              <a:rPr dirty="0" sz="1950" spc="-25" b="1">
                <a:latin typeface="Segoe UI"/>
                <a:cs typeface="Segoe UI"/>
              </a:rPr>
              <a:t>2)</a:t>
            </a:r>
            <a:endParaRPr sz="1950">
              <a:latin typeface="Segoe UI"/>
              <a:cs typeface="Segoe U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" y="1814322"/>
            <a:ext cx="4010405" cy="490118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1717" y="1814322"/>
            <a:ext cx="5045202" cy="4901183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32308" y="1377949"/>
            <a:ext cx="3996054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Gross</a:t>
            </a:r>
            <a:r>
              <a:rPr dirty="0" sz="1950" spc="5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income</a:t>
            </a:r>
            <a:r>
              <a:rPr dirty="0" sz="1950" spc="5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and</a:t>
            </a:r>
            <a:r>
              <a:rPr dirty="0" sz="1950" spc="55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taxable</a:t>
            </a:r>
            <a:r>
              <a:rPr dirty="0" sz="1950" spc="50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income</a:t>
            </a:r>
            <a:endParaRPr sz="1950">
              <a:latin typeface="Segoe UI"/>
              <a:cs typeface="Segoe U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7594" y="1880616"/>
            <a:ext cx="4363973" cy="4202429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1830730"/>
            <a:ext cx="4629911" cy="433994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32146" y="2974339"/>
            <a:ext cx="2760980" cy="1172210"/>
          </a:xfrm>
          <a:prstGeom prst="rect"/>
        </p:spPr>
        <p:txBody>
          <a:bodyPr wrap="square" lIns="0" tIns="80645" rIns="0" bIns="0" rtlCol="0" vert="horz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35"/>
              </a:spcBef>
            </a:pPr>
            <a:r>
              <a:rPr dirty="0" sz="3950" spc="-10"/>
              <a:t>Partnership Taxation</a:t>
            </a:r>
            <a:endParaRPr sz="3950"/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77644" y="2985007"/>
            <a:ext cx="6489700" cy="1315720"/>
          </a:xfrm>
          <a:prstGeom prst="rect"/>
        </p:spPr>
        <p:txBody>
          <a:bodyPr wrap="square" lIns="0" tIns="90170" rIns="0" bIns="0" rtlCol="0" vert="horz">
            <a:spAutoFit/>
          </a:bodyPr>
          <a:lstStyle/>
          <a:p>
            <a:pPr marL="2139950" marR="5080" indent="-2127885">
              <a:lnSpc>
                <a:spcPts val="4810"/>
              </a:lnSpc>
              <a:spcBef>
                <a:spcPts val="710"/>
              </a:spcBef>
            </a:pPr>
            <a:r>
              <a:rPr dirty="0" sz="4450"/>
              <a:t>Overview</a:t>
            </a:r>
            <a:r>
              <a:rPr dirty="0" sz="4450" spc="-15"/>
              <a:t> </a:t>
            </a:r>
            <a:r>
              <a:rPr dirty="0" sz="4450"/>
              <a:t>of</a:t>
            </a:r>
            <a:r>
              <a:rPr dirty="0" sz="4450" spc="-10"/>
              <a:t> partnership taxation</a:t>
            </a:r>
            <a:endParaRPr sz="4450"/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650240" y="1329943"/>
            <a:ext cx="396176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Partnership Taxation</a:t>
            </a:r>
            <a:r>
              <a:rPr dirty="0" sz="1950" spc="10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Comparison</a:t>
            </a:r>
            <a:endParaRPr sz="195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682847" y="1921097"/>
          <a:ext cx="8662035" cy="3827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9095"/>
                <a:gridCol w="3241675"/>
                <a:gridCol w="3684270"/>
              </a:tblGrid>
              <a:tr h="4387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marL="963294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Indian</a:t>
                      </a:r>
                      <a:r>
                        <a:rPr dirty="0" sz="1450" spc="8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Context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US</a:t>
                      </a:r>
                      <a:r>
                        <a:rPr dirty="0" sz="1450" spc="4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Context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74930" marR="1917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Agreement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between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partners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Partnership</a:t>
                      </a:r>
                      <a:r>
                        <a:rPr dirty="0" sz="1400" spc="-5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deed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Operating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Agreement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1282065">
                <a:tc>
                  <a:txBody>
                    <a:bodyPr/>
                    <a:lstStyle/>
                    <a:p>
                      <a:pPr marL="74930" marR="5454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Partners Classification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1327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Partners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are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classified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as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Active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(Working),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Sleeping,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Nominal,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Partners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Profits,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Minor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Partner,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etc.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but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these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classification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are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not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reported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on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the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return.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5565" marR="1466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Partners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can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be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General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Partner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Limited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Partner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which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are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reported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return.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924560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45"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paid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by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1352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Partnership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pays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at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rate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30%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share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profit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is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exempt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in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hands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partners.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173990" indent="-6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Partnership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is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known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as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u="sng" sz="1400" spc="-25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Segoe UI"/>
                          <a:cs typeface="Segoe UI"/>
                        </a:rPr>
                        <a:t>Pass-</a:t>
                      </a:r>
                      <a:r>
                        <a:rPr dirty="0" u="sng" sz="140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Segoe UI"/>
                          <a:cs typeface="Segoe UI"/>
                        </a:rPr>
                        <a:t>through</a:t>
                      </a:r>
                      <a:r>
                        <a:rPr dirty="0" u="sng" sz="1400" spc="-3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u="sng" sz="1400" spc="-1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Segoe UI"/>
                          <a:cs typeface="Segoe UI"/>
                        </a:rPr>
                        <a:t>entity</a:t>
                      </a:r>
                      <a:r>
                        <a:rPr dirty="0" sz="1400" spc="-10">
                          <a:solidFill>
                            <a:srgbClr val="FF0000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as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it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does</a:t>
                      </a:r>
                      <a:r>
                        <a:rPr dirty="0" sz="14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not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pay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issues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 K-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1s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to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its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partners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14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partners</a:t>
                      </a:r>
                      <a:r>
                        <a:rPr dirty="0" sz="14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pay</a:t>
                      </a:r>
                      <a:r>
                        <a:rPr dirty="0" sz="14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tax</a:t>
                      </a:r>
                      <a:r>
                        <a:rPr dirty="0" sz="14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on</a:t>
                      </a:r>
                      <a:r>
                        <a:rPr dirty="0" sz="1400" spc="-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the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income.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678815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Partnership</a:t>
                      </a:r>
                      <a:r>
                        <a:rPr dirty="0" sz="1400" spc="-5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Return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Partnership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files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Return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ITR</a:t>
                      </a:r>
                      <a:r>
                        <a:rPr dirty="0" sz="1400" spc="-5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5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A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Partnership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files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return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1065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659383" y="1329943"/>
            <a:ext cx="396176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Partnership Taxation</a:t>
            </a:r>
            <a:r>
              <a:rPr dirty="0" sz="1950" spc="10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Comparison</a:t>
            </a:r>
            <a:endParaRPr sz="195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714851" y="2200751"/>
          <a:ext cx="8334375" cy="3265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4510"/>
                <a:gridCol w="3037840"/>
                <a:gridCol w="3414395"/>
              </a:tblGrid>
              <a:tr h="400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marL="86233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Indian</a:t>
                      </a:r>
                      <a:r>
                        <a:rPr dirty="0" sz="1450" spc="8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Context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869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45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US</a:t>
                      </a:r>
                      <a:r>
                        <a:rPr dirty="0" sz="1450" spc="45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50" spc="-10" b="1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Context</a:t>
                      </a:r>
                      <a:endParaRPr sz="1450">
                        <a:latin typeface="Segoe UI"/>
                        <a:cs typeface="Segoe UI"/>
                      </a:endParaRPr>
                    </a:p>
                  </a:txBody>
                  <a:tcPr marL="0" marR="0" marB="0" marT="869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BC9A5F"/>
                    </a:solidFill>
                  </a:tcPr>
                </a:tc>
              </a:tr>
              <a:tr h="1143635">
                <a:tc>
                  <a:txBody>
                    <a:bodyPr/>
                    <a:lstStyle/>
                    <a:p>
                      <a:pPr marL="74930" marR="3575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Compensation</a:t>
                      </a:r>
                      <a:r>
                        <a:rPr dirty="0" sz="1400" spc="-6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to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Working</a:t>
                      </a:r>
                      <a:r>
                        <a:rPr dirty="0" sz="1400" spc="-8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Partner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486409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Working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partner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receives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compensation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salary.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29845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The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Working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partner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receives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compensation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form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Management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fees/</a:t>
                      </a:r>
                      <a:r>
                        <a:rPr dirty="0" sz="1400" spc="-5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Guaranteed</a:t>
                      </a:r>
                      <a:r>
                        <a:rPr dirty="0" sz="1400" spc="-7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payments</a:t>
                      </a:r>
                      <a:r>
                        <a:rPr dirty="0" sz="1400" spc="-6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(fixed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portion),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Incentive</a:t>
                      </a:r>
                      <a:r>
                        <a:rPr dirty="0" sz="14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(if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fund</a:t>
                      </a:r>
                      <a:r>
                        <a:rPr dirty="0" sz="1400" spc="-1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is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making profits).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Who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Pays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Taxes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Partnerships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6908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Partners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(other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than</a:t>
                      </a:r>
                      <a:r>
                        <a:rPr dirty="0" sz="1400" spc="-3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pass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through entities)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Rates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30%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+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Surcharge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and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cess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6591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Applicable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rates</a:t>
                      </a:r>
                      <a:r>
                        <a:rPr dirty="0" sz="1400" spc="-4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as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per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income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for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Partners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715645">
                <a:tc>
                  <a:txBody>
                    <a:bodyPr/>
                    <a:lstStyle/>
                    <a:p>
                      <a:pPr marL="74930" marR="3575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Compensation</a:t>
                      </a:r>
                      <a:r>
                        <a:rPr dirty="0" sz="1400" spc="-6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5">
                          <a:latin typeface="Segoe UI"/>
                          <a:cs typeface="Segoe UI"/>
                        </a:rPr>
                        <a:t>to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partners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 spc="-10">
                          <a:latin typeface="Segoe UI"/>
                          <a:cs typeface="Segoe UI"/>
                        </a:rPr>
                        <a:t>Salary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marL="74930" marR="1548130">
                        <a:lnSpc>
                          <a:spcPct val="100000"/>
                        </a:lnSpc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Share</a:t>
                      </a:r>
                      <a:r>
                        <a:rPr dirty="0" sz="1400" spc="-5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of</a:t>
                      </a:r>
                      <a:r>
                        <a:rPr dirty="0" sz="1400" spc="-3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profits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Interest</a:t>
                      </a:r>
                      <a:r>
                        <a:rPr dirty="0" sz="1400" spc="-5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on</a:t>
                      </a:r>
                      <a:r>
                        <a:rPr dirty="0" sz="1400" spc="-4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capital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16046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400">
                          <a:latin typeface="Segoe UI"/>
                          <a:cs typeface="Segoe UI"/>
                        </a:rPr>
                        <a:t>Management</a:t>
                      </a:r>
                      <a:r>
                        <a:rPr dirty="0" sz="1400" spc="-6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20">
                          <a:latin typeface="Segoe UI"/>
                          <a:cs typeface="Segoe UI"/>
                        </a:rPr>
                        <a:t>Fees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Incentives</a:t>
                      </a:r>
                      <a:r>
                        <a:rPr dirty="0" sz="1400" spc="500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latin typeface="Segoe UI"/>
                          <a:cs typeface="Segoe UI"/>
                        </a:rPr>
                        <a:t>Guaranteed</a:t>
                      </a:r>
                      <a:r>
                        <a:rPr dirty="0" sz="1400" spc="-95"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10">
                          <a:latin typeface="Segoe UI"/>
                          <a:cs typeface="Segoe UI"/>
                        </a:rPr>
                        <a:t>payments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336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234315">
              <a:lnSpc>
                <a:spcPct val="100000"/>
              </a:lnSpc>
              <a:spcBef>
                <a:spcPts val="130"/>
              </a:spcBef>
            </a:pPr>
            <a:r>
              <a:rPr dirty="0"/>
              <a:t>Partnership</a:t>
            </a:r>
            <a:r>
              <a:rPr dirty="0" spc="5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/>
              <a:t>Tax</a:t>
            </a:r>
            <a:r>
              <a:rPr dirty="0" spc="30"/>
              <a:t> </a:t>
            </a:r>
            <a:r>
              <a:rPr dirty="0"/>
              <a:t>planning</a:t>
            </a:r>
            <a:r>
              <a:rPr dirty="0" spc="5"/>
              <a:t> </a:t>
            </a:r>
            <a:r>
              <a:rPr dirty="0" spc="-10"/>
              <a:t>strategies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596645" y="1885188"/>
            <a:ext cx="8837930" cy="2818765"/>
          </a:xfrm>
          <a:custGeom>
            <a:avLst/>
            <a:gdLst/>
            <a:ahLst/>
            <a:cxnLst/>
            <a:rect l="l" t="t" r="r" b="b"/>
            <a:pathLst>
              <a:path w="8837930" h="2818765">
                <a:moveTo>
                  <a:pt x="0" y="2818638"/>
                </a:moveTo>
                <a:lnTo>
                  <a:pt x="0" y="0"/>
                </a:lnTo>
                <a:lnTo>
                  <a:pt x="8837676" y="0"/>
                </a:lnTo>
                <a:lnTo>
                  <a:pt x="8837676" y="2818638"/>
                </a:lnTo>
                <a:lnTo>
                  <a:pt x="0" y="2818638"/>
                </a:lnTo>
                <a:close/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659383" y="2131567"/>
            <a:ext cx="8403590" cy="2289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7650" marR="172720" indent="-235585">
              <a:lnSpc>
                <a:spcPct val="102400"/>
              </a:lnSpc>
              <a:spcBef>
                <a:spcPts val="9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450">
                <a:latin typeface="Segoe UI"/>
                <a:cs typeface="Segoe UI"/>
              </a:rPr>
              <a:t>Partnerships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issue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K-1s</a:t>
            </a:r>
            <a:r>
              <a:rPr dirty="0" sz="1450" spc="6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to</a:t>
            </a:r>
            <a:r>
              <a:rPr dirty="0" sz="1450" spc="6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partners.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Timely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issuance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K-1s</a:t>
            </a:r>
            <a:r>
              <a:rPr dirty="0" sz="1450" spc="7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play</a:t>
            </a:r>
            <a:r>
              <a:rPr dirty="0" sz="1450" spc="5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</a:t>
            </a:r>
            <a:r>
              <a:rPr dirty="0" sz="1450" spc="6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major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role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determination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 spc="-25">
                <a:latin typeface="Segoe UI"/>
                <a:cs typeface="Segoe UI"/>
              </a:rPr>
              <a:t>of </a:t>
            </a:r>
            <a:r>
              <a:rPr dirty="0" sz="1450">
                <a:latin typeface="Segoe UI"/>
                <a:cs typeface="Segoe UI"/>
              </a:rPr>
              <a:t>estimated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tax</a:t>
            </a:r>
            <a:r>
              <a:rPr dirty="0" sz="1450" spc="6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payments</a:t>
            </a:r>
            <a:r>
              <a:rPr dirty="0" sz="1450" spc="5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by</a:t>
            </a:r>
            <a:r>
              <a:rPr dirty="0" sz="1450" spc="8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individuals</a:t>
            </a:r>
            <a:endParaRPr sz="14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182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450">
                <a:latin typeface="Segoe UI"/>
                <a:cs typeface="Segoe UI"/>
              </a:rPr>
              <a:t>Whether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Sec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163J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election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to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be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taken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or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not?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(interest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vs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depreciation)</a:t>
            </a:r>
            <a:endParaRPr sz="14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182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450">
                <a:latin typeface="Segoe UI"/>
                <a:cs typeface="Segoe UI"/>
              </a:rPr>
              <a:t>Whether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PTET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election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to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be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taken?</a:t>
            </a:r>
            <a:endParaRPr sz="14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1820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450">
                <a:latin typeface="Segoe UI"/>
                <a:cs typeface="Segoe UI"/>
              </a:rPr>
              <a:t>Role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Sec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754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and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704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(c)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–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sale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partnership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interest</a:t>
            </a:r>
            <a:endParaRPr sz="1450">
              <a:latin typeface="Segoe UI"/>
              <a:cs typeface="Segoe UI"/>
            </a:endParaRPr>
          </a:p>
          <a:p>
            <a:pPr marL="247650" indent="-234950">
              <a:lnSpc>
                <a:spcPct val="100000"/>
              </a:lnSpc>
              <a:spcBef>
                <a:spcPts val="1825"/>
              </a:spcBef>
              <a:buFont typeface="Wingdings"/>
              <a:buChar char=""/>
              <a:tabLst>
                <a:tab pos="247650" algn="l"/>
              </a:tabLst>
            </a:pPr>
            <a:r>
              <a:rPr dirty="0" sz="1450">
                <a:latin typeface="Segoe UI"/>
                <a:cs typeface="Segoe UI"/>
              </a:rPr>
              <a:t>Role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Sec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1031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–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when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there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is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sale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property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and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intend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to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purchase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similar</a:t>
            </a:r>
            <a:r>
              <a:rPr dirty="0" sz="1450" spc="3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kind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property</a:t>
            </a:r>
            <a:endParaRPr sz="1450">
              <a:latin typeface="Segoe UI"/>
              <a:cs typeface="Segoe U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583183" y="1348993"/>
            <a:ext cx="348234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Form</a:t>
            </a:r>
            <a:r>
              <a:rPr dirty="0" sz="1950" spc="3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1065</a:t>
            </a:r>
            <a:r>
              <a:rPr dirty="0" sz="1950" spc="25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–</a:t>
            </a:r>
            <a:r>
              <a:rPr dirty="0" sz="1950" spc="4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For</a:t>
            </a:r>
            <a:r>
              <a:rPr dirty="0" sz="1950" spc="35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Partnerships</a:t>
            </a:r>
            <a:endParaRPr sz="1950">
              <a:latin typeface="Segoe UI"/>
              <a:cs typeface="Segoe U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9230" y="1930908"/>
            <a:ext cx="6168390" cy="4106417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1568291" y="2019395"/>
          <a:ext cx="2021205" cy="3724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4615"/>
                <a:gridCol w="568960"/>
              </a:tblGrid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Alabama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794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AL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Alaska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794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AK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Arizona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857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AZ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Arkansas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857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AR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California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CA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Colorado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CO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Connecticut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CT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Delaware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DE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Florida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FL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Georgia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GA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Hawaii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HI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Idaho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ID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Illinois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IL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Indiana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IN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710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2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Iowa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1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IA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Kansas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10"/>
                        </a:lnSpc>
                        <a:spcBef>
                          <a:spcPts val="520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KS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Kentucky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10"/>
                        </a:lnSpc>
                        <a:spcBef>
                          <a:spcPts val="520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KY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2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1509013" y="1329943"/>
            <a:ext cx="425005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Names</a:t>
            </a:r>
            <a:r>
              <a:rPr dirty="0" sz="1950" spc="25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of</a:t>
            </a:r>
            <a:r>
              <a:rPr dirty="0" sz="1950" spc="25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States</a:t>
            </a:r>
            <a:r>
              <a:rPr dirty="0" sz="1950" spc="30" b="1">
                <a:latin typeface="Segoe UI"/>
                <a:cs typeface="Segoe UI"/>
              </a:rPr>
              <a:t> </a:t>
            </a:r>
            <a:r>
              <a:rPr dirty="0" sz="1950" b="1">
                <a:latin typeface="Segoe UI"/>
                <a:cs typeface="Segoe UI"/>
              </a:rPr>
              <a:t>with</a:t>
            </a:r>
            <a:r>
              <a:rPr dirty="0" sz="1950" spc="40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Abbreviations</a:t>
            </a:r>
            <a:endParaRPr sz="1950">
              <a:latin typeface="Segoe UI"/>
              <a:cs typeface="Segoe U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3738467" y="2019395"/>
          <a:ext cx="2175510" cy="3724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7960"/>
                <a:gridCol w="631190"/>
              </a:tblGrid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Louisiana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LA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Maine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ME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Maryland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MD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Massachusetts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MA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Michigan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MI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Minnesota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MN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Mississippi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MS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Missouri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MO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Montana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MT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Nebraska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NE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Nevada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NV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New</a:t>
                      </a:r>
                      <a:r>
                        <a:rPr dirty="0" sz="950" spc="7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Hampshire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NH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New</a:t>
                      </a:r>
                      <a:r>
                        <a:rPr dirty="0" sz="950" spc="8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Jersey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NJ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New</a:t>
                      </a:r>
                      <a:r>
                        <a:rPr dirty="0" sz="950" spc="7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Mexico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NM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710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New</a:t>
                      </a:r>
                      <a:r>
                        <a:rPr dirty="0" sz="950" spc="6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2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York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5560">
                        <a:lnSpc>
                          <a:spcPts val="111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NY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North</a:t>
                      </a:r>
                      <a:r>
                        <a:rPr dirty="0" sz="950" spc="75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Carolina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10"/>
                        </a:lnSpc>
                        <a:spcBef>
                          <a:spcPts val="520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NC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North</a:t>
                      </a:r>
                      <a:r>
                        <a:rPr dirty="0" sz="950" spc="95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Dakota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10"/>
                        </a:lnSpc>
                        <a:spcBef>
                          <a:spcPts val="520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ND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6018371" y="2027015"/>
          <a:ext cx="2173605" cy="350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3355"/>
                <a:gridCol w="643255"/>
              </a:tblGrid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2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Ohio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365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OH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Oklahoma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OK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Oregon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365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OR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Pennsylvania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PA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Rhode</a:t>
                      </a:r>
                      <a:r>
                        <a:rPr dirty="0" sz="950" spc="95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Island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365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RI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dirty="0" sz="950" spc="95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Carolina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SC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dirty="0" sz="950" spc="95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Dakota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SD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Tennessee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TN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Texas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2384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TX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2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Utah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UT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Vermont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3655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VT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Virginia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0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VA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Washington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0480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WA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West</a:t>
                      </a:r>
                      <a:r>
                        <a:rPr dirty="0" sz="950" spc="75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Virginia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WV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Wisconsin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WI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DDD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950" spc="-10">
                          <a:solidFill>
                            <a:srgbClr val="323232"/>
                          </a:solidFill>
                          <a:latin typeface="Arial"/>
                          <a:cs typeface="Arial"/>
                        </a:rPr>
                        <a:t>Wyoming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ts val="1105"/>
                        </a:lnSpc>
                        <a:spcBef>
                          <a:spcPts val="525"/>
                        </a:spcBef>
                      </a:pPr>
                      <a:r>
                        <a:rPr dirty="0" sz="950" spc="-25">
                          <a:latin typeface="Arial"/>
                          <a:cs typeface="Arial"/>
                        </a:rPr>
                        <a:t>WY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EE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95834" y="1282446"/>
            <a:ext cx="4181475" cy="5270500"/>
            <a:chOff x="195834" y="1282446"/>
            <a:chExt cx="4181475" cy="5270500"/>
          </a:xfrm>
        </p:grpSpPr>
        <p:sp>
          <p:nvSpPr>
            <p:cNvPr id="3" name="object 3" descr=""/>
            <p:cNvSpPr/>
            <p:nvPr/>
          </p:nvSpPr>
          <p:spPr>
            <a:xfrm>
              <a:off x="335279" y="1359408"/>
              <a:ext cx="0" cy="311150"/>
            </a:xfrm>
            <a:custGeom>
              <a:avLst/>
              <a:gdLst/>
              <a:ahLst/>
              <a:cxnLst/>
              <a:rect l="l" t="t" r="r" b="b"/>
              <a:pathLst>
                <a:path w="0" h="311150">
                  <a:moveTo>
                    <a:pt x="0" y="0"/>
                  </a:moveTo>
                  <a:lnTo>
                    <a:pt x="0" y="310896"/>
                  </a:lnTo>
                </a:path>
              </a:pathLst>
            </a:custGeom>
            <a:ln w="31432">
              <a:solidFill>
                <a:srgbClr val="BC9A5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834" y="1282446"/>
              <a:ext cx="4181094" cy="52699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41773" y="2970529"/>
            <a:ext cx="4992370" cy="1172210"/>
          </a:xfrm>
          <a:prstGeom prst="rect"/>
        </p:spPr>
        <p:txBody>
          <a:bodyPr wrap="square" lIns="0" tIns="80645" rIns="0" bIns="0" rtlCol="0" vert="horz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35"/>
              </a:spcBef>
            </a:pPr>
            <a:r>
              <a:rPr dirty="0" sz="3950"/>
              <a:t>Overview</a:t>
            </a:r>
            <a:r>
              <a:rPr dirty="0" sz="3950" spc="95"/>
              <a:t> </a:t>
            </a:r>
            <a:r>
              <a:rPr dirty="0" sz="3950" spc="-25"/>
              <a:t>of </a:t>
            </a:r>
            <a:r>
              <a:rPr dirty="0" sz="3950"/>
              <a:t>Corporation</a:t>
            </a:r>
            <a:r>
              <a:rPr dirty="0" sz="3950" spc="-50"/>
              <a:t> </a:t>
            </a:r>
            <a:r>
              <a:rPr dirty="0" sz="3950" spc="-10"/>
              <a:t>taxation</a:t>
            </a:r>
            <a:endParaRPr sz="3950"/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302E2A"/>
                </a:solidFill>
              </a:rPr>
              <a:t>Corporations:</a:t>
            </a:r>
            <a:r>
              <a:rPr dirty="0" spc="25">
                <a:solidFill>
                  <a:srgbClr val="302E2A"/>
                </a:solidFill>
              </a:rPr>
              <a:t> </a:t>
            </a:r>
            <a:r>
              <a:rPr dirty="0">
                <a:solidFill>
                  <a:srgbClr val="302E2A"/>
                </a:solidFill>
              </a:rPr>
              <a:t>C-Corps</a:t>
            </a:r>
            <a:r>
              <a:rPr dirty="0" spc="45">
                <a:solidFill>
                  <a:srgbClr val="302E2A"/>
                </a:solidFill>
              </a:rPr>
              <a:t> </a:t>
            </a:r>
            <a:r>
              <a:rPr dirty="0">
                <a:solidFill>
                  <a:srgbClr val="302E2A"/>
                </a:solidFill>
              </a:rPr>
              <a:t>vs.</a:t>
            </a:r>
            <a:r>
              <a:rPr dirty="0" spc="50">
                <a:solidFill>
                  <a:srgbClr val="302E2A"/>
                </a:solidFill>
              </a:rPr>
              <a:t> </a:t>
            </a:r>
            <a:r>
              <a:rPr dirty="0">
                <a:solidFill>
                  <a:srgbClr val="302E2A"/>
                </a:solidFill>
              </a:rPr>
              <a:t>S-</a:t>
            </a:r>
            <a:r>
              <a:rPr dirty="0" spc="-10">
                <a:solidFill>
                  <a:srgbClr val="302E2A"/>
                </a:solidFill>
              </a:rPr>
              <a:t>Corps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  <p:sp>
        <p:nvSpPr>
          <p:cNvPr id="3" name="object 3" descr=""/>
          <p:cNvSpPr txBox="1"/>
          <p:nvPr/>
        </p:nvSpPr>
        <p:spPr>
          <a:xfrm>
            <a:off x="385069" y="2075942"/>
            <a:ext cx="4257040" cy="1769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407034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302E2A"/>
                </a:solidFill>
                <a:latin typeface="Segoe UI"/>
                <a:cs typeface="Segoe UI"/>
              </a:rPr>
              <a:t>C-Corporations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400">
              <a:latin typeface="Segoe UI"/>
              <a:cs typeface="Segoe UI"/>
            </a:endParaRPr>
          </a:p>
          <a:p>
            <a:pPr marL="295275" indent="-282575">
              <a:lnSpc>
                <a:spcPct val="100000"/>
              </a:lnSpc>
              <a:buChar char="•"/>
              <a:tabLst>
                <a:tab pos="295275" algn="l"/>
              </a:tabLst>
            </a:pP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Taxed</a:t>
            </a:r>
            <a:r>
              <a:rPr dirty="0" sz="1400" spc="-3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at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424"/>
                </a:solidFill>
                <a:latin typeface="Segoe UI"/>
                <a:cs typeface="Segoe UI"/>
              </a:rPr>
              <a:t>corporate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level</a:t>
            </a:r>
            <a:r>
              <a:rPr dirty="0" sz="1400" spc="-3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at</a:t>
            </a:r>
            <a:r>
              <a:rPr dirty="0" sz="1400" spc="-2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a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fixed</a:t>
            </a:r>
            <a:r>
              <a:rPr dirty="0" sz="1400" spc="-2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21%</a:t>
            </a:r>
            <a:r>
              <a:rPr dirty="0" sz="1400" spc="-3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federal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20">
                <a:solidFill>
                  <a:srgbClr val="262424"/>
                </a:solidFill>
                <a:latin typeface="Segoe UI"/>
                <a:cs typeface="Segoe UI"/>
              </a:rPr>
              <a:t>rate</a:t>
            </a:r>
            <a:endParaRPr sz="1400">
              <a:latin typeface="Segoe UI"/>
              <a:cs typeface="Segoe UI"/>
            </a:endParaRPr>
          </a:p>
          <a:p>
            <a:pPr marL="295275" indent="-282575">
              <a:lnSpc>
                <a:spcPct val="100000"/>
              </a:lnSpc>
              <a:spcBef>
                <a:spcPts val="1195"/>
              </a:spcBef>
              <a:buChar char="•"/>
              <a:tabLst>
                <a:tab pos="295275" algn="l"/>
              </a:tabLst>
            </a:pP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File</a:t>
            </a:r>
            <a:r>
              <a:rPr dirty="0" sz="1400" spc="-3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Form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1120</a:t>
            </a:r>
            <a:r>
              <a:rPr dirty="0" sz="1400" spc="-3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424"/>
                </a:solidFill>
                <a:latin typeface="Segoe UI"/>
                <a:cs typeface="Segoe UI"/>
              </a:rPr>
              <a:t>annually</a:t>
            </a:r>
            <a:endParaRPr sz="1400">
              <a:latin typeface="Segoe UI"/>
              <a:cs typeface="Segoe UI"/>
            </a:endParaRPr>
          </a:p>
          <a:p>
            <a:pPr marL="295275" marR="237490" indent="-283210">
              <a:lnSpc>
                <a:spcPct val="142500"/>
              </a:lnSpc>
              <a:spcBef>
                <a:spcPts val="475"/>
              </a:spcBef>
              <a:buChar char="•"/>
              <a:tabLst>
                <a:tab pos="295275" algn="l"/>
              </a:tabLst>
            </a:pP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Dividends</a:t>
            </a:r>
            <a:r>
              <a:rPr dirty="0" sz="1400" spc="-4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paid</a:t>
            </a:r>
            <a:r>
              <a:rPr dirty="0" sz="1400" spc="-4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to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shareholders</a:t>
            </a:r>
            <a:r>
              <a:rPr dirty="0" sz="1400" spc="-3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are</a:t>
            </a:r>
            <a:r>
              <a:rPr dirty="0" sz="1400" spc="-4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taxed</a:t>
            </a:r>
            <a:r>
              <a:rPr dirty="0" sz="1400" spc="-4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424"/>
                </a:solidFill>
                <a:latin typeface="Segoe UI"/>
                <a:cs typeface="Segoe UI"/>
              </a:rPr>
              <a:t>again,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causing</a:t>
            </a:r>
            <a:r>
              <a:rPr dirty="0" sz="1400" spc="-3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double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424"/>
                </a:solidFill>
                <a:latin typeface="Segoe UI"/>
                <a:cs typeface="Segoe UI"/>
              </a:rPr>
              <a:t>taxation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063746" y="2075924"/>
            <a:ext cx="4895850" cy="1731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7729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302E2A"/>
                </a:solidFill>
                <a:latin typeface="Segoe UI"/>
                <a:cs typeface="Segoe UI"/>
              </a:rPr>
              <a:t>S-Corporations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Segoe UI"/>
              <a:cs typeface="Segoe UI"/>
            </a:endParaRPr>
          </a:p>
          <a:p>
            <a:pPr marL="295275" indent="-282575">
              <a:lnSpc>
                <a:spcPct val="100000"/>
              </a:lnSpc>
              <a:buChar char="•"/>
              <a:tabLst>
                <a:tab pos="295275" algn="l"/>
              </a:tabLst>
            </a:pPr>
            <a:r>
              <a:rPr dirty="0" sz="1400" spc="-25">
                <a:solidFill>
                  <a:srgbClr val="262424"/>
                </a:solidFill>
                <a:latin typeface="Segoe UI"/>
                <a:cs typeface="Segoe UI"/>
              </a:rPr>
              <a:t>Pass-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through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entity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avoiding</a:t>
            </a:r>
            <a:r>
              <a:rPr dirty="0" sz="1400" spc="-3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double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424"/>
                </a:solidFill>
                <a:latin typeface="Segoe UI"/>
                <a:cs typeface="Segoe UI"/>
              </a:rPr>
              <a:t>taxation</a:t>
            </a:r>
            <a:endParaRPr sz="1400">
              <a:latin typeface="Segoe UI"/>
              <a:cs typeface="Segoe UI"/>
            </a:endParaRPr>
          </a:p>
          <a:p>
            <a:pPr marL="295275" indent="-282575">
              <a:lnSpc>
                <a:spcPct val="100000"/>
              </a:lnSpc>
              <a:spcBef>
                <a:spcPts val="1195"/>
              </a:spcBef>
              <a:buChar char="•"/>
              <a:tabLst>
                <a:tab pos="295275" algn="l"/>
              </a:tabLst>
            </a:pP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Income,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losses,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and</a:t>
            </a:r>
            <a:r>
              <a:rPr dirty="0" sz="1400" spc="-3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distributions</a:t>
            </a:r>
            <a:r>
              <a:rPr dirty="0" sz="1400" spc="-2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reported</a:t>
            </a:r>
            <a:r>
              <a:rPr dirty="0" sz="1400" spc="-4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on</a:t>
            </a:r>
            <a:r>
              <a:rPr dirty="0" sz="1400" spc="-1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Form</a:t>
            </a:r>
            <a:r>
              <a:rPr dirty="0" sz="1400" spc="-4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424"/>
                </a:solidFill>
                <a:latin typeface="Segoe UI"/>
                <a:cs typeface="Segoe UI"/>
              </a:rPr>
              <a:t>1120-</a:t>
            </a:r>
            <a:r>
              <a:rPr dirty="0" sz="1400" spc="-50">
                <a:solidFill>
                  <a:srgbClr val="262424"/>
                </a:solidFill>
                <a:latin typeface="Segoe UI"/>
                <a:cs typeface="Segoe UI"/>
              </a:rPr>
              <a:t>S</a:t>
            </a:r>
            <a:endParaRPr sz="1400">
              <a:latin typeface="Segoe UI"/>
              <a:cs typeface="Segoe UI"/>
            </a:endParaRPr>
          </a:p>
          <a:p>
            <a:pPr marL="295275" marR="681990" indent="-283210">
              <a:lnSpc>
                <a:spcPct val="142500"/>
              </a:lnSpc>
              <a:spcBef>
                <a:spcPts val="475"/>
              </a:spcBef>
              <a:buChar char="•"/>
              <a:tabLst>
                <a:tab pos="295275" algn="l"/>
              </a:tabLst>
            </a:pP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Shareholders</a:t>
            </a:r>
            <a:r>
              <a:rPr dirty="0" sz="1400" spc="-4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pay</a:t>
            </a:r>
            <a:r>
              <a:rPr dirty="0" sz="1400" spc="-4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federal</a:t>
            </a:r>
            <a:r>
              <a:rPr dirty="0" sz="1400" spc="-4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tax</a:t>
            </a:r>
            <a:r>
              <a:rPr dirty="0" sz="1400" spc="-4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at</a:t>
            </a:r>
            <a:r>
              <a:rPr dirty="0" sz="1400" spc="-4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individual</a:t>
            </a:r>
            <a:r>
              <a:rPr dirty="0" sz="1400" spc="-4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rates</a:t>
            </a:r>
            <a:r>
              <a:rPr dirty="0" sz="1400" spc="-40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25">
                <a:solidFill>
                  <a:srgbClr val="262424"/>
                </a:solidFill>
                <a:latin typeface="Segoe UI"/>
                <a:cs typeface="Segoe UI"/>
              </a:rPr>
              <a:t>on </a:t>
            </a:r>
            <a:r>
              <a:rPr dirty="0" sz="1400">
                <a:solidFill>
                  <a:srgbClr val="262424"/>
                </a:solidFill>
                <a:latin typeface="Segoe UI"/>
                <a:cs typeface="Segoe UI"/>
              </a:rPr>
              <a:t>their</a:t>
            </a:r>
            <a:r>
              <a:rPr dirty="0" sz="1400" spc="-25">
                <a:solidFill>
                  <a:srgbClr val="262424"/>
                </a:solidFill>
                <a:latin typeface="Segoe UI"/>
                <a:cs typeface="Segoe UI"/>
              </a:rPr>
              <a:t> </a:t>
            </a:r>
            <a:r>
              <a:rPr dirty="0" sz="1400" spc="-10">
                <a:solidFill>
                  <a:srgbClr val="262424"/>
                </a:solidFill>
                <a:latin typeface="Segoe UI"/>
                <a:cs typeface="Segoe UI"/>
              </a:rPr>
              <a:t>share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143500" y="4099559"/>
            <a:ext cx="4745355" cy="1587500"/>
          </a:xfrm>
          <a:prstGeom prst="rect">
            <a:avLst/>
          </a:prstGeom>
          <a:ln w="10477">
            <a:solidFill>
              <a:srgbClr val="000000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74930" marR="764540">
              <a:lnSpc>
                <a:spcPct val="100000"/>
              </a:lnSpc>
              <a:spcBef>
                <a:spcPts val="265"/>
              </a:spcBef>
            </a:pPr>
            <a:r>
              <a:rPr dirty="0" sz="1400" i="1">
                <a:latin typeface="Segoe UI"/>
                <a:cs typeface="Segoe UI"/>
              </a:rPr>
              <a:t>The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concept</a:t>
            </a:r>
            <a:r>
              <a:rPr dirty="0" sz="1400" spc="-3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of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S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Corp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is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similar</a:t>
            </a:r>
            <a:r>
              <a:rPr dirty="0" sz="1400" spc="-3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to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partnership.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spc="-25" i="1">
                <a:latin typeface="Segoe UI"/>
                <a:cs typeface="Segoe UI"/>
              </a:rPr>
              <a:t>The </a:t>
            </a:r>
            <a:r>
              <a:rPr dirty="0" sz="1400" i="1">
                <a:latin typeface="Segoe UI"/>
                <a:cs typeface="Segoe UI"/>
              </a:rPr>
              <a:t>following</a:t>
            </a:r>
            <a:r>
              <a:rPr dirty="0" sz="1400" spc="-4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are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the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major</a:t>
            </a:r>
            <a:r>
              <a:rPr dirty="0" sz="1400" spc="-1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differences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spc="-50" i="1">
                <a:latin typeface="Segoe UI"/>
                <a:cs typeface="Segoe UI"/>
              </a:rPr>
              <a:t>–</a:t>
            </a:r>
            <a:endParaRPr sz="1400">
              <a:latin typeface="Segoe UI"/>
              <a:cs typeface="Segoe UI"/>
            </a:endParaRPr>
          </a:p>
          <a:p>
            <a:pPr marL="309880" indent="-234950">
              <a:lnSpc>
                <a:spcPct val="100000"/>
              </a:lnSpc>
              <a:spcBef>
                <a:spcPts val="1685"/>
              </a:spcBef>
              <a:buFont typeface="Wingdings"/>
              <a:buChar char=""/>
              <a:tabLst>
                <a:tab pos="309880" algn="l"/>
              </a:tabLst>
            </a:pPr>
            <a:r>
              <a:rPr dirty="0" sz="1400" i="1">
                <a:latin typeface="Segoe UI"/>
                <a:cs typeface="Segoe UI"/>
              </a:rPr>
              <a:t>Maximum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of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100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spc="-10" i="1">
                <a:latin typeface="Segoe UI"/>
                <a:cs typeface="Segoe UI"/>
              </a:rPr>
              <a:t>shareholders</a:t>
            </a:r>
            <a:endParaRPr sz="1400">
              <a:latin typeface="Segoe UI"/>
              <a:cs typeface="Segoe UI"/>
            </a:endParaRPr>
          </a:p>
          <a:p>
            <a:pPr marL="309880" indent="-234950">
              <a:lnSpc>
                <a:spcPct val="100000"/>
              </a:lnSpc>
              <a:spcBef>
                <a:spcPts val="10"/>
              </a:spcBef>
              <a:buFont typeface="Wingdings"/>
              <a:buChar char=""/>
              <a:tabLst>
                <a:tab pos="309880" algn="l"/>
              </a:tabLst>
            </a:pPr>
            <a:r>
              <a:rPr dirty="0" sz="1400" i="1">
                <a:latin typeface="Segoe UI"/>
                <a:cs typeface="Segoe UI"/>
              </a:rPr>
              <a:t>Self</a:t>
            </a:r>
            <a:r>
              <a:rPr dirty="0" sz="1400" spc="-3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employment</a:t>
            </a:r>
            <a:r>
              <a:rPr dirty="0" sz="1400" spc="-3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taxes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are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not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spc="-10" i="1">
                <a:latin typeface="Segoe UI"/>
                <a:cs typeface="Segoe UI"/>
              </a:rPr>
              <a:t>applicable</a:t>
            </a:r>
            <a:endParaRPr sz="1400">
              <a:latin typeface="Segoe UI"/>
              <a:cs typeface="Segoe UI"/>
            </a:endParaRPr>
          </a:p>
          <a:p>
            <a:pPr marL="310515" marR="120650" indent="-235585">
              <a:lnSpc>
                <a:spcPct val="100000"/>
              </a:lnSpc>
              <a:buFont typeface="Wingdings"/>
              <a:buChar char=""/>
              <a:tabLst>
                <a:tab pos="310515" algn="l"/>
              </a:tabLst>
            </a:pPr>
            <a:r>
              <a:rPr dirty="0" sz="1400" i="1">
                <a:latin typeface="Segoe UI"/>
                <a:cs typeface="Segoe UI"/>
              </a:rPr>
              <a:t>Shareholders</a:t>
            </a:r>
            <a:r>
              <a:rPr dirty="0" sz="1400" spc="-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can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only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be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resident</a:t>
            </a:r>
            <a:r>
              <a:rPr dirty="0" sz="1400" spc="-25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individuals,</a:t>
            </a:r>
            <a:r>
              <a:rPr dirty="0" sz="1400" spc="-20" i="1">
                <a:latin typeface="Segoe UI"/>
                <a:cs typeface="Segoe UI"/>
              </a:rPr>
              <a:t> </a:t>
            </a:r>
            <a:r>
              <a:rPr dirty="0" sz="1400" i="1">
                <a:latin typeface="Segoe UI"/>
                <a:cs typeface="Segoe UI"/>
              </a:rPr>
              <a:t>trusts</a:t>
            </a:r>
            <a:r>
              <a:rPr dirty="0" sz="1400" spc="-10" i="1">
                <a:latin typeface="Segoe UI"/>
                <a:cs typeface="Segoe UI"/>
              </a:rPr>
              <a:t> </a:t>
            </a:r>
            <a:r>
              <a:rPr dirty="0" sz="1400" spc="-25" i="1">
                <a:latin typeface="Segoe UI"/>
                <a:cs typeface="Segoe UI"/>
              </a:rPr>
              <a:t>and </a:t>
            </a:r>
            <a:r>
              <a:rPr dirty="0" sz="1400" spc="-10" i="1">
                <a:latin typeface="Segoe UI"/>
                <a:cs typeface="Segoe UI"/>
              </a:rPr>
              <a:t>estates</a:t>
            </a:r>
            <a:endParaRPr sz="14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441196" y="1381759"/>
            <a:ext cx="3104515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4940" indent="-142240">
              <a:lnSpc>
                <a:spcPct val="100000"/>
              </a:lnSpc>
              <a:spcBef>
                <a:spcPts val="100"/>
              </a:spcBef>
              <a:buClr>
                <a:srgbClr val="BD9B5F"/>
              </a:buClr>
              <a:buFont typeface="Arial"/>
              <a:buChar char="•"/>
              <a:tabLst>
                <a:tab pos="154940" algn="l"/>
              </a:tabLst>
            </a:pPr>
            <a:r>
              <a:rPr dirty="0" sz="1650" b="1">
                <a:latin typeface="Segoe UI"/>
                <a:cs typeface="Segoe UI"/>
              </a:rPr>
              <a:t>Form</a:t>
            </a:r>
            <a:r>
              <a:rPr dirty="0" sz="1650" spc="-25" b="1">
                <a:latin typeface="Segoe UI"/>
                <a:cs typeface="Segoe UI"/>
              </a:rPr>
              <a:t> </a:t>
            </a:r>
            <a:r>
              <a:rPr dirty="0" sz="1650" b="1">
                <a:latin typeface="Segoe UI"/>
                <a:cs typeface="Segoe UI"/>
              </a:rPr>
              <a:t>1120</a:t>
            </a:r>
            <a:r>
              <a:rPr dirty="0" sz="1650" spc="-30" b="1">
                <a:latin typeface="Segoe UI"/>
                <a:cs typeface="Segoe UI"/>
              </a:rPr>
              <a:t> </a:t>
            </a:r>
            <a:r>
              <a:rPr dirty="0" sz="1650" b="1">
                <a:latin typeface="Segoe UI"/>
                <a:cs typeface="Segoe UI"/>
              </a:rPr>
              <a:t>–</a:t>
            </a:r>
            <a:r>
              <a:rPr dirty="0" sz="1650" spc="-35" b="1">
                <a:latin typeface="Segoe UI"/>
                <a:cs typeface="Segoe UI"/>
              </a:rPr>
              <a:t> </a:t>
            </a:r>
            <a:r>
              <a:rPr dirty="0" sz="1650" b="1">
                <a:latin typeface="Segoe UI"/>
                <a:cs typeface="Segoe UI"/>
              </a:rPr>
              <a:t>For</a:t>
            </a:r>
            <a:r>
              <a:rPr dirty="0" sz="1650" spc="-25" b="1">
                <a:latin typeface="Segoe UI"/>
                <a:cs typeface="Segoe UI"/>
              </a:rPr>
              <a:t> </a:t>
            </a:r>
            <a:r>
              <a:rPr dirty="0" sz="1650" spc="-10" b="1">
                <a:latin typeface="Segoe UI"/>
                <a:cs typeface="Segoe UI"/>
              </a:rPr>
              <a:t>Corporations</a:t>
            </a:r>
            <a:endParaRPr sz="1650">
              <a:latin typeface="Segoe UI"/>
              <a:cs typeface="Segoe U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7884" y="1822698"/>
            <a:ext cx="6446589" cy="4122836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509013" y="1915921"/>
            <a:ext cx="5631815" cy="48133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54305" marR="5080" indent="-142240">
              <a:lnSpc>
                <a:spcPts val="1639"/>
              </a:lnSpc>
              <a:spcBef>
                <a:spcPts val="434"/>
              </a:spcBef>
              <a:buClr>
                <a:srgbClr val="BD9B5F"/>
              </a:buClr>
              <a:buFont typeface="Arial"/>
              <a:buChar char="•"/>
              <a:tabLst>
                <a:tab pos="154305" algn="l"/>
              </a:tabLst>
            </a:pPr>
            <a:r>
              <a:rPr dirty="0" sz="1650" b="1">
                <a:latin typeface="Segoe UI"/>
                <a:cs typeface="Segoe UI"/>
              </a:rPr>
              <a:t>Form</a:t>
            </a:r>
            <a:r>
              <a:rPr dirty="0" sz="1650" spc="30" b="1">
                <a:latin typeface="Segoe UI"/>
                <a:cs typeface="Segoe UI"/>
              </a:rPr>
              <a:t> </a:t>
            </a:r>
            <a:r>
              <a:rPr dirty="0" sz="1650" b="1">
                <a:latin typeface="Segoe UI"/>
                <a:cs typeface="Segoe UI"/>
              </a:rPr>
              <a:t>7004</a:t>
            </a:r>
            <a:r>
              <a:rPr dirty="0" sz="1650" spc="30" b="1">
                <a:latin typeface="Segoe UI"/>
                <a:cs typeface="Segoe UI"/>
              </a:rPr>
              <a:t> </a:t>
            </a:r>
            <a:r>
              <a:rPr dirty="0" sz="1650" b="1">
                <a:latin typeface="Segoe UI"/>
                <a:cs typeface="Segoe UI"/>
              </a:rPr>
              <a:t>-</a:t>
            </a:r>
            <a:r>
              <a:rPr dirty="0" sz="1650" spc="35" b="1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Application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for</a:t>
            </a:r>
            <a:r>
              <a:rPr dirty="0" sz="1450" spc="1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Automatic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Extension</a:t>
            </a:r>
            <a:r>
              <a:rPr dirty="0" sz="1450" spc="1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2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Time</a:t>
            </a:r>
            <a:r>
              <a:rPr dirty="0" sz="1450" spc="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to</a:t>
            </a:r>
            <a:r>
              <a:rPr dirty="0" sz="1450" spc="15">
                <a:latin typeface="Segoe UI"/>
                <a:cs typeface="Segoe UI"/>
              </a:rPr>
              <a:t> </a:t>
            </a:r>
            <a:r>
              <a:rPr dirty="0" sz="1450" spc="-20">
                <a:latin typeface="Segoe UI"/>
                <a:cs typeface="Segoe UI"/>
              </a:rPr>
              <a:t>File </a:t>
            </a:r>
            <a:r>
              <a:rPr dirty="0" sz="1450">
                <a:latin typeface="Segoe UI"/>
                <a:cs typeface="Segoe UI"/>
              </a:rPr>
              <a:t>Certain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Business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Income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Tax,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Information,</a:t>
            </a:r>
            <a:r>
              <a:rPr dirty="0" sz="1450" spc="4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and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Other</a:t>
            </a:r>
            <a:r>
              <a:rPr dirty="0" sz="1450" spc="5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Returns.</a:t>
            </a:r>
            <a:endParaRPr sz="1450">
              <a:latin typeface="Segoe UI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083945">
              <a:lnSpc>
                <a:spcPct val="100000"/>
              </a:lnSpc>
              <a:spcBef>
                <a:spcPts val="130"/>
              </a:spcBef>
            </a:pPr>
            <a:r>
              <a:rPr dirty="0"/>
              <a:t>Extension</a:t>
            </a:r>
            <a:r>
              <a:rPr dirty="0" spc="80"/>
              <a:t> </a:t>
            </a:r>
            <a:r>
              <a:rPr dirty="0" spc="-10"/>
              <a:t>forms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6626" y="2560933"/>
            <a:ext cx="5297629" cy="3684418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509013" y="1947926"/>
            <a:ext cx="6996430" cy="43180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53035" marR="5080" indent="-140970">
              <a:lnSpc>
                <a:spcPts val="1510"/>
              </a:lnSpc>
              <a:spcBef>
                <a:spcPts val="295"/>
              </a:spcBef>
              <a:buClr>
                <a:srgbClr val="BD9B5F"/>
              </a:buClr>
              <a:buFont typeface="Arial"/>
              <a:buChar char="•"/>
              <a:tabLst>
                <a:tab pos="154305" algn="l"/>
              </a:tabLst>
            </a:pPr>
            <a:r>
              <a:rPr dirty="0" sz="1400" b="1">
                <a:latin typeface="Segoe UI"/>
                <a:cs typeface="Segoe UI"/>
              </a:rPr>
              <a:t>Form</a:t>
            </a:r>
            <a:r>
              <a:rPr dirty="0" sz="1400" spc="-15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4868</a:t>
            </a:r>
            <a:r>
              <a:rPr dirty="0" sz="1400" spc="-35" b="1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-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Application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for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Automatic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Extension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of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Time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to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File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U.S.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Individual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Income </a:t>
            </a:r>
            <a:r>
              <a:rPr dirty="0" sz="1400" spc="-10">
                <a:latin typeface="Segoe UI"/>
                <a:cs typeface="Segoe UI"/>
              </a:rPr>
              <a:t>	</a:t>
            </a:r>
            <a:r>
              <a:rPr dirty="0" sz="1400" spc="-45">
                <a:latin typeface="Segoe UI"/>
                <a:cs typeface="Segoe UI"/>
              </a:rPr>
              <a:t>Tax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Return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231898" y="4523232"/>
            <a:ext cx="5657850" cy="647700"/>
          </a:xfrm>
          <a:prstGeom prst="rect">
            <a:avLst/>
          </a:prstGeom>
          <a:solidFill>
            <a:srgbClr val="CDB88D"/>
          </a:solidFill>
        </p:spPr>
        <p:txBody>
          <a:bodyPr wrap="square" lIns="0" tIns="33020" rIns="0" bIns="0" rtlCol="0" vert="horz">
            <a:spAutoFit/>
          </a:bodyPr>
          <a:lstStyle/>
          <a:p>
            <a:pPr algn="just" marL="75565" marR="541020">
              <a:lnSpc>
                <a:spcPct val="103099"/>
              </a:lnSpc>
              <a:spcBef>
                <a:spcPts val="260"/>
              </a:spcBef>
            </a:pPr>
            <a:r>
              <a:rPr dirty="0" u="sng" sz="120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Note</a:t>
            </a:r>
            <a:r>
              <a:rPr dirty="0" u="sng" sz="1200" spc="8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1</a:t>
            </a:r>
            <a:r>
              <a:rPr dirty="0" sz="1200">
                <a:latin typeface="Segoe UI"/>
                <a:cs typeface="Segoe UI"/>
              </a:rPr>
              <a:t>: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‘Automatic</a:t>
            </a:r>
            <a:r>
              <a:rPr dirty="0" sz="1200" spc="6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Extension’</a:t>
            </a:r>
            <a:r>
              <a:rPr dirty="0" sz="1200" spc="8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means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the</a:t>
            </a:r>
            <a:r>
              <a:rPr dirty="0" sz="1200" spc="8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taxpayer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‘automatically’</a:t>
            </a:r>
            <a:r>
              <a:rPr dirty="0" sz="1200" spc="6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gets</a:t>
            </a:r>
            <a:r>
              <a:rPr dirty="0" sz="1200" spc="100">
                <a:latin typeface="Segoe UI"/>
                <a:cs typeface="Segoe UI"/>
              </a:rPr>
              <a:t> </a:t>
            </a:r>
            <a:r>
              <a:rPr dirty="0" sz="1200" spc="-25">
                <a:latin typeface="Segoe UI"/>
                <a:cs typeface="Segoe UI"/>
              </a:rPr>
              <a:t>an </a:t>
            </a:r>
            <a:r>
              <a:rPr dirty="0" sz="1200">
                <a:latin typeface="Segoe UI"/>
                <a:cs typeface="Segoe UI"/>
              </a:rPr>
              <a:t>extension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on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filing</a:t>
            </a:r>
            <a:r>
              <a:rPr dirty="0" sz="1200" spc="10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of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Form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7004/4868.</a:t>
            </a:r>
            <a:r>
              <a:rPr dirty="0" sz="1200" spc="114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They</a:t>
            </a:r>
            <a:r>
              <a:rPr dirty="0" sz="1200" spc="8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do</a:t>
            </a:r>
            <a:r>
              <a:rPr dirty="0" sz="1200" spc="9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not</a:t>
            </a:r>
            <a:r>
              <a:rPr dirty="0" sz="1200" spc="8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need</a:t>
            </a:r>
            <a:r>
              <a:rPr dirty="0" sz="1200" spc="9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specific</a:t>
            </a:r>
            <a:r>
              <a:rPr dirty="0" sz="1200" spc="10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written </a:t>
            </a:r>
            <a:r>
              <a:rPr dirty="0" sz="1200">
                <a:latin typeface="Segoe UI"/>
                <a:cs typeface="Segoe UI"/>
              </a:rPr>
              <a:t>approval</a:t>
            </a:r>
            <a:r>
              <a:rPr dirty="0" sz="1200" spc="6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from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IRS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extending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the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due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date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of</a:t>
            </a:r>
            <a:r>
              <a:rPr dirty="0" sz="1200" spc="6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filing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return.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231898" y="5292090"/>
            <a:ext cx="5657850" cy="838200"/>
          </a:xfrm>
          <a:prstGeom prst="rect">
            <a:avLst/>
          </a:prstGeom>
          <a:solidFill>
            <a:srgbClr val="CDB88D"/>
          </a:solidFill>
        </p:spPr>
        <p:txBody>
          <a:bodyPr wrap="square" lIns="0" tIns="33020" rIns="0" bIns="0" rtlCol="0" vert="horz">
            <a:spAutoFit/>
          </a:bodyPr>
          <a:lstStyle/>
          <a:p>
            <a:pPr marL="76200" marR="160020">
              <a:lnSpc>
                <a:spcPct val="103099"/>
              </a:lnSpc>
              <a:spcBef>
                <a:spcPts val="260"/>
              </a:spcBef>
            </a:pPr>
            <a:r>
              <a:rPr dirty="0" u="sng" sz="120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Note</a:t>
            </a:r>
            <a:r>
              <a:rPr dirty="0" u="sng" sz="1200" spc="6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2</a:t>
            </a:r>
            <a:r>
              <a:rPr dirty="0" sz="1200">
                <a:latin typeface="Segoe UI"/>
                <a:cs typeface="Segoe UI"/>
              </a:rPr>
              <a:t>: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Extension</a:t>
            </a:r>
            <a:r>
              <a:rPr dirty="0" sz="1200" spc="6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is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always</a:t>
            </a:r>
            <a:r>
              <a:rPr dirty="0" sz="1200" spc="6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provided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to</a:t>
            </a:r>
            <a:r>
              <a:rPr dirty="0" sz="1200" spc="5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file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the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return,</a:t>
            </a:r>
            <a:r>
              <a:rPr dirty="0" sz="1200" spc="6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but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not</a:t>
            </a:r>
            <a:r>
              <a:rPr dirty="0" sz="1200" spc="6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to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pay</a:t>
            </a:r>
            <a:r>
              <a:rPr dirty="0" sz="1200" spc="65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taxes. </a:t>
            </a:r>
            <a:r>
              <a:rPr dirty="0" sz="1200">
                <a:latin typeface="Segoe UI"/>
                <a:cs typeface="Segoe UI"/>
              </a:rPr>
              <a:t>This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means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you</a:t>
            </a:r>
            <a:r>
              <a:rPr dirty="0" sz="1200" spc="5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can</a:t>
            </a:r>
            <a:r>
              <a:rPr dirty="0" sz="1200" spc="6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file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your</a:t>
            </a:r>
            <a:r>
              <a:rPr dirty="0" sz="1200" spc="6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tax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returns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by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the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extended</a:t>
            </a:r>
            <a:r>
              <a:rPr dirty="0" sz="1200" spc="9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due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date,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but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if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taxes </a:t>
            </a:r>
            <a:r>
              <a:rPr dirty="0" sz="1200">
                <a:latin typeface="Segoe UI"/>
                <a:cs typeface="Segoe UI"/>
              </a:rPr>
              <a:t>are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not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paid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by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the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original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due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date,</a:t>
            </a:r>
            <a:r>
              <a:rPr dirty="0" sz="1200" spc="8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it</a:t>
            </a:r>
            <a:r>
              <a:rPr dirty="0" sz="1200" spc="70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will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attract</a:t>
            </a:r>
            <a:r>
              <a:rPr dirty="0" sz="1200" spc="7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interest/penalty</a:t>
            </a:r>
            <a:r>
              <a:rPr dirty="0" sz="1200" spc="11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charges </a:t>
            </a:r>
            <a:r>
              <a:rPr dirty="0" sz="1200">
                <a:latin typeface="Segoe UI"/>
                <a:cs typeface="Segoe UI"/>
              </a:rPr>
              <a:t>upto</a:t>
            </a:r>
            <a:r>
              <a:rPr dirty="0" sz="1200" spc="4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date</a:t>
            </a:r>
            <a:r>
              <a:rPr dirty="0" sz="1200" spc="45">
                <a:latin typeface="Segoe UI"/>
                <a:cs typeface="Segoe UI"/>
              </a:rPr>
              <a:t> </a:t>
            </a:r>
            <a:r>
              <a:rPr dirty="0" sz="1200">
                <a:latin typeface="Segoe UI"/>
                <a:cs typeface="Segoe UI"/>
              </a:rPr>
              <a:t>of</a:t>
            </a:r>
            <a:r>
              <a:rPr dirty="0" sz="1200" spc="40">
                <a:latin typeface="Segoe UI"/>
                <a:cs typeface="Segoe UI"/>
              </a:rPr>
              <a:t> </a:t>
            </a:r>
            <a:r>
              <a:rPr dirty="0" sz="1200" spc="-10">
                <a:latin typeface="Segoe UI"/>
                <a:cs typeface="Segoe UI"/>
              </a:rPr>
              <a:t>payment.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083945">
              <a:lnSpc>
                <a:spcPct val="100000"/>
              </a:lnSpc>
              <a:spcBef>
                <a:spcPts val="130"/>
              </a:spcBef>
            </a:pPr>
            <a:r>
              <a:rPr dirty="0"/>
              <a:t>Extension</a:t>
            </a:r>
            <a:r>
              <a:rPr dirty="0" spc="80"/>
              <a:t> </a:t>
            </a:r>
            <a:r>
              <a:rPr dirty="0" spc="-10"/>
              <a:t>forms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7310" y="2454748"/>
            <a:ext cx="6620685" cy="1986603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32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80" y="1057655"/>
            <a:ext cx="10058400" cy="5657850"/>
            <a:chOff x="380" y="1057655"/>
            <a:chExt cx="10058400" cy="56578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" y="1057655"/>
              <a:ext cx="10058019" cy="565785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35280" y="1359407"/>
              <a:ext cx="0" cy="311150"/>
            </a:xfrm>
            <a:custGeom>
              <a:avLst/>
              <a:gdLst/>
              <a:ahLst/>
              <a:cxnLst/>
              <a:rect l="l" t="t" r="r" b="b"/>
              <a:pathLst>
                <a:path w="0" h="311150">
                  <a:moveTo>
                    <a:pt x="0" y="0"/>
                  </a:moveTo>
                  <a:lnTo>
                    <a:pt x="0" y="310896"/>
                  </a:lnTo>
                </a:path>
              </a:pathLst>
            </a:custGeom>
            <a:ln w="31432">
              <a:solidFill>
                <a:srgbClr val="BC9A5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43287" y="6307835"/>
              <a:ext cx="179070" cy="157734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77266" y="1329943"/>
            <a:ext cx="125095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10">
                <a:solidFill>
                  <a:srgbClr val="FFFFFF"/>
                </a:solidFill>
                <a:latin typeface="Segoe UI"/>
                <a:cs typeface="Segoe UI"/>
              </a:rPr>
              <a:t>Questions?</a:t>
            </a:r>
            <a:endParaRPr sz="1950">
              <a:latin typeface="Segoe UI"/>
              <a:cs typeface="Segoe U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973573" y="6328474"/>
            <a:ext cx="113664" cy="140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800" spc="-25">
                <a:latin typeface="Segoe UI Semilight"/>
                <a:cs typeface="Segoe UI Semilight"/>
              </a:rPr>
              <a:t>45</a:t>
            </a:r>
            <a:endParaRPr sz="800">
              <a:latin typeface="Segoe UI Semilight"/>
              <a:cs typeface="Segoe UI Semilight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/>
              <a:t>45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973573" y="6328474"/>
            <a:ext cx="113664" cy="140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800" spc="-25">
                <a:latin typeface="Segoe UI Semilight"/>
                <a:cs typeface="Segoe UI Semilight"/>
              </a:rPr>
              <a:t>46</a:t>
            </a:r>
            <a:endParaRPr sz="800">
              <a:latin typeface="Segoe UI Semilight"/>
              <a:cs typeface="Segoe UI Semiligh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380" y="1057655"/>
            <a:ext cx="10058400" cy="5657850"/>
            <a:chOff x="380" y="1057655"/>
            <a:chExt cx="10058400" cy="565785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" y="1057655"/>
              <a:ext cx="10058019" cy="56578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" y="1057655"/>
              <a:ext cx="10058019" cy="56578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250952" y="6099302"/>
            <a:ext cx="3133725" cy="3848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4700"/>
              </a:lnSpc>
              <a:spcBef>
                <a:spcPts val="90"/>
              </a:spcBef>
            </a:pP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This</a:t>
            </a:r>
            <a:r>
              <a:rPr dirty="0" sz="750" spc="7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publication</a:t>
            </a:r>
            <a:r>
              <a:rPr dirty="0" sz="750" spc="9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is</a:t>
            </a:r>
            <a:r>
              <a:rPr dirty="0" sz="750" spc="9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intended</a:t>
            </a:r>
            <a:r>
              <a:rPr dirty="0" sz="750" spc="7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to</a:t>
            </a:r>
            <a:r>
              <a:rPr dirty="0" sz="750" spc="10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provide</a:t>
            </a:r>
            <a:r>
              <a:rPr dirty="0" sz="750" spc="7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general</a:t>
            </a:r>
            <a:r>
              <a:rPr dirty="0" sz="750" spc="6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information</a:t>
            </a:r>
            <a:r>
              <a:rPr dirty="0" sz="750" spc="9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to</a:t>
            </a:r>
            <a:r>
              <a:rPr dirty="0" sz="750" spc="10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our</a:t>
            </a:r>
            <a:r>
              <a:rPr dirty="0" sz="750" spc="7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spc="-10" i="1">
                <a:solidFill>
                  <a:srgbClr val="FFFFFF"/>
                </a:solidFill>
                <a:latin typeface="Segoe UI"/>
                <a:cs typeface="Segoe UI"/>
              </a:rPr>
              <a:t>clients</a:t>
            </a:r>
            <a:r>
              <a:rPr dirty="0" sz="750" spc="50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and</a:t>
            </a:r>
            <a:r>
              <a:rPr dirty="0" sz="750" spc="6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friends.</a:t>
            </a:r>
            <a:r>
              <a:rPr dirty="0" sz="750" spc="4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It</a:t>
            </a:r>
            <a:r>
              <a:rPr dirty="0" sz="750" spc="8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does</a:t>
            </a:r>
            <a:r>
              <a:rPr dirty="0" sz="750" spc="6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not</a:t>
            </a:r>
            <a:r>
              <a:rPr dirty="0" sz="750" spc="8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constitute</a:t>
            </a:r>
            <a:r>
              <a:rPr dirty="0" sz="750" spc="8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accounting,</a:t>
            </a:r>
            <a:r>
              <a:rPr dirty="0" sz="750" spc="7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tax,</a:t>
            </a:r>
            <a:r>
              <a:rPr dirty="0" sz="750" spc="8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or</a:t>
            </a:r>
            <a:r>
              <a:rPr dirty="0" sz="750" spc="7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legal</a:t>
            </a:r>
            <a:r>
              <a:rPr dirty="0" sz="750" spc="6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advice;</a:t>
            </a:r>
            <a:r>
              <a:rPr dirty="0" sz="750" spc="6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nor</a:t>
            </a:r>
            <a:r>
              <a:rPr dirty="0" sz="750" spc="7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spc="-25" i="1">
                <a:solidFill>
                  <a:srgbClr val="FFFFFF"/>
                </a:solidFill>
                <a:latin typeface="Segoe UI"/>
                <a:cs typeface="Segoe UI"/>
              </a:rPr>
              <a:t>is</a:t>
            </a:r>
            <a:r>
              <a:rPr dirty="0" sz="750" spc="50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it</a:t>
            </a:r>
            <a:r>
              <a:rPr dirty="0" sz="750" spc="8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intended</a:t>
            </a:r>
            <a:r>
              <a:rPr dirty="0" sz="750" spc="7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to</a:t>
            </a:r>
            <a:r>
              <a:rPr dirty="0" sz="750" spc="8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convey</a:t>
            </a:r>
            <a:r>
              <a:rPr dirty="0" sz="750" spc="8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dirty="0" sz="750" spc="6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thorough</a:t>
            </a:r>
            <a:r>
              <a:rPr dirty="0" sz="750" spc="6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treatment</a:t>
            </a:r>
            <a:r>
              <a:rPr dirty="0" sz="750" spc="7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of</a:t>
            </a:r>
            <a:r>
              <a:rPr dirty="0" sz="750" spc="8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the</a:t>
            </a:r>
            <a:r>
              <a:rPr dirty="0" sz="750" spc="70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i="1">
                <a:solidFill>
                  <a:srgbClr val="FFFFFF"/>
                </a:solidFill>
                <a:latin typeface="Segoe UI"/>
                <a:cs typeface="Segoe UI"/>
              </a:rPr>
              <a:t>subject</a:t>
            </a:r>
            <a:r>
              <a:rPr dirty="0" sz="750" spc="55" i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spc="-10" i="1">
                <a:solidFill>
                  <a:srgbClr val="FFFFFF"/>
                </a:solidFill>
                <a:latin typeface="Segoe UI"/>
                <a:cs typeface="Segoe UI"/>
              </a:rPr>
              <a:t>matter.</a:t>
            </a:r>
            <a:endParaRPr sz="750">
              <a:latin typeface="Segoe UI"/>
              <a:cs typeface="Segoe U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74320" y="5654802"/>
            <a:ext cx="9451975" cy="814705"/>
            <a:chOff x="274320" y="5654802"/>
            <a:chExt cx="9451975" cy="81470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2593" y="6382512"/>
              <a:ext cx="1163574" cy="8686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320" y="5654802"/>
              <a:ext cx="3047238" cy="233172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8166607" y="6185408"/>
            <a:ext cx="156337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>
                <a:solidFill>
                  <a:srgbClr val="FFFFFF"/>
                </a:solidFill>
                <a:latin typeface="Segoe UI"/>
                <a:cs typeface="Segoe UI"/>
              </a:rPr>
              <a:t>©</a:t>
            </a:r>
            <a:r>
              <a:rPr dirty="0" sz="750" spc="8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>
                <a:solidFill>
                  <a:srgbClr val="FFFFFF"/>
                </a:solidFill>
                <a:latin typeface="Segoe UI"/>
                <a:cs typeface="Segoe UI"/>
              </a:rPr>
              <a:t>2021</a:t>
            </a:r>
            <a:r>
              <a:rPr dirty="0" sz="750" spc="35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>
                <a:solidFill>
                  <a:srgbClr val="FFFFFF"/>
                </a:solidFill>
                <a:latin typeface="Segoe UI"/>
                <a:cs typeface="Segoe UI"/>
              </a:rPr>
              <a:t>Eisner</a:t>
            </a:r>
            <a:r>
              <a:rPr dirty="0" sz="750" spc="5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>
                <a:solidFill>
                  <a:srgbClr val="FFFFFF"/>
                </a:solidFill>
                <a:latin typeface="Segoe UI"/>
                <a:cs typeface="Segoe UI"/>
              </a:rPr>
              <a:t>Advisory</a:t>
            </a:r>
            <a:r>
              <a:rPr dirty="0" sz="750" spc="6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>
                <a:solidFill>
                  <a:srgbClr val="FFFFFF"/>
                </a:solidFill>
                <a:latin typeface="Segoe UI"/>
                <a:cs typeface="Segoe UI"/>
              </a:rPr>
              <a:t>Group</a:t>
            </a:r>
            <a:r>
              <a:rPr dirty="0" sz="750" spc="7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750" spc="-25">
                <a:solidFill>
                  <a:srgbClr val="FFFFFF"/>
                </a:solidFill>
                <a:latin typeface="Segoe UI"/>
                <a:cs typeface="Segoe UI"/>
              </a:rPr>
              <a:t>LLC</a:t>
            </a:r>
            <a:endParaRPr sz="750">
              <a:latin typeface="Segoe UI"/>
              <a:cs typeface="Segoe U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98195" y="4550155"/>
            <a:ext cx="9361805" cy="625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-635">
              <a:lnSpc>
                <a:spcPct val="103299"/>
              </a:lnSpc>
              <a:spcBef>
                <a:spcPts val="100"/>
              </a:spcBef>
            </a:pP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“EisnerAmper”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is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the</a:t>
            </a:r>
            <a:r>
              <a:rPr dirty="0" sz="950" spc="7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brand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name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under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which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EisnerAmper</a:t>
            </a:r>
            <a:r>
              <a:rPr dirty="0" sz="950" spc="7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LLP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8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Eisner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Advisory</a:t>
            </a:r>
            <a:r>
              <a:rPr dirty="0" sz="950" spc="10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Group</a:t>
            </a:r>
            <a:r>
              <a:rPr dirty="0" sz="950" spc="9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LLC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provide</a:t>
            </a:r>
            <a:r>
              <a:rPr dirty="0" sz="950" spc="9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professional</a:t>
            </a:r>
            <a:r>
              <a:rPr dirty="0" sz="950" spc="6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services.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EisnerAmper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LLP</a:t>
            </a:r>
            <a:r>
              <a:rPr dirty="0" sz="950" spc="7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Eisner</a:t>
            </a:r>
            <a:r>
              <a:rPr dirty="0" sz="950" spc="7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Advisory</a:t>
            </a:r>
            <a:r>
              <a:rPr dirty="0" sz="950" spc="9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Group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LLC</a:t>
            </a:r>
            <a:r>
              <a:rPr dirty="0" sz="950" spc="7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 spc="-25">
                <a:solidFill>
                  <a:srgbClr val="FFFFFF"/>
                </a:solidFill>
                <a:latin typeface="Segoe UI Light"/>
                <a:cs typeface="Segoe UI Light"/>
              </a:rPr>
              <a:t>are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independently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owned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firms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that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practice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in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</a:t>
            </a:r>
            <a:r>
              <a:rPr dirty="0" sz="950" spc="4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alternative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practice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structure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in</a:t>
            </a:r>
            <a:r>
              <a:rPr dirty="0" sz="950" spc="6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accordance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with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the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AICPA</a:t>
            </a:r>
            <a:r>
              <a:rPr dirty="0" sz="950" spc="4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Code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of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Professional</a:t>
            </a:r>
            <a:r>
              <a:rPr dirty="0" sz="950" spc="3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Conduct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applicable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law,</a:t>
            </a:r>
            <a:r>
              <a:rPr dirty="0" sz="950" spc="3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regulations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 spc="-25">
                <a:solidFill>
                  <a:srgbClr val="FFFFFF"/>
                </a:solidFill>
                <a:latin typeface="Segoe UI Light"/>
                <a:cs typeface="Segoe UI Light"/>
              </a:rPr>
              <a:t>and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professional</a:t>
            </a:r>
            <a:r>
              <a:rPr dirty="0" sz="950" spc="3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standards.</a:t>
            </a:r>
            <a:r>
              <a:rPr dirty="0" sz="950" spc="4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EisnerAmper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LLP</a:t>
            </a:r>
            <a:r>
              <a:rPr dirty="0" sz="950" spc="4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is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</a:t>
            </a:r>
            <a:r>
              <a:rPr dirty="0" sz="950" spc="4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licensed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CPA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firm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that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provides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attest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services,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4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Eisner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Advisory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Group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LLC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6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its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subsidiary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entities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provide</a:t>
            </a:r>
            <a:r>
              <a:rPr dirty="0" sz="950" spc="8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tax</a:t>
            </a:r>
            <a:r>
              <a:rPr dirty="0" sz="950" spc="4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 spc="-10">
                <a:solidFill>
                  <a:srgbClr val="FFFFFF"/>
                </a:solidFill>
                <a:latin typeface="Segoe UI Light"/>
                <a:cs typeface="Segoe UI Light"/>
              </a:rPr>
              <a:t>business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consulting</a:t>
            </a:r>
            <a:r>
              <a:rPr dirty="0" sz="950" spc="6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services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provide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staff</a:t>
            </a:r>
            <a:r>
              <a:rPr dirty="0" sz="950" spc="3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other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administrative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resources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to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EisnerAmper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 spc="-50">
                <a:solidFill>
                  <a:srgbClr val="FFFFFF"/>
                </a:solidFill>
                <a:latin typeface="Segoe UI Light"/>
                <a:cs typeface="Segoe UI Light"/>
              </a:rPr>
              <a:t>LLP.</a:t>
            </a:r>
            <a:r>
              <a:rPr dirty="0" sz="950" spc="3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Eisner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Advisory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Group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LLC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and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its</a:t>
            </a:r>
            <a:r>
              <a:rPr dirty="0" sz="950" spc="6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subsidiary</a:t>
            </a:r>
            <a:r>
              <a:rPr dirty="0" sz="950" spc="7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entities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are</a:t>
            </a:r>
            <a:r>
              <a:rPr dirty="0" sz="950" spc="4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not</a:t>
            </a:r>
            <a:r>
              <a:rPr dirty="0" sz="950" spc="55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licensed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>
                <a:solidFill>
                  <a:srgbClr val="FFFFFF"/>
                </a:solidFill>
                <a:latin typeface="Segoe UI Light"/>
                <a:cs typeface="Segoe UI Light"/>
              </a:rPr>
              <a:t>CPA</a:t>
            </a:r>
            <a:r>
              <a:rPr dirty="0" sz="950" spc="5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dirty="0" sz="950" spc="-10">
                <a:solidFill>
                  <a:srgbClr val="FFFFFF"/>
                </a:solidFill>
                <a:latin typeface="Segoe UI Light"/>
                <a:cs typeface="Segoe UI Light"/>
              </a:rPr>
              <a:t>firms.</a:t>
            </a:r>
            <a:endParaRPr sz="95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Structure</a:t>
            </a:r>
            <a:r>
              <a:rPr dirty="0" spc="35"/>
              <a:t> </a:t>
            </a:r>
            <a:r>
              <a:rPr dirty="0"/>
              <a:t>of</a:t>
            </a:r>
            <a:r>
              <a:rPr dirty="0" spc="30"/>
              <a:t> </a:t>
            </a:r>
            <a:r>
              <a:rPr dirty="0"/>
              <a:t>US</a:t>
            </a:r>
            <a:r>
              <a:rPr dirty="0" spc="40"/>
              <a:t> </a:t>
            </a:r>
            <a:r>
              <a:rPr dirty="0"/>
              <a:t>Federal</a:t>
            </a:r>
            <a:r>
              <a:rPr dirty="0" spc="35"/>
              <a:t> </a:t>
            </a:r>
            <a:r>
              <a:rPr dirty="0" spc="-10"/>
              <a:t>Government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7625" y="2093976"/>
            <a:ext cx="8961119" cy="418414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233932" y="3976370"/>
            <a:ext cx="243268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b="1">
                <a:latin typeface="Segoe UI"/>
                <a:cs typeface="Segoe UI"/>
              </a:rPr>
              <a:t>Federal</a:t>
            </a:r>
            <a:r>
              <a:rPr dirty="0" sz="1950" spc="65" b="1">
                <a:latin typeface="Segoe UI"/>
                <a:cs typeface="Segoe UI"/>
              </a:rPr>
              <a:t> </a:t>
            </a:r>
            <a:r>
              <a:rPr dirty="0" sz="1950" spc="-10" b="1">
                <a:latin typeface="Segoe UI"/>
                <a:cs typeface="Segoe UI"/>
              </a:rPr>
              <a:t>Government</a:t>
            </a:r>
            <a:endParaRPr sz="1950">
              <a:latin typeface="Segoe UI"/>
              <a:cs typeface="Segoe U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50">
                <a:solidFill>
                  <a:srgbClr val="000000"/>
                </a:solidFill>
              </a:rPr>
              <a:t>2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8793733" y="4041902"/>
            <a:ext cx="86423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10" b="1">
                <a:latin typeface="Segoe UI"/>
                <a:cs typeface="Segoe UI"/>
              </a:rPr>
              <a:t>Executive</a:t>
            </a:r>
            <a:endParaRPr sz="1450">
              <a:latin typeface="Segoe UI"/>
              <a:cs typeface="Segoe U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399785" y="3781304"/>
            <a:ext cx="2795270" cy="7048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635">
              <a:lnSpc>
                <a:spcPct val="102400"/>
              </a:lnSpc>
              <a:spcBef>
                <a:spcPts val="95"/>
              </a:spcBef>
            </a:pP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Responsible</a:t>
            </a:r>
            <a:r>
              <a:rPr dirty="0" u="sng" sz="1450" spc="5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for</a:t>
            </a:r>
            <a:r>
              <a:rPr dirty="0" u="sng" sz="1450" spc="5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enforcing</a:t>
            </a:r>
            <a:r>
              <a:rPr dirty="0" u="sng" sz="1450" spc="5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 spc="-2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laws</a:t>
            </a:r>
            <a:r>
              <a:rPr dirty="0" sz="1450" spc="-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President,</a:t>
            </a:r>
            <a:r>
              <a:rPr dirty="0" sz="1450" spc="7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Vice</a:t>
            </a:r>
            <a:r>
              <a:rPr dirty="0" sz="1450" spc="7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President,</a:t>
            </a:r>
            <a:r>
              <a:rPr dirty="0" sz="1450" spc="7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Cabinet </a:t>
            </a:r>
            <a:r>
              <a:rPr dirty="0" sz="1450">
                <a:latin typeface="Segoe UI"/>
                <a:cs typeface="Segoe UI"/>
              </a:rPr>
              <a:t>Members</a:t>
            </a:r>
            <a:r>
              <a:rPr dirty="0" sz="1450" spc="6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and</a:t>
            </a:r>
            <a:r>
              <a:rPr dirty="0" sz="1450" spc="7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Agency</a:t>
            </a:r>
            <a:r>
              <a:rPr dirty="0" sz="1450" spc="7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Heads.</a:t>
            </a:r>
            <a:endParaRPr sz="1450">
              <a:latin typeface="Segoe UI"/>
              <a:cs typeface="Segoe U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504951" y="2349498"/>
            <a:ext cx="2492375" cy="7048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2400"/>
              </a:lnSpc>
              <a:spcBef>
                <a:spcPts val="95"/>
              </a:spcBef>
            </a:pP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Responsible</a:t>
            </a:r>
            <a:r>
              <a:rPr dirty="0" u="sng" sz="1450" spc="6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for</a:t>
            </a:r>
            <a:r>
              <a:rPr dirty="0" u="sng" sz="1450" spc="7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Drafting</a:t>
            </a:r>
            <a:r>
              <a:rPr dirty="0" u="sng" sz="1450" spc="8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 spc="-2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Laws</a:t>
            </a:r>
            <a:r>
              <a:rPr dirty="0" sz="1450" spc="-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House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of</a:t>
            </a:r>
            <a:r>
              <a:rPr dirty="0" sz="1450" spc="45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Representatives</a:t>
            </a:r>
            <a:r>
              <a:rPr dirty="0" sz="1450" spc="35">
                <a:latin typeface="Segoe UI"/>
                <a:cs typeface="Segoe UI"/>
              </a:rPr>
              <a:t> </a:t>
            </a:r>
            <a:r>
              <a:rPr dirty="0" sz="1450" spc="-50">
                <a:latin typeface="Segoe UI"/>
                <a:cs typeface="Segoe UI"/>
              </a:rPr>
              <a:t>&amp; </a:t>
            </a:r>
            <a:r>
              <a:rPr dirty="0" sz="1450" spc="-10">
                <a:latin typeface="Segoe UI"/>
                <a:cs typeface="Segoe UI"/>
              </a:rPr>
              <a:t>Senate</a:t>
            </a:r>
            <a:endParaRPr sz="1450">
              <a:latin typeface="Segoe UI"/>
              <a:cs typeface="Segoe U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728213" y="2384551"/>
            <a:ext cx="972185" cy="4787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dirty="0" sz="1450" spc="-10" b="1">
                <a:latin typeface="Segoe UI"/>
                <a:cs typeface="Segoe UI"/>
              </a:rPr>
              <a:t>Legislative (Congress)</a:t>
            </a:r>
            <a:endParaRPr sz="1450">
              <a:latin typeface="Segoe UI"/>
              <a:cs typeface="Segoe U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869189" y="5547612"/>
            <a:ext cx="69278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10" b="1">
                <a:latin typeface="Segoe UI"/>
                <a:cs typeface="Segoe UI"/>
              </a:rPr>
              <a:t>Judicial</a:t>
            </a:r>
            <a:endParaRPr sz="1450">
              <a:latin typeface="Segoe UI"/>
              <a:cs typeface="Segoe U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536956" y="5266435"/>
            <a:ext cx="2791460" cy="4787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10540" marR="5080" indent="-498475">
              <a:lnSpc>
                <a:spcPct val="102400"/>
              </a:lnSpc>
              <a:spcBef>
                <a:spcPts val="95"/>
              </a:spcBef>
            </a:pP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Responsible</a:t>
            </a:r>
            <a:r>
              <a:rPr dirty="0" u="sng" sz="1450" spc="5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for</a:t>
            </a:r>
            <a:r>
              <a:rPr dirty="0" u="sng" sz="1450" spc="55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Interpreting</a:t>
            </a:r>
            <a:r>
              <a:rPr dirty="0" u="sng" sz="1450" spc="6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1450" spc="-20"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Laws</a:t>
            </a:r>
            <a:r>
              <a:rPr dirty="0" sz="1450" spc="-2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Federal</a:t>
            </a:r>
            <a:r>
              <a:rPr dirty="0" sz="1450" spc="70">
                <a:latin typeface="Segoe UI"/>
                <a:cs typeface="Segoe UI"/>
              </a:rPr>
              <a:t> </a:t>
            </a:r>
            <a:r>
              <a:rPr dirty="0" sz="1450">
                <a:latin typeface="Segoe UI"/>
                <a:cs typeface="Segoe UI"/>
              </a:rPr>
              <a:t>Court</a:t>
            </a:r>
            <a:r>
              <a:rPr dirty="0" sz="1450" spc="80">
                <a:latin typeface="Segoe UI"/>
                <a:cs typeface="Segoe UI"/>
              </a:rPr>
              <a:t> </a:t>
            </a:r>
            <a:r>
              <a:rPr dirty="0" sz="1450" spc="-10">
                <a:latin typeface="Segoe UI"/>
                <a:cs typeface="Segoe UI"/>
              </a:rPr>
              <a:t>System</a:t>
            </a:r>
            <a:endParaRPr sz="14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002529" y="6328474"/>
            <a:ext cx="55880" cy="140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800" spc="-50">
                <a:latin typeface="Segoe UI Semilight"/>
                <a:cs typeface="Segoe UI Semilight"/>
              </a:rPr>
              <a:t>6</a:t>
            </a:r>
            <a:endParaRPr sz="800">
              <a:latin typeface="Segoe UI Semilight"/>
              <a:cs typeface="Segoe UI Semilight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542036" y="1966975"/>
            <a:ext cx="7886065" cy="16478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54305" indent="-141605">
              <a:lnSpc>
                <a:spcPct val="100000"/>
              </a:lnSpc>
              <a:spcBef>
                <a:spcPts val="120"/>
              </a:spcBef>
              <a:buClr>
                <a:srgbClr val="BD9B5F"/>
              </a:buClr>
              <a:buFont typeface="Arial"/>
              <a:buChar char="•"/>
              <a:tabLst>
                <a:tab pos="154305" algn="l"/>
              </a:tabLst>
            </a:pPr>
            <a:r>
              <a:rPr dirty="0" sz="1300">
                <a:latin typeface="Segoe UI"/>
                <a:cs typeface="Segoe UI"/>
              </a:rPr>
              <a:t>In</a:t>
            </a:r>
            <a:r>
              <a:rPr dirty="0" sz="1300" spc="-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The</a:t>
            </a:r>
            <a:r>
              <a:rPr dirty="0" sz="1300" spc="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United</a:t>
            </a:r>
            <a:r>
              <a:rPr dirty="0" sz="1300" spc="-1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States</a:t>
            </a:r>
            <a:r>
              <a:rPr dirty="0" sz="1300" spc="-1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of</a:t>
            </a:r>
            <a:r>
              <a:rPr dirty="0" sz="1300" spc="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America,</a:t>
            </a:r>
            <a:r>
              <a:rPr dirty="0" sz="1300" spc="20">
                <a:latin typeface="Segoe UI"/>
                <a:cs typeface="Segoe UI"/>
              </a:rPr>
              <a:t> </a:t>
            </a:r>
            <a:r>
              <a:rPr dirty="0" sz="1300" spc="-20">
                <a:latin typeface="Segoe UI"/>
                <a:cs typeface="Segoe UI"/>
              </a:rPr>
              <a:t>Tax</a:t>
            </a:r>
            <a:r>
              <a:rPr dirty="0" sz="1300" spc="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is</a:t>
            </a:r>
            <a:r>
              <a:rPr dirty="0" sz="1300" spc="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imposed</a:t>
            </a:r>
            <a:r>
              <a:rPr dirty="0" sz="1300" spc="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on</a:t>
            </a:r>
            <a:r>
              <a:rPr dirty="0" sz="1300" spc="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both federal</a:t>
            </a:r>
            <a:r>
              <a:rPr dirty="0" sz="1300" spc="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and</a:t>
            </a:r>
            <a:r>
              <a:rPr dirty="0" sz="1300" spc="-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state</a:t>
            </a:r>
            <a:r>
              <a:rPr dirty="0" sz="1300" spc="-5">
                <a:latin typeface="Segoe UI"/>
                <a:cs typeface="Segoe UI"/>
              </a:rPr>
              <a:t> </a:t>
            </a:r>
            <a:r>
              <a:rPr dirty="0" sz="1300" spc="-10">
                <a:latin typeface="Segoe UI"/>
                <a:cs typeface="Segoe UI"/>
              </a:rPr>
              <a:t>level.</a:t>
            </a:r>
            <a:endParaRPr sz="13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80"/>
              </a:spcBef>
              <a:buClr>
                <a:srgbClr val="BD9B5F"/>
              </a:buClr>
              <a:buFont typeface="Arial"/>
              <a:buChar char="•"/>
            </a:pPr>
            <a:endParaRPr sz="1300">
              <a:latin typeface="Segoe UI"/>
              <a:cs typeface="Segoe UI"/>
            </a:endParaRPr>
          </a:p>
          <a:p>
            <a:pPr marL="154305" indent="-141605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154305" algn="l"/>
              </a:tabLst>
            </a:pPr>
            <a:r>
              <a:rPr dirty="0" sz="1300">
                <a:latin typeface="Segoe UI"/>
                <a:cs typeface="Segoe UI"/>
              </a:rPr>
              <a:t>Federal</a:t>
            </a:r>
            <a:r>
              <a:rPr dirty="0" sz="1300" spc="3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and</a:t>
            </a:r>
            <a:r>
              <a:rPr dirty="0" sz="1300" spc="1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state</a:t>
            </a:r>
            <a:r>
              <a:rPr dirty="0" sz="1300" spc="1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taxes</a:t>
            </a:r>
            <a:r>
              <a:rPr dirty="0" sz="1300" spc="2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are</a:t>
            </a:r>
            <a:r>
              <a:rPr dirty="0" sz="1300" spc="3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separate,</a:t>
            </a:r>
            <a:r>
              <a:rPr dirty="0" sz="1300" spc="3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and</a:t>
            </a:r>
            <a:r>
              <a:rPr dirty="0" sz="1300" spc="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each</a:t>
            </a:r>
            <a:r>
              <a:rPr dirty="0" sz="1300" spc="2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has</a:t>
            </a:r>
            <a:r>
              <a:rPr dirty="0" sz="1300" spc="1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its</a:t>
            </a:r>
            <a:r>
              <a:rPr dirty="0" sz="1300" spc="1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own</a:t>
            </a:r>
            <a:r>
              <a:rPr dirty="0" sz="1300" spc="3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authority</a:t>
            </a:r>
            <a:r>
              <a:rPr dirty="0" sz="1300" spc="1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to</a:t>
            </a:r>
            <a:r>
              <a:rPr dirty="0" sz="1300" spc="1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charge</a:t>
            </a:r>
            <a:r>
              <a:rPr dirty="0" sz="1300" spc="20">
                <a:latin typeface="Segoe UI"/>
                <a:cs typeface="Segoe UI"/>
              </a:rPr>
              <a:t> </a:t>
            </a:r>
            <a:r>
              <a:rPr dirty="0" sz="1300" spc="-10">
                <a:latin typeface="Segoe UI"/>
                <a:cs typeface="Segoe UI"/>
              </a:rPr>
              <a:t>taxes.</a:t>
            </a:r>
            <a:endParaRPr sz="13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015"/>
              </a:spcBef>
              <a:buClr>
                <a:srgbClr val="BD9B5F"/>
              </a:buClr>
              <a:buFont typeface="Arial"/>
              <a:buChar char="•"/>
            </a:pPr>
            <a:endParaRPr sz="1300">
              <a:latin typeface="Segoe UI"/>
              <a:cs typeface="Segoe UI"/>
            </a:endParaRPr>
          </a:p>
          <a:p>
            <a:pPr algn="just" marL="154305" marR="5080" indent="-142240">
              <a:lnSpc>
                <a:spcPct val="91300"/>
              </a:lnSpc>
              <a:buClr>
                <a:srgbClr val="BD9B5F"/>
              </a:buClr>
              <a:buFont typeface="Arial"/>
              <a:buChar char="•"/>
              <a:tabLst>
                <a:tab pos="154305" algn="l"/>
              </a:tabLst>
            </a:pPr>
            <a:r>
              <a:rPr dirty="0" sz="1300">
                <a:latin typeface="Segoe UI"/>
                <a:cs typeface="Segoe UI"/>
              </a:rPr>
              <a:t>Within</a:t>
            </a:r>
            <a:r>
              <a:rPr dirty="0" sz="1300" spc="8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the</a:t>
            </a:r>
            <a:r>
              <a:rPr dirty="0" sz="1300" spc="8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state</a:t>
            </a:r>
            <a:r>
              <a:rPr dirty="0" sz="1300" spc="9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there</a:t>
            </a:r>
            <a:r>
              <a:rPr dirty="0" sz="1300" spc="9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may</a:t>
            </a:r>
            <a:r>
              <a:rPr dirty="0" sz="1300" spc="9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be</a:t>
            </a:r>
            <a:r>
              <a:rPr dirty="0" sz="1300" spc="9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several</a:t>
            </a:r>
            <a:r>
              <a:rPr dirty="0" sz="1300" spc="9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jurisdictions</a:t>
            </a:r>
            <a:r>
              <a:rPr dirty="0" sz="1300" spc="8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that</a:t>
            </a:r>
            <a:r>
              <a:rPr dirty="0" sz="1300" spc="9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also</a:t>
            </a:r>
            <a:r>
              <a:rPr dirty="0" sz="1300" spc="9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charge</a:t>
            </a:r>
            <a:r>
              <a:rPr dirty="0" sz="1300" spc="9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taxes.</a:t>
            </a:r>
            <a:r>
              <a:rPr dirty="0" sz="1300" spc="9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Local</a:t>
            </a:r>
            <a:r>
              <a:rPr dirty="0" sz="1300" spc="9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Government</a:t>
            </a:r>
            <a:r>
              <a:rPr dirty="0" sz="1300" spc="9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bodies</a:t>
            </a:r>
            <a:r>
              <a:rPr dirty="0" sz="1300" spc="85">
                <a:latin typeface="Segoe UI"/>
                <a:cs typeface="Segoe UI"/>
              </a:rPr>
              <a:t> </a:t>
            </a:r>
            <a:r>
              <a:rPr dirty="0" sz="1300" spc="-20">
                <a:latin typeface="Segoe UI"/>
                <a:cs typeface="Segoe UI"/>
              </a:rPr>
              <a:t>like </a:t>
            </a:r>
            <a:r>
              <a:rPr dirty="0" sz="1300">
                <a:latin typeface="Segoe UI"/>
                <a:cs typeface="Segoe UI"/>
              </a:rPr>
              <a:t>Municipalities,</a:t>
            </a:r>
            <a:r>
              <a:rPr dirty="0" sz="1300" spc="7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Regional</a:t>
            </a:r>
            <a:r>
              <a:rPr dirty="0" sz="1300" spc="6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Municipalities,</a:t>
            </a:r>
            <a:r>
              <a:rPr dirty="0" sz="1300" spc="7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Rural</a:t>
            </a:r>
            <a:r>
              <a:rPr dirty="0" sz="1300" spc="7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Communities</a:t>
            </a:r>
            <a:r>
              <a:rPr dirty="0" sz="1300" spc="7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(RC),</a:t>
            </a:r>
            <a:r>
              <a:rPr dirty="0" sz="1300" spc="7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and</a:t>
            </a:r>
            <a:r>
              <a:rPr dirty="0" sz="1300" spc="6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Local</a:t>
            </a:r>
            <a:r>
              <a:rPr dirty="0" sz="1300" spc="7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Service</a:t>
            </a:r>
            <a:r>
              <a:rPr dirty="0" sz="1300" spc="7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Districts</a:t>
            </a:r>
            <a:r>
              <a:rPr dirty="0" sz="1300" spc="7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(LSD)</a:t>
            </a:r>
            <a:r>
              <a:rPr dirty="0" sz="1300" spc="75">
                <a:latin typeface="Segoe UI"/>
                <a:cs typeface="Segoe UI"/>
              </a:rPr>
              <a:t> </a:t>
            </a:r>
            <a:r>
              <a:rPr dirty="0" sz="1300" spc="-10">
                <a:latin typeface="Segoe UI"/>
                <a:cs typeface="Segoe UI"/>
              </a:rPr>
              <a:t>impose </a:t>
            </a:r>
            <a:r>
              <a:rPr dirty="0" sz="1300">
                <a:latin typeface="Segoe UI"/>
                <a:cs typeface="Segoe UI"/>
              </a:rPr>
              <a:t>their</a:t>
            </a:r>
            <a:r>
              <a:rPr dirty="0" sz="1300" spc="1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taxes</a:t>
            </a:r>
            <a:r>
              <a:rPr dirty="0" sz="1300" spc="1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separately</a:t>
            </a:r>
            <a:r>
              <a:rPr dirty="0" sz="1300" spc="2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like</a:t>
            </a:r>
            <a:r>
              <a:rPr dirty="0" sz="1300" spc="30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property</a:t>
            </a:r>
            <a:r>
              <a:rPr dirty="0" sz="1300" spc="20">
                <a:latin typeface="Segoe UI"/>
                <a:cs typeface="Segoe UI"/>
              </a:rPr>
              <a:t> </a:t>
            </a:r>
            <a:r>
              <a:rPr dirty="0" sz="1300" spc="-10">
                <a:latin typeface="Segoe UI"/>
                <a:cs typeface="Segoe UI"/>
              </a:rPr>
              <a:t>Tax,</a:t>
            </a:r>
            <a:r>
              <a:rPr dirty="0" sz="1300" spc="2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licensing</a:t>
            </a:r>
            <a:r>
              <a:rPr dirty="0" sz="1300" spc="-5">
                <a:latin typeface="Segoe UI"/>
                <a:cs typeface="Segoe UI"/>
              </a:rPr>
              <a:t> </a:t>
            </a:r>
            <a:r>
              <a:rPr dirty="0" sz="1300">
                <a:latin typeface="Segoe UI"/>
                <a:cs typeface="Segoe UI"/>
              </a:rPr>
              <a:t>fees</a:t>
            </a:r>
            <a:r>
              <a:rPr dirty="0" sz="1300" spc="15">
                <a:latin typeface="Segoe UI"/>
                <a:cs typeface="Segoe UI"/>
              </a:rPr>
              <a:t> </a:t>
            </a:r>
            <a:r>
              <a:rPr dirty="0" sz="1300" spc="-20">
                <a:latin typeface="Segoe UI"/>
                <a:cs typeface="Segoe UI"/>
              </a:rPr>
              <a:t>etc.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Levels</a:t>
            </a:r>
            <a:r>
              <a:rPr dirty="0" spc="25"/>
              <a:t> </a:t>
            </a:r>
            <a:r>
              <a:rPr dirty="0"/>
              <a:t>and</a:t>
            </a:r>
            <a:r>
              <a:rPr dirty="0" spc="25"/>
              <a:t> </a:t>
            </a:r>
            <a:r>
              <a:rPr dirty="0"/>
              <a:t>types</a:t>
            </a:r>
            <a:r>
              <a:rPr dirty="0" spc="30"/>
              <a:t> </a:t>
            </a:r>
            <a:r>
              <a:rPr dirty="0"/>
              <a:t>of</a:t>
            </a:r>
            <a:r>
              <a:rPr dirty="0" spc="35"/>
              <a:t> </a:t>
            </a:r>
            <a:r>
              <a:rPr dirty="0" spc="-10"/>
              <a:t>Taxation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7094" y="3665220"/>
            <a:ext cx="6284214" cy="275843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3230372" y="4565395"/>
            <a:ext cx="1143635" cy="9309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0035" marR="5080" indent="-267970">
              <a:lnSpc>
                <a:spcPct val="100699"/>
              </a:lnSpc>
              <a:spcBef>
                <a:spcPts val="95"/>
              </a:spcBef>
            </a:pPr>
            <a:r>
              <a:rPr dirty="0" sz="2950" spc="-45" b="1">
                <a:latin typeface="Segoe UI"/>
                <a:cs typeface="Segoe UI"/>
              </a:rPr>
              <a:t>TAXES </a:t>
            </a:r>
            <a:r>
              <a:rPr dirty="0" sz="2950" spc="-25" b="1">
                <a:latin typeface="Segoe UI"/>
                <a:cs typeface="Segoe UI"/>
              </a:rPr>
              <a:t>ON</a:t>
            </a:r>
            <a:endParaRPr sz="2950">
              <a:latin typeface="Segoe UI"/>
              <a:cs typeface="Segoe U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216138" y="3891788"/>
            <a:ext cx="6438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latin typeface="Segoe UI"/>
                <a:cs typeface="Segoe UI"/>
              </a:rPr>
              <a:t>Income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106407" y="4912868"/>
            <a:ext cx="76327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latin typeface="Segoe UI"/>
                <a:cs typeface="Segoe UI"/>
              </a:rPr>
              <a:t>Property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222236" y="5735064"/>
            <a:ext cx="708025" cy="667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400" spc="-20" b="1">
                <a:latin typeface="Segoe UI"/>
                <a:cs typeface="Segoe UI"/>
              </a:rPr>
              <a:t>Good </a:t>
            </a:r>
            <a:r>
              <a:rPr dirty="0" sz="1400" spc="-25" b="1">
                <a:latin typeface="Segoe UI"/>
                <a:cs typeface="Segoe UI"/>
              </a:rPr>
              <a:t>and </a:t>
            </a:r>
            <a:r>
              <a:rPr dirty="0" sz="1400" spc="-10" b="1">
                <a:latin typeface="Segoe UI"/>
                <a:cs typeface="Segoe UI"/>
              </a:rPr>
              <a:t>Services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112258" y="3908552"/>
            <a:ext cx="1301750" cy="3784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31750">
              <a:lnSpc>
                <a:spcPct val="100000"/>
              </a:lnSpc>
              <a:spcBef>
                <a:spcPts val="105"/>
              </a:spcBef>
            </a:pPr>
            <a:r>
              <a:rPr dirty="0" sz="1150">
                <a:latin typeface="Segoe UI"/>
                <a:cs typeface="Segoe UI"/>
              </a:rPr>
              <a:t>Income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tax,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Payroll </a:t>
            </a:r>
            <a:r>
              <a:rPr dirty="0" sz="1150">
                <a:latin typeface="Segoe UI"/>
                <a:cs typeface="Segoe UI"/>
              </a:rPr>
              <a:t>tax,</a:t>
            </a:r>
            <a:r>
              <a:rPr dirty="0" sz="1150" spc="-3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Capital</a:t>
            </a:r>
            <a:r>
              <a:rPr dirty="0" sz="1150" spc="-2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Gain</a:t>
            </a:r>
            <a:r>
              <a:rPr dirty="0" sz="1150" spc="-25">
                <a:latin typeface="Segoe UI"/>
                <a:cs typeface="Segoe UI"/>
              </a:rPr>
              <a:t> tax</a:t>
            </a:r>
            <a:endParaRPr sz="1150">
              <a:latin typeface="Segoe UI"/>
              <a:cs typeface="Segoe U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148068" y="4855716"/>
            <a:ext cx="1231265" cy="3784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7630" marR="5080" indent="-75565">
              <a:lnSpc>
                <a:spcPct val="100000"/>
              </a:lnSpc>
              <a:spcBef>
                <a:spcPts val="105"/>
              </a:spcBef>
            </a:pPr>
            <a:r>
              <a:rPr dirty="0" sz="1150">
                <a:latin typeface="Segoe UI"/>
                <a:cs typeface="Segoe UI"/>
              </a:rPr>
              <a:t>Inheritance/</a:t>
            </a:r>
            <a:r>
              <a:rPr dirty="0" sz="1150" spc="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Estate </a:t>
            </a:r>
            <a:r>
              <a:rPr dirty="0" sz="1150">
                <a:latin typeface="Segoe UI"/>
                <a:cs typeface="Segoe UI"/>
              </a:rPr>
              <a:t>tax,</a:t>
            </a:r>
            <a:r>
              <a:rPr dirty="0" sz="1150" spc="-2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Property</a:t>
            </a:r>
            <a:r>
              <a:rPr dirty="0" sz="1150" spc="10">
                <a:latin typeface="Segoe UI"/>
                <a:cs typeface="Segoe UI"/>
              </a:rPr>
              <a:t> </a:t>
            </a:r>
            <a:r>
              <a:rPr dirty="0" sz="1150" spc="-25">
                <a:latin typeface="Segoe UI"/>
                <a:cs typeface="Segoe UI"/>
              </a:rPr>
              <a:t>tax</a:t>
            </a:r>
            <a:endParaRPr sz="1150">
              <a:latin typeface="Segoe UI"/>
              <a:cs typeface="Segoe U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052828" y="5898899"/>
            <a:ext cx="1421765" cy="3784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614680" marR="5080" indent="-601980">
              <a:lnSpc>
                <a:spcPct val="100000"/>
              </a:lnSpc>
              <a:spcBef>
                <a:spcPts val="105"/>
              </a:spcBef>
            </a:pPr>
            <a:r>
              <a:rPr dirty="0" sz="1150">
                <a:latin typeface="Segoe UI"/>
                <a:cs typeface="Segoe UI"/>
              </a:rPr>
              <a:t>Sales</a:t>
            </a:r>
            <a:r>
              <a:rPr dirty="0" sz="1150" spc="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and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Use tax,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 spc="-25">
                <a:latin typeface="Segoe UI"/>
                <a:cs typeface="Segoe UI"/>
              </a:rPr>
              <a:t>Sin tax</a:t>
            </a:r>
            <a:endParaRPr sz="11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003291" y="6328474"/>
            <a:ext cx="53340" cy="140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800" spc="-50">
                <a:latin typeface="Segoe UI Semilight"/>
                <a:cs typeface="Segoe UI Semilight"/>
              </a:rPr>
              <a:t>7</a:t>
            </a:r>
            <a:endParaRPr sz="800">
              <a:latin typeface="Segoe UI Semilight"/>
              <a:cs typeface="Segoe UI Semilight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409448" y="2082800"/>
            <a:ext cx="9243060" cy="66167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algn="just" marL="153035" marR="5080" indent="-140970">
              <a:lnSpc>
                <a:spcPct val="92600"/>
              </a:lnSpc>
              <a:spcBef>
                <a:spcPts val="265"/>
              </a:spcBef>
              <a:buClr>
                <a:srgbClr val="BD9B5F"/>
              </a:buClr>
              <a:buFont typeface="Arial"/>
              <a:buChar char="•"/>
              <a:tabLst>
                <a:tab pos="154305" algn="l"/>
              </a:tabLst>
            </a:pPr>
            <a:r>
              <a:rPr dirty="0" sz="1450">
                <a:latin typeface="Calibri"/>
                <a:cs typeface="Calibri"/>
              </a:rPr>
              <a:t>Congress</a:t>
            </a:r>
            <a:r>
              <a:rPr dirty="0" sz="1450" spc="114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established</a:t>
            </a:r>
            <a:r>
              <a:rPr dirty="0" sz="1450" spc="11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12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Office</a:t>
            </a:r>
            <a:r>
              <a:rPr dirty="0" sz="1450" spc="11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of</a:t>
            </a:r>
            <a:r>
              <a:rPr dirty="0" sz="1450" spc="114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13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Commissioner</a:t>
            </a:r>
            <a:r>
              <a:rPr dirty="0" sz="1450" spc="114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of</a:t>
            </a:r>
            <a:r>
              <a:rPr dirty="0" sz="1450" spc="12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Internal</a:t>
            </a:r>
            <a:r>
              <a:rPr dirty="0" sz="1450" spc="11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Revenue</a:t>
            </a:r>
            <a:r>
              <a:rPr dirty="0" sz="1450" spc="12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under</a:t>
            </a:r>
            <a:r>
              <a:rPr dirty="0" sz="1450" spc="114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12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Department</a:t>
            </a:r>
            <a:r>
              <a:rPr dirty="0" sz="1450" spc="11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of</a:t>
            </a:r>
            <a:r>
              <a:rPr dirty="0" sz="1450" spc="114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12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Treasury.</a:t>
            </a:r>
            <a:r>
              <a:rPr dirty="0" sz="1450" spc="114">
                <a:latin typeface="Calibri"/>
                <a:cs typeface="Calibri"/>
              </a:rPr>
              <a:t> </a:t>
            </a:r>
            <a:r>
              <a:rPr dirty="0" sz="1450" spc="-25">
                <a:latin typeface="Calibri"/>
                <a:cs typeface="Calibri"/>
              </a:rPr>
              <a:t>The </a:t>
            </a:r>
            <a:r>
              <a:rPr dirty="0" sz="1450" spc="-25">
                <a:latin typeface="Calibri"/>
                <a:cs typeface="Calibri"/>
              </a:rPr>
              <a:t>	</a:t>
            </a:r>
            <a:r>
              <a:rPr dirty="0" sz="1450">
                <a:latin typeface="Calibri"/>
                <a:cs typeface="Calibri"/>
              </a:rPr>
              <a:t>Internal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Revenue</a:t>
            </a:r>
            <a:r>
              <a:rPr dirty="0" sz="1450" spc="5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Service</a:t>
            </a:r>
            <a:r>
              <a:rPr dirty="0" sz="1450" spc="6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(IRS)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administers</a:t>
            </a:r>
            <a:r>
              <a:rPr dirty="0" sz="1450" spc="6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and</a:t>
            </a:r>
            <a:r>
              <a:rPr dirty="0" sz="1450" spc="6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enforces</a:t>
            </a:r>
            <a:r>
              <a:rPr dirty="0" sz="1450" spc="6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U.S.</a:t>
            </a:r>
            <a:r>
              <a:rPr dirty="0" sz="1450" spc="6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federal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tax</a:t>
            </a:r>
            <a:r>
              <a:rPr dirty="0" sz="1450" spc="5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laws.</a:t>
            </a:r>
            <a:r>
              <a:rPr dirty="0" sz="1450" spc="6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5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Commissioner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of</a:t>
            </a:r>
            <a:r>
              <a:rPr dirty="0" sz="1450" spc="6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Internal</a:t>
            </a:r>
            <a:r>
              <a:rPr dirty="0" sz="1450" spc="5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Revenue</a:t>
            </a:r>
            <a:r>
              <a:rPr dirty="0" sz="1450" spc="60">
                <a:latin typeface="Calibri"/>
                <a:cs typeface="Calibri"/>
              </a:rPr>
              <a:t> </a:t>
            </a:r>
            <a:r>
              <a:rPr dirty="0" sz="1450" spc="-25">
                <a:latin typeface="Calibri"/>
                <a:cs typeface="Calibri"/>
              </a:rPr>
              <a:t>is </a:t>
            </a:r>
            <a:r>
              <a:rPr dirty="0" sz="1450" spc="-25">
                <a:latin typeface="Calibri"/>
                <a:cs typeface="Calibri"/>
              </a:rPr>
              <a:t>	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head</a:t>
            </a:r>
            <a:r>
              <a:rPr dirty="0" sz="1450" spc="5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of</a:t>
            </a:r>
            <a:r>
              <a:rPr dirty="0" sz="1450" spc="4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Internal</a:t>
            </a:r>
            <a:r>
              <a:rPr dirty="0" sz="1450" spc="5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Revenue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Service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(IRS),</a:t>
            </a:r>
            <a:r>
              <a:rPr dirty="0" sz="1450" spc="4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an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agency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within</a:t>
            </a:r>
            <a:r>
              <a:rPr dirty="0" sz="1450" spc="4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5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United</a:t>
            </a:r>
            <a:r>
              <a:rPr dirty="0" sz="1450" spc="4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States</a:t>
            </a:r>
            <a:r>
              <a:rPr dirty="0" sz="1450" spc="40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Department</a:t>
            </a:r>
            <a:r>
              <a:rPr dirty="0" sz="1450" spc="4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of</a:t>
            </a:r>
            <a:r>
              <a:rPr dirty="0" sz="1450" spc="45">
                <a:latin typeface="Calibri"/>
                <a:cs typeface="Calibri"/>
              </a:rPr>
              <a:t> </a:t>
            </a:r>
            <a:r>
              <a:rPr dirty="0" sz="1450">
                <a:latin typeface="Calibri"/>
                <a:cs typeface="Calibri"/>
              </a:rPr>
              <a:t>the</a:t>
            </a:r>
            <a:r>
              <a:rPr dirty="0" sz="1450" spc="50">
                <a:latin typeface="Calibri"/>
                <a:cs typeface="Calibri"/>
              </a:rPr>
              <a:t> </a:t>
            </a:r>
            <a:r>
              <a:rPr dirty="0" sz="1450" spc="-10">
                <a:latin typeface="Calibri"/>
                <a:cs typeface="Calibri"/>
              </a:rPr>
              <a:t>Treasury.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374" y="4728209"/>
            <a:ext cx="9387840" cy="170002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Tax</a:t>
            </a:r>
            <a:r>
              <a:rPr dirty="0" spc="50"/>
              <a:t> </a:t>
            </a:r>
            <a:r>
              <a:rPr dirty="0"/>
              <a:t>Administration</a:t>
            </a:r>
            <a:r>
              <a:rPr dirty="0" spc="50"/>
              <a:t> </a:t>
            </a:r>
            <a:r>
              <a:rPr dirty="0"/>
              <a:t>in</a:t>
            </a:r>
            <a:r>
              <a:rPr dirty="0" spc="55"/>
              <a:t> </a:t>
            </a:r>
            <a:r>
              <a:rPr dirty="0"/>
              <a:t>the</a:t>
            </a:r>
            <a:r>
              <a:rPr dirty="0" spc="50"/>
              <a:t> </a:t>
            </a:r>
            <a:r>
              <a:rPr dirty="0"/>
              <a:t>US–</a:t>
            </a:r>
            <a:r>
              <a:rPr dirty="0" spc="50"/>
              <a:t> </a:t>
            </a:r>
            <a:r>
              <a:rPr dirty="0"/>
              <a:t>Internal</a:t>
            </a:r>
            <a:r>
              <a:rPr dirty="0" spc="35"/>
              <a:t> </a:t>
            </a:r>
            <a:r>
              <a:rPr dirty="0"/>
              <a:t>Revenue</a:t>
            </a:r>
            <a:r>
              <a:rPr dirty="0" spc="30"/>
              <a:t> </a:t>
            </a:r>
            <a:r>
              <a:rPr dirty="0"/>
              <a:t>Service</a:t>
            </a:r>
            <a:r>
              <a:rPr dirty="0" spc="55"/>
              <a:t> </a:t>
            </a:r>
            <a:r>
              <a:rPr dirty="0" spc="-10"/>
              <a:t>(IRS)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9197" y="3083813"/>
            <a:ext cx="2734817" cy="1139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09448" y="1358900"/>
            <a:ext cx="4420870" cy="235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0010">
              <a:lnSpc>
                <a:spcPct val="100000"/>
              </a:lnSpc>
              <a:spcBef>
                <a:spcPts val="100"/>
              </a:spcBef>
            </a:pPr>
            <a:r>
              <a:rPr dirty="0" sz="1650" b="1">
                <a:latin typeface="Segoe UI"/>
                <a:cs typeface="Segoe UI"/>
              </a:rPr>
              <a:t>Federal</a:t>
            </a:r>
            <a:r>
              <a:rPr dirty="0" sz="1650" spc="-85" b="1">
                <a:latin typeface="Segoe UI"/>
                <a:cs typeface="Segoe UI"/>
              </a:rPr>
              <a:t> </a:t>
            </a:r>
            <a:r>
              <a:rPr dirty="0" sz="1650" spc="-20" b="1">
                <a:latin typeface="Segoe UI"/>
                <a:cs typeface="Segoe UI"/>
              </a:rPr>
              <a:t>Taxes</a:t>
            </a:r>
            <a:endParaRPr sz="16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sz="165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The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US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government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has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jurisdiction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over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federal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taxes.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Federal</a:t>
            </a:r>
            <a:r>
              <a:rPr dirty="0" sz="1400" spc="-85"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Taxes</a:t>
            </a:r>
            <a:r>
              <a:rPr dirty="0" sz="1400" spc="-7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include: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10"/>
              </a:spcBef>
              <a:buClr>
                <a:srgbClr val="BD9B5F"/>
              </a:buClr>
              <a:buFont typeface="Arial"/>
              <a:buChar char="•"/>
            </a:pPr>
            <a:endParaRPr sz="1400">
              <a:latin typeface="Segoe UI"/>
              <a:cs typeface="Segoe UI"/>
            </a:endParaRPr>
          </a:p>
          <a:p>
            <a:pPr marL="250825" indent="-238125">
              <a:lnSpc>
                <a:spcPct val="100000"/>
              </a:lnSpc>
              <a:buClr>
                <a:srgbClr val="BD9B5F"/>
              </a:buClr>
              <a:buFont typeface="Arial"/>
              <a:buChar char="•"/>
              <a:tabLst>
                <a:tab pos="250825" algn="l"/>
              </a:tabLst>
            </a:pPr>
            <a:r>
              <a:rPr dirty="0" sz="1400">
                <a:latin typeface="Segoe UI"/>
                <a:cs typeface="Segoe UI"/>
              </a:rPr>
              <a:t>Income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Tax.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05"/>
              </a:spcBef>
              <a:buClr>
                <a:srgbClr val="BD9B5F"/>
              </a:buClr>
              <a:buFont typeface="Arial"/>
              <a:buChar char="•"/>
            </a:pPr>
            <a:endParaRPr sz="1400">
              <a:latin typeface="Segoe UI"/>
              <a:cs typeface="Segoe UI"/>
            </a:endParaRPr>
          </a:p>
          <a:p>
            <a:pPr marL="250825" indent="-238125">
              <a:lnSpc>
                <a:spcPct val="100000"/>
              </a:lnSpc>
              <a:spcBef>
                <a:spcPts val="5"/>
              </a:spcBef>
              <a:buClr>
                <a:srgbClr val="BD9B5F"/>
              </a:buClr>
              <a:buFont typeface="Arial"/>
              <a:buChar char="•"/>
              <a:tabLst>
                <a:tab pos="250825" algn="l"/>
              </a:tabLst>
            </a:pPr>
            <a:r>
              <a:rPr dirty="0" sz="1400">
                <a:latin typeface="Segoe UI"/>
                <a:cs typeface="Segoe UI"/>
              </a:rPr>
              <a:t>Employment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Taxes: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75607" y="3963110"/>
            <a:ext cx="1412875" cy="42672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89230" indent="-176530">
              <a:lnSpc>
                <a:spcPct val="100000"/>
              </a:lnSpc>
              <a:spcBef>
                <a:spcPts val="295"/>
              </a:spcBef>
              <a:buClr>
                <a:srgbClr val="BD9B5F"/>
              </a:buClr>
              <a:buSzPct val="91304"/>
              <a:buFont typeface="Wingdings"/>
              <a:buChar char=""/>
              <a:tabLst>
                <a:tab pos="189230" algn="l"/>
              </a:tabLst>
            </a:pPr>
            <a:r>
              <a:rPr dirty="0" sz="1150">
                <a:latin typeface="Segoe UI"/>
                <a:cs typeface="Segoe UI"/>
              </a:rPr>
              <a:t>Social</a:t>
            </a:r>
            <a:r>
              <a:rPr dirty="0" sz="1150" spc="-1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Security </a:t>
            </a:r>
            <a:r>
              <a:rPr dirty="0" sz="1150" spc="-20">
                <a:latin typeface="Segoe UI"/>
                <a:cs typeface="Segoe UI"/>
              </a:rPr>
              <a:t>Tax.</a:t>
            </a:r>
            <a:endParaRPr sz="1150">
              <a:latin typeface="Segoe UI"/>
              <a:cs typeface="Segoe UI"/>
            </a:endParaRPr>
          </a:p>
          <a:p>
            <a:pPr marL="193675" indent="-180975">
              <a:lnSpc>
                <a:spcPct val="100000"/>
              </a:lnSpc>
              <a:spcBef>
                <a:spcPts val="200"/>
              </a:spcBef>
              <a:buClr>
                <a:srgbClr val="BD9B5F"/>
              </a:buClr>
              <a:buFont typeface="Wingdings"/>
              <a:buChar char=""/>
              <a:tabLst>
                <a:tab pos="193675" algn="l"/>
              </a:tabLst>
            </a:pPr>
            <a:r>
              <a:rPr dirty="0" sz="1150">
                <a:latin typeface="Segoe UI"/>
                <a:cs typeface="Segoe UI"/>
              </a:rPr>
              <a:t>Medicare</a:t>
            </a:r>
            <a:r>
              <a:rPr dirty="0" sz="1150" spc="-15">
                <a:latin typeface="Segoe UI"/>
                <a:cs typeface="Segoe UI"/>
              </a:rPr>
              <a:t> </a:t>
            </a:r>
            <a:r>
              <a:rPr dirty="0" sz="1150" spc="-20">
                <a:latin typeface="Segoe UI"/>
                <a:cs typeface="Segoe UI"/>
              </a:rPr>
              <a:t>Tax.</a:t>
            </a:r>
            <a:endParaRPr sz="115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09448" y="4598011"/>
            <a:ext cx="3720465" cy="85407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53670" indent="-140970">
              <a:lnSpc>
                <a:spcPct val="100000"/>
              </a:lnSpc>
              <a:spcBef>
                <a:spcPts val="590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Unemployment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Tax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Excise</a:t>
            </a:r>
            <a:r>
              <a:rPr dirty="0" sz="1400" spc="-55">
                <a:latin typeface="Segoe UI"/>
                <a:cs typeface="Segoe UI"/>
              </a:rPr>
              <a:t> </a:t>
            </a:r>
            <a:r>
              <a:rPr dirty="0" sz="1400" spc="-25">
                <a:latin typeface="Segoe UI"/>
                <a:cs typeface="Segoe UI"/>
              </a:rPr>
              <a:t>Tax</a:t>
            </a:r>
            <a:endParaRPr sz="1400">
              <a:latin typeface="Segoe UI"/>
              <a:cs typeface="Segoe UI"/>
            </a:endParaRPr>
          </a:p>
          <a:p>
            <a:pPr marL="15367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153670" algn="l"/>
              </a:tabLst>
            </a:pPr>
            <a:r>
              <a:rPr dirty="0" sz="1400">
                <a:latin typeface="Segoe UI"/>
                <a:cs typeface="Segoe UI"/>
              </a:rPr>
              <a:t>Gift,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Estate,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Generation-</a:t>
            </a:r>
            <a:r>
              <a:rPr dirty="0" sz="1400">
                <a:latin typeface="Segoe UI"/>
                <a:cs typeface="Segoe UI"/>
              </a:rPr>
              <a:t>Skipping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Transfer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Tax.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2446" y="2092451"/>
            <a:ext cx="4620767" cy="407365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755635" y="6000750"/>
            <a:ext cx="1957705" cy="16573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39370" rIns="0" bIns="0" rtlCol="0" vert="horz">
            <a:spAutoFit/>
          </a:bodyPr>
          <a:lstStyle/>
          <a:p>
            <a:pPr marL="93345">
              <a:lnSpc>
                <a:spcPct val="100000"/>
              </a:lnSpc>
              <a:spcBef>
                <a:spcPts val="310"/>
              </a:spcBef>
            </a:pPr>
            <a:r>
              <a:rPr dirty="0" u="sng" sz="5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cs typeface="Segoe UI"/>
              </a:rPr>
              <a:t>This</a:t>
            </a:r>
            <a:r>
              <a:rPr dirty="0" u="sng" sz="550" spc="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5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cs typeface="Segoe UI"/>
              </a:rPr>
              <a:t>Photo</a:t>
            </a:r>
            <a:r>
              <a:rPr dirty="0" sz="550" spc="3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550">
                <a:solidFill>
                  <a:srgbClr val="FFFFFF"/>
                </a:solidFill>
                <a:latin typeface="Segoe UI"/>
                <a:cs typeface="Segoe UI"/>
              </a:rPr>
              <a:t>by</a:t>
            </a:r>
            <a:r>
              <a:rPr dirty="0" sz="55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550">
                <a:solidFill>
                  <a:srgbClr val="FFFFFF"/>
                </a:solidFill>
                <a:latin typeface="Segoe UI"/>
                <a:cs typeface="Segoe UI"/>
              </a:rPr>
              <a:t>Unknown</a:t>
            </a:r>
            <a:r>
              <a:rPr dirty="0" sz="550" spc="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550">
                <a:solidFill>
                  <a:srgbClr val="FFFFFF"/>
                </a:solidFill>
                <a:latin typeface="Segoe UI"/>
                <a:cs typeface="Segoe UI"/>
              </a:rPr>
              <a:t>Author</a:t>
            </a:r>
            <a:r>
              <a:rPr dirty="0" sz="55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550">
                <a:solidFill>
                  <a:srgbClr val="FFFFFF"/>
                </a:solidFill>
                <a:latin typeface="Segoe UI"/>
                <a:cs typeface="Segoe UI"/>
              </a:rPr>
              <a:t>is</a:t>
            </a:r>
            <a:r>
              <a:rPr dirty="0" sz="550" spc="4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550">
                <a:solidFill>
                  <a:srgbClr val="FFFFFF"/>
                </a:solidFill>
                <a:latin typeface="Segoe UI"/>
                <a:cs typeface="Segoe UI"/>
              </a:rPr>
              <a:t>licensed</a:t>
            </a:r>
            <a:r>
              <a:rPr dirty="0" sz="550" spc="7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550">
                <a:solidFill>
                  <a:srgbClr val="FFFFFF"/>
                </a:solidFill>
                <a:latin typeface="Segoe UI"/>
                <a:cs typeface="Segoe UI"/>
              </a:rPr>
              <a:t>under</a:t>
            </a:r>
            <a:r>
              <a:rPr dirty="0" sz="550" spc="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u="sng" sz="5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cs typeface="Segoe UI"/>
              </a:rPr>
              <a:t>CC</a:t>
            </a:r>
            <a:r>
              <a:rPr dirty="0" u="sng" sz="550" spc="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cs typeface="Segoe UI"/>
              </a:rPr>
              <a:t> </a:t>
            </a:r>
            <a:r>
              <a:rPr dirty="0" u="sng" sz="55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cs typeface="Segoe UI"/>
              </a:rPr>
              <a:t>BY</a:t>
            </a:r>
            <a:endParaRPr sz="550">
              <a:latin typeface="Segoe UI"/>
              <a:cs typeface="Segoe U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442210" y="4091940"/>
            <a:ext cx="37465" cy="243204"/>
          </a:xfrm>
          <a:custGeom>
            <a:avLst/>
            <a:gdLst/>
            <a:ahLst/>
            <a:cxnLst/>
            <a:rect l="l" t="t" r="r" b="b"/>
            <a:pathLst>
              <a:path w="37464" h="243204">
                <a:moveTo>
                  <a:pt x="0" y="0"/>
                </a:moveTo>
                <a:lnTo>
                  <a:pt x="9906" y="0"/>
                </a:lnTo>
                <a:lnTo>
                  <a:pt x="18288" y="1523"/>
                </a:lnTo>
                <a:lnTo>
                  <a:pt x="18288" y="3047"/>
                </a:lnTo>
                <a:lnTo>
                  <a:pt x="18288" y="118110"/>
                </a:lnTo>
                <a:lnTo>
                  <a:pt x="18288" y="120396"/>
                </a:lnTo>
                <a:lnTo>
                  <a:pt x="26670" y="121157"/>
                </a:lnTo>
                <a:lnTo>
                  <a:pt x="37338" y="121157"/>
                </a:lnTo>
                <a:lnTo>
                  <a:pt x="26670" y="121157"/>
                </a:lnTo>
                <a:lnTo>
                  <a:pt x="18288" y="122682"/>
                </a:lnTo>
                <a:lnTo>
                  <a:pt x="18288" y="124968"/>
                </a:lnTo>
                <a:lnTo>
                  <a:pt x="18288" y="240029"/>
                </a:lnTo>
                <a:lnTo>
                  <a:pt x="18288" y="241554"/>
                </a:lnTo>
                <a:lnTo>
                  <a:pt x="9906" y="243078"/>
                </a:lnTo>
                <a:lnTo>
                  <a:pt x="0" y="243078"/>
                </a:lnTo>
              </a:path>
            </a:pathLst>
          </a:custGeom>
          <a:ln w="52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2543048" y="4018280"/>
            <a:ext cx="1122045" cy="3784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150">
                <a:latin typeface="Segoe UI"/>
                <a:cs typeface="Segoe UI"/>
              </a:rPr>
              <a:t>Self</a:t>
            </a:r>
            <a:r>
              <a:rPr dirty="0" sz="1150" spc="-1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employment </a:t>
            </a:r>
            <a:r>
              <a:rPr dirty="0" sz="1150">
                <a:latin typeface="Segoe UI"/>
                <a:cs typeface="Segoe UI"/>
              </a:rPr>
              <a:t>taxes</a:t>
            </a:r>
            <a:r>
              <a:rPr dirty="0" sz="1150" spc="-10">
                <a:latin typeface="Segoe UI"/>
                <a:cs typeface="Segoe UI"/>
              </a:rPr>
              <a:t> </a:t>
            </a:r>
            <a:r>
              <a:rPr dirty="0" sz="1150">
                <a:latin typeface="Segoe UI"/>
                <a:cs typeface="Segoe UI"/>
              </a:rPr>
              <a:t>–</a:t>
            </a:r>
            <a:r>
              <a:rPr dirty="0" sz="1150" spc="-5">
                <a:latin typeface="Segoe UI"/>
                <a:cs typeface="Segoe UI"/>
              </a:rPr>
              <a:t> </a:t>
            </a:r>
            <a:r>
              <a:rPr dirty="0" sz="1150" spc="-10">
                <a:latin typeface="Segoe UI"/>
                <a:cs typeface="Segoe UI"/>
              </a:rPr>
              <a:t>15.3%</a:t>
            </a:r>
            <a:endParaRPr sz="1150">
              <a:latin typeface="Segoe UI"/>
              <a:cs typeface="Segoe U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35279" y="1359408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432">
            <a:solidFill>
              <a:srgbClr val="BC9A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35279" y="1917954"/>
            <a:ext cx="9387840" cy="3869690"/>
          </a:xfrm>
          <a:prstGeom prst="rect">
            <a:avLst/>
          </a:prstGeom>
          <a:ln w="10477">
            <a:solidFill>
              <a:srgbClr val="000000"/>
            </a:solidFill>
          </a:ln>
        </p:spPr>
        <p:txBody>
          <a:bodyPr wrap="square" lIns="0" tIns="12700" rIns="0" bIns="0" rtlCol="0" vert="horz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Segoe UI"/>
                <a:cs typeface="Segoe UI"/>
              </a:rPr>
              <a:t>Apart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from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income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tax,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states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also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collect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sales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use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tax,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excise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tax,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property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tax,</a:t>
            </a:r>
            <a:r>
              <a:rPr dirty="0" sz="1400" spc="30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business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and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occupation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tax.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1400">
              <a:latin typeface="Segoe UI"/>
              <a:cs typeface="Segoe UI"/>
            </a:endParaRPr>
          </a:p>
          <a:p>
            <a:pPr marL="76200">
              <a:lnSpc>
                <a:spcPct val="100000"/>
              </a:lnSpc>
            </a:pPr>
            <a:r>
              <a:rPr dirty="0" sz="1400" spc="-20" b="1">
                <a:latin typeface="Segoe UI"/>
                <a:cs typeface="Segoe UI"/>
              </a:rPr>
              <a:t>Tax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Free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States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–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 b="1">
                <a:latin typeface="Segoe UI"/>
                <a:cs typeface="Segoe UI"/>
              </a:rPr>
              <a:t>Income</a:t>
            </a:r>
            <a:r>
              <a:rPr dirty="0" sz="1400" spc="-30" b="1">
                <a:latin typeface="Segoe UI"/>
                <a:cs typeface="Segoe UI"/>
              </a:rPr>
              <a:t> </a:t>
            </a:r>
            <a:r>
              <a:rPr dirty="0" sz="1400" spc="-20" b="1">
                <a:latin typeface="Segoe UI"/>
                <a:cs typeface="Segoe UI"/>
              </a:rPr>
              <a:t>tax: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Ak )</a:t>
            </a:r>
            <a:r>
              <a:rPr dirty="0" sz="1400" spc="-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Alaska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FL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Florida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NH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New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Hampshire</a:t>
            </a:r>
            <a:r>
              <a:rPr dirty="0" sz="1400" spc="-3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except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interest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&amp;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Dividend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 spc="-50">
                <a:latin typeface="Segoe UI"/>
                <a:cs typeface="Segoe UI"/>
              </a:rPr>
              <a:t>)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NV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Nevada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SD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1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South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Dakota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2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TN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20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Tennessee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50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TX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5">
                <a:latin typeface="Segoe UI"/>
                <a:cs typeface="Segoe UI"/>
              </a:rPr>
              <a:t> </a:t>
            </a:r>
            <a:r>
              <a:rPr dirty="0" sz="1400" spc="-20">
                <a:latin typeface="Segoe UI"/>
                <a:cs typeface="Segoe UI"/>
              </a:rPr>
              <a:t>Texas</a:t>
            </a:r>
            <a:endParaRPr sz="1400">
              <a:latin typeface="Segoe UI"/>
              <a:cs typeface="Segoe UI"/>
            </a:endParaRPr>
          </a:p>
          <a:p>
            <a:pPr marL="217170" indent="-140970">
              <a:lnSpc>
                <a:spcPct val="100000"/>
              </a:lnSpc>
              <a:spcBef>
                <a:spcPts val="490"/>
              </a:spcBef>
              <a:buClr>
                <a:srgbClr val="BD9B5F"/>
              </a:buClr>
              <a:buFont typeface="Arial"/>
              <a:buChar char="•"/>
              <a:tabLst>
                <a:tab pos="217170" algn="l"/>
              </a:tabLst>
            </a:pPr>
            <a:r>
              <a:rPr dirty="0" sz="1400">
                <a:latin typeface="Segoe UI"/>
                <a:cs typeface="Segoe UI"/>
              </a:rPr>
              <a:t>(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WY</a:t>
            </a:r>
            <a:r>
              <a:rPr dirty="0" sz="1400" spc="-1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)</a:t>
            </a:r>
            <a:r>
              <a:rPr dirty="0" sz="1400" spc="-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Wyoming</a:t>
            </a:r>
            <a:endParaRPr sz="1400">
              <a:latin typeface="Segoe UI"/>
              <a:cs typeface="Segoe UI"/>
            </a:endParaRPr>
          </a:p>
          <a:p>
            <a:pPr marL="76200">
              <a:lnSpc>
                <a:spcPct val="100000"/>
              </a:lnSpc>
              <a:spcBef>
                <a:spcPts val="490"/>
              </a:spcBef>
            </a:pPr>
            <a:r>
              <a:rPr dirty="0" sz="1400">
                <a:latin typeface="Segoe UI"/>
                <a:cs typeface="Segoe UI"/>
              </a:rPr>
              <a:t>Except</a:t>
            </a:r>
            <a:r>
              <a:rPr dirty="0" sz="1400" spc="-4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above</a:t>
            </a:r>
            <a:r>
              <a:rPr dirty="0" sz="1400" spc="-50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mentioned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states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rest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all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states</a:t>
            </a:r>
            <a:r>
              <a:rPr dirty="0" sz="1400" spc="-3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will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impose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>
                <a:latin typeface="Segoe UI"/>
                <a:cs typeface="Segoe UI"/>
              </a:rPr>
              <a:t>income</a:t>
            </a:r>
            <a:r>
              <a:rPr dirty="0" sz="1400" spc="-45">
                <a:latin typeface="Segoe UI"/>
                <a:cs typeface="Segoe UI"/>
              </a:rPr>
              <a:t> </a:t>
            </a:r>
            <a:r>
              <a:rPr dirty="0" sz="1400" spc="-10">
                <a:latin typeface="Segoe UI"/>
                <a:cs typeface="Segoe UI"/>
              </a:rPr>
              <a:t>taxes.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marL="46355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 spc="-25">
                <a:solidFill>
                  <a:srgbClr val="000000"/>
                </a:solidFill>
              </a:rPr>
              <a:t>10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52069">
              <a:lnSpc>
                <a:spcPct val="100000"/>
              </a:lnSpc>
              <a:spcBef>
                <a:spcPts val="130"/>
              </a:spcBef>
            </a:pPr>
            <a:r>
              <a:rPr dirty="0"/>
              <a:t>State</a:t>
            </a:r>
            <a:r>
              <a:rPr dirty="0" spc="5"/>
              <a:t> </a:t>
            </a:r>
            <a:r>
              <a:rPr dirty="0" spc="-20"/>
              <a:t>Taxes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LC35827</dc:creator>
  <dc:title>Microsoft PowerPoint - Decoding US taxes - Basics made simple.pptx</dc:title>
  <dcterms:created xsi:type="dcterms:W3CDTF">2025-04-29T08:18:28Z</dcterms:created>
  <dcterms:modified xsi:type="dcterms:W3CDTF">2025-04-29T08:18:28Z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2025-04-28T00:00:00Z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2025-04-29T00:00:00Z</vt:filetime>
  </property>
  <property fmtid="{D5CDD505-2E9C-101B-9397-08002B2CF9AE}" pid="5" name="Producer">
    <vt:lpwstr>3-Heights(TM) PDF Security Shell 4.8.25.2 (http://www.pdf-tools.com)</vt:lpwstr>
  </property>
</Properties>
</file>