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09" r:id="rId2"/>
    <p:sldId id="32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321" r:id="rId15"/>
    <p:sldId id="269" r:id="rId16"/>
    <p:sldId id="326" r:id="rId17"/>
    <p:sldId id="270" r:id="rId18"/>
    <p:sldId id="327" r:id="rId19"/>
    <p:sldId id="325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307" r:id="rId32"/>
    <p:sldId id="322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310" r:id="rId51"/>
    <p:sldId id="328" r:id="rId52"/>
    <p:sldId id="306" r:id="rId53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17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300" b="1" i="0">
                <a:solidFill>
                  <a:srgbClr val="B0AF9E"/>
                </a:solidFill>
                <a:latin typeface="Roboto Bk"/>
                <a:cs typeface="Roboto Bk"/>
              </a:defRPr>
            </a:lvl1pPr>
          </a:lstStyle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15" dirty="0"/>
              <a:pPr marL="38100">
                <a:lnSpc>
                  <a:spcPct val="100000"/>
                </a:lnSpc>
                <a:spcBef>
                  <a:spcPts val="25"/>
                </a:spcBef>
              </a:pPr>
              <a:t>‹#›</a:t>
            </a:fld>
            <a:endParaRPr spc="-1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50" b="1" i="0">
                <a:solidFill>
                  <a:srgbClr val="0F468B"/>
                </a:solidFill>
                <a:latin typeface="Roboto"/>
                <a:cs typeface="Robo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300" b="1" i="0">
                <a:solidFill>
                  <a:srgbClr val="B0AF9E"/>
                </a:solidFill>
                <a:latin typeface="Roboto Bk"/>
                <a:cs typeface="Roboto Bk"/>
              </a:defRPr>
            </a:lvl1pPr>
          </a:lstStyle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15" dirty="0"/>
              <a:pPr marL="38100">
                <a:lnSpc>
                  <a:spcPct val="100000"/>
                </a:lnSpc>
                <a:spcBef>
                  <a:spcPts val="25"/>
                </a:spcBef>
              </a:pPr>
              <a:t>‹#›</a:t>
            </a:fld>
            <a:endParaRPr spc="-1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50" b="1" i="0">
                <a:solidFill>
                  <a:srgbClr val="0F468B"/>
                </a:solidFill>
                <a:latin typeface="Roboto"/>
                <a:cs typeface="Robo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300" b="1" i="0">
                <a:solidFill>
                  <a:srgbClr val="B0AF9E"/>
                </a:solidFill>
                <a:latin typeface="Roboto Bk"/>
                <a:cs typeface="Roboto Bk"/>
              </a:defRPr>
            </a:lvl1pPr>
          </a:lstStyle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15" dirty="0"/>
              <a:pPr marL="38100">
                <a:lnSpc>
                  <a:spcPct val="100000"/>
                </a:lnSpc>
                <a:spcBef>
                  <a:spcPts val="25"/>
                </a:spcBef>
              </a:pPr>
              <a:t>‹#›</a:t>
            </a:fld>
            <a:endParaRPr spc="-1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50" b="1" i="0">
                <a:solidFill>
                  <a:srgbClr val="0F468B"/>
                </a:solidFill>
                <a:latin typeface="Roboto"/>
                <a:cs typeface="Robo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300" b="1" i="0">
                <a:solidFill>
                  <a:srgbClr val="B0AF9E"/>
                </a:solidFill>
                <a:latin typeface="Roboto Bk"/>
                <a:cs typeface="Roboto Bk"/>
              </a:defRPr>
            </a:lvl1pPr>
          </a:lstStyle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15" dirty="0"/>
              <a:pPr marL="38100">
                <a:lnSpc>
                  <a:spcPct val="100000"/>
                </a:lnSpc>
                <a:spcBef>
                  <a:spcPts val="25"/>
                </a:spcBef>
              </a:pPr>
              <a:t>‹#›</a:t>
            </a:fld>
            <a:endParaRPr spc="-1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058399" cy="75437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300" b="1" i="0">
                <a:solidFill>
                  <a:srgbClr val="B0AF9E"/>
                </a:solidFill>
                <a:latin typeface="Roboto Bk"/>
                <a:cs typeface="Roboto Bk"/>
              </a:defRPr>
            </a:lvl1pPr>
          </a:lstStyle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15" dirty="0"/>
              <a:pPr marL="38100">
                <a:lnSpc>
                  <a:spcPct val="100000"/>
                </a:lnSpc>
                <a:spcBef>
                  <a:spcPts val="25"/>
                </a:spcBef>
              </a:pPr>
              <a:t>‹#›</a:t>
            </a:fld>
            <a:endParaRPr spc="-1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0058399" cy="7543799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3312" y="3873"/>
            <a:ext cx="902335" cy="901700"/>
          </a:xfrm>
          <a:custGeom>
            <a:avLst/>
            <a:gdLst/>
            <a:ahLst/>
            <a:cxnLst/>
            <a:rect l="l" t="t" r="r" b="b"/>
            <a:pathLst>
              <a:path w="902335" h="901700">
                <a:moveTo>
                  <a:pt x="0" y="901387"/>
                </a:moveTo>
                <a:lnTo>
                  <a:pt x="555" y="0"/>
                </a:lnTo>
                <a:lnTo>
                  <a:pt x="901943" y="0"/>
                </a:lnTo>
                <a:lnTo>
                  <a:pt x="900496" y="51079"/>
                </a:lnTo>
                <a:lnTo>
                  <a:pt x="896185" y="101749"/>
                </a:lnTo>
                <a:lnTo>
                  <a:pt x="889056" y="151897"/>
                </a:lnTo>
                <a:lnTo>
                  <a:pt x="879155" y="201415"/>
                </a:lnTo>
                <a:lnTo>
                  <a:pt x="866528" y="250190"/>
                </a:lnTo>
                <a:lnTo>
                  <a:pt x="851219" y="298113"/>
                </a:lnTo>
                <a:lnTo>
                  <a:pt x="833276" y="345074"/>
                </a:lnTo>
                <a:lnTo>
                  <a:pt x="812743" y="390962"/>
                </a:lnTo>
                <a:lnTo>
                  <a:pt x="789667" y="435666"/>
                </a:lnTo>
                <a:lnTo>
                  <a:pt x="764094" y="479077"/>
                </a:lnTo>
                <a:lnTo>
                  <a:pt x="736068" y="521083"/>
                </a:lnTo>
                <a:lnTo>
                  <a:pt x="705636" y="561575"/>
                </a:lnTo>
                <a:lnTo>
                  <a:pt x="672843" y="600442"/>
                </a:lnTo>
                <a:lnTo>
                  <a:pt x="637736" y="637573"/>
                </a:lnTo>
                <a:lnTo>
                  <a:pt x="600583" y="672658"/>
                </a:lnTo>
                <a:lnTo>
                  <a:pt x="561696" y="705426"/>
                </a:lnTo>
                <a:lnTo>
                  <a:pt x="521186" y="735833"/>
                </a:lnTo>
                <a:lnTo>
                  <a:pt x="479162" y="763833"/>
                </a:lnTo>
                <a:lnTo>
                  <a:pt x="435735" y="789380"/>
                </a:lnTo>
                <a:lnTo>
                  <a:pt x="391017" y="812428"/>
                </a:lnTo>
                <a:lnTo>
                  <a:pt x="345116" y="832933"/>
                </a:lnTo>
                <a:lnTo>
                  <a:pt x="298145" y="850847"/>
                </a:lnTo>
                <a:lnTo>
                  <a:pt x="250212" y="866126"/>
                </a:lnTo>
                <a:lnTo>
                  <a:pt x="201429" y="878723"/>
                </a:lnTo>
                <a:lnTo>
                  <a:pt x="151905" y="888594"/>
                </a:lnTo>
                <a:lnTo>
                  <a:pt x="101752" y="895692"/>
                </a:lnTo>
                <a:lnTo>
                  <a:pt x="51080" y="899972"/>
                </a:lnTo>
                <a:lnTo>
                  <a:pt x="0" y="901387"/>
                </a:lnTo>
                <a:close/>
              </a:path>
            </a:pathLst>
          </a:custGeom>
          <a:solidFill>
            <a:srgbClr val="FDFDF7">
              <a:alpha val="3293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312" y="3873"/>
            <a:ext cx="902335" cy="901700"/>
          </a:xfrm>
          <a:custGeom>
            <a:avLst/>
            <a:gdLst/>
            <a:ahLst/>
            <a:cxnLst/>
            <a:rect l="l" t="t" r="r" b="b"/>
            <a:pathLst>
              <a:path w="902335" h="901700">
                <a:moveTo>
                  <a:pt x="901943" y="0"/>
                </a:moveTo>
                <a:lnTo>
                  <a:pt x="900496" y="51079"/>
                </a:lnTo>
                <a:lnTo>
                  <a:pt x="896185" y="101749"/>
                </a:lnTo>
                <a:lnTo>
                  <a:pt x="889056" y="151897"/>
                </a:lnTo>
                <a:lnTo>
                  <a:pt x="879155" y="201415"/>
                </a:lnTo>
                <a:lnTo>
                  <a:pt x="866528" y="250190"/>
                </a:lnTo>
                <a:lnTo>
                  <a:pt x="851219" y="298113"/>
                </a:lnTo>
                <a:lnTo>
                  <a:pt x="833276" y="345074"/>
                </a:lnTo>
                <a:lnTo>
                  <a:pt x="812743" y="390962"/>
                </a:lnTo>
                <a:lnTo>
                  <a:pt x="789667" y="435666"/>
                </a:lnTo>
                <a:lnTo>
                  <a:pt x="764094" y="479077"/>
                </a:lnTo>
                <a:lnTo>
                  <a:pt x="736068" y="521083"/>
                </a:lnTo>
                <a:lnTo>
                  <a:pt x="705636" y="561575"/>
                </a:lnTo>
                <a:lnTo>
                  <a:pt x="672843" y="600442"/>
                </a:lnTo>
                <a:lnTo>
                  <a:pt x="637736" y="637573"/>
                </a:lnTo>
                <a:lnTo>
                  <a:pt x="600583" y="672658"/>
                </a:lnTo>
                <a:lnTo>
                  <a:pt x="561696" y="705426"/>
                </a:lnTo>
                <a:lnTo>
                  <a:pt x="521186" y="735833"/>
                </a:lnTo>
                <a:lnTo>
                  <a:pt x="479162" y="763833"/>
                </a:lnTo>
                <a:lnTo>
                  <a:pt x="435735" y="789380"/>
                </a:lnTo>
                <a:lnTo>
                  <a:pt x="391017" y="812428"/>
                </a:lnTo>
                <a:lnTo>
                  <a:pt x="345116" y="832933"/>
                </a:lnTo>
                <a:lnTo>
                  <a:pt x="298145" y="850847"/>
                </a:lnTo>
                <a:lnTo>
                  <a:pt x="250212" y="866126"/>
                </a:lnTo>
                <a:lnTo>
                  <a:pt x="201429" y="878723"/>
                </a:lnTo>
                <a:lnTo>
                  <a:pt x="151905" y="888594"/>
                </a:lnTo>
                <a:lnTo>
                  <a:pt x="101752" y="895692"/>
                </a:lnTo>
                <a:lnTo>
                  <a:pt x="51080" y="899972"/>
                </a:lnTo>
                <a:lnTo>
                  <a:pt x="0" y="901387"/>
                </a:lnTo>
                <a:lnTo>
                  <a:pt x="555" y="0"/>
                </a:lnTo>
                <a:lnTo>
                  <a:pt x="901943" y="0"/>
                </a:lnTo>
                <a:close/>
              </a:path>
            </a:pathLst>
          </a:custGeom>
          <a:ln w="10477">
            <a:solidFill>
              <a:srgbClr val="CFCB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42742" y="8197"/>
            <a:ext cx="1958319" cy="1958319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185697" y="23212"/>
            <a:ext cx="1872614" cy="1872614"/>
          </a:xfrm>
          <a:custGeom>
            <a:avLst/>
            <a:gdLst/>
            <a:ahLst/>
            <a:cxnLst/>
            <a:rect l="l" t="t" r="r" b="b"/>
            <a:pathLst>
              <a:path w="1872614" h="1872614">
                <a:moveTo>
                  <a:pt x="0" y="936204"/>
                </a:moveTo>
                <a:lnTo>
                  <a:pt x="1218" y="888028"/>
                </a:lnTo>
                <a:lnTo>
                  <a:pt x="4833" y="840483"/>
                </a:lnTo>
                <a:lnTo>
                  <a:pt x="10787" y="793630"/>
                </a:lnTo>
                <a:lnTo>
                  <a:pt x="19020" y="747527"/>
                </a:lnTo>
                <a:lnTo>
                  <a:pt x="29474" y="702232"/>
                </a:lnTo>
                <a:lnTo>
                  <a:pt x="42089" y="657806"/>
                </a:lnTo>
                <a:lnTo>
                  <a:pt x="56808" y="614306"/>
                </a:lnTo>
                <a:lnTo>
                  <a:pt x="73571" y="571791"/>
                </a:lnTo>
                <a:lnTo>
                  <a:pt x="92319" y="530321"/>
                </a:lnTo>
                <a:lnTo>
                  <a:pt x="112994" y="489954"/>
                </a:lnTo>
                <a:lnTo>
                  <a:pt x="135537" y="450748"/>
                </a:lnTo>
                <a:lnTo>
                  <a:pt x="159889" y="412763"/>
                </a:lnTo>
                <a:lnTo>
                  <a:pt x="185990" y="376058"/>
                </a:lnTo>
                <a:lnTo>
                  <a:pt x="213783" y="340691"/>
                </a:lnTo>
                <a:lnTo>
                  <a:pt x="243209" y="306721"/>
                </a:lnTo>
                <a:lnTo>
                  <a:pt x="274208" y="274208"/>
                </a:lnTo>
                <a:lnTo>
                  <a:pt x="306721" y="243209"/>
                </a:lnTo>
                <a:lnTo>
                  <a:pt x="340691" y="213783"/>
                </a:lnTo>
                <a:lnTo>
                  <a:pt x="376058" y="185990"/>
                </a:lnTo>
                <a:lnTo>
                  <a:pt x="412763" y="159889"/>
                </a:lnTo>
                <a:lnTo>
                  <a:pt x="450748" y="135537"/>
                </a:lnTo>
                <a:lnTo>
                  <a:pt x="489954" y="112994"/>
                </a:lnTo>
                <a:lnTo>
                  <a:pt x="530321" y="92319"/>
                </a:lnTo>
                <a:lnTo>
                  <a:pt x="571791" y="73571"/>
                </a:lnTo>
                <a:lnTo>
                  <a:pt x="614306" y="56808"/>
                </a:lnTo>
                <a:lnTo>
                  <a:pt x="657806" y="42089"/>
                </a:lnTo>
                <a:lnTo>
                  <a:pt x="702232" y="29474"/>
                </a:lnTo>
                <a:lnTo>
                  <a:pt x="747527" y="19020"/>
                </a:lnTo>
                <a:lnTo>
                  <a:pt x="793630" y="10787"/>
                </a:lnTo>
                <a:lnTo>
                  <a:pt x="840483" y="4833"/>
                </a:lnTo>
                <a:lnTo>
                  <a:pt x="888028" y="1218"/>
                </a:lnTo>
                <a:lnTo>
                  <a:pt x="936205" y="0"/>
                </a:lnTo>
                <a:lnTo>
                  <a:pt x="985713" y="1308"/>
                </a:lnTo>
                <a:lnTo>
                  <a:pt x="1034857" y="5209"/>
                </a:lnTo>
                <a:lnTo>
                  <a:pt x="1083543" y="11662"/>
                </a:lnTo>
                <a:lnTo>
                  <a:pt x="1131679" y="20630"/>
                </a:lnTo>
                <a:lnTo>
                  <a:pt x="1179171" y="32074"/>
                </a:lnTo>
                <a:lnTo>
                  <a:pt x="1225927" y="45956"/>
                </a:lnTo>
                <a:lnTo>
                  <a:pt x="1271852" y="62236"/>
                </a:lnTo>
                <a:lnTo>
                  <a:pt x="1316855" y="80877"/>
                </a:lnTo>
                <a:lnTo>
                  <a:pt x="1360841" y="101839"/>
                </a:lnTo>
                <a:lnTo>
                  <a:pt x="1403718" y="125084"/>
                </a:lnTo>
                <a:lnTo>
                  <a:pt x="1445392" y="150574"/>
                </a:lnTo>
                <a:lnTo>
                  <a:pt x="1485770" y="178270"/>
                </a:lnTo>
                <a:lnTo>
                  <a:pt x="1524760" y="208133"/>
                </a:lnTo>
                <a:lnTo>
                  <a:pt x="1562268" y="240125"/>
                </a:lnTo>
                <a:lnTo>
                  <a:pt x="1598201" y="274208"/>
                </a:lnTo>
                <a:lnTo>
                  <a:pt x="1632284" y="310141"/>
                </a:lnTo>
                <a:lnTo>
                  <a:pt x="1664276" y="347649"/>
                </a:lnTo>
                <a:lnTo>
                  <a:pt x="1694139" y="386639"/>
                </a:lnTo>
                <a:lnTo>
                  <a:pt x="1721835" y="427017"/>
                </a:lnTo>
                <a:lnTo>
                  <a:pt x="1747325" y="468692"/>
                </a:lnTo>
                <a:lnTo>
                  <a:pt x="1770570" y="511568"/>
                </a:lnTo>
                <a:lnTo>
                  <a:pt x="1791532" y="555554"/>
                </a:lnTo>
                <a:lnTo>
                  <a:pt x="1810173" y="600557"/>
                </a:lnTo>
                <a:lnTo>
                  <a:pt x="1826453" y="646482"/>
                </a:lnTo>
                <a:lnTo>
                  <a:pt x="1840335" y="693238"/>
                </a:lnTo>
                <a:lnTo>
                  <a:pt x="1851779" y="740730"/>
                </a:lnTo>
                <a:lnTo>
                  <a:pt x="1860747" y="788866"/>
                </a:lnTo>
                <a:lnTo>
                  <a:pt x="1867200" y="837552"/>
                </a:lnTo>
                <a:lnTo>
                  <a:pt x="1871101" y="886696"/>
                </a:lnTo>
                <a:lnTo>
                  <a:pt x="1872410" y="936204"/>
                </a:lnTo>
                <a:lnTo>
                  <a:pt x="1871191" y="984381"/>
                </a:lnTo>
                <a:lnTo>
                  <a:pt x="1867576" y="1031926"/>
                </a:lnTo>
                <a:lnTo>
                  <a:pt x="1861622" y="1078779"/>
                </a:lnTo>
                <a:lnTo>
                  <a:pt x="1853389" y="1124882"/>
                </a:lnTo>
                <a:lnTo>
                  <a:pt x="1842935" y="1170177"/>
                </a:lnTo>
                <a:lnTo>
                  <a:pt x="1830320" y="1214603"/>
                </a:lnTo>
                <a:lnTo>
                  <a:pt x="1815601" y="1258103"/>
                </a:lnTo>
                <a:lnTo>
                  <a:pt x="1798838" y="1300618"/>
                </a:lnTo>
                <a:lnTo>
                  <a:pt x="1780090" y="1342088"/>
                </a:lnTo>
                <a:lnTo>
                  <a:pt x="1759415" y="1382455"/>
                </a:lnTo>
                <a:lnTo>
                  <a:pt x="1736872" y="1421661"/>
                </a:lnTo>
                <a:lnTo>
                  <a:pt x="1712521" y="1459646"/>
                </a:lnTo>
                <a:lnTo>
                  <a:pt x="1686419" y="1496351"/>
                </a:lnTo>
                <a:lnTo>
                  <a:pt x="1658626" y="1531718"/>
                </a:lnTo>
                <a:lnTo>
                  <a:pt x="1629201" y="1565688"/>
                </a:lnTo>
                <a:lnTo>
                  <a:pt x="1598202" y="1598201"/>
                </a:lnTo>
                <a:lnTo>
                  <a:pt x="1565688" y="1629200"/>
                </a:lnTo>
                <a:lnTo>
                  <a:pt x="1531718" y="1658626"/>
                </a:lnTo>
                <a:lnTo>
                  <a:pt x="1496351" y="1686419"/>
                </a:lnTo>
                <a:lnTo>
                  <a:pt x="1459646" y="1712520"/>
                </a:lnTo>
                <a:lnTo>
                  <a:pt x="1421661" y="1736872"/>
                </a:lnTo>
                <a:lnTo>
                  <a:pt x="1382455" y="1759415"/>
                </a:lnTo>
                <a:lnTo>
                  <a:pt x="1342088" y="1780090"/>
                </a:lnTo>
                <a:lnTo>
                  <a:pt x="1300618" y="1798838"/>
                </a:lnTo>
                <a:lnTo>
                  <a:pt x="1258103" y="1815601"/>
                </a:lnTo>
                <a:lnTo>
                  <a:pt x="1214603" y="1830320"/>
                </a:lnTo>
                <a:lnTo>
                  <a:pt x="1170177" y="1842935"/>
                </a:lnTo>
                <a:lnTo>
                  <a:pt x="1124883" y="1853389"/>
                </a:lnTo>
                <a:lnTo>
                  <a:pt x="1078779" y="1861622"/>
                </a:lnTo>
                <a:lnTo>
                  <a:pt x="1031926" y="1867576"/>
                </a:lnTo>
                <a:lnTo>
                  <a:pt x="984382" y="1871191"/>
                </a:lnTo>
                <a:lnTo>
                  <a:pt x="936205" y="1872410"/>
                </a:lnTo>
                <a:lnTo>
                  <a:pt x="888028" y="1871191"/>
                </a:lnTo>
                <a:lnTo>
                  <a:pt x="840483" y="1867576"/>
                </a:lnTo>
                <a:lnTo>
                  <a:pt x="793630" y="1861622"/>
                </a:lnTo>
                <a:lnTo>
                  <a:pt x="747527" y="1853389"/>
                </a:lnTo>
                <a:lnTo>
                  <a:pt x="702232" y="1842935"/>
                </a:lnTo>
                <a:lnTo>
                  <a:pt x="657806" y="1830320"/>
                </a:lnTo>
                <a:lnTo>
                  <a:pt x="614306" y="1815601"/>
                </a:lnTo>
                <a:lnTo>
                  <a:pt x="571791" y="1798838"/>
                </a:lnTo>
                <a:lnTo>
                  <a:pt x="530321" y="1780090"/>
                </a:lnTo>
                <a:lnTo>
                  <a:pt x="489954" y="1759415"/>
                </a:lnTo>
                <a:lnTo>
                  <a:pt x="450748" y="1736872"/>
                </a:lnTo>
                <a:lnTo>
                  <a:pt x="412763" y="1712520"/>
                </a:lnTo>
                <a:lnTo>
                  <a:pt x="376058" y="1686419"/>
                </a:lnTo>
                <a:lnTo>
                  <a:pt x="340691" y="1658626"/>
                </a:lnTo>
                <a:lnTo>
                  <a:pt x="306721" y="1629200"/>
                </a:lnTo>
                <a:lnTo>
                  <a:pt x="274208" y="1598201"/>
                </a:lnTo>
                <a:lnTo>
                  <a:pt x="243209" y="1565688"/>
                </a:lnTo>
                <a:lnTo>
                  <a:pt x="213783" y="1531718"/>
                </a:lnTo>
                <a:lnTo>
                  <a:pt x="185990" y="1496351"/>
                </a:lnTo>
                <a:lnTo>
                  <a:pt x="159889" y="1459646"/>
                </a:lnTo>
                <a:lnTo>
                  <a:pt x="135537" y="1421661"/>
                </a:lnTo>
                <a:lnTo>
                  <a:pt x="112994" y="1382455"/>
                </a:lnTo>
                <a:lnTo>
                  <a:pt x="92319" y="1342088"/>
                </a:lnTo>
                <a:lnTo>
                  <a:pt x="73571" y="1300618"/>
                </a:lnTo>
                <a:lnTo>
                  <a:pt x="56808" y="1258103"/>
                </a:lnTo>
                <a:lnTo>
                  <a:pt x="42089" y="1214603"/>
                </a:lnTo>
                <a:lnTo>
                  <a:pt x="29474" y="1170177"/>
                </a:lnTo>
                <a:lnTo>
                  <a:pt x="19020" y="1124882"/>
                </a:lnTo>
                <a:lnTo>
                  <a:pt x="10787" y="1078779"/>
                </a:lnTo>
                <a:lnTo>
                  <a:pt x="4833" y="1031926"/>
                </a:lnTo>
                <a:lnTo>
                  <a:pt x="1218" y="984381"/>
                </a:lnTo>
                <a:lnTo>
                  <a:pt x="0" y="936204"/>
                </a:lnTo>
                <a:close/>
              </a:path>
            </a:pathLst>
          </a:custGeom>
          <a:ln w="30029">
            <a:solidFill>
              <a:srgbClr val="FEFA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91114" y="1152320"/>
            <a:ext cx="1266913" cy="126128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206103" y="1155608"/>
            <a:ext cx="1228044" cy="1222838"/>
          </a:xfrm>
          <a:prstGeom prst="rect">
            <a:avLst/>
          </a:prstGeom>
        </p:spPr>
      </p:pic>
      <p:sp>
        <p:nvSpPr>
          <p:cNvPr id="23" name="bg object 23"/>
          <p:cNvSpPr/>
          <p:nvPr/>
        </p:nvSpPr>
        <p:spPr>
          <a:xfrm>
            <a:off x="206103" y="1155608"/>
            <a:ext cx="1228090" cy="1223010"/>
          </a:xfrm>
          <a:custGeom>
            <a:avLst/>
            <a:gdLst/>
            <a:ahLst/>
            <a:cxnLst/>
            <a:rect l="l" t="t" r="r" b="b"/>
            <a:pathLst>
              <a:path w="1228090" h="1223010">
                <a:moveTo>
                  <a:pt x="130299" y="225193"/>
                </a:moveTo>
                <a:lnTo>
                  <a:pt x="161319" y="189313"/>
                </a:lnTo>
                <a:lnTo>
                  <a:pt x="194557" y="156480"/>
                </a:lnTo>
                <a:lnTo>
                  <a:pt x="229821" y="126713"/>
                </a:lnTo>
                <a:lnTo>
                  <a:pt x="266919" y="100032"/>
                </a:lnTo>
                <a:lnTo>
                  <a:pt x="305660" y="76455"/>
                </a:lnTo>
                <a:lnTo>
                  <a:pt x="345852" y="56003"/>
                </a:lnTo>
                <a:lnTo>
                  <a:pt x="387303" y="38695"/>
                </a:lnTo>
                <a:lnTo>
                  <a:pt x="429823" y="24551"/>
                </a:lnTo>
                <a:lnTo>
                  <a:pt x="473218" y="13590"/>
                </a:lnTo>
                <a:lnTo>
                  <a:pt x="517297" y="5831"/>
                </a:lnTo>
                <a:lnTo>
                  <a:pt x="561869" y="1295"/>
                </a:lnTo>
                <a:lnTo>
                  <a:pt x="606742" y="0"/>
                </a:lnTo>
                <a:lnTo>
                  <a:pt x="651724" y="1966"/>
                </a:lnTo>
                <a:lnTo>
                  <a:pt x="696624" y="7212"/>
                </a:lnTo>
                <a:lnTo>
                  <a:pt x="741249" y="15759"/>
                </a:lnTo>
                <a:lnTo>
                  <a:pt x="785409" y="27626"/>
                </a:lnTo>
                <a:lnTo>
                  <a:pt x="828911" y="42831"/>
                </a:lnTo>
                <a:lnTo>
                  <a:pt x="871565" y="61395"/>
                </a:lnTo>
                <a:lnTo>
                  <a:pt x="913177" y="83338"/>
                </a:lnTo>
                <a:lnTo>
                  <a:pt x="953557" y="108678"/>
                </a:lnTo>
                <a:lnTo>
                  <a:pt x="992512" y="137435"/>
                </a:lnTo>
                <a:lnTo>
                  <a:pt x="1029643" y="169505"/>
                </a:lnTo>
                <a:lnTo>
                  <a:pt x="1063957" y="204123"/>
                </a:lnTo>
                <a:lnTo>
                  <a:pt x="1095344" y="241095"/>
                </a:lnTo>
                <a:lnTo>
                  <a:pt x="1123695" y="280225"/>
                </a:lnTo>
                <a:lnTo>
                  <a:pt x="1148900" y="321317"/>
                </a:lnTo>
                <a:lnTo>
                  <a:pt x="1170849" y="364176"/>
                </a:lnTo>
                <a:lnTo>
                  <a:pt x="1189432" y="408605"/>
                </a:lnTo>
                <a:lnTo>
                  <a:pt x="1204539" y="454410"/>
                </a:lnTo>
                <a:lnTo>
                  <a:pt x="1216060" y="501395"/>
                </a:lnTo>
                <a:lnTo>
                  <a:pt x="1223886" y="549365"/>
                </a:lnTo>
                <a:lnTo>
                  <a:pt x="1227886" y="597723"/>
                </a:lnTo>
                <a:lnTo>
                  <a:pt x="1228044" y="645865"/>
                </a:lnTo>
                <a:lnTo>
                  <a:pt x="1224418" y="693577"/>
                </a:lnTo>
                <a:lnTo>
                  <a:pt x="1217068" y="740646"/>
                </a:lnTo>
                <a:lnTo>
                  <a:pt x="1206055" y="786859"/>
                </a:lnTo>
                <a:lnTo>
                  <a:pt x="1191437" y="832004"/>
                </a:lnTo>
                <a:lnTo>
                  <a:pt x="1173275" y="875868"/>
                </a:lnTo>
                <a:lnTo>
                  <a:pt x="1151628" y="918238"/>
                </a:lnTo>
                <a:lnTo>
                  <a:pt x="1126557" y="958901"/>
                </a:lnTo>
                <a:lnTo>
                  <a:pt x="1098120" y="997644"/>
                </a:lnTo>
                <a:lnTo>
                  <a:pt x="1067100" y="1033524"/>
                </a:lnTo>
                <a:lnTo>
                  <a:pt x="1033862" y="1066357"/>
                </a:lnTo>
                <a:lnTo>
                  <a:pt x="998598" y="1096124"/>
                </a:lnTo>
                <a:lnTo>
                  <a:pt x="961500" y="1122806"/>
                </a:lnTo>
                <a:lnTo>
                  <a:pt x="922759" y="1146382"/>
                </a:lnTo>
                <a:lnTo>
                  <a:pt x="882567" y="1166834"/>
                </a:lnTo>
                <a:lnTo>
                  <a:pt x="841115" y="1184142"/>
                </a:lnTo>
                <a:lnTo>
                  <a:pt x="798596" y="1198286"/>
                </a:lnTo>
                <a:lnTo>
                  <a:pt x="755201" y="1209248"/>
                </a:lnTo>
                <a:lnTo>
                  <a:pt x="711122" y="1217006"/>
                </a:lnTo>
                <a:lnTo>
                  <a:pt x="666550" y="1221543"/>
                </a:lnTo>
                <a:lnTo>
                  <a:pt x="621677" y="1222838"/>
                </a:lnTo>
                <a:lnTo>
                  <a:pt x="576695" y="1220872"/>
                </a:lnTo>
                <a:lnTo>
                  <a:pt x="531795" y="1215625"/>
                </a:lnTo>
                <a:lnTo>
                  <a:pt x="487169" y="1207078"/>
                </a:lnTo>
                <a:lnTo>
                  <a:pt x="443010" y="1195212"/>
                </a:lnTo>
                <a:lnTo>
                  <a:pt x="399507" y="1180006"/>
                </a:lnTo>
                <a:lnTo>
                  <a:pt x="356854" y="1161442"/>
                </a:lnTo>
                <a:lnTo>
                  <a:pt x="315242" y="1139500"/>
                </a:lnTo>
                <a:lnTo>
                  <a:pt x="274862" y="1114160"/>
                </a:lnTo>
                <a:lnTo>
                  <a:pt x="235907" y="1085402"/>
                </a:lnTo>
                <a:lnTo>
                  <a:pt x="199227" y="1053793"/>
                </a:lnTo>
                <a:lnTo>
                  <a:pt x="165565" y="1020037"/>
                </a:lnTo>
                <a:lnTo>
                  <a:pt x="134942" y="984326"/>
                </a:lnTo>
                <a:lnTo>
                  <a:pt x="107382" y="946851"/>
                </a:lnTo>
                <a:lnTo>
                  <a:pt x="82909" y="907803"/>
                </a:lnTo>
                <a:lnTo>
                  <a:pt x="61546" y="867374"/>
                </a:lnTo>
                <a:lnTo>
                  <a:pt x="43317" y="825754"/>
                </a:lnTo>
                <a:lnTo>
                  <a:pt x="28245" y="783135"/>
                </a:lnTo>
                <a:lnTo>
                  <a:pt x="16354" y="739709"/>
                </a:lnTo>
                <a:lnTo>
                  <a:pt x="7667" y="695666"/>
                </a:lnTo>
                <a:lnTo>
                  <a:pt x="2208" y="651197"/>
                </a:lnTo>
                <a:lnTo>
                  <a:pt x="0" y="606495"/>
                </a:lnTo>
                <a:lnTo>
                  <a:pt x="1066" y="561750"/>
                </a:lnTo>
                <a:lnTo>
                  <a:pt x="5430" y="517153"/>
                </a:lnTo>
                <a:lnTo>
                  <a:pt x="13116" y="472895"/>
                </a:lnTo>
                <a:lnTo>
                  <a:pt x="24147" y="429169"/>
                </a:lnTo>
                <a:lnTo>
                  <a:pt x="38547" y="386164"/>
                </a:lnTo>
                <a:lnTo>
                  <a:pt x="56338" y="344073"/>
                </a:lnTo>
                <a:lnTo>
                  <a:pt x="77545" y="303087"/>
                </a:lnTo>
                <a:lnTo>
                  <a:pt x="102191" y="263396"/>
                </a:lnTo>
                <a:lnTo>
                  <a:pt x="130299" y="225193"/>
                </a:lnTo>
                <a:close/>
              </a:path>
              <a:path w="1228090" h="1223010">
                <a:moveTo>
                  <a:pt x="242472" y="314722"/>
                </a:moveTo>
                <a:lnTo>
                  <a:pt x="214866" y="353247"/>
                </a:lnTo>
                <a:lnTo>
                  <a:pt x="191826" y="393667"/>
                </a:lnTo>
                <a:lnTo>
                  <a:pt x="173312" y="435652"/>
                </a:lnTo>
                <a:lnTo>
                  <a:pt x="159281" y="478871"/>
                </a:lnTo>
                <a:lnTo>
                  <a:pt x="149692" y="522992"/>
                </a:lnTo>
                <a:lnTo>
                  <a:pt x="144503" y="567685"/>
                </a:lnTo>
                <a:lnTo>
                  <a:pt x="143672" y="612618"/>
                </a:lnTo>
                <a:lnTo>
                  <a:pt x="147157" y="657461"/>
                </a:lnTo>
                <a:lnTo>
                  <a:pt x="154918" y="701883"/>
                </a:lnTo>
                <a:lnTo>
                  <a:pt x="166912" y="745552"/>
                </a:lnTo>
                <a:lnTo>
                  <a:pt x="183097" y="788138"/>
                </a:lnTo>
                <a:lnTo>
                  <a:pt x="203432" y="829309"/>
                </a:lnTo>
                <a:lnTo>
                  <a:pt x="227875" y="868735"/>
                </a:lnTo>
                <a:lnTo>
                  <a:pt x="256385" y="906084"/>
                </a:lnTo>
                <a:lnTo>
                  <a:pt x="288919" y="941026"/>
                </a:lnTo>
                <a:lnTo>
                  <a:pt x="325436" y="973229"/>
                </a:lnTo>
                <a:lnTo>
                  <a:pt x="364935" y="1001697"/>
                </a:lnTo>
                <a:lnTo>
                  <a:pt x="406221" y="1025673"/>
                </a:lnTo>
                <a:lnTo>
                  <a:pt x="448962" y="1045192"/>
                </a:lnTo>
                <a:lnTo>
                  <a:pt x="492826" y="1060284"/>
                </a:lnTo>
                <a:lnTo>
                  <a:pt x="537481" y="1070984"/>
                </a:lnTo>
                <a:lnTo>
                  <a:pt x="582596" y="1077324"/>
                </a:lnTo>
                <a:lnTo>
                  <a:pt x="627837" y="1079336"/>
                </a:lnTo>
                <a:lnTo>
                  <a:pt x="672874" y="1077054"/>
                </a:lnTo>
                <a:lnTo>
                  <a:pt x="717373" y="1070509"/>
                </a:lnTo>
                <a:lnTo>
                  <a:pt x="761004" y="1059736"/>
                </a:lnTo>
                <a:lnTo>
                  <a:pt x="803434" y="1044766"/>
                </a:lnTo>
                <a:lnTo>
                  <a:pt x="844330" y="1025633"/>
                </a:lnTo>
                <a:lnTo>
                  <a:pt x="883362" y="1002368"/>
                </a:lnTo>
                <a:lnTo>
                  <a:pt x="920197" y="975005"/>
                </a:lnTo>
                <a:lnTo>
                  <a:pt x="954502" y="943577"/>
                </a:lnTo>
                <a:lnTo>
                  <a:pt x="985947" y="908115"/>
                </a:lnTo>
                <a:lnTo>
                  <a:pt x="1013553" y="869591"/>
                </a:lnTo>
                <a:lnTo>
                  <a:pt x="1036592" y="829170"/>
                </a:lnTo>
                <a:lnTo>
                  <a:pt x="1055107" y="787185"/>
                </a:lnTo>
                <a:lnTo>
                  <a:pt x="1069138" y="743966"/>
                </a:lnTo>
                <a:lnTo>
                  <a:pt x="1078727" y="699845"/>
                </a:lnTo>
                <a:lnTo>
                  <a:pt x="1083916" y="655153"/>
                </a:lnTo>
                <a:lnTo>
                  <a:pt x="1084747" y="610219"/>
                </a:lnTo>
                <a:lnTo>
                  <a:pt x="1081261" y="565376"/>
                </a:lnTo>
                <a:lnTo>
                  <a:pt x="1073501" y="520955"/>
                </a:lnTo>
                <a:lnTo>
                  <a:pt x="1061507" y="477286"/>
                </a:lnTo>
                <a:lnTo>
                  <a:pt x="1045322" y="434700"/>
                </a:lnTo>
                <a:lnTo>
                  <a:pt x="1024987" y="393529"/>
                </a:lnTo>
                <a:lnTo>
                  <a:pt x="1000544" y="354103"/>
                </a:lnTo>
                <a:lnTo>
                  <a:pt x="972034" y="316754"/>
                </a:lnTo>
                <a:lnTo>
                  <a:pt x="939500" y="281812"/>
                </a:lnTo>
                <a:lnTo>
                  <a:pt x="902983" y="249608"/>
                </a:lnTo>
                <a:lnTo>
                  <a:pt x="863484" y="221141"/>
                </a:lnTo>
                <a:lnTo>
                  <a:pt x="822198" y="197164"/>
                </a:lnTo>
                <a:lnTo>
                  <a:pt x="779457" y="177646"/>
                </a:lnTo>
                <a:lnTo>
                  <a:pt x="735593" y="162553"/>
                </a:lnTo>
                <a:lnTo>
                  <a:pt x="690937" y="151853"/>
                </a:lnTo>
                <a:lnTo>
                  <a:pt x="645823" y="145514"/>
                </a:lnTo>
                <a:lnTo>
                  <a:pt x="600581" y="143501"/>
                </a:lnTo>
                <a:lnTo>
                  <a:pt x="555545" y="145784"/>
                </a:lnTo>
                <a:lnTo>
                  <a:pt x="511045" y="152328"/>
                </a:lnTo>
                <a:lnTo>
                  <a:pt x="467415" y="163101"/>
                </a:lnTo>
                <a:lnTo>
                  <a:pt x="424985" y="178071"/>
                </a:lnTo>
                <a:lnTo>
                  <a:pt x="384088" y="197205"/>
                </a:lnTo>
                <a:lnTo>
                  <a:pt x="345057" y="220470"/>
                </a:lnTo>
                <a:lnTo>
                  <a:pt x="308222" y="247832"/>
                </a:lnTo>
                <a:lnTo>
                  <a:pt x="273916" y="279261"/>
                </a:lnTo>
                <a:lnTo>
                  <a:pt x="242472" y="314722"/>
                </a:lnTo>
                <a:close/>
              </a:path>
            </a:pathLst>
          </a:custGeom>
          <a:ln w="10477">
            <a:solidFill>
              <a:srgbClr val="C2BE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114160" y="0"/>
            <a:ext cx="8944610" cy="7544434"/>
          </a:xfrm>
          <a:custGeom>
            <a:avLst/>
            <a:gdLst/>
            <a:ahLst/>
            <a:cxnLst/>
            <a:rect l="l" t="t" r="r" b="b"/>
            <a:pathLst>
              <a:path w="8944610" h="7544434">
                <a:moveTo>
                  <a:pt x="8944239" y="7543859"/>
                </a:moveTo>
                <a:lnTo>
                  <a:pt x="0" y="7543859"/>
                </a:lnTo>
                <a:lnTo>
                  <a:pt x="0" y="0"/>
                </a:lnTo>
                <a:lnTo>
                  <a:pt x="8944239" y="0"/>
                </a:lnTo>
                <a:lnTo>
                  <a:pt x="8944239" y="754385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5" name="bg object 25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032277" y="0"/>
            <a:ext cx="165277" cy="7586205"/>
          </a:xfrm>
          <a:prstGeom prst="rect">
            <a:avLst/>
          </a:prstGeom>
        </p:spPr>
      </p:pic>
      <p:sp>
        <p:nvSpPr>
          <p:cNvPr id="26" name="bg object 26"/>
          <p:cNvSpPr/>
          <p:nvPr/>
        </p:nvSpPr>
        <p:spPr>
          <a:xfrm>
            <a:off x="1116482" y="0"/>
            <a:ext cx="80645" cy="7544434"/>
          </a:xfrm>
          <a:custGeom>
            <a:avLst/>
            <a:gdLst/>
            <a:ahLst/>
            <a:cxnLst/>
            <a:rect l="l" t="t" r="r" b="b"/>
            <a:pathLst>
              <a:path w="80644" h="7544434">
                <a:moveTo>
                  <a:pt x="80467" y="7543859"/>
                </a:moveTo>
                <a:lnTo>
                  <a:pt x="0" y="7543859"/>
                </a:lnTo>
                <a:lnTo>
                  <a:pt x="0" y="0"/>
                </a:lnTo>
                <a:lnTo>
                  <a:pt x="80467" y="0"/>
                </a:lnTo>
                <a:lnTo>
                  <a:pt x="80467" y="754385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723" y="196850"/>
            <a:ext cx="9104952" cy="1438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50" b="1" i="0">
                <a:solidFill>
                  <a:srgbClr val="0F468B"/>
                </a:solidFill>
                <a:latin typeface="Roboto"/>
                <a:cs typeface="Robo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012343" y="2506209"/>
            <a:ext cx="6662420" cy="2867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5/27/2025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589867" y="7199575"/>
            <a:ext cx="264159" cy="2228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" b="1" i="0">
                <a:solidFill>
                  <a:srgbClr val="B0AF9E"/>
                </a:solidFill>
                <a:latin typeface="Roboto Bk"/>
                <a:cs typeface="Roboto Bk"/>
              </a:defRPr>
            </a:lvl1pPr>
          </a:lstStyle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15" dirty="0"/>
              <a:pPr marL="38100">
                <a:lnSpc>
                  <a:spcPct val="100000"/>
                </a:lnSpc>
                <a:spcBef>
                  <a:spcPts val="25"/>
                </a:spcBef>
              </a:pPr>
              <a:t>‹#›</a:t>
            </a:fld>
            <a:endParaRPr spc="-1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06A928-74F8-4ADC-BB30-13F6FDE3F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9260" y="2438400"/>
            <a:ext cx="8382000" cy="2203295"/>
          </a:xfrm>
        </p:spPr>
        <p:txBody>
          <a:bodyPr/>
          <a:lstStyle/>
          <a:p>
            <a:pPr marL="12700" marR="1445260" algn="ctr">
              <a:lnSpc>
                <a:spcPct val="100899"/>
              </a:lnSpc>
              <a:spcBef>
                <a:spcPts val="65"/>
              </a:spcBef>
            </a:pPr>
            <a:r>
              <a:rPr lang="en-US" sz="3600" spc="240" dirty="0">
                <a:latin typeface="Roboto Bk"/>
                <a:cs typeface="Roboto Bk"/>
              </a:rPr>
              <a:t>IT</a:t>
            </a:r>
            <a:r>
              <a:rPr lang="en-US" sz="3600" spc="20" dirty="0">
                <a:latin typeface="Roboto Bk"/>
                <a:cs typeface="Roboto Bk"/>
              </a:rPr>
              <a:t> </a:t>
            </a:r>
            <a:r>
              <a:rPr lang="en-US" sz="3600" spc="50" dirty="0">
                <a:latin typeface="Roboto Bk"/>
                <a:cs typeface="Roboto Bk"/>
              </a:rPr>
              <a:t>PROVISIONS</a:t>
            </a:r>
            <a:r>
              <a:rPr lang="en-US" sz="3600" spc="25" dirty="0">
                <a:latin typeface="Roboto Bk"/>
                <a:cs typeface="Roboto Bk"/>
              </a:rPr>
              <a:t> </a:t>
            </a:r>
            <a:r>
              <a:rPr lang="en-US" sz="3600" spc="135" dirty="0">
                <a:latin typeface="Roboto Bk"/>
                <a:cs typeface="Roboto Bk"/>
              </a:rPr>
              <a:t>FOR </a:t>
            </a:r>
            <a:r>
              <a:rPr lang="en-US" sz="3600" spc="-969" dirty="0">
                <a:latin typeface="Roboto Bk"/>
                <a:cs typeface="Roboto Bk"/>
              </a:rPr>
              <a:t> </a:t>
            </a:r>
            <a:r>
              <a:rPr lang="en-US" sz="3600" spc="175" dirty="0">
                <a:latin typeface="Roboto Bk"/>
                <a:cs typeface="Roboto Bk"/>
              </a:rPr>
              <a:t>ENTITIES</a:t>
            </a:r>
            <a:r>
              <a:rPr lang="en-US" sz="3600" dirty="0">
                <a:latin typeface="Roboto Bk"/>
                <a:cs typeface="Roboto Bk"/>
              </a:rPr>
              <a:t/>
            </a:r>
            <a:br>
              <a:rPr lang="en-US" sz="3600" dirty="0">
                <a:latin typeface="Roboto Bk"/>
                <a:cs typeface="Roboto Bk"/>
              </a:rPr>
            </a:br>
            <a:r>
              <a:rPr lang="en-US" sz="3600" spc="210" dirty="0">
                <a:latin typeface="Roboto Bk"/>
                <a:cs typeface="Roboto Bk"/>
              </a:rPr>
              <a:t>CLAIMING </a:t>
            </a:r>
            <a:r>
              <a:rPr lang="en-US" sz="3600" spc="185" dirty="0">
                <a:latin typeface="Roboto Bk"/>
                <a:cs typeface="Roboto Bk"/>
              </a:rPr>
              <a:t>EXEMPTION </a:t>
            </a:r>
            <a:r>
              <a:rPr lang="en-US" sz="3600" spc="190" dirty="0">
                <a:latin typeface="Roboto Bk"/>
                <a:cs typeface="Roboto Bk"/>
              </a:rPr>
              <a:t> </a:t>
            </a:r>
            <a:br>
              <a:rPr lang="en-US" sz="3600" spc="190" dirty="0">
                <a:latin typeface="Roboto Bk"/>
                <a:cs typeface="Roboto Bk"/>
              </a:rPr>
            </a:br>
            <a:r>
              <a:rPr lang="en-US" sz="3600" spc="-125" dirty="0">
                <a:latin typeface="Roboto Bk"/>
                <a:cs typeface="Roboto Bk"/>
              </a:rPr>
              <a:t>u/s</a:t>
            </a:r>
            <a:r>
              <a:rPr lang="en-US" sz="3600" spc="30" dirty="0">
                <a:latin typeface="Roboto Bk"/>
                <a:cs typeface="Roboto Bk"/>
              </a:rPr>
              <a:t> </a:t>
            </a:r>
            <a:r>
              <a:rPr lang="en-US" sz="3600" spc="-65" dirty="0">
                <a:latin typeface="Roboto Bk"/>
                <a:cs typeface="Roboto Bk"/>
              </a:rPr>
              <a:t>10(23C)</a:t>
            </a:r>
            <a:r>
              <a:rPr lang="en-US" sz="3600" spc="35" dirty="0">
                <a:latin typeface="Roboto Bk"/>
                <a:cs typeface="Roboto Bk"/>
              </a:rPr>
              <a:t> </a:t>
            </a:r>
            <a:r>
              <a:rPr lang="en-US" sz="3600" spc="275" dirty="0">
                <a:latin typeface="Roboto Bk"/>
                <a:cs typeface="Roboto Bk"/>
              </a:rPr>
              <a:t>&amp;</a:t>
            </a:r>
            <a:r>
              <a:rPr lang="en-US" sz="3600" spc="35" dirty="0">
                <a:latin typeface="Roboto Bk"/>
                <a:cs typeface="Roboto Bk"/>
              </a:rPr>
              <a:t> </a:t>
            </a:r>
            <a:r>
              <a:rPr lang="en-US" sz="3600" spc="-145" dirty="0">
                <a:latin typeface="Roboto Bk"/>
                <a:cs typeface="Roboto Bk"/>
              </a:rPr>
              <a:t>11/12</a:t>
            </a:r>
            <a:r>
              <a:rPr lang="en-US" sz="3600" spc="35" dirty="0">
                <a:latin typeface="Roboto Bk"/>
                <a:cs typeface="Roboto Bk"/>
              </a:rPr>
              <a:t> </a:t>
            </a:r>
            <a:r>
              <a:rPr lang="en-US" sz="3600" spc="275" dirty="0">
                <a:latin typeface="Roboto Bk"/>
                <a:cs typeface="Roboto Bk"/>
              </a:rPr>
              <a:t>&amp;</a:t>
            </a:r>
            <a:r>
              <a:rPr lang="en-US" sz="3600" spc="35" dirty="0">
                <a:latin typeface="Roboto Bk"/>
                <a:cs typeface="Roboto Bk"/>
              </a:rPr>
              <a:t> </a:t>
            </a:r>
            <a:r>
              <a:rPr lang="en-US" sz="3600" spc="-75" dirty="0">
                <a:latin typeface="Roboto Bk"/>
                <a:cs typeface="Roboto Bk"/>
              </a:rPr>
              <a:t>80</a:t>
            </a:r>
            <a:r>
              <a:rPr lang="en-US" sz="3600" spc="35" dirty="0">
                <a:latin typeface="Roboto Bk"/>
                <a:cs typeface="Roboto Bk"/>
              </a:rPr>
              <a:t> </a:t>
            </a:r>
            <a:r>
              <a:rPr lang="en-US" sz="3600" spc="215" dirty="0">
                <a:latin typeface="Roboto Bk"/>
                <a:cs typeface="Roboto Bk"/>
              </a:rPr>
              <a:t>G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xmlns="" val="33775732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7036" y="398542"/>
            <a:ext cx="7629364" cy="5619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500" spc="-75" dirty="0">
                <a:latin typeface="Roboto Bk"/>
                <a:cs typeface="Roboto Bk"/>
              </a:rPr>
              <a:t>Sec</a:t>
            </a:r>
            <a:r>
              <a:rPr sz="3500" spc="-55" dirty="0">
                <a:latin typeface="Roboto Bk"/>
                <a:cs typeface="Roboto Bk"/>
              </a:rPr>
              <a:t>t</a:t>
            </a:r>
            <a:r>
              <a:rPr sz="3500" spc="160" dirty="0">
                <a:latin typeface="Roboto Bk"/>
                <a:cs typeface="Roboto Bk"/>
              </a:rPr>
              <a:t>i</a:t>
            </a:r>
            <a:r>
              <a:rPr sz="3500" spc="180" dirty="0">
                <a:latin typeface="Roboto Bk"/>
                <a:cs typeface="Roboto Bk"/>
              </a:rPr>
              <a:t>on</a:t>
            </a:r>
            <a:r>
              <a:rPr sz="3500" spc="40" dirty="0">
                <a:latin typeface="Roboto Bk"/>
                <a:cs typeface="Roboto Bk"/>
              </a:rPr>
              <a:t> </a:t>
            </a:r>
            <a:r>
              <a:rPr sz="3500" spc="-65" dirty="0">
                <a:latin typeface="Roboto Bk"/>
                <a:cs typeface="Roboto Bk"/>
              </a:rPr>
              <a:t>10</a:t>
            </a:r>
            <a:r>
              <a:rPr sz="3500" spc="-30" dirty="0">
                <a:latin typeface="Roboto Bk"/>
                <a:cs typeface="Roboto Bk"/>
              </a:rPr>
              <a:t>(</a:t>
            </a:r>
            <a:r>
              <a:rPr sz="3500" spc="-65" dirty="0">
                <a:latin typeface="Roboto Bk"/>
                <a:cs typeface="Roboto Bk"/>
              </a:rPr>
              <a:t>23</a:t>
            </a:r>
            <a:r>
              <a:rPr sz="3500" spc="-80" dirty="0">
                <a:latin typeface="Roboto Bk"/>
                <a:cs typeface="Roboto Bk"/>
              </a:rPr>
              <a:t>C</a:t>
            </a:r>
            <a:r>
              <a:rPr sz="3500" spc="-25" dirty="0">
                <a:latin typeface="Roboto Bk"/>
                <a:cs typeface="Roboto Bk"/>
              </a:rPr>
              <a:t>)</a:t>
            </a:r>
            <a:r>
              <a:rPr sz="3500" spc="40" dirty="0">
                <a:latin typeface="Roboto Bk"/>
                <a:cs typeface="Roboto Bk"/>
              </a:rPr>
              <a:t> </a:t>
            </a:r>
            <a:r>
              <a:rPr sz="3500" spc="-405" dirty="0">
                <a:latin typeface="Roboto Bk"/>
                <a:cs typeface="Roboto Bk"/>
              </a:rPr>
              <a:t>-</a:t>
            </a:r>
            <a:r>
              <a:rPr sz="3500" spc="40" dirty="0">
                <a:latin typeface="Roboto Bk"/>
                <a:cs typeface="Roboto Bk"/>
              </a:rPr>
              <a:t> </a:t>
            </a:r>
            <a:r>
              <a:rPr sz="3500" spc="185" dirty="0">
                <a:latin typeface="Roboto Bk"/>
                <a:cs typeface="Roboto Bk"/>
              </a:rPr>
              <a:t>T</a:t>
            </a:r>
            <a:r>
              <a:rPr sz="3500" spc="160" dirty="0">
                <a:latin typeface="Roboto Bk"/>
                <a:cs typeface="Roboto Bk"/>
              </a:rPr>
              <a:t>he</a:t>
            </a:r>
            <a:r>
              <a:rPr sz="3500" spc="40" dirty="0">
                <a:latin typeface="Roboto Bk"/>
                <a:cs typeface="Roboto Bk"/>
              </a:rPr>
              <a:t> </a:t>
            </a:r>
            <a:r>
              <a:rPr sz="3500" spc="190" dirty="0">
                <a:latin typeface="Roboto Bk"/>
                <a:cs typeface="Roboto Bk"/>
              </a:rPr>
              <a:t>F</a:t>
            </a:r>
            <a:r>
              <a:rPr sz="3500" spc="90" dirty="0">
                <a:latin typeface="Roboto Bk"/>
                <a:cs typeface="Roboto Bk"/>
              </a:rPr>
              <a:t>i</a:t>
            </a:r>
            <a:r>
              <a:rPr sz="3500" spc="415" dirty="0">
                <a:latin typeface="Roboto Bk"/>
                <a:cs typeface="Roboto Bk"/>
              </a:rPr>
              <a:t>r</a:t>
            </a:r>
            <a:r>
              <a:rPr sz="3500" spc="-100" dirty="0">
                <a:latin typeface="Roboto Bk"/>
                <a:cs typeface="Roboto Bk"/>
              </a:rPr>
              <a:t>st</a:t>
            </a:r>
            <a:r>
              <a:rPr sz="3500" spc="40" dirty="0">
                <a:latin typeface="Roboto Bk"/>
                <a:cs typeface="Roboto Bk"/>
              </a:rPr>
              <a:t> </a:t>
            </a:r>
            <a:r>
              <a:rPr sz="3500" spc="70" dirty="0">
                <a:latin typeface="Roboto Bk"/>
                <a:cs typeface="Roboto Bk"/>
              </a:rPr>
              <a:t>R</a:t>
            </a:r>
            <a:r>
              <a:rPr sz="3500" spc="55" dirty="0">
                <a:latin typeface="Roboto Bk"/>
                <a:cs typeface="Roboto Bk"/>
              </a:rPr>
              <a:t>eg</a:t>
            </a:r>
            <a:r>
              <a:rPr sz="3500" spc="25" dirty="0">
                <a:latin typeface="Roboto Bk"/>
                <a:cs typeface="Roboto Bk"/>
              </a:rPr>
              <a:t>i</a:t>
            </a:r>
            <a:r>
              <a:rPr sz="3500" spc="305" dirty="0">
                <a:latin typeface="Roboto Bk"/>
                <a:cs typeface="Roboto Bk"/>
              </a:rPr>
              <a:t>m</a:t>
            </a:r>
            <a:r>
              <a:rPr sz="3500" spc="55" dirty="0">
                <a:latin typeface="Roboto Bk"/>
                <a:cs typeface="Roboto Bk"/>
              </a:rPr>
              <a:t>e</a:t>
            </a:r>
            <a:endParaRPr sz="3500">
              <a:latin typeface="Roboto Bk"/>
              <a:cs typeface="Roboto B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44181" y="1972415"/>
            <a:ext cx="7396480" cy="1195070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33375" marR="56515" indent="-321310">
              <a:lnSpc>
                <a:spcPct val="102099"/>
              </a:lnSpc>
              <a:spcBef>
                <a:spcPts val="65"/>
              </a:spcBef>
              <a:buClr>
                <a:srgbClr val="4E81BD"/>
              </a:buClr>
              <a:buSzPct val="80000"/>
              <a:buFont typeface="Arial MT"/>
              <a:buChar char="•"/>
              <a:tabLst>
                <a:tab pos="333375" algn="l"/>
                <a:tab pos="334010" algn="l"/>
              </a:tabLst>
            </a:pPr>
            <a:r>
              <a:rPr sz="1750" b="1" spc="30" dirty="0">
                <a:latin typeface="Roboto Bk"/>
                <a:cs typeface="Roboto Bk"/>
              </a:rPr>
              <a:t>Funds/institutions </a:t>
            </a:r>
            <a:r>
              <a:rPr sz="1750" b="1" spc="85" dirty="0">
                <a:latin typeface="Roboto Bk"/>
                <a:cs typeface="Roboto Bk"/>
              </a:rPr>
              <a:t>for </a:t>
            </a:r>
            <a:r>
              <a:rPr sz="1750" b="1" spc="45" dirty="0">
                <a:latin typeface="Roboto Bk"/>
                <a:cs typeface="Roboto Bk"/>
              </a:rPr>
              <a:t>charitable/religious purposes </a:t>
            </a:r>
            <a:r>
              <a:rPr sz="1750" b="1" spc="40" dirty="0">
                <a:latin typeface="Roboto Bk"/>
                <a:cs typeface="Roboto Bk"/>
              </a:rPr>
              <a:t>(can </a:t>
            </a:r>
            <a:r>
              <a:rPr sz="1750" b="1" spc="55" dirty="0">
                <a:latin typeface="Roboto Bk"/>
                <a:cs typeface="Roboto Bk"/>
              </a:rPr>
              <a:t>be </a:t>
            </a:r>
            <a:r>
              <a:rPr sz="1750" b="1" spc="75" dirty="0">
                <a:latin typeface="Roboto Bk"/>
                <a:cs typeface="Roboto Bk"/>
              </a:rPr>
              <a:t>either </a:t>
            </a:r>
            <a:r>
              <a:rPr sz="1750" b="1" spc="-425" dirty="0">
                <a:latin typeface="Roboto Bk"/>
                <a:cs typeface="Roboto Bk"/>
              </a:rPr>
              <a:t> </a:t>
            </a:r>
            <a:r>
              <a:rPr sz="1750" b="1" spc="50" dirty="0">
                <a:latin typeface="Roboto Bk"/>
                <a:cs typeface="Roboto Bk"/>
              </a:rPr>
              <a:t>religious</a:t>
            </a:r>
            <a:r>
              <a:rPr sz="1750" b="1" spc="20" dirty="0">
                <a:latin typeface="Roboto Bk"/>
                <a:cs typeface="Roboto Bk"/>
              </a:rPr>
              <a:t> </a:t>
            </a:r>
            <a:r>
              <a:rPr sz="1750" b="1" spc="114">
                <a:latin typeface="Roboto Bk"/>
                <a:cs typeface="Roboto Bk"/>
              </a:rPr>
              <a:t>or</a:t>
            </a:r>
            <a:r>
              <a:rPr sz="1750" b="1" spc="20">
                <a:latin typeface="Roboto Bk"/>
                <a:cs typeface="Roboto Bk"/>
              </a:rPr>
              <a:t> </a:t>
            </a:r>
            <a:r>
              <a:rPr sz="1750" b="1" spc="65" smtClean="0">
                <a:latin typeface="Roboto Bk"/>
                <a:cs typeface="Roboto Bk"/>
              </a:rPr>
              <a:t>charitable</a:t>
            </a:r>
            <a:endParaRPr sz="1750">
              <a:latin typeface="Roboto Bk"/>
              <a:cs typeface="Roboto Bk"/>
            </a:endParaRPr>
          </a:p>
          <a:p>
            <a:pPr marL="333375" marR="5080" indent="-321310">
              <a:lnSpc>
                <a:spcPct val="102099"/>
              </a:lnSpc>
              <a:spcBef>
                <a:spcPts val="660"/>
              </a:spcBef>
              <a:buClr>
                <a:srgbClr val="4E81BD"/>
              </a:buClr>
              <a:buSzPct val="80000"/>
              <a:buFont typeface="Arial MT"/>
              <a:buChar char="•"/>
              <a:tabLst>
                <a:tab pos="333375" algn="l"/>
                <a:tab pos="334010" algn="l"/>
              </a:tabLst>
            </a:pPr>
            <a:r>
              <a:rPr sz="1750" b="1" spc="65" dirty="0">
                <a:latin typeface="Roboto Bk"/>
                <a:cs typeface="Roboto Bk"/>
              </a:rPr>
              <a:t>Education</a:t>
            </a:r>
            <a:r>
              <a:rPr sz="1750" b="1" spc="25" dirty="0">
                <a:latin typeface="Roboto Bk"/>
                <a:cs typeface="Roboto Bk"/>
              </a:rPr>
              <a:t> </a:t>
            </a:r>
            <a:r>
              <a:rPr sz="1750" b="1" spc="114" dirty="0">
                <a:latin typeface="Roboto Bk"/>
                <a:cs typeface="Roboto Bk"/>
              </a:rPr>
              <a:t>or</a:t>
            </a:r>
            <a:r>
              <a:rPr sz="1750" b="1" spc="30" dirty="0">
                <a:latin typeface="Roboto Bk"/>
                <a:cs typeface="Roboto Bk"/>
              </a:rPr>
              <a:t> </a:t>
            </a:r>
            <a:r>
              <a:rPr sz="1750" b="1" spc="55" dirty="0">
                <a:latin typeface="Roboto Bk"/>
                <a:cs typeface="Roboto Bk"/>
              </a:rPr>
              <a:t>Medical</a:t>
            </a:r>
            <a:r>
              <a:rPr sz="1750" b="1" spc="30" dirty="0">
                <a:latin typeface="Roboto Bk"/>
                <a:cs typeface="Roboto Bk"/>
              </a:rPr>
              <a:t> </a:t>
            </a:r>
            <a:r>
              <a:rPr sz="1750" b="1" spc="40" dirty="0">
                <a:latin typeface="Roboto Bk"/>
                <a:cs typeface="Roboto Bk"/>
              </a:rPr>
              <a:t>Institutions</a:t>
            </a:r>
            <a:r>
              <a:rPr sz="1750" b="1" spc="30" dirty="0">
                <a:latin typeface="Roboto Bk"/>
                <a:cs typeface="Roboto Bk"/>
              </a:rPr>
              <a:t> </a:t>
            </a:r>
            <a:r>
              <a:rPr sz="1750" b="1" spc="55" dirty="0">
                <a:latin typeface="Roboto Bk"/>
                <a:cs typeface="Roboto Bk"/>
              </a:rPr>
              <a:t>not</a:t>
            </a:r>
            <a:r>
              <a:rPr sz="1750" b="1" spc="30" dirty="0">
                <a:latin typeface="Roboto Bk"/>
                <a:cs typeface="Roboto Bk"/>
              </a:rPr>
              <a:t> </a:t>
            </a:r>
            <a:r>
              <a:rPr sz="1750" b="1" spc="85" dirty="0">
                <a:latin typeface="Roboto Bk"/>
                <a:cs typeface="Roboto Bk"/>
              </a:rPr>
              <a:t>for</a:t>
            </a:r>
            <a:r>
              <a:rPr sz="1750" b="1" spc="30" dirty="0">
                <a:latin typeface="Roboto Bk"/>
                <a:cs typeface="Roboto Bk"/>
              </a:rPr>
              <a:t> </a:t>
            </a:r>
            <a:r>
              <a:rPr sz="1750" b="1" spc="75" dirty="0">
                <a:latin typeface="Roboto Bk"/>
                <a:cs typeface="Roboto Bk"/>
              </a:rPr>
              <a:t>proﬁt</a:t>
            </a:r>
            <a:r>
              <a:rPr sz="1750" b="1" spc="30" dirty="0">
                <a:latin typeface="Roboto Bk"/>
                <a:cs typeface="Roboto Bk"/>
              </a:rPr>
              <a:t> </a:t>
            </a:r>
            <a:r>
              <a:rPr sz="1750" b="1" spc="110" dirty="0">
                <a:latin typeface="Roboto Bk"/>
                <a:cs typeface="Roboto Bk"/>
              </a:rPr>
              <a:t>with</a:t>
            </a:r>
            <a:r>
              <a:rPr sz="1750" b="1" spc="30" dirty="0">
                <a:latin typeface="Roboto Bk"/>
                <a:cs typeface="Roboto Bk"/>
              </a:rPr>
              <a:t> </a:t>
            </a:r>
            <a:r>
              <a:rPr sz="1750" b="1" spc="-5" dirty="0">
                <a:latin typeface="Roboto Bk"/>
                <a:cs typeface="Roboto Bk"/>
              </a:rPr>
              <a:t>gross</a:t>
            </a:r>
            <a:r>
              <a:rPr sz="1750" b="1" spc="30" dirty="0">
                <a:latin typeface="Roboto Bk"/>
                <a:cs typeface="Roboto Bk"/>
              </a:rPr>
              <a:t> </a:t>
            </a:r>
            <a:r>
              <a:rPr sz="1750" b="1" spc="35" dirty="0">
                <a:latin typeface="Roboto Bk"/>
                <a:cs typeface="Roboto Bk"/>
              </a:rPr>
              <a:t>receipts </a:t>
            </a:r>
            <a:r>
              <a:rPr sz="1750" b="1" spc="-420" dirty="0">
                <a:latin typeface="Roboto Bk"/>
                <a:cs typeface="Roboto Bk"/>
              </a:rPr>
              <a:t> </a:t>
            </a:r>
            <a:r>
              <a:rPr sz="1750" b="1" spc="100" dirty="0">
                <a:latin typeface="Roboto Bk"/>
                <a:cs typeface="Roboto Bk"/>
              </a:rPr>
              <a:t>more</a:t>
            </a:r>
            <a:r>
              <a:rPr sz="1750" b="1" spc="15" dirty="0">
                <a:latin typeface="Roboto Bk"/>
                <a:cs typeface="Roboto Bk"/>
              </a:rPr>
              <a:t> </a:t>
            </a:r>
            <a:r>
              <a:rPr sz="1750" b="1" spc="85" dirty="0">
                <a:latin typeface="Roboto Bk"/>
                <a:cs typeface="Roboto Bk"/>
              </a:rPr>
              <a:t>than</a:t>
            </a:r>
            <a:r>
              <a:rPr sz="1750" b="1" spc="75" dirty="0">
                <a:latin typeface="Roboto Bk"/>
                <a:cs typeface="Roboto Bk"/>
              </a:rPr>
              <a:t> </a:t>
            </a:r>
            <a:r>
              <a:rPr sz="1750" b="1" spc="40" dirty="0">
                <a:latin typeface="Roboto"/>
                <a:cs typeface="Roboto"/>
              </a:rPr>
              <a:t>Rs</a:t>
            </a:r>
            <a:r>
              <a:rPr sz="1750" b="1" spc="20" dirty="0">
                <a:latin typeface="Roboto"/>
                <a:cs typeface="Roboto"/>
              </a:rPr>
              <a:t> </a:t>
            </a:r>
            <a:r>
              <a:rPr sz="1750" b="1" spc="-20" dirty="0">
                <a:latin typeface="Roboto"/>
                <a:cs typeface="Roboto"/>
              </a:rPr>
              <a:t>5</a:t>
            </a:r>
            <a:r>
              <a:rPr sz="1750" b="1" spc="65" dirty="0">
                <a:latin typeface="Roboto"/>
                <a:cs typeface="Roboto"/>
              </a:rPr>
              <a:t> </a:t>
            </a:r>
            <a:r>
              <a:rPr sz="1750" b="1" spc="120" dirty="0">
                <a:latin typeface="Roboto"/>
                <a:cs typeface="Roboto"/>
              </a:rPr>
              <a:t>crores</a:t>
            </a:r>
            <a:r>
              <a:rPr sz="1750" b="1" spc="35" dirty="0">
                <a:latin typeface="Roboto"/>
                <a:cs typeface="Roboto"/>
              </a:rPr>
              <a:t> </a:t>
            </a:r>
            <a:r>
              <a:rPr sz="1750" b="1" spc="114" dirty="0">
                <a:latin typeface="Roboto Bk"/>
                <a:cs typeface="Roboto Bk"/>
              </a:rPr>
              <a:t>(</a:t>
            </a:r>
            <a:r>
              <a:rPr sz="1750" b="1" i="1" spc="114" dirty="0">
                <a:latin typeface="Roboto Cn"/>
                <a:cs typeface="Roboto Cn"/>
              </a:rPr>
              <a:t>w.e.f.</a:t>
            </a:r>
            <a:r>
              <a:rPr sz="1750" b="1" i="1" spc="570" dirty="0">
                <a:latin typeface="Roboto Cn"/>
                <a:cs typeface="Roboto Cn"/>
              </a:rPr>
              <a:t> </a:t>
            </a:r>
            <a:r>
              <a:rPr sz="1750" b="1" spc="95" dirty="0">
                <a:latin typeface="Roboto"/>
                <a:cs typeface="Roboto"/>
              </a:rPr>
              <a:t>AY</a:t>
            </a:r>
            <a:r>
              <a:rPr sz="1750" b="1" spc="20" dirty="0">
                <a:latin typeface="Roboto"/>
                <a:cs typeface="Roboto"/>
              </a:rPr>
              <a:t> </a:t>
            </a:r>
            <a:r>
              <a:rPr sz="1750" b="1" spc="-55" dirty="0">
                <a:latin typeface="Roboto"/>
                <a:cs typeface="Roboto"/>
              </a:rPr>
              <a:t>2022-23</a:t>
            </a:r>
            <a:r>
              <a:rPr sz="1750" b="1" spc="20" dirty="0">
                <a:latin typeface="Roboto"/>
                <a:cs typeface="Roboto"/>
              </a:rPr>
              <a:t> </a:t>
            </a:r>
            <a:r>
              <a:rPr sz="1750" b="1" spc="135" dirty="0">
                <a:latin typeface="Roboto"/>
                <a:cs typeface="Roboto"/>
              </a:rPr>
              <a:t>onwards)</a:t>
            </a:r>
            <a:endParaRPr sz="1750">
              <a:latin typeface="Roboto"/>
              <a:cs typeface="Robo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59079" y="3802484"/>
            <a:ext cx="7740015" cy="14128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1435">
              <a:lnSpc>
                <a:spcPts val="1835"/>
              </a:lnSpc>
              <a:spcBef>
                <a:spcPts val="90"/>
              </a:spcBef>
            </a:pPr>
            <a:r>
              <a:rPr sz="1550" b="1" spc="70" dirty="0">
                <a:solidFill>
                  <a:srgbClr val="0C0C0C"/>
                </a:solidFill>
                <a:latin typeface="Roboto"/>
                <a:cs typeface="Roboto"/>
              </a:rPr>
              <a:t>Note:</a:t>
            </a:r>
            <a:endParaRPr sz="1550">
              <a:latin typeface="Roboto"/>
              <a:cs typeface="Roboto"/>
            </a:endParaRPr>
          </a:p>
          <a:p>
            <a:pPr marL="428625" marR="5080" indent="-416559">
              <a:lnSpc>
                <a:spcPts val="1810"/>
              </a:lnSpc>
              <a:spcBef>
                <a:spcPts val="80"/>
              </a:spcBef>
              <a:buAutoNum type="arabicPeriod"/>
              <a:tabLst>
                <a:tab pos="428625" algn="l"/>
                <a:tab pos="429259" algn="l"/>
              </a:tabLst>
            </a:pPr>
            <a:r>
              <a:rPr sz="1550" b="1" spc="45" dirty="0">
                <a:latin typeface="Roboto Bk"/>
                <a:cs typeface="Roboto Bk"/>
              </a:rPr>
              <a:t>Requires</a:t>
            </a:r>
            <a:r>
              <a:rPr sz="1550" b="1" spc="15" dirty="0">
                <a:latin typeface="Roboto Bk"/>
                <a:cs typeface="Roboto Bk"/>
              </a:rPr>
              <a:t> </a:t>
            </a:r>
            <a:r>
              <a:rPr sz="1550" b="1" spc="70" dirty="0">
                <a:latin typeface="Roboto Bk"/>
                <a:cs typeface="Roboto Bk"/>
              </a:rPr>
              <a:t>approval</a:t>
            </a:r>
            <a:r>
              <a:rPr sz="1550" b="1" spc="15" dirty="0">
                <a:latin typeface="Roboto Bk"/>
                <a:cs typeface="Roboto Bk"/>
              </a:rPr>
              <a:t> of </a:t>
            </a:r>
            <a:r>
              <a:rPr sz="1550" b="1" spc="55" dirty="0">
                <a:latin typeface="Roboto Bk"/>
                <a:cs typeface="Roboto Bk"/>
              </a:rPr>
              <a:t>Principal</a:t>
            </a:r>
            <a:r>
              <a:rPr sz="1550" b="1" spc="15" dirty="0">
                <a:latin typeface="Roboto Bk"/>
                <a:cs typeface="Roboto Bk"/>
              </a:rPr>
              <a:t> </a:t>
            </a:r>
            <a:r>
              <a:rPr sz="1550" b="1" spc="40" dirty="0">
                <a:latin typeface="Roboto Bk"/>
                <a:cs typeface="Roboto Bk"/>
              </a:rPr>
              <a:t>Commissioner</a:t>
            </a:r>
            <a:r>
              <a:rPr sz="1550" b="1" spc="15" dirty="0">
                <a:latin typeface="Roboto Bk"/>
                <a:cs typeface="Roboto Bk"/>
              </a:rPr>
              <a:t> </a:t>
            </a:r>
            <a:r>
              <a:rPr sz="1550" b="1" spc="20" dirty="0">
                <a:latin typeface="Roboto Bk"/>
                <a:cs typeface="Roboto Bk"/>
              </a:rPr>
              <a:t>(E)/Commissioner</a:t>
            </a:r>
            <a:r>
              <a:rPr sz="1550" b="1" spc="15" dirty="0">
                <a:latin typeface="Roboto Bk"/>
                <a:cs typeface="Roboto Bk"/>
              </a:rPr>
              <a:t> </a:t>
            </a:r>
            <a:r>
              <a:rPr sz="1550" b="1" spc="20" dirty="0">
                <a:latin typeface="Roboto Bk"/>
                <a:cs typeface="Roboto Bk"/>
              </a:rPr>
              <a:t>(E)</a:t>
            </a:r>
            <a:r>
              <a:rPr sz="1550" b="1" spc="15" dirty="0">
                <a:latin typeface="Roboto Bk"/>
                <a:cs typeface="Roboto Bk"/>
              </a:rPr>
              <a:t> </a:t>
            </a:r>
            <a:r>
              <a:rPr sz="1550" b="1" spc="95" dirty="0">
                <a:latin typeface="Roboto Bk"/>
                <a:cs typeface="Roboto Bk"/>
              </a:rPr>
              <a:t>in</a:t>
            </a:r>
            <a:r>
              <a:rPr sz="1550" b="1" spc="15" dirty="0">
                <a:latin typeface="Roboto Bk"/>
                <a:cs typeface="Roboto Bk"/>
              </a:rPr>
              <a:t> </a:t>
            </a:r>
            <a:r>
              <a:rPr sz="1550" b="1" spc="90" dirty="0">
                <a:latin typeface="Roboto Bk"/>
                <a:cs typeface="Roboto Bk"/>
              </a:rPr>
              <a:t>order</a:t>
            </a:r>
            <a:r>
              <a:rPr sz="1550" b="1" spc="15" dirty="0">
                <a:latin typeface="Roboto Bk"/>
                <a:cs typeface="Roboto Bk"/>
              </a:rPr>
              <a:t> </a:t>
            </a:r>
            <a:r>
              <a:rPr sz="1550" b="1" spc="5" dirty="0">
                <a:latin typeface="Roboto Bk"/>
                <a:cs typeface="Roboto Bk"/>
              </a:rPr>
              <a:t>to </a:t>
            </a:r>
            <a:r>
              <a:rPr sz="1550" b="1" spc="-375" dirty="0">
                <a:latin typeface="Roboto Bk"/>
                <a:cs typeface="Roboto Bk"/>
              </a:rPr>
              <a:t> </a:t>
            </a:r>
            <a:r>
              <a:rPr sz="1550" b="1" spc="60" dirty="0">
                <a:latin typeface="Roboto Bk"/>
                <a:cs typeface="Roboto Bk"/>
              </a:rPr>
              <a:t>avail</a:t>
            </a:r>
            <a:r>
              <a:rPr sz="1550" b="1" spc="5" dirty="0">
                <a:latin typeface="Roboto Bk"/>
                <a:cs typeface="Roboto Bk"/>
              </a:rPr>
              <a:t> </a:t>
            </a:r>
            <a:r>
              <a:rPr sz="1550" b="1" spc="30" dirty="0">
                <a:latin typeface="Roboto Bk"/>
                <a:cs typeface="Roboto Bk"/>
              </a:rPr>
              <a:t>exemptions.</a:t>
            </a:r>
            <a:endParaRPr sz="1550">
              <a:latin typeface="Roboto Bk"/>
              <a:cs typeface="Roboto Bk"/>
            </a:endParaRPr>
          </a:p>
          <a:p>
            <a:pPr marL="428625" indent="-416559">
              <a:lnSpc>
                <a:spcPts val="1745"/>
              </a:lnSpc>
              <a:buAutoNum type="arabicPeriod"/>
              <a:tabLst>
                <a:tab pos="428625" algn="l"/>
                <a:tab pos="429259" algn="l"/>
              </a:tabLst>
            </a:pPr>
            <a:r>
              <a:rPr sz="1550" b="1" spc="50" dirty="0">
                <a:latin typeface="Roboto Bk"/>
                <a:cs typeface="Roboto Bk"/>
              </a:rPr>
              <a:t>Filing</a:t>
            </a:r>
            <a:r>
              <a:rPr sz="1550" b="1" spc="10" dirty="0">
                <a:latin typeface="Roboto Bk"/>
                <a:cs typeface="Roboto Bk"/>
              </a:rPr>
              <a:t> </a:t>
            </a:r>
            <a:r>
              <a:rPr sz="1550" b="1" spc="15" dirty="0">
                <a:latin typeface="Roboto Bk"/>
                <a:cs typeface="Roboto Bk"/>
              </a:rPr>
              <a:t>of</a:t>
            </a:r>
            <a:r>
              <a:rPr sz="1550" b="1" spc="20" dirty="0">
                <a:latin typeface="Roboto Bk"/>
                <a:cs typeface="Roboto Bk"/>
              </a:rPr>
              <a:t> </a:t>
            </a:r>
            <a:r>
              <a:rPr sz="1550" b="1" spc="65" dirty="0">
                <a:latin typeface="Roboto Bk"/>
                <a:cs typeface="Roboto Bk"/>
              </a:rPr>
              <a:t>ITR</a:t>
            </a:r>
            <a:r>
              <a:rPr sz="1550" b="1" spc="15" dirty="0">
                <a:latin typeface="Roboto Bk"/>
                <a:cs typeface="Roboto Bk"/>
              </a:rPr>
              <a:t> </a:t>
            </a:r>
            <a:r>
              <a:rPr sz="1550" b="1" spc="-20" dirty="0">
                <a:latin typeface="Roboto Bk"/>
                <a:cs typeface="Roboto Bk"/>
              </a:rPr>
              <a:t>is</a:t>
            </a:r>
            <a:r>
              <a:rPr sz="1550" b="1" spc="10" dirty="0">
                <a:latin typeface="Roboto Bk"/>
                <a:cs typeface="Roboto Bk"/>
              </a:rPr>
              <a:t> </a:t>
            </a:r>
            <a:r>
              <a:rPr sz="1550" b="1" spc="70" dirty="0">
                <a:latin typeface="Roboto Bk"/>
                <a:cs typeface="Roboto Bk"/>
              </a:rPr>
              <a:t>mandatory</a:t>
            </a:r>
            <a:r>
              <a:rPr sz="1550" b="1" spc="15" dirty="0">
                <a:latin typeface="Roboto Bk"/>
                <a:cs typeface="Roboto Bk"/>
              </a:rPr>
              <a:t> </a:t>
            </a:r>
            <a:r>
              <a:rPr sz="1550" b="1" spc="-15" dirty="0">
                <a:latin typeface="Roboto Bk"/>
                <a:cs typeface="Roboto Bk"/>
              </a:rPr>
              <a:t>[u/s</a:t>
            </a:r>
            <a:r>
              <a:rPr sz="1550" b="1" spc="10" dirty="0">
                <a:latin typeface="Roboto Bk"/>
                <a:cs typeface="Roboto Bk"/>
              </a:rPr>
              <a:t> </a:t>
            </a:r>
            <a:r>
              <a:rPr sz="1550" b="1" spc="-15" dirty="0">
                <a:latin typeface="Roboto Bk"/>
                <a:cs typeface="Roboto Bk"/>
              </a:rPr>
              <a:t>139(4C)(</a:t>
            </a:r>
            <a:r>
              <a:rPr sz="1550" b="1" spc="-15">
                <a:latin typeface="Roboto Bk"/>
                <a:cs typeface="Roboto Bk"/>
              </a:rPr>
              <a:t>e</a:t>
            </a:r>
            <a:r>
              <a:rPr sz="1550" b="1" spc="-15" smtClean="0">
                <a:latin typeface="Roboto Bk"/>
                <a:cs typeface="Roboto Bk"/>
              </a:rPr>
              <a:t>)]</a:t>
            </a:r>
            <a:r>
              <a:rPr lang="en-US" sz="1550" b="1" spc="-15" dirty="0" smtClean="0">
                <a:latin typeface="Roboto Bk"/>
                <a:cs typeface="Roboto Bk"/>
              </a:rPr>
              <a:t> and relevant Forms</a:t>
            </a:r>
            <a:endParaRPr sz="1550">
              <a:latin typeface="Roboto Bk"/>
              <a:cs typeface="Roboto Bk"/>
            </a:endParaRPr>
          </a:p>
          <a:p>
            <a:pPr marL="428625" marR="352425" indent="-416559">
              <a:lnSpc>
                <a:spcPts val="1810"/>
              </a:lnSpc>
              <a:spcBef>
                <a:spcPts val="75"/>
              </a:spcBef>
              <a:buAutoNum type="arabicPeriod"/>
              <a:tabLst>
                <a:tab pos="428625" algn="l"/>
                <a:tab pos="429259" algn="l"/>
              </a:tabLst>
            </a:pPr>
            <a:r>
              <a:rPr sz="1550" b="1" spc="5" dirty="0">
                <a:latin typeface="Roboto Bk"/>
                <a:cs typeface="Roboto Bk"/>
              </a:rPr>
              <a:t>Objects</a:t>
            </a:r>
            <a:r>
              <a:rPr sz="1550" b="1" spc="15" dirty="0">
                <a:latin typeface="Roboto Bk"/>
                <a:cs typeface="Roboto Bk"/>
              </a:rPr>
              <a:t> </a:t>
            </a:r>
            <a:r>
              <a:rPr sz="1550" b="1" spc="40" dirty="0">
                <a:latin typeface="Roboto Bk"/>
                <a:cs typeface="Roboto Bk"/>
              </a:rPr>
              <a:t>should</a:t>
            </a:r>
            <a:r>
              <a:rPr sz="1550" b="1" spc="20" dirty="0">
                <a:latin typeface="Roboto Bk"/>
                <a:cs typeface="Roboto Bk"/>
              </a:rPr>
              <a:t> </a:t>
            </a:r>
            <a:r>
              <a:rPr sz="1550" b="1" spc="40" dirty="0">
                <a:latin typeface="Roboto Bk"/>
                <a:cs typeface="Roboto Bk"/>
              </a:rPr>
              <a:t>be</a:t>
            </a:r>
            <a:r>
              <a:rPr sz="1550" b="1" spc="20" dirty="0">
                <a:latin typeface="Roboto Bk"/>
                <a:cs typeface="Roboto Bk"/>
              </a:rPr>
              <a:t> </a:t>
            </a:r>
            <a:r>
              <a:rPr sz="1550" b="1" spc="15" dirty="0">
                <a:latin typeface="Roboto Bk"/>
                <a:cs typeface="Roboto Bk"/>
              </a:rPr>
              <a:t>solely </a:t>
            </a:r>
            <a:r>
              <a:rPr sz="1550" b="1" spc="70" dirty="0">
                <a:latin typeface="Roboto Bk"/>
                <a:cs typeface="Roboto Bk"/>
              </a:rPr>
              <a:t>for</a:t>
            </a:r>
            <a:r>
              <a:rPr sz="1550" b="1" spc="20" dirty="0">
                <a:latin typeface="Roboto Bk"/>
                <a:cs typeface="Roboto Bk"/>
              </a:rPr>
              <a:t> </a:t>
            </a:r>
            <a:r>
              <a:rPr sz="1550" b="1" spc="45" dirty="0">
                <a:latin typeface="Roboto Bk"/>
                <a:cs typeface="Roboto Bk"/>
              </a:rPr>
              <a:t>educational</a:t>
            </a:r>
            <a:r>
              <a:rPr sz="1550" b="1" spc="20" dirty="0">
                <a:latin typeface="Roboto Bk"/>
                <a:cs typeface="Roboto Bk"/>
              </a:rPr>
              <a:t> </a:t>
            </a:r>
            <a:r>
              <a:rPr sz="1550" b="1" spc="30" dirty="0">
                <a:latin typeface="Roboto Bk"/>
                <a:cs typeface="Roboto Bk"/>
              </a:rPr>
              <a:t>purposes</a:t>
            </a:r>
            <a:r>
              <a:rPr sz="1550" b="1" spc="20" dirty="0">
                <a:latin typeface="Roboto Bk"/>
                <a:cs typeface="Roboto Bk"/>
              </a:rPr>
              <a:t> </a:t>
            </a:r>
            <a:r>
              <a:rPr sz="1550" b="1" spc="-185" dirty="0">
                <a:latin typeface="Roboto Bk"/>
                <a:cs typeface="Roboto Bk"/>
              </a:rPr>
              <a:t>-</a:t>
            </a:r>
            <a:r>
              <a:rPr sz="1550" b="1" spc="-180" dirty="0">
                <a:latin typeface="Roboto Bk"/>
                <a:cs typeface="Roboto Bk"/>
              </a:rPr>
              <a:t> </a:t>
            </a:r>
            <a:r>
              <a:rPr sz="1550" b="1" spc="95" dirty="0">
                <a:latin typeface="Roboto Bk"/>
                <a:cs typeface="Roboto Bk"/>
              </a:rPr>
              <a:t>New</a:t>
            </a:r>
            <a:r>
              <a:rPr sz="1550" b="1" spc="15" dirty="0">
                <a:latin typeface="Roboto Bk"/>
                <a:cs typeface="Roboto Bk"/>
              </a:rPr>
              <a:t> </a:t>
            </a:r>
            <a:r>
              <a:rPr sz="1550" b="1" spc="45" dirty="0">
                <a:latin typeface="Roboto Bk"/>
                <a:cs typeface="Roboto Bk"/>
              </a:rPr>
              <a:t>Noble</a:t>
            </a:r>
            <a:r>
              <a:rPr sz="1550" b="1" spc="20" dirty="0">
                <a:latin typeface="Roboto Bk"/>
                <a:cs typeface="Roboto Bk"/>
              </a:rPr>
              <a:t> </a:t>
            </a:r>
            <a:r>
              <a:rPr sz="1550" b="1" spc="50" dirty="0">
                <a:latin typeface="Roboto Bk"/>
                <a:cs typeface="Roboto Bk"/>
              </a:rPr>
              <a:t>Educational </a:t>
            </a:r>
            <a:r>
              <a:rPr sz="1550" b="1" spc="-375" dirty="0">
                <a:latin typeface="Roboto Bk"/>
                <a:cs typeface="Roboto Bk"/>
              </a:rPr>
              <a:t> </a:t>
            </a:r>
            <a:r>
              <a:rPr sz="1550" b="1" dirty="0">
                <a:latin typeface="Roboto Bk"/>
                <a:cs typeface="Roboto Bk"/>
              </a:rPr>
              <a:t>Society</a:t>
            </a:r>
            <a:r>
              <a:rPr sz="1550" b="1" spc="5" dirty="0">
                <a:latin typeface="Roboto Bk"/>
                <a:cs typeface="Roboto Bk"/>
              </a:rPr>
              <a:t> </a:t>
            </a:r>
            <a:r>
              <a:rPr sz="1550" b="1" spc="-5" dirty="0">
                <a:latin typeface="Roboto Bk"/>
                <a:cs typeface="Roboto Bk"/>
              </a:rPr>
              <a:t>vs</a:t>
            </a:r>
            <a:r>
              <a:rPr sz="1550" b="1" spc="10" dirty="0">
                <a:latin typeface="Roboto Bk"/>
                <a:cs typeface="Roboto Bk"/>
              </a:rPr>
              <a:t> </a:t>
            </a:r>
            <a:r>
              <a:rPr sz="1550" b="1" spc="20" dirty="0">
                <a:latin typeface="Roboto Bk"/>
                <a:cs typeface="Roboto Bk"/>
              </a:rPr>
              <a:t>CCIT</a:t>
            </a:r>
            <a:endParaRPr sz="1550">
              <a:latin typeface="Roboto Bk"/>
              <a:cs typeface="Roboto B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66832" y="1116184"/>
            <a:ext cx="1202690" cy="63119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2200"/>
              </a:lnSpc>
              <a:spcBef>
                <a:spcPts val="75"/>
              </a:spcBef>
            </a:pPr>
            <a:r>
              <a:rPr sz="1950" b="1" spc="100" dirty="0">
                <a:solidFill>
                  <a:srgbClr val="75913C"/>
                </a:solidFill>
                <a:latin typeface="Roboto"/>
                <a:cs typeface="Roboto"/>
              </a:rPr>
              <a:t>Second </a:t>
            </a:r>
            <a:r>
              <a:rPr sz="1950" b="1" spc="105" dirty="0">
                <a:solidFill>
                  <a:srgbClr val="75913C"/>
                </a:solidFill>
                <a:latin typeface="Roboto"/>
                <a:cs typeface="Roboto"/>
              </a:rPr>
              <a:t> </a:t>
            </a:r>
            <a:r>
              <a:rPr sz="1950" b="1" spc="30" dirty="0">
                <a:solidFill>
                  <a:srgbClr val="75913C"/>
                </a:solidFill>
                <a:latin typeface="Roboto"/>
                <a:cs typeface="Roboto"/>
              </a:rPr>
              <a:t>c</a:t>
            </a:r>
            <a:r>
              <a:rPr sz="1950" b="1" spc="130" dirty="0">
                <a:solidFill>
                  <a:srgbClr val="75913C"/>
                </a:solidFill>
                <a:latin typeface="Roboto"/>
                <a:cs typeface="Roboto"/>
              </a:rPr>
              <a:t>a</a:t>
            </a:r>
            <a:r>
              <a:rPr sz="1950" b="1" spc="114" dirty="0">
                <a:solidFill>
                  <a:srgbClr val="75913C"/>
                </a:solidFill>
                <a:latin typeface="Roboto"/>
                <a:cs typeface="Roboto"/>
              </a:rPr>
              <a:t>t</a:t>
            </a:r>
            <a:r>
              <a:rPr sz="1950" b="1" spc="105" dirty="0">
                <a:solidFill>
                  <a:srgbClr val="75913C"/>
                </a:solidFill>
                <a:latin typeface="Roboto"/>
                <a:cs typeface="Roboto"/>
              </a:rPr>
              <a:t>e</a:t>
            </a:r>
            <a:r>
              <a:rPr sz="1950" b="1" dirty="0">
                <a:solidFill>
                  <a:srgbClr val="75913C"/>
                </a:solidFill>
                <a:latin typeface="Roboto"/>
                <a:cs typeface="Roboto"/>
              </a:rPr>
              <a:t>g</a:t>
            </a:r>
            <a:r>
              <a:rPr sz="1950" b="1" spc="105" dirty="0">
                <a:solidFill>
                  <a:srgbClr val="75913C"/>
                </a:solidFill>
                <a:latin typeface="Roboto"/>
                <a:cs typeface="Roboto"/>
              </a:rPr>
              <a:t>o</a:t>
            </a:r>
            <a:r>
              <a:rPr sz="1950" b="1" spc="340" dirty="0">
                <a:solidFill>
                  <a:srgbClr val="75913C"/>
                </a:solidFill>
                <a:latin typeface="Roboto"/>
                <a:cs typeface="Roboto"/>
              </a:rPr>
              <a:t>r</a:t>
            </a:r>
            <a:r>
              <a:rPr sz="1950" b="1" spc="95" dirty="0">
                <a:solidFill>
                  <a:srgbClr val="75913C"/>
                </a:solidFill>
                <a:latin typeface="Roboto"/>
                <a:cs typeface="Roboto"/>
              </a:rPr>
              <a:t>y:</a:t>
            </a:r>
            <a:endParaRPr sz="1950">
              <a:latin typeface="Roboto"/>
              <a:cs typeface="Robo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06727" y="1113211"/>
            <a:ext cx="2877185" cy="63119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2200"/>
              </a:lnSpc>
              <a:spcBef>
                <a:spcPts val="75"/>
              </a:spcBef>
            </a:pPr>
            <a:r>
              <a:rPr sz="1950" b="1" i="1" spc="145" dirty="0">
                <a:latin typeface="Roboto Cn"/>
                <a:cs typeface="Roboto Cn"/>
              </a:rPr>
              <a:t>Sec</a:t>
            </a:r>
            <a:r>
              <a:rPr sz="1950" b="1" i="1" spc="10" dirty="0">
                <a:latin typeface="Roboto Cn"/>
                <a:cs typeface="Roboto Cn"/>
              </a:rPr>
              <a:t> </a:t>
            </a:r>
            <a:r>
              <a:rPr sz="1950" b="1" i="1" spc="140" dirty="0">
                <a:latin typeface="Roboto Cn"/>
                <a:cs typeface="Roboto Cn"/>
              </a:rPr>
              <a:t>10(23C)(iv)/(v)/(vi)/ </a:t>
            </a:r>
            <a:r>
              <a:rPr sz="1950" b="1" i="1" spc="-420" dirty="0">
                <a:latin typeface="Roboto Cn"/>
                <a:cs typeface="Roboto Cn"/>
              </a:rPr>
              <a:t> </a:t>
            </a:r>
            <a:r>
              <a:rPr sz="1950" b="1" i="1" spc="254" dirty="0">
                <a:latin typeface="Roboto Cn"/>
                <a:cs typeface="Roboto Cn"/>
              </a:rPr>
              <a:t>(via)</a:t>
            </a:r>
            <a:endParaRPr sz="1950">
              <a:latin typeface="Roboto Cn"/>
              <a:cs typeface="Roboto C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7036" y="162449"/>
            <a:ext cx="7781764" cy="4933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050" spc="145" dirty="0">
                <a:latin typeface="Roboto Bk"/>
                <a:cs typeface="Roboto Bk"/>
              </a:rPr>
              <a:t>The</a:t>
            </a:r>
            <a:r>
              <a:rPr sz="3050" spc="30" dirty="0">
                <a:latin typeface="Roboto Bk"/>
                <a:cs typeface="Roboto Bk"/>
              </a:rPr>
              <a:t> </a:t>
            </a:r>
            <a:r>
              <a:rPr sz="3050" spc="40" dirty="0">
                <a:latin typeface="Roboto Bk"/>
                <a:cs typeface="Roboto Bk"/>
              </a:rPr>
              <a:t>Second</a:t>
            </a:r>
            <a:r>
              <a:rPr sz="3050" spc="30" dirty="0">
                <a:latin typeface="Roboto Bk"/>
                <a:cs typeface="Roboto Bk"/>
              </a:rPr>
              <a:t> </a:t>
            </a:r>
            <a:r>
              <a:rPr sz="3050" spc="85" dirty="0">
                <a:latin typeface="Roboto Bk"/>
                <a:cs typeface="Roboto Bk"/>
              </a:rPr>
              <a:t>Regime</a:t>
            </a:r>
            <a:r>
              <a:rPr sz="3050" spc="30" dirty="0">
                <a:latin typeface="Roboto Bk"/>
                <a:cs typeface="Roboto Bk"/>
              </a:rPr>
              <a:t> </a:t>
            </a:r>
            <a:r>
              <a:rPr sz="3050" spc="75" dirty="0">
                <a:latin typeface="Roboto Bk"/>
                <a:cs typeface="Roboto Bk"/>
              </a:rPr>
              <a:t>–Exemption</a:t>
            </a:r>
            <a:r>
              <a:rPr sz="3050" spc="35" dirty="0">
                <a:latin typeface="Roboto Bk"/>
                <a:cs typeface="Roboto Bk"/>
              </a:rPr>
              <a:t> </a:t>
            </a:r>
            <a:r>
              <a:rPr sz="3050" spc="-95" dirty="0">
                <a:latin typeface="Roboto Bk"/>
                <a:cs typeface="Roboto Bk"/>
              </a:rPr>
              <a:t>u/s</a:t>
            </a:r>
            <a:r>
              <a:rPr sz="3050" spc="30" dirty="0">
                <a:latin typeface="Roboto Bk"/>
                <a:cs typeface="Roboto Bk"/>
              </a:rPr>
              <a:t> </a:t>
            </a:r>
            <a:r>
              <a:rPr sz="3050" spc="-55" dirty="0">
                <a:latin typeface="Roboto Bk"/>
                <a:cs typeface="Roboto Bk"/>
              </a:rPr>
              <a:t>11</a:t>
            </a:r>
            <a:endParaRPr sz="3050">
              <a:latin typeface="Roboto Bk"/>
              <a:cs typeface="Roboto B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5431" y="636032"/>
            <a:ext cx="8363584" cy="6488828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363855" marR="1138555">
              <a:lnSpc>
                <a:spcPct val="102200"/>
              </a:lnSpc>
              <a:spcBef>
                <a:spcPts val="75"/>
              </a:spcBef>
            </a:pPr>
            <a:r>
              <a:rPr sz="1950" b="1" spc="155" dirty="0">
                <a:solidFill>
                  <a:srgbClr val="0F468B"/>
                </a:solidFill>
                <a:latin typeface="Roboto"/>
                <a:cs typeface="Roboto"/>
              </a:rPr>
              <a:t>Income</a:t>
            </a:r>
            <a:r>
              <a:rPr sz="1950" b="1" spc="25" dirty="0">
                <a:solidFill>
                  <a:srgbClr val="0F468B"/>
                </a:solidFill>
                <a:latin typeface="Roboto"/>
                <a:cs typeface="Roboto"/>
              </a:rPr>
              <a:t> </a:t>
            </a:r>
            <a:r>
              <a:rPr sz="1950" b="1" spc="210" dirty="0">
                <a:solidFill>
                  <a:srgbClr val="0F468B"/>
                </a:solidFill>
                <a:latin typeface="Roboto"/>
                <a:cs typeface="Roboto"/>
              </a:rPr>
              <a:t>from</a:t>
            </a:r>
            <a:r>
              <a:rPr sz="1950" b="1" spc="30" dirty="0">
                <a:solidFill>
                  <a:srgbClr val="0F468B"/>
                </a:solidFill>
                <a:latin typeface="Roboto"/>
                <a:cs typeface="Roboto"/>
              </a:rPr>
              <a:t> </a:t>
            </a:r>
            <a:r>
              <a:rPr sz="1950" b="1" spc="185" dirty="0">
                <a:solidFill>
                  <a:srgbClr val="0F468B"/>
                </a:solidFill>
                <a:latin typeface="Roboto"/>
                <a:cs typeface="Roboto"/>
              </a:rPr>
              <a:t>property</a:t>
            </a:r>
            <a:r>
              <a:rPr sz="1950" b="1" spc="30" dirty="0">
                <a:solidFill>
                  <a:srgbClr val="0F468B"/>
                </a:solidFill>
                <a:latin typeface="Roboto"/>
                <a:cs typeface="Roboto"/>
              </a:rPr>
              <a:t> </a:t>
            </a:r>
            <a:r>
              <a:rPr sz="1950" b="1" spc="170" dirty="0">
                <a:solidFill>
                  <a:srgbClr val="0F468B"/>
                </a:solidFill>
                <a:latin typeface="Roboto"/>
                <a:cs typeface="Roboto"/>
              </a:rPr>
              <a:t>held</a:t>
            </a:r>
            <a:r>
              <a:rPr sz="1950" b="1" spc="25" dirty="0">
                <a:solidFill>
                  <a:srgbClr val="0F468B"/>
                </a:solidFill>
                <a:latin typeface="Roboto"/>
                <a:cs typeface="Roboto"/>
              </a:rPr>
              <a:t> </a:t>
            </a:r>
            <a:r>
              <a:rPr sz="1950" b="1" spc="190" dirty="0">
                <a:solidFill>
                  <a:srgbClr val="0F468B"/>
                </a:solidFill>
                <a:latin typeface="Roboto"/>
                <a:cs typeface="Roboto"/>
              </a:rPr>
              <a:t>for</a:t>
            </a:r>
            <a:r>
              <a:rPr sz="1950" b="1" spc="30" dirty="0">
                <a:solidFill>
                  <a:srgbClr val="0F468B"/>
                </a:solidFill>
                <a:latin typeface="Roboto"/>
                <a:cs typeface="Roboto"/>
              </a:rPr>
              <a:t> </a:t>
            </a:r>
            <a:r>
              <a:rPr sz="1950" b="1" spc="160" dirty="0">
                <a:solidFill>
                  <a:srgbClr val="0F468B"/>
                </a:solidFill>
                <a:latin typeface="Roboto"/>
                <a:cs typeface="Roboto"/>
              </a:rPr>
              <a:t>charitable</a:t>
            </a:r>
            <a:r>
              <a:rPr sz="1950" b="1" spc="30" dirty="0">
                <a:solidFill>
                  <a:srgbClr val="0F468B"/>
                </a:solidFill>
                <a:latin typeface="Roboto"/>
                <a:cs typeface="Roboto"/>
              </a:rPr>
              <a:t> </a:t>
            </a:r>
            <a:r>
              <a:rPr sz="1950" b="1" spc="225" dirty="0">
                <a:solidFill>
                  <a:srgbClr val="0F468B"/>
                </a:solidFill>
                <a:latin typeface="Roboto"/>
                <a:cs typeface="Roboto"/>
              </a:rPr>
              <a:t>or</a:t>
            </a:r>
            <a:r>
              <a:rPr sz="1950" b="1" spc="25" dirty="0">
                <a:solidFill>
                  <a:srgbClr val="0F468B"/>
                </a:solidFill>
                <a:latin typeface="Roboto"/>
                <a:cs typeface="Roboto"/>
              </a:rPr>
              <a:t> </a:t>
            </a:r>
            <a:r>
              <a:rPr sz="1950" b="1" spc="135" dirty="0">
                <a:solidFill>
                  <a:srgbClr val="0F468B"/>
                </a:solidFill>
                <a:latin typeface="Roboto"/>
                <a:cs typeface="Roboto"/>
              </a:rPr>
              <a:t>religious </a:t>
            </a:r>
            <a:r>
              <a:rPr sz="1950" b="1" spc="-470" dirty="0">
                <a:solidFill>
                  <a:srgbClr val="0F468B"/>
                </a:solidFill>
                <a:latin typeface="Roboto"/>
                <a:cs typeface="Roboto"/>
              </a:rPr>
              <a:t> </a:t>
            </a:r>
            <a:r>
              <a:rPr sz="1950" b="1" spc="114" dirty="0">
                <a:solidFill>
                  <a:srgbClr val="0F468B"/>
                </a:solidFill>
                <a:latin typeface="Roboto"/>
                <a:cs typeface="Roboto"/>
              </a:rPr>
              <a:t>purposes.</a:t>
            </a:r>
            <a:endParaRPr sz="1950">
              <a:latin typeface="Roboto"/>
              <a:cs typeface="Roboto"/>
            </a:endParaRPr>
          </a:p>
          <a:p>
            <a:pPr marL="23495">
              <a:lnSpc>
                <a:spcPct val="100000"/>
              </a:lnSpc>
              <a:spcBef>
                <a:spcPts val="994"/>
              </a:spcBef>
              <a:tabLst>
                <a:tab pos="440055" algn="l"/>
              </a:tabLst>
            </a:pPr>
            <a:r>
              <a:rPr sz="2100" b="1" spc="-5" dirty="0">
                <a:solidFill>
                  <a:srgbClr val="4E81BD"/>
                </a:solidFill>
                <a:latin typeface="Arial"/>
                <a:cs typeface="Arial"/>
              </a:rPr>
              <a:t>□	</a:t>
            </a:r>
            <a:r>
              <a:rPr sz="2650" b="1" spc="65" dirty="0">
                <a:latin typeface="Roboto"/>
                <a:cs typeface="Roboto"/>
              </a:rPr>
              <a:t>11(1)(a)</a:t>
            </a:r>
            <a:r>
              <a:rPr sz="2650" b="1" dirty="0">
                <a:latin typeface="Roboto"/>
                <a:cs typeface="Roboto"/>
              </a:rPr>
              <a:t> </a:t>
            </a:r>
            <a:r>
              <a:rPr sz="2650" b="1" spc="370" dirty="0">
                <a:latin typeface="Roboto"/>
                <a:cs typeface="Roboto"/>
              </a:rPr>
              <a:t>&amp;</a:t>
            </a:r>
            <a:r>
              <a:rPr sz="2650" b="1" spc="5" dirty="0">
                <a:latin typeface="Roboto"/>
                <a:cs typeface="Roboto"/>
              </a:rPr>
              <a:t> </a:t>
            </a:r>
            <a:r>
              <a:rPr sz="2650" b="1" spc="75" dirty="0">
                <a:latin typeface="Roboto"/>
                <a:cs typeface="Roboto"/>
              </a:rPr>
              <a:t>11(1)(b)</a:t>
            </a:r>
            <a:endParaRPr sz="2650">
              <a:latin typeface="Roboto"/>
              <a:cs typeface="Roboto"/>
            </a:endParaRPr>
          </a:p>
          <a:p>
            <a:pPr marL="440055" marR="221615" indent="-321310">
              <a:lnSpc>
                <a:spcPct val="102099"/>
              </a:lnSpc>
              <a:spcBef>
                <a:spcPts val="565"/>
              </a:spcBef>
              <a:buClr>
                <a:srgbClr val="4E81BD"/>
              </a:buClr>
              <a:buSzPct val="80000"/>
              <a:buFont typeface="Arial MT"/>
              <a:buChar char="•"/>
              <a:tabLst>
                <a:tab pos="440055" algn="l"/>
                <a:tab pos="440690" algn="l"/>
              </a:tabLst>
            </a:pPr>
            <a:r>
              <a:rPr sz="1750" b="1" spc="70" dirty="0">
                <a:latin typeface="Roboto Bk"/>
                <a:cs typeface="Roboto Bk"/>
              </a:rPr>
              <a:t>Income</a:t>
            </a:r>
            <a:r>
              <a:rPr sz="1750" b="1" spc="25" dirty="0">
                <a:latin typeface="Roboto Bk"/>
                <a:cs typeface="Roboto Bk"/>
              </a:rPr>
              <a:t> </a:t>
            </a:r>
            <a:r>
              <a:rPr sz="1750" b="1" spc="90" dirty="0">
                <a:latin typeface="Roboto Bk"/>
                <a:cs typeface="Roboto Bk"/>
              </a:rPr>
              <a:t>derived</a:t>
            </a:r>
            <a:r>
              <a:rPr sz="1750" b="1" spc="25" dirty="0">
                <a:latin typeface="Roboto Bk"/>
                <a:cs typeface="Roboto Bk"/>
              </a:rPr>
              <a:t> </a:t>
            </a:r>
            <a:r>
              <a:rPr sz="1750" b="1" spc="100" dirty="0">
                <a:latin typeface="Roboto Bk"/>
                <a:cs typeface="Roboto Bk"/>
              </a:rPr>
              <a:t>from</a:t>
            </a:r>
            <a:r>
              <a:rPr sz="1750" b="1" spc="30" dirty="0">
                <a:latin typeface="Roboto Bk"/>
                <a:cs typeface="Roboto Bk"/>
              </a:rPr>
              <a:t> </a:t>
            </a:r>
            <a:r>
              <a:rPr sz="1750" b="1" spc="90" dirty="0">
                <a:latin typeface="Roboto Bk"/>
                <a:cs typeface="Roboto Bk"/>
              </a:rPr>
              <a:t>property</a:t>
            </a:r>
            <a:r>
              <a:rPr sz="1750" b="1" spc="25" dirty="0">
                <a:latin typeface="Roboto Bk"/>
                <a:cs typeface="Roboto Bk"/>
              </a:rPr>
              <a:t> </a:t>
            </a:r>
            <a:r>
              <a:rPr sz="1750" b="1" spc="75" dirty="0">
                <a:latin typeface="Roboto Bk"/>
                <a:cs typeface="Roboto Bk"/>
              </a:rPr>
              <a:t>held</a:t>
            </a:r>
            <a:r>
              <a:rPr sz="1750" b="1" spc="25" dirty="0">
                <a:latin typeface="Roboto Bk"/>
                <a:cs typeface="Roboto Bk"/>
              </a:rPr>
              <a:t> </a:t>
            </a:r>
            <a:r>
              <a:rPr sz="1750" b="1" spc="120" dirty="0">
                <a:latin typeface="Roboto Bk"/>
                <a:cs typeface="Roboto Bk"/>
              </a:rPr>
              <a:t>under</a:t>
            </a:r>
            <a:r>
              <a:rPr sz="1750" b="1" spc="30" dirty="0">
                <a:latin typeface="Roboto Bk"/>
                <a:cs typeface="Roboto Bk"/>
              </a:rPr>
              <a:t> </a:t>
            </a:r>
            <a:r>
              <a:rPr sz="1750" b="1" spc="45" dirty="0">
                <a:latin typeface="Roboto Bk"/>
                <a:cs typeface="Roboto Bk"/>
              </a:rPr>
              <a:t>trust</a:t>
            </a:r>
            <a:r>
              <a:rPr sz="1750" b="1" spc="25" dirty="0">
                <a:latin typeface="Roboto Bk"/>
                <a:cs typeface="Roboto Bk"/>
              </a:rPr>
              <a:t> </a:t>
            </a:r>
            <a:r>
              <a:rPr sz="1750" b="1" spc="150" dirty="0">
                <a:latin typeface="Roboto"/>
                <a:cs typeface="Roboto"/>
              </a:rPr>
              <a:t>wholly</a:t>
            </a:r>
            <a:r>
              <a:rPr sz="1750" b="1" spc="90" dirty="0">
                <a:latin typeface="Roboto"/>
                <a:cs typeface="Roboto"/>
              </a:rPr>
              <a:t> </a:t>
            </a:r>
            <a:r>
              <a:rPr sz="1750" b="1" spc="85" dirty="0">
                <a:latin typeface="Roboto Bk"/>
                <a:cs typeface="Roboto Bk"/>
              </a:rPr>
              <a:t>for</a:t>
            </a:r>
            <a:r>
              <a:rPr sz="1750" b="1" spc="25" dirty="0">
                <a:latin typeface="Roboto Bk"/>
                <a:cs typeface="Roboto Bk"/>
              </a:rPr>
              <a:t> </a:t>
            </a:r>
            <a:r>
              <a:rPr sz="1750" b="1" spc="65" dirty="0">
                <a:latin typeface="Roboto Bk"/>
                <a:cs typeface="Roboto Bk"/>
              </a:rPr>
              <a:t>charitable</a:t>
            </a:r>
            <a:r>
              <a:rPr sz="1750" b="1" spc="25" dirty="0">
                <a:latin typeface="Roboto Bk"/>
                <a:cs typeface="Roboto Bk"/>
              </a:rPr>
              <a:t> </a:t>
            </a:r>
            <a:r>
              <a:rPr sz="1750" b="1" spc="114" dirty="0">
                <a:latin typeface="Roboto Bk"/>
                <a:cs typeface="Roboto Bk"/>
              </a:rPr>
              <a:t>or </a:t>
            </a:r>
            <a:r>
              <a:rPr sz="1750" b="1" spc="-420" dirty="0">
                <a:latin typeface="Roboto Bk"/>
                <a:cs typeface="Roboto Bk"/>
              </a:rPr>
              <a:t> </a:t>
            </a:r>
            <a:r>
              <a:rPr sz="1750" b="1" spc="50" dirty="0">
                <a:latin typeface="Roboto Bk"/>
                <a:cs typeface="Roboto Bk"/>
              </a:rPr>
              <a:t>religious</a:t>
            </a:r>
            <a:r>
              <a:rPr sz="1750" b="1" spc="15" dirty="0">
                <a:latin typeface="Roboto Bk"/>
                <a:cs typeface="Roboto Bk"/>
              </a:rPr>
              <a:t> </a:t>
            </a:r>
            <a:r>
              <a:rPr sz="1750" b="1" spc="45" dirty="0">
                <a:latin typeface="Roboto Bk"/>
                <a:cs typeface="Roboto Bk"/>
              </a:rPr>
              <a:t>purposes</a:t>
            </a:r>
            <a:r>
              <a:rPr sz="1750" b="1" spc="20" dirty="0">
                <a:latin typeface="Roboto Bk"/>
                <a:cs typeface="Roboto Bk"/>
              </a:rPr>
              <a:t> </a:t>
            </a:r>
            <a:r>
              <a:rPr sz="1750" b="1" dirty="0">
                <a:latin typeface="Roboto Bk"/>
                <a:cs typeface="Roboto Bk"/>
              </a:rPr>
              <a:t>[11(1)</a:t>
            </a:r>
            <a:r>
              <a:rPr sz="1750" b="1" spc="20" dirty="0">
                <a:latin typeface="Roboto Bk"/>
                <a:cs typeface="Roboto Bk"/>
              </a:rPr>
              <a:t> </a:t>
            </a:r>
            <a:r>
              <a:rPr sz="1750" b="1" spc="40" dirty="0">
                <a:latin typeface="Roboto Bk"/>
                <a:cs typeface="Roboto Bk"/>
              </a:rPr>
              <a:t>(a)]</a:t>
            </a:r>
            <a:endParaRPr sz="1750">
              <a:latin typeface="Roboto Bk"/>
              <a:cs typeface="Roboto Bk"/>
            </a:endParaRPr>
          </a:p>
          <a:p>
            <a:pPr marL="440055" marR="231775" indent="-321310">
              <a:lnSpc>
                <a:spcPct val="102099"/>
              </a:lnSpc>
              <a:spcBef>
                <a:spcPts val="660"/>
              </a:spcBef>
              <a:buClr>
                <a:srgbClr val="4E81BD"/>
              </a:buClr>
              <a:buSzPct val="80000"/>
              <a:buFont typeface="Arial MT"/>
              <a:buChar char="•"/>
              <a:tabLst>
                <a:tab pos="440055" algn="l"/>
                <a:tab pos="440690" algn="l"/>
              </a:tabLst>
            </a:pPr>
            <a:r>
              <a:rPr sz="1750" b="1" spc="70" dirty="0">
                <a:latin typeface="Roboto Bk"/>
                <a:cs typeface="Roboto Bk"/>
              </a:rPr>
              <a:t>Income</a:t>
            </a:r>
            <a:r>
              <a:rPr sz="1750" b="1" spc="25" dirty="0">
                <a:latin typeface="Roboto Bk"/>
                <a:cs typeface="Roboto Bk"/>
              </a:rPr>
              <a:t> </a:t>
            </a:r>
            <a:r>
              <a:rPr sz="1750" b="1" spc="90" dirty="0">
                <a:latin typeface="Roboto Bk"/>
                <a:cs typeface="Roboto Bk"/>
              </a:rPr>
              <a:t>derived</a:t>
            </a:r>
            <a:r>
              <a:rPr sz="1750" b="1" spc="30" dirty="0">
                <a:latin typeface="Roboto Bk"/>
                <a:cs typeface="Roboto Bk"/>
              </a:rPr>
              <a:t> </a:t>
            </a:r>
            <a:r>
              <a:rPr sz="1750" b="1" spc="100" dirty="0">
                <a:latin typeface="Roboto Bk"/>
                <a:cs typeface="Roboto Bk"/>
              </a:rPr>
              <a:t>from</a:t>
            </a:r>
            <a:r>
              <a:rPr sz="1750" b="1" spc="25" dirty="0">
                <a:latin typeface="Roboto Bk"/>
                <a:cs typeface="Roboto Bk"/>
              </a:rPr>
              <a:t> </a:t>
            </a:r>
            <a:r>
              <a:rPr sz="1750" b="1" spc="90" dirty="0">
                <a:latin typeface="Roboto Bk"/>
                <a:cs typeface="Roboto Bk"/>
              </a:rPr>
              <a:t>property</a:t>
            </a:r>
            <a:r>
              <a:rPr sz="1750" b="1" spc="30" dirty="0">
                <a:latin typeface="Roboto Bk"/>
                <a:cs typeface="Roboto Bk"/>
              </a:rPr>
              <a:t> </a:t>
            </a:r>
            <a:r>
              <a:rPr sz="1750" b="1" spc="75" dirty="0">
                <a:latin typeface="Roboto Bk"/>
                <a:cs typeface="Roboto Bk"/>
              </a:rPr>
              <a:t>held</a:t>
            </a:r>
            <a:r>
              <a:rPr sz="1750" b="1" spc="25" dirty="0">
                <a:latin typeface="Roboto Bk"/>
                <a:cs typeface="Roboto Bk"/>
              </a:rPr>
              <a:t> </a:t>
            </a:r>
            <a:r>
              <a:rPr sz="1750" b="1" spc="120" dirty="0">
                <a:latin typeface="Roboto Bk"/>
                <a:cs typeface="Roboto Bk"/>
              </a:rPr>
              <a:t>under</a:t>
            </a:r>
            <a:r>
              <a:rPr sz="1750" b="1" spc="30" dirty="0">
                <a:latin typeface="Roboto Bk"/>
                <a:cs typeface="Roboto Bk"/>
              </a:rPr>
              <a:t> </a:t>
            </a:r>
            <a:r>
              <a:rPr sz="1750" b="1" spc="45" dirty="0">
                <a:latin typeface="Roboto Bk"/>
                <a:cs typeface="Roboto Bk"/>
              </a:rPr>
              <a:t>trust</a:t>
            </a:r>
            <a:r>
              <a:rPr sz="1750" b="1" spc="25" dirty="0">
                <a:latin typeface="Roboto Bk"/>
                <a:cs typeface="Roboto Bk"/>
              </a:rPr>
              <a:t> </a:t>
            </a:r>
            <a:r>
              <a:rPr sz="1750" b="1" spc="114" dirty="0">
                <a:latin typeface="Roboto Bk"/>
                <a:cs typeface="Roboto Bk"/>
              </a:rPr>
              <a:t>in</a:t>
            </a:r>
            <a:r>
              <a:rPr sz="1750" b="1" spc="35" dirty="0">
                <a:latin typeface="Roboto Bk"/>
                <a:cs typeface="Roboto Bk"/>
              </a:rPr>
              <a:t> </a:t>
            </a:r>
            <a:r>
              <a:rPr sz="1750" b="1" spc="160" dirty="0">
                <a:latin typeface="Roboto"/>
                <a:cs typeface="Roboto"/>
              </a:rPr>
              <a:t>part</a:t>
            </a:r>
            <a:r>
              <a:rPr sz="1750" b="1" spc="40" dirty="0">
                <a:latin typeface="Roboto"/>
                <a:cs typeface="Roboto"/>
              </a:rPr>
              <a:t> </a:t>
            </a:r>
            <a:r>
              <a:rPr sz="1750" b="1" spc="85" dirty="0">
                <a:latin typeface="Roboto Bk"/>
                <a:cs typeface="Roboto Bk"/>
              </a:rPr>
              <a:t>for</a:t>
            </a:r>
            <a:r>
              <a:rPr sz="1750" b="1" spc="30" dirty="0">
                <a:latin typeface="Roboto Bk"/>
                <a:cs typeface="Roboto Bk"/>
              </a:rPr>
              <a:t> </a:t>
            </a:r>
            <a:r>
              <a:rPr sz="1750" b="1" spc="65" dirty="0">
                <a:latin typeface="Roboto Bk"/>
                <a:cs typeface="Roboto Bk"/>
              </a:rPr>
              <a:t>charitable</a:t>
            </a:r>
            <a:r>
              <a:rPr sz="1750" b="1" spc="25" dirty="0">
                <a:latin typeface="Roboto Bk"/>
                <a:cs typeface="Roboto Bk"/>
              </a:rPr>
              <a:t> </a:t>
            </a:r>
            <a:r>
              <a:rPr sz="1750" b="1" spc="114" dirty="0">
                <a:latin typeface="Roboto Bk"/>
                <a:cs typeface="Roboto Bk"/>
              </a:rPr>
              <a:t>or </a:t>
            </a:r>
            <a:r>
              <a:rPr sz="1750" b="1" spc="-420" dirty="0">
                <a:latin typeface="Roboto Bk"/>
                <a:cs typeface="Roboto Bk"/>
              </a:rPr>
              <a:t> </a:t>
            </a:r>
            <a:r>
              <a:rPr sz="1750" b="1" spc="50" dirty="0">
                <a:latin typeface="Roboto Bk"/>
                <a:cs typeface="Roboto Bk"/>
              </a:rPr>
              <a:t>religious</a:t>
            </a:r>
            <a:r>
              <a:rPr sz="1750" b="1" spc="20" dirty="0">
                <a:latin typeface="Roboto Bk"/>
                <a:cs typeface="Roboto Bk"/>
              </a:rPr>
              <a:t> </a:t>
            </a:r>
            <a:r>
              <a:rPr sz="1750" b="1" spc="45" dirty="0">
                <a:latin typeface="Roboto Bk"/>
                <a:cs typeface="Roboto Bk"/>
              </a:rPr>
              <a:t>purposes</a:t>
            </a:r>
            <a:r>
              <a:rPr sz="1750" b="1" spc="20" dirty="0">
                <a:latin typeface="Roboto Bk"/>
                <a:cs typeface="Roboto Bk"/>
              </a:rPr>
              <a:t> </a:t>
            </a:r>
            <a:r>
              <a:rPr sz="1750" b="1" spc="90" dirty="0">
                <a:latin typeface="Roboto Bk"/>
                <a:cs typeface="Roboto Bk"/>
              </a:rPr>
              <a:t>(</a:t>
            </a:r>
            <a:r>
              <a:rPr sz="1750" b="1" spc="90" dirty="0">
                <a:latin typeface="Roboto"/>
                <a:cs typeface="Roboto"/>
              </a:rPr>
              <a:t>trusts</a:t>
            </a:r>
            <a:r>
              <a:rPr sz="1750" b="1" spc="20" dirty="0">
                <a:latin typeface="Roboto"/>
                <a:cs typeface="Roboto"/>
              </a:rPr>
              <a:t> </a:t>
            </a:r>
            <a:r>
              <a:rPr sz="1750" b="1" spc="120" dirty="0">
                <a:latin typeface="Roboto"/>
                <a:cs typeface="Roboto"/>
              </a:rPr>
              <a:t>created</a:t>
            </a:r>
            <a:r>
              <a:rPr sz="1750" b="1" spc="20" dirty="0">
                <a:latin typeface="Roboto"/>
                <a:cs typeface="Roboto"/>
              </a:rPr>
              <a:t> </a:t>
            </a:r>
            <a:r>
              <a:rPr sz="1750" b="1" spc="135" dirty="0">
                <a:latin typeface="Roboto"/>
                <a:cs typeface="Roboto"/>
              </a:rPr>
              <a:t>before</a:t>
            </a:r>
            <a:r>
              <a:rPr sz="1750" b="1" spc="20" dirty="0">
                <a:latin typeface="Roboto"/>
                <a:cs typeface="Roboto"/>
              </a:rPr>
              <a:t> </a:t>
            </a:r>
            <a:r>
              <a:rPr sz="1750" b="1" spc="-20" dirty="0">
                <a:latin typeface="Roboto"/>
                <a:cs typeface="Roboto"/>
              </a:rPr>
              <a:t>01.04.1962</a:t>
            </a:r>
            <a:r>
              <a:rPr sz="1750" b="1" spc="-20" dirty="0">
                <a:latin typeface="Roboto Bk"/>
                <a:cs typeface="Roboto Bk"/>
              </a:rPr>
              <a:t>)</a:t>
            </a:r>
            <a:r>
              <a:rPr sz="1750" b="1" spc="20" dirty="0">
                <a:latin typeface="Roboto Bk"/>
                <a:cs typeface="Roboto Bk"/>
              </a:rPr>
              <a:t> </a:t>
            </a:r>
            <a:r>
              <a:rPr sz="1750" b="1" dirty="0">
                <a:latin typeface="Roboto Bk"/>
                <a:cs typeface="Roboto Bk"/>
              </a:rPr>
              <a:t>[11(1)</a:t>
            </a:r>
            <a:r>
              <a:rPr sz="1750" b="1" spc="20" dirty="0">
                <a:latin typeface="Roboto Bk"/>
                <a:cs typeface="Roboto Bk"/>
              </a:rPr>
              <a:t> </a:t>
            </a:r>
            <a:r>
              <a:rPr sz="1750" b="1" spc="45" dirty="0">
                <a:latin typeface="Roboto Bk"/>
                <a:cs typeface="Roboto Bk"/>
              </a:rPr>
              <a:t>(b)]</a:t>
            </a:r>
            <a:endParaRPr sz="1750">
              <a:latin typeface="Roboto Bk"/>
              <a:cs typeface="Roboto Bk"/>
            </a:endParaRPr>
          </a:p>
          <a:p>
            <a:pPr marL="440055" marR="131445" indent="-321310">
              <a:lnSpc>
                <a:spcPct val="102099"/>
              </a:lnSpc>
              <a:spcBef>
                <a:spcPts val="660"/>
              </a:spcBef>
              <a:buClr>
                <a:srgbClr val="4E81BD"/>
              </a:buClr>
              <a:buSzPct val="80000"/>
              <a:buFont typeface="Arial MT"/>
              <a:buChar char="•"/>
              <a:tabLst>
                <a:tab pos="440055" algn="l"/>
                <a:tab pos="440690" algn="l"/>
              </a:tabLst>
            </a:pPr>
            <a:r>
              <a:rPr sz="1750" b="1" spc="70" dirty="0">
                <a:latin typeface="Roboto Bk"/>
                <a:cs typeface="Roboto Bk"/>
              </a:rPr>
              <a:t>Income</a:t>
            </a:r>
            <a:r>
              <a:rPr sz="1750" b="1" spc="30" dirty="0">
                <a:latin typeface="Roboto Bk"/>
                <a:cs typeface="Roboto Bk"/>
              </a:rPr>
              <a:t> </a:t>
            </a:r>
            <a:r>
              <a:rPr sz="1750" b="1" spc="75" dirty="0">
                <a:latin typeface="Roboto Bk"/>
                <a:cs typeface="Roboto Bk"/>
              </a:rPr>
              <a:t>either</a:t>
            </a:r>
            <a:r>
              <a:rPr sz="1750" b="1" spc="30" dirty="0">
                <a:latin typeface="Roboto Bk"/>
                <a:cs typeface="Roboto Bk"/>
              </a:rPr>
              <a:t> </a:t>
            </a:r>
            <a:r>
              <a:rPr sz="1750" b="1" spc="70" dirty="0">
                <a:latin typeface="Roboto Bk"/>
                <a:cs typeface="Roboto Bk"/>
              </a:rPr>
              <a:t>fully</a:t>
            </a:r>
            <a:r>
              <a:rPr sz="1750" b="1" spc="30" dirty="0">
                <a:latin typeface="Roboto Bk"/>
                <a:cs typeface="Roboto Bk"/>
              </a:rPr>
              <a:t> </a:t>
            </a:r>
            <a:r>
              <a:rPr sz="1750" b="1" spc="70" dirty="0">
                <a:latin typeface="Roboto Bk"/>
                <a:cs typeface="Roboto Bk"/>
              </a:rPr>
              <a:t>applied</a:t>
            </a:r>
            <a:r>
              <a:rPr sz="1750" b="1" spc="30" dirty="0">
                <a:latin typeface="Roboto Bk"/>
                <a:cs typeface="Roboto Bk"/>
              </a:rPr>
              <a:t> </a:t>
            </a:r>
            <a:r>
              <a:rPr sz="1750" b="1" spc="114" dirty="0">
                <a:latin typeface="Roboto Bk"/>
                <a:cs typeface="Roboto Bk"/>
              </a:rPr>
              <a:t>or</a:t>
            </a:r>
            <a:r>
              <a:rPr sz="1750" b="1" spc="30" dirty="0">
                <a:latin typeface="Roboto Bk"/>
                <a:cs typeface="Roboto Bk"/>
              </a:rPr>
              <a:t> </a:t>
            </a:r>
            <a:r>
              <a:rPr sz="1750" b="1" spc="70" dirty="0">
                <a:latin typeface="Roboto Bk"/>
                <a:cs typeface="Roboto Bk"/>
              </a:rPr>
              <a:t>applied</a:t>
            </a:r>
            <a:r>
              <a:rPr sz="1750" b="1" spc="30" dirty="0">
                <a:latin typeface="Roboto Bk"/>
                <a:cs typeface="Roboto Bk"/>
              </a:rPr>
              <a:t> </a:t>
            </a:r>
            <a:r>
              <a:rPr sz="1750" b="1" spc="60" dirty="0">
                <a:latin typeface="Roboto Bk"/>
                <a:cs typeface="Roboto Bk"/>
              </a:rPr>
              <a:t>upto</a:t>
            </a:r>
            <a:r>
              <a:rPr sz="1750" b="1" spc="30" dirty="0">
                <a:latin typeface="Roboto Bk"/>
                <a:cs typeface="Roboto Bk"/>
              </a:rPr>
              <a:t> </a:t>
            </a:r>
            <a:r>
              <a:rPr sz="1750" b="1" spc="65" dirty="0">
                <a:latin typeface="Roboto Bk"/>
                <a:cs typeface="Roboto Bk"/>
              </a:rPr>
              <a:t>85%</a:t>
            </a:r>
            <a:r>
              <a:rPr sz="1750" b="1" spc="30" dirty="0">
                <a:latin typeface="Roboto Bk"/>
                <a:cs typeface="Roboto Bk"/>
              </a:rPr>
              <a:t> </a:t>
            </a:r>
            <a:r>
              <a:rPr sz="1750" b="1" spc="10" dirty="0">
                <a:latin typeface="Roboto Bk"/>
                <a:cs typeface="Roboto Bk"/>
              </a:rPr>
              <a:t>to</a:t>
            </a:r>
            <a:r>
              <a:rPr sz="1750" b="1" spc="30" dirty="0">
                <a:latin typeface="Roboto Bk"/>
                <a:cs typeface="Roboto Bk"/>
              </a:rPr>
              <a:t> </a:t>
            </a:r>
            <a:r>
              <a:rPr sz="1750" b="1" spc="65" dirty="0">
                <a:latin typeface="Roboto Bk"/>
                <a:cs typeface="Roboto Bk"/>
              </a:rPr>
              <a:t>charitable</a:t>
            </a:r>
            <a:r>
              <a:rPr sz="1750" b="1" spc="30" dirty="0">
                <a:latin typeface="Roboto Bk"/>
                <a:cs typeface="Roboto Bk"/>
              </a:rPr>
              <a:t> </a:t>
            </a:r>
            <a:r>
              <a:rPr sz="1750" b="1" spc="114" dirty="0">
                <a:latin typeface="Roboto Bk"/>
                <a:cs typeface="Roboto Bk"/>
              </a:rPr>
              <a:t>or</a:t>
            </a:r>
            <a:r>
              <a:rPr sz="1750" b="1" spc="30" dirty="0">
                <a:latin typeface="Roboto Bk"/>
                <a:cs typeface="Roboto Bk"/>
              </a:rPr>
              <a:t> </a:t>
            </a:r>
            <a:r>
              <a:rPr sz="1750" b="1" spc="50" dirty="0">
                <a:latin typeface="Roboto Bk"/>
                <a:cs typeface="Roboto Bk"/>
              </a:rPr>
              <a:t>religious </a:t>
            </a:r>
            <a:r>
              <a:rPr sz="1750" b="1" spc="-420" dirty="0">
                <a:latin typeface="Roboto Bk"/>
                <a:cs typeface="Roboto Bk"/>
              </a:rPr>
              <a:t> </a:t>
            </a:r>
            <a:r>
              <a:rPr sz="1750" b="1" spc="45" dirty="0">
                <a:latin typeface="Roboto Bk"/>
                <a:cs typeface="Roboto Bk"/>
              </a:rPr>
              <a:t>purposes</a:t>
            </a:r>
            <a:r>
              <a:rPr sz="1750" b="1" spc="65" dirty="0">
                <a:latin typeface="Roboto Bk"/>
                <a:cs typeface="Roboto Bk"/>
              </a:rPr>
              <a:t> </a:t>
            </a:r>
            <a:r>
              <a:rPr sz="1750" b="1" spc="165" dirty="0">
                <a:latin typeface="Roboto"/>
                <a:cs typeface="Roboto"/>
              </a:rPr>
              <a:t>in</a:t>
            </a:r>
            <a:r>
              <a:rPr sz="1750" b="1" spc="20" dirty="0">
                <a:latin typeface="Roboto"/>
                <a:cs typeface="Roboto"/>
              </a:rPr>
              <a:t> </a:t>
            </a:r>
            <a:r>
              <a:rPr sz="1750" b="1" spc="155" dirty="0">
                <a:latin typeface="Roboto"/>
                <a:cs typeface="Roboto"/>
              </a:rPr>
              <a:t>India</a:t>
            </a:r>
            <a:endParaRPr sz="1750">
              <a:latin typeface="Roboto"/>
              <a:cs typeface="Roboto"/>
            </a:endParaRPr>
          </a:p>
          <a:p>
            <a:pPr>
              <a:lnSpc>
                <a:spcPct val="100000"/>
              </a:lnSpc>
              <a:buClr>
                <a:srgbClr val="4E81BD"/>
              </a:buClr>
              <a:buFont typeface="Arial MT"/>
              <a:buChar char="•"/>
            </a:pPr>
            <a:endParaRPr sz="160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  <a:tabLst>
                <a:tab pos="440055" algn="l"/>
              </a:tabLst>
            </a:pPr>
            <a:r>
              <a:rPr sz="2250" b="1" spc="10" dirty="0">
                <a:solidFill>
                  <a:srgbClr val="4E81BD"/>
                </a:solidFill>
                <a:latin typeface="Arial"/>
                <a:cs typeface="Arial"/>
              </a:rPr>
              <a:t>□	</a:t>
            </a:r>
            <a:r>
              <a:rPr sz="2850" b="1" spc="60" dirty="0">
                <a:latin typeface="Roboto"/>
                <a:cs typeface="Roboto"/>
              </a:rPr>
              <a:t>11(1)(c)</a:t>
            </a:r>
            <a:endParaRPr sz="2850">
              <a:latin typeface="Roboto"/>
              <a:cs typeface="Roboto"/>
            </a:endParaRPr>
          </a:p>
          <a:p>
            <a:pPr marL="440055" marR="5080" indent="-321310">
              <a:lnSpc>
                <a:spcPct val="102099"/>
              </a:lnSpc>
              <a:spcBef>
                <a:spcPts val="690"/>
              </a:spcBef>
              <a:buClr>
                <a:srgbClr val="4E81BD"/>
              </a:buClr>
              <a:buSzPct val="80000"/>
              <a:buFont typeface="Arial MT"/>
              <a:buChar char="•"/>
              <a:tabLst>
                <a:tab pos="440055" algn="l"/>
                <a:tab pos="440690" algn="l"/>
              </a:tabLst>
            </a:pPr>
            <a:r>
              <a:rPr sz="1750" b="1" spc="70" dirty="0">
                <a:latin typeface="Roboto Bk"/>
                <a:cs typeface="Roboto Bk"/>
              </a:rPr>
              <a:t>Income </a:t>
            </a:r>
            <a:r>
              <a:rPr sz="1750" b="1" spc="90" dirty="0">
                <a:latin typeface="Roboto Bk"/>
                <a:cs typeface="Roboto Bk"/>
              </a:rPr>
              <a:t>derived </a:t>
            </a:r>
            <a:r>
              <a:rPr sz="1750" b="1" spc="100" dirty="0">
                <a:latin typeface="Roboto Bk"/>
                <a:cs typeface="Roboto Bk"/>
              </a:rPr>
              <a:t>from </a:t>
            </a:r>
            <a:r>
              <a:rPr sz="1750" b="1" spc="90" dirty="0">
                <a:latin typeface="Roboto Bk"/>
                <a:cs typeface="Roboto Bk"/>
              </a:rPr>
              <a:t>property </a:t>
            </a:r>
            <a:r>
              <a:rPr sz="1750" b="1" spc="75" dirty="0">
                <a:latin typeface="Roboto Bk"/>
                <a:cs typeface="Roboto Bk"/>
              </a:rPr>
              <a:t>held </a:t>
            </a:r>
            <a:r>
              <a:rPr sz="1750" b="1" spc="120" dirty="0">
                <a:latin typeface="Roboto Bk"/>
                <a:cs typeface="Roboto Bk"/>
              </a:rPr>
              <a:t>under </a:t>
            </a:r>
            <a:r>
              <a:rPr sz="1750" b="1" spc="45" dirty="0">
                <a:latin typeface="Roboto Bk"/>
                <a:cs typeface="Roboto Bk"/>
              </a:rPr>
              <a:t>trust </a:t>
            </a:r>
            <a:r>
              <a:rPr sz="1750" b="1" spc="55" dirty="0">
                <a:latin typeface="Roboto Bk"/>
                <a:cs typeface="Roboto Bk"/>
              </a:rPr>
              <a:t>created </a:t>
            </a:r>
            <a:r>
              <a:rPr sz="1750" b="1" spc="135" dirty="0">
                <a:latin typeface="Roboto"/>
                <a:cs typeface="Roboto"/>
              </a:rPr>
              <a:t>on </a:t>
            </a:r>
            <a:r>
              <a:rPr sz="1750" b="1" spc="195" dirty="0">
                <a:latin typeface="Roboto"/>
                <a:cs typeface="Roboto"/>
              </a:rPr>
              <a:t>or </a:t>
            </a:r>
            <a:r>
              <a:rPr sz="1750" b="1" spc="135" dirty="0">
                <a:latin typeface="Roboto"/>
                <a:cs typeface="Roboto"/>
              </a:rPr>
              <a:t>after </a:t>
            </a:r>
            <a:r>
              <a:rPr sz="1750" b="1" spc="140" dirty="0">
                <a:latin typeface="Roboto"/>
                <a:cs typeface="Roboto"/>
              </a:rPr>
              <a:t> </a:t>
            </a:r>
            <a:r>
              <a:rPr sz="1750" b="1" spc="-20" dirty="0">
                <a:latin typeface="Roboto"/>
                <a:cs typeface="Roboto"/>
              </a:rPr>
              <a:t>01.04.1952</a:t>
            </a:r>
            <a:r>
              <a:rPr sz="1750" b="1" spc="75" dirty="0">
                <a:latin typeface="Roboto"/>
                <a:cs typeface="Roboto"/>
              </a:rPr>
              <a:t> </a:t>
            </a:r>
            <a:r>
              <a:rPr sz="1750" b="1" spc="10" dirty="0">
                <a:latin typeface="Roboto Bk"/>
                <a:cs typeface="Roboto Bk"/>
              </a:rPr>
              <a:t>to</a:t>
            </a:r>
            <a:r>
              <a:rPr sz="1750" b="1" spc="35" dirty="0">
                <a:latin typeface="Roboto Bk"/>
                <a:cs typeface="Roboto Bk"/>
              </a:rPr>
              <a:t> </a:t>
            </a:r>
            <a:r>
              <a:rPr sz="1750" b="1" spc="145" dirty="0">
                <a:latin typeface="Roboto"/>
                <a:cs typeface="Roboto"/>
              </a:rPr>
              <a:t>promote</a:t>
            </a:r>
            <a:r>
              <a:rPr sz="1750" b="1" spc="25" dirty="0">
                <a:latin typeface="Roboto"/>
                <a:cs typeface="Roboto"/>
              </a:rPr>
              <a:t> </a:t>
            </a:r>
            <a:r>
              <a:rPr sz="1750" b="1" spc="140" dirty="0">
                <a:latin typeface="Roboto"/>
                <a:cs typeface="Roboto"/>
              </a:rPr>
              <a:t>international</a:t>
            </a:r>
            <a:r>
              <a:rPr sz="1750" b="1" spc="20" dirty="0">
                <a:latin typeface="Roboto"/>
                <a:cs typeface="Roboto"/>
              </a:rPr>
              <a:t> </a:t>
            </a:r>
            <a:r>
              <a:rPr sz="1750" b="1" spc="145" dirty="0">
                <a:latin typeface="Roboto"/>
                <a:cs typeface="Roboto"/>
              </a:rPr>
              <a:t>welfare</a:t>
            </a:r>
            <a:r>
              <a:rPr sz="1750" b="1" spc="65" dirty="0">
                <a:latin typeface="Roboto"/>
                <a:cs typeface="Roboto"/>
              </a:rPr>
              <a:t> </a:t>
            </a:r>
            <a:r>
              <a:rPr sz="1750" b="1" spc="114" dirty="0">
                <a:latin typeface="Roboto Bk"/>
                <a:cs typeface="Roboto Bk"/>
              </a:rPr>
              <a:t>in</a:t>
            </a:r>
            <a:r>
              <a:rPr sz="1750" b="1" spc="25" dirty="0">
                <a:latin typeface="Roboto Bk"/>
                <a:cs typeface="Roboto Bk"/>
              </a:rPr>
              <a:t> </a:t>
            </a:r>
            <a:r>
              <a:rPr sz="1750" b="1" spc="110" dirty="0">
                <a:latin typeface="Roboto Bk"/>
                <a:cs typeface="Roboto Bk"/>
              </a:rPr>
              <a:t>which</a:t>
            </a:r>
            <a:r>
              <a:rPr sz="1750" b="1" spc="20" dirty="0">
                <a:latin typeface="Roboto Bk"/>
                <a:cs typeface="Roboto Bk"/>
              </a:rPr>
              <a:t> </a:t>
            </a:r>
            <a:r>
              <a:rPr sz="1750" b="1" spc="100" dirty="0">
                <a:latin typeface="Roboto Bk"/>
                <a:cs typeface="Roboto Bk"/>
              </a:rPr>
              <a:t>India</a:t>
            </a:r>
            <a:r>
              <a:rPr sz="1750" b="1" spc="25" dirty="0">
                <a:latin typeface="Roboto Bk"/>
                <a:cs typeface="Roboto Bk"/>
              </a:rPr>
              <a:t> </a:t>
            </a:r>
            <a:r>
              <a:rPr sz="1750" b="1" spc="-15" dirty="0">
                <a:latin typeface="Roboto Bk"/>
                <a:cs typeface="Roboto Bk"/>
              </a:rPr>
              <a:t>is</a:t>
            </a:r>
            <a:r>
              <a:rPr sz="1750" b="1" spc="20" dirty="0">
                <a:latin typeface="Roboto Bk"/>
                <a:cs typeface="Roboto Bk"/>
              </a:rPr>
              <a:t> </a:t>
            </a:r>
            <a:r>
              <a:rPr sz="1750" b="1" spc="50" dirty="0">
                <a:latin typeface="Roboto Bk"/>
                <a:cs typeface="Roboto Bk"/>
              </a:rPr>
              <a:t>interested </a:t>
            </a:r>
            <a:r>
              <a:rPr sz="1750" b="1" spc="-420" dirty="0">
                <a:latin typeface="Roboto Bk"/>
                <a:cs typeface="Roboto Bk"/>
              </a:rPr>
              <a:t> </a:t>
            </a:r>
            <a:r>
              <a:rPr sz="1750" b="1" dirty="0">
                <a:latin typeface="Roboto Bk"/>
                <a:cs typeface="Roboto Bk"/>
              </a:rPr>
              <a:t>[11(1)</a:t>
            </a:r>
            <a:r>
              <a:rPr sz="1750" b="1" spc="15" dirty="0">
                <a:latin typeface="Roboto Bk"/>
                <a:cs typeface="Roboto Bk"/>
              </a:rPr>
              <a:t> </a:t>
            </a:r>
            <a:r>
              <a:rPr sz="1750" b="1" spc="-20" dirty="0">
                <a:latin typeface="Roboto Bk"/>
                <a:cs typeface="Roboto Bk"/>
              </a:rPr>
              <a:t>(c)</a:t>
            </a:r>
            <a:r>
              <a:rPr sz="1750" b="1" spc="20" dirty="0">
                <a:latin typeface="Roboto Bk"/>
                <a:cs typeface="Roboto Bk"/>
              </a:rPr>
              <a:t> </a:t>
            </a:r>
            <a:r>
              <a:rPr sz="1750" b="1" spc="45" dirty="0">
                <a:latin typeface="Roboto Bk"/>
                <a:cs typeface="Roboto Bk"/>
              </a:rPr>
              <a:t>(i)]</a:t>
            </a:r>
            <a:endParaRPr sz="1750">
              <a:latin typeface="Roboto Bk"/>
              <a:cs typeface="Roboto Bk"/>
            </a:endParaRPr>
          </a:p>
          <a:p>
            <a:pPr marL="440055" marR="1141730" indent="-321310">
              <a:lnSpc>
                <a:spcPct val="102099"/>
              </a:lnSpc>
              <a:spcBef>
                <a:spcPts val="660"/>
              </a:spcBef>
              <a:buClr>
                <a:srgbClr val="4E81BD"/>
              </a:buClr>
              <a:buSzPct val="80000"/>
              <a:buFont typeface="Arial MT"/>
              <a:buChar char="•"/>
              <a:tabLst>
                <a:tab pos="440055" algn="l"/>
                <a:tab pos="440690" algn="l"/>
              </a:tabLst>
            </a:pPr>
            <a:r>
              <a:rPr sz="1750" b="1" spc="70" dirty="0">
                <a:latin typeface="Roboto Bk"/>
                <a:cs typeface="Roboto Bk"/>
              </a:rPr>
              <a:t>Income</a:t>
            </a:r>
            <a:r>
              <a:rPr sz="1750" b="1" spc="20" dirty="0">
                <a:latin typeface="Roboto Bk"/>
                <a:cs typeface="Roboto Bk"/>
              </a:rPr>
              <a:t> </a:t>
            </a:r>
            <a:r>
              <a:rPr sz="1750" b="1" spc="90" dirty="0">
                <a:latin typeface="Roboto Bk"/>
                <a:cs typeface="Roboto Bk"/>
              </a:rPr>
              <a:t>derived</a:t>
            </a:r>
            <a:r>
              <a:rPr sz="1750" b="1" spc="25" dirty="0">
                <a:latin typeface="Roboto Bk"/>
                <a:cs typeface="Roboto Bk"/>
              </a:rPr>
              <a:t> </a:t>
            </a:r>
            <a:r>
              <a:rPr sz="1750" b="1" spc="100" dirty="0">
                <a:latin typeface="Roboto Bk"/>
                <a:cs typeface="Roboto Bk"/>
              </a:rPr>
              <a:t>from</a:t>
            </a:r>
            <a:r>
              <a:rPr sz="1750" b="1" spc="25" dirty="0">
                <a:latin typeface="Roboto Bk"/>
                <a:cs typeface="Roboto Bk"/>
              </a:rPr>
              <a:t> </a:t>
            </a:r>
            <a:r>
              <a:rPr sz="1750" b="1" spc="90" dirty="0">
                <a:latin typeface="Roboto Bk"/>
                <a:cs typeface="Roboto Bk"/>
              </a:rPr>
              <a:t>property</a:t>
            </a:r>
            <a:r>
              <a:rPr sz="1750" b="1" spc="25" dirty="0">
                <a:latin typeface="Roboto Bk"/>
                <a:cs typeface="Roboto Bk"/>
              </a:rPr>
              <a:t> </a:t>
            </a:r>
            <a:r>
              <a:rPr sz="1750" b="1" spc="75" dirty="0">
                <a:latin typeface="Roboto Bk"/>
                <a:cs typeface="Roboto Bk"/>
              </a:rPr>
              <a:t>held</a:t>
            </a:r>
            <a:r>
              <a:rPr sz="1750" b="1" spc="20" dirty="0">
                <a:latin typeface="Roboto Bk"/>
                <a:cs typeface="Roboto Bk"/>
              </a:rPr>
              <a:t> </a:t>
            </a:r>
            <a:r>
              <a:rPr sz="1750" b="1" spc="120" dirty="0">
                <a:latin typeface="Roboto Bk"/>
                <a:cs typeface="Roboto Bk"/>
              </a:rPr>
              <a:t>under</a:t>
            </a:r>
            <a:r>
              <a:rPr sz="1750" b="1" spc="25" dirty="0">
                <a:latin typeface="Roboto Bk"/>
                <a:cs typeface="Roboto Bk"/>
              </a:rPr>
              <a:t> </a:t>
            </a:r>
            <a:r>
              <a:rPr sz="1750" b="1" spc="45" dirty="0">
                <a:latin typeface="Roboto Bk"/>
                <a:cs typeface="Roboto Bk"/>
              </a:rPr>
              <a:t>trust</a:t>
            </a:r>
            <a:r>
              <a:rPr sz="1750" b="1" spc="25" dirty="0">
                <a:latin typeface="Roboto Bk"/>
                <a:cs typeface="Roboto Bk"/>
              </a:rPr>
              <a:t> </a:t>
            </a:r>
            <a:r>
              <a:rPr sz="1750" b="1" spc="120" dirty="0">
                <a:latin typeface="Roboto"/>
                <a:cs typeface="Roboto"/>
              </a:rPr>
              <a:t>created</a:t>
            </a:r>
            <a:r>
              <a:rPr sz="1750" b="1" spc="25" dirty="0">
                <a:latin typeface="Roboto"/>
                <a:cs typeface="Roboto"/>
              </a:rPr>
              <a:t> </a:t>
            </a:r>
            <a:r>
              <a:rPr sz="1750" b="1" spc="135" dirty="0">
                <a:latin typeface="Roboto"/>
                <a:cs typeface="Roboto"/>
              </a:rPr>
              <a:t>before </a:t>
            </a:r>
            <a:r>
              <a:rPr sz="1750" b="1" spc="-425" dirty="0">
                <a:latin typeface="Roboto"/>
                <a:cs typeface="Roboto"/>
              </a:rPr>
              <a:t> </a:t>
            </a:r>
            <a:r>
              <a:rPr sz="1750" b="1" spc="-20" dirty="0">
                <a:latin typeface="Roboto"/>
                <a:cs typeface="Roboto"/>
              </a:rPr>
              <a:t>01.04.1952</a:t>
            </a:r>
            <a:r>
              <a:rPr sz="1750" b="1" spc="75" dirty="0">
                <a:latin typeface="Roboto"/>
                <a:cs typeface="Roboto"/>
              </a:rPr>
              <a:t> </a:t>
            </a:r>
            <a:r>
              <a:rPr sz="1750" b="1" spc="85" dirty="0">
                <a:latin typeface="Roboto Bk"/>
                <a:cs typeface="Roboto Bk"/>
              </a:rPr>
              <a:t>for</a:t>
            </a:r>
            <a:r>
              <a:rPr sz="1750" b="1" spc="25" dirty="0">
                <a:latin typeface="Roboto Bk"/>
                <a:cs typeface="Roboto Bk"/>
              </a:rPr>
              <a:t> </a:t>
            </a:r>
            <a:r>
              <a:rPr sz="1750" b="1" spc="65" dirty="0">
                <a:latin typeface="Roboto Bk"/>
                <a:cs typeface="Roboto Bk"/>
              </a:rPr>
              <a:t>charitable</a:t>
            </a:r>
            <a:r>
              <a:rPr sz="1750" b="1" spc="20" dirty="0">
                <a:latin typeface="Roboto Bk"/>
                <a:cs typeface="Roboto Bk"/>
              </a:rPr>
              <a:t> </a:t>
            </a:r>
            <a:r>
              <a:rPr sz="1750" b="1" spc="114" dirty="0">
                <a:latin typeface="Roboto Bk"/>
                <a:cs typeface="Roboto Bk"/>
              </a:rPr>
              <a:t>or</a:t>
            </a:r>
            <a:r>
              <a:rPr sz="1750" b="1" spc="25" dirty="0">
                <a:latin typeface="Roboto Bk"/>
                <a:cs typeface="Roboto Bk"/>
              </a:rPr>
              <a:t> </a:t>
            </a:r>
            <a:r>
              <a:rPr sz="1750" b="1" spc="50" dirty="0">
                <a:latin typeface="Roboto Bk"/>
                <a:cs typeface="Roboto Bk"/>
              </a:rPr>
              <a:t>religious</a:t>
            </a:r>
            <a:r>
              <a:rPr sz="1750" b="1" spc="25" dirty="0">
                <a:latin typeface="Roboto Bk"/>
                <a:cs typeface="Roboto Bk"/>
              </a:rPr>
              <a:t> </a:t>
            </a:r>
            <a:r>
              <a:rPr sz="1750" b="1" spc="45" dirty="0">
                <a:latin typeface="Roboto Bk"/>
                <a:cs typeface="Roboto Bk"/>
              </a:rPr>
              <a:t>purposes</a:t>
            </a:r>
            <a:r>
              <a:rPr sz="1750" b="1" spc="20" dirty="0">
                <a:latin typeface="Roboto Bk"/>
                <a:cs typeface="Roboto Bk"/>
              </a:rPr>
              <a:t> </a:t>
            </a:r>
            <a:r>
              <a:rPr sz="1750" b="1" spc="-10" dirty="0">
                <a:latin typeface="Roboto Bk"/>
                <a:cs typeface="Roboto Bk"/>
              </a:rPr>
              <a:t>[11(1)(c)</a:t>
            </a:r>
            <a:r>
              <a:rPr sz="1750" b="1" spc="25" dirty="0">
                <a:latin typeface="Roboto Bk"/>
                <a:cs typeface="Roboto Bk"/>
              </a:rPr>
              <a:t> </a:t>
            </a:r>
            <a:r>
              <a:rPr sz="1750" b="1" spc="50" dirty="0">
                <a:latin typeface="Roboto Bk"/>
                <a:cs typeface="Roboto Bk"/>
              </a:rPr>
              <a:t>(ii)]</a:t>
            </a:r>
            <a:endParaRPr sz="1750">
              <a:latin typeface="Roboto Bk"/>
              <a:cs typeface="Roboto Bk"/>
            </a:endParaRPr>
          </a:p>
          <a:p>
            <a:pPr marL="440055" marR="70485" indent="-321310">
              <a:lnSpc>
                <a:spcPct val="102099"/>
              </a:lnSpc>
              <a:spcBef>
                <a:spcPts val="660"/>
              </a:spcBef>
              <a:buClr>
                <a:srgbClr val="4E81BD"/>
              </a:buClr>
              <a:buSzPct val="80000"/>
              <a:buFont typeface="Arial MT"/>
              <a:buChar char="•"/>
              <a:tabLst>
                <a:tab pos="440055" algn="l"/>
                <a:tab pos="440690" algn="l"/>
              </a:tabLst>
            </a:pPr>
            <a:r>
              <a:rPr sz="1750" b="1" spc="70" dirty="0">
                <a:latin typeface="Roboto Bk"/>
                <a:cs typeface="Roboto Bk"/>
              </a:rPr>
              <a:t>Income</a:t>
            </a:r>
            <a:r>
              <a:rPr sz="1750" b="1" spc="25" dirty="0">
                <a:latin typeface="Roboto Bk"/>
                <a:cs typeface="Roboto Bk"/>
              </a:rPr>
              <a:t> </a:t>
            </a:r>
            <a:r>
              <a:rPr sz="1750" b="1" spc="10" dirty="0">
                <a:latin typeface="Roboto Bk"/>
                <a:cs typeface="Roboto Bk"/>
              </a:rPr>
              <a:t>to</a:t>
            </a:r>
            <a:r>
              <a:rPr sz="1750" b="1" spc="25" dirty="0">
                <a:latin typeface="Roboto Bk"/>
                <a:cs typeface="Roboto Bk"/>
              </a:rPr>
              <a:t> </a:t>
            </a:r>
            <a:r>
              <a:rPr sz="1750" b="1" spc="50" dirty="0">
                <a:latin typeface="Roboto Bk"/>
                <a:cs typeface="Roboto Bk"/>
              </a:rPr>
              <a:t>the</a:t>
            </a:r>
            <a:r>
              <a:rPr sz="1750" b="1" spc="25" dirty="0">
                <a:latin typeface="Roboto Bk"/>
                <a:cs typeface="Roboto Bk"/>
              </a:rPr>
              <a:t> </a:t>
            </a:r>
            <a:r>
              <a:rPr sz="1750" b="1" spc="50" dirty="0">
                <a:latin typeface="Roboto Bk"/>
                <a:cs typeface="Roboto Bk"/>
              </a:rPr>
              <a:t>extent</a:t>
            </a:r>
            <a:r>
              <a:rPr sz="1750" b="1" spc="25" dirty="0">
                <a:latin typeface="Roboto Bk"/>
                <a:cs typeface="Roboto Bk"/>
              </a:rPr>
              <a:t> </a:t>
            </a:r>
            <a:r>
              <a:rPr sz="1750" b="1" spc="70" dirty="0">
                <a:latin typeface="Roboto Bk"/>
                <a:cs typeface="Roboto Bk"/>
              </a:rPr>
              <a:t>applied</a:t>
            </a:r>
            <a:r>
              <a:rPr sz="1750" b="1" spc="25" dirty="0">
                <a:latin typeface="Roboto Bk"/>
                <a:cs typeface="Roboto Bk"/>
              </a:rPr>
              <a:t> </a:t>
            </a:r>
            <a:r>
              <a:rPr sz="1750" b="1" spc="85" dirty="0">
                <a:latin typeface="Roboto Bk"/>
                <a:cs typeface="Roboto Bk"/>
              </a:rPr>
              <a:t>for</a:t>
            </a:r>
            <a:r>
              <a:rPr sz="1750" b="1" spc="25" dirty="0">
                <a:latin typeface="Roboto Bk"/>
                <a:cs typeface="Roboto Bk"/>
              </a:rPr>
              <a:t> </a:t>
            </a:r>
            <a:r>
              <a:rPr sz="1750" b="1" spc="30" dirty="0">
                <a:latin typeface="Roboto Bk"/>
                <a:cs typeface="Roboto Bk"/>
              </a:rPr>
              <a:t>such</a:t>
            </a:r>
            <a:r>
              <a:rPr sz="1750" b="1" spc="25" dirty="0">
                <a:latin typeface="Roboto Bk"/>
                <a:cs typeface="Roboto Bk"/>
              </a:rPr>
              <a:t> </a:t>
            </a:r>
            <a:r>
              <a:rPr sz="1750" b="1" spc="45" dirty="0">
                <a:latin typeface="Roboto Bk"/>
                <a:cs typeface="Roboto Bk"/>
              </a:rPr>
              <a:t>purposes</a:t>
            </a:r>
            <a:r>
              <a:rPr sz="1750" b="1" spc="25" dirty="0">
                <a:latin typeface="Roboto Bk"/>
                <a:cs typeface="Roboto Bk"/>
              </a:rPr>
              <a:t> </a:t>
            </a:r>
            <a:r>
              <a:rPr sz="1750" b="1" spc="100" dirty="0">
                <a:latin typeface="Roboto"/>
                <a:cs typeface="Roboto"/>
              </a:rPr>
              <a:t>outside</a:t>
            </a:r>
            <a:r>
              <a:rPr sz="1750" b="1" spc="25" dirty="0">
                <a:latin typeface="Roboto"/>
                <a:cs typeface="Roboto"/>
              </a:rPr>
              <a:t> </a:t>
            </a:r>
            <a:r>
              <a:rPr sz="1750" b="1" spc="155" dirty="0">
                <a:latin typeface="Roboto"/>
                <a:cs typeface="Roboto"/>
              </a:rPr>
              <a:t>India</a:t>
            </a:r>
            <a:r>
              <a:rPr sz="1750" b="1" spc="45" dirty="0">
                <a:latin typeface="Roboto"/>
                <a:cs typeface="Roboto"/>
              </a:rPr>
              <a:t> </a:t>
            </a:r>
            <a:r>
              <a:rPr sz="1750" b="1" spc="50" dirty="0">
                <a:latin typeface="Roboto Bk"/>
                <a:cs typeface="Roboto Bk"/>
              </a:rPr>
              <a:t>if</a:t>
            </a:r>
            <a:r>
              <a:rPr sz="1750" b="1" spc="25" dirty="0">
                <a:latin typeface="Roboto Bk"/>
                <a:cs typeface="Roboto Bk"/>
              </a:rPr>
              <a:t> </a:t>
            </a:r>
            <a:r>
              <a:rPr sz="1750" b="1" spc="85" dirty="0">
                <a:latin typeface="Roboto Bk"/>
                <a:cs typeface="Roboto Bk"/>
              </a:rPr>
              <a:t>approved </a:t>
            </a:r>
            <a:r>
              <a:rPr sz="1750" b="1" spc="-420" dirty="0">
                <a:latin typeface="Roboto Bk"/>
                <a:cs typeface="Roboto Bk"/>
              </a:rPr>
              <a:t> </a:t>
            </a:r>
            <a:r>
              <a:rPr sz="1750" b="1" spc="75" dirty="0">
                <a:latin typeface="Roboto Bk"/>
                <a:cs typeface="Roboto Bk"/>
              </a:rPr>
              <a:t>by</a:t>
            </a:r>
            <a:r>
              <a:rPr sz="1750" b="1" spc="15" dirty="0">
                <a:latin typeface="Roboto Bk"/>
                <a:cs typeface="Roboto Bk"/>
              </a:rPr>
              <a:t> </a:t>
            </a:r>
            <a:r>
              <a:rPr sz="1750" b="1" spc="50" dirty="0">
                <a:latin typeface="Roboto Bk"/>
                <a:cs typeface="Roboto Bk"/>
              </a:rPr>
              <a:t>the</a:t>
            </a:r>
            <a:r>
              <a:rPr sz="1750" b="1" spc="20" dirty="0">
                <a:latin typeface="Roboto Bk"/>
                <a:cs typeface="Roboto Bk"/>
              </a:rPr>
              <a:t> </a:t>
            </a:r>
            <a:r>
              <a:rPr sz="1750" b="1" spc="45" dirty="0">
                <a:latin typeface="Roboto Bk"/>
                <a:cs typeface="Roboto Bk"/>
              </a:rPr>
              <a:t>CBDT</a:t>
            </a:r>
            <a:r>
              <a:rPr sz="1750" b="1" spc="20" dirty="0">
                <a:latin typeface="Roboto Bk"/>
                <a:cs typeface="Roboto Bk"/>
              </a:rPr>
              <a:t> </a:t>
            </a:r>
            <a:r>
              <a:rPr sz="1750" b="1" spc="75" dirty="0">
                <a:latin typeface="Roboto Bk"/>
                <a:cs typeface="Roboto Bk"/>
              </a:rPr>
              <a:t>by</a:t>
            </a:r>
            <a:r>
              <a:rPr sz="1750" b="1" spc="20" dirty="0">
                <a:latin typeface="Roboto Bk"/>
                <a:cs typeface="Roboto Bk"/>
              </a:rPr>
              <a:t> </a:t>
            </a:r>
            <a:r>
              <a:rPr sz="1750" b="1" spc="65" dirty="0">
                <a:latin typeface="Roboto Bk"/>
                <a:cs typeface="Roboto Bk"/>
              </a:rPr>
              <a:t>general</a:t>
            </a:r>
            <a:r>
              <a:rPr sz="1750" b="1" spc="20" dirty="0">
                <a:latin typeface="Roboto Bk"/>
                <a:cs typeface="Roboto Bk"/>
              </a:rPr>
              <a:t> </a:t>
            </a:r>
            <a:r>
              <a:rPr sz="1750" b="1" spc="114" dirty="0">
                <a:latin typeface="Roboto Bk"/>
                <a:cs typeface="Roboto Bk"/>
              </a:rPr>
              <a:t>or</a:t>
            </a:r>
            <a:r>
              <a:rPr sz="1750" b="1" spc="20" dirty="0">
                <a:latin typeface="Roboto Bk"/>
                <a:cs typeface="Roboto Bk"/>
              </a:rPr>
              <a:t> </a:t>
            </a:r>
            <a:r>
              <a:rPr sz="1750" b="1" spc="25" dirty="0">
                <a:latin typeface="Roboto Bk"/>
                <a:cs typeface="Roboto Bk"/>
              </a:rPr>
              <a:t>special</a:t>
            </a:r>
            <a:r>
              <a:rPr sz="1750" b="1" spc="20" dirty="0">
                <a:latin typeface="Roboto Bk"/>
                <a:cs typeface="Roboto Bk"/>
              </a:rPr>
              <a:t> </a:t>
            </a:r>
            <a:r>
              <a:rPr sz="1750" b="1" spc="110" dirty="0">
                <a:latin typeface="Roboto Bk"/>
                <a:cs typeface="Roboto Bk"/>
              </a:rPr>
              <a:t>order</a:t>
            </a:r>
            <a:endParaRPr sz="1750">
              <a:latin typeface="Roboto Bk"/>
              <a:cs typeface="Roboto Bk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7036" y="271590"/>
            <a:ext cx="7629364" cy="110490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050" spc="145" dirty="0">
                <a:latin typeface="Roboto Bk"/>
                <a:cs typeface="Roboto Bk"/>
              </a:rPr>
              <a:t>The</a:t>
            </a:r>
            <a:r>
              <a:rPr sz="3050" spc="30" dirty="0">
                <a:latin typeface="Roboto Bk"/>
                <a:cs typeface="Roboto Bk"/>
              </a:rPr>
              <a:t> </a:t>
            </a:r>
            <a:r>
              <a:rPr sz="3050" spc="40" dirty="0">
                <a:latin typeface="Roboto Bk"/>
                <a:cs typeface="Roboto Bk"/>
              </a:rPr>
              <a:t>Second</a:t>
            </a:r>
            <a:r>
              <a:rPr sz="3050" spc="30" dirty="0">
                <a:latin typeface="Roboto Bk"/>
                <a:cs typeface="Roboto Bk"/>
              </a:rPr>
              <a:t> </a:t>
            </a:r>
            <a:r>
              <a:rPr sz="3050" spc="85" dirty="0">
                <a:latin typeface="Roboto Bk"/>
                <a:cs typeface="Roboto Bk"/>
              </a:rPr>
              <a:t>Regime</a:t>
            </a:r>
            <a:r>
              <a:rPr sz="3050" spc="30" dirty="0">
                <a:latin typeface="Roboto Bk"/>
                <a:cs typeface="Roboto Bk"/>
              </a:rPr>
              <a:t> </a:t>
            </a:r>
            <a:r>
              <a:rPr sz="3050" spc="75" dirty="0">
                <a:latin typeface="Roboto Bk"/>
                <a:cs typeface="Roboto Bk"/>
              </a:rPr>
              <a:t>–Exemption</a:t>
            </a:r>
            <a:r>
              <a:rPr sz="3050" spc="35" dirty="0">
                <a:latin typeface="Roboto Bk"/>
                <a:cs typeface="Roboto Bk"/>
              </a:rPr>
              <a:t> </a:t>
            </a:r>
            <a:r>
              <a:rPr sz="3050" spc="-95" dirty="0">
                <a:latin typeface="Roboto Bk"/>
                <a:cs typeface="Roboto Bk"/>
              </a:rPr>
              <a:t>u/s</a:t>
            </a:r>
            <a:r>
              <a:rPr sz="3050" spc="30" dirty="0">
                <a:latin typeface="Roboto Bk"/>
                <a:cs typeface="Roboto Bk"/>
              </a:rPr>
              <a:t> </a:t>
            </a:r>
            <a:r>
              <a:rPr sz="3050" spc="-55" dirty="0">
                <a:latin typeface="Roboto Bk"/>
                <a:cs typeface="Roboto Bk"/>
              </a:rPr>
              <a:t>11</a:t>
            </a:r>
            <a:endParaRPr sz="3050">
              <a:latin typeface="Roboto Bk"/>
              <a:cs typeface="Roboto Bk"/>
            </a:endParaRPr>
          </a:p>
          <a:p>
            <a:pPr marL="12700" marR="245110">
              <a:lnSpc>
                <a:spcPct val="102200"/>
              </a:lnSpc>
              <a:spcBef>
                <a:spcPts val="25"/>
              </a:spcBef>
            </a:pPr>
            <a:r>
              <a:rPr sz="1950" spc="155" dirty="0"/>
              <a:t>Income</a:t>
            </a:r>
            <a:r>
              <a:rPr sz="1950" spc="25" dirty="0"/>
              <a:t> </a:t>
            </a:r>
            <a:r>
              <a:rPr sz="1950" spc="210" dirty="0"/>
              <a:t>from</a:t>
            </a:r>
            <a:r>
              <a:rPr sz="1950" spc="30" dirty="0"/>
              <a:t> </a:t>
            </a:r>
            <a:r>
              <a:rPr sz="1950" spc="185" dirty="0"/>
              <a:t>property</a:t>
            </a:r>
            <a:r>
              <a:rPr sz="1950" spc="30" dirty="0"/>
              <a:t> </a:t>
            </a:r>
            <a:r>
              <a:rPr sz="1950" spc="170" dirty="0"/>
              <a:t>held</a:t>
            </a:r>
            <a:r>
              <a:rPr sz="1950" spc="25" dirty="0"/>
              <a:t> </a:t>
            </a:r>
            <a:r>
              <a:rPr sz="1950" spc="190" dirty="0"/>
              <a:t>for</a:t>
            </a:r>
            <a:r>
              <a:rPr sz="1950" spc="30" dirty="0"/>
              <a:t> </a:t>
            </a:r>
            <a:r>
              <a:rPr sz="1950" spc="160" dirty="0"/>
              <a:t>charitable</a:t>
            </a:r>
            <a:r>
              <a:rPr sz="1950" spc="30" dirty="0"/>
              <a:t> </a:t>
            </a:r>
            <a:r>
              <a:rPr sz="1950" spc="225" dirty="0"/>
              <a:t>or</a:t>
            </a:r>
            <a:r>
              <a:rPr sz="1950" spc="25" dirty="0"/>
              <a:t> </a:t>
            </a:r>
            <a:r>
              <a:rPr sz="1950" spc="135" dirty="0"/>
              <a:t>religious </a:t>
            </a:r>
            <a:r>
              <a:rPr sz="1950" spc="-470" dirty="0"/>
              <a:t> </a:t>
            </a:r>
            <a:r>
              <a:rPr sz="1950" spc="114" dirty="0"/>
              <a:t>purposes.</a:t>
            </a:r>
            <a:endParaRPr sz="1950"/>
          </a:p>
        </p:txBody>
      </p:sp>
      <p:sp>
        <p:nvSpPr>
          <p:cNvPr id="3" name="object 3"/>
          <p:cNvSpPr txBox="1"/>
          <p:nvPr/>
        </p:nvSpPr>
        <p:spPr>
          <a:xfrm>
            <a:off x="1277273" y="1842649"/>
            <a:ext cx="8046720" cy="2482731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60"/>
              </a:spcBef>
              <a:tabLst>
                <a:tab pos="478155" algn="l"/>
              </a:tabLst>
            </a:pPr>
            <a:r>
              <a:rPr sz="2800" b="1" spc="-5" dirty="0">
                <a:solidFill>
                  <a:srgbClr val="4E81BD"/>
                </a:solidFill>
                <a:latin typeface="Arial"/>
                <a:cs typeface="Arial"/>
              </a:rPr>
              <a:t>□	</a:t>
            </a:r>
            <a:r>
              <a:rPr sz="3500" b="1" spc="110" dirty="0">
                <a:latin typeface="Roboto"/>
                <a:cs typeface="Roboto"/>
              </a:rPr>
              <a:t>11(1)(d)</a:t>
            </a:r>
            <a:endParaRPr sz="3500">
              <a:latin typeface="Roboto"/>
              <a:cs typeface="Roboto"/>
            </a:endParaRPr>
          </a:p>
          <a:p>
            <a:pPr marL="478155" indent="-321945">
              <a:lnSpc>
                <a:spcPct val="100000"/>
              </a:lnSpc>
              <a:spcBef>
                <a:spcPts val="735"/>
              </a:spcBef>
              <a:buClr>
                <a:srgbClr val="4E81BD"/>
              </a:buClr>
              <a:buSzPct val="79487"/>
              <a:buFont typeface="Arial MT"/>
              <a:buChar char="•"/>
              <a:tabLst>
                <a:tab pos="478155" algn="l"/>
                <a:tab pos="478790" algn="l"/>
              </a:tabLst>
            </a:pPr>
            <a:r>
              <a:rPr sz="1950" b="1" spc="95" dirty="0">
                <a:latin typeface="Roboto Bk"/>
                <a:cs typeface="Roboto Bk"/>
              </a:rPr>
              <a:t>Income</a:t>
            </a:r>
            <a:r>
              <a:rPr sz="1950" b="1" spc="20" dirty="0">
                <a:latin typeface="Roboto Bk"/>
                <a:cs typeface="Roboto Bk"/>
              </a:rPr>
              <a:t> </a:t>
            </a:r>
            <a:r>
              <a:rPr sz="1950" b="1" spc="135" dirty="0">
                <a:latin typeface="Roboto Bk"/>
                <a:cs typeface="Roboto Bk"/>
              </a:rPr>
              <a:t>in</a:t>
            </a:r>
            <a:r>
              <a:rPr sz="1950" b="1" spc="20" dirty="0">
                <a:latin typeface="Roboto Bk"/>
                <a:cs typeface="Roboto Bk"/>
              </a:rPr>
              <a:t> </a:t>
            </a:r>
            <a:r>
              <a:rPr sz="1950" b="1" spc="65" dirty="0">
                <a:latin typeface="Roboto Bk"/>
                <a:cs typeface="Roboto Bk"/>
              </a:rPr>
              <a:t>the</a:t>
            </a:r>
            <a:r>
              <a:rPr sz="1950" b="1" spc="20" dirty="0">
                <a:latin typeface="Roboto Bk"/>
                <a:cs typeface="Roboto Bk"/>
              </a:rPr>
              <a:t> </a:t>
            </a:r>
            <a:r>
              <a:rPr sz="1950" b="1" spc="125" dirty="0">
                <a:latin typeface="Roboto Bk"/>
                <a:cs typeface="Roboto Bk"/>
              </a:rPr>
              <a:t>form</a:t>
            </a:r>
            <a:r>
              <a:rPr sz="1950" b="1" spc="20" dirty="0">
                <a:latin typeface="Roboto Bk"/>
                <a:cs typeface="Roboto Bk"/>
              </a:rPr>
              <a:t> </a:t>
            </a:r>
            <a:r>
              <a:rPr sz="1950" b="1" spc="35" dirty="0">
                <a:latin typeface="Roboto Bk"/>
                <a:cs typeface="Roboto Bk"/>
              </a:rPr>
              <a:t>of</a:t>
            </a:r>
            <a:r>
              <a:rPr sz="1950" b="1" spc="45" dirty="0">
                <a:latin typeface="Roboto Bk"/>
                <a:cs typeface="Roboto Bk"/>
              </a:rPr>
              <a:t> </a:t>
            </a:r>
            <a:r>
              <a:rPr sz="1950" b="1" spc="165" dirty="0">
                <a:latin typeface="Roboto"/>
                <a:cs typeface="Roboto"/>
              </a:rPr>
              <a:t>Voluntary</a:t>
            </a:r>
            <a:r>
              <a:rPr sz="1950" b="1" spc="20" dirty="0">
                <a:latin typeface="Roboto"/>
                <a:cs typeface="Roboto"/>
              </a:rPr>
              <a:t> </a:t>
            </a:r>
            <a:r>
              <a:rPr sz="1950" b="1" spc="165" dirty="0">
                <a:latin typeface="Roboto"/>
                <a:cs typeface="Roboto"/>
              </a:rPr>
              <a:t>contribution</a:t>
            </a:r>
            <a:endParaRPr sz="1950">
              <a:latin typeface="Roboto"/>
              <a:cs typeface="Roboto"/>
            </a:endParaRPr>
          </a:p>
          <a:p>
            <a:pPr marL="478155" indent="-321945">
              <a:lnSpc>
                <a:spcPct val="100000"/>
              </a:lnSpc>
              <a:spcBef>
                <a:spcPts val="710"/>
              </a:spcBef>
              <a:buClr>
                <a:srgbClr val="4E81BD"/>
              </a:buClr>
              <a:buSzPct val="79487"/>
              <a:buFont typeface="Arial MT"/>
              <a:buChar char="•"/>
              <a:tabLst>
                <a:tab pos="478155" algn="l"/>
                <a:tab pos="478790" algn="l"/>
              </a:tabLst>
            </a:pPr>
            <a:r>
              <a:rPr sz="1950" b="1" spc="20" dirty="0">
                <a:latin typeface="Roboto Bk"/>
                <a:cs typeface="Roboto Bk"/>
              </a:rPr>
              <a:t>Speciﬁc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85" dirty="0">
                <a:latin typeface="Roboto Bk"/>
                <a:cs typeface="Roboto Bk"/>
              </a:rPr>
              <a:t>direction</a:t>
            </a:r>
            <a:r>
              <a:rPr sz="1950" b="1" spc="30" dirty="0">
                <a:latin typeface="Roboto Bk"/>
                <a:cs typeface="Roboto Bk"/>
              </a:rPr>
              <a:t> </a:t>
            </a:r>
            <a:r>
              <a:rPr sz="1950" b="1" spc="95" dirty="0">
                <a:latin typeface="Roboto Bk"/>
                <a:cs typeface="Roboto Bk"/>
              </a:rPr>
              <a:t>by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65" dirty="0">
                <a:latin typeface="Roboto Bk"/>
                <a:cs typeface="Roboto Bk"/>
              </a:rPr>
              <a:t>the</a:t>
            </a:r>
            <a:r>
              <a:rPr sz="1950" b="1" spc="30" dirty="0">
                <a:latin typeface="Roboto Bk"/>
                <a:cs typeface="Roboto Bk"/>
              </a:rPr>
              <a:t> </a:t>
            </a:r>
            <a:r>
              <a:rPr sz="1950" b="1" spc="125" dirty="0">
                <a:latin typeface="Roboto Bk"/>
                <a:cs typeface="Roboto Bk"/>
              </a:rPr>
              <a:t>donor</a:t>
            </a:r>
            <a:r>
              <a:rPr sz="1950" b="1" spc="30" dirty="0">
                <a:latin typeface="Roboto Bk"/>
                <a:cs typeface="Roboto Bk"/>
              </a:rPr>
              <a:t> </a:t>
            </a:r>
            <a:r>
              <a:rPr sz="1950" b="1" spc="60" dirty="0">
                <a:latin typeface="Roboto Bk"/>
                <a:cs typeface="Roboto Bk"/>
              </a:rPr>
              <a:t>that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50" dirty="0">
                <a:latin typeface="Roboto Bk"/>
                <a:cs typeface="Roboto Bk"/>
              </a:rPr>
              <a:t>it</a:t>
            </a:r>
            <a:r>
              <a:rPr sz="1950" b="1" spc="30" dirty="0">
                <a:latin typeface="Roboto Bk"/>
                <a:cs typeface="Roboto Bk"/>
              </a:rPr>
              <a:t> </a:t>
            </a:r>
            <a:r>
              <a:rPr sz="1950" b="1" spc="55" dirty="0">
                <a:latin typeface="Roboto Bk"/>
                <a:cs typeface="Roboto Bk"/>
              </a:rPr>
              <a:t>shall</a:t>
            </a:r>
            <a:r>
              <a:rPr sz="1950" b="1" spc="30" dirty="0">
                <a:latin typeface="Roboto Bk"/>
                <a:cs typeface="Roboto Bk"/>
              </a:rPr>
              <a:t> </a:t>
            </a:r>
            <a:r>
              <a:rPr sz="1950" b="1" spc="125" dirty="0">
                <a:latin typeface="Roboto Bk"/>
                <a:cs typeface="Roboto Bk"/>
              </a:rPr>
              <a:t>form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105" dirty="0">
                <a:latin typeface="Roboto Bk"/>
                <a:cs typeface="Roboto Bk"/>
              </a:rPr>
              <a:t>part</a:t>
            </a:r>
            <a:r>
              <a:rPr sz="1950" b="1" spc="30" dirty="0">
                <a:latin typeface="Roboto Bk"/>
                <a:cs typeface="Roboto Bk"/>
              </a:rPr>
              <a:t> </a:t>
            </a:r>
            <a:r>
              <a:rPr sz="1950" b="1" spc="35" dirty="0">
                <a:latin typeface="Roboto Bk"/>
                <a:cs typeface="Roboto Bk"/>
              </a:rPr>
              <a:t>of</a:t>
            </a:r>
            <a:r>
              <a:rPr sz="1950" b="1" spc="80" dirty="0">
                <a:latin typeface="Roboto Bk"/>
                <a:cs typeface="Roboto Bk"/>
              </a:rPr>
              <a:t> </a:t>
            </a:r>
            <a:r>
              <a:rPr sz="1950" b="1" spc="135" dirty="0">
                <a:latin typeface="Roboto"/>
                <a:cs typeface="Roboto"/>
              </a:rPr>
              <a:t>corpus</a:t>
            </a:r>
            <a:endParaRPr sz="1950">
              <a:latin typeface="Roboto"/>
              <a:cs typeface="Roboto"/>
            </a:endParaRPr>
          </a:p>
          <a:p>
            <a:pPr marL="478155" indent="-321945">
              <a:lnSpc>
                <a:spcPct val="100000"/>
              </a:lnSpc>
              <a:spcBef>
                <a:spcPts val="715"/>
              </a:spcBef>
              <a:buClr>
                <a:srgbClr val="4E81BD"/>
              </a:buClr>
              <a:buSzPct val="79487"/>
              <a:buFont typeface="Arial MT"/>
              <a:buChar char="•"/>
              <a:tabLst>
                <a:tab pos="478155" algn="l"/>
                <a:tab pos="478790" algn="l"/>
              </a:tabLst>
            </a:pPr>
            <a:r>
              <a:rPr sz="1950" b="1" spc="40" dirty="0">
                <a:latin typeface="Roboto Bk"/>
                <a:cs typeface="Roboto Bk"/>
              </a:rPr>
              <a:t>Such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90" dirty="0">
                <a:latin typeface="Roboto Bk"/>
                <a:cs typeface="Roboto Bk"/>
              </a:rPr>
              <a:t>contribution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-10" dirty="0">
                <a:latin typeface="Roboto Bk"/>
                <a:cs typeface="Roboto Bk"/>
              </a:rPr>
              <a:t>is</a:t>
            </a:r>
            <a:r>
              <a:rPr sz="1950" b="1" spc="65" dirty="0">
                <a:latin typeface="Roboto Bk"/>
                <a:cs typeface="Roboto Bk"/>
              </a:rPr>
              <a:t> </a:t>
            </a:r>
            <a:r>
              <a:rPr sz="1950" b="1" spc="75" dirty="0">
                <a:latin typeface="Roboto"/>
                <a:cs typeface="Roboto"/>
              </a:rPr>
              <a:t>invested</a:t>
            </a:r>
            <a:r>
              <a:rPr sz="1950" b="1" spc="75" dirty="0">
                <a:latin typeface="Roboto Bk"/>
                <a:cs typeface="Roboto Bk"/>
              </a:rPr>
              <a:t>/deposited</a:t>
            </a:r>
            <a:r>
              <a:rPr sz="1950" b="1" spc="30" dirty="0">
                <a:latin typeface="Roboto Bk"/>
                <a:cs typeface="Roboto Bk"/>
              </a:rPr>
              <a:t> </a:t>
            </a:r>
            <a:r>
              <a:rPr sz="1950" b="1" spc="135" dirty="0">
                <a:latin typeface="Roboto Bk"/>
                <a:cs typeface="Roboto Bk"/>
              </a:rPr>
              <a:t>in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-25" dirty="0">
                <a:latin typeface="Roboto Bk"/>
                <a:cs typeface="Roboto Bk"/>
              </a:rPr>
              <a:t>11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-15" dirty="0">
                <a:latin typeface="Roboto Bk"/>
                <a:cs typeface="Roboto Bk"/>
              </a:rPr>
              <a:t>(5</a:t>
            </a:r>
            <a:r>
              <a:rPr sz="1950" b="1" spc="-15">
                <a:latin typeface="Roboto Bk"/>
                <a:cs typeface="Roboto Bk"/>
              </a:rPr>
              <a:t>)</a:t>
            </a:r>
            <a:r>
              <a:rPr sz="1950" b="1" spc="30">
                <a:latin typeface="Roboto Bk"/>
                <a:cs typeface="Roboto Bk"/>
              </a:rPr>
              <a:t> </a:t>
            </a:r>
            <a:r>
              <a:rPr sz="1950" b="1" spc="55" smtClean="0">
                <a:latin typeface="Roboto Bk"/>
                <a:cs typeface="Roboto Bk"/>
              </a:rPr>
              <a:t>modes</a:t>
            </a:r>
            <a:r>
              <a:rPr lang="en-US" sz="1950" b="1" spc="55" dirty="0" smtClean="0">
                <a:latin typeface="Roboto Bk"/>
                <a:cs typeface="Roboto Bk"/>
              </a:rPr>
              <a:t> (Schedule ‘J’ of ITR).</a:t>
            </a:r>
            <a:endParaRPr sz="1950">
              <a:latin typeface="Roboto Bk"/>
              <a:cs typeface="Roboto Bk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96627" y="582422"/>
            <a:ext cx="7233920" cy="91059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550" spc="190" dirty="0">
                <a:latin typeface="Roboto Bk"/>
                <a:cs typeface="Roboto Bk"/>
              </a:rPr>
              <a:t>I</a:t>
            </a:r>
            <a:r>
              <a:rPr sz="3550" spc="355" dirty="0">
                <a:latin typeface="Roboto Bk"/>
                <a:cs typeface="Roboto Bk"/>
              </a:rPr>
              <a:t>n</a:t>
            </a:r>
            <a:r>
              <a:rPr sz="3550" spc="85" dirty="0">
                <a:latin typeface="Roboto Bk"/>
                <a:cs typeface="Roboto Bk"/>
              </a:rPr>
              <a:t>co</a:t>
            </a:r>
            <a:r>
              <a:rPr sz="3550" spc="130" dirty="0">
                <a:latin typeface="Roboto Bk"/>
                <a:cs typeface="Roboto Bk"/>
              </a:rPr>
              <a:t>m</a:t>
            </a:r>
            <a:r>
              <a:rPr sz="3550" spc="50" dirty="0">
                <a:latin typeface="Roboto Bk"/>
                <a:cs typeface="Roboto Bk"/>
              </a:rPr>
              <a:t>e</a:t>
            </a:r>
            <a:r>
              <a:rPr sz="3550" spc="40" dirty="0">
                <a:latin typeface="Roboto Bk"/>
                <a:cs typeface="Roboto Bk"/>
              </a:rPr>
              <a:t> </a:t>
            </a:r>
            <a:r>
              <a:rPr sz="3550" spc="-670" dirty="0">
                <a:latin typeface="Roboto Bk"/>
                <a:cs typeface="Roboto Bk"/>
              </a:rPr>
              <a:t>–</a:t>
            </a:r>
            <a:r>
              <a:rPr sz="3550" spc="40" dirty="0">
                <a:latin typeface="Roboto Bk"/>
                <a:cs typeface="Roboto Bk"/>
              </a:rPr>
              <a:t> </a:t>
            </a:r>
            <a:r>
              <a:rPr sz="3550" spc="180" dirty="0">
                <a:latin typeface="Roboto Bk"/>
                <a:cs typeface="Roboto Bk"/>
              </a:rPr>
              <a:t>Exe</a:t>
            </a:r>
            <a:r>
              <a:rPr sz="3550" spc="285" dirty="0">
                <a:latin typeface="Roboto Bk"/>
                <a:cs typeface="Roboto Bk"/>
              </a:rPr>
              <a:t>m</a:t>
            </a:r>
            <a:r>
              <a:rPr sz="3550" spc="185" dirty="0">
                <a:latin typeface="Roboto Bk"/>
                <a:cs typeface="Roboto Bk"/>
              </a:rPr>
              <a:t>p</a:t>
            </a:r>
            <a:r>
              <a:rPr sz="3550" spc="-5" dirty="0">
                <a:latin typeface="Roboto Bk"/>
                <a:cs typeface="Roboto Bk"/>
              </a:rPr>
              <a:t>t</a:t>
            </a:r>
            <a:r>
              <a:rPr sz="3550" spc="160" dirty="0">
                <a:latin typeface="Roboto Bk"/>
                <a:cs typeface="Roboto Bk"/>
              </a:rPr>
              <a:t>i</a:t>
            </a:r>
            <a:r>
              <a:rPr sz="3550" spc="180" dirty="0">
                <a:latin typeface="Roboto Bk"/>
                <a:cs typeface="Roboto Bk"/>
              </a:rPr>
              <a:t>on</a:t>
            </a:r>
            <a:r>
              <a:rPr sz="3550" spc="40" dirty="0">
                <a:latin typeface="Roboto Bk"/>
                <a:cs typeface="Roboto Bk"/>
              </a:rPr>
              <a:t> </a:t>
            </a:r>
            <a:r>
              <a:rPr sz="3550" spc="-110" dirty="0">
                <a:latin typeface="Roboto Bk"/>
                <a:cs typeface="Roboto Bk"/>
              </a:rPr>
              <a:t>u/s</a:t>
            </a:r>
            <a:r>
              <a:rPr sz="3550" spc="40" dirty="0">
                <a:latin typeface="Roboto Bk"/>
                <a:cs typeface="Roboto Bk"/>
              </a:rPr>
              <a:t> </a:t>
            </a:r>
            <a:r>
              <a:rPr sz="3550" spc="-70" dirty="0">
                <a:latin typeface="Roboto Bk"/>
                <a:cs typeface="Roboto Bk"/>
              </a:rPr>
              <a:t>1</a:t>
            </a:r>
            <a:r>
              <a:rPr sz="3550" spc="-65" dirty="0">
                <a:latin typeface="Roboto Bk"/>
                <a:cs typeface="Roboto Bk"/>
              </a:rPr>
              <a:t>2</a:t>
            </a:r>
            <a:endParaRPr sz="3550">
              <a:latin typeface="Roboto Bk"/>
              <a:cs typeface="Roboto Bk"/>
            </a:endParaRPr>
          </a:p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2150" spc="170" dirty="0"/>
              <a:t>Income</a:t>
            </a:r>
            <a:r>
              <a:rPr sz="2150" spc="30" dirty="0"/>
              <a:t> </a:t>
            </a:r>
            <a:r>
              <a:rPr sz="2150" spc="125" dirty="0"/>
              <a:t>of</a:t>
            </a:r>
            <a:r>
              <a:rPr sz="2150" spc="35" dirty="0"/>
              <a:t> </a:t>
            </a:r>
            <a:r>
              <a:rPr sz="2150" spc="125" dirty="0"/>
              <a:t>trusts</a:t>
            </a:r>
            <a:r>
              <a:rPr sz="2150" spc="35" dirty="0"/>
              <a:t> </a:t>
            </a:r>
            <a:r>
              <a:rPr sz="2150" spc="245" dirty="0"/>
              <a:t>or</a:t>
            </a:r>
            <a:r>
              <a:rPr sz="2150" spc="35" dirty="0"/>
              <a:t> </a:t>
            </a:r>
            <a:r>
              <a:rPr sz="2150" spc="135" dirty="0"/>
              <a:t>institutions</a:t>
            </a:r>
            <a:r>
              <a:rPr sz="2150" spc="35" dirty="0"/>
              <a:t> </a:t>
            </a:r>
            <a:r>
              <a:rPr sz="2150" spc="225" dirty="0"/>
              <a:t>from</a:t>
            </a:r>
            <a:r>
              <a:rPr sz="2150" spc="35" dirty="0"/>
              <a:t> </a:t>
            </a:r>
            <a:r>
              <a:rPr sz="2150" spc="150" dirty="0"/>
              <a:t>contributions.</a:t>
            </a:r>
            <a:endParaRPr sz="2150"/>
          </a:p>
        </p:txBody>
      </p:sp>
      <p:sp>
        <p:nvSpPr>
          <p:cNvPr id="3" name="object 3"/>
          <p:cNvSpPr txBox="1"/>
          <p:nvPr/>
        </p:nvSpPr>
        <p:spPr>
          <a:xfrm>
            <a:off x="1361093" y="1957901"/>
            <a:ext cx="8462010" cy="5511165"/>
          </a:xfrm>
          <a:prstGeom prst="rect">
            <a:avLst/>
          </a:prstGeom>
        </p:spPr>
        <p:txBody>
          <a:bodyPr vert="horz" wrap="square" lIns="0" tIns="1727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60"/>
              </a:spcBef>
              <a:tabLst>
                <a:tab pos="478155" algn="l"/>
              </a:tabLst>
            </a:pPr>
            <a:r>
              <a:rPr sz="2800" b="1" spc="-5" dirty="0">
                <a:solidFill>
                  <a:srgbClr val="4E81BD"/>
                </a:solidFill>
                <a:latin typeface="Arial"/>
                <a:cs typeface="Arial"/>
              </a:rPr>
              <a:t>□	</a:t>
            </a:r>
            <a:r>
              <a:rPr sz="3500" b="1" spc="30" dirty="0">
                <a:latin typeface="Roboto"/>
                <a:cs typeface="Roboto"/>
              </a:rPr>
              <a:t>Sec.</a:t>
            </a:r>
            <a:r>
              <a:rPr sz="3500" b="1" spc="5" dirty="0">
                <a:latin typeface="Roboto"/>
                <a:cs typeface="Roboto"/>
              </a:rPr>
              <a:t> </a:t>
            </a:r>
            <a:r>
              <a:rPr sz="3500" b="1" spc="45" dirty="0">
                <a:latin typeface="Roboto"/>
                <a:cs typeface="Roboto"/>
              </a:rPr>
              <a:t>12(1)</a:t>
            </a:r>
            <a:endParaRPr sz="3500">
              <a:latin typeface="Roboto"/>
              <a:cs typeface="Roboto"/>
            </a:endParaRPr>
          </a:p>
          <a:p>
            <a:pPr marL="478155" indent="-321945" algn="just">
              <a:lnSpc>
                <a:spcPct val="100000"/>
              </a:lnSpc>
              <a:spcBef>
                <a:spcPts val="735"/>
              </a:spcBef>
              <a:buClr>
                <a:srgbClr val="4E81BD"/>
              </a:buClr>
              <a:buSzPct val="79487"/>
              <a:buFont typeface="Arial MT"/>
              <a:buChar char="•"/>
              <a:tabLst>
                <a:tab pos="478790" algn="l"/>
              </a:tabLst>
            </a:pPr>
            <a:r>
              <a:rPr sz="1950" b="1" spc="95" dirty="0">
                <a:latin typeface="Roboto Bk"/>
                <a:cs typeface="Roboto Bk"/>
              </a:rPr>
              <a:t>Income</a:t>
            </a:r>
            <a:r>
              <a:rPr sz="1950" b="1" spc="20" dirty="0">
                <a:latin typeface="Roboto Bk"/>
                <a:cs typeface="Roboto Bk"/>
              </a:rPr>
              <a:t> </a:t>
            </a:r>
            <a:r>
              <a:rPr sz="1950" b="1" spc="135" dirty="0">
                <a:latin typeface="Roboto Bk"/>
                <a:cs typeface="Roboto Bk"/>
              </a:rPr>
              <a:t>in</a:t>
            </a:r>
            <a:r>
              <a:rPr sz="1950" b="1" spc="20" dirty="0">
                <a:latin typeface="Roboto Bk"/>
                <a:cs typeface="Roboto Bk"/>
              </a:rPr>
              <a:t> </a:t>
            </a:r>
            <a:r>
              <a:rPr sz="1950" b="1" spc="65" dirty="0">
                <a:latin typeface="Roboto Bk"/>
                <a:cs typeface="Roboto Bk"/>
              </a:rPr>
              <a:t>the</a:t>
            </a:r>
            <a:r>
              <a:rPr sz="1950" b="1" spc="20" dirty="0">
                <a:latin typeface="Roboto Bk"/>
                <a:cs typeface="Roboto Bk"/>
              </a:rPr>
              <a:t> </a:t>
            </a:r>
            <a:r>
              <a:rPr sz="1950" b="1" spc="125" dirty="0">
                <a:latin typeface="Roboto Bk"/>
                <a:cs typeface="Roboto Bk"/>
              </a:rPr>
              <a:t>form</a:t>
            </a:r>
            <a:r>
              <a:rPr sz="1950" b="1" spc="20" dirty="0">
                <a:latin typeface="Roboto Bk"/>
                <a:cs typeface="Roboto Bk"/>
              </a:rPr>
              <a:t> </a:t>
            </a:r>
            <a:r>
              <a:rPr sz="1950" b="1" spc="35" dirty="0">
                <a:latin typeface="Roboto Bk"/>
                <a:cs typeface="Roboto Bk"/>
              </a:rPr>
              <a:t>of</a:t>
            </a:r>
            <a:r>
              <a:rPr sz="1950" b="1" spc="45" dirty="0">
                <a:latin typeface="Roboto Bk"/>
                <a:cs typeface="Roboto Bk"/>
              </a:rPr>
              <a:t> </a:t>
            </a:r>
            <a:r>
              <a:rPr sz="1950" b="1" spc="165" dirty="0">
                <a:latin typeface="Roboto"/>
                <a:cs typeface="Roboto"/>
              </a:rPr>
              <a:t>Voluntary</a:t>
            </a:r>
            <a:r>
              <a:rPr sz="1950" b="1" spc="20" dirty="0">
                <a:latin typeface="Roboto"/>
                <a:cs typeface="Roboto"/>
              </a:rPr>
              <a:t> </a:t>
            </a:r>
            <a:r>
              <a:rPr sz="1950" b="1" spc="165" dirty="0">
                <a:latin typeface="Roboto"/>
                <a:cs typeface="Roboto"/>
              </a:rPr>
              <a:t>contribution</a:t>
            </a:r>
            <a:endParaRPr sz="1950">
              <a:latin typeface="Roboto"/>
              <a:cs typeface="Roboto"/>
            </a:endParaRPr>
          </a:p>
          <a:p>
            <a:pPr marL="478155" indent="-321945" algn="just">
              <a:lnSpc>
                <a:spcPct val="100000"/>
              </a:lnSpc>
              <a:spcBef>
                <a:spcPts val="710"/>
              </a:spcBef>
              <a:buClr>
                <a:srgbClr val="4E81BD"/>
              </a:buClr>
              <a:buSzPct val="79487"/>
              <a:buFont typeface="Arial"/>
              <a:buChar char="•"/>
              <a:tabLst>
                <a:tab pos="478790" algn="l"/>
              </a:tabLst>
            </a:pPr>
            <a:r>
              <a:rPr sz="1950" b="1" spc="145" dirty="0">
                <a:latin typeface="Roboto"/>
                <a:cs typeface="Roboto"/>
              </a:rPr>
              <a:t>No</a:t>
            </a:r>
            <a:r>
              <a:rPr sz="1950" b="1" spc="40" dirty="0">
                <a:latin typeface="Roboto"/>
                <a:cs typeface="Roboto"/>
              </a:rPr>
              <a:t> </a:t>
            </a:r>
            <a:r>
              <a:rPr sz="1950" b="1" spc="20" dirty="0">
                <a:latin typeface="Roboto Bk"/>
                <a:cs typeface="Roboto Bk"/>
              </a:rPr>
              <a:t>Speciﬁc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85" dirty="0">
                <a:latin typeface="Roboto Bk"/>
                <a:cs typeface="Roboto Bk"/>
              </a:rPr>
              <a:t>direction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95" dirty="0">
                <a:latin typeface="Roboto Bk"/>
                <a:cs typeface="Roboto Bk"/>
              </a:rPr>
              <a:t>by</a:t>
            </a:r>
            <a:r>
              <a:rPr sz="1950" b="1" spc="30" dirty="0">
                <a:latin typeface="Roboto Bk"/>
                <a:cs typeface="Roboto Bk"/>
              </a:rPr>
              <a:t> </a:t>
            </a:r>
            <a:r>
              <a:rPr sz="1950" b="1" spc="65" dirty="0">
                <a:latin typeface="Roboto Bk"/>
                <a:cs typeface="Roboto Bk"/>
              </a:rPr>
              <a:t>the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125" dirty="0">
                <a:latin typeface="Roboto Bk"/>
                <a:cs typeface="Roboto Bk"/>
              </a:rPr>
              <a:t>donor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60" dirty="0">
                <a:latin typeface="Roboto Bk"/>
                <a:cs typeface="Roboto Bk"/>
              </a:rPr>
              <a:t>that</a:t>
            </a:r>
            <a:r>
              <a:rPr sz="1950" b="1" spc="30" dirty="0">
                <a:latin typeface="Roboto Bk"/>
                <a:cs typeface="Roboto Bk"/>
              </a:rPr>
              <a:t> </a:t>
            </a:r>
            <a:r>
              <a:rPr sz="1950" b="1" spc="50" dirty="0">
                <a:latin typeface="Roboto Bk"/>
                <a:cs typeface="Roboto Bk"/>
              </a:rPr>
              <a:t>it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55" dirty="0">
                <a:latin typeface="Roboto Bk"/>
                <a:cs typeface="Roboto Bk"/>
              </a:rPr>
              <a:t>shall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125" dirty="0">
                <a:latin typeface="Roboto Bk"/>
                <a:cs typeface="Roboto Bk"/>
              </a:rPr>
              <a:t>form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105" dirty="0">
                <a:latin typeface="Roboto Bk"/>
                <a:cs typeface="Roboto Bk"/>
              </a:rPr>
              <a:t>part</a:t>
            </a:r>
            <a:r>
              <a:rPr sz="1950" b="1" spc="30" dirty="0">
                <a:latin typeface="Roboto Bk"/>
                <a:cs typeface="Roboto Bk"/>
              </a:rPr>
              <a:t> </a:t>
            </a:r>
            <a:r>
              <a:rPr sz="1950" b="1" spc="35" dirty="0">
                <a:latin typeface="Roboto Bk"/>
                <a:cs typeface="Roboto Bk"/>
              </a:rPr>
              <a:t>of</a:t>
            </a:r>
            <a:endParaRPr sz="1950">
              <a:latin typeface="Roboto Bk"/>
              <a:cs typeface="Roboto Bk"/>
            </a:endParaRPr>
          </a:p>
          <a:p>
            <a:pPr marL="478155">
              <a:lnSpc>
                <a:spcPct val="100000"/>
              </a:lnSpc>
              <a:spcBef>
                <a:spcPts val="55"/>
              </a:spcBef>
            </a:pPr>
            <a:r>
              <a:rPr sz="1950" b="1" spc="135" dirty="0">
                <a:latin typeface="Roboto"/>
                <a:cs typeface="Roboto"/>
              </a:rPr>
              <a:t>corpus</a:t>
            </a:r>
            <a:endParaRPr sz="1950">
              <a:latin typeface="Roboto"/>
              <a:cs typeface="Roboto"/>
            </a:endParaRPr>
          </a:p>
          <a:p>
            <a:pPr marL="478155" marR="5080" indent="-321945" algn="just">
              <a:lnSpc>
                <a:spcPct val="102200"/>
              </a:lnSpc>
              <a:spcBef>
                <a:spcPts val="660"/>
              </a:spcBef>
              <a:buClr>
                <a:srgbClr val="4E81BD"/>
              </a:buClr>
              <a:buSzPct val="79487"/>
              <a:buFont typeface="Arial MT"/>
              <a:buChar char="•"/>
              <a:tabLst>
                <a:tab pos="478790" algn="l"/>
              </a:tabLst>
            </a:pPr>
            <a:r>
              <a:rPr sz="1950" b="1" spc="105" dirty="0">
                <a:latin typeface="Roboto Bk"/>
                <a:cs typeface="Roboto Bk"/>
              </a:rPr>
              <a:t>Exemption </a:t>
            </a:r>
            <a:r>
              <a:rPr sz="1950" b="1" spc="130" dirty="0">
                <a:latin typeface="Roboto Bk"/>
                <a:cs typeface="Roboto Bk"/>
              </a:rPr>
              <a:t>will </a:t>
            </a:r>
            <a:r>
              <a:rPr sz="1950" b="1" spc="75" dirty="0">
                <a:latin typeface="Roboto Bk"/>
                <a:cs typeface="Roboto Bk"/>
              </a:rPr>
              <a:t>not be </a:t>
            </a:r>
            <a:r>
              <a:rPr sz="1950" b="1" spc="85" dirty="0">
                <a:latin typeface="Roboto Bk"/>
                <a:cs typeface="Roboto Bk"/>
              </a:rPr>
              <a:t>available</a:t>
            </a:r>
            <a:r>
              <a:rPr sz="1950" b="1" spc="660" dirty="0">
                <a:latin typeface="Roboto Bk"/>
                <a:cs typeface="Roboto Bk"/>
              </a:rPr>
              <a:t> </a:t>
            </a:r>
            <a:r>
              <a:rPr sz="1950" b="1" spc="60" dirty="0">
                <a:latin typeface="Roboto Bk"/>
                <a:cs typeface="Roboto Bk"/>
              </a:rPr>
              <a:t>if </a:t>
            </a:r>
            <a:r>
              <a:rPr sz="1950" b="1" spc="50" dirty="0">
                <a:latin typeface="Roboto Bk"/>
                <a:cs typeface="Roboto Bk"/>
              </a:rPr>
              <a:t>it </a:t>
            </a:r>
            <a:r>
              <a:rPr sz="1950" b="1" spc="-10" dirty="0">
                <a:latin typeface="Roboto Bk"/>
                <a:cs typeface="Roboto Bk"/>
              </a:rPr>
              <a:t>is </a:t>
            </a:r>
            <a:r>
              <a:rPr sz="1950" b="1" spc="85" dirty="0">
                <a:latin typeface="Roboto Bk"/>
                <a:cs typeface="Roboto Bk"/>
              </a:rPr>
              <a:t>hit </a:t>
            </a:r>
            <a:r>
              <a:rPr sz="1950" b="1" spc="95" dirty="0">
                <a:latin typeface="Roboto Bk"/>
                <a:cs typeface="Roboto Bk"/>
              </a:rPr>
              <a:t>by </a:t>
            </a:r>
            <a:r>
              <a:rPr sz="1950" b="1" spc="65" dirty="0">
                <a:latin typeface="Roboto Bk"/>
                <a:cs typeface="Roboto Bk"/>
              </a:rPr>
              <a:t>the </a:t>
            </a:r>
            <a:r>
              <a:rPr sz="1950" b="1" spc="70" dirty="0">
                <a:latin typeface="Roboto Bk"/>
                <a:cs typeface="Roboto Bk"/>
              </a:rPr>
              <a:t>provisions </a:t>
            </a:r>
            <a:r>
              <a:rPr sz="1950" b="1" spc="35" dirty="0">
                <a:latin typeface="Roboto Bk"/>
                <a:cs typeface="Roboto Bk"/>
              </a:rPr>
              <a:t>of </a:t>
            </a:r>
            <a:r>
              <a:rPr sz="1950" b="1" spc="40" dirty="0">
                <a:latin typeface="Roboto Bk"/>
                <a:cs typeface="Roboto Bk"/>
              </a:rPr>
              <a:t> </a:t>
            </a:r>
            <a:r>
              <a:rPr sz="1950" b="1" spc="30" dirty="0">
                <a:latin typeface="Roboto Bk"/>
                <a:cs typeface="Roboto Bk"/>
              </a:rPr>
              <a:t>section</a:t>
            </a:r>
            <a:r>
              <a:rPr sz="1950" b="1" spc="540" dirty="0">
                <a:latin typeface="Roboto Bk"/>
                <a:cs typeface="Roboto Bk"/>
              </a:rPr>
              <a:t> </a:t>
            </a:r>
            <a:r>
              <a:rPr sz="1950" b="1" spc="-10" dirty="0">
                <a:latin typeface="Roboto Bk"/>
                <a:cs typeface="Roboto Bk"/>
              </a:rPr>
              <a:t>13(1)(a)</a:t>
            </a:r>
            <a:r>
              <a:rPr sz="1950" b="1" spc="25" dirty="0">
                <a:latin typeface="Roboto Bk"/>
                <a:cs typeface="Roboto Bk"/>
              </a:rPr>
              <a:t> to </a:t>
            </a:r>
            <a:r>
              <a:rPr sz="1950" b="1" spc="30" dirty="0">
                <a:latin typeface="Roboto Bk"/>
                <a:cs typeface="Roboto Bk"/>
              </a:rPr>
              <a:t>(d)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120" dirty="0">
                <a:latin typeface="Roboto Bk"/>
                <a:cs typeface="Roboto Bk"/>
              </a:rPr>
              <a:t>and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-10" dirty="0">
                <a:latin typeface="Roboto Bk"/>
                <a:cs typeface="Roboto Bk"/>
              </a:rPr>
              <a:t>13(2)(a)</a:t>
            </a:r>
            <a:r>
              <a:rPr sz="1950" b="1" spc="25" dirty="0">
                <a:latin typeface="Roboto Bk"/>
                <a:cs typeface="Roboto Bk"/>
              </a:rPr>
              <a:t> to </a:t>
            </a:r>
            <a:r>
              <a:rPr sz="1950" b="1" spc="10" dirty="0">
                <a:latin typeface="Roboto Bk"/>
                <a:cs typeface="Roboto Bk"/>
              </a:rPr>
              <a:t>(h).</a:t>
            </a:r>
            <a:endParaRPr sz="1950">
              <a:latin typeface="Roboto Bk"/>
              <a:cs typeface="Roboto Bk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4E81BD"/>
              </a:buClr>
              <a:buFont typeface="Arial MT"/>
              <a:buChar char="•"/>
            </a:pPr>
            <a:endParaRPr sz="3100">
              <a:latin typeface="Roboto Bk"/>
              <a:cs typeface="Roboto Bk"/>
            </a:endParaRPr>
          </a:p>
          <a:p>
            <a:pPr marL="39370">
              <a:lnSpc>
                <a:spcPct val="100000"/>
              </a:lnSpc>
              <a:tabLst>
                <a:tab pos="478155" algn="l"/>
              </a:tabLst>
            </a:pPr>
            <a:r>
              <a:rPr sz="2450" b="1" spc="-5" dirty="0">
                <a:solidFill>
                  <a:srgbClr val="4E81BD"/>
                </a:solidFill>
                <a:latin typeface="Arial"/>
                <a:cs typeface="Arial"/>
              </a:rPr>
              <a:t>□	</a:t>
            </a:r>
            <a:r>
              <a:rPr sz="3050" b="1" spc="35" dirty="0">
                <a:latin typeface="Roboto"/>
                <a:cs typeface="Roboto"/>
              </a:rPr>
              <a:t>Sec.</a:t>
            </a:r>
            <a:r>
              <a:rPr sz="3050" b="1" dirty="0">
                <a:latin typeface="Roboto"/>
                <a:cs typeface="Roboto"/>
              </a:rPr>
              <a:t> </a:t>
            </a:r>
            <a:r>
              <a:rPr sz="3050" b="1" spc="45" dirty="0">
                <a:latin typeface="Roboto"/>
                <a:cs typeface="Roboto"/>
              </a:rPr>
              <a:t>12(2)</a:t>
            </a:r>
            <a:endParaRPr sz="3050">
              <a:latin typeface="Roboto"/>
              <a:cs typeface="Roboto"/>
            </a:endParaRPr>
          </a:p>
          <a:p>
            <a:pPr marL="478155" marR="5715" indent="-321945" algn="just">
              <a:lnSpc>
                <a:spcPct val="102200"/>
              </a:lnSpc>
              <a:spcBef>
                <a:spcPts val="690"/>
              </a:spcBef>
              <a:buClr>
                <a:srgbClr val="4E81BD"/>
              </a:buClr>
              <a:buSzPct val="79487"/>
              <a:buFont typeface="Arial MT"/>
              <a:buChar char="•"/>
              <a:tabLst>
                <a:tab pos="478790" algn="l"/>
              </a:tabLst>
            </a:pPr>
            <a:r>
              <a:rPr sz="1950" b="1" spc="60" dirty="0">
                <a:latin typeface="Roboto Bk"/>
                <a:cs typeface="Roboto Bk"/>
              </a:rPr>
              <a:t>Value</a:t>
            </a:r>
            <a:r>
              <a:rPr sz="1950" b="1" spc="65" dirty="0">
                <a:latin typeface="Roboto Bk"/>
                <a:cs typeface="Roboto Bk"/>
              </a:rPr>
              <a:t> </a:t>
            </a:r>
            <a:r>
              <a:rPr sz="1950" b="1" spc="35" dirty="0">
                <a:latin typeface="Roboto Bk"/>
                <a:cs typeface="Roboto Bk"/>
              </a:rPr>
              <a:t>of</a:t>
            </a:r>
            <a:r>
              <a:rPr sz="1950" b="1" spc="40" dirty="0">
                <a:latin typeface="Roboto Bk"/>
                <a:cs typeface="Roboto Bk"/>
              </a:rPr>
              <a:t> </a:t>
            </a:r>
            <a:r>
              <a:rPr sz="1950" b="1" spc="65" dirty="0">
                <a:latin typeface="Roboto Bk"/>
                <a:cs typeface="Roboto Bk"/>
              </a:rPr>
              <a:t>Medical/Educational</a:t>
            </a:r>
            <a:r>
              <a:rPr sz="1950" b="1" spc="70" dirty="0">
                <a:latin typeface="Roboto Bk"/>
                <a:cs typeface="Roboto Bk"/>
              </a:rPr>
              <a:t> </a:t>
            </a:r>
            <a:r>
              <a:rPr sz="1950" b="1" spc="40" dirty="0">
                <a:latin typeface="Roboto Bk"/>
                <a:cs typeface="Roboto Bk"/>
              </a:rPr>
              <a:t>services</a:t>
            </a:r>
            <a:r>
              <a:rPr sz="1950" b="1" spc="45" dirty="0">
                <a:latin typeface="Roboto Bk"/>
                <a:cs typeface="Roboto Bk"/>
              </a:rPr>
              <a:t> </a:t>
            </a:r>
            <a:r>
              <a:rPr sz="1950" b="1" spc="125" dirty="0">
                <a:latin typeface="Roboto Bk"/>
                <a:cs typeface="Roboto Bk"/>
              </a:rPr>
              <a:t>rendered</a:t>
            </a:r>
            <a:r>
              <a:rPr sz="1950" b="1" spc="130" dirty="0">
                <a:latin typeface="Roboto Bk"/>
                <a:cs typeface="Roboto Bk"/>
              </a:rPr>
              <a:t> </a:t>
            </a:r>
            <a:r>
              <a:rPr sz="1950" b="1" spc="95" dirty="0">
                <a:latin typeface="Roboto Bk"/>
                <a:cs typeface="Roboto Bk"/>
              </a:rPr>
              <a:t>by </a:t>
            </a:r>
            <a:r>
              <a:rPr sz="1950" b="1" spc="100" dirty="0">
                <a:latin typeface="Roboto Bk"/>
                <a:cs typeface="Roboto Bk"/>
              </a:rPr>
              <a:t> </a:t>
            </a:r>
            <a:r>
              <a:rPr sz="1950" b="1" spc="45" dirty="0">
                <a:latin typeface="Roboto Bk"/>
                <a:cs typeface="Roboto Bk"/>
              </a:rPr>
              <a:t>such </a:t>
            </a:r>
            <a:r>
              <a:rPr sz="1950" b="1" spc="50" dirty="0">
                <a:latin typeface="Roboto Bk"/>
                <a:cs typeface="Roboto Bk"/>
              </a:rPr>
              <a:t> </a:t>
            </a:r>
            <a:r>
              <a:rPr sz="1950" b="1" spc="80" dirty="0">
                <a:latin typeface="Roboto Bk"/>
                <a:cs typeface="Roboto Bk"/>
              </a:rPr>
              <a:t>Charitable </a:t>
            </a:r>
            <a:r>
              <a:rPr sz="1950" b="1" spc="55" dirty="0">
                <a:latin typeface="Roboto Bk"/>
                <a:cs typeface="Roboto Bk"/>
              </a:rPr>
              <a:t>Institutions </a:t>
            </a:r>
            <a:r>
              <a:rPr sz="1950" b="1" spc="25" dirty="0">
                <a:latin typeface="Roboto Bk"/>
                <a:cs typeface="Roboto Bk"/>
              </a:rPr>
              <a:t>to </a:t>
            </a:r>
            <a:r>
              <a:rPr sz="1950" b="1" spc="40" dirty="0">
                <a:latin typeface="Roboto Bk"/>
                <a:cs typeface="Roboto Bk"/>
              </a:rPr>
              <a:t>speciﬁed </a:t>
            </a:r>
            <a:r>
              <a:rPr sz="1950" b="1" spc="55" dirty="0">
                <a:latin typeface="Roboto Bk"/>
                <a:cs typeface="Roboto Bk"/>
              </a:rPr>
              <a:t>persons </a:t>
            </a:r>
            <a:r>
              <a:rPr sz="1950" b="1" spc="-50" dirty="0">
                <a:latin typeface="Roboto Bk"/>
                <a:cs typeface="Roboto Bk"/>
              </a:rPr>
              <a:t>u/s </a:t>
            </a:r>
            <a:r>
              <a:rPr sz="1950" b="1" spc="-45" dirty="0">
                <a:latin typeface="Roboto Bk"/>
                <a:cs typeface="Roboto Bk"/>
              </a:rPr>
              <a:t>13(3)(a)/(b)/(c)/(cc)/ </a:t>
            </a:r>
            <a:r>
              <a:rPr sz="1950" b="1" spc="-40" dirty="0">
                <a:latin typeface="Roboto Bk"/>
                <a:cs typeface="Roboto Bk"/>
              </a:rPr>
              <a:t> </a:t>
            </a:r>
            <a:r>
              <a:rPr sz="1950" b="1" spc="-15" dirty="0">
                <a:latin typeface="Roboto Bk"/>
                <a:cs typeface="Roboto Bk"/>
              </a:rPr>
              <a:t>(d)/(e)</a:t>
            </a:r>
            <a:endParaRPr sz="1950">
              <a:latin typeface="Roboto Bk"/>
              <a:cs typeface="Roboto Bk"/>
            </a:endParaRPr>
          </a:p>
          <a:p>
            <a:pPr marL="478155" indent="-321945" algn="just">
              <a:lnSpc>
                <a:spcPct val="100000"/>
              </a:lnSpc>
              <a:spcBef>
                <a:spcPts val="710"/>
              </a:spcBef>
              <a:buClr>
                <a:srgbClr val="4E81BD"/>
              </a:buClr>
              <a:buSzPct val="79487"/>
              <a:buFont typeface="Arial MT"/>
              <a:buChar char="•"/>
              <a:tabLst>
                <a:tab pos="478790" algn="l"/>
              </a:tabLst>
            </a:pPr>
            <a:r>
              <a:rPr sz="1950" b="1" spc="95" dirty="0">
                <a:latin typeface="Roboto Bk"/>
                <a:cs typeface="Roboto Bk"/>
              </a:rPr>
              <a:t>Deemed</a:t>
            </a:r>
            <a:r>
              <a:rPr sz="1950" b="1" spc="5" dirty="0">
                <a:latin typeface="Roboto Bk"/>
                <a:cs typeface="Roboto Bk"/>
              </a:rPr>
              <a:t> </a:t>
            </a:r>
            <a:r>
              <a:rPr sz="1950" b="1" spc="25" dirty="0">
                <a:latin typeface="Roboto Bk"/>
                <a:cs typeface="Roboto Bk"/>
              </a:rPr>
              <a:t>to</a:t>
            </a:r>
            <a:r>
              <a:rPr sz="1950" b="1" spc="10" dirty="0">
                <a:latin typeface="Roboto Bk"/>
                <a:cs typeface="Roboto Bk"/>
              </a:rPr>
              <a:t> </a:t>
            </a:r>
            <a:r>
              <a:rPr sz="1950" b="1" spc="75" dirty="0">
                <a:latin typeface="Roboto Bk"/>
                <a:cs typeface="Roboto Bk"/>
              </a:rPr>
              <a:t>be</a:t>
            </a:r>
            <a:r>
              <a:rPr sz="1950" b="1" spc="10" dirty="0">
                <a:latin typeface="Roboto Bk"/>
                <a:cs typeface="Roboto Bk"/>
              </a:rPr>
              <a:t> </a:t>
            </a:r>
            <a:r>
              <a:rPr sz="1950" b="1" spc="85" dirty="0">
                <a:latin typeface="Roboto Bk"/>
                <a:cs typeface="Roboto Bk"/>
              </a:rPr>
              <a:t>income</a:t>
            </a:r>
            <a:endParaRPr sz="1950">
              <a:latin typeface="Roboto Bk"/>
              <a:cs typeface="Roboto Bk"/>
            </a:endParaRPr>
          </a:p>
          <a:p>
            <a:pPr marL="478155" marR="198120" indent="-321945" algn="just">
              <a:lnSpc>
                <a:spcPct val="102200"/>
              </a:lnSpc>
              <a:spcBef>
                <a:spcPts val="665"/>
              </a:spcBef>
              <a:buClr>
                <a:srgbClr val="4E81BD"/>
              </a:buClr>
              <a:buSzPct val="79487"/>
              <a:buFont typeface="Arial MT"/>
              <a:buChar char="•"/>
              <a:tabLst>
                <a:tab pos="478790" algn="l"/>
              </a:tabLst>
            </a:pPr>
            <a:r>
              <a:rPr sz="1950" b="1" spc="60" dirty="0">
                <a:latin typeface="Roboto Bk"/>
                <a:cs typeface="Roboto Bk"/>
              </a:rPr>
              <a:t>Value</a:t>
            </a:r>
            <a:r>
              <a:rPr sz="1950" b="1" spc="30" dirty="0">
                <a:latin typeface="Roboto Bk"/>
                <a:cs typeface="Roboto Bk"/>
              </a:rPr>
              <a:t> </a:t>
            </a:r>
            <a:r>
              <a:rPr sz="1950" b="1" spc="35" dirty="0">
                <a:latin typeface="Roboto Bk"/>
                <a:cs typeface="Roboto Bk"/>
              </a:rPr>
              <a:t>of</a:t>
            </a:r>
            <a:r>
              <a:rPr sz="1950" b="1" spc="30" dirty="0">
                <a:latin typeface="Roboto Bk"/>
                <a:cs typeface="Roboto Bk"/>
              </a:rPr>
              <a:t> </a:t>
            </a:r>
            <a:r>
              <a:rPr sz="1950" b="1" spc="110" dirty="0">
                <a:latin typeface="Roboto Bk"/>
                <a:cs typeface="Roboto Bk"/>
              </a:rPr>
              <a:t>any</a:t>
            </a:r>
            <a:r>
              <a:rPr sz="1950" b="1" spc="30" dirty="0">
                <a:latin typeface="Roboto Bk"/>
                <a:cs typeface="Roboto Bk"/>
              </a:rPr>
              <a:t> </a:t>
            </a:r>
            <a:r>
              <a:rPr sz="1950" b="1" spc="45" dirty="0">
                <a:latin typeface="Roboto Bk"/>
                <a:cs typeface="Roboto Bk"/>
              </a:rPr>
              <a:t>beneﬁt/facility</a:t>
            </a:r>
            <a:r>
              <a:rPr sz="1950" b="1" spc="35" dirty="0">
                <a:latin typeface="Roboto Bk"/>
                <a:cs typeface="Roboto Bk"/>
              </a:rPr>
              <a:t> </a:t>
            </a:r>
            <a:r>
              <a:rPr sz="1950" b="1" spc="110" dirty="0">
                <a:latin typeface="Roboto Bk"/>
                <a:cs typeface="Roboto Bk"/>
              </a:rPr>
              <a:t>provided</a:t>
            </a:r>
            <a:r>
              <a:rPr sz="1950" b="1" spc="30" dirty="0">
                <a:latin typeface="Roboto Bk"/>
                <a:cs typeface="Roboto Bk"/>
              </a:rPr>
              <a:t> </a:t>
            </a:r>
            <a:r>
              <a:rPr sz="1950" b="1" spc="85" dirty="0">
                <a:latin typeface="Roboto Bk"/>
                <a:cs typeface="Roboto Bk"/>
              </a:rPr>
              <a:t>free</a:t>
            </a:r>
            <a:r>
              <a:rPr sz="1950" b="1" spc="30" dirty="0">
                <a:latin typeface="Roboto Bk"/>
                <a:cs typeface="Roboto Bk"/>
              </a:rPr>
              <a:t> </a:t>
            </a:r>
            <a:r>
              <a:rPr sz="1950" b="1" spc="35" dirty="0">
                <a:latin typeface="Roboto Bk"/>
                <a:cs typeface="Roboto Bk"/>
              </a:rPr>
              <a:t>of</a:t>
            </a:r>
            <a:r>
              <a:rPr sz="1950" b="1" spc="30" dirty="0">
                <a:latin typeface="Roboto Bk"/>
                <a:cs typeface="Roboto Bk"/>
              </a:rPr>
              <a:t> </a:t>
            </a:r>
            <a:r>
              <a:rPr sz="1950" b="1" spc="-60" dirty="0">
                <a:latin typeface="Roboto Bk"/>
                <a:cs typeface="Roboto Bk"/>
              </a:rPr>
              <a:t>cost/</a:t>
            </a:r>
            <a:r>
              <a:rPr sz="1950" b="1" spc="30" dirty="0">
                <a:latin typeface="Roboto Bk"/>
                <a:cs typeface="Roboto Bk"/>
              </a:rPr>
              <a:t> </a:t>
            </a:r>
            <a:r>
              <a:rPr sz="1950" b="1" spc="40" dirty="0">
                <a:latin typeface="Roboto Bk"/>
                <a:cs typeface="Roboto Bk"/>
              </a:rPr>
              <a:t>at</a:t>
            </a:r>
            <a:r>
              <a:rPr sz="1950" b="1" spc="35" dirty="0">
                <a:latin typeface="Roboto Bk"/>
                <a:cs typeface="Roboto Bk"/>
              </a:rPr>
              <a:t> </a:t>
            </a:r>
            <a:r>
              <a:rPr sz="1950" b="1" spc="40" dirty="0">
                <a:latin typeface="Roboto Bk"/>
                <a:cs typeface="Roboto Bk"/>
              </a:rPr>
              <a:t>concessional </a:t>
            </a:r>
            <a:r>
              <a:rPr sz="1950" b="1" spc="-475" dirty="0">
                <a:latin typeface="Roboto Bk"/>
                <a:cs typeface="Roboto Bk"/>
              </a:rPr>
              <a:t> </a:t>
            </a:r>
            <a:r>
              <a:rPr sz="1950" b="1" spc="80" dirty="0">
                <a:latin typeface="Roboto Bk"/>
                <a:cs typeface="Roboto Bk"/>
              </a:rPr>
              <a:t>rate</a:t>
            </a:r>
            <a:endParaRPr sz="1950">
              <a:latin typeface="Roboto Bk"/>
              <a:cs typeface="Roboto Bk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0AA56D5-2347-4BDB-BFD0-49983AFE62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12343" y="2506209"/>
            <a:ext cx="6662420" cy="3046988"/>
          </a:xfrm>
        </p:spPr>
        <p:txBody>
          <a:bodyPr/>
          <a:lstStyle/>
          <a:p>
            <a:pPr algn="ctr"/>
            <a:r>
              <a:rPr lang="en-IN" sz="6600" spc="70" dirty="0">
                <a:latin typeface="Roboto Bk"/>
                <a:cs typeface="Roboto Bk"/>
              </a:rPr>
              <a:t>R</a:t>
            </a:r>
            <a:r>
              <a:rPr lang="en-IN" sz="6600" spc="55" dirty="0">
                <a:latin typeface="Roboto Bk"/>
                <a:cs typeface="Roboto Bk"/>
              </a:rPr>
              <a:t>eg</a:t>
            </a:r>
            <a:r>
              <a:rPr lang="en-IN" sz="6600" spc="25" dirty="0">
                <a:latin typeface="Roboto Bk"/>
                <a:cs typeface="Roboto Bk"/>
              </a:rPr>
              <a:t>i</a:t>
            </a:r>
            <a:r>
              <a:rPr lang="en-IN" sz="6600" spc="-120" dirty="0">
                <a:latin typeface="Roboto Bk"/>
                <a:cs typeface="Roboto Bk"/>
              </a:rPr>
              <a:t>s</a:t>
            </a:r>
            <a:r>
              <a:rPr lang="en-IN" sz="6600" spc="-90" dirty="0">
                <a:latin typeface="Roboto Bk"/>
                <a:cs typeface="Roboto Bk"/>
              </a:rPr>
              <a:t>t</a:t>
            </a:r>
            <a:r>
              <a:rPr lang="en-IN" sz="6600" spc="345" dirty="0">
                <a:latin typeface="Roboto Bk"/>
                <a:cs typeface="Roboto Bk"/>
              </a:rPr>
              <a:t>r</a:t>
            </a:r>
            <a:r>
              <a:rPr lang="en-IN" sz="6600" spc="120" dirty="0">
                <a:latin typeface="Roboto Bk"/>
                <a:cs typeface="Roboto Bk"/>
              </a:rPr>
              <a:t>a</a:t>
            </a:r>
            <a:r>
              <a:rPr lang="en-IN" sz="6600" spc="-5" dirty="0">
                <a:latin typeface="Roboto Bk"/>
                <a:cs typeface="Roboto Bk"/>
              </a:rPr>
              <a:t>t</a:t>
            </a:r>
            <a:r>
              <a:rPr lang="en-IN" sz="6600" spc="160" dirty="0">
                <a:latin typeface="Roboto Bk"/>
                <a:cs typeface="Roboto Bk"/>
              </a:rPr>
              <a:t>i</a:t>
            </a:r>
            <a:r>
              <a:rPr lang="en-IN" sz="6600" spc="180" dirty="0">
                <a:latin typeface="Roboto Bk"/>
                <a:cs typeface="Roboto Bk"/>
              </a:rPr>
              <a:t>o</a:t>
            </a:r>
            <a:r>
              <a:rPr lang="en-IN" sz="6600" spc="175" dirty="0">
                <a:latin typeface="Roboto Bk"/>
                <a:cs typeface="Roboto Bk"/>
              </a:rPr>
              <a:t>n</a:t>
            </a:r>
            <a:r>
              <a:rPr lang="en-IN" sz="6600" spc="-375" dirty="0">
                <a:latin typeface="Roboto Bk"/>
                <a:cs typeface="Roboto Bk"/>
              </a:rPr>
              <a:t>/</a:t>
            </a:r>
            <a:r>
              <a:rPr lang="en-IN" sz="6600" spc="40" dirty="0">
                <a:latin typeface="Roboto Bk"/>
                <a:cs typeface="Roboto Bk"/>
              </a:rPr>
              <a:t> </a:t>
            </a:r>
            <a:r>
              <a:rPr lang="en-IN" sz="6600" spc="229" dirty="0">
                <a:latin typeface="Roboto Bk"/>
                <a:cs typeface="Roboto Bk"/>
              </a:rPr>
              <a:t>A</a:t>
            </a:r>
            <a:r>
              <a:rPr lang="en-IN" sz="6600" spc="200" dirty="0">
                <a:latin typeface="Roboto Bk"/>
                <a:cs typeface="Roboto Bk"/>
              </a:rPr>
              <a:t>p</a:t>
            </a:r>
            <a:r>
              <a:rPr lang="en-IN" sz="6600" spc="185" dirty="0">
                <a:latin typeface="Roboto Bk"/>
                <a:cs typeface="Roboto Bk"/>
              </a:rPr>
              <a:t>p</a:t>
            </a:r>
            <a:r>
              <a:rPr lang="en-IN" sz="6600" spc="415" dirty="0">
                <a:latin typeface="Roboto Bk"/>
                <a:cs typeface="Roboto Bk"/>
              </a:rPr>
              <a:t>r</a:t>
            </a:r>
            <a:r>
              <a:rPr lang="en-IN" sz="6600" spc="140" dirty="0">
                <a:latin typeface="Roboto Bk"/>
                <a:cs typeface="Roboto Bk"/>
              </a:rPr>
              <a:t>ov</a:t>
            </a:r>
            <a:r>
              <a:rPr lang="en-IN" sz="6600" spc="135" dirty="0">
                <a:latin typeface="Roboto Bk"/>
                <a:cs typeface="Roboto Bk"/>
              </a:rPr>
              <a:t>a</a:t>
            </a:r>
            <a:r>
              <a:rPr lang="en-IN" sz="6600" spc="130" dirty="0">
                <a:latin typeface="Roboto Bk"/>
                <a:cs typeface="Roboto Bk"/>
              </a:rPr>
              <a:t>l</a:t>
            </a:r>
            <a:r>
              <a:rPr lang="en-IN" sz="6600" spc="40" dirty="0">
                <a:latin typeface="Roboto Bk"/>
                <a:cs typeface="Roboto Bk"/>
              </a:rPr>
              <a:t> </a:t>
            </a:r>
            <a:r>
              <a:rPr lang="en-IN" sz="6600" spc="185" dirty="0">
                <a:latin typeface="Roboto Bk"/>
                <a:cs typeface="Roboto Bk"/>
              </a:rPr>
              <a:t>p</a:t>
            </a:r>
            <a:r>
              <a:rPr lang="en-IN" sz="6600" spc="415" dirty="0">
                <a:latin typeface="Roboto Bk"/>
                <a:cs typeface="Roboto Bk"/>
              </a:rPr>
              <a:t>r</a:t>
            </a:r>
            <a:r>
              <a:rPr lang="en-IN" sz="6600" spc="-70" dirty="0">
                <a:latin typeface="Roboto Bk"/>
                <a:cs typeface="Roboto Bk"/>
              </a:rPr>
              <a:t>ocess</a:t>
            </a:r>
            <a:endParaRPr lang="en-IN" sz="6600" dirty="0"/>
          </a:p>
        </p:txBody>
      </p:sp>
    </p:spTree>
    <p:extLst>
      <p:ext uri="{BB962C8B-B14F-4D97-AF65-F5344CB8AC3E}">
        <p14:creationId xmlns:p14="http://schemas.microsoft.com/office/powerpoint/2010/main" xmlns="" val="39891609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7036" y="366236"/>
            <a:ext cx="7848600" cy="109664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0"/>
              </a:spcBef>
            </a:pPr>
            <a:r>
              <a:rPr sz="3500" spc="-405" dirty="0">
                <a:latin typeface="Roboto Bk"/>
                <a:cs typeface="Roboto Bk"/>
              </a:rPr>
              <a:t>-</a:t>
            </a:r>
            <a:r>
              <a:rPr sz="3500" spc="40" dirty="0">
                <a:latin typeface="Roboto Bk"/>
                <a:cs typeface="Roboto Bk"/>
              </a:rPr>
              <a:t> </a:t>
            </a:r>
            <a:r>
              <a:rPr sz="3500" spc="70" dirty="0">
                <a:latin typeface="Roboto Bk"/>
                <a:cs typeface="Roboto Bk"/>
              </a:rPr>
              <a:t>R</a:t>
            </a:r>
            <a:r>
              <a:rPr sz="3500" spc="130" dirty="0">
                <a:latin typeface="Roboto Bk"/>
                <a:cs typeface="Roboto Bk"/>
              </a:rPr>
              <a:t>o</a:t>
            </a:r>
            <a:r>
              <a:rPr sz="3500" spc="55" dirty="0">
                <a:latin typeface="Roboto Bk"/>
                <a:cs typeface="Roboto Bk"/>
              </a:rPr>
              <a:t>l</a:t>
            </a:r>
            <a:r>
              <a:rPr sz="3500" spc="35" dirty="0">
                <a:latin typeface="Roboto Bk"/>
                <a:cs typeface="Roboto Bk"/>
              </a:rPr>
              <a:t>e  </a:t>
            </a:r>
            <a:r>
              <a:rPr sz="3500" spc="50" dirty="0">
                <a:latin typeface="Roboto Bk"/>
                <a:cs typeface="Roboto Bk"/>
              </a:rPr>
              <a:t>of</a:t>
            </a:r>
            <a:r>
              <a:rPr sz="3500" spc="35" dirty="0">
                <a:latin typeface="Roboto Bk"/>
                <a:cs typeface="Roboto Bk"/>
              </a:rPr>
              <a:t> </a:t>
            </a:r>
            <a:r>
              <a:rPr sz="3500" spc="-10" dirty="0">
                <a:latin typeface="Roboto Bk"/>
                <a:cs typeface="Roboto Bk"/>
              </a:rPr>
              <a:t>CPC/CIT(E)</a:t>
            </a:r>
            <a:r>
              <a:rPr sz="3500" spc="40" dirty="0">
                <a:latin typeface="Roboto Bk"/>
                <a:cs typeface="Roboto Bk"/>
              </a:rPr>
              <a:t> </a:t>
            </a:r>
            <a:r>
              <a:rPr sz="3500" spc="-35" dirty="0">
                <a:latin typeface="Roboto Bk"/>
                <a:cs typeface="Roboto Bk"/>
              </a:rPr>
              <a:t>w.e.f.</a:t>
            </a:r>
            <a:r>
              <a:rPr sz="3500" spc="40" dirty="0">
                <a:latin typeface="Roboto Bk"/>
                <a:cs typeface="Roboto Bk"/>
              </a:rPr>
              <a:t> </a:t>
            </a:r>
            <a:r>
              <a:rPr sz="3500" spc="-90" dirty="0">
                <a:latin typeface="Roboto Bk"/>
                <a:cs typeface="Roboto Bk"/>
              </a:rPr>
              <a:t>01.04.2021</a:t>
            </a:r>
            <a:endParaRPr sz="3500" dirty="0">
              <a:latin typeface="Roboto Bk"/>
              <a:cs typeface="Roboto B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4400" y="1524000"/>
            <a:ext cx="8534400" cy="52937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48640" marR="1167130" indent="-535940">
              <a:lnSpc>
                <a:spcPct val="100000"/>
              </a:lnSpc>
              <a:spcBef>
                <a:spcPts val="100"/>
              </a:spcBef>
              <a:buClr>
                <a:srgbClr val="4E81BD"/>
              </a:buClr>
              <a:buSzPct val="88636"/>
              <a:buFont typeface="Segoe UI Symbol"/>
              <a:buChar char="⚫"/>
              <a:tabLst>
                <a:tab pos="548005" algn="l"/>
                <a:tab pos="548640" algn="l"/>
              </a:tabLst>
            </a:pPr>
            <a:r>
              <a:rPr sz="2200" b="1" spc="40" dirty="0">
                <a:latin typeface="Roboto Bk"/>
                <a:cs typeface="Roboto Bk"/>
              </a:rPr>
              <a:t>Revised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15" dirty="0">
                <a:latin typeface="Roboto Bk"/>
                <a:cs typeface="Roboto Bk"/>
              </a:rPr>
              <a:t>process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100" dirty="0">
                <a:latin typeface="Roboto Bk"/>
                <a:cs typeface="Roboto Bk"/>
              </a:rPr>
              <a:t>for</a:t>
            </a:r>
            <a:r>
              <a:rPr sz="2200" b="1" spc="20" dirty="0">
                <a:latin typeface="Roboto Bk"/>
                <a:cs typeface="Roboto Bk"/>
              </a:rPr>
              <a:t> Registration/ </a:t>
            </a:r>
            <a:r>
              <a:rPr sz="2200" b="1" spc="105" dirty="0">
                <a:latin typeface="Roboto Bk"/>
                <a:cs typeface="Roboto Bk"/>
              </a:rPr>
              <a:t>approval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-25" dirty="0">
                <a:latin typeface="Roboto Bk"/>
                <a:cs typeface="Roboto Bk"/>
              </a:rPr>
              <a:t>w.e.f. </a:t>
            </a:r>
            <a:r>
              <a:rPr sz="2200" b="1" spc="-535" dirty="0">
                <a:latin typeface="Roboto Bk"/>
                <a:cs typeface="Roboto Bk"/>
              </a:rPr>
              <a:t> </a:t>
            </a:r>
            <a:r>
              <a:rPr sz="2200" b="1" spc="-65" dirty="0">
                <a:latin typeface="Roboto Bk"/>
                <a:cs typeface="Roboto Bk"/>
              </a:rPr>
              <a:t>01.04.2021</a:t>
            </a:r>
            <a:endParaRPr sz="2200">
              <a:latin typeface="Roboto Bk"/>
              <a:cs typeface="Roboto Bk"/>
            </a:endParaRPr>
          </a:p>
          <a:p>
            <a:pPr marL="548640" indent="-535940">
              <a:lnSpc>
                <a:spcPct val="100000"/>
              </a:lnSpc>
              <a:spcBef>
                <a:spcPts val="660"/>
              </a:spcBef>
              <a:buClr>
                <a:srgbClr val="4E81BD"/>
              </a:buClr>
              <a:buSzPct val="88636"/>
              <a:buFont typeface="Segoe UI Symbol"/>
              <a:buChar char="⚫"/>
              <a:tabLst>
                <a:tab pos="548005" algn="l"/>
                <a:tab pos="548640" algn="l"/>
              </a:tabLst>
            </a:pPr>
            <a:r>
              <a:rPr sz="2200" b="1" spc="45" dirty="0">
                <a:latin typeface="Roboto Bk"/>
                <a:cs typeface="Roboto Bk"/>
              </a:rPr>
              <a:t>Registration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150" dirty="0">
                <a:latin typeface="Roboto Bk"/>
                <a:cs typeface="Roboto Bk"/>
              </a:rPr>
              <a:t>&amp;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80" dirty="0">
                <a:latin typeface="Roboto Bk"/>
                <a:cs typeface="Roboto Bk"/>
              </a:rPr>
              <a:t>periodical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50" dirty="0">
                <a:latin typeface="Roboto Bk"/>
                <a:cs typeface="Roboto Bk"/>
              </a:rPr>
              <a:t>re-registration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100" dirty="0">
                <a:latin typeface="Roboto Bk"/>
                <a:cs typeface="Roboto Bk"/>
              </a:rPr>
              <a:t>for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70" dirty="0">
                <a:latin typeface="Roboto Bk"/>
                <a:cs typeface="Roboto Bk"/>
              </a:rPr>
              <a:t>all</a:t>
            </a:r>
            <a:r>
              <a:rPr sz="2200" b="1" spc="20" dirty="0">
                <a:latin typeface="Roboto Bk"/>
                <a:cs typeface="Roboto Bk"/>
              </a:rPr>
              <a:t> trusts</a:t>
            </a:r>
            <a:endParaRPr sz="2200">
              <a:latin typeface="Roboto Bk"/>
              <a:cs typeface="Roboto Bk"/>
            </a:endParaRPr>
          </a:p>
          <a:p>
            <a:pPr marL="548640" indent="-535940">
              <a:lnSpc>
                <a:spcPct val="100000"/>
              </a:lnSpc>
              <a:spcBef>
                <a:spcPts val="660"/>
              </a:spcBef>
              <a:buClr>
                <a:srgbClr val="4E81BD"/>
              </a:buClr>
              <a:buSzPct val="88636"/>
              <a:buFont typeface="Segoe UI Symbol"/>
              <a:buChar char="⚫"/>
              <a:tabLst>
                <a:tab pos="548005" algn="l"/>
                <a:tab pos="548640" algn="l"/>
              </a:tabLst>
            </a:pPr>
            <a:r>
              <a:rPr sz="2200" b="1" spc="50" dirty="0">
                <a:latin typeface="Roboto Bk"/>
                <a:cs typeface="Roboto Bk"/>
              </a:rPr>
              <a:t>By</a:t>
            </a:r>
            <a:r>
              <a:rPr sz="2200" b="1" spc="-10" dirty="0">
                <a:latin typeface="Roboto Bk"/>
                <a:cs typeface="Roboto Bk"/>
              </a:rPr>
              <a:t> </a:t>
            </a:r>
            <a:r>
              <a:rPr sz="2200" b="1" spc="-110" dirty="0">
                <a:latin typeface="Roboto Bk"/>
                <a:cs typeface="Roboto Bk"/>
              </a:rPr>
              <a:t>CPC/</a:t>
            </a:r>
            <a:r>
              <a:rPr sz="2200" b="1" spc="-10" dirty="0">
                <a:latin typeface="Roboto Bk"/>
                <a:cs typeface="Roboto Bk"/>
              </a:rPr>
              <a:t> </a:t>
            </a:r>
            <a:r>
              <a:rPr sz="2200" b="1" spc="50" dirty="0">
                <a:latin typeface="Roboto Bk"/>
                <a:cs typeface="Roboto Bk"/>
              </a:rPr>
              <a:t>CIT(E)</a:t>
            </a:r>
            <a:endParaRPr sz="2200">
              <a:latin typeface="Roboto Bk"/>
              <a:cs typeface="Roboto Bk"/>
            </a:endParaRPr>
          </a:p>
          <a:p>
            <a:pPr marL="548640" indent="-535940">
              <a:lnSpc>
                <a:spcPct val="100000"/>
              </a:lnSpc>
              <a:spcBef>
                <a:spcPts val="660"/>
              </a:spcBef>
              <a:buClr>
                <a:srgbClr val="4E81BD"/>
              </a:buClr>
              <a:buSzPct val="88636"/>
              <a:buFont typeface="Segoe UI Symbol"/>
              <a:buChar char="⚫"/>
              <a:tabLst>
                <a:tab pos="548005" algn="l"/>
                <a:tab pos="548640" algn="l"/>
              </a:tabLst>
            </a:pPr>
            <a:r>
              <a:rPr sz="2200" b="1" spc="-45" dirty="0">
                <a:latin typeface="Roboto Bk"/>
                <a:cs typeface="Roboto Bk"/>
              </a:rPr>
              <a:t>3</a:t>
            </a:r>
            <a:r>
              <a:rPr sz="2200" b="1" spc="-10" dirty="0">
                <a:latin typeface="Roboto Bk"/>
                <a:cs typeface="Roboto Bk"/>
              </a:rPr>
              <a:t> </a:t>
            </a:r>
            <a:r>
              <a:rPr sz="2200" b="1" spc="25" dirty="0">
                <a:latin typeface="Roboto Bk"/>
                <a:cs typeface="Roboto Bk"/>
              </a:rPr>
              <a:t>categories</a:t>
            </a:r>
            <a:r>
              <a:rPr sz="2200" b="1" spc="-5" dirty="0">
                <a:latin typeface="Roboto Bk"/>
                <a:cs typeface="Roboto Bk"/>
              </a:rPr>
              <a:t> </a:t>
            </a:r>
            <a:r>
              <a:rPr sz="2200" b="1" spc="-420" dirty="0">
                <a:latin typeface="Roboto Bk"/>
                <a:cs typeface="Roboto Bk"/>
              </a:rPr>
              <a:t>–</a:t>
            </a:r>
            <a:endParaRPr sz="2200">
              <a:latin typeface="Roboto Bk"/>
              <a:cs typeface="Roboto Bk"/>
            </a:endParaRPr>
          </a:p>
          <a:p>
            <a:pPr marL="852169" lvl="1" indent="-355600">
              <a:lnSpc>
                <a:spcPct val="100000"/>
              </a:lnSpc>
              <a:spcBef>
                <a:spcPts val="575"/>
              </a:spcBef>
              <a:buClr>
                <a:srgbClr val="4E81BD"/>
              </a:buClr>
              <a:buFont typeface="Verdana"/>
              <a:buChar char="◦"/>
              <a:tabLst>
                <a:tab pos="852169" algn="l"/>
                <a:tab pos="852805" algn="l"/>
              </a:tabLst>
            </a:pPr>
            <a:r>
              <a:rPr sz="2200" b="1" spc="15" dirty="0">
                <a:latin typeface="Roboto Bk"/>
                <a:cs typeface="Roboto Bk"/>
              </a:rPr>
              <a:t>(i)</a:t>
            </a:r>
            <a:r>
              <a:rPr sz="2200" b="1" spc="25" dirty="0">
                <a:latin typeface="Roboto Bk"/>
                <a:cs typeface="Roboto Bk"/>
              </a:rPr>
              <a:t> </a:t>
            </a:r>
            <a:r>
              <a:rPr sz="2200" b="1" spc="30" dirty="0">
                <a:latin typeface="Roboto Bk"/>
                <a:cs typeface="Roboto Bk"/>
              </a:rPr>
              <a:t>entities</a:t>
            </a:r>
            <a:r>
              <a:rPr sz="2200" b="1" spc="25" dirty="0">
                <a:latin typeface="Roboto Bk"/>
                <a:cs typeface="Roboto Bk"/>
              </a:rPr>
              <a:t> </a:t>
            </a:r>
            <a:r>
              <a:rPr sz="2200" b="1" spc="130" dirty="0">
                <a:latin typeface="Roboto Bk"/>
                <a:cs typeface="Roboto Bk"/>
              </a:rPr>
              <a:t>which</a:t>
            </a:r>
            <a:r>
              <a:rPr sz="2200" b="1" spc="30" dirty="0">
                <a:latin typeface="Roboto Bk"/>
                <a:cs typeface="Roboto Bk"/>
              </a:rPr>
              <a:t> </a:t>
            </a:r>
            <a:r>
              <a:rPr sz="2200" b="1" spc="110" dirty="0">
                <a:latin typeface="Roboto Bk"/>
                <a:cs typeface="Roboto Bk"/>
              </a:rPr>
              <a:t>had</a:t>
            </a:r>
            <a:r>
              <a:rPr sz="2200" b="1" spc="25" dirty="0">
                <a:latin typeface="Roboto Bk"/>
                <a:cs typeface="Roboto Bk"/>
              </a:rPr>
              <a:t> </a:t>
            </a:r>
            <a:r>
              <a:rPr sz="2200" b="1" spc="60" dirty="0">
                <a:latin typeface="Roboto Bk"/>
                <a:cs typeface="Roboto Bk"/>
              </a:rPr>
              <a:t>registration</a:t>
            </a:r>
            <a:r>
              <a:rPr sz="2200" b="1" spc="30" dirty="0">
                <a:latin typeface="Roboto Bk"/>
                <a:cs typeface="Roboto Bk"/>
              </a:rPr>
              <a:t> </a:t>
            </a:r>
            <a:r>
              <a:rPr sz="2200" b="1" spc="150" dirty="0">
                <a:latin typeface="Roboto Bk"/>
                <a:cs typeface="Roboto Bk"/>
              </a:rPr>
              <a:t>prior</a:t>
            </a:r>
            <a:r>
              <a:rPr sz="2200" b="1" spc="25" dirty="0">
                <a:latin typeface="Roboto Bk"/>
                <a:cs typeface="Roboto Bk"/>
              </a:rPr>
              <a:t> </a:t>
            </a:r>
            <a:r>
              <a:rPr sz="2200" b="1" spc="10" dirty="0">
                <a:latin typeface="Roboto Bk"/>
                <a:cs typeface="Roboto Bk"/>
              </a:rPr>
              <a:t>to</a:t>
            </a:r>
            <a:r>
              <a:rPr sz="2200" b="1" spc="30" dirty="0">
                <a:latin typeface="Roboto Bk"/>
                <a:cs typeface="Roboto Bk"/>
              </a:rPr>
              <a:t> </a:t>
            </a:r>
            <a:r>
              <a:rPr sz="2200" b="1" spc="-65" dirty="0">
                <a:latin typeface="Roboto Bk"/>
                <a:cs typeface="Roboto Bk"/>
              </a:rPr>
              <a:t>01.04.2021</a:t>
            </a:r>
            <a:endParaRPr sz="2200">
              <a:latin typeface="Roboto Bk"/>
              <a:cs typeface="Roboto Bk"/>
            </a:endParaRPr>
          </a:p>
          <a:p>
            <a:pPr marL="852169" marR="5080" lvl="1" indent="-354965">
              <a:lnSpc>
                <a:spcPct val="100000"/>
              </a:lnSpc>
              <a:spcBef>
                <a:spcPts val="580"/>
              </a:spcBef>
              <a:buClr>
                <a:srgbClr val="4E81BD"/>
              </a:buClr>
              <a:buFont typeface="Verdana"/>
              <a:buChar char="◦"/>
              <a:tabLst>
                <a:tab pos="852169" algn="l"/>
                <a:tab pos="852805" algn="l"/>
              </a:tabLst>
            </a:pPr>
            <a:r>
              <a:rPr sz="2200" b="1" spc="35" dirty="0">
                <a:latin typeface="Roboto Bk"/>
                <a:cs typeface="Roboto Bk"/>
              </a:rPr>
              <a:t>(ii)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30" dirty="0">
                <a:latin typeface="Roboto Bk"/>
                <a:cs typeface="Roboto Bk"/>
              </a:rPr>
              <a:t>entities</a:t>
            </a:r>
            <a:r>
              <a:rPr sz="2200" b="1" spc="25" dirty="0">
                <a:latin typeface="Roboto Bk"/>
                <a:cs typeface="Roboto Bk"/>
              </a:rPr>
              <a:t> </a:t>
            </a:r>
            <a:r>
              <a:rPr sz="2200" b="1" spc="130" dirty="0">
                <a:latin typeface="Roboto Bk"/>
                <a:cs typeface="Roboto Bk"/>
              </a:rPr>
              <a:t>which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35" dirty="0">
                <a:latin typeface="Roboto Bk"/>
                <a:cs typeface="Roboto Bk"/>
              </a:rPr>
              <a:t>existed</a:t>
            </a:r>
            <a:r>
              <a:rPr sz="2200" b="1" spc="25" dirty="0">
                <a:latin typeface="Roboto Bk"/>
                <a:cs typeface="Roboto Bk"/>
              </a:rPr>
              <a:t> </a:t>
            </a:r>
            <a:r>
              <a:rPr sz="2200" b="1" spc="150" dirty="0">
                <a:latin typeface="Roboto Bk"/>
                <a:cs typeface="Roboto Bk"/>
              </a:rPr>
              <a:t>prior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10" dirty="0">
                <a:latin typeface="Roboto Bk"/>
                <a:cs typeface="Roboto Bk"/>
              </a:rPr>
              <a:t>to</a:t>
            </a:r>
            <a:r>
              <a:rPr sz="2200" b="1" spc="25" dirty="0">
                <a:latin typeface="Roboto Bk"/>
                <a:cs typeface="Roboto Bk"/>
              </a:rPr>
              <a:t> </a:t>
            </a:r>
            <a:r>
              <a:rPr sz="2200" b="1" spc="-65" dirty="0">
                <a:latin typeface="Roboto Bk"/>
                <a:cs typeface="Roboto Bk"/>
              </a:rPr>
              <a:t>01.04.2021,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85" dirty="0">
                <a:latin typeface="Roboto Bk"/>
                <a:cs typeface="Roboto Bk"/>
              </a:rPr>
              <a:t>but</a:t>
            </a:r>
            <a:r>
              <a:rPr sz="2200" b="1" spc="25" dirty="0">
                <a:latin typeface="Roboto Bk"/>
                <a:cs typeface="Roboto Bk"/>
              </a:rPr>
              <a:t> </a:t>
            </a:r>
            <a:r>
              <a:rPr sz="2200" b="1" spc="150" dirty="0">
                <a:latin typeface="Roboto Bk"/>
                <a:cs typeface="Roboto Bk"/>
              </a:rPr>
              <a:t>were </a:t>
            </a:r>
            <a:r>
              <a:rPr sz="2200" b="1" spc="-535" dirty="0">
                <a:latin typeface="Roboto Bk"/>
                <a:cs typeface="Roboto Bk"/>
              </a:rPr>
              <a:t> </a:t>
            </a:r>
            <a:r>
              <a:rPr sz="2200" b="1" spc="65" dirty="0">
                <a:latin typeface="Roboto Bk"/>
                <a:cs typeface="Roboto Bk"/>
              </a:rPr>
              <a:t>not</a:t>
            </a:r>
            <a:r>
              <a:rPr sz="2200" b="1" spc="15" dirty="0">
                <a:latin typeface="Roboto Bk"/>
                <a:cs typeface="Roboto Bk"/>
              </a:rPr>
              <a:t> </a:t>
            </a:r>
            <a:r>
              <a:rPr sz="2200" b="1" spc="60" dirty="0">
                <a:latin typeface="Roboto Bk"/>
                <a:cs typeface="Roboto Bk"/>
              </a:rPr>
              <a:t>registered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135" dirty="0">
                <a:latin typeface="Roboto Bk"/>
                <a:cs typeface="Roboto Bk"/>
              </a:rPr>
              <a:t>with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85" dirty="0">
                <a:latin typeface="Roboto Bk"/>
                <a:cs typeface="Roboto Bk"/>
              </a:rPr>
              <a:t>Income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80" dirty="0">
                <a:latin typeface="Roboto Bk"/>
                <a:cs typeface="Roboto Bk"/>
              </a:rPr>
              <a:t>Tax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95" dirty="0">
                <a:latin typeface="Roboto Bk"/>
                <a:cs typeface="Roboto Bk"/>
              </a:rPr>
              <a:t>Department</a:t>
            </a:r>
            <a:endParaRPr sz="2200">
              <a:latin typeface="Roboto Bk"/>
              <a:cs typeface="Roboto Bk"/>
            </a:endParaRPr>
          </a:p>
          <a:p>
            <a:pPr marL="1124585" lvl="2" indent="-394335">
              <a:lnSpc>
                <a:spcPct val="100000"/>
              </a:lnSpc>
              <a:spcBef>
                <a:spcPts val="365"/>
              </a:spcBef>
              <a:buClr>
                <a:srgbClr val="BF4F4D"/>
              </a:buClr>
              <a:buFont typeface="Arial MT"/>
              <a:buChar char="●"/>
              <a:tabLst>
                <a:tab pos="1124585" algn="l"/>
                <a:tab pos="1125220" algn="l"/>
              </a:tabLst>
            </a:pPr>
            <a:r>
              <a:rPr sz="1750" b="1" spc="20" dirty="0">
                <a:latin typeface="Roboto Bk"/>
                <a:cs typeface="Roboto Bk"/>
              </a:rPr>
              <a:t>a)</a:t>
            </a:r>
            <a:r>
              <a:rPr sz="1750" b="1" spc="470" dirty="0">
                <a:latin typeface="Roboto Bk"/>
                <a:cs typeface="Roboto Bk"/>
              </a:rPr>
              <a:t> </a:t>
            </a:r>
            <a:r>
              <a:rPr sz="1750" b="1" spc="40" dirty="0">
                <a:latin typeface="Roboto Bk"/>
                <a:cs typeface="Roboto Bk"/>
              </a:rPr>
              <a:t>Not</a:t>
            </a:r>
            <a:r>
              <a:rPr sz="1750" b="1" spc="20" dirty="0">
                <a:latin typeface="Roboto Bk"/>
                <a:cs typeface="Roboto Bk"/>
              </a:rPr>
              <a:t> </a:t>
            </a:r>
            <a:r>
              <a:rPr sz="1750" b="1" spc="60" dirty="0">
                <a:latin typeface="Roboto Bk"/>
                <a:cs typeface="Roboto Bk"/>
              </a:rPr>
              <a:t>commenced</a:t>
            </a:r>
            <a:r>
              <a:rPr sz="1750" b="1" spc="15" dirty="0">
                <a:latin typeface="Roboto Bk"/>
                <a:cs typeface="Roboto Bk"/>
              </a:rPr>
              <a:t> activities.</a:t>
            </a:r>
            <a:endParaRPr sz="1750">
              <a:latin typeface="Roboto Bk"/>
              <a:cs typeface="Roboto Bk"/>
            </a:endParaRPr>
          </a:p>
          <a:p>
            <a:pPr marL="1124585" lvl="2" indent="-394335">
              <a:lnSpc>
                <a:spcPct val="100000"/>
              </a:lnSpc>
              <a:spcBef>
                <a:spcPts val="375"/>
              </a:spcBef>
              <a:buClr>
                <a:srgbClr val="BF4F4D"/>
              </a:buClr>
              <a:buFont typeface="Arial MT"/>
              <a:buChar char="●"/>
              <a:tabLst>
                <a:tab pos="1124585" algn="l"/>
                <a:tab pos="1125220" algn="l"/>
              </a:tabLst>
            </a:pPr>
            <a:r>
              <a:rPr sz="1750" b="1" spc="40" dirty="0">
                <a:latin typeface="Roboto Bk"/>
                <a:cs typeface="Roboto Bk"/>
              </a:rPr>
              <a:t>b)</a:t>
            </a:r>
            <a:r>
              <a:rPr sz="1750" b="1" spc="25" dirty="0">
                <a:latin typeface="Roboto Bk"/>
                <a:cs typeface="Roboto Bk"/>
              </a:rPr>
              <a:t> </a:t>
            </a:r>
            <a:r>
              <a:rPr sz="1750" b="1" spc="60" dirty="0">
                <a:latin typeface="Roboto Bk"/>
                <a:cs typeface="Roboto Bk"/>
              </a:rPr>
              <a:t>Commenced</a:t>
            </a:r>
            <a:r>
              <a:rPr sz="1750" b="1" spc="25" dirty="0">
                <a:latin typeface="Roboto Bk"/>
                <a:cs typeface="Roboto Bk"/>
              </a:rPr>
              <a:t> activities</a:t>
            </a:r>
            <a:r>
              <a:rPr sz="1750" b="1" spc="30" dirty="0">
                <a:latin typeface="Roboto Bk"/>
                <a:cs typeface="Roboto Bk"/>
              </a:rPr>
              <a:t> </a:t>
            </a:r>
            <a:r>
              <a:rPr sz="1750" b="1" spc="75" dirty="0">
                <a:latin typeface="Roboto Bk"/>
                <a:cs typeface="Roboto Bk"/>
              </a:rPr>
              <a:t>but</a:t>
            </a:r>
            <a:r>
              <a:rPr sz="1750" b="1" spc="25" dirty="0">
                <a:latin typeface="Roboto Bk"/>
                <a:cs typeface="Roboto Bk"/>
              </a:rPr>
              <a:t> </a:t>
            </a:r>
            <a:r>
              <a:rPr sz="1750" b="1" spc="85" dirty="0">
                <a:latin typeface="Roboto Bk"/>
                <a:cs typeface="Roboto Bk"/>
              </a:rPr>
              <a:t>no</a:t>
            </a:r>
            <a:r>
              <a:rPr sz="1750" b="1" spc="25" dirty="0">
                <a:latin typeface="Roboto Bk"/>
                <a:cs typeface="Roboto Bk"/>
              </a:rPr>
              <a:t> </a:t>
            </a:r>
            <a:r>
              <a:rPr sz="1750" b="1" spc="70" dirty="0">
                <a:latin typeface="Roboto Bk"/>
                <a:cs typeface="Roboto Bk"/>
              </a:rPr>
              <a:t>exemption</a:t>
            </a:r>
            <a:r>
              <a:rPr sz="1750" b="1" spc="30" dirty="0">
                <a:latin typeface="Roboto Bk"/>
                <a:cs typeface="Roboto Bk"/>
              </a:rPr>
              <a:t> </a:t>
            </a:r>
            <a:r>
              <a:rPr sz="1750" b="1" spc="60" dirty="0">
                <a:latin typeface="Roboto Bk"/>
                <a:cs typeface="Roboto Bk"/>
              </a:rPr>
              <a:t>claimed</a:t>
            </a:r>
            <a:r>
              <a:rPr sz="1750" b="1" spc="25" dirty="0">
                <a:latin typeface="Roboto Bk"/>
                <a:cs typeface="Roboto Bk"/>
              </a:rPr>
              <a:t> </a:t>
            </a:r>
            <a:r>
              <a:rPr sz="1750" b="1" spc="70" dirty="0">
                <a:latin typeface="Roboto Bk"/>
                <a:cs typeface="Roboto Bk"/>
              </a:rPr>
              <a:t>earlier.</a:t>
            </a:r>
            <a:endParaRPr sz="1750">
              <a:latin typeface="Roboto Bk"/>
              <a:cs typeface="Roboto Bk"/>
            </a:endParaRPr>
          </a:p>
          <a:p>
            <a:pPr marL="852169" lvl="1" indent="-355600">
              <a:lnSpc>
                <a:spcPct val="100000"/>
              </a:lnSpc>
              <a:spcBef>
                <a:spcPts val="585"/>
              </a:spcBef>
              <a:buClr>
                <a:srgbClr val="4E81BD"/>
              </a:buClr>
              <a:buFont typeface="Verdana"/>
              <a:buChar char="◦"/>
              <a:tabLst>
                <a:tab pos="852169" algn="l"/>
                <a:tab pos="852805" algn="l"/>
              </a:tabLst>
            </a:pPr>
            <a:r>
              <a:rPr sz="2200" b="1" spc="45" dirty="0">
                <a:latin typeface="Roboto Bk"/>
                <a:cs typeface="Roboto Bk"/>
              </a:rPr>
              <a:t>(iii)</a:t>
            </a:r>
            <a:r>
              <a:rPr sz="2200" b="1" spc="25" dirty="0">
                <a:latin typeface="Roboto Bk"/>
                <a:cs typeface="Roboto Bk"/>
              </a:rPr>
              <a:t> </a:t>
            </a:r>
            <a:r>
              <a:rPr sz="2200" b="1" spc="165" dirty="0">
                <a:latin typeface="Roboto Bk"/>
                <a:cs typeface="Roboto Bk"/>
              </a:rPr>
              <a:t>new</a:t>
            </a:r>
            <a:r>
              <a:rPr sz="2200" b="1" spc="30" dirty="0">
                <a:latin typeface="Roboto Bk"/>
                <a:cs typeface="Roboto Bk"/>
              </a:rPr>
              <a:t> entities </a:t>
            </a:r>
            <a:r>
              <a:rPr sz="2200" b="1" spc="100" dirty="0">
                <a:latin typeface="Roboto Bk"/>
                <a:cs typeface="Roboto Bk"/>
              </a:rPr>
              <a:t>formed</a:t>
            </a:r>
            <a:r>
              <a:rPr sz="2200" b="1" spc="25" dirty="0">
                <a:latin typeface="Roboto Bk"/>
                <a:cs typeface="Roboto Bk"/>
              </a:rPr>
              <a:t> </a:t>
            </a:r>
            <a:r>
              <a:rPr sz="2200" b="1" spc="70" dirty="0">
                <a:latin typeface="Roboto Bk"/>
                <a:cs typeface="Roboto Bk"/>
              </a:rPr>
              <a:t>after</a:t>
            </a:r>
            <a:r>
              <a:rPr sz="2200" b="1" spc="30" dirty="0">
                <a:latin typeface="Roboto Bk"/>
                <a:cs typeface="Roboto Bk"/>
              </a:rPr>
              <a:t> </a:t>
            </a:r>
            <a:r>
              <a:rPr sz="2200" b="1" spc="-65" dirty="0">
                <a:latin typeface="Roboto Bk"/>
                <a:cs typeface="Roboto Bk"/>
              </a:rPr>
              <a:t>01.04.2021</a:t>
            </a:r>
            <a:endParaRPr sz="2200">
              <a:latin typeface="Roboto Bk"/>
              <a:cs typeface="Roboto Bk"/>
            </a:endParaRPr>
          </a:p>
          <a:p>
            <a:pPr marL="537845" marR="67310" indent="-354965">
              <a:lnSpc>
                <a:spcPct val="100000"/>
              </a:lnSpc>
              <a:spcBef>
                <a:spcPts val="580"/>
              </a:spcBef>
              <a:buClr>
                <a:srgbClr val="4E81BD"/>
              </a:buClr>
              <a:buFont typeface="Arial MT"/>
              <a:buChar char="•"/>
              <a:tabLst>
                <a:tab pos="610235" algn="l"/>
                <a:tab pos="610870" algn="l"/>
              </a:tabLst>
            </a:pPr>
            <a:r>
              <a:rPr dirty="0"/>
              <a:t>	</a:t>
            </a:r>
            <a:r>
              <a:rPr sz="2200" b="1" spc="50" dirty="0">
                <a:latin typeface="Roboto Bk"/>
                <a:cs typeface="Roboto Bk"/>
              </a:rPr>
              <a:t>CIT(E) </a:t>
            </a:r>
            <a:r>
              <a:rPr sz="2200" b="1" spc="-420" dirty="0">
                <a:latin typeface="Roboto Bk"/>
                <a:cs typeface="Roboto Bk"/>
              </a:rPr>
              <a:t>–</a:t>
            </a:r>
            <a:r>
              <a:rPr sz="2200" b="1" spc="-415" dirty="0">
                <a:latin typeface="Roboto Bk"/>
                <a:cs typeface="Roboto Bk"/>
              </a:rPr>
              <a:t> </a:t>
            </a:r>
            <a:r>
              <a:rPr sz="2200" b="1" spc="100" dirty="0">
                <a:latin typeface="Roboto Bk"/>
                <a:cs typeface="Roboto Bk"/>
              </a:rPr>
              <a:t>examine </a:t>
            </a:r>
            <a:r>
              <a:rPr sz="2200" b="1" spc="110" dirty="0">
                <a:latin typeface="Roboto Bk"/>
                <a:cs typeface="Roboto Bk"/>
              </a:rPr>
              <a:t>nature </a:t>
            </a:r>
            <a:r>
              <a:rPr sz="2200" b="1" spc="25" dirty="0">
                <a:latin typeface="Roboto Bk"/>
                <a:cs typeface="Roboto Bk"/>
              </a:rPr>
              <a:t>of </a:t>
            </a:r>
            <a:r>
              <a:rPr sz="2200" b="1" spc="15" dirty="0">
                <a:latin typeface="Roboto Bk"/>
                <a:cs typeface="Roboto Bk"/>
              </a:rPr>
              <a:t>objects/genuineness </a:t>
            </a:r>
            <a:r>
              <a:rPr sz="2200" b="1" spc="25" dirty="0">
                <a:latin typeface="Roboto Bk"/>
                <a:cs typeface="Roboto Bk"/>
              </a:rPr>
              <a:t>of </a:t>
            </a:r>
            <a:r>
              <a:rPr sz="2200" b="1" spc="30" dirty="0">
                <a:latin typeface="Roboto Bk"/>
                <a:cs typeface="Roboto Bk"/>
              </a:rPr>
              <a:t> </a:t>
            </a:r>
            <a:r>
              <a:rPr sz="2200" b="1" spc="65" dirty="0">
                <a:latin typeface="Roboto Bk"/>
                <a:cs typeface="Roboto Bk"/>
              </a:rPr>
              <a:t>a</a:t>
            </a:r>
            <a:r>
              <a:rPr sz="2200" b="1" spc="-30" dirty="0">
                <a:latin typeface="Roboto Bk"/>
                <a:cs typeface="Roboto Bk"/>
              </a:rPr>
              <a:t>c</a:t>
            </a:r>
            <a:r>
              <a:rPr sz="2200" b="1" spc="-25" dirty="0">
                <a:latin typeface="Roboto Bk"/>
                <a:cs typeface="Roboto Bk"/>
              </a:rPr>
              <a:t>t</a:t>
            </a:r>
            <a:r>
              <a:rPr sz="2200" b="1" spc="95" dirty="0">
                <a:latin typeface="Roboto Bk"/>
                <a:cs typeface="Roboto Bk"/>
              </a:rPr>
              <a:t>i</a:t>
            </a:r>
            <a:r>
              <a:rPr sz="2200" b="1" spc="135" dirty="0">
                <a:latin typeface="Roboto Bk"/>
                <a:cs typeface="Roboto Bk"/>
              </a:rPr>
              <a:t>v</a:t>
            </a:r>
            <a:r>
              <a:rPr sz="2200" b="1" spc="95" dirty="0">
                <a:latin typeface="Roboto Bk"/>
                <a:cs typeface="Roboto Bk"/>
              </a:rPr>
              <a:t>i</a:t>
            </a:r>
            <a:r>
              <a:rPr sz="2200" b="1" spc="-10" dirty="0">
                <a:latin typeface="Roboto Bk"/>
                <a:cs typeface="Roboto Bk"/>
              </a:rPr>
              <a:t>t</a:t>
            </a:r>
            <a:r>
              <a:rPr sz="2200" b="1" spc="95" dirty="0">
                <a:latin typeface="Roboto Bk"/>
                <a:cs typeface="Roboto Bk"/>
              </a:rPr>
              <a:t>i</a:t>
            </a:r>
            <a:r>
              <a:rPr sz="2200" b="1" spc="-55" dirty="0">
                <a:latin typeface="Roboto Bk"/>
                <a:cs typeface="Roboto Bk"/>
              </a:rPr>
              <a:t>es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-420" dirty="0">
                <a:latin typeface="Roboto Bk"/>
                <a:cs typeface="Roboto Bk"/>
              </a:rPr>
              <a:t>–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105" dirty="0">
                <a:latin typeface="Roboto Bk"/>
                <a:cs typeface="Roboto Bk"/>
              </a:rPr>
              <a:t>p</a:t>
            </a:r>
            <a:r>
              <a:rPr sz="2200" b="1" spc="65" dirty="0">
                <a:latin typeface="Roboto Bk"/>
                <a:cs typeface="Roboto Bk"/>
              </a:rPr>
              <a:t>a</a:t>
            </a:r>
            <a:r>
              <a:rPr sz="2200" b="1" spc="-135" dirty="0">
                <a:latin typeface="Roboto Bk"/>
                <a:cs typeface="Roboto Bk"/>
              </a:rPr>
              <a:t>ss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254" dirty="0">
                <a:latin typeface="Roboto Bk"/>
                <a:cs typeface="Roboto Bk"/>
              </a:rPr>
              <a:t>r</a:t>
            </a:r>
            <a:r>
              <a:rPr sz="2200" b="1" spc="-15" dirty="0">
                <a:latin typeface="Roboto Bk"/>
                <a:cs typeface="Roboto Bk"/>
              </a:rPr>
              <a:t>e</a:t>
            </a:r>
            <a:r>
              <a:rPr sz="2200" b="1" spc="-20" dirty="0">
                <a:latin typeface="Roboto Bk"/>
                <a:cs typeface="Roboto Bk"/>
              </a:rPr>
              <a:t>g</a:t>
            </a:r>
            <a:r>
              <a:rPr sz="2200" b="1" spc="95" dirty="0">
                <a:latin typeface="Roboto Bk"/>
                <a:cs typeface="Roboto Bk"/>
              </a:rPr>
              <a:t>i</a:t>
            </a:r>
            <a:r>
              <a:rPr sz="2200" b="1" spc="-85" dirty="0">
                <a:latin typeface="Roboto Bk"/>
                <a:cs typeface="Roboto Bk"/>
              </a:rPr>
              <a:t>s</a:t>
            </a:r>
            <a:r>
              <a:rPr sz="2200" b="1" spc="-65" dirty="0">
                <a:latin typeface="Roboto Bk"/>
                <a:cs typeface="Roboto Bk"/>
              </a:rPr>
              <a:t>t</a:t>
            </a:r>
            <a:r>
              <a:rPr sz="2200" b="1" spc="215" dirty="0">
                <a:latin typeface="Roboto Bk"/>
                <a:cs typeface="Roboto Bk"/>
              </a:rPr>
              <a:t>r</a:t>
            </a:r>
            <a:r>
              <a:rPr sz="2200" b="1" spc="65" dirty="0">
                <a:latin typeface="Roboto Bk"/>
                <a:cs typeface="Roboto Bk"/>
              </a:rPr>
              <a:t>a</a:t>
            </a:r>
            <a:r>
              <a:rPr sz="2200" b="1" spc="-10" dirty="0">
                <a:latin typeface="Roboto Bk"/>
                <a:cs typeface="Roboto Bk"/>
              </a:rPr>
              <a:t>t</a:t>
            </a:r>
            <a:r>
              <a:rPr sz="2200" b="1" spc="95" dirty="0">
                <a:latin typeface="Roboto Bk"/>
                <a:cs typeface="Roboto Bk"/>
              </a:rPr>
              <a:t>i</a:t>
            </a:r>
            <a:r>
              <a:rPr sz="2200" b="1" spc="25" dirty="0">
                <a:latin typeface="Roboto Bk"/>
                <a:cs typeface="Roboto Bk"/>
              </a:rPr>
              <a:t>o</a:t>
            </a:r>
            <a:r>
              <a:rPr sz="2200" b="1" spc="175" dirty="0">
                <a:latin typeface="Roboto Bk"/>
                <a:cs typeface="Roboto Bk"/>
              </a:rPr>
              <a:t>n</a:t>
            </a:r>
            <a:r>
              <a:rPr sz="2200" b="1" spc="-245" dirty="0">
                <a:latin typeface="Roboto Bk"/>
                <a:cs typeface="Roboto Bk"/>
              </a:rPr>
              <a:t>/</a:t>
            </a:r>
            <a:r>
              <a:rPr sz="2200" b="1" spc="65" dirty="0">
                <a:latin typeface="Roboto Bk"/>
                <a:cs typeface="Roboto Bk"/>
              </a:rPr>
              <a:t>a</a:t>
            </a:r>
            <a:r>
              <a:rPr sz="2200" b="1" spc="105" dirty="0">
                <a:latin typeface="Roboto Bk"/>
                <a:cs typeface="Roboto Bk"/>
              </a:rPr>
              <a:t>pp</a:t>
            </a:r>
            <a:r>
              <a:rPr sz="2200" b="1" spc="254" dirty="0">
                <a:latin typeface="Roboto Bk"/>
                <a:cs typeface="Roboto Bk"/>
              </a:rPr>
              <a:t>r</a:t>
            </a:r>
            <a:r>
              <a:rPr sz="2200" b="1" spc="25" dirty="0">
                <a:latin typeface="Roboto Bk"/>
                <a:cs typeface="Roboto Bk"/>
              </a:rPr>
              <a:t>o</a:t>
            </a:r>
            <a:r>
              <a:rPr sz="2200" b="1" spc="135" dirty="0">
                <a:latin typeface="Roboto Bk"/>
                <a:cs typeface="Roboto Bk"/>
              </a:rPr>
              <a:t>v</a:t>
            </a:r>
            <a:r>
              <a:rPr sz="2200" b="1" spc="65" dirty="0">
                <a:latin typeface="Roboto Bk"/>
                <a:cs typeface="Roboto Bk"/>
              </a:rPr>
              <a:t>a</a:t>
            </a:r>
            <a:r>
              <a:rPr sz="2200" b="1" spc="75" dirty="0">
                <a:latin typeface="Roboto Bk"/>
                <a:cs typeface="Roboto Bk"/>
              </a:rPr>
              <a:t>l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25" dirty="0">
                <a:latin typeface="Roboto Bk"/>
                <a:cs typeface="Roboto Bk"/>
              </a:rPr>
              <a:t>o</a:t>
            </a:r>
            <a:r>
              <a:rPr sz="2200" b="1" spc="254" dirty="0">
                <a:latin typeface="Roboto Bk"/>
                <a:cs typeface="Roboto Bk"/>
              </a:rPr>
              <a:t>r</a:t>
            </a:r>
            <a:r>
              <a:rPr sz="2200" b="1" spc="105" dirty="0">
                <a:latin typeface="Roboto Bk"/>
                <a:cs typeface="Roboto Bk"/>
              </a:rPr>
              <a:t>d</a:t>
            </a:r>
            <a:r>
              <a:rPr sz="2200" b="1" spc="140" dirty="0">
                <a:latin typeface="Roboto Bk"/>
                <a:cs typeface="Roboto Bk"/>
              </a:rPr>
              <a:t>er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25" dirty="0">
                <a:latin typeface="Roboto Bk"/>
                <a:cs typeface="Roboto Bk"/>
              </a:rPr>
              <a:t>o</a:t>
            </a:r>
            <a:r>
              <a:rPr sz="2200" b="1" spc="260" dirty="0">
                <a:latin typeface="Roboto Bk"/>
                <a:cs typeface="Roboto Bk"/>
              </a:rPr>
              <a:t>r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254" dirty="0">
                <a:latin typeface="Roboto Bk"/>
                <a:cs typeface="Roboto Bk"/>
              </a:rPr>
              <a:t>r</a:t>
            </a:r>
            <a:r>
              <a:rPr sz="2200" b="1" spc="65" dirty="0">
                <a:latin typeface="Roboto Bk"/>
                <a:cs typeface="Roboto Bk"/>
              </a:rPr>
              <a:t>e</a:t>
            </a:r>
            <a:r>
              <a:rPr sz="2200" b="1" spc="25" dirty="0">
                <a:latin typeface="Roboto Bk"/>
                <a:cs typeface="Roboto Bk"/>
              </a:rPr>
              <a:t>j</a:t>
            </a:r>
            <a:r>
              <a:rPr sz="2200" b="1" spc="-5" dirty="0">
                <a:latin typeface="Roboto Bk"/>
                <a:cs typeface="Roboto Bk"/>
              </a:rPr>
              <a:t>ect  </a:t>
            </a:r>
            <a:r>
              <a:rPr sz="2200" b="1" spc="110" dirty="0">
                <a:latin typeface="Roboto Bk"/>
                <a:cs typeface="Roboto Bk"/>
              </a:rPr>
              <a:t>Form</a:t>
            </a:r>
            <a:r>
              <a:rPr sz="2200" b="1" spc="10" dirty="0">
                <a:latin typeface="Roboto Bk"/>
                <a:cs typeface="Roboto Bk"/>
              </a:rPr>
              <a:t> </a:t>
            </a:r>
            <a:r>
              <a:rPr sz="2200" b="1" spc="20" dirty="0">
                <a:latin typeface="Roboto Bk"/>
                <a:cs typeface="Roboto Bk"/>
              </a:rPr>
              <a:t>10AB</a:t>
            </a:r>
            <a:r>
              <a:rPr sz="2200" b="1" spc="15" dirty="0">
                <a:latin typeface="Roboto Bk"/>
                <a:cs typeface="Roboto Bk"/>
              </a:rPr>
              <a:t> </a:t>
            </a:r>
            <a:r>
              <a:rPr sz="2200" b="1" spc="114" dirty="0">
                <a:latin typeface="Roboto Bk"/>
                <a:cs typeface="Roboto Bk"/>
              </a:rPr>
              <a:t>and</a:t>
            </a:r>
            <a:r>
              <a:rPr sz="2200" b="1" spc="15" dirty="0">
                <a:latin typeface="Roboto Bk"/>
                <a:cs typeface="Roboto Bk"/>
              </a:rPr>
              <a:t> </a:t>
            </a:r>
            <a:r>
              <a:rPr sz="2200" b="1" spc="40" dirty="0">
                <a:latin typeface="Roboto Bk"/>
                <a:cs typeface="Roboto Bk"/>
              </a:rPr>
              <a:t>cancel</a:t>
            </a:r>
            <a:r>
              <a:rPr sz="2200" b="1" spc="10" dirty="0">
                <a:latin typeface="Roboto Bk"/>
                <a:cs typeface="Roboto Bk"/>
              </a:rPr>
              <a:t> </a:t>
            </a:r>
            <a:r>
              <a:rPr sz="2200" b="1" spc="85">
                <a:latin typeface="Roboto Bk"/>
                <a:cs typeface="Roboto Bk"/>
              </a:rPr>
              <a:t>provisional</a:t>
            </a:r>
            <a:r>
              <a:rPr sz="2200" b="1" spc="15">
                <a:latin typeface="Roboto Bk"/>
                <a:cs typeface="Roboto Bk"/>
              </a:rPr>
              <a:t> </a:t>
            </a:r>
            <a:r>
              <a:rPr sz="2200" b="1" spc="65" smtClean="0">
                <a:latin typeface="Roboto Bk"/>
                <a:cs typeface="Roboto Bk"/>
              </a:rPr>
              <a:t>registration/approval</a:t>
            </a:r>
            <a:endParaRPr sz="2200">
              <a:latin typeface="Roboto Bk"/>
              <a:cs typeface="Roboto Bk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00200" y="990600"/>
          <a:ext cx="7772400" cy="6493999"/>
        </p:xfrm>
        <a:graphic>
          <a:graphicData uri="http://schemas.openxmlformats.org/drawingml/2006/table">
            <a:tbl>
              <a:tblPr/>
              <a:tblGrid>
                <a:gridCol w="745099"/>
                <a:gridCol w="1079501"/>
                <a:gridCol w="797043"/>
                <a:gridCol w="1884661"/>
                <a:gridCol w="864412"/>
                <a:gridCol w="1583537"/>
                <a:gridCol w="818147"/>
              </a:tblGrid>
              <a:tr h="9378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Section  12A(1)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(ac)</a:t>
                      </a: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Proviso to Sec. 10(23C)/ Sec 80G(5)</a:t>
                      </a: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Form to be filed</a:t>
                      </a: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Purpose  (Registration/Approval)</a:t>
                      </a: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Issuing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Authority</a:t>
                      </a: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Time Period for filing of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Authority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Application</a:t>
                      </a: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Order received in</a:t>
                      </a: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33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1400" dirty="0" err="1"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1400" dirty="0" err="1"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10A</a:t>
                      </a: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Old entities Regular Registration  for 5 years </a:t>
                      </a: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CPC</a:t>
                      </a: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30.06.2024</a:t>
                      </a: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10AC</a:t>
                      </a: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33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(ii)</a:t>
                      </a: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(ii)</a:t>
                      </a: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10AB</a:t>
                      </a: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Renewal	of regular Registration </a:t>
                      </a: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CIT(E)</a:t>
                      </a: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06 Months prior to expiry of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registration</a:t>
                      </a: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10AD</a:t>
                      </a: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015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(iii)</a:t>
                      </a: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(iii)</a:t>
                      </a: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10AB</a:t>
                      </a: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Provisional to Regular</a:t>
                      </a: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CIT(E)</a:t>
                      </a: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06 Months prior to expiry of  registration or within 06  months of the  commencement of activities  whichever is earlier </a:t>
                      </a: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10AD</a:t>
                      </a: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33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(iv)</a:t>
                      </a: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N/A</a:t>
                      </a: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10AB</a:t>
                      </a: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Regularization	of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10AB inoperative registration (u/s 11(7)</a:t>
                      </a: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CIT(E)</a:t>
                      </a: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06 Months prior to  commencement of relevant  AY </a:t>
                      </a: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10AD</a:t>
                      </a: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78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(v)</a:t>
                      </a: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N/A</a:t>
                      </a: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10AB</a:t>
                      </a: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Modification of Objects</a:t>
                      </a: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Calibri"/>
                          <a:ea typeface="Calibri"/>
                          <a:cs typeface="Times New Roman"/>
                        </a:rPr>
                        <a:t>CIT(E)</a:t>
                      </a: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Within 30 days in case of  modification of objects </a:t>
                      </a: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Calibri"/>
                          <a:ea typeface="Calibri"/>
                          <a:cs typeface="Times New Roman"/>
                        </a:rPr>
                        <a:t>10AD</a:t>
                      </a:r>
                    </a:p>
                  </a:txBody>
                  <a:tcPr marL="61164" marR="611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2438400" y="228600"/>
            <a:ext cx="6205220" cy="56041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0"/>
              </a:spcBef>
            </a:pPr>
            <a:r>
              <a:rPr sz="3550" u="heavy" spc="300" dirty="0">
                <a:uFill>
                  <a:solidFill>
                    <a:srgbClr val="0F468B"/>
                  </a:solidFill>
                </a:uFill>
              </a:rPr>
              <a:t>Time</a:t>
            </a:r>
            <a:r>
              <a:rPr sz="3550" u="heavy" spc="30" dirty="0">
                <a:uFill>
                  <a:solidFill>
                    <a:srgbClr val="0F468B"/>
                  </a:solidFill>
                </a:uFill>
              </a:rPr>
              <a:t> </a:t>
            </a:r>
            <a:r>
              <a:rPr sz="3550" u="heavy" spc="300" dirty="0">
                <a:uFill>
                  <a:solidFill>
                    <a:srgbClr val="0F468B"/>
                  </a:solidFill>
                </a:uFill>
              </a:rPr>
              <a:t>Line</a:t>
            </a:r>
            <a:r>
              <a:rPr sz="3550" u="heavy" spc="30" dirty="0">
                <a:uFill>
                  <a:solidFill>
                    <a:srgbClr val="0F468B"/>
                  </a:solidFill>
                </a:uFill>
              </a:rPr>
              <a:t> </a:t>
            </a:r>
            <a:r>
              <a:rPr sz="3550" u="heavy" spc="330">
                <a:uFill>
                  <a:solidFill>
                    <a:srgbClr val="0F468B"/>
                  </a:solidFill>
                </a:uFill>
              </a:rPr>
              <a:t>for</a:t>
            </a:r>
            <a:r>
              <a:rPr sz="3550" u="heavy" spc="30">
                <a:uFill>
                  <a:solidFill>
                    <a:srgbClr val="0F468B"/>
                  </a:solidFill>
                </a:uFill>
              </a:rPr>
              <a:t> </a:t>
            </a:r>
            <a:r>
              <a:rPr lang="en-US" sz="3550" u="heavy" spc="30" dirty="0" smtClean="0">
                <a:uFill>
                  <a:solidFill>
                    <a:srgbClr val="0F468B"/>
                  </a:solidFill>
                </a:uFill>
              </a:rPr>
              <a:t>Registration </a:t>
            </a:r>
            <a:endParaRPr sz="355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8400" y="228600"/>
            <a:ext cx="6205220" cy="56041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0"/>
              </a:spcBef>
            </a:pPr>
            <a:r>
              <a:rPr sz="3550" u="heavy" spc="300" dirty="0">
                <a:uFill>
                  <a:solidFill>
                    <a:srgbClr val="0F468B"/>
                  </a:solidFill>
                </a:uFill>
              </a:rPr>
              <a:t>Time</a:t>
            </a:r>
            <a:r>
              <a:rPr sz="3550" u="heavy" spc="30" dirty="0">
                <a:uFill>
                  <a:solidFill>
                    <a:srgbClr val="0F468B"/>
                  </a:solidFill>
                </a:uFill>
              </a:rPr>
              <a:t> </a:t>
            </a:r>
            <a:r>
              <a:rPr sz="3550" u="heavy" spc="300" dirty="0">
                <a:uFill>
                  <a:solidFill>
                    <a:srgbClr val="0F468B"/>
                  </a:solidFill>
                </a:uFill>
              </a:rPr>
              <a:t>Line</a:t>
            </a:r>
            <a:r>
              <a:rPr sz="3550" u="heavy" spc="30" dirty="0">
                <a:uFill>
                  <a:solidFill>
                    <a:srgbClr val="0F468B"/>
                  </a:solidFill>
                </a:uFill>
              </a:rPr>
              <a:t> </a:t>
            </a:r>
            <a:r>
              <a:rPr sz="3550" u="heavy" spc="330">
                <a:uFill>
                  <a:solidFill>
                    <a:srgbClr val="0F468B"/>
                  </a:solidFill>
                </a:uFill>
              </a:rPr>
              <a:t>for</a:t>
            </a:r>
            <a:r>
              <a:rPr sz="3550" u="heavy" spc="30">
                <a:uFill>
                  <a:solidFill>
                    <a:srgbClr val="0F468B"/>
                  </a:solidFill>
                </a:uFill>
              </a:rPr>
              <a:t> </a:t>
            </a:r>
            <a:r>
              <a:rPr lang="en-US" sz="3550" u="heavy" spc="30" dirty="0" smtClean="0">
                <a:uFill>
                  <a:solidFill>
                    <a:srgbClr val="0F468B"/>
                  </a:solidFill>
                </a:uFill>
              </a:rPr>
              <a:t>Registration </a:t>
            </a:r>
            <a:endParaRPr sz="3550"/>
          </a:p>
        </p:txBody>
      </p:sp>
      <p:sp>
        <p:nvSpPr>
          <p:cNvPr id="3" name="object 3"/>
          <p:cNvSpPr/>
          <p:nvPr/>
        </p:nvSpPr>
        <p:spPr>
          <a:xfrm>
            <a:off x="1168241" y="750887"/>
            <a:ext cx="8728075" cy="0"/>
          </a:xfrm>
          <a:custGeom>
            <a:avLst/>
            <a:gdLst/>
            <a:ahLst/>
            <a:cxnLst/>
            <a:rect l="l" t="t" r="r" b="b"/>
            <a:pathLst>
              <a:path w="8728075">
                <a:moveTo>
                  <a:pt x="0" y="0"/>
                </a:moveTo>
                <a:lnTo>
                  <a:pt x="8727757" y="0"/>
                </a:lnTo>
              </a:path>
            </a:pathLst>
          </a:custGeom>
          <a:ln w="698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615267" y="7187460"/>
            <a:ext cx="213360" cy="2266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300" b="1" spc="-20" dirty="0">
                <a:solidFill>
                  <a:srgbClr val="B0AF9E"/>
                </a:solidFill>
                <a:latin typeface="Roboto Bk"/>
                <a:cs typeface="Roboto Bk"/>
              </a:rPr>
              <a:t>1</a:t>
            </a:r>
            <a:r>
              <a:rPr sz="1300" b="1" spc="-15" dirty="0">
                <a:solidFill>
                  <a:srgbClr val="B0AF9E"/>
                </a:solidFill>
                <a:latin typeface="Roboto Bk"/>
                <a:cs typeface="Roboto Bk"/>
              </a:rPr>
              <a:t>5</a:t>
            </a:r>
            <a:endParaRPr sz="1300">
              <a:latin typeface="Roboto Bk"/>
              <a:cs typeface="Roboto Bk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168241" y="754380"/>
            <a:ext cx="8728075" cy="0"/>
          </a:xfrm>
          <a:custGeom>
            <a:avLst/>
            <a:gdLst/>
            <a:ahLst/>
            <a:cxnLst/>
            <a:rect l="l" t="t" r="r" b="b"/>
            <a:pathLst>
              <a:path w="8728075">
                <a:moveTo>
                  <a:pt x="0" y="0"/>
                </a:moveTo>
                <a:lnTo>
                  <a:pt x="8727757" y="0"/>
                </a:lnTo>
              </a:path>
            </a:pathLst>
          </a:custGeom>
          <a:ln w="1396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168241" y="1948814"/>
            <a:ext cx="8728075" cy="0"/>
          </a:xfrm>
          <a:custGeom>
            <a:avLst/>
            <a:gdLst/>
            <a:ahLst/>
            <a:cxnLst/>
            <a:rect l="l" t="t" r="r" b="b"/>
            <a:pathLst>
              <a:path w="8728075">
                <a:moveTo>
                  <a:pt x="0" y="0"/>
                </a:moveTo>
                <a:lnTo>
                  <a:pt x="8727757" y="0"/>
                </a:lnTo>
              </a:path>
            </a:pathLst>
          </a:custGeom>
          <a:ln w="4190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168241" y="2555052"/>
            <a:ext cx="8728075" cy="0"/>
          </a:xfrm>
          <a:custGeom>
            <a:avLst/>
            <a:gdLst/>
            <a:ahLst/>
            <a:cxnLst/>
            <a:rect l="l" t="t" r="r" b="b"/>
            <a:pathLst>
              <a:path w="8728075">
                <a:moveTo>
                  <a:pt x="0" y="0"/>
                </a:moveTo>
                <a:lnTo>
                  <a:pt x="8727757" y="0"/>
                </a:lnTo>
              </a:path>
            </a:pathLst>
          </a:custGeom>
          <a:ln w="1396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168241" y="5195382"/>
            <a:ext cx="8728075" cy="0"/>
          </a:xfrm>
          <a:custGeom>
            <a:avLst/>
            <a:gdLst/>
            <a:ahLst/>
            <a:cxnLst/>
            <a:rect l="l" t="t" r="r" b="b"/>
            <a:pathLst>
              <a:path w="8728075">
                <a:moveTo>
                  <a:pt x="0" y="0"/>
                </a:moveTo>
                <a:lnTo>
                  <a:pt x="8727757" y="0"/>
                </a:lnTo>
              </a:path>
            </a:pathLst>
          </a:custGeom>
          <a:ln w="1396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68241" y="5954795"/>
            <a:ext cx="8728075" cy="0"/>
          </a:xfrm>
          <a:custGeom>
            <a:avLst/>
            <a:gdLst/>
            <a:ahLst/>
            <a:cxnLst/>
            <a:rect l="l" t="t" r="r" b="b"/>
            <a:pathLst>
              <a:path w="8728075">
                <a:moveTo>
                  <a:pt x="0" y="0"/>
                </a:moveTo>
                <a:lnTo>
                  <a:pt x="8727757" y="0"/>
                </a:lnTo>
              </a:path>
            </a:pathLst>
          </a:custGeom>
          <a:ln w="1396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168241" y="6960634"/>
            <a:ext cx="8728075" cy="0"/>
          </a:xfrm>
          <a:custGeom>
            <a:avLst/>
            <a:gdLst/>
            <a:ahLst/>
            <a:cxnLst/>
            <a:rect l="l" t="t" r="r" b="b"/>
            <a:pathLst>
              <a:path w="8728075">
                <a:moveTo>
                  <a:pt x="0" y="0"/>
                </a:moveTo>
                <a:lnTo>
                  <a:pt x="8727757" y="0"/>
                </a:lnTo>
              </a:path>
            </a:pathLst>
          </a:custGeom>
          <a:ln w="1396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838200" y="1143000"/>
          <a:ext cx="8534400" cy="3925824"/>
        </p:xfrm>
        <a:graphic>
          <a:graphicData uri="http://schemas.openxmlformats.org/drawingml/2006/table">
            <a:tbl>
              <a:tblPr/>
              <a:tblGrid>
                <a:gridCol w="818148"/>
                <a:gridCol w="1185333"/>
                <a:gridCol w="875186"/>
                <a:gridCol w="2069431"/>
                <a:gridCol w="949158"/>
                <a:gridCol w="1738786"/>
                <a:gridCol w="898358"/>
              </a:tblGrid>
              <a:tr h="1041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Section  12A(1)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(ac)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Proviso to Sec. 10(23C)/ Sec 80G(5)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Form to be filed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Purpose  (Registration/Approval)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Issuing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Authority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Time Period for filing of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Authority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Application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Order received in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42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(vi)A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(iv)A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Provisional Registration  for 03 years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CPC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01 Month prior to the PY for the  relevant AY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10AC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85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(vi)B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(iv)B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10AB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Regular Registration for  5 years (If activities commenced but not claimed exemption in any P.Y.)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CIT(E)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Exemption will be available  from the AY immediately  following the FY in which the  application was made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10AD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228600"/>
            <a:ext cx="4495800" cy="423193"/>
          </a:xfrm>
        </p:spPr>
        <p:txBody>
          <a:bodyPr/>
          <a:lstStyle/>
          <a:p>
            <a:pPr algn="ctr"/>
            <a:r>
              <a:rPr lang="en-US" dirty="0" smtClean="0"/>
              <a:t>IMPORTANT NOTE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0" y="1371600"/>
            <a:ext cx="7772400" cy="4924425"/>
          </a:xfrm>
        </p:spPr>
        <p:txBody>
          <a:bodyPr/>
          <a:lstStyle/>
          <a:p>
            <a:pPr algn="ctr"/>
            <a:r>
              <a:rPr lang="en-US" sz="3200" b="1" dirty="0" smtClean="0"/>
              <a:t>Renewal of regular Registration 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As per the amended provisions, Old Entities</a:t>
            </a:r>
          </a:p>
          <a:p>
            <a:pPr algn="ctr"/>
            <a:r>
              <a:rPr lang="en-US" sz="3200" dirty="0" smtClean="0"/>
              <a:t> who have obtained Regular registration for 5 years from CPC (Order in Form-10AC) for the period from A.Y. 2022-23 to A.Y. 2026-27 </a:t>
            </a:r>
          </a:p>
          <a:p>
            <a:pPr algn="ctr"/>
            <a:r>
              <a:rPr lang="en-US" sz="3200" b="1" dirty="0" smtClean="0"/>
              <a:t>Need to apply for Renewal before September 2025</a:t>
            </a:r>
            <a:r>
              <a:rPr lang="en-US" sz="3200" dirty="0" smtClean="0"/>
              <a:t>. </a:t>
            </a:r>
          </a:p>
          <a:p>
            <a:endParaRPr lang="en-US" sz="3200" dirty="0" smtClean="0"/>
          </a:p>
          <a:p>
            <a:endParaRPr lang="en-US" sz="3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6"/>
          <p:cNvGraphicFramePr>
            <a:graphicFrameLocks noGrp="1"/>
          </p:cNvGraphicFramePr>
          <p:nvPr/>
        </p:nvGraphicFramePr>
        <p:xfrm>
          <a:off x="1166494" y="932943"/>
          <a:ext cx="8717279" cy="64514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08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746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047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175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90258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1407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15014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0960" marR="74295" algn="ctr">
                        <a:lnSpc>
                          <a:spcPct val="113599"/>
                        </a:lnSpc>
                        <a:spcBef>
                          <a:spcPts val="900"/>
                        </a:spcBef>
                      </a:pPr>
                      <a:r>
                        <a:rPr sz="11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Section  </a:t>
                      </a:r>
                      <a:r>
                        <a:rPr sz="1150" spc="-6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12A(1)</a:t>
                      </a:r>
                      <a:endParaRPr sz="1150">
                        <a:latin typeface="Verdana"/>
                        <a:cs typeface="Verdana"/>
                      </a:endParaRPr>
                    </a:p>
                    <a:p>
                      <a:pPr marR="6985"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150" spc="-3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(ac)</a:t>
                      </a:r>
                      <a:endParaRPr sz="115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solidFill>
                      <a:srgbClr val="4E81BD"/>
                    </a:solidFill>
                  </a:tcPr>
                </a:tc>
                <a:tc>
                  <a:txBody>
                    <a:bodyPr/>
                    <a:lstStyle/>
                    <a:p>
                      <a:pPr marR="7620" algn="ctr">
                        <a:lnSpc>
                          <a:spcPts val="975"/>
                        </a:lnSpc>
                      </a:pPr>
                      <a:r>
                        <a:rPr sz="1725" spc="-15" baseline="-19323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1</a:t>
                      </a:r>
                      <a:r>
                        <a:rPr sz="700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st</a:t>
                      </a:r>
                      <a:endParaRPr sz="700">
                        <a:latin typeface="Verdana"/>
                        <a:cs typeface="Verdana"/>
                      </a:endParaRPr>
                    </a:p>
                    <a:p>
                      <a:pPr marL="81915" marR="79375" indent="41910" algn="just">
                        <a:lnSpc>
                          <a:spcPct val="113599"/>
                        </a:lnSpc>
                        <a:spcBef>
                          <a:spcPts val="409"/>
                        </a:spcBef>
                      </a:pPr>
                      <a:r>
                        <a:rPr sz="1150" spc="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proviso </a:t>
                      </a:r>
                      <a:r>
                        <a:rPr sz="1150" spc="-39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to</a:t>
                      </a:r>
                      <a:r>
                        <a:rPr sz="1150" spc="-10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Se</a:t>
                      </a:r>
                      <a:r>
                        <a:rPr sz="1150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c</a:t>
                      </a:r>
                      <a:r>
                        <a:rPr sz="11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.  10(23C)/</a:t>
                      </a:r>
                      <a:endParaRPr sz="1150">
                        <a:latin typeface="Verdana"/>
                        <a:cs typeface="Verdana"/>
                      </a:endParaRPr>
                    </a:p>
                    <a:p>
                      <a:pPr marL="155575" marR="158750" indent="-15240" algn="ctr">
                        <a:lnSpc>
                          <a:spcPct val="113599"/>
                        </a:lnSpc>
                      </a:pPr>
                      <a:r>
                        <a:rPr sz="1150" spc="-2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Sec. </a:t>
                      </a:r>
                      <a:r>
                        <a:rPr sz="1150" spc="-1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80G(5)</a:t>
                      </a:r>
                      <a:endParaRPr sz="115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solidFill>
                      <a:srgbClr val="4E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18110" marR="67945" indent="-20955" algn="just">
                        <a:lnSpc>
                          <a:spcPct val="113599"/>
                        </a:lnSpc>
                        <a:spcBef>
                          <a:spcPts val="900"/>
                        </a:spcBef>
                      </a:pPr>
                      <a:r>
                        <a:rPr sz="1150" spc="-1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F</a:t>
                      </a:r>
                      <a:r>
                        <a:rPr sz="11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o</a:t>
                      </a:r>
                      <a:r>
                        <a:rPr sz="1150" spc="6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1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m  to</a:t>
                      </a:r>
                      <a:r>
                        <a:rPr sz="1150" spc="-10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be  </a:t>
                      </a:r>
                      <a:r>
                        <a:rPr sz="1150" spc="5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filed</a:t>
                      </a:r>
                      <a:endParaRPr sz="115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solidFill>
                      <a:srgbClr val="4E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03835" marR="193675" indent="586740">
                        <a:lnSpc>
                          <a:spcPct val="113599"/>
                        </a:lnSpc>
                      </a:pPr>
                      <a:r>
                        <a:rPr sz="1150" spc="4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Purpose </a:t>
                      </a:r>
                      <a:r>
                        <a:rPr sz="1150" spc="4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50" spc="2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(Registration/Approval)</a:t>
                      </a:r>
                      <a:endParaRPr sz="115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solidFill>
                      <a:srgbClr val="4E81BD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26364">
                        <a:lnSpc>
                          <a:spcPts val="1080"/>
                        </a:lnSpc>
                      </a:pPr>
                      <a:r>
                        <a:rPr sz="1150" spc="3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Issuing</a:t>
                      </a:r>
                      <a:endParaRPr sz="1150">
                        <a:latin typeface="Verdana"/>
                        <a:cs typeface="Verdana"/>
                      </a:endParaRPr>
                    </a:p>
                    <a:p>
                      <a:pPr marL="1299845">
                        <a:lnSpc>
                          <a:spcPts val="785"/>
                        </a:lnSpc>
                      </a:pPr>
                      <a:r>
                        <a:rPr sz="11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Time</a:t>
                      </a:r>
                      <a:r>
                        <a:rPr sz="1150" spc="-10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50" spc="-3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P</a:t>
                      </a:r>
                      <a:r>
                        <a:rPr sz="11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e</a:t>
                      </a:r>
                      <a:r>
                        <a:rPr sz="1150" spc="3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1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iod</a:t>
                      </a:r>
                      <a:r>
                        <a:rPr sz="1150" spc="-10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for</a:t>
                      </a:r>
                      <a:r>
                        <a:rPr sz="1150" spc="-10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filing</a:t>
                      </a:r>
                      <a:r>
                        <a:rPr sz="1150" spc="-10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of</a:t>
                      </a:r>
                      <a:endParaRPr sz="1150">
                        <a:latin typeface="Verdana"/>
                        <a:cs typeface="Verdana"/>
                      </a:endParaRPr>
                    </a:p>
                    <a:p>
                      <a:pPr marL="52705">
                        <a:lnSpc>
                          <a:spcPts val="785"/>
                        </a:lnSpc>
                      </a:pPr>
                      <a:r>
                        <a:rPr sz="1150" spc="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Authority</a:t>
                      </a:r>
                      <a:endParaRPr sz="1150">
                        <a:latin typeface="Verdana"/>
                        <a:cs typeface="Verdana"/>
                      </a:endParaRPr>
                    </a:p>
                    <a:p>
                      <a:pPr marL="1781810">
                        <a:lnSpc>
                          <a:spcPts val="1080"/>
                        </a:lnSpc>
                      </a:pPr>
                      <a:r>
                        <a:rPr sz="1150" spc="4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application</a:t>
                      </a:r>
                      <a:endParaRPr sz="115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solidFill>
                      <a:srgbClr val="4E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7945" marR="83820" indent="-12700" algn="ctr">
                        <a:lnSpc>
                          <a:spcPct val="113599"/>
                        </a:lnSpc>
                        <a:spcBef>
                          <a:spcPts val="900"/>
                        </a:spcBef>
                      </a:pPr>
                      <a:r>
                        <a:rPr sz="1150" spc="5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Order </a:t>
                      </a:r>
                      <a:r>
                        <a:rPr sz="1150" spc="6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1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recei</a:t>
                      </a:r>
                      <a:r>
                        <a:rPr sz="1150" spc="-3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v</a:t>
                      </a:r>
                      <a:r>
                        <a:rPr sz="115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ed  </a:t>
                      </a:r>
                      <a:r>
                        <a:rPr sz="1150" spc="7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in</a:t>
                      </a:r>
                      <a:endParaRPr sz="115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solidFill>
                      <a:srgbClr val="4E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7488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249554">
                        <a:lnSpc>
                          <a:spcPct val="100000"/>
                        </a:lnSpc>
                        <a:tabLst>
                          <a:tab pos="1003300" algn="l"/>
                        </a:tabLst>
                      </a:pPr>
                      <a:r>
                        <a:rPr sz="1250" spc="-35" dirty="0">
                          <a:latin typeface="Verdana"/>
                          <a:cs typeface="Verdana"/>
                        </a:rPr>
                        <a:t>(i)	(i)</a:t>
                      </a:r>
                      <a:endParaRPr sz="1250">
                        <a:latin typeface="Verdana"/>
                        <a:cs typeface="Verdana"/>
                      </a:endParaRPr>
                    </a:p>
                  </a:txBody>
                  <a:tcPr marL="0" marR="0" marT="1270" marB="0">
                    <a:lnL w="19050">
                      <a:solidFill>
                        <a:srgbClr val="FFFFFF"/>
                      </a:solidFill>
                      <a:prstDash val="solid"/>
                    </a:lnL>
                    <a:solidFill>
                      <a:srgbClr val="CFD6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27305" algn="ctr">
                        <a:lnSpc>
                          <a:spcPct val="100000"/>
                        </a:lnSpc>
                      </a:pPr>
                      <a:r>
                        <a:rPr sz="1250" spc="-25" dirty="0">
                          <a:latin typeface="Verdana"/>
                          <a:cs typeface="Verdana"/>
                        </a:rPr>
                        <a:t>10A</a:t>
                      </a:r>
                      <a:endParaRPr sz="1250">
                        <a:latin typeface="Verdana"/>
                        <a:cs typeface="Verdana"/>
                      </a:endParaRPr>
                    </a:p>
                  </a:txBody>
                  <a:tcPr marL="0" marR="0" marT="1270" marB="0"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55244" indent="198755">
                        <a:lnSpc>
                          <a:spcPct val="115500"/>
                        </a:lnSpc>
                        <a:spcBef>
                          <a:spcPts val="409"/>
                        </a:spcBef>
                        <a:tabLst>
                          <a:tab pos="1125855" algn="l"/>
                        </a:tabLst>
                      </a:pPr>
                      <a:r>
                        <a:rPr sz="1250" dirty="0">
                          <a:latin typeface="Verdana"/>
                          <a:cs typeface="Verdana"/>
                        </a:rPr>
                        <a:t>Regular	Registration  for</a:t>
                      </a:r>
                      <a:r>
                        <a:rPr sz="125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dirty="0">
                          <a:latin typeface="Verdana"/>
                          <a:cs typeface="Verdana"/>
                        </a:rPr>
                        <a:t>5</a:t>
                      </a:r>
                      <a:r>
                        <a:rPr sz="125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250" dirty="0">
                          <a:latin typeface="Verdana"/>
                          <a:cs typeface="Verdana"/>
                        </a:rPr>
                        <a:t>ears</a:t>
                      </a:r>
                      <a:endParaRPr sz="1250">
                        <a:latin typeface="Verdana"/>
                        <a:cs typeface="Verdana"/>
                      </a:endParaRPr>
                    </a:p>
                  </a:txBody>
                  <a:tcPr marL="0" marR="0" marT="52069" marB="0"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97155" algn="ctr">
                        <a:lnSpc>
                          <a:spcPct val="100000"/>
                        </a:lnSpc>
                      </a:pPr>
                      <a:r>
                        <a:rPr sz="1250" spc="145" dirty="0">
                          <a:latin typeface="Verdana"/>
                          <a:cs typeface="Verdana"/>
                        </a:rPr>
                        <a:t>CPC</a:t>
                      </a:r>
                      <a:endParaRPr sz="1250">
                        <a:latin typeface="Verdana"/>
                        <a:cs typeface="Verdana"/>
                      </a:endParaRPr>
                    </a:p>
                  </a:txBody>
                  <a:tcPr marL="0" marR="0" marT="1270" marB="0"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854710">
                        <a:lnSpc>
                          <a:spcPct val="100000"/>
                        </a:lnSpc>
                      </a:pPr>
                      <a:r>
                        <a:rPr sz="1250">
                          <a:latin typeface="Verdana"/>
                          <a:cs typeface="Verdana"/>
                        </a:rPr>
                        <a:t>Upto</a:t>
                      </a:r>
                      <a:r>
                        <a:rPr sz="1250" spc="-110">
                          <a:latin typeface="Verdana"/>
                          <a:cs typeface="Verdana"/>
                        </a:rPr>
                        <a:t> </a:t>
                      </a:r>
                      <a:r>
                        <a:rPr lang="en-US" sz="1250" dirty="0" smtClean="0">
                          <a:latin typeface="Verdana"/>
                          <a:cs typeface="Verdana"/>
                        </a:rPr>
                        <a:t>30.06.2024</a:t>
                      </a:r>
                      <a:endParaRPr sz="1250">
                        <a:latin typeface="Verdana"/>
                        <a:cs typeface="Verdana"/>
                      </a:endParaRPr>
                    </a:p>
                  </a:txBody>
                  <a:tcPr marL="0" marR="0" marT="1270" marB="0"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 marL="141605" marR="154940">
                        <a:lnSpc>
                          <a:spcPct val="110000"/>
                        </a:lnSpc>
                        <a:spcBef>
                          <a:spcPts val="210"/>
                        </a:spcBef>
                      </a:pPr>
                      <a:r>
                        <a:rPr sz="1500" spc="-155" dirty="0">
                          <a:solidFill>
                            <a:srgbClr val="00B04F"/>
                          </a:solidFill>
                          <a:latin typeface="Verdana"/>
                          <a:cs typeface="Verdana"/>
                        </a:rPr>
                        <a:t>F</a:t>
                      </a:r>
                      <a:r>
                        <a:rPr sz="1500" dirty="0">
                          <a:solidFill>
                            <a:srgbClr val="00B04F"/>
                          </a:solidFill>
                          <a:latin typeface="Verdana"/>
                          <a:cs typeface="Verdana"/>
                        </a:rPr>
                        <a:t>o</a:t>
                      </a:r>
                      <a:r>
                        <a:rPr sz="1500" spc="75" dirty="0">
                          <a:solidFill>
                            <a:srgbClr val="00B04F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500" dirty="0">
                          <a:solidFill>
                            <a:srgbClr val="00B04F"/>
                          </a:solidFill>
                          <a:latin typeface="Verdana"/>
                          <a:cs typeface="Verdana"/>
                        </a:rPr>
                        <a:t>m  10</a:t>
                      </a:r>
                      <a:r>
                        <a:rPr sz="1500" spc="-35" dirty="0">
                          <a:solidFill>
                            <a:srgbClr val="00B04F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500" dirty="0">
                          <a:solidFill>
                            <a:srgbClr val="00B04F"/>
                          </a:solidFill>
                          <a:latin typeface="Verdana"/>
                          <a:cs typeface="Verdana"/>
                        </a:rPr>
                        <a:t>C</a:t>
                      </a:r>
                      <a:endParaRPr sz="1500">
                        <a:latin typeface="Verdana"/>
                        <a:cs typeface="Verdana"/>
                      </a:endParaRPr>
                    </a:p>
                  </a:txBody>
                  <a:tcPr marL="0" marR="0" marT="26670" marB="0">
                    <a:solidFill>
                      <a:srgbClr val="CFD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15118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13030">
                        <a:lnSpc>
                          <a:spcPct val="100000"/>
                        </a:lnSpc>
                        <a:tabLst>
                          <a:tab pos="793750" algn="l"/>
                        </a:tabLst>
                      </a:pPr>
                      <a:r>
                        <a:rPr sz="1250" dirty="0">
                          <a:latin typeface="Verdana"/>
                          <a:cs typeface="Verdana"/>
                        </a:rPr>
                        <a:t>(ii)</a:t>
                      </a:r>
                      <a:r>
                        <a:rPr sz="125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dirty="0">
                          <a:latin typeface="Verdana"/>
                          <a:cs typeface="Verdana"/>
                        </a:rPr>
                        <a:t>to	(ii)</a:t>
                      </a:r>
                      <a:r>
                        <a:rPr sz="125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dirty="0">
                          <a:latin typeface="Verdana"/>
                          <a:cs typeface="Verdana"/>
                        </a:rPr>
                        <a:t>and</a:t>
                      </a:r>
                      <a:endParaRPr sz="1250">
                        <a:latin typeface="Verdana"/>
                        <a:cs typeface="Verdana"/>
                      </a:endParaRPr>
                    </a:p>
                    <a:p>
                      <a:pPr marL="217804">
                        <a:lnSpc>
                          <a:spcPct val="100000"/>
                        </a:lnSpc>
                        <a:spcBef>
                          <a:spcPts val="229"/>
                        </a:spcBef>
                        <a:tabLst>
                          <a:tab pos="940435" algn="l"/>
                        </a:tabLst>
                      </a:pPr>
                      <a:r>
                        <a:rPr sz="1250" spc="-55" dirty="0">
                          <a:latin typeface="Verdana"/>
                          <a:cs typeface="Verdana"/>
                        </a:rPr>
                        <a:t>(V)	</a:t>
                      </a:r>
                      <a:r>
                        <a:rPr sz="1250" spc="25" dirty="0">
                          <a:latin typeface="Verdana"/>
                          <a:cs typeface="Verdana"/>
                        </a:rPr>
                        <a:t>(iii)</a:t>
                      </a:r>
                      <a:endParaRPr sz="125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solidFill>
                      <a:srgbClr val="E7E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914400" indent="-482600">
                        <a:lnSpc>
                          <a:spcPts val="1490"/>
                        </a:lnSpc>
                        <a:buSzPct val="104000"/>
                        <a:buFont typeface="Arial"/>
                        <a:buChar char="•"/>
                        <a:tabLst>
                          <a:tab pos="914400" algn="l"/>
                          <a:tab pos="915035" algn="l"/>
                          <a:tab pos="1794510" algn="l"/>
                          <a:tab pos="2108835" algn="l"/>
                        </a:tabLst>
                      </a:pPr>
                      <a:r>
                        <a:rPr sz="1250" spc="40" dirty="0">
                          <a:latin typeface="Verdana"/>
                          <a:cs typeface="Verdana"/>
                        </a:rPr>
                        <a:t>Renewal	</a:t>
                      </a:r>
                      <a:r>
                        <a:rPr sz="1250" spc="10" dirty="0">
                          <a:latin typeface="Verdana"/>
                          <a:cs typeface="Verdana"/>
                        </a:rPr>
                        <a:t>of	</a:t>
                      </a:r>
                      <a:r>
                        <a:rPr sz="1250" spc="45" dirty="0">
                          <a:latin typeface="Verdana"/>
                          <a:cs typeface="Verdana"/>
                        </a:rPr>
                        <a:t>regular</a:t>
                      </a:r>
                      <a:endParaRPr sz="1250">
                        <a:latin typeface="Verdana"/>
                        <a:cs typeface="Verdana"/>
                      </a:endParaRPr>
                    </a:p>
                    <a:p>
                      <a:pPr marL="74676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250" spc="30" dirty="0">
                          <a:latin typeface="Verdana"/>
                          <a:cs typeface="Verdana"/>
                        </a:rPr>
                        <a:t>registration</a:t>
                      </a:r>
                      <a:endParaRPr sz="1250">
                        <a:latin typeface="Verdana"/>
                        <a:cs typeface="Verdana"/>
                      </a:endParaRPr>
                    </a:p>
                    <a:p>
                      <a:pPr marL="746760" marR="50800" indent="-314325" algn="just">
                        <a:lnSpc>
                          <a:spcPct val="115500"/>
                        </a:lnSpc>
                        <a:buSzPct val="104000"/>
                        <a:buFont typeface="Arial"/>
                        <a:buChar char="•"/>
                        <a:tabLst>
                          <a:tab pos="747395" algn="l"/>
                          <a:tab pos="2402205" algn="l"/>
                        </a:tabLst>
                      </a:pPr>
                      <a:r>
                        <a:rPr sz="1250" spc="35" dirty="0">
                          <a:latin typeface="Verdana"/>
                          <a:cs typeface="Verdana"/>
                        </a:rPr>
                        <a:t>Conversion</a:t>
                      </a:r>
                      <a:r>
                        <a:rPr sz="1250" spc="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spc="10" dirty="0">
                          <a:latin typeface="Verdana"/>
                          <a:cs typeface="Verdana"/>
                        </a:rPr>
                        <a:t>of</a:t>
                      </a:r>
                      <a:r>
                        <a:rPr sz="1250" spc="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spc="-5" dirty="0">
                          <a:latin typeface="Verdana"/>
                          <a:cs typeface="Verdana"/>
                        </a:rPr>
                        <a:t>prov. </a:t>
                      </a:r>
                      <a:r>
                        <a:rPr sz="1250" spc="-4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dirty="0">
                          <a:latin typeface="Verdana"/>
                          <a:cs typeface="Verdana"/>
                        </a:rPr>
                        <a:t>registration	into  regular</a:t>
                      </a:r>
                      <a:r>
                        <a:rPr sz="125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dirty="0">
                          <a:latin typeface="Verdana"/>
                          <a:cs typeface="Verdana"/>
                        </a:rPr>
                        <a:t>registration</a:t>
                      </a:r>
                      <a:endParaRPr sz="1250">
                        <a:latin typeface="Verdana"/>
                        <a:cs typeface="Verdana"/>
                      </a:endParaRPr>
                    </a:p>
                    <a:p>
                      <a:pPr marL="746760" indent="-314960" algn="just">
                        <a:lnSpc>
                          <a:spcPts val="1185"/>
                        </a:lnSpc>
                        <a:spcBef>
                          <a:spcPts val="235"/>
                        </a:spcBef>
                        <a:buSzPct val="104000"/>
                        <a:buFont typeface="Arial"/>
                        <a:buChar char="•"/>
                        <a:tabLst>
                          <a:tab pos="747395" algn="l"/>
                          <a:tab pos="2569845" algn="l"/>
                        </a:tabLst>
                      </a:pPr>
                      <a:r>
                        <a:rPr sz="1250" spc="50" dirty="0">
                          <a:latin typeface="Verdana"/>
                          <a:cs typeface="Verdana"/>
                        </a:rPr>
                        <a:t>Regularization	</a:t>
                      </a:r>
                      <a:r>
                        <a:rPr sz="1250" spc="10" dirty="0">
                          <a:latin typeface="Verdana"/>
                          <a:cs typeface="Verdana"/>
                        </a:rPr>
                        <a:t>of</a:t>
                      </a:r>
                      <a:endParaRPr sz="1250">
                        <a:latin typeface="Verdana"/>
                        <a:cs typeface="Verdana"/>
                      </a:endParaRPr>
                    </a:p>
                    <a:p>
                      <a:pPr marL="86995">
                        <a:lnSpc>
                          <a:spcPts val="865"/>
                        </a:lnSpc>
                      </a:pPr>
                      <a:r>
                        <a:rPr sz="1250" spc="-5" dirty="0">
                          <a:latin typeface="Verdana"/>
                          <a:cs typeface="Verdana"/>
                        </a:rPr>
                        <a:t>10AB</a:t>
                      </a:r>
                      <a:endParaRPr sz="1250">
                        <a:latin typeface="Verdana"/>
                        <a:cs typeface="Verdana"/>
                      </a:endParaRPr>
                    </a:p>
                    <a:p>
                      <a:pPr marL="746760" algn="just">
                        <a:lnSpc>
                          <a:spcPts val="1185"/>
                        </a:lnSpc>
                      </a:pPr>
                      <a:r>
                        <a:rPr sz="1250" dirty="0">
                          <a:latin typeface="Verdana"/>
                          <a:cs typeface="Verdana"/>
                        </a:rPr>
                        <a:t>inoperati</a:t>
                      </a:r>
                      <a:r>
                        <a:rPr sz="1250" spc="-35" dirty="0">
                          <a:latin typeface="Verdana"/>
                          <a:cs typeface="Verdana"/>
                        </a:rPr>
                        <a:t>v</a:t>
                      </a:r>
                      <a:r>
                        <a:rPr sz="1250" dirty="0">
                          <a:latin typeface="Verdana"/>
                          <a:cs typeface="Verdana"/>
                        </a:rPr>
                        <a:t>e</a:t>
                      </a:r>
                      <a:r>
                        <a:rPr sz="125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dirty="0">
                          <a:latin typeface="Verdana"/>
                          <a:cs typeface="Verdana"/>
                        </a:rPr>
                        <a:t>registration</a:t>
                      </a:r>
                      <a:endParaRPr sz="1250">
                        <a:latin typeface="Verdana"/>
                        <a:cs typeface="Verdana"/>
                      </a:endParaRPr>
                    </a:p>
                    <a:p>
                      <a:pPr marL="746760" marR="45085" indent="-314325" algn="just">
                        <a:lnSpc>
                          <a:spcPct val="115500"/>
                        </a:lnSpc>
                        <a:buSzPct val="104000"/>
                        <a:buFont typeface="Arial"/>
                        <a:buChar char="•"/>
                        <a:tabLst>
                          <a:tab pos="747395" algn="l"/>
                        </a:tabLst>
                      </a:pPr>
                      <a:r>
                        <a:rPr sz="1250" spc="25" dirty="0">
                          <a:latin typeface="Verdana"/>
                          <a:cs typeface="Verdana"/>
                        </a:rPr>
                        <a:t>Re-registration </a:t>
                      </a:r>
                      <a:r>
                        <a:rPr sz="1250" spc="75" dirty="0">
                          <a:latin typeface="Verdana"/>
                          <a:cs typeface="Verdana"/>
                        </a:rPr>
                        <a:t>in </a:t>
                      </a:r>
                      <a:r>
                        <a:rPr sz="1250" spc="35" dirty="0">
                          <a:latin typeface="Verdana"/>
                          <a:cs typeface="Verdana"/>
                        </a:rPr>
                        <a:t>case </a:t>
                      </a:r>
                      <a:r>
                        <a:rPr sz="1250" spc="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spc="10" dirty="0">
                          <a:latin typeface="Verdana"/>
                          <a:cs typeface="Verdana"/>
                        </a:rPr>
                        <a:t>of</a:t>
                      </a:r>
                      <a:r>
                        <a:rPr sz="1250" spc="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spc="50" dirty="0">
                          <a:latin typeface="Verdana"/>
                          <a:cs typeface="Verdana"/>
                        </a:rPr>
                        <a:t>modification</a:t>
                      </a:r>
                      <a:r>
                        <a:rPr sz="1250" spc="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spc="10" dirty="0">
                          <a:latin typeface="Verdana"/>
                          <a:cs typeface="Verdana"/>
                        </a:rPr>
                        <a:t>of </a:t>
                      </a:r>
                      <a:r>
                        <a:rPr sz="1250" spc="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spc="20" dirty="0">
                          <a:latin typeface="Verdana"/>
                          <a:cs typeface="Verdana"/>
                        </a:rPr>
                        <a:t>objects</a:t>
                      </a:r>
                      <a:endParaRPr sz="125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solidFill>
                      <a:srgbClr val="E7E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9906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50" spc="25" dirty="0">
                          <a:latin typeface="Verdana"/>
                          <a:cs typeface="Verdana"/>
                        </a:rPr>
                        <a:t>CIT(E)</a:t>
                      </a:r>
                      <a:endParaRPr sz="125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 marL="351790" indent="-314960">
                        <a:lnSpc>
                          <a:spcPts val="1490"/>
                        </a:lnSpc>
                        <a:buSzPct val="104000"/>
                        <a:buFont typeface="Arial"/>
                        <a:buChar char="•"/>
                        <a:tabLst>
                          <a:tab pos="351790" algn="l"/>
                          <a:tab pos="352425" algn="l"/>
                        </a:tabLst>
                      </a:pPr>
                      <a:r>
                        <a:rPr sz="1250" spc="-70" dirty="0">
                          <a:latin typeface="Verdana"/>
                          <a:cs typeface="Verdana"/>
                        </a:rPr>
                        <a:t>06</a:t>
                      </a:r>
                      <a:r>
                        <a:rPr sz="1250" spc="2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spc="60" dirty="0">
                          <a:latin typeface="Verdana"/>
                          <a:cs typeface="Verdana"/>
                        </a:rPr>
                        <a:t>Months</a:t>
                      </a:r>
                      <a:r>
                        <a:rPr sz="1250" spc="1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spc="60" dirty="0">
                          <a:latin typeface="Verdana"/>
                          <a:cs typeface="Verdana"/>
                        </a:rPr>
                        <a:t>prior</a:t>
                      </a:r>
                      <a:r>
                        <a:rPr sz="1250" spc="229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spc="-25" dirty="0">
                          <a:latin typeface="Verdana"/>
                          <a:cs typeface="Verdana"/>
                        </a:rPr>
                        <a:t>to</a:t>
                      </a:r>
                      <a:r>
                        <a:rPr sz="1250" spc="1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spc="60" dirty="0">
                          <a:latin typeface="Verdana"/>
                          <a:cs typeface="Verdana"/>
                        </a:rPr>
                        <a:t>expiry</a:t>
                      </a:r>
                      <a:r>
                        <a:rPr sz="1250" spc="2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spc="10" dirty="0">
                          <a:latin typeface="Verdana"/>
                          <a:cs typeface="Verdana"/>
                        </a:rPr>
                        <a:t>of</a:t>
                      </a:r>
                      <a:endParaRPr sz="1250">
                        <a:latin typeface="Verdana"/>
                        <a:cs typeface="Verdana"/>
                      </a:endParaRPr>
                    </a:p>
                    <a:p>
                      <a:pPr marL="35179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250" spc="30" dirty="0">
                          <a:latin typeface="Verdana"/>
                          <a:cs typeface="Verdana"/>
                        </a:rPr>
                        <a:t>registration</a:t>
                      </a:r>
                      <a:endParaRPr sz="1250">
                        <a:latin typeface="Verdana"/>
                        <a:cs typeface="Verdana"/>
                      </a:endParaRPr>
                    </a:p>
                    <a:p>
                      <a:pPr marL="351790" marR="61594" indent="-314325" algn="just">
                        <a:lnSpc>
                          <a:spcPct val="115500"/>
                        </a:lnSpc>
                        <a:buSzPct val="104000"/>
                        <a:buFont typeface="Arial"/>
                        <a:buChar char="•"/>
                        <a:tabLst>
                          <a:tab pos="352425" algn="l"/>
                          <a:tab pos="1692910" algn="l"/>
                          <a:tab pos="2573020" algn="l"/>
                        </a:tabLst>
                      </a:pPr>
                      <a:r>
                        <a:rPr sz="1250" spc="-70" dirty="0">
                          <a:latin typeface="Verdana"/>
                          <a:cs typeface="Verdana"/>
                        </a:rPr>
                        <a:t>06 </a:t>
                      </a:r>
                      <a:r>
                        <a:rPr sz="1250" spc="60" dirty="0">
                          <a:latin typeface="Verdana"/>
                          <a:cs typeface="Verdana"/>
                        </a:rPr>
                        <a:t>Months prior </a:t>
                      </a:r>
                      <a:r>
                        <a:rPr sz="1250" spc="-25" dirty="0">
                          <a:latin typeface="Verdana"/>
                          <a:cs typeface="Verdana"/>
                        </a:rPr>
                        <a:t>to </a:t>
                      </a:r>
                      <a:r>
                        <a:rPr sz="1250" spc="60" dirty="0">
                          <a:latin typeface="Verdana"/>
                          <a:cs typeface="Verdana"/>
                        </a:rPr>
                        <a:t>expiry </a:t>
                      </a:r>
                      <a:r>
                        <a:rPr sz="1250" spc="10" dirty="0">
                          <a:latin typeface="Verdana"/>
                          <a:cs typeface="Verdana"/>
                        </a:rPr>
                        <a:t>of </a:t>
                      </a:r>
                      <a:r>
                        <a:rPr sz="1250" spc="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spc="30" dirty="0">
                          <a:latin typeface="Verdana"/>
                          <a:cs typeface="Verdana"/>
                        </a:rPr>
                        <a:t>registration</a:t>
                      </a:r>
                      <a:r>
                        <a:rPr sz="1250" spc="3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spc="25" dirty="0">
                          <a:latin typeface="Verdana"/>
                          <a:cs typeface="Verdana"/>
                        </a:rPr>
                        <a:t>or</a:t>
                      </a:r>
                      <a:r>
                        <a:rPr sz="1250" spc="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spc="50" dirty="0">
                          <a:latin typeface="Verdana"/>
                          <a:cs typeface="Verdana"/>
                        </a:rPr>
                        <a:t>within</a:t>
                      </a:r>
                      <a:r>
                        <a:rPr sz="1250" spc="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spc="-70" dirty="0">
                          <a:latin typeface="Verdana"/>
                          <a:cs typeface="Verdana"/>
                        </a:rPr>
                        <a:t>06 </a:t>
                      </a:r>
                      <a:r>
                        <a:rPr sz="125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dirty="0">
                          <a:latin typeface="Verdana"/>
                          <a:cs typeface="Verdana"/>
                        </a:rPr>
                        <a:t>months	of	the  </a:t>
                      </a:r>
                      <a:r>
                        <a:rPr sz="1250" spc="40" dirty="0">
                          <a:latin typeface="Verdana"/>
                          <a:cs typeface="Verdana"/>
                        </a:rPr>
                        <a:t>commencement </a:t>
                      </a:r>
                      <a:r>
                        <a:rPr sz="1250" spc="10" dirty="0">
                          <a:latin typeface="Verdana"/>
                          <a:cs typeface="Verdana"/>
                        </a:rPr>
                        <a:t>of </a:t>
                      </a:r>
                      <a:r>
                        <a:rPr sz="1250" spc="45" dirty="0">
                          <a:latin typeface="Verdana"/>
                          <a:cs typeface="Verdana"/>
                        </a:rPr>
                        <a:t>activities </a:t>
                      </a:r>
                      <a:r>
                        <a:rPr sz="1250" spc="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spc="-35" dirty="0">
                          <a:latin typeface="Verdana"/>
                          <a:cs typeface="Verdana"/>
                        </a:rPr>
                        <a:t>w</a:t>
                      </a:r>
                      <a:r>
                        <a:rPr sz="1250" dirty="0">
                          <a:latin typeface="Verdana"/>
                          <a:cs typeface="Verdana"/>
                        </a:rPr>
                        <a:t>hiche</a:t>
                      </a:r>
                      <a:r>
                        <a:rPr sz="1250" spc="-35" dirty="0">
                          <a:latin typeface="Verdana"/>
                          <a:cs typeface="Verdana"/>
                        </a:rPr>
                        <a:t>v</a:t>
                      </a:r>
                      <a:r>
                        <a:rPr sz="1250" dirty="0">
                          <a:latin typeface="Verdana"/>
                          <a:cs typeface="Verdana"/>
                        </a:rPr>
                        <a:t>er</a:t>
                      </a:r>
                      <a:r>
                        <a:rPr sz="125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dirty="0">
                          <a:latin typeface="Verdana"/>
                          <a:cs typeface="Verdana"/>
                        </a:rPr>
                        <a:t>is</a:t>
                      </a:r>
                      <a:r>
                        <a:rPr sz="125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dirty="0">
                          <a:latin typeface="Verdana"/>
                          <a:cs typeface="Verdana"/>
                        </a:rPr>
                        <a:t>earlier</a:t>
                      </a:r>
                      <a:endParaRPr sz="1250">
                        <a:latin typeface="Verdana"/>
                        <a:cs typeface="Verdana"/>
                      </a:endParaRPr>
                    </a:p>
                    <a:p>
                      <a:pPr marL="351790" marR="60325" indent="-314325" algn="just">
                        <a:lnSpc>
                          <a:spcPct val="115500"/>
                        </a:lnSpc>
                        <a:buSzPct val="104000"/>
                        <a:buFont typeface="Arial"/>
                        <a:buChar char="•"/>
                        <a:tabLst>
                          <a:tab pos="352425" algn="l"/>
                        </a:tabLst>
                      </a:pPr>
                      <a:r>
                        <a:rPr sz="1250" spc="-70" dirty="0">
                          <a:latin typeface="Verdana"/>
                          <a:cs typeface="Verdana"/>
                        </a:rPr>
                        <a:t>06</a:t>
                      </a:r>
                      <a:r>
                        <a:rPr sz="125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spc="60" dirty="0">
                          <a:latin typeface="Verdana"/>
                          <a:cs typeface="Verdana"/>
                        </a:rPr>
                        <a:t>Months</a:t>
                      </a:r>
                      <a:r>
                        <a:rPr sz="1250" spc="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spc="60" dirty="0">
                          <a:latin typeface="Verdana"/>
                          <a:cs typeface="Verdana"/>
                        </a:rPr>
                        <a:t>prior</a:t>
                      </a:r>
                      <a:r>
                        <a:rPr sz="1250" spc="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spc="-25" dirty="0">
                          <a:latin typeface="Verdana"/>
                          <a:cs typeface="Verdana"/>
                        </a:rPr>
                        <a:t>to </a:t>
                      </a:r>
                      <a:r>
                        <a:rPr sz="1250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spc="40" dirty="0">
                          <a:latin typeface="Verdana"/>
                          <a:cs typeface="Verdana"/>
                        </a:rPr>
                        <a:t>commencement</a:t>
                      </a:r>
                      <a:r>
                        <a:rPr sz="1250" spc="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spc="10" dirty="0">
                          <a:latin typeface="Verdana"/>
                          <a:cs typeface="Verdana"/>
                        </a:rPr>
                        <a:t>of</a:t>
                      </a:r>
                      <a:r>
                        <a:rPr sz="1250" spc="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spc="25" dirty="0">
                          <a:latin typeface="Verdana"/>
                          <a:cs typeface="Verdana"/>
                        </a:rPr>
                        <a:t>relevant </a:t>
                      </a:r>
                      <a:r>
                        <a:rPr sz="1250" spc="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spc="85" dirty="0">
                          <a:latin typeface="Verdana"/>
                          <a:cs typeface="Verdana"/>
                        </a:rPr>
                        <a:t>AY</a:t>
                      </a:r>
                      <a:endParaRPr sz="1250">
                        <a:latin typeface="Verdana"/>
                        <a:cs typeface="Verdana"/>
                      </a:endParaRPr>
                    </a:p>
                    <a:p>
                      <a:pPr marL="351790" marR="61594" indent="-314325" algn="just">
                        <a:lnSpc>
                          <a:spcPct val="115500"/>
                        </a:lnSpc>
                        <a:buSzPct val="104000"/>
                        <a:buFont typeface="Arial"/>
                        <a:buChar char="•"/>
                        <a:tabLst>
                          <a:tab pos="352425" algn="l"/>
                        </a:tabLst>
                      </a:pPr>
                      <a:r>
                        <a:rPr sz="1250" spc="50" dirty="0">
                          <a:latin typeface="Verdana"/>
                          <a:cs typeface="Verdana"/>
                        </a:rPr>
                        <a:t>Within</a:t>
                      </a:r>
                      <a:r>
                        <a:rPr sz="1250" spc="5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spc="-70" dirty="0">
                          <a:latin typeface="Verdana"/>
                          <a:cs typeface="Verdana"/>
                        </a:rPr>
                        <a:t>30</a:t>
                      </a:r>
                      <a:r>
                        <a:rPr sz="1250" spc="-6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spc="15" dirty="0">
                          <a:latin typeface="Verdana"/>
                          <a:cs typeface="Verdana"/>
                        </a:rPr>
                        <a:t>days</a:t>
                      </a:r>
                      <a:r>
                        <a:rPr sz="1250" spc="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spc="75" dirty="0">
                          <a:latin typeface="Verdana"/>
                          <a:cs typeface="Verdana"/>
                        </a:rPr>
                        <a:t>in </a:t>
                      </a:r>
                      <a:r>
                        <a:rPr sz="1250" spc="35" dirty="0">
                          <a:latin typeface="Verdana"/>
                          <a:cs typeface="Verdana"/>
                        </a:rPr>
                        <a:t>case</a:t>
                      </a:r>
                      <a:r>
                        <a:rPr sz="1250" spc="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spc="10" dirty="0">
                          <a:latin typeface="Verdana"/>
                          <a:cs typeface="Verdana"/>
                        </a:rPr>
                        <a:t>of </a:t>
                      </a:r>
                      <a:r>
                        <a:rPr sz="1250" spc="1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dirty="0">
                          <a:latin typeface="Verdana"/>
                          <a:cs typeface="Verdana"/>
                        </a:rPr>
                        <a:t>modification</a:t>
                      </a:r>
                      <a:r>
                        <a:rPr sz="125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dirty="0">
                          <a:latin typeface="Verdana"/>
                          <a:cs typeface="Verdana"/>
                        </a:rPr>
                        <a:t>of</a:t>
                      </a:r>
                      <a:r>
                        <a:rPr sz="125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dirty="0">
                          <a:latin typeface="Verdana"/>
                          <a:cs typeface="Verdana"/>
                        </a:rPr>
                        <a:t>objects</a:t>
                      </a:r>
                      <a:endParaRPr sz="125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141605" marR="154940">
                        <a:lnSpc>
                          <a:spcPct val="110000"/>
                        </a:lnSpc>
                        <a:spcBef>
                          <a:spcPts val="1320"/>
                        </a:spcBef>
                      </a:pPr>
                      <a:r>
                        <a:rPr sz="1500" spc="-155" dirty="0">
                          <a:solidFill>
                            <a:srgbClr val="6F2FA0"/>
                          </a:solidFill>
                          <a:latin typeface="Verdana"/>
                          <a:cs typeface="Verdana"/>
                        </a:rPr>
                        <a:t>F</a:t>
                      </a:r>
                      <a:r>
                        <a:rPr sz="1500" dirty="0">
                          <a:solidFill>
                            <a:srgbClr val="6F2FA0"/>
                          </a:solidFill>
                          <a:latin typeface="Verdana"/>
                          <a:cs typeface="Verdana"/>
                        </a:rPr>
                        <a:t>o</a:t>
                      </a:r>
                      <a:r>
                        <a:rPr sz="1500" spc="75" dirty="0">
                          <a:solidFill>
                            <a:srgbClr val="6F2FA0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500" dirty="0">
                          <a:solidFill>
                            <a:srgbClr val="6F2FA0"/>
                          </a:solidFill>
                          <a:latin typeface="Verdana"/>
                          <a:cs typeface="Verdana"/>
                        </a:rPr>
                        <a:t>m  10AD</a:t>
                      </a:r>
                      <a:endParaRPr sz="15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solidFill>
                      <a:srgbClr val="E7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233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113030">
                        <a:lnSpc>
                          <a:spcPct val="100000"/>
                        </a:lnSpc>
                      </a:pPr>
                      <a:r>
                        <a:rPr sz="1250" dirty="0">
                          <a:latin typeface="Verdana"/>
                          <a:cs typeface="Verdana"/>
                        </a:rPr>
                        <a:t>(vi)</a:t>
                      </a:r>
                      <a:r>
                        <a:rPr sz="125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dirty="0">
                          <a:latin typeface="Verdana"/>
                          <a:cs typeface="Verdana"/>
                        </a:rPr>
                        <a:t>A</a:t>
                      </a:r>
                      <a:endParaRPr sz="1250">
                        <a:latin typeface="Verdana"/>
                        <a:cs typeface="Verdana"/>
                      </a:endParaRPr>
                    </a:p>
                  </a:txBody>
                  <a:tcPr marL="0" marR="0" marT="5080" marB="0">
                    <a:lnL w="19050">
                      <a:solidFill>
                        <a:srgbClr val="FFFFFF"/>
                      </a:solidFill>
                      <a:prstDash val="solid"/>
                    </a:lnL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176530">
                        <a:lnSpc>
                          <a:spcPct val="100000"/>
                        </a:lnSpc>
                      </a:pPr>
                      <a:r>
                        <a:rPr sz="1250" dirty="0">
                          <a:latin typeface="Verdana"/>
                          <a:cs typeface="Verdana"/>
                        </a:rPr>
                        <a:t>(iv)</a:t>
                      </a:r>
                      <a:r>
                        <a:rPr sz="125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dirty="0">
                          <a:latin typeface="Verdana"/>
                          <a:cs typeface="Verdana"/>
                        </a:rPr>
                        <a:t>A</a:t>
                      </a:r>
                      <a:endParaRPr sz="1250">
                        <a:latin typeface="Verdana"/>
                        <a:cs typeface="Verdana"/>
                      </a:endParaRPr>
                    </a:p>
                  </a:txBody>
                  <a:tcPr marL="0" marR="0" marT="5080" marB="0"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27305" algn="ctr">
                        <a:lnSpc>
                          <a:spcPct val="100000"/>
                        </a:lnSpc>
                      </a:pPr>
                      <a:r>
                        <a:rPr sz="1250" spc="-25" dirty="0">
                          <a:latin typeface="Verdana"/>
                          <a:cs typeface="Verdana"/>
                        </a:rPr>
                        <a:t>10A</a:t>
                      </a:r>
                      <a:endParaRPr sz="1250">
                        <a:latin typeface="Verdana"/>
                        <a:cs typeface="Verdana"/>
                      </a:endParaRPr>
                    </a:p>
                  </a:txBody>
                  <a:tcPr marL="0" marR="0" marT="5080" marB="0"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55244">
                        <a:lnSpc>
                          <a:spcPct val="115500"/>
                        </a:lnSpc>
                        <a:spcBef>
                          <a:spcPts val="1010"/>
                        </a:spcBef>
                      </a:pPr>
                      <a:r>
                        <a:rPr sz="1250" spc="55" dirty="0">
                          <a:latin typeface="Verdana"/>
                          <a:cs typeface="Verdana"/>
                        </a:rPr>
                        <a:t>Provisional</a:t>
                      </a:r>
                      <a:r>
                        <a:rPr sz="1250" spc="4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spc="35" dirty="0">
                          <a:latin typeface="Verdana"/>
                          <a:cs typeface="Verdana"/>
                        </a:rPr>
                        <a:t>Registration </a:t>
                      </a:r>
                      <a:r>
                        <a:rPr sz="1250" spc="-4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dirty="0">
                          <a:latin typeface="Verdana"/>
                          <a:cs typeface="Verdana"/>
                        </a:rPr>
                        <a:t>for</a:t>
                      </a:r>
                      <a:r>
                        <a:rPr sz="125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dirty="0">
                          <a:latin typeface="Verdana"/>
                          <a:cs typeface="Verdana"/>
                        </a:rPr>
                        <a:t>03</a:t>
                      </a:r>
                      <a:r>
                        <a:rPr sz="125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250" dirty="0">
                          <a:latin typeface="Verdana"/>
                          <a:cs typeface="Verdana"/>
                        </a:rPr>
                        <a:t>ears</a:t>
                      </a:r>
                      <a:endParaRPr sz="1250">
                        <a:latin typeface="Verdana"/>
                        <a:cs typeface="Verdana"/>
                      </a:endParaRPr>
                    </a:p>
                  </a:txBody>
                  <a:tcPr marL="0" marR="0" marT="128270" marB="0"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7155" algn="ctr">
                        <a:lnSpc>
                          <a:spcPct val="100000"/>
                        </a:lnSpc>
                      </a:pPr>
                      <a:r>
                        <a:rPr sz="1250" spc="145" dirty="0">
                          <a:latin typeface="Verdana"/>
                          <a:cs typeface="Verdana"/>
                        </a:rPr>
                        <a:t>CPC</a:t>
                      </a:r>
                      <a:endParaRPr sz="1250">
                        <a:latin typeface="Verdana"/>
                        <a:cs typeface="Verdana"/>
                      </a:endParaRPr>
                    </a:p>
                  </a:txBody>
                  <a:tcPr marL="0" marR="0" marT="5080" marB="0"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 marL="1022350" marR="118110" indent="-807085">
                        <a:lnSpc>
                          <a:spcPct val="115500"/>
                        </a:lnSpc>
                        <a:spcBef>
                          <a:spcPts val="1010"/>
                        </a:spcBef>
                      </a:pPr>
                      <a:r>
                        <a:rPr sz="1250" dirty="0">
                          <a:latin typeface="Verdana"/>
                          <a:cs typeface="Verdana"/>
                        </a:rPr>
                        <a:t>01</a:t>
                      </a:r>
                      <a:r>
                        <a:rPr sz="125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dirty="0">
                          <a:latin typeface="Verdana"/>
                          <a:cs typeface="Verdana"/>
                        </a:rPr>
                        <a:t>Month</a:t>
                      </a:r>
                      <a:r>
                        <a:rPr sz="125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dirty="0">
                          <a:latin typeface="Verdana"/>
                          <a:cs typeface="Verdana"/>
                        </a:rPr>
                        <a:t>p</a:t>
                      </a:r>
                      <a:r>
                        <a:rPr sz="1250" spc="30" dirty="0">
                          <a:latin typeface="Verdana"/>
                          <a:cs typeface="Verdana"/>
                        </a:rPr>
                        <a:t>r</a:t>
                      </a:r>
                      <a:r>
                        <a:rPr sz="1250" dirty="0">
                          <a:latin typeface="Verdana"/>
                          <a:cs typeface="Verdana"/>
                        </a:rPr>
                        <a:t>ior</a:t>
                      </a:r>
                      <a:r>
                        <a:rPr sz="125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dirty="0">
                          <a:latin typeface="Verdana"/>
                          <a:cs typeface="Verdana"/>
                        </a:rPr>
                        <a:t>to</a:t>
                      </a:r>
                      <a:r>
                        <a:rPr sz="125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dirty="0">
                          <a:latin typeface="Verdana"/>
                          <a:cs typeface="Verdana"/>
                        </a:rPr>
                        <a:t>the</a:t>
                      </a:r>
                      <a:r>
                        <a:rPr sz="125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dirty="0">
                          <a:latin typeface="Verdana"/>
                          <a:cs typeface="Verdana"/>
                        </a:rPr>
                        <a:t>PY</a:t>
                      </a:r>
                      <a:r>
                        <a:rPr sz="125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dirty="0">
                          <a:latin typeface="Verdana"/>
                          <a:cs typeface="Verdana"/>
                        </a:rPr>
                        <a:t>for</a:t>
                      </a:r>
                      <a:r>
                        <a:rPr sz="125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dirty="0">
                          <a:latin typeface="Verdana"/>
                          <a:cs typeface="Verdana"/>
                        </a:rPr>
                        <a:t>the  rele</a:t>
                      </a:r>
                      <a:r>
                        <a:rPr sz="1250" spc="-20" dirty="0">
                          <a:latin typeface="Verdana"/>
                          <a:cs typeface="Verdana"/>
                        </a:rPr>
                        <a:t>v</a:t>
                      </a:r>
                      <a:r>
                        <a:rPr sz="1250" dirty="0">
                          <a:latin typeface="Verdana"/>
                          <a:cs typeface="Verdana"/>
                        </a:rPr>
                        <a:t>ant</a:t>
                      </a:r>
                      <a:r>
                        <a:rPr sz="125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spc="-4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250" dirty="0">
                          <a:latin typeface="Verdana"/>
                          <a:cs typeface="Verdana"/>
                        </a:rPr>
                        <a:t>Y</a:t>
                      </a:r>
                      <a:endParaRPr sz="1250">
                        <a:latin typeface="Verdana"/>
                        <a:cs typeface="Verdana"/>
                      </a:endParaRPr>
                    </a:p>
                  </a:txBody>
                  <a:tcPr marL="0" marR="0" marT="128270" marB="0"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 marL="141605" marR="154940">
                        <a:lnSpc>
                          <a:spcPct val="110000"/>
                        </a:lnSpc>
                        <a:spcBef>
                          <a:spcPts val="815"/>
                        </a:spcBef>
                      </a:pPr>
                      <a:r>
                        <a:rPr sz="1500" spc="-155" dirty="0">
                          <a:solidFill>
                            <a:srgbClr val="00B04F"/>
                          </a:solidFill>
                          <a:latin typeface="Verdana"/>
                          <a:cs typeface="Verdana"/>
                        </a:rPr>
                        <a:t>F</a:t>
                      </a:r>
                      <a:r>
                        <a:rPr sz="1500" dirty="0">
                          <a:solidFill>
                            <a:srgbClr val="00B04F"/>
                          </a:solidFill>
                          <a:latin typeface="Verdana"/>
                          <a:cs typeface="Verdana"/>
                        </a:rPr>
                        <a:t>o</a:t>
                      </a:r>
                      <a:r>
                        <a:rPr sz="1500" spc="75" dirty="0">
                          <a:solidFill>
                            <a:srgbClr val="00B04F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500" dirty="0">
                          <a:solidFill>
                            <a:srgbClr val="00B04F"/>
                          </a:solidFill>
                          <a:latin typeface="Verdana"/>
                          <a:cs typeface="Verdana"/>
                        </a:rPr>
                        <a:t>m  10</a:t>
                      </a:r>
                      <a:r>
                        <a:rPr sz="1500" spc="-35" dirty="0">
                          <a:solidFill>
                            <a:srgbClr val="00B04F"/>
                          </a:solidFill>
                          <a:latin typeface="Verdana"/>
                          <a:cs typeface="Verdana"/>
                        </a:rPr>
                        <a:t>A</a:t>
                      </a:r>
                      <a:r>
                        <a:rPr sz="1500" dirty="0">
                          <a:solidFill>
                            <a:srgbClr val="00B04F"/>
                          </a:solidFill>
                          <a:latin typeface="Verdana"/>
                          <a:cs typeface="Verdana"/>
                        </a:rPr>
                        <a:t>C</a:t>
                      </a:r>
                      <a:endParaRPr sz="1500">
                        <a:latin typeface="Verdana"/>
                        <a:cs typeface="Verdana"/>
                      </a:endParaRPr>
                    </a:p>
                  </a:txBody>
                  <a:tcPr marL="0" marR="0" marT="103505" marB="0">
                    <a:solidFill>
                      <a:srgbClr val="CFD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581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130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50" dirty="0">
                          <a:latin typeface="Verdana"/>
                          <a:cs typeface="Verdana"/>
                        </a:rPr>
                        <a:t>(vi)</a:t>
                      </a:r>
                      <a:r>
                        <a:rPr sz="125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dirty="0">
                          <a:latin typeface="Verdana"/>
                          <a:cs typeface="Verdana"/>
                        </a:rPr>
                        <a:t>B</a:t>
                      </a:r>
                      <a:endParaRPr sz="125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765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50" dirty="0">
                          <a:latin typeface="Verdana"/>
                          <a:cs typeface="Verdana"/>
                        </a:rPr>
                        <a:t>(iv)</a:t>
                      </a:r>
                      <a:r>
                        <a:rPr sz="125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dirty="0">
                          <a:latin typeface="Verdana"/>
                          <a:cs typeface="Verdana"/>
                        </a:rPr>
                        <a:t>B</a:t>
                      </a:r>
                      <a:endParaRPr sz="125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1841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50" spc="-5" dirty="0">
                          <a:latin typeface="Verdana"/>
                          <a:cs typeface="Verdana"/>
                        </a:rPr>
                        <a:t>10AB</a:t>
                      </a:r>
                      <a:endParaRPr sz="125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 marL="67945" marR="53975">
                        <a:lnSpc>
                          <a:spcPct val="115500"/>
                        </a:lnSpc>
                        <a:spcBef>
                          <a:spcPts val="1115"/>
                        </a:spcBef>
                      </a:pPr>
                      <a:r>
                        <a:rPr sz="1250" spc="50" dirty="0">
                          <a:latin typeface="Verdana"/>
                          <a:cs typeface="Verdana"/>
                        </a:rPr>
                        <a:t>Regular</a:t>
                      </a:r>
                      <a:r>
                        <a:rPr sz="1250" spc="20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spc="35" dirty="0">
                          <a:latin typeface="Verdana"/>
                          <a:cs typeface="Verdana"/>
                        </a:rPr>
                        <a:t>Registration</a:t>
                      </a:r>
                      <a:r>
                        <a:rPr sz="1250" spc="204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spc="25" dirty="0">
                          <a:latin typeface="Verdana"/>
                          <a:cs typeface="Verdana"/>
                        </a:rPr>
                        <a:t>for </a:t>
                      </a:r>
                      <a:r>
                        <a:rPr sz="1250" spc="-4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dirty="0">
                          <a:latin typeface="Verdana"/>
                          <a:cs typeface="Verdana"/>
                        </a:rPr>
                        <a:t>5</a:t>
                      </a:r>
                      <a:r>
                        <a:rPr sz="125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spc="-55" dirty="0">
                          <a:latin typeface="Verdana"/>
                          <a:cs typeface="Verdana"/>
                        </a:rPr>
                        <a:t>y</a:t>
                      </a:r>
                      <a:r>
                        <a:rPr sz="1250" dirty="0">
                          <a:latin typeface="Verdana"/>
                          <a:cs typeface="Verdana"/>
                        </a:rPr>
                        <a:t>ears</a:t>
                      </a:r>
                      <a:endParaRPr sz="1250">
                        <a:latin typeface="Verdana"/>
                        <a:cs typeface="Verdana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250" spc="-25" dirty="0">
                          <a:latin typeface="Verdana"/>
                          <a:cs typeface="Verdana"/>
                        </a:rPr>
                        <a:t>(w.e.f.</a:t>
                      </a:r>
                      <a:r>
                        <a:rPr sz="1250" spc="1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spc="-60" dirty="0">
                          <a:latin typeface="Verdana"/>
                          <a:cs typeface="Verdana"/>
                        </a:rPr>
                        <a:t>01.10.2023)</a:t>
                      </a:r>
                      <a:endParaRPr sz="1250">
                        <a:latin typeface="Verdana"/>
                        <a:cs typeface="Verdana"/>
                      </a:endParaRPr>
                    </a:p>
                  </a:txBody>
                  <a:tcPr marL="0" marR="0" marT="141605" marB="0"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9906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50" spc="25" dirty="0">
                          <a:latin typeface="Verdana"/>
                          <a:cs typeface="Verdana"/>
                        </a:rPr>
                        <a:t>CIT(E)</a:t>
                      </a:r>
                      <a:endParaRPr sz="125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 marL="163195" marR="63500" algn="just">
                        <a:lnSpc>
                          <a:spcPct val="115500"/>
                        </a:lnSpc>
                        <a:spcBef>
                          <a:spcPts val="250"/>
                        </a:spcBef>
                      </a:pPr>
                      <a:r>
                        <a:rPr sz="1250" spc="35" dirty="0">
                          <a:latin typeface="Verdana"/>
                          <a:cs typeface="Verdana"/>
                        </a:rPr>
                        <a:t>Exemption</a:t>
                      </a:r>
                      <a:r>
                        <a:rPr sz="1250" spc="4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spc="105" dirty="0">
                          <a:latin typeface="Verdana"/>
                          <a:cs typeface="Verdana"/>
                        </a:rPr>
                        <a:t>will</a:t>
                      </a:r>
                      <a:r>
                        <a:rPr sz="1250" spc="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spc="25" dirty="0">
                          <a:latin typeface="Verdana"/>
                          <a:cs typeface="Verdana"/>
                        </a:rPr>
                        <a:t>be</a:t>
                      </a:r>
                      <a:r>
                        <a:rPr sz="1250" spc="3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spc="45" dirty="0">
                          <a:latin typeface="Verdana"/>
                          <a:cs typeface="Verdana"/>
                        </a:rPr>
                        <a:t>available </a:t>
                      </a:r>
                      <a:r>
                        <a:rPr sz="1250" spc="5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spc="40" dirty="0">
                          <a:latin typeface="Verdana"/>
                          <a:cs typeface="Verdana"/>
                        </a:rPr>
                        <a:t>from</a:t>
                      </a:r>
                      <a:r>
                        <a:rPr sz="1250" spc="4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dirty="0">
                          <a:latin typeface="Verdana"/>
                          <a:cs typeface="Verdana"/>
                        </a:rPr>
                        <a:t>the</a:t>
                      </a:r>
                      <a:r>
                        <a:rPr sz="1250" spc="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spc="85" dirty="0">
                          <a:latin typeface="Verdana"/>
                          <a:cs typeface="Verdana"/>
                        </a:rPr>
                        <a:t>AY</a:t>
                      </a:r>
                      <a:r>
                        <a:rPr sz="1250" spc="9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spc="55" dirty="0">
                          <a:latin typeface="Verdana"/>
                          <a:cs typeface="Verdana"/>
                        </a:rPr>
                        <a:t>immediately </a:t>
                      </a:r>
                      <a:r>
                        <a:rPr sz="1250" spc="-4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spc="55" dirty="0">
                          <a:latin typeface="Verdana"/>
                          <a:cs typeface="Verdana"/>
                        </a:rPr>
                        <a:t>following </a:t>
                      </a:r>
                      <a:r>
                        <a:rPr sz="1250" dirty="0">
                          <a:latin typeface="Verdana"/>
                          <a:cs typeface="Verdana"/>
                        </a:rPr>
                        <a:t>the</a:t>
                      </a:r>
                      <a:r>
                        <a:rPr sz="1250" spc="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spc="140" dirty="0">
                          <a:latin typeface="Verdana"/>
                          <a:cs typeface="Verdana"/>
                        </a:rPr>
                        <a:t>FY </a:t>
                      </a:r>
                      <a:r>
                        <a:rPr sz="1250" spc="75" dirty="0">
                          <a:latin typeface="Verdana"/>
                          <a:cs typeface="Verdana"/>
                        </a:rPr>
                        <a:t>in </a:t>
                      </a:r>
                      <a:r>
                        <a:rPr sz="1250" spc="55" dirty="0">
                          <a:latin typeface="Verdana"/>
                          <a:cs typeface="Verdana"/>
                        </a:rPr>
                        <a:t>which </a:t>
                      </a:r>
                      <a:r>
                        <a:rPr sz="1250" dirty="0">
                          <a:latin typeface="Verdana"/>
                          <a:cs typeface="Verdana"/>
                        </a:rPr>
                        <a:t>the </a:t>
                      </a:r>
                      <a:r>
                        <a:rPr sz="1250" spc="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spc="-30" dirty="0">
                          <a:latin typeface="Verdana"/>
                          <a:cs typeface="Verdana"/>
                        </a:rPr>
                        <a:t>a</a:t>
                      </a:r>
                      <a:r>
                        <a:rPr sz="1250" dirty="0">
                          <a:latin typeface="Verdana"/>
                          <a:cs typeface="Verdana"/>
                        </a:rPr>
                        <a:t>pplication</a:t>
                      </a:r>
                      <a:r>
                        <a:rPr sz="125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spc="-20" dirty="0">
                          <a:latin typeface="Verdana"/>
                          <a:cs typeface="Verdana"/>
                        </a:rPr>
                        <a:t>w</a:t>
                      </a:r>
                      <a:r>
                        <a:rPr sz="1250" dirty="0">
                          <a:latin typeface="Verdana"/>
                          <a:cs typeface="Verdana"/>
                        </a:rPr>
                        <a:t>as</a:t>
                      </a:r>
                      <a:r>
                        <a:rPr sz="1250" spc="-1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50" dirty="0">
                          <a:latin typeface="Verdana"/>
                          <a:cs typeface="Verdana"/>
                        </a:rPr>
                        <a:t>made</a:t>
                      </a:r>
                      <a:endParaRPr sz="1250">
                        <a:latin typeface="Verdana"/>
                        <a:cs typeface="Verdana"/>
                      </a:endParaRPr>
                    </a:p>
                  </a:txBody>
                  <a:tcPr marL="0" marR="0" marT="31750" marB="0"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 marL="99695" marR="123825">
                        <a:lnSpc>
                          <a:spcPct val="109200"/>
                        </a:lnSpc>
                        <a:spcBef>
                          <a:spcPts val="380"/>
                        </a:spcBef>
                      </a:pPr>
                      <a:r>
                        <a:rPr sz="1700" spc="-180" dirty="0">
                          <a:solidFill>
                            <a:srgbClr val="6F2FA0"/>
                          </a:solidFill>
                          <a:latin typeface="Verdana"/>
                          <a:cs typeface="Verdana"/>
                        </a:rPr>
                        <a:t>F</a:t>
                      </a:r>
                      <a:r>
                        <a:rPr sz="1700" dirty="0">
                          <a:solidFill>
                            <a:srgbClr val="6F2FA0"/>
                          </a:solidFill>
                          <a:latin typeface="Verdana"/>
                          <a:cs typeface="Verdana"/>
                        </a:rPr>
                        <a:t>o</a:t>
                      </a:r>
                      <a:r>
                        <a:rPr sz="1700" spc="85" dirty="0">
                          <a:solidFill>
                            <a:srgbClr val="6F2FA0"/>
                          </a:solidFill>
                          <a:latin typeface="Verdana"/>
                          <a:cs typeface="Verdana"/>
                        </a:rPr>
                        <a:t>r</a:t>
                      </a:r>
                      <a:r>
                        <a:rPr sz="1700" dirty="0">
                          <a:solidFill>
                            <a:srgbClr val="6F2FA0"/>
                          </a:solidFill>
                          <a:latin typeface="Verdana"/>
                          <a:cs typeface="Verdana"/>
                        </a:rPr>
                        <a:t>m  10AD</a:t>
                      </a:r>
                      <a:endParaRPr sz="1700">
                        <a:latin typeface="Verdana"/>
                        <a:cs typeface="Verdana"/>
                      </a:endParaRPr>
                    </a:p>
                  </a:txBody>
                  <a:tcPr marL="0" marR="0" marT="48260" marB="0">
                    <a:solidFill>
                      <a:srgbClr val="E7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02EEFC-5FD3-4036-B879-376E5EE12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6792" y="2302024"/>
            <a:ext cx="8280920" cy="2492990"/>
          </a:xfrm>
        </p:spPr>
        <p:txBody>
          <a:bodyPr/>
          <a:lstStyle/>
          <a:p>
            <a:pPr algn="ctr"/>
            <a:r>
              <a:rPr lang="en-US" sz="5400" dirty="0"/>
              <a:t>NEED FOR EXEMPTIONS</a:t>
            </a:r>
            <a:br>
              <a:rPr lang="en-US" sz="5400" dirty="0"/>
            </a:br>
            <a:r>
              <a:rPr lang="en-US" sz="5400" dirty="0"/>
              <a:t>AND </a:t>
            </a:r>
            <a:br>
              <a:rPr lang="en-US" sz="5400" dirty="0"/>
            </a:br>
            <a:r>
              <a:rPr lang="en-US" sz="5400" dirty="0"/>
              <a:t>ROLE OF NPOs</a:t>
            </a:r>
            <a:endParaRPr lang="en-IN" sz="5400" dirty="0"/>
          </a:p>
        </p:txBody>
      </p:sp>
    </p:spTree>
    <p:extLst>
      <p:ext uri="{BB962C8B-B14F-4D97-AF65-F5344CB8AC3E}">
        <p14:creationId xmlns:p14="http://schemas.microsoft.com/office/powerpoint/2010/main" xmlns="" val="13080128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69322" y="1191771"/>
            <a:ext cx="5717278" cy="5190523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553720" indent="-541655">
              <a:lnSpc>
                <a:spcPct val="100000"/>
              </a:lnSpc>
              <a:spcBef>
                <a:spcPts val="395"/>
              </a:spcBef>
              <a:buClr>
                <a:srgbClr val="4E81BD"/>
              </a:buClr>
              <a:buSzPct val="88888"/>
              <a:buFont typeface="Segoe UI Symbol"/>
              <a:buChar char="⚫"/>
              <a:tabLst>
                <a:tab pos="553720" algn="l"/>
                <a:tab pos="554355" algn="l"/>
              </a:tabLst>
            </a:pPr>
            <a:r>
              <a:rPr sz="2800" b="1" spc="150" dirty="0">
                <a:latin typeface="Roboto Bk"/>
                <a:cs typeface="Roboto Bk"/>
              </a:rPr>
              <a:t>I</a:t>
            </a:r>
            <a:r>
              <a:rPr sz="2800" b="1" spc="175" dirty="0">
                <a:latin typeface="Roboto Bk"/>
                <a:cs typeface="Roboto Bk"/>
              </a:rPr>
              <a:t>n</a:t>
            </a:r>
            <a:r>
              <a:rPr sz="2800" b="1" spc="-10" dirty="0">
                <a:latin typeface="Roboto Bk"/>
                <a:cs typeface="Roboto Bk"/>
              </a:rPr>
              <a:t>c</a:t>
            </a:r>
            <a:r>
              <a:rPr sz="2800" b="1" spc="-15" dirty="0">
                <a:latin typeface="Roboto Bk"/>
                <a:cs typeface="Roboto Bk"/>
              </a:rPr>
              <a:t>o</a:t>
            </a:r>
            <a:r>
              <a:rPr sz="2800" b="1" spc="180" dirty="0">
                <a:latin typeface="Roboto Bk"/>
                <a:cs typeface="Roboto Bk"/>
              </a:rPr>
              <a:t>m</a:t>
            </a:r>
            <a:r>
              <a:rPr sz="2800" b="1" spc="25" dirty="0">
                <a:latin typeface="Roboto Bk"/>
                <a:cs typeface="Roboto Bk"/>
              </a:rPr>
              <a:t>e</a:t>
            </a:r>
            <a:r>
              <a:rPr sz="2800" b="1" spc="20" dirty="0">
                <a:latin typeface="Roboto Bk"/>
                <a:cs typeface="Roboto Bk"/>
              </a:rPr>
              <a:t> </a:t>
            </a:r>
            <a:r>
              <a:rPr sz="2800" b="1" spc="-270" dirty="0">
                <a:latin typeface="Roboto Bk"/>
                <a:cs typeface="Roboto Bk"/>
              </a:rPr>
              <a:t>-</a:t>
            </a:r>
            <a:r>
              <a:rPr sz="2800" b="1" spc="20" dirty="0">
                <a:latin typeface="Roboto Bk"/>
                <a:cs typeface="Roboto Bk"/>
              </a:rPr>
              <a:t> </a:t>
            </a:r>
            <a:r>
              <a:rPr sz="2800" b="1" spc="105" dirty="0">
                <a:latin typeface="Roboto Bk"/>
                <a:cs typeface="Roboto Bk"/>
              </a:rPr>
              <a:t>d</a:t>
            </a:r>
            <a:r>
              <a:rPr sz="2800" b="1" spc="25" dirty="0">
                <a:latin typeface="Roboto Bk"/>
                <a:cs typeface="Roboto Bk"/>
              </a:rPr>
              <a:t>o</a:t>
            </a:r>
            <a:r>
              <a:rPr sz="2800" b="1" spc="175" dirty="0">
                <a:latin typeface="Roboto Bk"/>
                <a:cs typeface="Roboto Bk"/>
              </a:rPr>
              <a:t>n</a:t>
            </a:r>
            <a:r>
              <a:rPr sz="2800" b="1" spc="65" dirty="0">
                <a:latin typeface="Roboto Bk"/>
                <a:cs typeface="Roboto Bk"/>
              </a:rPr>
              <a:t>a</a:t>
            </a:r>
            <a:r>
              <a:rPr sz="2800" b="1" spc="-10" dirty="0">
                <a:latin typeface="Roboto Bk"/>
                <a:cs typeface="Roboto Bk"/>
              </a:rPr>
              <a:t>t</a:t>
            </a:r>
            <a:r>
              <a:rPr sz="2800" b="1" spc="100" dirty="0">
                <a:latin typeface="Roboto Bk"/>
                <a:cs typeface="Roboto Bk"/>
              </a:rPr>
              <a:t>i</a:t>
            </a:r>
            <a:r>
              <a:rPr sz="2800" b="1" spc="25" dirty="0">
                <a:latin typeface="Roboto Bk"/>
                <a:cs typeface="Roboto Bk"/>
              </a:rPr>
              <a:t>o</a:t>
            </a:r>
            <a:r>
              <a:rPr sz="2800" b="1" spc="175" dirty="0">
                <a:latin typeface="Roboto Bk"/>
                <a:cs typeface="Roboto Bk"/>
              </a:rPr>
              <a:t>n</a:t>
            </a:r>
            <a:r>
              <a:rPr sz="2800" b="1" spc="-140" dirty="0">
                <a:latin typeface="Roboto Bk"/>
                <a:cs typeface="Roboto Bk"/>
              </a:rPr>
              <a:t>s</a:t>
            </a:r>
            <a:endParaRPr sz="2800">
              <a:latin typeface="Roboto Bk"/>
              <a:cs typeface="Roboto Bk"/>
            </a:endParaRPr>
          </a:p>
          <a:p>
            <a:pPr marL="857885" lvl="1" indent="-321945">
              <a:lnSpc>
                <a:spcPct val="100000"/>
              </a:lnSpc>
              <a:spcBef>
                <a:spcPts val="195"/>
              </a:spcBef>
              <a:buClr>
                <a:srgbClr val="4E81BD"/>
              </a:buClr>
              <a:buFont typeface="Verdana"/>
              <a:buChar char="◦"/>
              <a:tabLst>
                <a:tab pos="857885" algn="l"/>
                <a:tab pos="858519" algn="l"/>
              </a:tabLst>
            </a:pPr>
            <a:r>
              <a:rPr b="1" spc="55" dirty="0">
                <a:latin typeface="Roboto Bk"/>
                <a:cs typeface="Roboto Bk"/>
              </a:rPr>
              <a:t>Anonymous</a:t>
            </a:r>
            <a:r>
              <a:rPr b="1" spc="-15" dirty="0">
                <a:latin typeface="Roboto Bk"/>
                <a:cs typeface="Roboto Bk"/>
              </a:rPr>
              <a:t> </a:t>
            </a:r>
            <a:r>
              <a:rPr b="1" spc="40" dirty="0">
                <a:latin typeface="Roboto Bk"/>
                <a:cs typeface="Roboto Bk"/>
              </a:rPr>
              <a:t>Donations</a:t>
            </a:r>
            <a:endParaRPr>
              <a:latin typeface="Roboto Bk"/>
              <a:cs typeface="Roboto Bk"/>
            </a:endParaRPr>
          </a:p>
          <a:p>
            <a:pPr marL="857885" lvl="1" indent="-321945">
              <a:lnSpc>
                <a:spcPct val="100000"/>
              </a:lnSpc>
              <a:spcBef>
                <a:spcPts val="260"/>
              </a:spcBef>
              <a:buClr>
                <a:srgbClr val="4E81BD"/>
              </a:buClr>
              <a:buFont typeface="Verdana"/>
              <a:buChar char="◦"/>
              <a:tabLst>
                <a:tab pos="857885" algn="l"/>
                <a:tab pos="858519" algn="l"/>
              </a:tabLst>
            </a:pPr>
            <a:r>
              <a:rPr b="1" spc="35" dirty="0">
                <a:latin typeface="Roboto Bk"/>
                <a:cs typeface="Roboto Bk"/>
              </a:rPr>
              <a:t>Corpus</a:t>
            </a:r>
            <a:r>
              <a:rPr b="1" spc="-15" dirty="0">
                <a:latin typeface="Roboto Bk"/>
                <a:cs typeface="Roboto Bk"/>
              </a:rPr>
              <a:t> </a:t>
            </a:r>
            <a:r>
              <a:rPr b="1" spc="40" dirty="0">
                <a:latin typeface="Roboto Bk"/>
                <a:cs typeface="Roboto Bk"/>
              </a:rPr>
              <a:t>Donations</a:t>
            </a:r>
            <a:r>
              <a:rPr b="1" spc="-10" dirty="0">
                <a:latin typeface="Roboto Bk"/>
                <a:cs typeface="Roboto Bk"/>
              </a:rPr>
              <a:t> </a:t>
            </a:r>
            <a:r>
              <a:rPr b="1" spc="-290" dirty="0">
                <a:latin typeface="Roboto Bk"/>
                <a:cs typeface="Roboto Bk"/>
              </a:rPr>
              <a:t>–</a:t>
            </a:r>
            <a:endParaRPr>
              <a:latin typeface="Roboto Bk"/>
              <a:cs typeface="Roboto Bk"/>
            </a:endParaRPr>
          </a:p>
          <a:p>
            <a:pPr marL="857885" lvl="1" indent="-321945">
              <a:lnSpc>
                <a:spcPct val="100000"/>
              </a:lnSpc>
              <a:spcBef>
                <a:spcPts val="265"/>
              </a:spcBef>
              <a:buClr>
                <a:srgbClr val="4E81BD"/>
              </a:buClr>
              <a:buFont typeface="Verdana"/>
              <a:buChar char="◦"/>
              <a:tabLst>
                <a:tab pos="857885" algn="l"/>
                <a:tab pos="858519" algn="l"/>
              </a:tabLst>
            </a:pPr>
            <a:r>
              <a:rPr b="1" spc="45" dirty="0">
                <a:latin typeface="Roboto Bk"/>
                <a:cs typeface="Roboto Bk"/>
              </a:rPr>
              <a:t>Replenishment</a:t>
            </a:r>
            <a:r>
              <a:rPr b="1" dirty="0">
                <a:latin typeface="Roboto Bk"/>
                <a:cs typeface="Roboto Bk"/>
              </a:rPr>
              <a:t> </a:t>
            </a:r>
            <a:r>
              <a:rPr b="1" spc="15" dirty="0">
                <a:latin typeface="Roboto Bk"/>
                <a:cs typeface="Roboto Bk"/>
              </a:rPr>
              <a:t>of</a:t>
            </a:r>
            <a:r>
              <a:rPr b="1" dirty="0">
                <a:latin typeface="Roboto Bk"/>
                <a:cs typeface="Roboto Bk"/>
              </a:rPr>
              <a:t> </a:t>
            </a:r>
            <a:r>
              <a:rPr b="1" spc="25" dirty="0">
                <a:latin typeface="Roboto Bk"/>
                <a:cs typeface="Roboto Bk"/>
              </a:rPr>
              <a:t>Corpus/Loan</a:t>
            </a:r>
            <a:endParaRPr>
              <a:latin typeface="Roboto Bk"/>
              <a:cs typeface="Roboto Bk"/>
            </a:endParaRPr>
          </a:p>
          <a:p>
            <a:pPr marL="857885" lvl="1" indent="-321945">
              <a:lnSpc>
                <a:spcPct val="100000"/>
              </a:lnSpc>
              <a:spcBef>
                <a:spcPts val="260"/>
              </a:spcBef>
              <a:buClr>
                <a:srgbClr val="4E81BD"/>
              </a:buClr>
              <a:buFont typeface="Verdana"/>
              <a:buChar char="◦"/>
              <a:tabLst>
                <a:tab pos="857885" algn="l"/>
                <a:tab pos="858519" algn="l"/>
              </a:tabLst>
            </a:pPr>
            <a:r>
              <a:rPr b="1" spc="40" dirty="0">
                <a:latin typeface="Roboto Bk"/>
                <a:cs typeface="Roboto Bk"/>
              </a:rPr>
              <a:t>Donations</a:t>
            </a:r>
            <a:r>
              <a:rPr b="1" spc="-5" dirty="0">
                <a:latin typeface="Roboto Bk"/>
                <a:cs typeface="Roboto Bk"/>
              </a:rPr>
              <a:t> </a:t>
            </a:r>
            <a:r>
              <a:rPr b="1" spc="5" dirty="0">
                <a:latin typeface="Roboto Bk"/>
                <a:cs typeface="Roboto Bk"/>
              </a:rPr>
              <a:t>to</a:t>
            </a:r>
            <a:r>
              <a:rPr b="1" spc="-5" dirty="0">
                <a:latin typeface="Roboto Bk"/>
                <a:cs typeface="Roboto Bk"/>
              </a:rPr>
              <a:t> </a:t>
            </a:r>
            <a:r>
              <a:rPr b="1" spc="60" dirty="0">
                <a:latin typeface="Roboto Bk"/>
                <a:cs typeface="Roboto Bk"/>
              </a:rPr>
              <a:t>other</a:t>
            </a:r>
            <a:r>
              <a:rPr b="1" spc="-5" dirty="0">
                <a:latin typeface="Roboto Bk"/>
                <a:cs typeface="Roboto Bk"/>
              </a:rPr>
              <a:t> </a:t>
            </a:r>
            <a:r>
              <a:rPr b="1" spc="45" dirty="0">
                <a:latin typeface="Roboto Bk"/>
                <a:cs typeface="Roboto Bk"/>
              </a:rPr>
              <a:t>Trust</a:t>
            </a:r>
            <a:endParaRPr>
              <a:latin typeface="Roboto Bk"/>
              <a:cs typeface="Roboto Bk"/>
            </a:endParaRPr>
          </a:p>
          <a:p>
            <a:pPr marL="543560" indent="-353695">
              <a:lnSpc>
                <a:spcPct val="100000"/>
              </a:lnSpc>
              <a:spcBef>
                <a:spcPts val="90"/>
              </a:spcBef>
              <a:buClr>
                <a:srgbClr val="4E81BD"/>
              </a:buClr>
              <a:buFont typeface="Arial MT"/>
              <a:buChar char="•"/>
              <a:tabLst>
                <a:tab pos="543560" algn="l"/>
                <a:tab pos="544195" algn="l"/>
              </a:tabLst>
            </a:pPr>
            <a:r>
              <a:rPr sz="2800" b="1" spc="150" dirty="0">
                <a:latin typeface="Roboto Bk"/>
                <a:cs typeface="Roboto Bk"/>
              </a:rPr>
              <a:t>I</a:t>
            </a:r>
            <a:r>
              <a:rPr sz="2800" b="1" spc="175" dirty="0">
                <a:latin typeface="Roboto Bk"/>
                <a:cs typeface="Roboto Bk"/>
              </a:rPr>
              <a:t>n</a:t>
            </a:r>
            <a:r>
              <a:rPr sz="2800" b="1" spc="-10" dirty="0">
                <a:latin typeface="Roboto Bk"/>
                <a:cs typeface="Roboto Bk"/>
              </a:rPr>
              <a:t>c</a:t>
            </a:r>
            <a:r>
              <a:rPr sz="2800" b="1" spc="-15" dirty="0">
                <a:latin typeface="Roboto Bk"/>
                <a:cs typeface="Roboto Bk"/>
              </a:rPr>
              <a:t>o</a:t>
            </a:r>
            <a:r>
              <a:rPr sz="2800" b="1" spc="180" dirty="0">
                <a:latin typeface="Roboto Bk"/>
                <a:cs typeface="Roboto Bk"/>
              </a:rPr>
              <a:t>m</a:t>
            </a:r>
            <a:r>
              <a:rPr sz="2800" b="1" spc="25" dirty="0">
                <a:latin typeface="Roboto Bk"/>
                <a:cs typeface="Roboto Bk"/>
              </a:rPr>
              <a:t>e</a:t>
            </a:r>
            <a:r>
              <a:rPr sz="2800" b="1" spc="20" dirty="0">
                <a:latin typeface="Roboto Bk"/>
                <a:cs typeface="Roboto Bk"/>
              </a:rPr>
              <a:t> </a:t>
            </a:r>
            <a:r>
              <a:rPr sz="2800" b="1" spc="-430" dirty="0">
                <a:latin typeface="Roboto Bk"/>
                <a:cs typeface="Roboto Bk"/>
              </a:rPr>
              <a:t>–</a:t>
            </a:r>
            <a:r>
              <a:rPr sz="2800" b="1" spc="20" dirty="0">
                <a:latin typeface="Roboto Bk"/>
                <a:cs typeface="Roboto Bk"/>
              </a:rPr>
              <a:t> </a:t>
            </a:r>
            <a:r>
              <a:rPr sz="2800" b="1" spc="140" dirty="0">
                <a:latin typeface="Roboto Bk"/>
                <a:cs typeface="Roboto Bk"/>
              </a:rPr>
              <a:t>A</a:t>
            </a:r>
            <a:r>
              <a:rPr sz="2800" b="1" spc="105" dirty="0">
                <a:latin typeface="Roboto Bk"/>
                <a:cs typeface="Roboto Bk"/>
              </a:rPr>
              <a:t>pp</a:t>
            </a:r>
            <a:r>
              <a:rPr sz="2800" b="1" spc="70" dirty="0">
                <a:latin typeface="Roboto Bk"/>
                <a:cs typeface="Roboto Bk"/>
              </a:rPr>
              <a:t>l</a:t>
            </a:r>
            <a:r>
              <a:rPr sz="2800" b="1" spc="100" dirty="0">
                <a:latin typeface="Roboto Bk"/>
                <a:cs typeface="Roboto Bk"/>
              </a:rPr>
              <a:t>i</a:t>
            </a:r>
            <a:r>
              <a:rPr sz="2800" b="1" spc="10" dirty="0">
                <a:latin typeface="Roboto Bk"/>
                <a:cs typeface="Roboto Bk"/>
              </a:rPr>
              <a:t>c</a:t>
            </a:r>
            <a:r>
              <a:rPr sz="2800" b="1" spc="5" dirty="0">
                <a:latin typeface="Roboto Bk"/>
                <a:cs typeface="Roboto Bk"/>
              </a:rPr>
              <a:t>a</a:t>
            </a:r>
            <a:r>
              <a:rPr sz="2800" b="1" spc="-10" dirty="0">
                <a:latin typeface="Roboto Bk"/>
                <a:cs typeface="Roboto Bk"/>
              </a:rPr>
              <a:t>t</a:t>
            </a:r>
            <a:r>
              <a:rPr sz="2800" b="1" spc="100" dirty="0">
                <a:latin typeface="Roboto Bk"/>
                <a:cs typeface="Roboto Bk"/>
              </a:rPr>
              <a:t>i</a:t>
            </a:r>
            <a:r>
              <a:rPr sz="2800" b="1" spc="25" dirty="0">
                <a:latin typeface="Roboto Bk"/>
                <a:cs typeface="Roboto Bk"/>
              </a:rPr>
              <a:t>o</a:t>
            </a:r>
            <a:r>
              <a:rPr sz="2800" b="1" spc="180" dirty="0">
                <a:latin typeface="Roboto Bk"/>
                <a:cs typeface="Roboto Bk"/>
              </a:rPr>
              <a:t>n</a:t>
            </a:r>
            <a:endParaRPr sz="2800">
              <a:latin typeface="Roboto Bk"/>
              <a:cs typeface="Roboto Bk"/>
            </a:endParaRPr>
          </a:p>
          <a:p>
            <a:pPr marL="543560" indent="-353695">
              <a:lnSpc>
                <a:spcPct val="100000"/>
              </a:lnSpc>
              <a:spcBef>
                <a:spcPts val="25"/>
              </a:spcBef>
              <a:buClr>
                <a:srgbClr val="4E81BD"/>
              </a:buClr>
              <a:buFont typeface="Arial MT"/>
              <a:buChar char="•"/>
              <a:tabLst>
                <a:tab pos="543560" algn="l"/>
                <a:tab pos="544195" algn="l"/>
              </a:tabLst>
            </a:pPr>
            <a:r>
              <a:rPr sz="2800" b="1" spc="150" dirty="0">
                <a:latin typeface="Roboto Bk"/>
                <a:cs typeface="Roboto Bk"/>
              </a:rPr>
              <a:t>I</a:t>
            </a:r>
            <a:r>
              <a:rPr sz="2800" b="1" spc="175" dirty="0">
                <a:latin typeface="Roboto Bk"/>
                <a:cs typeface="Roboto Bk"/>
              </a:rPr>
              <a:t>n</a:t>
            </a:r>
            <a:r>
              <a:rPr sz="2800" b="1" spc="-10" dirty="0">
                <a:latin typeface="Roboto Bk"/>
                <a:cs typeface="Roboto Bk"/>
              </a:rPr>
              <a:t>c</a:t>
            </a:r>
            <a:r>
              <a:rPr sz="2800" b="1" spc="-15" dirty="0">
                <a:latin typeface="Roboto Bk"/>
                <a:cs typeface="Roboto Bk"/>
              </a:rPr>
              <a:t>o</a:t>
            </a:r>
            <a:r>
              <a:rPr sz="2800" b="1" spc="180" dirty="0">
                <a:latin typeface="Roboto Bk"/>
                <a:cs typeface="Roboto Bk"/>
              </a:rPr>
              <a:t>m</a:t>
            </a:r>
            <a:r>
              <a:rPr sz="2800" b="1" spc="25" dirty="0">
                <a:latin typeface="Roboto Bk"/>
                <a:cs typeface="Roboto Bk"/>
              </a:rPr>
              <a:t>e</a:t>
            </a:r>
            <a:r>
              <a:rPr sz="2800" b="1" spc="20" dirty="0">
                <a:latin typeface="Roboto Bk"/>
                <a:cs typeface="Roboto Bk"/>
              </a:rPr>
              <a:t> </a:t>
            </a:r>
            <a:r>
              <a:rPr sz="2800" b="1" spc="-270">
                <a:latin typeface="Roboto Bk"/>
                <a:cs typeface="Roboto Bk"/>
              </a:rPr>
              <a:t>-</a:t>
            </a:r>
            <a:r>
              <a:rPr sz="2800" b="1" spc="20">
                <a:latin typeface="Roboto Bk"/>
                <a:cs typeface="Roboto Bk"/>
              </a:rPr>
              <a:t> </a:t>
            </a:r>
            <a:r>
              <a:rPr lang="en-US" sz="2800" b="1" spc="20" dirty="0" smtClean="0">
                <a:latin typeface="Roboto Bk"/>
                <a:cs typeface="Roboto Bk"/>
              </a:rPr>
              <a:t> </a:t>
            </a:r>
            <a:r>
              <a:rPr sz="2800" b="1" spc="95" smtClean="0">
                <a:latin typeface="Roboto Bk"/>
                <a:cs typeface="Roboto Bk"/>
              </a:rPr>
              <a:t>A</a:t>
            </a:r>
            <a:r>
              <a:rPr sz="2800" b="1" spc="20" smtClean="0">
                <a:latin typeface="Roboto Bk"/>
                <a:cs typeface="Roboto Bk"/>
              </a:rPr>
              <a:t>cc</a:t>
            </a:r>
            <a:r>
              <a:rPr sz="2800" b="1" spc="15" smtClean="0">
                <a:latin typeface="Roboto Bk"/>
                <a:cs typeface="Roboto Bk"/>
              </a:rPr>
              <a:t>u</a:t>
            </a:r>
            <a:r>
              <a:rPr sz="2800" b="1" spc="180" smtClean="0">
                <a:latin typeface="Roboto Bk"/>
                <a:cs typeface="Roboto Bk"/>
              </a:rPr>
              <a:t>m</a:t>
            </a:r>
            <a:r>
              <a:rPr sz="2800" b="1" spc="150" smtClean="0">
                <a:latin typeface="Roboto Bk"/>
                <a:cs typeface="Roboto Bk"/>
              </a:rPr>
              <a:t>u</a:t>
            </a:r>
            <a:r>
              <a:rPr sz="2800" b="1" spc="70" smtClean="0">
                <a:latin typeface="Roboto Bk"/>
                <a:cs typeface="Roboto Bk"/>
              </a:rPr>
              <a:t>l</a:t>
            </a:r>
            <a:r>
              <a:rPr sz="2800" b="1" spc="65" smtClean="0">
                <a:latin typeface="Roboto Bk"/>
                <a:cs typeface="Roboto Bk"/>
              </a:rPr>
              <a:t>a</a:t>
            </a:r>
            <a:r>
              <a:rPr sz="2800" b="1" spc="-10" smtClean="0">
                <a:latin typeface="Roboto Bk"/>
                <a:cs typeface="Roboto Bk"/>
              </a:rPr>
              <a:t>t</a:t>
            </a:r>
            <a:r>
              <a:rPr sz="2800" b="1" spc="100" smtClean="0">
                <a:latin typeface="Roboto Bk"/>
                <a:cs typeface="Roboto Bk"/>
              </a:rPr>
              <a:t>i</a:t>
            </a:r>
            <a:r>
              <a:rPr sz="2800" b="1" spc="25" smtClean="0">
                <a:latin typeface="Roboto Bk"/>
                <a:cs typeface="Roboto Bk"/>
              </a:rPr>
              <a:t>o</a:t>
            </a:r>
            <a:r>
              <a:rPr sz="2800" b="1" spc="180" smtClean="0">
                <a:latin typeface="Roboto Bk"/>
                <a:cs typeface="Roboto Bk"/>
              </a:rPr>
              <a:t>n</a:t>
            </a:r>
            <a:endParaRPr sz="2800">
              <a:latin typeface="Roboto Bk"/>
              <a:cs typeface="Roboto Bk"/>
            </a:endParaRPr>
          </a:p>
          <a:p>
            <a:pPr marL="543560" indent="-353695">
              <a:lnSpc>
                <a:spcPct val="100000"/>
              </a:lnSpc>
              <a:spcBef>
                <a:spcPts val="20"/>
              </a:spcBef>
              <a:buClr>
                <a:srgbClr val="4E81BD"/>
              </a:buClr>
              <a:buFont typeface="Arial MT"/>
              <a:buChar char="•"/>
              <a:tabLst>
                <a:tab pos="543560" algn="l"/>
                <a:tab pos="544195" algn="l"/>
              </a:tabLst>
            </a:pPr>
            <a:r>
              <a:rPr sz="2800" b="1" spc="5" dirty="0">
                <a:latin typeface="Roboto Bk"/>
                <a:cs typeface="Roboto Bk"/>
              </a:rPr>
              <a:t>Business</a:t>
            </a:r>
            <a:r>
              <a:rPr sz="2800" b="1" spc="-5" dirty="0">
                <a:latin typeface="Roboto Bk"/>
                <a:cs typeface="Roboto Bk"/>
              </a:rPr>
              <a:t> </a:t>
            </a:r>
            <a:r>
              <a:rPr sz="2800" b="1" spc="85" dirty="0">
                <a:latin typeface="Roboto Bk"/>
                <a:cs typeface="Roboto Bk"/>
              </a:rPr>
              <a:t>by</a:t>
            </a:r>
            <a:r>
              <a:rPr sz="2800" b="1" dirty="0">
                <a:latin typeface="Roboto Bk"/>
                <a:cs typeface="Roboto Bk"/>
              </a:rPr>
              <a:t> </a:t>
            </a:r>
            <a:r>
              <a:rPr sz="2800" b="1" spc="-20" dirty="0">
                <a:latin typeface="Roboto Bk"/>
                <a:cs typeface="Roboto Bk"/>
              </a:rPr>
              <a:t>CIs</a:t>
            </a:r>
            <a:endParaRPr sz="2800">
              <a:latin typeface="Roboto Bk"/>
              <a:cs typeface="Roboto Bk"/>
            </a:endParaRPr>
          </a:p>
          <a:p>
            <a:pPr marL="543560" indent="-353695">
              <a:lnSpc>
                <a:spcPct val="100000"/>
              </a:lnSpc>
              <a:spcBef>
                <a:spcPts val="25"/>
              </a:spcBef>
              <a:buClr>
                <a:srgbClr val="4E81BD"/>
              </a:buClr>
              <a:buFont typeface="Arial MT"/>
              <a:buChar char="•"/>
              <a:tabLst>
                <a:tab pos="543560" algn="l"/>
                <a:tab pos="544195" algn="l"/>
              </a:tabLst>
            </a:pPr>
            <a:r>
              <a:rPr sz="2800" b="1" spc="80" dirty="0">
                <a:latin typeface="Roboto Bk"/>
                <a:cs typeface="Roboto Bk"/>
              </a:rPr>
              <a:t>Depreciation</a:t>
            </a:r>
            <a:endParaRPr sz="2800">
              <a:latin typeface="Roboto Bk"/>
              <a:cs typeface="Roboto Bk"/>
            </a:endParaRPr>
          </a:p>
          <a:p>
            <a:pPr marL="543560" indent="-353695">
              <a:lnSpc>
                <a:spcPct val="100000"/>
              </a:lnSpc>
              <a:spcBef>
                <a:spcPts val="20"/>
              </a:spcBef>
              <a:buClr>
                <a:srgbClr val="4E81BD"/>
              </a:buClr>
              <a:buFont typeface="Arial MT"/>
              <a:buChar char="•"/>
              <a:tabLst>
                <a:tab pos="543560" algn="l"/>
                <a:tab pos="544195" algn="l"/>
              </a:tabLst>
            </a:pPr>
            <a:r>
              <a:rPr sz="2800" b="1" spc="30" dirty="0">
                <a:latin typeface="Roboto Bk"/>
                <a:cs typeface="Roboto Bk"/>
              </a:rPr>
              <a:t>Modes</a:t>
            </a:r>
            <a:r>
              <a:rPr sz="2800" b="1" dirty="0">
                <a:latin typeface="Roboto Bk"/>
                <a:cs typeface="Roboto Bk"/>
              </a:rPr>
              <a:t> </a:t>
            </a:r>
            <a:r>
              <a:rPr sz="2800" b="1" spc="20" dirty="0">
                <a:latin typeface="Roboto Bk"/>
                <a:cs typeface="Roboto Bk"/>
              </a:rPr>
              <a:t>of</a:t>
            </a:r>
            <a:r>
              <a:rPr sz="2800" b="1" spc="5" dirty="0">
                <a:latin typeface="Roboto Bk"/>
                <a:cs typeface="Roboto Bk"/>
              </a:rPr>
              <a:t> </a:t>
            </a:r>
            <a:r>
              <a:rPr sz="2800" b="1" spc="50" dirty="0">
                <a:latin typeface="Roboto Bk"/>
                <a:cs typeface="Roboto Bk"/>
              </a:rPr>
              <a:t>Investments</a:t>
            </a:r>
            <a:endParaRPr sz="2800">
              <a:latin typeface="Roboto Bk"/>
              <a:cs typeface="Roboto Bk"/>
            </a:endParaRPr>
          </a:p>
          <a:p>
            <a:pPr marL="543560" indent="-353695">
              <a:lnSpc>
                <a:spcPct val="100000"/>
              </a:lnSpc>
              <a:spcBef>
                <a:spcPts val="25"/>
              </a:spcBef>
              <a:buClr>
                <a:srgbClr val="4E81BD"/>
              </a:buClr>
              <a:buFont typeface="Arial MT"/>
              <a:buChar char="•"/>
              <a:tabLst>
                <a:tab pos="543560" algn="l"/>
                <a:tab pos="544195" algn="l"/>
              </a:tabLst>
            </a:pPr>
            <a:r>
              <a:rPr sz="2800" b="1" dirty="0">
                <a:latin typeface="Roboto Bk"/>
                <a:cs typeface="Roboto Bk"/>
              </a:rPr>
              <a:t>Books </a:t>
            </a:r>
            <a:r>
              <a:rPr sz="2800" b="1" spc="20" dirty="0">
                <a:latin typeface="Roboto Bk"/>
                <a:cs typeface="Roboto Bk"/>
              </a:rPr>
              <a:t>of</a:t>
            </a:r>
            <a:r>
              <a:rPr sz="2800" b="1" dirty="0">
                <a:latin typeface="Roboto Bk"/>
                <a:cs typeface="Roboto Bk"/>
              </a:rPr>
              <a:t> </a:t>
            </a:r>
            <a:r>
              <a:rPr sz="2800" b="1" spc="45" dirty="0">
                <a:latin typeface="Roboto Bk"/>
                <a:cs typeface="Roboto Bk"/>
              </a:rPr>
              <a:t>account</a:t>
            </a:r>
            <a:endParaRPr sz="2800">
              <a:latin typeface="Roboto Bk"/>
              <a:cs typeface="Roboto Bk"/>
            </a:endParaRPr>
          </a:p>
          <a:p>
            <a:pPr marL="543560" indent="-353695">
              <a:lnSpc>
                <a:spcPct val="100000"/>
              </a:lnSpc>
              <a:spcBef>
                <a:spcPts val="20"/>
              </a:spcBef>
              <a:buClr>
                <a:srgbClr val="4E81BD"/>
              </a:buClr>
              <a:buFont typeface="Arial MT"/>
              <a:buChar char="•"/>
              <a:tabLst>
                <a:tab pos="543560" algn="l"/>
                <a:tab pos="544195" algn="l"/>
              </a:tabLst>
            </a:pPr>
            <a:r>
              <a:rPr sz="2800" b="1" spc="90" dirty="0">
                <a:latin typeface="Roboto Bk"/>
                <a:cs typeface="Roboto Bk"/>
              </a:rPr>
              <a:t>Audit</a:t>
            </a:r>
            <a:r>
              <a:rPr sz="2800" b="1" spc="-25" dirty="0">
                <a:latin typeface="Roboto Bk"/>
                <a:cs typeface="Roboto Bk"/>
              </a:rPr>
              <a:t> </a:t>
            </a:r>
            <a:r>
              <a:rPr sz="2800" b="1" spc="75" dirty="0">
                <a:latin typeface="Roboto Bk"/>
                <a:cs typeface="Roboto Bk"/>
              </a:rPr>
              <a:t>Report</a:t>
            </a:r>
            <a:endParaRPr sz="2800">
              <a:latin typeface="Roboto Bk"/>
              <a:cs typeface="Roboto Bk"/>
            </a:endParaRPr>
          </a:p>
          <a:p>
            <a:pPr marL="543560" indent="-353695">
              <a:lnSpc>
                <a:spcPct val="100000"/>
              </a:lnSpc>
              <a:spcBef>
                <a:spcPts val="25"/>
              </a:spcBef>
              <a:buClr>
                <a:srgbClr val="4E81BD"/>
              </a:buClr>
              <a:buFont typeface="Arial MT"/>
              <a:buChar char="•"/>
              <a:tabLst>
                <a:tab pos="543560" algn="l"/>
                <a:tab pos="544195" algn="l"/>
              </a:tabLst>
            </a:pPr>
            <a:r>
              <a:rPr sz="2800" b="1" spc="105" dirty="0">
                <a:latin typeface="Roboto Bk"/>
                <a:cs typeface="Roboto Bk"/>
              </a:rPr>
              <a:t>Return</a:t>
            </a:r>
            <a:r>
              <a:rPr sz="2800" b="1" dirty="0">
                <a:latin typeface="Roboto Bk"/>
                <a:cs typeface="Roboto Bk"/>
              </a:rPr>
              <a:t> </a:t>
            </a:r>
            <a:r>
              <a:rPr sz="2800" b="1" spc="20" dirty="0">
                <a:latin typeface="Roboto Bk"/>
                <a:cs typeface="Roboto Bk"/>
              </a:rPr>
              <a:t>of</a:t>
            </a:r>
            <a:r>
              <a:rPr sz="2800" b="1" dirty="0">
                <a:latin typeface="Roboto Bk"/>
                <a:cs typeface="Roboto Bk"/>
              </a:rPr>
              <a:t> </a:t>
            </a:r>
            <a:r>
              <a:rPr sz="2800" b="1" spc="85" dirty="0">
                <a:latin typeface="Roboto Bk"/>
                <a:cs typeface="Roboto Bk"/>
              </a:rPr>
              <a:t>Income</a:t>
            </a:r>
            <a:endParaRPr sz="2800">
              <a:latin typeface="Roboto Bk"/>
              <a:cs typeface="Roboto B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80446" y="175720"/>
            <a:ext cx="7311153" cy="6743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250" spc="210" dirty="0">
                <a:latin typeface="Roboto Bk"/>
                <a:cs typeface="Roboto Bk"/>
              </a:rPr>
              <a:t>Important</a:t>
            </a:r>
            <a:r>
              <a:rPr sz="4250" dirty="0">
                <a:latin typeface="Roboto Bk"/>
                <a:cs typeface="Roboto Bk"/>
              </a:rPr>
              <a:t> </a:t>
            </a:r>
            <a:r>
              <a:rPr sz="4250" spc="-30" dirty="0">
                <a:latin typeface="Roboto Bk"/>
                <a:cs typeface="Roboto Bk"/>
              </a:rPr>
              <a:t>aspects</a:t>
            </a:r>
            <a:endParaRPr sz="4250">
              <a:latin typeface="Roboto Bk"/>
              <a:cs typeface="Roboto Bk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28987" y="374792"/>
            <a:ext cx="7486413" cy="6743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250" spc="180" dirty="0">
                <a:latin typeface="Roboto Bk"/>
                <a:cs typeface="Roboto Bk"/>
              </a:rPr>
              <a:t>Anonymous</a:t>
            </a:r>
            <a:r>
              <a:rPr sz="4250" spc="20" dirty="0">
                <a:latin typeface="Roboto Bk"/>
                <a:cs typeface="Roboto Bk"/>
              </a:rPr>
              <a:t> </a:t>
            </a:r>
            <a:r>
              <a:rPr sz="4250" spc="120" dirty="0">
                <a:latin typeface="Roboto Bk"/>
                <a:cs typeface="Roboto Bk"/>
              </a:rPr>
              <a:t>donations</a:t>
            </a:r>
            <a:endParaRPr sz="4250">
              <a:latin typeface="Roboto Bk"/>
              <a:cs typeface="Roboto Bk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15" dirty="0"/>
              <a:pPr marL="38100">
                <a:lnSpc>
                  <a:spcPct val="100000"/>
                </a:lnSpc>
                <a:spcBef>
                  <a:spcPts val="25"/>
                </a:spcBef>
              </a:pPr>
              <a:t>21</a:t>
            </a:fld>
            <a:endParaRPr spc="-15" dirty="0"/>
          </a:p>
        </p:txBody>
      </p:sp>
      <p:sp>
        <p:nvSpPr>
          <p:cNvPr id="3" name="object 3"/>
          <p:cNvSpPr txBox="1"/>
          <p:nvPr/>
        </p:nvSpPr>
        <p:spPr>
          <a:xfrm>
            <a:off x="838200" y="1371600"/>
            <a:ext cx="8966835" cy="5106526"/>
          </a:xfrm>
          <a:prstGeom prst="rect">
            <a:avLst/>
          </a:prstGeom>
        </p:spPr>
        <p:txBody>
          <a:bodyPr vert="horz" wrap="square" lIns="0" tIns="96520" rIns="0" bIns="0" rtlCol="0">
            <a:spAutoFit/>
          </a:bodyPr>
          <a:lstStyle/>
          <a:p>
            <a:pPr marL="586740" indent="-535940">
              <a:lnSpc>
                <a:spcPct val="100000"/>
              </a:lnSpc>
              <a:spcBef>
                <a:spcPts val="760"/>
              </a:spcBef>
              <a:buClr>
                <a:srgbClr val="4E81BD"/>
              </a:buClr>
              <a:buSzPct val="88636"/>
              <a:buFont typeface="Segoe UI Symbol"/>
              <a:buChar char="⚫"/>
              <a:tabLst>
                <a:tab pos="586105" algn="l"/>
                <a:tab pos="586740" algn="l"/>
              </a:tabLst>
            </a:pPr>
            <a:r>
              <a:rPr sz="2200" b="1" spc="95" dirty="0">
                <a:latin typeface="Roboto Bk"/>
                <a:cs typeface="Roboto Bk"/>
              </a:rPr>
              <a:t>Name</a:t>
            </a:r>
            <a:r>
              <a:rPr sz="2200" b="1" spc="15" dirty="0">
                <a:latin typeface="Roboto Bk"/>
                <a:cs typeface="Roboto Bk"/>
              </a:rPr>
              <a:t> </a:t>
            </a:r>
            <a:r>
              <a:rPr sz="2200" b="1" spc="114" dirty="0">
                <a:latin typeface="Roboto Bk"/>
                <a:cs typeface="Roboto Bk"/>
              </a:rPr>
              <a:t>and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40" dirty="0">
                <a:latin typeface="Roboto Bk"/>
                <a:cs typeface="Roboto Bk"/>
              </a:rPr>
              <a:t>address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25" dirty="0">
                <a:latin typeface="Roboto Bk"/>
                <a:cs typeface="Roboto Bk"/>
              </a:rPr>
              <a:t>of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60" dirty="0">
                <a:latin typeface="Roboto Bk"/>
                <a:cs typeface="Roboto Bk"/>
              </a:rPr>
              <a:t>the</a:t>
            </a:r>
            <a:r>
              <a:rPr sz="2200" b="1" spc="15" dirty="0">
                <a:latin typeface="Roboto Bk"/>
                <a:cs typeface="Roboto Bk"/>
              </a:rPr>
              <a:t> </a:t>
            </a:r>
            <a:r>
              <a:rPr sz="2200" b="1" spc="120" dirty="0">
                <a:latin typeface="Roboto Bk"/>
                <a:cs typeface="Roboto Bk"/>
              </a:rPr>
              <a:t>donor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65" dirty="0">
                <a:latin typeface="Roboto Bk"/>
                <a:cs typeface="Roboto Bk"/>
              </a:rPr>
              <a:t>not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80" dirty="0">
                <a:latin typeface="Roboto Bk"/>
                <a:cs typeface="Roboto Bk"/>
              </a:rPr>
              <a:t>available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135" dirty="0">
                <a:latin typeface="Roboto Bk"/>
                <a:cs typeface="Roboto Bk"/>
              </a:rPr>
              <a:t>with</a:t>
            </a:r>
            <a:r>
              <a:rPr sz="2200" b="1" spc="15" dirty="0">
                <a:latin typeface="Roboto Bk"/>
                <a:cs typeface="Roboto Bk"/>
              </a:rPr>
              <a:t> </a:t>
            </a:r>
            <a:r>
              <a:rPr sz="2200" b="1" spc="60" dirty="0">
                <a:latin typeface="Roboto Bk"/>
                <a:cs typeface="Roboto Bk"/>
              </a:rPr>
              <a:t>the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40" dirty="0">
                <a:latin typeface="Roboto Bk"/>
                <a:cs typeface="Roboto Bk"/>
              </a:rPr>
              <a:t>donee.</a:t>
            </a:r>
            <a:endParaRPr sz="2200">
              <a:latin typeface="Roboto Bk"/>
              <a:cs typeface="Roboto Bk"/>
            </a:endParaRPr>
          </a:p>
          <a:p>
            <a:pPr marL="586740" indent="-535940">
              <a:lnSpc>
                <a:spcPct val="100000"/>
              </a:lnSpc>
              <a:spcBef>
                <a:spcPts val="660"/>
              </a:spcBef>
              <a:buClr>
                <a:srgbClr val="4E81BD"/>
              </a:buClr>
              <a:buSzPct val="88636"/>
              <a:buFont typeface="Segoe UI Symbol"/>
              <a:buChar char="⚫"/>
              <a:tabLst>
                <a:tab pos="586105" algn="l"/>
                <a:tab pos="586740" algn="l"/>
              </a:tabLst>
            </a:pPr>
            <a:r>
              <a:rPr sz="2200" b="1" spc="155" dirty="0">
                <a:latin typeface="Roboto Bk"/>
                <a:cs typeface="Roboto Bk"/>
              </a:rPr>
              <a:t>D</a:t>
            </a:r>
            <a:r>
              <a:rPr sz="2200" b="1" spc="25" dirty="0">
                <a:latin typeface="Roboto Bk"/>
                <a:cs typeface="Roboto Bk"/>
              </a:rPr>
              <a:t>o</a:t>
            </a:r>
            <a:r>
              <a:rPr sz="2200" b="1" spc="175" dirty="0">
                <a:latin typeface="Roboto Bk"/>
                <a:cs typeface="Roboto Bk"/>
              </a:rPr>
              <a:t>n</a:t>
            </a:r>
            <a:r>
              <a:rPr sz="2200" b="1" spc="65" dirty="0">
                <a:latin typeface="Roboto Bk"/>
                <a:cs typeface="Roboto Bk"/>
              </a:rPr>
              <a:t>a</a:t>
            </a:r>
            <a:r>
              <a:rPr sz="2200" b="1" spc="-10" dirty="0">
                <a:latin typeface="Roboto Bk"/>
                <a:cs typeface="Roboto Bk"/>
              </a:rPr>
              <a:t>t</a:t>
            </a:r>
            <a:r>
              <a:rPr sz="2200" b="1" spc="95" dirty="0">
                <a:latin typeface="Roboto Bk"/>
                <a:cs typeface="Roboto Bk"/>
              </a:rPr>
              <a:t>i</a:t>
            </a:r>
            <a:r>
              <a:rPr sz="2200" b="1" spc="25" dirty="0">
                <a:latin typeface="Roboto Bk"/>
                <a:cs typeface="Roboto Bk"/>
              </a:rPr>
              <a:t>o</a:t>
            </a:r>
            <a:r>
              <a:rPr sz="2200" b="1" spc="180" dirty="0">
                <a:latin typeface="Roboto Bk"/>
                <a:cs typeface="Roboto Bk"/>
              </a:rPr>
              <a:t>n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295" dirty="0">
                <a:latin typeface="Roboto Bk"/>
                <a:cs typeface="Roboto Bk"/>
              </a:rPr>
              <a:t>w</a:t>
            </a:r>
            <a:r>
              <a:rPr sz="2200" b="1" spc="95" dirty="0">
                <a:latin typeface="Roboto Bk"/>
                <a:cs typeface="Roboto Bk"/>
              </a:rPr>
              <a:t>i</a:t>
            </a:r>
            <a:r>
              <a:rPr sz="2200" b="1" spc="-10" dirty="0">
                <a:latin typeface="Roboto Bk"/>
                <a:cs typeface="Roboto Bk"/>
              </a:rPr>
              <a:t>t</a:t>
            </a:r>
            <a:r>
              <a:rPr sz="2200" b="1" spc="95" dirty="0">
                <a:latin typeface="Roboto Bk"/>
                <a:cs typeface="Roboto Bk"/>
              </a:rPr>
              <a:t>h</a:t>
            </a:r>
            <a:r>
              <a:rPr sz="2200" b="1" spc="90" dirty="0">
                <a:latin typeface="Roboto Bk"/>
                <a:cs typeface="Roboto Bk"/>
              </a:rPr>
              <a:t>o</a:t>
            </a:r>
            <a:r>
              <a:rPr sz="2200" b="1" spc="75" dirty="0">
                <a:latin typeface="Roboto Bk"/>
                <a:cs typeface="Roboto Bk"/>
              </a:rPr>
              <a:t>ut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-185" dirty="0">
                <a:latin typeface="Roboto Bk"/>
                <a:cs typeface="Roboto Bk"/>
              </a:rPr>
              <a:t>P</a:t>
            </a:r>
            <a:r>
              <a:rPr sz="2200" b="1" spc="135" dirty="0">
                <a:latin typeface="Roboto Bk"/>
                <a:cs typeface="Roboto Bk"/>
              </a:rPr>
              <a:t>AN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-260" dirty="0">
                <a:latin typeface="Roboto Bk"/>
                <a:cs typeface="Roboto Bk"/>
              </a:rPr>
              <a:t>-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175" dirty="0">
                <a:latin typeface="Roboto Bk"/>
                <a:cs typeface="Roboto Bk"/>
              </a:rPr>
              <a:t>n</a:t>
            </a:r>
            <a:r>
              <a:rPr sz="2200" b="1" spc="25" dirty="0">
                <a:latin typeface="Roboto Bk"/>
                <a:cs typeface="Roboto Bk"/>
              </a:rPr>
              <a:t>o</a:t>
            </a:r>
            <a:r>
              <a:rPr sz="2200" b="1" spc="-5" dirty="0">
                <a:latin typeface="Roboto Bk"/>
                <a:cs typeface="Roboto Bk"/>
              </a:rPr>
              <a:t>t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65" dirty="0">
                <a:latin typeface="Roboto Bk"/>
                <a:cs typeface="Roboto Bk"/>
              </a:rPr>
              <a:t>a</a:t>
            </a:r>
            <a:r>
              <a:rPr sz="2200" b="1" spc="175" dirty="0">
                <a:latin typeface="Roboto Bk"/>
                <a:cs typeface="Roboto Bk"/>
              </a:rPr>
              <a:t>n</a:t>
            </a:r>
            <a:r>
              <a:rPr sz="2200" b="1" spc="25" dirty="0">
                <a:latin typeface="Roboto Bk"/>
                <a:cs typeface="Roboto Bk"/>
              </a:rPr>
              <a:t>o</a:t>
            </a:r>
            <a:r>
              <a:rPr sz="2200" b="1" spc="135" dirty="0">
                <a:latin typeface="Roboto Bk"/>
                <a:cs typeface="Roboto Bk"/>
              </a:rPr>
              <a:t>n</a:t>
            </a:r>
            <a:r>
              <a:rPr sz="2200" b="1" spc="105" dirty="0">
                <a:latin typeface="Roboto Bk"/>
                <a:cs typeface="Roboto Bk"/>
              </a:rPr>
              <a:t>y</a:t>
            </a:r>
            <a:r>
              <a:rPr sz="2200" b="1" spc="175" dirty="0">
                <a:latin typeface="Roboto Bk"/>
                <a:cs typeface="Roboto Bk"/>
              </a:rPr>
              <a:t>m</a:t>
            </a:r>
            <a:r>
              <a:rPr sz="2200" b="1" spc="25" dirty="0">
                <a:latin typeface="Roboto Bk"/>
                <a:cs typeface="Roboto Bk"/>
              </a:rPr>
              <a:t>o</a:t>
            </a:r>
            <a:r>
              <a:rPr sz="2200" b="1" spc="10" dirty="0">
                <a:latin typeface="Roboto Bk"/>
                <a:cs typeface="Roboto Bk"/>
              </a:rPr>
              <a:t>us</a:t>
            </a:r>
            <a:endParaRPr sz="2200">
              <a:latin typeface="Roboto Bk"/>
              <a:cs typeface="Roboto Bk"/>
            </a:endParaRPr>
          </a:p>
          <a:p>
            <a:pPr marL="586740" indent="-535940">
              <a:lnSpc>
                <a:spcPct val="100000"/>
              </a:lnSpc>
              <a:spcBef>
                <a:spcPts val="660"/>
              </a:spcBef>
              <a:buClr>
                <a:srgbClr val="4E81BD"/>
              </a:buClr>
              <a:buSzPct val="88636"/>
              <a:buFont typeface="Segoe UI Symbol"/>
              <a:buChar char="⚫"/>
              <a:tabLst>
                <a:tab pos="586105" algn="l"/>
                <a:tab pos="586740" algn="l"/>
              </a:tabLst>
            </a:pPr>
            <a:r>
              <a:rPr sz="2200" b="1" spc="95" dirty="0">
                <a:latin typeface="Roboto Bk"/>
                <a:cs typeface="Roboto Bk"/>
              </a:rPr>
              <a:t>Do</a:t>
            </a:r>
            <a:r>
              <a:rPr sz="2200" b="1" spc="10" dirty="0">
                <a:latin typeface="Roboto Bk"/>
                <a:cs typeface="Roboto Bk"/>
              </a:rPr>
              <a:t> </a:t>
            </a:r>
            <a:r>
              <a:rPr sz="2200" b="1" spc="65" dirty="0">
                <a:latin typeface="Roboto Bk"/>
                <a:cs typeface="Roboto Bk"/>
              </a:rPr>
              <a:t>not</a:t>
            </a:r>
            <a:r>
              <a:rPr sz="2200" b="1" spc="15" dirty="0">
                <a:latin typeface="Roboto Bk"/>
                <a:cs typeface="Roboto Bk"/>
              </a:rPr>
              <a:t> </a:t>
            </a:r>
            <a:r>
              <a:rPr sz="2200" b="1" spc="90" dirty="0">
                <a:latin typeface="Roboto Bk"/>
                <a:cs typeface="Roboto Bk"/>
              </a:rPr>
              <a:t>apply</a:t>
            </a:r>
            <a:r>
              <a:rPr sz="2200" b="1" spc="15" dirty="0">
                <a:latin typeface="Roboto Bk"/>
                <a:cs typeface="Roboto Bk"/>
              </a:rPr>
              <a:t> </a:t>
            </a:r>
            <a:r>
              <a:rPr sz="2200" b="1" spc="10" dirty="0">
                <a:latin typeface="Roboto Bk"/>
                <a:cs typeface="Roboto Bk"/>
              </a:rPr>
              <a:t>to </a:t>
            </a:r>
            <a:r>
              <a:rPr sz="2200" b="1" spc="60" dirty="0">
                <a:latin typeface="Roboto Bk"/>
                <a:cs typeface="Roboto Bk"/>
              </a:rPr>
              <a:t>religious</a:t>
            </a:r>
            <a:r>
              <a:rPr sz="2200" b="1" spc="15" dirty="0">
                <a:latin typeface="Roboto Bk"/>
                <a:cs typeface="Roboto Bk"/>
              </a:rPr>
              <a:t> </a:t>
            </a:r>
            <a:r>
              <a:rPr sz="2200" b="1" spc="20" dirty="0">
                <a:latin typeface="Roboto Bk"/>
                <a:cs typeface="Roboto Bk"/>
              </a:rPr>
              <a:t>trusts</a:t>
            </a:r>
            <a:endParaRPr sz="2200">
              <a:latin typeface="Roboto Bk"/>
              <a:cs typeface="Roboto Bk"/>
            </a:endParaRPr>
          </a:p>
          <a:p>
            <a:pPr marL="586740" indent="-535940">
              <a:lnSpc>
                <a:spcPct val="100000"/>
              </a:lnSpc>
              <a:spcBef>
                <a:spcPts val="660"/>
              </a:spcBef>
              <a:buClr>
                <a:srgbClr val="4E81BD"/>
              </a:buClr>
              <a:buSzPct val="88636"/>
              <a:buFont typeface="Segoe UI Symbol"/>
              <a:buChar char="⚫"/>
              <a:tabLst>
                <a:tab pos="586105" algn="l"/>
                <a:tab pos="586740" algn="l"/>
              </a:tabLst>
            </a:pPr>
            <a:r>
              <a:rPr sz="2200" b="1" spc="75" dirty="0">
                <a:latin typeface="Roboto Bk"/>
                <a:cs typeface="Roboto Bk"/>
              </a:rPr>
              <a:t>Taxable</a:t>
            </a:r>
            <a:r>
              <a:rPr sz="2200" b="1" spc="-5" dirty="0">
                <a:latin typeface="Roboto Bk"/>
                <a:cs typeface="Roboto Bk"/>
              </a:rPr>
              <a:t> </a:t>
            </a:r>
            <a:r>
              <a:rPr sz="2200" b="1" spc="30" dirty="0">
                <a:latin typeface="Roboto Bk"/>
                <a:cs typeface="Roboto Bk"/>
              </a:rPr>
              <a:t>at</a:t>
            </a:r>
            <a:r>
              <a:rPr sz="2200" b="1" spc="-5" dirty="0">
                <a:latin typeface="Roboto Bk"/>
                <a:cs typeface="Roboto Bk"/>
              </a:rPr>
              <a:t> </a:t>
            </a:r>
            <a:r>
              <a:rPr sz="2200" b="1" spc="75" dirty="0">
                <a:latin typeface="Roboto Bk"/>
                <a:cs typeface="Roboto Bk"/>
              </a:rPr>
              <a:t>@30%</a:t>
            </a:r>
            <a:endParaRPr sz="2200">
              <a:latin typeface="Roboto Bk"/>
              <a:cs typeface="Roboto Bk"/>
            </a:endParaRPr>
          </a:p>
          <a:p>
            <a:pPr marL="586740" marR="83820" indent="-535940" algn="just">
              <a:lnSpc>
                <a:spcPct val="100000"/>
              </a:lnSpc>
              <a:spcBef>
                <a:spcPts val="660"/>
              </a:spcBef>
              <a:buClr>
                <a:srgbClr val="4E81BD"/>
              </a:buClr>
              <a:buSzPct val="88636"/>
              <a:buFont typeface="Segoe UI Symbol"/>
              <a:buChar char="⚫"/>
              <a:tabLst>
                <a:tab pos="586740" algn="l"/>
              </a:tabLst>
            </a:pPr>
            <a:r>
              <a:rPr sz="2200" b="1" spc="95" dirty="0">
                <a:latin typeface="Roboto Bk"/>
                <a:cs typeface="Roboto Bk"/>
              </a:rPr>
              <a:t>The </a:t>
            </a:r>
            <a:r>
              <a:rPr sz="2200" b="1" spc="120" dirty="0">
                <a:latin typeface="Roboto Bk"/>
                <a:cs typeface="Roboto Bk"/>
              </a:rPr>
              <a:t>donor </a:t>
            </a:r>
            <a:r>
              <a:rPr sz="2200" b="1" spc="105" dirty="0">
                <a:latin typeface="Roboto Bk"/>
                <a:cs typeface="Roboto Bk"/>
              </a:rPr>
              <a:t>may </a:t>
            </a:r>
            <a:r>
              <a:rPr sz="2200" b="1" spc="65" dirty="0">
                <a:latin typeface="Roboto Bk"/>
                <a:cs typeface="Roboto Bk"/>
              </a:rPr>
              <a:t>be </a:t>
            </a:r>
            <a:r>
              <a:rPr sz="2200" b="1" spc="90" dirty="0">
                <a:latin typeface="Roboto Bk"/>
                <a:cs typeface="Roboto Bk"/>
              </a:rPr>
              <a:t>denied </a:t>
            </a:r>
            <a:r>
              <a:rPr sz="2200" b="1" spc="60" dirty="0">
                <a:latin typeface="Roboto Bk"/>
                <a:cs typeface="Roboto Bk"/>
              </a:rPr>
              <a:t>the </a:t>
            </a:r>
            <a:r>
              <a:rPr sz="2200" b="1" spc="65" dirty="0">
                <a:latin typeface="Roboto Bk"/>
                <a:cs typeface="Roboto Bk"/>
              </a:rPr>
              <a:t>beneﬁt </a:t>
            </a:r>
            <a:r>
              <a:rPr sz="2200" b="1" spc="25" dirty="0">
                <a:latin typeface="Roboto Bk"/>
                <a:cs typeface="Roboto Bk"/>
              </a:rPr>
              <a:t>of </a:t>
            </a:r>
            <a:r>
              <a:rPr sz="2200" b="1" spc="60" dirty="0">
                <a:latin typeface="Roboto Bk"/>
                <a:cs typeface="Roboto Bk"/>
              </a:rPr>
              <a:t>the </a:t>
            </a:r>
            <a:r>
              <a:rPr sz="2200" b="1" spc="85" dirty="0">
                <a:latin typeface="Roboto Bk"/>
                <a:cs typeface="Roboto Bk"/>
              </a:rPr>
              <a:t>donation </a:t>
            </a:r>
            <a:r>
              <a:rPr sz="2200" b="1" spc="100" dirty="0">
                <a:latin typeface="Roboto Bk"/>
                <a:cs typeface="Roboto Bk"/>
              </a:rPr>
              <a:t>without </a:t>
            </a:r>
            <a:r>
              <a:rPr sz="2200" b="1" spc="105" dirty="0">
                <a:latin typeface="Roboto Bk"/>
                <a:cs typeface="Roboto Bk"/>
              </a:rPr>
              <a:t> </a:t>
            </a:r>
            <a:r>
              <a:rPr sz="2200" b="1" spc="25" dirty="0">
                <a:latin typeface="Roboto Bk"/>
                <a:cs typeface="Roboto Bk"/>
              </a:rPr>
              <a:t>PAN</a:t>
            </a:r>
            <a:r>
              <a:rPr sz="2200" b="1" spc="15" dirty="0">
                <a:latin typeface="Roboto Bk"/>
                <a:cs typeface="Roboto Bk"/>
              </a:rPr>
              <a:t> </a:t>
            </a:r>
            <a:r>
              <a:rPr sz="2200" b="1" spc="85" dirty="0">
                <a:latin typeface="Roboto Bk"/>
                <a:cs typeface="Roboto Bk"/>
              </a:rPr>
              <a:t>(Explanation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45" dirty="0">
                <a:latin typeface="Roboto Bk"/>
                <a:cs typeface="Roboto Bk"/>
              </a:rPr>
              <a:t>2A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10" dirty="0">
                <a:latin typeface="Roboto Bk"/>
                <a:cs typeface="Roboto Bk"/>
              </a:rPr>
              <a:t>to</a:t>
            </a:r>
            <a:r>
              <a:rPr sz="2200" b="1" spc="20" dirty="0">
                <a:latin typeface="Roboto Bk"/>
                <a:cs typeface="Roboto Bk"/>
              </a:rPr>
              <a:t> section </a:t>
            </a:r>
            <a:r>
              <a:rPr sz="2200" b="1" spc="-5" dirty="0">
                <a:latin typeface="Roboto Bk"/>
                <a:cs typeface="Roboto Bk"/>
              </a:rPr>
              <a:t>80G)</a:t>
            </a:r>
            <a:endParaRPr sz="2200">
              <a:latin typeface="Roboto Bk"/>
              <a:cs typeface="Roboto Bk"/>
            </a:endParaRPr>
          </a:p>
          <a:p>
            <a:pPr marL="586740" marR="86360" indent="-535940" algn="just">
              <a:lnSpc>
                <a:spcPct val="100000"/>
              </a:lnSpc>
              <a:spcBef>
                <a:spcPts val="660"/>
              </a:spcBef>
              <a:buClr>
                <a:srgbClr val="4E81BD"/>
              </a:buClr>
              <a:buSzPct val="88636"/>
              <a:buFont typeface="Segoe UI Symbol"/>
              <a:buChar char="⚫"/>
              <a:tabLst>
                <a:tab pos="586740" algn="l"/>
              </a:tabLst>
            </a:pPr>
            <a:r>
              <a:rPr sz="2200" b="1" spc="5" dirty="0">
                <a:latin typeface="Roboto Bk"/>
                <a:cs typeface="Roboto Bk"/>
              </a:rPr>
              <a:t>80G </a:t>
            </a:r>
            <a:r>
              <a:rPr sz="2200" b="1" spc="105" dirty="0">
                <a:latin typeface="Roboto Bk"/>
                <a:cs typeface="Roboto Bk"/>
              </a:rPr>
              <a:t>approved </a:t>
            </a:r>
            <a:r>
              <a:rPr sz="2200" b="1" spc="80" dirty="0">
                <a:latin typeface="Roboto Bk"/>
                <a:cs typeface="Roboto Bk"/>
              </a:rPr>
              <a:t>charitable </a:t>
            </a:r>
            <a:r>
              <a:rPr sz="2200" b="1" spc="45" dirty="0">
                <a:latin typeface="Roboto Bk"/>
                <a:cs typeface="Roboto Bk"/>
              </a:rPr>
              <a:t>institutions </a:t>
            </a:r>
            <a:r>
              <a:rPr sz="2200" b="1" spc="95" dirty="0">
                <a:latin typeface="Roboto Bk"/>
                <a:cs typeface="Roboto Bk"/>
              </a:rPr>
              <a:t>allowed </a:t>
            </a:r>
            <a:r>
              <a:rPr sz="2200" b="1" spc="140" dirty="0">
                <a:latin typeface="Roboto Bk"/>
                <a:cs typeface="Roboto Bk"/>
              </a:rPr>
              <a:t>maximum 5% </a:t>
            </a:r>
            <a:r>
              <a:rPr sz="2200" b="1" spc="145" dirty="0">
                <a:latin typeface="Roboto Bk"/>
                <a:cs typeface="Roboto Bk"/>
              </a:rPr>
              <a:t> </a:t>
            </a:r>
            <a:r>
              <a:rPr sz="2200" b="1" spc="30" dirty="0">
                <a:latin typeface="Roboto Bk"/>
                <a:cs typeface="Roboto Bk"/>
              </a:rPr>
              <a:t>expenses</a:t>
            </a:r>
            <a:r>
              <a:rPr sz="2200" b="1" spc="15" dirty="0">
                <a:latin typeface="Roboto Bk"/>
                <a:cs typeface="Roboto Bk"/>
              </a:rPr>
              <a:t> </a:t>
            </a:r>
            <a:r>
              <a:rPr sz="2200" b="1" spc="105" dirty="0">
                <a:latin typeface="Roboto Bk"/>
                <a:cs typeface="Roboto Bk"/>
              </a:rPr>
              <a:t>on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60" dirty="0">
                <a:latin typeface="Roboto Bk"/>
                <a:cs typeface="Roboto Bk"/>
              </a:rPr>
              <a:t>religious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30" dirty="0">
                <a:latin typeface="Roboto Bk"/>
                <a:cs typeface="Roboto Bk"/>
              </a:rPr>
              <a:t>activities</a:t>
            </a:r>
            <a:endParaRPr sz="2200">
              <a:latin typeface="Roboto Bk"/>
              <a:cs typeface="Roboto Bk"/>
            </a:endParaRPr>
          </a:p>
          <a:p>
            <a:pPr marL="586740" marR="68580" indent="-535940" algn="just">
              <a:lnSpc>
                <a:spcPct val="99500"/>
              </a:lnSpc>
              <a:spcBef>
                <a:spcPts val="670"/>
              </a:spcBef>
              <a:buClr>
                <a:srgbClr val="4E81BD"/>
              </a:buClr>
              <a:buSzPct val="88636"/>
              <a:buFont typeface="Segoe UI Symbol"/>
              <a:buChar char="⚫"/>
              <a:tabLst>
                <a:tab pos="586740" algn="l"/>
              </a:tabLst>
            </a:pPr>
            <a:r>
              <a:rPr sz="2200" b="1" spc="30" dirty="0">
                <a:latin typeface="Roboto Bk"/>
                <a:cs typeface="Roboto Bk"/>
              </a:rPr>
              <a:t>Statement </a:t>
            </a:r>
            <a:r>
              <a:rPr sz="2200" b="1" spc="25" dirty="0">
                <a:latin typeface="Roboto Bk"/>
                <a:cs typeface="Roboto Bk"/>
              </a:rPr>
              <a:t>of </a:t>
            </a:r>
            <a:r>
              <a:rPr sz="2200" b="1" spc="60" dirty="0">
                <a:latin typeface="Roboto Bk"/>
                <a:cs typeface="Roboto Bk"/>
              </a:rPr>
              <a:t>donations </a:t>
            </a:r>
            <a:r>
              <a:rPr sz="2200" b="1" spc="-75" dirty="0">
                <a:latin typeface="Roboto Bk"/>
                <a:cs typeface="Roboto Bk"/>
              </a:rPr>
              <a:t>u/s</a:t>
            </a:r>
            <a:r>
              <a:rPr sz="2200" b="1" spc="-70" dirty="0">
                <a:latin typeface="Roboto Bk"/>
                <a:cs typeface="Roboto Bk"/>
              </a:rPr>
              <a:t> </a:t>
            </a:r>
            <a:r>
              <a:rPr sz="2200" b="1" spc="25" dirty="0">
                <a:latin typeface="Roboto Bk"/>
                <a:cs typeface="Roboto Bk"/>
              </a:rPr>
              <a:t>80G(5)(viii) </a:t>
            </a:r>
            <a:r>
              <a:rPr sz="2200" b="1" spc="114" dirty="0">
                <a:latin typeface="Roboto Bk"/>
                <a:cs typeface="Roboto Bk"/>
              </a:rPr>
              <a:t>and </a:t>
            </a:r>
            <a:r>
              <a:rPr sz="2200" b="1" spc="-10" dirty="0">
                <a:latin typeface="Roboto Bk"/>
                <a:cs typeface="Roboto Bk"/>
              </a:rPr>
              <a:t>35(1A)</a:t>
            </a:r>
            <a:r>
              <a:rPr sz="2200" b="1" spc="-5" dirty="0">
                <a:latin typeface="Roboto Bk"/>
                <a:cs typeface="Roboto Bk"/>
              </a:rPr>
              <a:t> </a:t>
            </a:r>
            <a:r>
              <a:rPr sz="2200" b="1" spc="-420" dirty="0">
                <a:latin typeface="Roboto Bk"/>
                <a:cs typeface="Roboto Bk"/>
              </a:rPr>
              <a:t>–</a:t>
            </a:r>
            <a:r>
              <a:rPr sz="2200" b="1" spc="-415" dirty="0">
                <a:latin typeface="Roboto Bk"/>
                <a:cs typeface="Roboto Bk"/>
              </a:rPr>
              <a:t> </a:t>
            </a:r>
            <a:r>
              <a:rPr sz="2200" b="1" spc="95" dirty="0">
                <a:latin typeface="Roboto Bk"/>
                <a:cs typeface="Roboto Bk"/>
              </a:rPr>
              <a:t>online </a:t>
            </a:r>
            <a:r>
              <a:rPr sz="2200" b="1" spc="100" dirty="0">
                <a:latin typeface="Roboto Bk"/>
                <a:cs typeface="Roboto Bk"/>
              </a:rPr>
              <a:t> </a:t>
            </a:r>
            <a:r>
              <a:rPr sz="2200" b="1" spc="70" dirty="0">
                <a:latin typeface="Roboto Bk"/>
                <a:cs typeface="Roboto Bk"/>
              </a:rPr>
              <a:t>ﬁling</a:t>
            </a:r>
            <a:r>
              <a:rPr sz="2200" b="1" spc="75" dirty="0">
                <a:latin typeface="Roboto Bk"/>
                <a:cs typeface="Roboto Bk"/>
              </a:rPr>
              <a:t> </a:t>
            </a:r>
            <a:r>
              <a:rPr sz="2200" b="1" spc="-10" dirty="0">
                <a:latin typeface="Roboto Bk"/>
                <a:cs typeface="Roboto Bk"/>
              </a:rPr>
              <a:t>w.e.f</a:t>
            </a:r>
            <a:r>
              <a:rPr sz="2200" b="1" spc="-5" dirty="0">
                <a:latin typeface="Roboto Bk"/>
                <a:cs typeface="Roboto Bk"/>
              </a:rPr>
              <a:t> </a:t>
            </a:r>
            <a:r>
              <a:rPr sz="2200" b="1" spc="20" dirty="0">
                <a:latin typeface="Roboto Bk"/>
                <a:cs typeface="Roboto Bk"/>
              </a:rPr>
              <a:t>FY</a:t>
            </a:r>
            <a:r>
              <a:rPr sz="2200" b="1" spc="25" dirty="0">
                <a:latin typeface="Roboto Bk"/>
                <a:cs typeface="Roboto Bk"/>
              </a:rPr>
              <a:t> </a:t>
            </a:r>
            <a:r>
              <a:rPr sz="2200" b="1" spc="-80" dirty="0">
                <a:latin typeface="Roboto Bk"/>
                <a:cs typeface="Roboto Bk"/>
              </a:rPr>
              <a:t>2021-22</a:t>
            </a:r>
            <a:r>
              <a:rPr sz="2200" b="1" spc="-75" dirty="0">
                <a:latin typeface="Roboto Bk"/>
                <a:cs typeface="Roboto Bk"/>
              </a:rPr>
              <a:t> </a:t>
            </a:r>
            <a:r>
              <a:rPr sz="2200" b="1" spc="-420" dirty="0">
                <a:latin typeface="Roboto Bk"/>
                <a:cs typeface="Roboto Bk"/>
              </a:rPr>
              <a:t>–</a:t>
            </a:r>
            <a:r>
              <a:rPr sz="2200" b="1" spc="-415" dirty="0">
                <a:latin typeface="Roboto Bk"/>
                <a:cs typeface="Roboto Bk"/>
              </a:rPr>
              <a:t> </a:t>
            </a:r>
            <a:r>
              <a:rPr sz="2200" b="1" spc="110" dirty="0">
                <a:latin typeface="Roboto Bk"/>
                <a:cs typeface="Roboto Bk"/>
              </a:rPr>
              <a:t>Form</a:t>
            </a:r>
            <a:r>
              <a:rPr sz="2200" b="1" spc="114" dirty="0">
                <a:latin typeface="Roboto Bk"/>
                <a:cs typeface="Roboto Bk"/>
              </a:rPr>
              <a:t> </a:t>
            </a:r>
            <a:r>
              <a:rPr sz="2650" b="1" spc="30" dirty="0">
                <a:latin typeface="Roboto Bk"/>
                <a:cs typeface="Roboto Bk"/>
              </a:rPr>
              <a:t>10</a:t>
            </a:r>
            <a:r>
              <a:rPr sz="2200" b="1" spc="30" dirty="0">
                <a:latin typeface="Roboto Bk"/>
                <a:cs typeface="Roboto Bk"/>
              </a:rPr>
              <a:t>BD(by</a:t>
            </a:r>
            <a:r>
              <a:rPr sz="2200" b="1" spc="35" dirty="0">
                <a:latin typeface="Roboto Bk"/>
                <a:cs typeface="Roboto Bk"/>
              </a:rPr>
              <a:t> </a:t>
            </a:r>
            <a:r>
              <a:rPr sz="2200" b="1" spc="-25" dirty="0">
                <a:latin typeface="Roboto Bk"/>
                <a:cs typeface="Roboto Bk"/>
              </a:rPr>
              <a:t>31</a:t>
            </a:r>
            <a:r>
              <a:rPr sz="1950" b="1" spc="-37" baseline="34188" dirty="0">
                <a:latin typeface="Roboto Bk"/>
                <a:cs typeface="Roboto Bk"/>
              </a:rPr>
              <a:t>st</a:t>
            </a:r>
            <a:r>
              <a:rPr sz="1950" b="1" spc="-30" baseline="34188" dirty="0">
                <a:latin typeface="Roboto Bk"/>
                <a:cs typeface="Roboto Bk"/>
              </a:rPr>
              <a:t> </a:t>
            </a:r>
            <a:r>
              <a:rPr sz="2200" b="1" spc="60" dirty="0">
                <a:latin typeface="Roboto Bk"/>
                <a:cs typeface="Roboto Bk"/>
              </a:rPr>
              <a:t>May)</a:t>
            </a:r>
            <a:r>
              <a:rPr sz="2200" b="1" spc="65" dirty="0">
                <a:latin typeface="Roboto Bk"/>
                <a:cs typeface="Roboto Bk"/>
              </a:rPr>
              <a:t> </a:t>
            </a:r>
            <a:r>
              <a:rPr sz="2200" b="1" spc="-420" dirty="0">
                <a:latin typeface="Roboto Bk"/>
                <a:cs typeface="Roboto Bk"/>
              </a:rPr>
              <a:t>–</a:t>
            </a:r>
            <a:r>
              <a:rPr sz="2200" b="1" spc="-415" dirty="0">
                <a:latin typeface="Roboto Bk"/>
                <a:cs typeface="Roboto Bk"/>
              </a:rPr>
              <a:t> </a:t>
            </a:r>
            <a:r>
              <a:rPr sz="2200" b="1" spc="95" dirty="0">
                <a:latin typeface="Roboto Bk"/>
                <a:cs typeface="Roboto Bk"/>
              </a:rPr>
              <a:t>only </a:t>
            </a:r>
            <a:r>
              <a:rPr sz="2200" b="1" spc="100" dirty="0">
                <a:latin typeface="Roboto Bk"/>
                <a:cs typeface="Roboto Bk"/>
              </a:rPr>
              <a:t> </a:t>
            </a:r>
            <a:r>
              <a:rPr sz="2200" b="1" spc="60" dirty="0">
                <a:latin typeface="Roboto Bk"/>
                <a:cs typeface="Roboto Bk"/>
              </a:rPr>
              <a:t>donations </a:t>
            </a:r>
            <a:r>
              <a:rPr sz="2200" b="1" spc="-75" dirty="0">
                <a:latin typeface="Roboto Bk"/>
                <a:cs typeface="Roboto Bk"/>
              </a:rPr>
              <a:t>u/s</a:t>
            </a:r>
            <a:r>
              <a:rPr sz="2200" b="1" spc="-70" dirty="0">
                <a:latin typeface="Roboto Bk"/>
                <a:cs typeface="Roboto Bk"/>
              </a:rPr>
              <a:t> </a:t>
            </a:r>
            <a:r>
              <a:rPr sz="2200" b="1" spc="5" dirty="0">
                <a:latin typeface="Roboto Bk"/>
                <a:cs typeface="Roboto Bk"/>
              </a:rPr>
              <a:t>80G(2)(a)(iv) </a:t>
            </a:r>
            <a:r>
              <a:rPr sz="2200" b="1" spc="-420" dirty="0">
                <a:latin typeface="Roboto Bk"/>
                <a:cs typeface="Roboto Bk"/>
              </a:rPr>
              <a:t>–</a:t>
            </a:r>
            <a:r>
              <a:rPr sz="2200" b="1" spc="-415" dirty="0">
                <a:latin typeface="Roboto Bk"/>
                <a:cs typeface="Roboto Bk"/>
              </a:rPr>
              <a:t> </a:t>
            </a:r>
            <a:r>
              <a:rPr sz="2200" b="1" spc="40" dirty="0">
                <a:latin typeface="Roboto Bk"/>
                <a:cs typeface="Roboto Bk"/>
              </a:rPr>
              <a:t>Certiﬁcate </a:t>
            </a:r>
            <a:r>
              <a:rPr sz="2200" b="1" spc="-75" dirty="0">
                <a:latin typeface="Roboto Bk"/>
                <a:cs typeface="Roboto Bk"/>
              </a:rPr>
              <a:t>u/s</a:t>
            </a:r>
            <a:r>
              <a:rPr sz="2200" b="1" spc="-70" dirty="0">
                <a:latin typeface="Roboto Bk"/>
                <a:cs typeface="Roboto Bk"/>
              </a:rPr>
              <a:t> </a:t>
            </a:r>
            <a:r>
              <a:rPr sz="2200" b="1" spc="10" dirty="0">
                <a:latin typeface="Roboto Bk"/>
                <a:cs typeface="Roboto Bk"/>
              </a:rPr>
              <a:t>80G(5)(ix) </a:t>
            </a:r>
            <a:r>
              <a:rPr sz="2200" b="1" spc="-260" dirty="0">
                <a:latin typeface="Roboto Bk"/>
                <a:cs typeface="Roboto Bk"/>
              </a:rPr>
              <a:t>-</a:t>
            </a:r>
            <a:r>
              <a:rPr sz="2200" b="1" spc="-254" dirty="0">
                <a:latin typeface="Roboto Bk"/>
                <a:cs typeface="Roboto Bk"/>
              </a:rPr>
              <a:t> </a:t>
            </a:r>
            <a:r>
              <a:rPr sz="2200" b="1" spc="70">
                <a:latin typeface="Roboto Bk"/>
                <a:cs typeface="Roboto Bk"/>
              </a:rPr>
              <a:t>Rule </a:t>
            </a:r>
            <a:r>
              <a:rPr sz="2200" b="1" spc="75">
                <a:latin typeface="Roboto Bk"/>
                <a:cs typeface="Roboto Bk"/>
              </a:rPr>
              <a:t> </a:t>
            </a:r>
            <a:r>
              <a:rPr sz="2200" b="1" spc="20">
                <a:latin typeface="Roboto Bk"/>
                <a:cs typeface="Roboto Bk"/>
              </a:rPr>
              <a:t>18AB</a:t>
            </a:r>
            <a:endParaRPr sz="2200">
              <a:latin typeface="Roboto Bk"/>
              <a:cs typeface="Roboto Bk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47296" y="115658"/>
            <a:ext cx="5387103" cy="5619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500" spc="105" dirty="0">
                <a:latin typeface="Roboto Bk"/>
                <a:cs typeface="Roboto Bk"/>
              </a:rPr>
              <a:t>Corpus</a:t>
            </a:r>
            <a:r>
              <a:rPr sz="3500" spc="-20" dirty="0">
                <a:latin typeface="Roboto Bk"/>
                <a:cs typeface="Roboto Bk"/>
              </a:rPr>
              <a:t> </a:t>
            </a:r>
            <a:r>
              <a:rPr sz="3500" spc="110" dirty="0">
                <a:latin typeface="Roboto Bk"/>
                <a:cs typeface="Roboto Bk"/>
              </a:rPr>
              <a:t>donations</a:t>
            </a:r>
            <a:endParaRPr sz="3500">
              <a:latin typeface="Roboto Bk"/>
              <a:cs typeface="Roboto Bk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15" dirty="0"/>
              <a:pPr marL="38100">
                <a:lnSpc>
                  <a:spcPct val="100000"/>
                </a:lnSpc>
                <a:spcBef>
                  <a:spcPts val="25"/>
                </a:spcBef>
              </a:pPr>
              <a:t>22</a:t>
            </a:fld>
            <a:endParaRPr spc="-15" dirty="0"/>
          </a:p>
        </p:txBody>
      </p:sp>
      <p:sp>
        <p:nvSpPr>
          <p:cNvPr id="3" name="object 3"/>
          <p:cNvSpPr txBox="1"/>
          <p:nvPr/>
        </p:nvSpPr>
        <p:spPr>
          <a:xfrm>
            <a:off x="1282302" y="884152"/>
            <a:ext cx="8268334" cy="475078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00050" marR="5080" indent="-321945" algn="just">
              <a:lnSpc>
                <a:spcPct val="151600"/>
              </a:lnSpc>
              <a:spcBef>
                <a:spcPts val="95"/>
              </a:spcBef>
              <a:buClr>
                <a:srgbClr val="4E81BD"/>
              </a:buClr>
              <a:buSzPct val="79487"/>
              <a:buFont typeface="Arial MT"/>
              <a:buChar char="•"/>
              <a:tabLst>
                <a:tab pos="400685" algn="l"/>
              </a:tabLst>
            </a:pPr>
            <a:r>
              <a:rPr sz="1950" b="1" spc="95" dirty="0">
                <a:latin typeface="Roboto Bk"/>
                <a:cs typeface="Roboto Bk"/>
              </a:rPr>
              <a:t>Voluntary </a:t>
            </a:r>
            <a:r>
              <a:rPr sz="1950" b="1" spc="90" dirty="0">
                <a:latin typeface="Roboto Bk"/>
                <a:cs typeface="Roboto Bk"/>
              </a:rPr>
              <a:t>contribution </a:t>
            </a:r>
            <a:r>
              <a:rPr sz="1950" b="1" spc="135" dirty="0">
                <a:latin typeface="Roboto Bk"/>
                <a:cs typeface="Roboto Bk"/>
              </a:rPr>
              <a:t>with </a:t>
            </a:r>
            <a:r>
              <a:rPr sz="1950" b="1" spc="20" dirty="0">
                <a:latin typeface="Roboto Bk"/>
                <a:cs typeface="Roboto Bk"/>
              </a:rPr>
              <a:t>speciﬁc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85" dirty="0">
                <a:latin typeface="Roboto Bk"/>
                <a:cs typeface="Roboto Bk"/>
              </a:rPr>
              <a:t>direction </a:t>
            </a:r>
            <a:r>
              <a:rPr sz="1950" b="1" spc="25" dirty="0">
                <a:latin typeface="Roboto Bk"/>
                <a:cs typeface="Roboto Bk"/>
              </a:rPr>
              <a:t>to</a:t>
            </a:r>
            <a:r>
              <a:rPr sz="1950" b="1" spc="30" dirty="0">
                <a:latin typeface="Roboto Bk"/>
                <a:cs typeface="Roboto Bk"/>
              </a:rPr>
              <a:t> </a:t>
            </a:r>
            <a:r>
              <a:rPr sz="1950" b="1" spc="125" dirty="0">
                <a:latin typeface="Roboto Bk"/>
                <a:cs typeface="Roboto Bk"/>
              </a:rPr>
              <a:t>form </a:t>
            </a:r>
            <a:r>
              <a:rPr sz="1950" b="1" spc="105" dirty="0">
                <a:latin typeface="Roboto Bk"/>
                <a:cs typeface="Roboto Bk"/>
              </a:rPr>
              <a:t>part </a:t>
            </a:r>
            <a:r>
              <a:rPr sz="1950" b="1" spc="35" dirty="0">
                <a:latin typeface="Roboto Bk"/>
                <a:cs typeface="Roboto Bk"/>
              </a:rPr>
              <a:t>of </a:t>
            </a:r>
            <a:r>
              <a:rPr sz="1950" b="1" spc="40" dirty="0">
                <a:latin typeface="Roboto Bk"/>
                <a:cs typeface="Roboto Bk"/>
              </a:rPr>
              <a:t> </a:t>
            </a:r>
            <a:r>
              <a:rPr sz="1950" b="1" spc="70" dirty="0">
                <a:latin typeface="Roboto Bk"/>
                <a:cs typeface="Roboto Bk"/>
              </a:rPr>
              <a:t>corpus </a:t>
            </a:r>
            <a:r>
              <a:rPr sz="1950" b="1" spc="60" dirty="0">
                <a:latin typeface="Roboto Bk"/>
                <a:cs typeface="Roboto Bk"/>
              </a:rPr>
              <a:t>[11(1)(d)Explanation </a:t>
            </a:r>
            <a:r>
              <a:rPr sz="1950" b="1" spc="-25" dirty="0">
                <a:latin typeface="Roboto Bk"/>
                <a:cs typeface="Roboto Bk"/>
              </a:rPr>
              <a:t>1 </a:t>
            </a:r>
            <a:r>
              <a:rPr sz="1950" b="1" spc="25" dirty="0">
                <a:latin typeface="Roboto Bk"/>
                <a:cs typeface="Roboto Bk"/>
              </a:rPr>
              <a:t>to </a:t>
            </a:r>
            <a:r>
              <a:rPr sz="1950" b="1" spc="65" dirty="0">
                <a:latin typeface="Roboto Bk"/>
                <a:cs typeface="Roboto Bk"/>
              </a:rPr>
              <a:t>the </a:t>
            </a:r>
            <a:r>
              <a:rPr sz="1950" b="1" spc="120" dirty="0">
                <a:latin typeface="Roboto Bk"/>
                <a:cs typeface="Roboto Bk"/>
              </a:rPr>
              <a:t>third </a:t>
            </a:r>
            <a:r>
              <a:rPr sz="1950" b="1" spc="80" dirty="0">
                <a:latin typeface="Roboto Bk"/>
                <a:cs typeface="Roboto Bk"/>
              </a:rPr>
              <a:t>proviso </a:t>
            </a:r>
            <a:r>
              <a:rPr sz="1950" b="1" spc="25" dirty="0">
                <a:latin typeface="Roboto Bk"/>
                <a:cs typeface="Roboto Bk"/>
              </a:rPr>
              <a:t>to </a:t>
            </a:r>
            <a:r>
              <a:rPr sz="1950" b="1" spc="-35" dirty="0">
                <a:latin typeface="Roboto Bk"/>
                <a:cs typeface="Roboto Bk"/>
              </a:rPr>
              <a:t>sec.10(23C) </a:t>
            </a:r>
            <a:r>
              <a:rPr sz="1950" b="1" spc="-30" dirty="0">
                <a:latin typeface="Roboto Bk"/>
                <a:cs typeface="Roboto Bk"/>
              </a:rPr>
              <a:t> </a:t>
            </a:r>
            <a:r>
              <a:rPr sz="1950" b="1" dirty="0">
                <a:latin typeface="Roboto Bk"/>
                <a:cs typeface="Roboto Bk"/>
              </a:rPr>
              <a:t>(w.e.f</a:t>
            </a:r>
            <a:r>
              <a:rPr sz="1950" b="1" spc="55" dirty="0">
                <a:latin typeface="Roboto Bk"/>
                <a:cs typeface="Roboto Bk"/>
              </a:rPr>
              <a:t> </a:t>
            </a:r>
            <a:r>
              <a:rPr sz="1950" b="1" spc="-40" dirty="0">
                <a:latin typeface="Roboto Bk"/>
                <a:cs typeface="Roboto Bk"/>
              </a:rPr>
              <a:t>01.04.2020)</a:t>
            </a:r>
            <a:endParaRPr sz="1950">
              <a:latin typeface="Roboto Bk"/>
              <a:cs typeface="Roboto Bk"/>
            </a:endParaRPr>
          </a:p>
          <a:p>
            <a:pPr marL="400050" indent="-322580" algn="just">
              <a:lnSpc>
                <a:spcPct val="100000"/>
              </a:lnSpc>
              <a:spcBef>
                <a:spcPts val="1205"/>
              </a:spcBef>
              <a:buClr>
                <a:srgbClr val="4E81BD"/>
              </a:buClr>
              <a:buSzPct val="79487"/>
              <a:buFont typeface="Arial MT"/>
              <a:buChar char="•"/>
              <a:tabLst>
                <a:tab pos="400685" algn="l"/>
              </a:tabLst>
            </a:pPr>
            <a:r>
              <a:rPr sz="1950" b="1" spc="60" dirty="0">
                <a:latin typeface="Roboto Bk"/>
                <a:cs typeface="Roboto Bk"/>
              </a:rPr>
              <a:t>Not</a:t>
            </a:r>
            <a:r>
              <a:rPr sz="1950" b="1" spc="10" dirty="0">
                <a:latin typeface="Roboto Bk"/>
                <a:cs typeface="Roboto Bk"/>
              </a:rPr>
              <a:t> </a:t>
            </a:r>
            <a:r>
              <a:rPr sz="1950" b="1" spc="70" dirty="0">
                <a:latin typeface="Roboto Bk"/>
                <a:cs typeface="Roboto Bk"/>
              </a:rPr>
              <a:t>treated</a:t>
            </a:r>
            <a:r>
              <a:rPr sz="1950" b="1" spc="15" dirty="0">
                <a:latin typeface="Roboto Bk"/>
                <a:cs typeface="Roboto Bk"/>
              </a:rPr>
              <a:t> </a:t>
            </a:r>
            <a:r>
              <a:rPr sz="1950" b="1" spc="-15" dirty="0">
                <a:latin typeface="Roboto Bk"/>
                <a:cs typeface="Roboto Bk"/>
              </a:rPr>
              <a:t>as</a:t>
            </a:r>
            <a:r>
              <a:rPr sz="1950" b="1" spc="15" dirty="0">
                <a:latin typeface="Roboto Bk"/>
                <a:cs typeface="Roboto Bk"/>
              </a:rPr>
              <a:t> </a:t>
            </a:r>
            <a:r>
              <a:rPr sz="1950" b="1" spc="85" dirty="0">
                <a:latin typeface="Roboto Bk"/>
                <a:cs typeface="Roboto Bk"/>
              </a:rPr>
              <a:t>income</a:t>
            </a:r>
            <a:endParaRPr sz="1950">
              <a:latin typeface="Roboto Bk"/>
              <a:cs typeface="Roboto Bk"/>
            </a:endParaRPr>
          </a:p>
          <a:p>
            <a:pPr marL="400050" indent="-322580" algn="just">
              <a:lnSpc>
                <a:spcPct val="100000"/>
              </a:lnSpc>
              <a:spcBef>
                <a:spcPts val="1210"/>
              </a:spcBef>
              <a:buClr>
                <a:srgbClr val="4E81BD"/>
              </a:buClr>
              <a:buSzPct val="79487"/>
              <a:buFont typeface="Arial MT"/>
              <a:buChar char="•"/>
              <a:tabLst>
                <a:tab pos="400685" algn="l"/>
              </a:tabLst>
            </a:pPr>
            <a:r>
              <a:rPr sz="1950" b="1" spc="50" dirty="0">
                <a:latin typeface="Roboto Bk"/>
                <a:cs typeface="Roboto Bk"/>
              </a:rPr>
              <a:t>To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75" dirty="0">
                <a:latin typeface="Roboto Bk"/>
                <a:cs typeface="Roboto Bk"/>
              </a:rPr>
              <a:t>be</a:t>
            </a:r>
            <a:r>
              <a:rPr sz="1950" b="1" spc="30" dirty="0">
                <a:latin typeface="Roboto Bk"/>
                <a:cs typeface="Roboto Bk"/>
              </a:rPr>
              <a:t> </a:t>
            </a:r>
            <a:r>
              <a:rPr sz="1950" b="1" spc="40" dirty="0">
                <a:latin typeface="Roboto Bk"/>
                <a:cs typeface="Roboto Bk"/>
              </a:rPr>
              <a:t>invested/deposited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135" dirty="0">
                <a:latin typeface="Roboto Bk"/>
                <a:cs typeface="Roboto Bk"/>
              </a:rPr>
              <a:t>in</a:t>
            </a:r>
            <a:r>
              <a:rPr sz="1950" b="1" spc="30" dirty="0">
                <a:latin typeface="Roboto Bk"/>
                <a:cs typeface="Roboto Bk"/>
              </a:rPr>
              <a:t> </a:t>
            </a:r>
            <a:r>
              <a:rPr sz="1950" b="1" spc="-35" dirty="0">
                <a:latin typeface="Roboto Bk"/>
                <a:cs typeface="Roboto Bk"/>
              </a:rPr>
              <a:t>sec.11(5)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55" dirty="0">
                <a:latin typeface="Roboto Bk"/>
                <a:cs typeface="Roboto Bk"/>
              </a:rPr>
              <a:t>modes</a:t>
            </a:r>
            <a:endParaRPr sz="1950">
              <a:latin typeface="Roboto Bk"/>
              <a:cs typeface="Roboto Bk"/>
            </a:endParaRPr>
          </a:p>
          <a:p>
            <a:pPr marL="400050" indent="-322580" algn="just">
              <a:lnSpc>
                <a:spcPct val="100000"/>
              </a:lnSpc>
              <a:spcBef>
                <a:spcPts val="1205"/>
              </a:spcBef>
              <a:buClr>
                <a:srgbClr val="4E81BD"/>
              </a:buClr>
              <a:buSzPct val="79487"/>
              <a:buFont typeface="Arial MT"/>
              <a:buChar char="•"/>
              <a:tabLst>
                <a:tab pos="400685" algn="l"/>
              </a:tabLst>
            </a:pPr>
            <a:r>
              <a:rPr sz="1950" b="1" spc="45" dirty="0">
                <a:latin typeface="Roboto Bk"/>
                <a:cs typeface="Roboto Bk"/>
              </a:rPr>
              <a:t>R</a:t>
            </a:r>
            <a:r>
              <a:rPr sz="1950" b="1" spc="75" dirty="0">
                <a:latin typeface="Roboto Bk"/>
                <a:cs typeface="Roboto Bk"/>
              </a:rPr>
              <a:t>ep</a:t>
            </a:r>
            <a:r>
              <a:rPr sz="1950" b="1" spc="45" dirty="0">
                <a:latin typeface="Roboto Bk"/>
                <a:cs typeface="Roboto Bk"/>
              </a:rPr>
              <a:t>o</a:t>
            </a:r>
            <a:r>
              <a:rPr sz="1950" b="1" spc="240" dirty="0">
                <a:latin typeface="Roboto Bk"/>
                <a:cs typeface="Roboto Bk"/>
              </a:rPr>
              <a:t>r</a:t>
            </a:r>
            <a:r>
              <a:rPr sz="1950" b="1" dirty="0">
                <a:latin typeface="Roboto Bk"/>
                <a:cs typeface="Roboto Bk"/>
              </a:rPr>
              <a:t>t</a:t>
            </a:r>
            <a:r>
              <a:rPr sz="1950" b="1" spc="90" dirty="0">
                <a:latin typeface="Roboto Bk"/>
                <a:cs typeface="Roboto Bk"/>
              </a:rPr>
              <a:t>i</a:t>
            </a:r>
            <a:r>
              <a:rPr sz="1950" b="1" spc="175" dirty="0">
                <a:latin typeface="Roboto Bk"/>
                <a:cs typeface="Roboto Bk"/>
              </a:rPr>
              <a:t>n</a:t>
            </a:r>
            <a:r>
              <a:rPr sz="1950" b="1" spc="-35" dirty="0">
                <a:latin typeface="Roboto Bk"/>
                <a:cs typeface="Roboto Bk"/>
              </a:rPr>
              <a:t>g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90" dirty="0">
                <a:latin typeface="Roboto Bk"/>
                <a:cs typeface="Roboto Bk"/>
              </a:rPr>
              <a:t>i</a:t>
            </a:r>
            <a:r>
              <a:rPr sz="1950" b="1" spc="180" dirty="0">
                <a:latin typeface="Roboto Bk"/>
                <a:cs typeface="Roboto Bk"/>
              </a:rPr>
              <a:t>n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35" dirty="0">
                <a:latin typeface="Roboto Bk"/>
                <a:cs typeface="Roboto Bk"/>
              </a:rPr>
              <a:t>sched</a:t>
            </a:r>
            <a:r>
              <a:rPr sz="1950" b="1" spc="160" dirty="0">
                <a:latin typeface="Roboto Bk"/>
                <a:cs typeface="Roboto Bk"/>
              </a:rPr>
              <a:t>u</a:t>
            </a:r>
            <a:r>
              <a:rPr sz="1950" b="1" spc="70" dirty="0">
                <a:latin typeface="Roboto Bk"/>
                <a:cs typeface="Roboto Bk"/>
              </a:rPr>
              <a:t>l</a:t>
            </a:r>
            <a:r>
              <a:rPr sz="1950" b="1" spc="40" dirty="0">
                <a:latin typeface="Roboto Bk"/>
                <a:cs typeface="Roboto Bk"/>
              </a:rPr>
              <a:t>e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-385" dirty="0">
                <a:latin typeface="Roboto Bk"/>
                <a:cs typeface="Roboto Bk"/>
              </a:rPr>
              <a:t>J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35" dirty="0">
                <a:latin typeface="Roboto Bk"/>
                <a:cs typeface="Roboto Bk"/>
              </a:rPr>
              <a:t>of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90" dirty="0">
                <a:latin typeface="Roboto Bk"/>
                <a:cs typeface="Roboto Bk"/>
              </a:rPr>
              <a:t>I</a:t>
            </a:r>
            <a:r>
              <a:rPr sz="1950" b="1" spc="165" dirty="0">
                <a:latin typeface="Roboto Bk"/>
                <a:cs typeface="Roboto Bk"/>
              </a:rPr>
              <a:t>T</a:t>
            </a:r>
            <a:r>
              <a:rPr sz="1950" b="1" spc="45" dirty="0">
                <a:latin typeface="Roboto Bk"/>
                <a:cs typeface="Roboto Bk"/>
              </a:rPr>
              <a:t>R</a:t>
            </a:r>
            <a:r>
              <a:rPr sz="1950" b="1" spc="-225" dirty="0">
                <a:latin typeface="Roboto Bk"/>
                <a:cs typeface="Roboto Bk"/>
              </a:rPr>
              <a:t>-</a:t>
            </a:r>
            <a:r>
              <a:rPr sz="1950" b="1" spc="-25" dirty="0">
                <a:latin typeface="Roboto Bk"/>
                <a:cs typeface="Roboto Bk"/>
              </a:rPr>
              <a:t>7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185" dirty="0">
                <a:latin typeface="Roboto Bk"/>
                <a:cs typeface="Roboto Bk"/>
              </a:rPr>
              <a:t>m</a:t>
            </a:r>
            <a:r>
              <a:rPr sz="1950" b="1" spc="80" dirty="0">
                <a:latin typeface="Roboto Bk"/>
                <a:cs typeface="Roboto Bk"/>
              </a:rPr>
              <a:t>o</a:t>
            </a:r>
            <a:r>
              <a:rPr sz="1950" b="1" spc="75" dirty="0">
                <a:latin typeface="Roboto Bk"/>
                <a:cs typeface="Roboto Bk"/>
              </a:rPr>
              <a:t>d</a:t>
            </a:r>
            <a:r>
              <a:rPr sz="1950" b="1" spc="40" dirty="0">
                <a:latin typeface="Roboto Bk"/>
                <a:cs typeface="Roboto Bk"/>
              </a:rPr>
              <a:t>e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285" dirty="0">
                <a:latin typeface="Roboto Bk"/>
                <a:cs typeface="Roboto Bk"/>
              </a:rPr>
              <a:t>w</a:t>
            </a:r>
            <a:r>
              <a:rPr sz="1950" b="1" spc="90" dirty="0">
                <a:latin typeface="Roboto Bk"/>
                <a:cs typeface="Roboto Bk"/>
              </a:rPr>
              <a:t>i</a:t>
            </a:r>
            <a:r>
              <a:rPr sz="1950" b="1" spc="-35" dirty="0">
                <a:latin typeface="Roboto Bk"/>
                <a:cs typeface="Roboto Bk"/>
              </a:rPr>
              <a:t>se</a:t>
            </a:r>
            <a:endParaRPr sz="1950">
              <a:latin typeface="Roboto Bk"/>
              <a:cs typeface="Roboto Bk"/>
            </a:endParaRPr>
          </a:p>
          <a:p>
            <a:pPr marL="400050" indent="-322580" algn="just">
              <a:lnSpc>
                <a:spcPct val="100000"/>
              </a:lnSpc>
              <a:spcBef>
                <a:spcPts val="1210"/>
              </a:spcBef>
              <a:buClr>
                <a:srgbClr val="4E81BD"/>
              </a:buClr>
              <a:buSzPct val="79487"/>
              <a:buFont typeface="Arial MT"/>
              <a:buChar char="•"/>
              <a:tabLst>
                <a:tab pos="400685" algn="l"/>
              </a:tabLst>
            </a:pPr>
            <a:r>
              <a:rPr sz="1950" b="1" spc="80" dirty="0">
                <a:latin typeface="Roboto Bk"/>
                <a:cs typeface="Roboto Bk"/>
              </a:rPr>
              <a:t>Application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70" dirty="0">
                <a:latin typeface="Roboto Bk"/>
                <a:cs typeface="Roboto Bk"/>
              </a:rPr>
              <a:t>out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35" dirty="0">
                <a:latin typeface="Roboto Bk"/>
                <a:cs typeface="Roboto Bk"/>
              </a:rPr>
              <a:t>of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70" dirty="0">
                <a:latin typeface="Roboto Bk"/>
                <a:cs typeface="Roboto Bk"/>
              </a:rPr>
              <a:t>corpus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75" dirty="0">
                <a:latin typeface="Roboto Bk"/>
                <a:cs typeface="Roboto Bk"/>
              </a:rPr>
              <a:t>not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100" dirty="0">
                <a:latin typeface="Roboto Bk"/>
                <a:cs typeface="Roboto Bk"/>
              </a:rPr>
              <a:t>allowed</a:t>
            </a:r>
            <a:endParaRPr sz="1950">
              <a:latin typeface="Roboto Bk"/>
              <a:cs typeface="Roboto Bk"/>
            </a:endParaRPr>
          </a:p>
          <a:p>
            <a:pPr marL="400050" indent="-322580" algn="just">
              <a:lnSpc>
                <a:spcPct val="100000"/>
              </a:lnSpc>
              <a:spcBef>
                <a:spcPts val="1205"/>
              </a:spcBef>
              <a:buClr>
                <a:srgbClr val="4E81BD"/>
              </a:buClr>
              <a:buSzPct val="79487"/>
              <a:buFont typeface="Arial MT"/>
              <a:buChar char="•"/>
              <a:tabLst>
                <a:tab pos="400685" algn="l"/>
              </a:tabLst>
            </a:pPr>
            <a:r>
              <a:rPr sz="1950" b="1" spc="80" dirty="0">
                <a:latin typeface="Roboto Bk"/>
                <a:cs typeface="Roboto Bk"/>
              </a:rPr>
              <a:t>Replenishment</a:t>
            </a:r>
            <a:r>
              <a:rPr sz="1950" b="1" spc="15" dirty="0">
                <a:latin typeface="Roboto Bk"/>
                <a:cs typeface="Roboto Bk"/>
              </a:rPr>
              <a:t> </a:t>
            </a:r>
            <a:r>
              <a:rPr sz="1950" b="1" spc="100" dirty="0">
                <a:latin typeface="Roboto Bk"/>
                <a:cs typeface="Roboto Bk"/>
              </a:rPr>
              <a:t>allowed</a:t>
            </a:r>
            <a:r>
              <a:rPr sz="1950" b="1" spc="20" dirty="0">
                <a:latin typeface="Roboto Bk"/>
                <a:cs typeface="Roboto Bk"/>
              </a:rPr>
              <a:t> </a:t>
            </a:r>
            <a:r>
              <a:rPr sz="1950" b="1" spc="-15" dirty="0">
                <a:latin typeface="Roboto Bk"/>
                <a:cs typeface="Roboto Bk"/>
              </a:rPr>
              <a:t>as</a:t>
            </a:r>
            <a:r>
              <a:rPr sz="1950" b="1" spc="20" dirty="0">
                <a:latin typeface="Roboto Bk"/>
                <a:cs typeface="Roboto Bk"/>
              </a:rPr>
              <a:t> </a:t>
            </a:r>
            <a:r>
              <a:rPr sz="1950" b="1" spc="75" dirty="0">
                <a:latin typeface="Roboto Bk"/>
                <a:cs typeface="Roboto Bk"/>
              </a:rPr>
              <a:t>application</a:t>
            </a:r>
            <a:r>
              <a:rPr sz="1950" b="1" spc="20" dirty="0">
                <a:latin typeface="Roboto Bk"/>
                <a:cs typeface="Roboto Bk"/>
              </a:rPr>
              <a:t> </a:t>
            </a:r>
            <a:r>
              <a:rPr sz="1950" b="1" spc="35" dirty="0">
                <a:latin typeface="Roboto Bk"/>
                <a:cs typeface="Roboto Bk"/>
              </a:rPr>
              <a:t>if:</a:t>
            </a:r>
            <a:endParaRPr sz="1950">
              <a:latin typeface="Roboto Bk"/>
              <a:cs typeface="Roboto Bk"/>
            </a:endParaRPr>
          </a:p>
          <a:p>
            <a:pPr marL="704215" lvl="1" indent="-323850">
              <a:lnSpc>
                <a:spcPct val="100000"/>
              </a:lnSpc>
              <a:spcBef>
                <a:spcPts val="1195"/>
              </a:spcBef>
              <a:buClr>
                <a:srgbClr val="4E81BD"/>
              </a:buClr>
              <a:buFont typeface="Arial MT"/>
              <a:buChar char="•"/>
              <a:tabLst>
                <a:tab pos="703580" algn="l"/>
                <a:tab pos="704215" algn="l"/>
              </a:tabLst>
            </a:pPr>
            <a:r>
              <a:rPr sz="1550" b="1" spc="95" dirty="0">
                <a:latin typeface="Roboto Bk"/>
                <a:cs typeface="Roboto Bk"/>
              </a:rPr>
              <a:t>Within</a:t>
            </a:r>
            <a:r>
              <a:rPr sz="1550" b="1" spc="5" dirty="0">
                <a:latin typeface="Roboto Bk"/>
                <a:cs typeface="Roboto Bk"/>
              </a:rPr>
              <a:t> </a:t>
            </a:r>
            <a:r>
              <a:rPr sz="1550" b="1" spc="-40" dirty="0">
                <a:latin typeface="Roboto Bk"/>
                <a:cs typeface="Roboto Bk"/>
              </a:rPr>
              <a:t>5</a:t>
            </a:r>
            <a:r>
              <a:rPr sz="1550" b="1" spc="10" dirty="0">
                <a:latin typeface="Roboto Bk"/>
                <a:cs typeface="Roboto Bk"/>
              </a:rPr>
              <a:t> </a:t>
            </a:r>
            <a:r>
              <a:rPr sz="1550" b="1" spc="40" dirty="0">
                <a:latin typeface="Roboto Bk"/>
                <a:cs typeface="Roboto Bk"/>
              </a:rPr>
              <a:t>years</a:t>
            </a:r>
            <a:r>
              <a:rPr sz="1550" b="1" spc="10" dirty="0">
                <a:latin typeface="Roboto Bk"/>
                <a:cs typeface="Roboto Bk"/>
              </a:rPr>
              <a:t> </a:t>
            </a:r>
            <a:r>
              <a:rPr sz="1550" b="1" spc="80" dirty="0">
                <a:latin typeface="Roboto Bk"/>
                <a:cs typeface="Roboto Bk"/>
              </a:rPr>
              <a:t>from</a:t>
            </a:r>
            <a:r>
              <a:rPr sz="1550" b="1" spc="10" dirty="0">
                <a:latin typeface="Roboto Bk"/>
                <a:cs typeface="Roboto Bk"/>
              </a:rPr>
              <a:t> </a:t>
            </a:r>
            <a:r>
              <a:rPr sz="1550" b="1" spc="35" dirty="0">
                <a:latin typeface="Roboto Bk"/>
                <a:cs typeface="Roboto Bk"/>
              </a:rPr>
              <a:t>the</a:t>
            </a:r>
            <a:r>
              <a:rPr sz="1550" b="1" spc="10" dirty="0">
                <a:latin typeface="Roboto Bk"/>
                <a:cs typeface="Roboto Bk"/>
              </a:rPr>
              <a:t> </a:t>
            </a:r>
            <a:r>
              <a:rPr sz="1550" b="1" spc="-45" dirty="0">
                <a:latin typeface="Roboto Bk"/>
                <a:cs typeface="Roboto Bk"/>
              </a:rPr>
              <a:t>PY</a:t>
            </a:r>
            <a:r>
              <a:rPr sz="1550" b="1" spc="10" dirty="0">
                <a:latin typeface="Roboto Bk"/>
                <a:cs typeface="Roboto Bk"/>
              </a:rPr>
              <a:t> </a:t>
            </a:r>
            <a:r>
              <a:rPr sz="1550" b="1" spc="15" dirty="0">
                <a:latin typeface="Roboto Bk"/>
                <a:cs typeface="Roboto Bk"/>
              </a:rPr>
              <a:t>of</a:t>
            </a:r>
            <a:r>
              <a:rPr sz="1550" b="1" spc="10" dirty="0">
                <a:latin typeface="Roboto Bk"/>
                <a:cs typeface="Roboto Bk"/>
              </a:rPr>
              <a:t> </a:t>
            </a:r>
            <a:r>
              <a:rPr sz="1550" b="1" spc="45" dirty="0">
                <a:latin typeface="Roboto Bk"/>
                <a:cs typeface="Roboto Bk"/>
              </a:rPr>
              <a:t>application</a:t>
            </a:r>
            <a:endParaRPr sz="1550">
              <a:latin typeface="Roboto Bk"/>
              <a:cs typeface="Roboto Bk"/>
            </a:endParaRPr>
          </a:p>
          <a:p>
            <a:pPr marL="704215" lvl="1" indent="-323850">
              <a:lnSpc>
                <a:spcPct val="100000"/>
              </a:lnSpc>
              <a:spcBef>
                <a:spcPts val="944"/>
              </a:spcBef>
              <a:buClr>
                <a:srgbClr val="4E81BD"/>
              </a:buClr>
              <a:buFont typeface="Arial MT"/>
              <a:buChar char="•"/>
              <a:tabLst>
                <a:tab pos="703580" algn="l"/>
                <a:tab pos="704215" algn="l"/>
              </a:tabLst>
            </a:pPr>
            <a:r>
              <a:rPr sz="1550" b="1" spc="55" dirty="0">
                <a:latin typeface="Roboto Bk"/>
                <a:cs typeface="Roboto Bk"/>
              </a:rPr>
              <a:t>After</a:t>
            </a:r>
            <a:r>
              <a:rPr sz="1550" b="1" spc="-20" dirty="0">
                <a:latin typeface="Roboto Bk"/>
                <a:cs typeface="Roboto Bk"/>
              </a:rPr>
              <a:t> </a:t>
            </a:r>
            <a:r>
              <a:rPr sz="1550" b="1" spc="-50" dirty="0">
                <a:latin typeface="Roboto Bk"/>
                <a:cs typeface="Roboto Bk"/>
              </a:rPr>
              <a:t>01.04.21</a:t>
            </a:r>
            <a:endParaRPr sz="1550">
              <a:latin typeface="Roboto Bk"/>
              <a:cs typeface="Roboto Bk"/>
            </a:endParaRPr>
          </a:p>
          <a:p>
            <a:pPr marL="704215" lvl="1" indent="-323850">
              <a:lnSpc>
                <a:spcPct val="100000"/>
              </a:lnSpc>
              <a:spcBef>
                <a:spcPts val="944"/>
              </a:spcBef>
              <a:buClr>
                <a:srgbClr val="4E81BD"/>
              </a:buClr>
              <a:buFont typeface="Arial MT"/>
              <a:buChar char="•"/>
              <a:tabLst>
                <a:tab pos="703580" algn="l"/>
                <a:tab pos="704215" algn="l"/>
              </a:tabLst>
            </a:pPr>
            <a:r>
              <a:rPr sz="1550" b="1" spc="50" dirty="0">
                <a:latin typeface="Roboto Bk"/>
                <a:cs typeface="Roboto Bk"/>
              </a:rPr>
              <a:t>Requirements</a:t>
            </a:r>
            <a:r>
              <a:rPr sz="1550" b="1" spc="5" dirty="0">
                <a:latin typeface="Roboto Bk"/>
                <a:cs typeface="Roboto Bk"/>
              </a:rPr>
              <a:t> </a:t>
            </a:r>
            <a:r>
              <a:rPr sz="1550" b="1" spc="15" dirty="0">
                <a:latin typeface="Roboto Bk"/>
                <a:cs typeface="Roboto Bk"/>
              </a:rPr>
              <a:t>such</a:t>
            </a:r>
            <a:r>
              <a:rPr sz="1550" b="1" spc="10" dirty="0">
                <a:latin typeface="Roboto Bk"/>
                <a:cs typeface="Roboto Bk"/>
              </a:rPr>
              <a:t> </a:t>
            </a:r>
            <a:r>
              <a:rPr sz="1550" b="1" spc="-30" dirty="0">
                <a:latin typeface="Roboto Bk"/>
                <a:cs typeface="Roboto Bk"/>
              </a:rPr>
              <a:t>as</a:t>
            </a:r>
            <a:r>
              <a:rPr sz="1550" b="1" spc="10" dirty="0">
                <a:latin typeface="Roboto Bk"/>
                <a:cs typeface="Roboto Bk"/>
              </a:rPr>
              <a:t> </a:t>
            </a:r>
            <a:r>
              <a:rPr sz="1550" b="1" spc="15" dirty="0">
                <a:latin typeface="Roboto Bk"/>
                <a:cs typeface="Roboto Bk"/>
              </a:rPr>
              <a:t>TDS</a:t>
            </a:r>
            <a:r>
              <a:rPr sz="1550" b="1" spc="10" dirty="0">
                <a:latin typeface="Roboto Bk"/>
                <a:cs typeface="Roboto Bk"/>
              </a:rPr>
              <a:t> </a:t>
            </a:r>
            <a:r>
              <a:rPr sz="1550" b="1" spc="-30" dirty="0">
                <a:latin typeface="Roboto Bk"/>
                <a:cs typeface="Roboto Bk"/>
              </a:rPr>
              <a:t>etc.</a:t>
            </a:r>
            <a:r>
              <a:rPr sz="1550" b="1" spc="5" dirty="0">
                <a:latin typeface="Roboto Bk"/>
                <a:cs typeface="Roboto Bk"/>
              </a:rPr>
              <a:t> to</a:t>
            </a:r>
            <a:r>
              <a:rPr sz="1550" b="1" spc="10" dirty="0">
                <a:latin typeface="Roboto Bk"/>
                <a:cs typeface="Roboto Bk"/>
              </a:rPr>
              <a:t> </a:t>
            </a:r>
            <a:r>
              <a:rPr sz="1550" b="1" spc="40">
                <a:latin typeface="Roboto Bk"/>
                <a:cs typeface="Roboto Bk"/>
              </a:rPr>
              <a:t>be</a:t>
            </a:r>
            <a:r>
              <a:rPr sz="1550" b="1" spc="10">
                <a:latin typeface="Roboto Bk"/>
                <a:cs typeface="Roboto Bk"/>
              </a:rPr>
              <a:t> </a:t>
            </a:r>
            <a:r>
              <a:rPr sz="1550" b="1" spc="50">
                <a:latin typeface="Roboto Bk"/>
                <a:cs typeface="Roboto Bk"/>
              </a:rPr>
              <a:t>fulﬁlled</a:t>
            </a:r>
            <a:endParaRPr sz="1550">
              <a:latin typeface="Roboto Bk"/>
              <a:cs typeface="Roboto Bk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7036" y="358378"/>
            <a:ext cx="7358380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950" spc="140" dirty="0">
                <a:latin typeface="Roboto Bk"/>
                <a:cs typeface="Roboto Bk"/>
              </a:rPr>
              <a:t>Replenishment</a:t>
            </a:r>
            <a:r>
              <a:rPr sz="3950" spc="15" dirty="0">
                <a:latin typeface="Roboto Bk"/>
                <a:cs typeface="Roboto Bk"/>
              </a:rPr>
              <a:t> </a:t>
            </a:r>
            <a:r>
              <a:rPr sz="3950" spc="55" dirty="0">
                <a:latin typeface="Roboto Bk"/>
                <a:cs typeface="Roboto Bk"/>
              </a:rPr>
              <a:t>of</a:t>
            </a:r>
            <a:r>
              <a:rPr sz="3950" spc="20" dirty="0">
                <a:latin typeface="Roboto Bk"/>
                <a:cs typeface="Roboto Bk"/>
              </a:rPr>
              <a:t> </a:t>
            </a:r>
            <a:r>
              <a:rPr sz="3950" spc="100" dirty="0">
                <a:latin typeface="Roboto Bk"/>
                <a:cs typeface="Roboto Bk"/>
              </a:rPr>
              <a:t>corpus/Loan</a:t>
            </a:r>
            <a:endParaRPr sz="3950">
              <a:latin typeface="Roboto Bk"/>
              <a:cs typeface="Roboto Bk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23698" y="1391278"/>
            <a:ext cx="7438390" cy="5260340"/>
            <a:chOff x="323698" y="1391278"/>
            <a:chExt cx="7438390" cy="5260340"/>
          </a:xfrm>
        </p:grpSpPr>
        <p:sp>
          <p:nvSpPr>
            <p:cNvPr id="4" name="object 4"/>
            <p:cNvSpPr/>
            <p:nvPr/>
          </p:nvSpPr>
          <p:spPr>
            <a:xfrm>
              <a:off x="3054301" y="2509613"/>
              <a:ext cx="4693920" cy="4128135"/>
            </a:xfrm>
            <a:custGeom>
              <a:avLst/>
              <a:gdLst/>
              <a:ahLst/>
              <a:cxnLst/>
              <a:rect l="l" t="t" r="r" b="b"/>
              <a:pathLst>
                <a:path w="4693920" h="4128134">
                  <a:moveTo>
                    <a:pt x="4332527" y="2063893"/>
                  </a:moveTo>
                  <a:lnTo>
                    <a:pt x="4513048" y="2063893"/>
                  </a:lnTo>
                  <a:lnTo>
                    <a:pt x="4513048" y="4127787"/>
                  </a:lnTo>
                  <a:lnTo>
                    <a:pt x="4693570" y="4127787"/>
                  </a:lnTo>
                </a:path>
                <a:path w="4693920" h="4128134">
                  <a:moveTo>
                    <a:pt x="4332527" y="2063893"/>
                  </a:moveTo>
                  <a:lnTo>
                    <a:pt x="4513048" y="2063893"/>
                  </a:lnTo>
                  <a:lnTo>
                    <a:pt x="4513048" y="3439822"/>
                  </a:lnTo>
                  <a:lnTo>
                    <a:pt x="4693570" y="3439822"/>
                  </a:lnTo>
                </a:path>
                <a:path w="4693920" h="4128134">
                  <a:moveTo>
                    <a:pt x="4332527" y="2063893"/>
                  </a:moveTo>
                  <a:lnTo>
                    <a:pt x="4513048" y="2063893"/>
                  </a:lnTo>
                  <a:lnTo>
                    <a:pt x="4513048" y="2751857"/>
                  </a:lnTo>
                  <a:lnTo>
                    <a:pt x="4693570" y="2751857"/>
                  </a:lnTo>
                </a:path>
                <a:path w="4693920" h="4128134">
                  <a:moveTo>
                    <a:pt x="4332527" y="2063893"/>
                  </a:moveTo>
                  <a:lnTo>
                    <a:pt x="4693570" y="2063893"/>
                  </a:lnTo>
                </a:path>
                <a:path w="4693920" h="4128134">
                  <a:moveTo>
                    <a:pt x="4332527" y="2063893"/>
                  </a:moveTo>
                  <a:lnTo>
                    <a:pt x="4513048" y="2063893"/>
                  </a:lnTo>
                  <a:lnTo>
                    <a:pt x="4513048" y="1375929"/>
                  </a:lnTo>
                  <a:lnTo>
                    <a:pt x="4693570" y="1375929"/>
                  </a:lnTo>
                </a:path>
                <a:path w="4693920" h="4128134">
                  <a:moveTo>
                    <a:pt x="4332527" y="2063892"/>
                  </a:moveTo>
                  <a:lnTo>
                    <a:pt x="4513048" y="2063892"/>
                  </a:lnTo>
                  <a:lnTo>
                    <a:pt x="4513048" y="687964"/>
                  </a:lnTo>
                  <a:lnTo>
                    <a:pt x="4693570" y="687964"/>
                  </a:lnTo>
                </a:path>
                <a:path w="4693920" h="4128134">
                  <a:moveTo>
                    <a:pt x="4332527" y="2063893"/>
                  </a:moveTo>
                  <a:lnTo>
                    <a:pt x="4513048" y="2063893"/>
                  </a:lnTo>
                  <a:lnTo>
                    <a:pt x="4513048" y="0"/>
                  </a:lnTo>
                  <a:lnTo>
                    <a:pt x="4693570" y="0"/>
                  </a:lnTo>
                </a:path>
                <a:path w="4693920" h="4128134">
                  <a:moveTo>
                    <a:pt x="2166262" y="1375929"/>
                  </a:moveTo>
                  <a:lnTo>
                    <a:pt x="2346784" y="1375929"/>
                  </a:lnTo>
                  <a:lnTo>
                    <a:pt x="2346784" y="2063893"/>
                  </a:lnTo>
                  <a:lnTo>
                    <a:pt x="2527306" y="2063893"/>
                  </a:lnTo>
                </a:path>
                <a:path w="4693920" h="4128134">
                  <a:moveTo>
                    <a:pt x="2166262" y="1375929"/>
                  </a:moveTo>
                  <a:lnTo>
                    <a:pt x="2527306" y="1375929"/>
                  </a:lnTo>
                </a:path>
                <a:path w="4693920" h="4128134">
                  <a:moveTo>
                    <a:pt x="2166262" y="1375928"/>
                  </a:moveTo>
                  <a:lnTo>
                    <a:pt x="2346784" y="1375928"/>
                  </a:lnTo>
                  <a:lnTo>
                    <a:pt x="2346784" y="687964"/>
                  </a:lnTo>
                  <a:lnTo>
                    <a:pt x="2527306" y="687964"/>
                  </a:lnTo>
                </a:path>
                <a:path w="4693920" h="4128134">
                  <a:moveTo>
                    <a:pt x="0" y="1375929"/>
                  </a:moveTo>
                  <a:lnTo>
                    <a:pt x="361042" y="1375929"/>
                  </a:lnTo>
                </a:path>
              </a:pathLst>
            </a:custGeom>
            <a:ln w="27939">
              <a:solidFill>
                <a:srgbClr val="4573A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88038" y="2853595"/>
              <a:ext cx="361315" cy="1032510"/>
            </a:xfrm>
            <a:custGeom>
              <a:avLst/>
              <a:gdLst/>
              <a:ahLst/>
              <a:cxnLst/>
              <a:rect l="l" t="t" r="r" b="b"/>
              <a:pathLst>
                <a:path w="361315" h="1032510">
                  <a:moveTo>
                    <a:pt x="0" y="0"/>
                  </a:moveTo>
                  <a:lnTo>
                    <a:pt x="180521" y="0"/>
                  </a:lnTo>
                  <a:lnTo>
                    <a:pt x="180521" y="1031946"/>
                  </a:lnTo>
                  <a:lnTo>
                    <a:pt x="361043" y="1031946"/>
                  </a:lnTo>
                </a:path>
              </a:pathLst>
            </a:custGeom>
            <a:ln w="27939">
              <a:solidFill>
                <a:srgbClr val="3B649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054301" y="1477666"/>
              <a:ext cx="2527300" cy="688340"/>
            </a:xfrm>
            <a:custGeom>
              <a:avLst/>
              <a:gdLst/>
              <a:ahLst/>
              <a:cxnLst/>
              <a:rect l="l" t="t" r="r" b="b"/>
              <a:pathLst>
                <a:path w="2527300" h="688339">
                  <a:moveTo>
                    <a:pt x="2166262" y="343982"/>
                  </a:moveTo>
                  <a:lnTo>
                    <a:pt x="2346784" y="343982"/>
                  </a:lnTo>
                  <a:lnTo>
                    <a:pt x="2346784" y="687964"/>
                  </a:lnTo>
                  <a:lnTo>
                    <a:pt x="2527306" y="687964"/>
                  </a:lnTo>
                </a:path>
                <a:path w="2527300" h="688339">
                  <a:moveTo>
                    <a:pt x="2166262" y="343982"/>
                  </a:moveTo>
                  <a:lnTo>
                    <a:pt x="2346784" y="343982"/>
                  </a:lnTo>
                  <a:lnTo>
                    <a:pt x="2346784" y="0"/>
                  </a:lnTo>
                  <a:lnTo>
                    <a:pt x="2527306" y="0"/>
                  </a:lnTo>
                </a:path>
                <a:path w="2527300" h="688339">
                  <a:moveTo>
                    <a:pt x="0" y="343982"/>
                  </a:moveTo>
                  <a:lnTo>
                    <a:pt x="361042" y="343982"/>
                  </a:lnTo>
                </a:path>
              </a:pathLst>
            </a:custGeom>
            <a:ln w="27939">
              <a:solidFill>
                <a:srgbClr val="4573A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88038" y="1821648"/>
              <a:ext cx="361315" cy="1032510"/>
            </a:xfrm>
            <a:custGeom>
              <a:avLst/>
              <a:gdLst/>
              <a:ahLst/>
              <a:cxnLst/>
              <a:rect l="l" t="t" r="r" b="b"/>
              <a:pathLst>
                <a:path w="361315" h="1032510">
                  <a:moveTo>
                    <a:pt x="0" y="1031946"/>
                  </a:moveTo>
                  <a:lnTo>
                    <a:pt x="180521" y="1031946"/>
                  </a:lnTo>
                  <a:lnTo>
                    <a:pt x="180521" y="0"/>
                  </a:lnTo>
                  <a:lnTo>
                    <a:pt x="361043" y="0"/>
                  </a:lnTo>
                </a:path>
              </a:pathLst>
            </a:custGeom>
            <a:ln w="27939">
              <a:solidFill>
                <a:srgbClr val="3B649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37668" y="1405248"/>
              <a:ext cx="550545" cy="2896870"/>
            </a:xfrm>
            <a:custGeom>
              <a:avLst/>
              <a:gdLst/>
              <a:ahLst/>
              <a:cxnLst/>
              <a:rect l="l" t="t" r="r" b="b"/>
              <a:pathLst>
                <a:path w="550544" h="2896870">
                  <a:moveTo>
                    <a:pt x="550370" y="2896692"/>
                  </a:moveTo>
                  <a:lnTo>
                    <a:pt x="0" y="2896692"/>
                  </a:lnTo>
                  <a:lnTo>
                    <a:pt x="0" y="0"/>
                  </a:lnTo>
                  <a:lnTo>
                    <a:pt x="550370" y="0"/>
                  </a:lnTo>
                  <a:lnTo>
                    <a:pt x="550370" y="2896692"/>
                  </a:lnTo>
                  <a:close/>
                </a:path>
              </a:pathLst>
            </a:custGeom>
            <a:solidFill>
              <a:srgbClr val="4E81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37668" y="1405248"/>
              <a:ext cx="550545" cy="2896870"/>
            </a:xfrm>
            <a:custGeom>
              <a:avLst/>
              <a:gdLst/>
              <a:ahLst/>
              <a:cxnLst/>
              <a:rect l="l" t="t" r="r" b="b"/>
              <a:pathLst>
                <a:path w="550544" h="2896870">
                  <a:moveTo>
                    <a:pt x="0" y="0"/>
                  </a:moveTo>
                  <a:lnTo>
                    <a:pt x="550370" y="0"/>
                  </a:lnTo>
                  <a:lnTo>
                    <a:pt x="550370" y="2896692"/>
                  </a:lnTo>
                  <a:lnTo>
                    <a:pt x="0" y="2896692"/>
                  </a:lnTo>
                  <a:lnTo>
                    <a:pt x="0" y="0"/>
                  </a:lnTo>
                  <a:close/>
                </a:path>
              </a:pathLst>
            </a:custGeom>
            <a:ln w="279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411121" y="1575163"/>
            <a:ext cx="472440" cy="256032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3445"/>
              </a:lnSpc>
            </a:pPr>
            <a:r>
              <a:rPr sz="3500" spc="5" dirty="0">
                <a:solidFill>
                  <a:srgbClr val="FFFFFF"/>
                </a:solidFill>
                <a:latin typeface="Constantia"/>
                <a:cs typeface="Constantia"/>
              </a:rPr>
              <a:t>Corpus/Loan</a:t>
            </a:r>
            <a:endParaRPr sz="3500">
              <a:latin typeface="Constantia"/>
              <a:cs typeface="Constantia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1235112" y="1532492"/>
            <a:ext cx="1833245" cy="578485"/>
            <a:chOff x="1235112" y="1532492"/>
            <a:chExt cx="1833245" cy="578485"/>
          </a:xfrm>
        </p:grpSpPr>
        <p:sp>
          <p:nvSpPr>
            <p:cNvPr id="12" name="object 12"/>
            <p:cNvSpPr/>
            <p:nvPr/>
          </p:nvSpPr>
          <p:spPr>
            <a:xfrm>
              <a:off x="1249082" y="1546462"/>
              <a:ext cx="1805305" cy="550545"/>
            </a:xfrm>
            <a:custGeom>
              <a:avLst/>
              <a:gdLst/>
              <a:ahLst/>
              <a:cxnLst/>
              <a:rect l="l" t="t" r="r" b="b"/>
              <a:pathLst>
                <a:path w="1805305" h="550544">
                  <a:moveTo>
                    <a:pt x="1805219" y="550370"/>
                  </a:moveTo>
                  <a:lnTo>
                    <a:pt x="0" y="550370"/>
                  </a:lnTo>
                  <a:lnTo>
                    <a:pt x="0" y="0"/>
                  </a:lnTo>
                  <a:lnTo>
                    <a:pt x="1805219" y="0"/>
                  </a:lnTo>
                  <a:lnTo>
                    <a:pt x="1805219" y="550370"/>
                  </a:lnTo>
                  <a:close/>
                </a:path>
              </a:pathLst>
            </a:custGeom>
            <a:solidFill>
              <a:srgbClr val="4E81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249082" y="1546462"/>
              <a:ext cx="1805305" cy="550545"/>
            </a:xfrm>
            <a:custGeom>
              <a:avLst/>
              <a:gdLst/>
              <a:ahLst/>
              <a:cxnLst/>
              <a:rect l="l" t="t" r="r" b="b"/>
              <a:pathLst>
                <a:path w="1805305" h="550544">
                  <a:moveTo>
                    <a:pt x="0" y="0"/>
                  </a:moveTo>
                  <a:lnTo>
                    <a:pt x="1805219" y="0"/>
                  </a:lnTo>
                  <a:lnTo>
                    <a:pt x="1805219" y="550370"/>
                  </a:lnTo>
                  <a:lnTo>
                    <a:pt x="0" y="550370"/>
                  </a:lnTo>
                  <a:lnTo>
                    <a:pt x="0" y="0"/>
                  </a:lnTo>
                  <a:close/>
                </a:path>
              </a:pathLst>
            </a:custGeom>
            <a:ln w="279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1746975" y="1707665"/>
            <a:ext cx="801370" cy="2101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00" spc="-5" dirty="0">
                <a:solidFill>
                  <a:srgbClr val="FFFFFF"/>
                </a:solidFill>
                <a:latin typeface="Constantia"/>
                <a:cs typeface="Constantia"/>
              </a:rPr>
              <a:t>Application</a:t>
            </a:r>
            <a:endParaRPr sz="1200">
              <a:latin typeface="Constantia"/>
              <a:cs typeface="Constantia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01376" y="1532492"/>
            <a:ext cx="1833245" cy="578485"/>
            <a:chOff x="3401376" y="1532492"/>
            <a:chExt cx="1833245" cy="578485"/>
          </a:xfrm>
        </p:grpSpPr>
        <p:sp>
          <p:nvSpPr>
            <p:cNvPr id="16" name="object 16"/>
            <p:cNvSpPr/>
            <p:nvPr/>
          </p:nvSpPr>
          <p:spPr>
            <a:xfrm>
              <a:off x="3415346" y="1546462"/>
              <a:ext cx="1805305" cy="550545"/>
            </a:xfrm>
            <a:custGeom>
              <a:avLst/>
              <a:gdLst/>
              <a:ahLst/>
              <a:cxnLst/>
              <a:rect l="l" t="t" r="r" b="b"/>
              <a:pathLst>
                <a:path w="1805304" h="550544">
                  <a:moveTo>
                    <a:pt x="1805218" y="550370"/>
                  </a:moveTo>
                  <a:lnTo>
                    <a:pt x="0" y="550370"/>
                  </a:lnTo>
                  <a:lnTo>
                    <a:pt x="0" y="0"/>
                  </a:lnTo>
                  <a:lnTo>
                    <a:pt x="1805218" y="0"/>
                  </a:lnTo>
                  <a:lnTo>
                    <a:pt x="1805218" y="550370"/>
                  </a:lnTo>
                  <a:close/>
                </a:path>
              </a:pathLst>
            </a:custGeom>
            <a:solidFill>
              <a:srgbClr val="4E81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15346" y="1546462"/>
              <a:ext cx="1805305" cy="550545"/>
            </a:xfrm>
            <a:custGeom>
              <a:avLst/>
              <a:gdLst/>
              <a:ahLst/>
              <a:cxnLst/>
              <a:rect l="l" t="t" r="r" b="b"/>
              <a:pathLst>
                <a:path w="1805304" h="550544">
                  <a:moveTo>
                    <a:pt x="0" y="0"/>
                  </a:moveTo>
                  <a:lnTo>
                    <a:pt x="1805218" y="0"/>
                  </a:lnTo>
                  <a:lnTo>
                    <a:pt x="1805218" y="550370"/>
                  </a:lnTo>
                  <a:lnTo>
                    <a:pt x="0" y="550370"/>
                  </a:lnTo>
                  <a:lnTo>
                    <a:pt x="0" y="0"/>
                  </a:lnTo>
                  <a:close/>
                </a:path>
              </a:pathLst>
            </a:custGeom>
            <a:ln w="279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3902760" y="1707665"/>
            <a:ext cx="823594" cy="2101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00" spc="-5" dirty="0">
                <a:solidFill>
                  <a:srgbClr val="FFFFFF"/>
                </a:solidFill>
                <a:latin typeface="Constantia"/>
                <a:cs typeface="Constantia"/>
              </a:rPr>
              <a:t>Not</a:t>
            </a:r>
            <a:r>
              <a:rPr sz="1200" spc="-4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onstantia"/>
                <a:cs typeface="Constantia"/>
              </a:rPr>
              <a:t>allowed</a:t>
            </a:r>
            <a:endParaRPr sz="1200">
              <a:latin typeface="Constantia"/>
              <a:cs typeface="Constantia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5567638" y="1188510"/>
            <a:ext cx="1833245" cy="578485"/>
            <a:chOff x="5567638" y="1188510"/>
            <a:chExt cx="1833245" cy="578485"/>
          </a:xfrm>
        </p:grpSpPr>
        <p:sp>
          <p:nvSpPr>
            <p:cNvPr id="20" name="object 20"/>
            <p:cNvSpPr/>
            <p:nvPr/>
          </p:nvSpPr>
          <p:spPr>
            <a:xfrm>
              <a:off x="5581608" y="1202480"/>
              <a:ext cx="1805305" cy="550545"/>
            </a:xfrm>
            <a:custGeom>
              <a:avLst/>
              <a:gdLst/>
              <a:ahLst/>
              <a:cxnLst/>
              <a:rect l="l" t="t" r="r" b="b"/>
              <a:pathLst>
                <a:path w="1805304" h="550544">
                  <a:moveTo>
                    <a:pt x="1805218" y="550370"/>
                  </a:moveTo>
                  <a:lnTo>
                    <a:pt x="0" y="550370"/>
                  </a:lnTo>
                  <a:lnTo>
                    <a:pt x="0" y="0"/>
                  </a:lnTo>
                  <a:lnTo>
                    <a:pt x="1805218" y="0"/>
                  </a:lnTo>
                  <a:lnTo>
                    <a:pt x="1805218" y="550370"/>
                  </a:lnTo>
                  <a:close/>
                </a:path>
              </a:pathLst>
            </a:custGeom>
            <a:solidFill>
              <a:srgbClr val="4E81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581608" y="1202480"/>
              <a:ext cx="1805305" cy="550545"/>
            </a:xfrm>
            <a:custGeom>
              <a:avLst/>
              <a:gdLst/>
              <a:ahLst/>
              <a:cxnLst/>
              <a:rect l="l" t="t" r="r" b="b"/>
              <a:pathLst>
                <a:path w="1805304" h="550544">
                  <a:moveTo>
                    <a:pt x="0" y="0"/>
                  </a:moveTo>
                  <a:lnTo>
                    <a:pt x="1805218" y="0"/>
                  </a:lnTo>
                  <a:lnTo>
                    <a:pt x="1805218" y="550370"/>
                  </a:lnTo>
                  <a:lnTo>
                    <a:pt x="0" y="550370"/>
                  </a:lnTo>
                  <a:lnTo>
                    <a:pt x="0" y="0"/>
                  </a:lnTo>
                  <a:close/>
                </a:path>
              </a:pathLst>
            </a:custGeom>
            <a:ln w="279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5744221" y="1279863"/>
            <a:ext cx="1480185" cy="377825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284480" marR="5080" indent="-272415">
              <a:lnSpc>
                <a:spcPts val="1320"/>
              </a:lnSpc>
              <a:spcBef>
                <a:spcPts val="254"/>
              </a:spcBef>
            </a:pPr>
            <a:r>
              <a:rPr sz="1200" spc="-5" dirty="0">
                <a:solidFill>
                  <a:srgbClr val="FFFFFF"/>
                </a:solidFill>
                <a:latin typeface="Constantia"/>
                <a:cs typeface="Constantia"/>
              </a:rPr>
              <a:t>10(23C)-third </a:t>
            </a:r>
            <a:r>
              <a:rPr sz="1200" dirty="0">
                <a:solidFill>
                  <a:srgbClr val="FFFFFF"/>
                </a:solidFill>
                <a:latin typeface="Constantia"/>
                <a:cs typeface="Constantia"/>
              </a:rPr>
              <a:t>proviso- </a:t>
            </a:r>
            <a:r>
              <a:rPr sz="1200" spc="-29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200" dirty="0">
                <a:solidFill>
                  <a:srgbClr val="FFFFFF"/>
                </a:solidFill>
                <a:latin typeface="Constantia"/>
                <a:cs typeface="Constantia"/>
              </a:rPr>
              <a:t>Explanation</a:t>
            </a:r>
            <a:r>
              <a:rPr sz="1200" spc="-1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200" dirty="0">
                <a:solidFill>
                  <a:srgbClr val="FFFFFF"/>
                </a:solidFill>
                <a:latin typeface="Constantia"/>
                <a:cs typeface="Constantia"/>
              </a:rPr>
              <a:t>2</a:t>
            </a:r>
            <a:endParaRPr sz="1200">
              <a:latin typeface="Constantia"/>
              <a:cs typeface="Constantia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1235112" y="1876475"/>
            <a:ext cx="6165850" cy="2298700"/>
            <a:chOff x="1235112" y="1876475"/>
            <a:chExt cx="6165850" cy="2298700"/>
          </a:xfrm>
        </p:grpSpPr>
        <p:sp>
          <p:nvSpPr>
            <p:cNvPr id="24" name="object 24"/>
            <p:cNvSpPr/>
            <p:nvPr/>
          </p:nvSpPr>
          <p:spPr>
            <a:xfrm>
              <a:off x="5581608" y="1890445"/>
              <a:ext cx="1805305" cy="550545"/>
            </a:xfrm>
            <a:custGeom>
              <a:avLst/>
              <a:gdLst/>
              <a:ahLst/>
              <a:cxnLst/>
              <a:rect l="l" t="t" r="r" b="b"/>
              <a:pathLst>
                <a:path w="1805304" h="550544">
                  <a:moveTo>
                    <a:pt x="1805218" y="550370"/>
                  </a:moveTo>
                  <a:lnTo>
                    <a:pt x="0" y="550370"/>
                  </a:lnTo>
                  <a:lnTo>
                    <a:pt x="0" y="0"/>
                  </a:lnTo>
                  <a:lnTo>
                    <a:pt x="1805218" y="0"/>
                  </a:lnTo>
                  <a:lnTo>
                    <a:pt x="1805218" y="550370"/>
                  </a:lnTo>
                  <a:close/>
                </a:path>
              </a:pathLst>
            </a:custGeom>
            <a:solidFill>
              <a:srgbClr val="4E81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581608" y="1890445"/>
              <a:ext cx="1805305" cy="550545"/>
            </a:xfrm>
            <a:custGeom>
              <a:avLst/>
              <a:gdLst/>
              <a:ahLst/>
              <a:cxnLst/>
              <a:rect l="l" t="t" r="r" b="b"/>
              <a:pathLst>
                <a:path w="1805304" h="550544">
                  <a:moveTo>
                    <a:pt x="0" y="0"/>
                  </a:moveTo>
                  <a:lnTo>
                    <a:pt x="1805218" y="0"/>
                  </a:lnTo>
                  <a:lnTo>
                    <a:pt x="1805218" y="550370"/>
                  </a:lnTo>
                  <a:lnTo>
                    <a:pt x="0" y="550370"/>
                  </a:lnTo>
                  <a:lnTo>
                    <a:pt x="0" y="0"/>
                  </a:lnTo>
                  <a:close/>
                </a:path>
              </a:pathLst>
            </a:custGeom>
            <a:ln w="279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249082" y="3610357"/>
              <a:ext cx="1805305" cy="550545"/>
            </a:xfrm>
            <a:custGeom>
              <a:avLst/>
              <a:gdLst/>
              <a:ahLst/>
              <a:cxnLst/>
              <a:rect l="l" t="t" r="r" b="b"/>
              <a:pathLst>
                <a:path w="1805305" h="550545">
                  <a:moveTo>
                    <a:pt x="1805219" y="550370"/>
                  </a:moveTo>
                  <a:lnTo>
                    <a:pt x="0" y="550370"/>
                  </a:lnTo>
                  <a:lnTo>
                    <a:pt x="0" y="0"/>
                  </a:lnTo>
                  <a:lnTo>
                    <a:pt x="1805219" y="0"/>
                  </a:lnTo>
                  <a:lnTo>
                    <a:pt x="1805219" y="550370"/>
                  </a:lnTo>
                  <a:close/>
                </a:path>
              </a:pathLst>
            </a:custGeom>
            <a:solidFill>
              <a:srgbClr val="4E81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249082" y="3610357"/>
              <a:ext cx="1805305" cy="550545"/>
            </a:xfrm>
            <a:custGeom>
              <a:avLst/>
              <a:gdLst/>
              <a:ahLst/>
              <a:cxnLst/>
              <a:rect l="l" t="t" r="r" b="b"/>
              <a:pathLst>
                <a:path w="1805305" h="550545">
                  <a:moveTo>
                    <a:pt x="0" y="0"/>
                  </a:moveTo>
                  <a:lnTo>
                    <a:pt x="1805219" y="0"/>
                  </a:lnTo>
                  <a:lnTo>
                    <a:pt x="1805219" y="550370"/>
                  </a:lnTo>
                  <a:lnTo>
                    <a:pt x="0" y="550370"/>
                  </a:lnTo>
                  <a:lnTo>
                    <a:pt x="0" y="0"/>
                  </a:lnTo>
                  <a:close/>
                </a:path>
              </a:pathLst>
            </a:custGeom>
            <a:ln w="279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1275487" y="3687739"/>
            <a:ext cx="1746250" cy="377825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274320" marR="5080" indent="-262255">
              <a:lnSpc>
                <a:spcPts val="1320"/>
              </a:lnSpc>
              <a:spcBef>
                <a:spcPts val="254"/>
              </a:spcBef>
            </a:pPr>
            <a:r>
              <a:rPr sz="1200" dirty="0">
                <a:solidFill>
                  <a:srgbClr val="FFFFFF"/>
                </a:solidFill>
                <a:latin typeface="Constantia"/>
                <a:cs typeface="Constantia"/>
              </a:rPr>
              <a:t>Replenishment of </a:t>
            </a:r>
            <a:r>
              <a:rPr sz="1200" spc="-5" dirty="0">
                <a:solidFill>
                  <a:srgbClr val="FFFFFF"/>
                </a:solidFill>
                <a:latin typeface="Constantia"/>
                <a:cs typeface="Constantia"/>
              </a:rPr>
              <a:t>corpus/ </a:t>
            </a:r>
            <a:r>
              <a:rPr sz="1200" spc="-29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onstantia"/>
                <a:cs typeface="Constantia"/>
              </a:rPr>
              <a:t>repayment</a:t>
            </a:r>
            <a:r>
              <a:rPr sz="1200" spc="-1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200" dirty="0">
                <a:solidFill>
                  <a:srgbClr val="FFFFFF"/>
                </a:solidFill>
                <a:latin typeface="Constantia"/>
                <a:cs typeface="Constantia"/>
              </a:rPr>
              <a:t>of</a:t>
            </a:r>
            <a:r>
              <a:rPr sz="1200" spc="-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200" dirty="0">
                <a:solidFill>
                  <a:srgbClr val="FFFFFF"/>
                </a:solidFill>
                <a:latin typeface="Constantia"/>
                <a:cs typeface="Constantia"/>
              </a:rPr>
              <a:t>loan</a:t>
            </a:r>
            <a:endParaRPr sz="1200">
              <a:latin typeface="Constantia"/>
              <a:cs typeface="Constantia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3401376" y="3596387"/>
            <a:ext cx="1833245" cy="578485"/>
            <a:chOff x="3401376" y="3596387"/>
            <a:chExt cx="1833245" cy="578485"/>
          </a:xfrm>
        </p:grpSpPr>
        <p:sp>
          <p:nvSpPr>
            <p:cNvPr id="30" name="object 30"/>
            <p:cNvSpPr/>
            <p:nvPr/>
          </p:nvSpPr>
          <p:spPr>
            <a:xfrm>
              <a:off x="3415346" y="3610357"/>
              <a:ext cx="1805305" cy="550545"/>
            </a:xfrm>
            <a:custGeom>
              <a:avLst/>
              <a:gdLst/>
              <a:ahLst/>
              <a:cxnLst/>
              <a:rect l="l" t="t" r="r" b="b"/>
              <a:pathLst>
                <a:path w="1805304" h="550545">
                  <a:moveTo>
                    <a:pt x="1805218" y="550370"/>
                  </a:moveTo>
                  <a:lnTo>
                    <a:pt x="0" y="550370"/>
                  </a:lnTo>
                  <a:lnTo>
                    <a:pt x="0" y="0"/>
                  </a:lnTo>
                  <a:lnTo>
                    <a:pt x="1805218" y="0"/>
                  </a:lnTo>
                  <a:lnTo>
                    <a:pt x="1805218" y="550370"/>
                  </a:lnTo>
                  <a:close/>
                </a:path>
              </a:pathLst>
            </a:custGeom>
            <a:solidFill>
              <a:srgbClr val="4E81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415346" y="3610357"/>
              <a:ext cx="1805305" cy="550545"/>
            </a:xfrm>
            <a:custGeom>
              <a:avLst/>
              <a:gdLst/>
              <a:ahLst/>
              <a:cxnLst/>
              <a:rect l="l" t="t" r="r" b="b"/>
              <a:pathLst>
                <a:path w="1805304" h="550545">
                  <a:moveTo>
                    <a:pt x="0" y="0"/>
                  </a:moveTo>
                  <a:lnTo>
                    <a:pt x="1805218" y="0"/>
                  </a:lnTo>
                  <a:lnTo>
                    <a:pt x="1805218" y="550370"/>
                  </a:lnTo>
                  <a:lnTo>
                    <a:pt x="0" y="550370"/>
                  </a:lnTo>
                  <a:lnTo>
                    <a:pt x="0" y="0"/>
                  </a:lnTo>
                  <a:close/>
                </a:path>
              </a:pathLst>
            </a:custGeom>
            <a:ln w="279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4038968" y="3771559"/>
            <a:ext cx="565150" cy="2101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00" spc="5" dirty="0">
                <a:solidFill>
                  <a:srgbClr val="FFFFFF"/>
                </a:solidFill>
                <a:latin typeface="Constantia"/>
                <a:cs typeface="Constantia"/>
              </a:rPr>
              <a:t>A</a:t>
            </a:r>
            <a:r>
              <a:rPr sz="1200" spc="-5" dirty="0">
                <a:solidFill>
                  <a:srgbClr val="FFFFFF"/>
                </a:solidFill>
                <a:latin typeface="Constantia"/>
                <a:cs typeface="Constantia"/>
              </a:rPr>
              <a:t>ll</a:t>
            </a:r>
            <a:r>
              <a:rPr sz="1200" spc="-20" dirty="0">
                <a:solidFill>
                  <a:srgbClr val="FFFFFF"/>
                </a:solidFill>
                <a:latin typeface="Constantia"/>
                <a:cs typeface="Constantia"/>
              </a:rPr>
              <a:t>o</a:t>
            </a:r>
            <a:r>
              <a:rPr sz="1200" spc="-25" dirty="0">
                <a:solidFill>
                  <a:srgbClr val="FFFFFF"/>
                </a:solidFill>
                <a:latin typeface="Constantia"/>
                <a:cs typeface="Constantia"/>
              </a:rPr>
              <a:t>w</a:t>
            </a:r>
            <a:r>
              <a:rPr sz="1200" spc="5" dirty="0">
                <a:solidFill>
                  <a:srgbClr val="FFFFFF"/>
                </a:solidFill>
                <a:latin typeface="Constantia"/>
                <a:cs typeface="Constantia"/>
              </a:rPr>
              <a:t>ed</a:t>
            </a:r>
            <a:endParaRPr sz="1200">
              <a:latin typeface="Constantia"/>
              <a:cs typeface="Constantia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5567638" y="2908421"/>
            <a:ext cx="1833245" cy="578485"/>
            <a:chOff x="5567638" y="2908421"/>
            <a:chExt cx="1833245" cy="578485"/>
          </a:xfrm>
        </p:grpSpPr>
        <p:sp>
          <p:nvSpPr>
            <p:cNvPr id="34" name="object 34"/>
            <p:cNvSpPr/>
            <p:nvPr/>
          </p:nvSpPr>
          <p:spPr>
            <a:xfrm>
              <a:off x="5581608" y="2922391"/>
              <a:ext cx="1805305" cy="550545"/>
            </a:xfrm>
            <a:custGeom>
              <a:avLst/>
              <a:gdLst/>
              <a:ahLst/>
              <a:cxnLst/>
              <a:rect l="l" t="t" r="r" b="b"/>
              <a:pathLst>
                <a:path w="1805304" h="550545">
                  <a:moveTo>
                    <a:pt x="1805218" y="550370"/>
                  </a:moveTo>
                  <a:lnTo>
                    <a:pt x="0" y="550370"/>
                  </a:lnTo>
                  <a:lnTo>
                    <a:pt x="0" y="0"/>
                  </a:lnTo>
                  <a:lnTo>
                    <a:pt x="1805218" y="0"/>
                  </a:lnTo>
                  <a:lnTo>
                    <a:pt x="1805218" y="550370"/>
                  </a:lnTo>
                  <a:close/>
                </a:path>
              </a:pathLst>
            </a:custGeom>
            <a:solidFill>
              <a:srgbClr val="00B0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581608" y="2922391"/>
              <a:ext cx="1805305" cy="550545"/>
            </a:xfrm>
            <a:custGeom>
              <a:avLst/>
              <a:gdLst/>
              <a:ahLst/>
              <a:cxnLst/>
              <a:rect l="l" t="t" r="r" b="b"/>
              <a:pathLst>
                <a:path w="1805304" h="550545">
                  <a:moveTo>
                    <a:pt x="0" y="0"/>
                  </a:moveTo>
                  <a:lnTo>
                    <a:pt x="1805218" y="0"/>
                  </a:lnTo>
                  <a:lnTo>
                    <a:pt x="1805218" y="550370"/>
                  </a:lnTo>
                  <a:lnTo>
                    <a:pt x="0" y="550370"/>
                  </a:lnTo>
                  <a:lnTo>
                    <a:pt x="0" y="0"/>
                  </a:lnTo>
                  <a:close/>
                </a:path>
              </a:pathLst>
            </a:custGeom>
            <a:ln w="279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5628968" y="2915954"/>
            <a:ext cx="1704975" cy="545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32410">
              <a:lnSpc>
                <a:spcPts val="1380"/>
              </a:lnSpc>
              <a:spcBef>
                <a:spcPts val="110"/>
              </a:spcBef>
            </a:pPr>
            <a:r>
              <a:rPr sz="1200" spc="-5" dirty="0">
                <a:solidFill>
                  <a:srgbClr val="FFFFFF"/>
                </a:solidFill>
                <a:latin typeface="Constantia"/>
                <a:cs typeface="Constantia"/>
              </a:rPr>
              <a:t>Application</a:t>
            </a:r>
            <a:r>
              <a:rPr sz="1200" spc="-1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onstantia"/>
                <a:cs typeface="Constantia"/>
              </a:rPr>
              <a:t>before</a:t>
            </a:r>
            <a:endParaRPr sz="1200">
              <a:latin typeface="Constantia"/>
              <a:cs typeface="Constantia"/>
            </a:endParaRPr>
          </a:p>
          <a:p>
            <a:pPr marL="190500" marR="5080" indent="-178435">
              <a:lnSpc>
                <a:spcPts val="1320"/>
              </a:lnSpc>
              <a:spcBef>
                <a:spcPts val="80"/>
              </a:spcBef>
            </a:pPr>
            <a:r>
              <a:rPr sz="1200" spc="-5" dirty="0">
                <a:solidFill>
                  <a:srgbClr val="FFFFFF"/>
                </a:solidFill>
                <a:latin typeface="Constantia"/>
                <a:cs typeface="Constantia"/>
              </a:rPr>
              <a:t>01.04.21 </a:t>
            </a:r>
            <a:r>
              <a:rPr sz="1200" dirty="0">
                <a:solidFill>
                  <a:srgbClr val="FFFFFF"/>
                </a:solidFill>
                <a:latin typeface="Constantia"/>
                <a:cs typeface="Constantia"/>
              </a:rPr>
              <a:t>not</a:t>
            </a:r>
            <a:r>
              <a:rPr sz="1200" spc="-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onstantia"/>
                <a:cs typeface="Constantia"/>
              </a:rPr>
              <a:t>allowed</a:t>
            </a:r>
            <a:r>
              <a:rPr sz="1200" spc="-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onstantia"/>
                <a:cs typeface="Constantia"/>
              </a:rPr>
              <a:t>to</a:t>
            </a:r>
            <a:r>
              <a:rPr sz="120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200" spc="5" dirty="0">
                <a:solidFill>
                  <a:srgbClr val="FFFFFF"/>
                </a:solidFill>
                <a:latin typeface="Constantia"/>
                <a:cs typeface="Constantia"/>
              </a:rPr>
              <a:t>be </a:t>
            </a:r>
            <a:r>
              <a:rPr sz="1200" spc="-29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200" dirty="0">
                <a:solidFill>
                  <a:srgbClr val="FFFFFF"/>
                </a:solidFill>
                <a:latin typeface="Constantia"/>
                <a:cs typeface="Constantia"/>
              </a:rPr>
              <a:t>re-plenished/repaid</a:t>
            </a:r>
            <a:endParaRPr sz="1200">
              <a:latin typeface="Constantia"/>
              <a:cs typeface="Constantia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5567638" y="3596387"/>
            <a:ext cx="1833245" cy="578485"/>
            <a:chOff x="5567638" y="3596387"/>
            <a:chExt cx="1833245" cy="578485"/>
          </a:xfrm>
        </p:grpSpPr>
        <p:sp>
          <p:nvSpPr>
            <p:cNvPr id="38" name="object 38"/>
            <p:cNvSpPr/>
            <p:nvPr/>
          </p:nvSpPr>
          <p:spPr>
            <a:xfrm>
              <a:off x="5581608" y="3610357"/>
              <a:ext cx="1805305" cy="550545"/>
            </a:xfrm>
            <a:custGeom>
              <a:avLst/>
              <a:gdLst/>
              <a:ahLst/>
              <a:cxnLst/>
              <a:rect l="l" t="t" r="r" b="b"/>
              <a:pathLst>
                <a:path w="1805304" h="550545">
                  <a:moveTo>
                    <a:pt x="1805218" y="550370"/>
                  </a:moveTo>
                  <a:lnTo>
                    <a:pt x="0" y="550370"/>
                  </a:lnTo>
                  <a:lnTo>
                    <a:pt x="0" y="0"/>
                  </a:lnTo>
                  <a:lnTo>
                    <a:pt x="1805218" y="0"/>
                  </a:lnTo>
                  <a:lnTo>
                    <a:pt x="1805218" y="550370"/>
                  </a:lnTo>
                  <a:close/>
                </a:path>
              </a:pathLst>
            </a:custGeom>
            <a:solidFill>
              <a:srgbClr val="00B0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581608" y="3610357"/>
              <a:ext cx="1805305" cy="550545"/>
            </a:xfrm>
            <a:custGeom>
              <a:avLst/>
              <a:gdLst/>
              <a:ahLst/>
              <a:cxnLst/>
              <a:rect l="l" t="t" r="r" b="b"/>
              <a:pathLst>
                <a:path w="1805304" h="550545">
                  <a:moveTo>
                    <a:pt x="0" y="0"/>
                  </a:moveTo>
                  <a:lnTo>
                    <a:pt x="1805218" y="0"/>
                  </a:lnTo>
                  <a:lnTo>
                    <a:pt x="1805218" y="550370"/>
                  </a:lnTo>
                  <a:lnTo>
                    <a:pt x="0" y="550370"/>
                  </a:lnTo>
                  <a:lnTo>
                    <a:pt x="0" y="0"/>
                  </a:lnTo>
                  <a:close/>
                </a:path>
              </a:pathLst>
            </a:custGeom>
            <a:ln w="279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5681356" y="3603919"/>
            <a:ext cx="1613535" cy="545465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12700" marR="5080" algn="ctr">
              <a:lnSpc>
                <a:spcPts val="1320"/>
              </a:lnSpc>
              <a:spcBef>
                <a:spcPts val="254"/>
              </a:spcBef>
            </a:pPr>
            <a:r>
              <a:rPr sz="1200" dirty="0">
                <a:solidFill>
                  <a:srgbClr val="FFFFFF"/>
                </a:solidFill>
                <a:latin typeface="Constantia"/>
                <a:cs typeface="Constantia"/>
              </a:rPr>
              <a:t>Replenishment</a:t>
            </a:r>
            <a:r>
              <a:rPr sz="1200" spc="-3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200" dirty="0">
                <a:solidFill>
                  <a:srgbClr val="FFFFFF"/>
                </a:solidFill>
                <a:latin typeface="Constantia"/>
                <a:cs typeface="Constantia"/>
              </a:rPr>
              <a:t>within</a:t>
            </a:r>
            <a:r>
              <a:rPr sz="1200" spc="-3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200" dirty="0">
                <a:solidFill>
                  <a:srgbClr val="FFFFFF"/>
                </a:solidFill>
                <a:latin typeface="Constantia"/>
                <a:cs typeface="Constantia"/>
              </a:rPr>
              <a:t>5 </a:t>
            </a:r>
            <a:r>
              <a:rPr sz="1200" spc="-29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onstantia"/>
                <a:cs typeface="Constantia"/>
              </a:rPr>
              <a:t>years </a:t>
            </a:r>
            <a:r>
              <a:rPr sz="1200" dirty="0">
                <a:solidFill>
                  <a:srgbClr val="FFFFFF"/>
                </a:solidFill>
                <a:latin typeface="Constantia"/>
                <a:cs typeface="Constantia"/>
              </a:rPr>
              <a:t>of the original </a:t>
            </a:r>
            <a:r>
              <a:rPr sz="1200" spc="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onstantia"/>
                <a:cs typeface="Constantia"/>
              </a:rPr>
              <a:t>application</a:t>
            </a:r>
            <a:endParaRPr sz="1200">
              <a:latin typeface="Constantia"/>
              <a:cs typeface="Constantia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5567638" y="4284351"/>
            <a:ext cx="1833245" cy="578485"/>
            <a:chOff x="5567638" y="4284351"/>
            <a:chExt cx="1833245" cy="578485"/>
          </a:xfrm>
        </p:grpSpPr>
        <p:sp>
          <p:nvSpPr>
            <p:cNvPr id="42" name="object 42"/>
            <p:cNvSpPr/>
            <p:nvPr/>
          </p:nvSpPr>
          <p:spPr>
            <a:xfrm>
              <a:off x="5581608" y="4298321"/>
              <a:ext cx="1805305" cy="550545"/>
            </a:xfrm>
            <a:custGeom>
              <a:avLst/>
              <a:gdLst/>
              <a:ahLst/>
              <a:cxnLst/>
              <a:rect l="l" t="t" r="r" b="b"/>
              <a:pathLst>
                <a:path w="1805304" h="550545">
                  <a:moveTo>
                    <a:pt x="1805218" y="550370"/>
                  </a:moveTo>
                  <a:lnTo>
                    <a:pt x="0" y="550370"/>
                  </a:lnTo>
                  <a:lnTo>
                    <a:pt x="0" y="0"/>
                  </a:lnTo>
                  <a:lnTo>
                    <a:pt x="1805218" y="0"/>
                  </a:lnTo>
                  <a:lnTo>
                    <a:pt x="1805218" y="550370"/>
                  </a:lnTo>
                  <a:close/>
                </a:path>
              </a:pathLst>
            </a:custGeom>
            <a:solidFill>
              <a:srgbClr val="00B0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5581608" y="4298321"/>
              <a:ext cx="1805305" cy="550545"/>
            </a:xfrm>
            <a:custGeom>
              <a:avLst/>
              <a:gdLst/>
              <a:ahLst/>
              <a:cxnLst/>
              <a:rect l="l" t="t" r="r" b="b"/>
              <a:pathLst>
                <a:path w="1805304" h="550545">
                  <a:moveTo>
                    <a:pt x="0" y="0"/>
                  </a:moveTo>
                  <a:lnTo>
                    <a:pt x="1805218" y="0"/>
                  </a:lnTo>
                  <a:lnTo>
                    <a:pt x="1805218" y="550370"/>
                  </a:lnTo>
                  <a:lnTo>
                    <a:pt x="0" y="550370"/>
                  </a:lnTo>
                  <a:lnTo>
                    <a:pt x="0" y="0"/>
                  </a:lnTo>
                  <a:close/>
                </a:path>
              </a:pathLst>
            </a:custGeom>
            <a:ln w="279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/>
          <p:nvPr/>
        </p:nvSpPr>
        <p:spPr>
          <a:xfrm>
            <a:off x="5628968" y="4459524"/>
            <a:ext cx="1715770" cy="2101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00" spc="-5" dirty="0">
                <a:solidFill>
                  <a:srgbClr val="FFFFFF"/>
                </a:solidFill>
                <a:latin typeface="Constantia"/>
                <a:cs typeface="Constantia"/>
              </a:rPr>
              <a:t>Conditions</a:t>
            </a:r>
            <a:r>
              <a:rPr sz="1200" spc="-10" dirty="0">
                <a:solidFill>
                  <a:srgbClr val="FFFFFF"/>
                </a:solidFill>
                <a:latin typeface="Constantia"/>
                <a:cs typeface="Constantia"/>
              </a:rPr>
              <a:t> to </a:t>
            </a:r>
            <a:r>
              <a:rPr sz="1200" spc="5" dirty="0">
                <a:solidFill>
                  <a:srgbClr val="FFFFFF"/>
                </a:solidFill>
                <a:latin typeface="Constantia"/>
                <a:cs typeface="Constantia"/>
              </a:rPr>
              <a:t>be</a:t>
            </a:r>
            <a:r>
              <a:rPr sz="1200" spc="-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200" dirty="0">
                <a:solidFill>
                  <a:srgbClr val="FFFFFF"/>
                </a:solidFill>
                <a:latin typeface="Constantia"/>
                <a:cs typeface="Constantia"/>
              </a:rPr>
              <a:t>satisﬁed</a:t>
            </a:r>
            <a:endParaRPr sz="1200">
              <a:latin typeface="Constantia"/>
              <a:cs typeface="Constantia"/>
            </a:endParaRPr>
          </a:p>
        </p:txBody>
      </p:sp>
      <p:grpSp>
        <p:nvGrpSpPr>
          <p:cNvPr id="45" name="object 45"/>
          <p:cNvGrpSpPr/>
          <p:nvPr/>
        </p:nvGrpSpPr>
        <p:grpSpPr>
          <a:xfrm>
            <a:off x="7733903" y="2220457"/>
            <a:ext cx="1833245" cy="578485"/>
            <a:chOff x="7733903" y="2220457"/>
            <a:chExt cx="1833245" cy="578485"/>
          </a:xfrm>
        </p:grpSpPr>
        <p:sp>
          <p:nvSpPr>
            <p:cNvPr id="46" name="object 46"/>
            <p:cNvSpPr/>
            <p:nvPr/>
          </p:nvSpPr>
          <p:spPr>
            <a:xfrm>
              <a:off x="7747873" y="2234427"/>
              <a:ext cx="1805305" cy="550545"/>
            </a:xfrm>
            <a:custGeom>
              <a:avLst/>
              <a:gdLst/>
              <a:ahLst/>
              <a:cxnLst/>
              <a:rect l="l" t="t" r="r" b="b"/>
              <a:pathLst>
                <a:path w="1805304" h="550544">
                  <a:moveTo>
                    <a:pt x="1805218" y="550370"/>
                  </a:moveTo>
                  <a:lnTo>
                    <a:pt x="0" y="550370"/>
                  </a:lnTo>
                  <a:lnTo>
                    <a:pt x="0" y="0"/>
                  </a:lnTo>
                  <a:lnTo>
                    <a:pt x="1805218" y="0"/>
                  </a:lnTo>
                  <a:lnTo>
                    <a:pt x="1805218" y="550370"/>
                  </a:lnTo>
                  <a:close/>
                </a:path>
              </a:pathLst>
            </a:custGeom>
            <a:solidFill>
              <a:srgbClr val="00B0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7747873" y="2234427"/>
              <a:ext cx="1805305" cy="550545"/>
            </a:xfrm>
            <a:custGeom>
              <a:avLst/>
              <a:gdLst/>
              <a:ahLst/>
              <a:cxnLst/>
              <a:rect l="l" t="t" r="r" b="b"/>
              <a:pathLst>
                <a:path w="1805304" h="550544">
                  <a:moveTo>
                    <a:pt x="0" y="0"/>
                  </a:moveTo>
                  <a:lnTo>
                    <a:pt x="1805218" y="0"/>
                  </a:lnTo>
                  <a:lnTo>
                    <a:pt x="1805218" y="550370"/>
                  </a:lnTo>
                  <a:lnTo>
                    <a:pt x="0" y="550370"/>
                  </a:lnTo>
                  <a:lnTo>
                    <a:pt x="0" y="0"/>
                  </a:lnTo>
                  <a:close/>
                </a:path>
              </a:pathLst>
            </a:custGeom>
            <a:ln w="279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8" name="object 48"/>
          <p:cNvSpPr txBox="1"/>
          <p:nvPr/>
        </p:nvSpPr>
        <p:spPr>
          <a:xfrm>
            <a:off x="5576581" y="2051648"/>
            <a:ext cx="3728085" cy="55435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00" dirty="0">
                <a:solidFill>
                  <a:srgbClr val="FFFFFF"/>
                </a:solidFill>
                <a:latin typeface="Constantia"/>
                <a:cs typeface="Constantia"/>
              </a:rPr>
              <a:t>Section</a:t>
            </a:r>
            <a:r>
              <a:rPr sz="1200" spc="-4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200" dirty="0">
                <a:solidFill>
                  <a:srgbClr val="FFFFFF"/>
                </a:solidFill>
                <a:latin typeface="Constantia"/>
                <a:cs typeface="Constantia"/>
              </a:rPr>
              <a:t>11(1)-Explanation-4</a:t>
            </a:r>
            <a:endParaRPr sz="1200">
              <a:latin typeface="Constantia"/>
              <a:cs typeface="Constanti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000">
              <a:latin typeface="Constantia"/>
              <a:cs typeface="Constantia"/>
            </a:endParaRPr>
          </a:p>
          <a:p>
            <a:pPr marL="2419350">
              <a:lnSpc>
                <a:spcPct val="100000"/>
              </a:lnSpc>
            </a:pPr>
            <a:r>
              <a:rPr sz="1200" spc="-5" dirty="0">
                <a:solidFill>
                  <a:srgbClr val="FFFFFF"/>
                </a:solidFill>
                <a:latin typeface="Constantia"/>
                <a:cs typeface="Constantia"/>
              </a:rPr>
              <a:t>Not</a:t>
            </a:r>
            <a:r>
              <a:rPr sz="1200" spc="-3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onstantia"/>
                <a:cs typeface="Constantia"/>
              </a:rPr>
              <a:t>towards</a:t>
            </a:r>
            <a:r>
              <a:rPr sz="1200" spc="-2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onstantia"/>
                <a:cs typeface="Constantia"/>
              </a:rPr>
              <a:t>corpus</a:t>
            </a:r>
            <a:endParaRPr sz="1200">
              <a:latin typeface="Constantia"/>
              <a:cs typeface="Constantia"/>
            </a:endParaRPr>
          </a:p>
        </p:txBody>
      </p:sp>
      <p:grpSp>
        <p:nvGrpSpPr>
          <p:cNvPr id="49" name="object 49"/>
          <p:cNvGrpSpPr/>
          <p:nvPr/>
        </p:nvGrpSpPr>
        <p:grpSpPr>
          <a:xfrm>
            <a:off x="7733903" y="2908421"/>
            <a:ext cx="1833245" cy="578485"/>
            <a:chOff x="7733903" y="2908421"/>
            <a:chExt cx="1833245" cy="578485"/>
          </a:xfrm>
        </p:grpSpPr>
        <p:sp>
          <p:nvSpPr>
            <p:cNvPr id="50" name="object 50"/>
            <p:cNvSpPr/>
            <p:nvPr/>
          </p:nvSpPr>
          <p:spPr>
            <a:xfrm>
              <a:off x="7747873" y="2922391"/>
              <a:ext cx="1805305" cy="550545"/>
            </a:xfrm>
            <a:custGeom>
              <a:avLst/>
              <a:gdLst/>
              <a:ahLst/>
              <a:cxnLst/>
              <a:rect l="l" t="t" r="r" b="b"/>
              <a:pathLst>
                <a:path w="1805304" h="550545">
                  <a:moveTo>
                    <a:pt x="1805218" y="550370"/>
                  </a:moveTo>
                  <a:lnTo>
                    <a:pt x="0" y="550370"/>
                  </a:lnTo>
                  <a:lnTo>
                    <a:pt x="0" y="0"/>
                  </a:lnTo>
                  <a:lnTo>
                    <a:pt x="1805218" y="0"/>
                  </a:lnTo>
                  <a:lnTo>
                    <a:pt x="1805218" y="550370"/>
                  </a:lnTo>
                  <a:close/>
                </a:path>
              </a:pathLst>
            </a:custGeom>
            <a:solidFill>
              <a:srgbClr val="00B0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7747873" y="2922391"/>
              <a:ext cx="1805305" cy="550545"/>
            </a:xfrm>
            <a:custGeom>
              <a:avLst/>
              <a:gdLst/>
              <a:ahLst/>
              <a:cxnLst/>
              <a:rect l="l" t="t" r="r" b="b"/>
              <a:pathLst>
                <a:path w="1805304" h="550545">
                  <a:moveTo>
                    <a:pt x="0" y="0"/>
                  </a:moveTo>
                  <a:lnTo>
                    <a:pt x="1805218" y="0"/>
                  </a:lnTo>
                  <a:lnTo>
                    <a:pt x="1805218" y="550370"/>
                  </a:lnTo>
                  <a:lnTo>
                    <a:pt x="0" y="550370"/>
                  </a:lnTo>
                  <a:lnTo>
                    <a:pt x="0" y="0"/>
                  </a:lnTo>
                  <a:close/>
                </a:path>
              </a:pathLst>
            </a:custGeom>
            <a:ln w="279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2" name="object 52"/>
          <p:cNvSpPr txBox="1"/>
          <p:nvPr/>
        </p:nvSpPr>
        <p:spPr>
          <a:xfrm>
            <a:off x="8256243" y="3083594"/>
            <a:ext cx="781685" cy="2101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00" spc="-5" dirty="0">
                <a:solidFill>
                  <a:srgbClr val="FFFFFF"/>
                </a:solidFill>
                <a:latin typeface="Constantia"/>
                <a:cs typeface="Constantia"/>
              </a:rPr>
              <a:t>Not</a:t>
            </a:r>
            <a:r>
              <a:rPr sz="1200" spc="-3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200" dirty="0">
                <a:solidFill>
                  <a:srgbClr val="FFFFFF"/>
                </a:solidFill>
                <a:latin typeface="Constantia"/>
                <a:cs typeface="Constantia"/>
              </a:rPr>
              <a:t>in</a:t>
            </a:r>
            <a:r>
              <a:rPr sz="1200" spc="-3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200" dirty="0">
                <a:solidFill>
                  <a:srgbClr val="FFFFFF"/>
                </a:solidFill>
                <a:latin typeface="Constantia"/>
                <a:cs typeface="Constantia"/>
              </a:rPr>
              <a:t>cash</a:t>
            </a:r>
            <a:endParaRPr sz="1200">
              <a:latin typeface="Constantia"/>
              <a:cs typeface="Constantia"/>
            </a:endParaRPr>
          </a:p>
        </p:txBody>
      </p:sp>
      <p:grpSp>
        <p:nvGrpSpPr>
          <p:cNvPr id="53" name="object 53"/>
          <p:cNvGrpSpPr/>
          <p:nvPr/>
        </p:nvGrpSpPr>
        <p:grpSpPr>
          <a:xfrm>
            <a:off x="7733903" y="3596387"/>
            <a:ext cx="1833245" cy="578485"/>
            <a:chOff x="7733903" y="3596387"/>
            <a:chExt cx="1833245" cy="578485"/>
          </a:xfrm>
        </p:grpSpPr>
        <p:sp>
          <p:nvSpPr>
            <p:cNvPr id="54" name="object 54"/>
            <p:cNvSpPr/>
            <p:nvPr/>
          </p:nvSpPr>
          <p:spPr>
            <a:xfrm>
              <a:off x="7747873" y="3610357"/>
              <a:ext cx="1805305" cy="550545"/>
            </a:xfrm>
            <a:custGeom>
              <a:avLst/>
              <a:gdLst/>
              <a:ahLst/>
              <a:cxnLst/>
              <a:rect l="l" t="t" r="r" b="b"/>
              <a:pathLst>
                <a:path w="1805304" h="550545">
                  <a:moveTo>
                    <a:pt x="1805218" y="550370"/>
                  </a:moveTo>
                  <a:lnTo>
                    <a:pt x="0" y="550370"/>
                  </a:lnTo>
                  <a:lnTo>
                    <a:pt x="0" y="0"/>
                  </a:lnTo>
                  <a:lnTo>
                    <a:pt x="1805218" y="0"/>
                  </a:lnTo>
                  <a:lnTo>
                    <a:pt x="1805218" y="550370"/>
                  </a:lnTo>
                  <a:close/>
                </a:path>
              </a:pathLst>
            </a:custGeom>
            <a:solidFill>
              <a:srgbClr val="00B0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7747873" y="3610357"/>
              <a:ext cx="1805305" cy="550545"/>
            </a:xfrm>
            <a:custGeom>
              <a:avLst/>
              <a:gdLst/>
              <a:ahLst/>
              <a:cxnLst/>
              <a:rect l="l" t="t" r="r" b="b"/>
              <a:pathLst>
                <a:path w="1805304" h="550545">
                  <a:moveTo>
                    <a:pt x="0" y="0"/>
                  </a:moveTo>
                  <a:lnTo>
                    <a:pt x="1805218" y="0"/>
                  </a:lnTo>
                  <a:lnTo>
                    <a:pt x="1805218" y="550370"/>
                  </a:lnTo>
                  <a:lnTo>
                    <a:pt x="0" y="550370"/>
                  </a:lnTo>
                  <a:lnTo>
                    <a:pt x="0" y="0"/>
                  </a:lnTo>
                  <a:close/>
                </a:path>
              </a:pathLst>
            </a:custGeom>
            <a:ln w="279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6" name="object 56"/>
          <p:cNvSpPr txBox="1"/>
          <p:nvPr/>
        </p:nvSpPr>
        <p:spPr>
          <a:xfrm>
            <a:off x="8140989" y="3771559"/>
            <a:ext cx="1028700" cy="2101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00" dirty="0">
                <a:solidFill>
                  <a:srgbClr val="FFFFFF"/>
                </a:solidFill>
                <a:latin typeface="Constantia"/>
                <a:cs typeface="Constantia"/>
              </a:rPr>
              <a:t>TDS</a:t>
            </a:r>
            <a:r>
              <a:rPr sz="1200" spc="-5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200" dirty="0">
                <a:solidFill>
                  <a:srgbClr val="FFFFFF"/>
                </a:solidFill>
                <a:latin typeface="Constantia"/>
                <a:cs typeface="Constantia"/>
              </a:rPr>
              <a:t>deduction</a:t>
            </a:r>
            <a:endParaRPr sz="1200">
              <a:latin typeface="Constantia"/>
              <a:cs typeface="Constantia"/>
            </a:endParaRPr>
          </a:p>
        </p:txBody>
      </p:sp>
      <p:grpSp>
        <p:nvGrpSpPr>
          <p:cNvPr id="57" name="object 57"/>
          <p:cNvGrpSpPr/>
          <p:nvPr/>
        </p:nvGrpSpPr>
        <p:grpSpPr>
          <a:xfrm>
            <a:off x="7733903" y="4284351"/>
            <a:ext cx="1833245" cy="578485"/>
            <a:chOff x="7733903" y="4284351"/>
            <a:chExt cx="1833245" cy="578485"/>
          </a:xfrm>
        </p:grpSpPr>
        <p:sp>
          <p:nvSpPr>
            <p:cNvPr id="58" name="object 58"/>
            <p:cNvSpPr/>
            <p:nvPr/>
          </p:nvSpPr>
          <p:spPr>
            <a:xfrm>
              <a:off x="7747873" y="4298321"/>
              <a:ext cx="1805305" cy="550545"/>
            </a:xfrm>
            <a:custGeom>
              <a:avLst/>
              <a:gdLst/>
              <a:ahLst/>
              <a:cxnLst/>
              <a:rect l="l" t="t" r="r" b="b"/>
              <a:pathLst>
                <a:path w="1805304" h="550545">
                  <a:moveTo>
                    <a:pt x="1805218" y="550370"/>
                  </a:moveTo>
                  <a:lnTo>
                    <a:pt x="0" y="550370"/>
                  </a:lnTo>
                  <a:lnTo>
                    <a:pt x="0" y="0"/>
                  </a:lnTo>
                  <a:lnTo>
                    <a:pt x="1805218" y="0"/>
                  </a:lnTo>
                  <a:lnTo>
                    <a:pt x="1805218" y="550370"/>
                  </a:lnTo>
                  <a:close/>
                </a:path>
              </a:pathLst>
            </a:custGeom>
            <a:solidFill>
              <a:srgbClr val="00B0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7747873" y="4298321"/>
              <a:ext cx="1805305" cy="550545"/>
            </a:xfrm>
            <a:custGeom>
              <a:avLst/>
              <a:gdLst/>
              <a:ahLst/>
              <a:cxnLst/>
              <a:rect l="l" t="t" r="r" b="b"/>
              <a:pathLst>
                <a:path w="1805304" h="550545">
                  <a:moveTo>
                    <a:pt x="0" y="0"/>
                  </a:moveTo>
                  <a:lnTo>
                    <a:pt x="1805218" y="0"/>
                  </a:lnTo>
                  <a:lnTo>
                    <a:pt x="1805218" y="550370"/>
                  </a:lnTo>
                  <a:lnTo>
                    <a:pt x="0" y="550370"/>
                  </a:lnTo>
                  <a:lnTo>
                    <a:pt x="0" y="0"/>
                  </a:lnTo>
                  <a:close/>
                </a:path>
              </a:pathLst>
            </a:custGeom>
            <a:ln w="279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0" name="object 60"/>
          <p:cNvSpPr txBox="1"/>
          <p:nvPr/>
        </p:nvSpPr>
        <p:spPr>
          <a:xfrm>
            <a:off x="8109558" y="4459524"/>
            <a:ext cx="1076960" cy="2101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00" spc="-5" dirty="0">
                <a:solidFill>
                  <a:srgbClr val="FFFFFF"/>
                </a:solidFill>
                <a:latin typeface="Constantia"/>
                <a:cs typeface="Constantia"/>
              </a:rPr>
              <a:t>Actual</a:t>
            </a:r>
            <a:r>
              <a:rPr sz="1200" spc="-3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onstantia"/>
                <a:cs typeface="Constantia"/>
              </a:rPr>
              <a:t>payment</a:t>
            </a:r>
            <a:endParaRPr sz="1200">
              <a:latin typeface="Constantia"/>
              <a:cs typeface="Constantia"/>
            </a:endParaRPr>
          </a:p>
        </p:txBody>
      </p:sp>
      <p:grpSp>
        <p:nvGrpSpPr>
          <p:cNvPr id="61" name="object 61"/>
          <p:cNvGrpSpPr/>
          <p:nvPr/>
        </p:nvGrpSpPr>
        <p:grpSpPr>
          <a:xfrm>
            <a:off x="7733903" y="4972316"/>
            <a:ext cx="1833245" cy="1954530"/>
            <a:chOff x="7733903" y="4972316"/>
            <a:chExt cx="1833245" cy="1954530"/>
          </a:xfrm>
        </p:grpSpPr>
        <p:sp>
          <p:nvSpPr>
            <p:cNvPr id="62" name="object 62"/>
            <p:cNvSpPr/>
            <p:nvPr/>
          </p:nvSpPr>
          <p:spPr>
            <a:xfrm>
              <a:off x="7747873" y="4986286"/>
              <a:ext cx="1805305" cy="550545"/>
            </a:xfrm>
            <a:custGeom>
              <a:avLst/>
              <a:gdLst/>
              <a:ahLst/>
              <a:cxnLst/>
              <a:rect l="l" t="t" r="r" b="b"/>
              <a:pathLst>
                <a:path w="1805304" h="550545">
                  <a:moveTo>
                    <a:pt x="1805218" y="550370"/>
                  </a:moveTo>
                  <a:lnTo>
                    <a:pt x="0" y="550370"/>
                  </a:lnTo>
                  <a:lnTo>
                    <a:pt x="0" y="0"/>
                  </a:lnTo>
                  <a:lnTo>
                    <a:pt x="1805218" y="0"/>
                  </a:lnTo>
                  <a:lnTo>
                    <a:pt x="1805218" y="550370"/>
                  </a:lnTo>
                  <a:close/>
                </a:path>
              </a:pathLst>
            </a:custGeom>
            <a:solidFill>
              <a:srgbClr val="00B0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7747873" y="4986286"/>
              <a:ext cx="1805305" cy="550545"/>
            </a:xfrm>
            <a:custGeom>
              <a:avLst/>
              <a:gdLst/>
              <a:ahLst/>
              <a:cxnLst/>
              <a:rect l="l" t="t" r="r" b="b"/>
              <a:pathLst>
                <a:path w="1805304" h="550545">
                  <a:moveTo>
                    <a:pt x="0" y="0"/>
                  </a:moveTo>
                  <a:lnTo>
                    <a:pt x="1805218" y="0"/>
                  </a:lnTo>
                  <a:lnTo>
                    <a:pt x="1805218" y="550370"/>
                  </a:lnTo>
                  <a:lnTo>
                    <a:pt x="0" y="550370"/>
                  </a:lnTo>
                  <a:lnTo>
                    <a:pt x="0" y="0"/>
                  </a:lnTo>
                  <a:close/>
                </a:path>
              </a:pathLst>
            </a:custGeom>
            <a:ln w="279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7747873" y="5674251"/>
              <a:ext cx="1805305" cy="550545"/>
            </a:xfrm>
            <a:custGeom>
              <a:avLst/>
              <a:gdLst/>
              <a:ahLst/>
              <a:cxnLst/>
              <a:rect l="l" t="t" r="r" b="b"/>
              <a:pathLst>
                <a:path w="1805304" h="550545">
                  <a:moveTo>
                    <a:pt x="1805218" y="550370"/>
                  </a:moveTo>
                  <a:lnTo>
                    <a:pt x="0" y="550370"/>
                  </a:lnTo>
                  <a:lnTo>
                    <a:pt x="0" y="0"/>
                  </a:lnTo>
                  <a:lnTo>
                    <a:pt x="1805218" y="0"/>
                  </a:lnTo>
                  <a:lnTo>
                    <a:pt x="1805218" y="550370"/>
                  </a:lnTo>
                  <a:close/>
                </a:path>
              </a:pathLst>
            </a:custGeom>
            <a:solidFill>
              <a:srgbClr val="00B0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7747873" y="5674251"/>
              <a:ext cx="1805305" cy="550545"/>
            </a:xfrm>
            <a:custGeom>
              <a:avLst/>
              <a:gdLst/>
              <a:ahLst/>
              <a:cxnLst/>
              <a:rect l="l" t="t" r="r" b="b"/>
              <a:pathLst>
                <a:path w="1805304" h="550545">
                  <a:moveTo>
                    <a:pt x="0" y="0"/>
                  </a:moveTo>
                  <a:lnTo>
                    <a:pt x="1805218" y="0"/>
                  </a:lnTo>
                  <a:lnTo>
                    <a:pt x="1805218" y="550370"/>
                  </a:lnTo>
                  <a:lnTo>
                    <a:pt x="0" y="550370"/>
                  </a:lnTo>
                  <a:lnTo>
                    <a:pt x="0" y="0"/>
                  </a:lnTo>
                  <a:close/>
                </a:path>
              </a:pathLst>
            </a:custGeom>
            <a:ln w="279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7747873" y="6362215"/>
              <a:ext cx="1805305" cy="550545"/>
            </a:xfrm>
            <a:custGeom>
              <a:avLst/>
              <a:gdLst/>
              <a:ahLst/>
              <a:cxnLst/>
              <a:rect l="l" t="t" r="r" b="b"/>
              <a:pathLst>
                <a:path w="1805304" h="550545">
                  <a:moveTo>
                    <a:pt x="1805218" y="550370"/>
                  </a:moveTo>
                  <a:lnTo>
                    <a:pt x="0" y="550370"/>
                  </a:lnTo>
                  <a:lnTo>
                    <a:pt x="0" y="0"/>
                  </a:lnTo>
                  <a:lnTo>
                    <a:pt x="1805218" y="0"/>
                  </a:lnTo>
                  <a:lnTo>
                    <a:pt x="1805218" y="550370"/>
                  </a:lnTo>
                  <a:close/>
                </a:path>
              </a:pathLst>
            </a:custGeom>
            <a:solidFill>
              <a:srgbClr val="00B0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7747873" y="6362215"/>
              <a:ext cx="1805305" cy="550545"/>
            </a:xfrm>
            <a:custGeom>
              <a:avLst/>
              <a:gdLst/>
              <a:ahLst/>
              <a:cxnLst/>
              <a:rect l="l" t="t" r="r" b="b"/>
              <a:pathLst>
                <a:path w="1805304" h="550545">
                  <a:moveTo>
                    <a:pt x="0" y="0"/>
                  </a:moveTo>
                  <a:lnTo>
                    <a:pt x="1805218" y="0"/>
                  </a:lnTo>
                  <a:lnTo>
                    <a:pt x="1805218" y="550370"/>
                  </a:lnTo>
                  <a:lnTo>
                    <a:pt x="0" y="550370"/>
                  </a:lnTo>
                  <a:lnTo>
                    <a:pt x="0" y="0"/>
                  </a:lnTo>
                  <a:close/>
                </a:path>
              </a:pathLst>
            </a:custGeom>
            <a:ln w="279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8" name="object 68"/>
          <p:cNvSpPr txBox="1"/>
          <p:nvPr/>
        </p:nvSpPr>
        <p:spPr>
          <a:xfrm>
            <a:off x="7889530" y="5147489"/>
            <a:ext cx="1525270" cy="158623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R="6985" algn="ctr">
              <a:lnSpc>
                <a:spcPct val="100000"/>
              </a:lnSpc>
              <a:spcBef>
                <a:spcPts val="110"/>
              </a:spcBef>
            </a:pPr>
            <a:r>
              <a:rPr sz="1200" spc="-5" dirty="0">
                <a:solidFill>
                  <a:srgbClr val="FFFFFF"/>
                </a:solidFill>
                <a:latin typeface="Constantia"/>
                <a:cs typeface="Constantia"/>
              </a:rPr>
              <a:t>No</a:t>
            </a:r>
            <a:r>
              <a:rPr sz="1200" spc="-2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200" dirty="0">
                <a:solidFill>
                  <a:srgbClr val="FFFFFF"/>
                </a:solidFill>
                <a:latin typeface="Constantia"/>
                <a:cs typeface="Constantia"/>
              </a:rPr>
              <a:t>carry</a:t>
            </a:r>
            <a:r>
              <a:rPr sz="1200" spc="-2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onstantia"/>
                <a:cs typeface="Constantia"/>
              </a:rPr>
              <a:t>forward</a:t>
            </a:r>
            <a:endParaRPr sz="1200">
              <a:latin typeface="Constantia"/>
              <a:cs typeface="Constantia"/>
            </a:endParaRPr>
          </a:p>
          <a:p>
            <a:pPr>
              <a:lnSpc>
                <a:spcPct val="100000"/>
              </a:lnSpc>
            </a:pPr>
            <a:endParaRPr sz="1200">
              <a:latin typeface="Constantia"/>
              <a:cs typeface="Constanti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600">
              <a:latin typeface="Constantia"/>
              <a:cs typeface="Constantia"/>
            </a:endParaRPr>
          </a:p>
          <a:p>
            <a:pPr marL="12700" marR="5080" algn="ctr">
              <a:lnSpc>
                <a:spcPts val="1320"/>
              </a:lnSpc>
            </a:pPr>
            <a:r>
              <a:rPr sz="1200" spc="-5" dirty="0">
                <a:solidFill>
                  <a:srgbClr val="FFFFFF"/>
                </a:solidFill>
                <a:latin typeface="Constantia"/>
                <a:cs typeface="Constantia"/>
              </a:rPr>
              <a:t>No </a:t>
            </a:r>
            <a:r>
              <a:rPr sz="1200" dirty="0">
                <a:solidFill>
                  <a:srgbClr val="FFFFFF"/>
                </a:solidFill>
                <a:latin typeface="Constantia"/>
                <a:cs typeface="Constantia"/>
              </a:rPr>
              <a:t>beneﬁt </a:t>
            </a:r>
            <a:r>
              <a:rPr sz="1200" spc="-10" dirty="0">
                <a:solidFill>
                  <a:srgbClr val="FFFFFF"/>
                </a:solidFill>
                <a:latin typeface="Constantia"/>
                <a:cs typeface="Constantia"/>
              </a:rPr>
              <a:t>to </a:t>
            </a:r>
            <a:r>
              <a:rPr sz="1200" dirty="0">
                <a:solidFill>
                  <a:srgbClr val="FFFFFF"/>
                </a:solidFill>
                <a:latin typeface="Constantia"/>
                <a:cs typeface="Constantia"/>
              </a:rPr>
              <a:t>speciﬁed </a:t>
            </a:r>
            <a:r>
              <a:rPr sz="1200" spc="-29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200" dirty="0">
                <a:solidFill>
                  <a:srgbClr val="FFFFFF"/>
                </a:solidFill>
                <a:latin typeface="Constantia"/>
                <a:cs typeface="Constantia"/>
              </a:rPr>
              <a:t>person</a:t>
            </a:r>
            <a:endParaRPr sz="1200">
              <a:latin typeface="Constantia"/>
              <a:cs typeface="Constantia"/>
            </a:endParaRPr>
          </a:p>
          <a:p>
            <a:pPr>
              <a:lnSpc>
                <a:spcPct val="100000"/>
              </a:lnSpc>
            </a:pPr>
            <a:endParaRPr sz="1200">
              <a:latin typeface="Constantia"/>
              <a:cs typeface="Constantia"/>
            </a:endParaRPr>
          </a:p>
          <a:p>
            <a:pPr>
              <a:lnSpc>
                <a:spcPct val="100000"/>
              </a:lnSpc>
            </a:pPr>
            <a:endParaRPr sz="1500">
              <a:latin typeface="Constantia"/>
              <a:cs typeface="Constantia"/>
            </a:endParaRPr>
          </a:p>
          <a:p>
            <a:pPr marR="1270" algn="ctr">
              <a:lnSpc>
                <a:spcPct val="100000"/>
              </a:lnSpc>
            </a:pPr>
            <a:r>
              <a:rPr sz="1200" dirty="0">
                <a:solidFill>
                  <a:srgbClr val="FFFFFF"/>
                </a:solidFill>
                <a:latin typeface="Constantia"/>
                <a:cs typeface="Constantia"/>
              </a:rPr>
              <a:t>In</a:t>
            </a:r>
            <a:r>
              <a:rPr sz="1200" spc="-3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200" dirty="0">
                <a:solidFill>
                  <a:srgbClr val="FFFFFF"/>
                </a:solidFill>
                <a:latin typeface="Constantia"/>
                <a:cs typeface="Constantia"/>
              </a:rPr>
              <a:t>India</a:t>
            </a:r>
            <a:endParaRPr sz="1200">
              <a:latin typeface="Constantia"/>
              <a:cs typeface="Constantia"/>
            </a:endParaRPr>
          </a:p>
        </p:txBody>
      </p:sp>
      <p:sp>
        <p:nvSpPr>
          <p:cNvPr id="69" name="object 6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15" dirty="0"/>
              <a:pPr marL="38100">
                <a:lnSpc>
                  <a:spcPct val="100000"/>
                </a:lnSpc>
                <a:spcBef>
                  <a:spcPts val="25"/>
                </a:spcBef>
              </a:pPr>
              <a:t>23</a:t>
            </a:fld>
            <a:endParaRPr spc="-15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058399" cy="7543799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-1926" y="0"/>
            <a:ext cx="10060940" cy="7587615"/>
            <a:chOff x="-1926" y="0"/>
            <a:chExt cx="10060940" cy="7587615"/>
          </a:xfrm>
        </p:grpSpPr>
        <p:sp>
          <p:nvSpPr>
            <p:cNvPr id="4" name="object 4"/>
            <p:cNvSpPr/>
            <p:nvPr/>
          </p:nvSpPr>
          <p:spPr>
            <a:xfrm>
              <a:off x="3312" y="3873"/>
              <a:ext cx="902335" cy="901700"/>
            </a:xfrm>
            <a:custGeom>
              <a:avLst/>
              <a:gdLst/>
              <a:ahLst/>
              <a:cxnLst/>
              <a:rect l="l" t="t" r="r" b="b"/>
              <a:pathLst>
                <a:path w="902335" h="901700">
                  <a:moveTo>
                    <a:pt x="0" y="901387"/>
                  </a:moveTo>
                  <a:lnTo>
                    <a:pt x="555" y="0"/>
                  </a:lnTo>
                  <a:lnTo>
                    <a:pt x="901943" y="0"/>
                  </a:lnTo>
                  <a:lnTo>
                    <a:pt x="900496" y="51079"/>
                  </a:lnTo>
                  <a:lnTo>
                    <a:pt x="896185" y="101749"/>
                  </a:lnTo>
                  <a:lnTo>
                    <a:pt x="889056" y="151897"/>
                  </a:lnTo>
                  <a:lnTo>
                    <a:pt x="879155" y="201415"/>
                  </a:lnTo>
                  <a:lnTo>
                    <a:pt x="866528" y="250190"/>
                  </a:lnTo>
                  <a:lnTo>
                    <a:pt x="851219" y="298113"/>
                  </a:lnTo>
                  <a:lnTo>
                    <a:pt x="833276" y="345074"/>
                  </a:lnTo>
                  <a:lnTo>
                    <a:pt x="812743" y="390962"/>
                  </a:lnTo>
                  <a:lnTo>
                    <a:pt x="789667" y="435666"/>
                  </a:lnTo>
                  <a:lnTo>
                    <a:pt x="764094" y="479077"/>
                  </a:lnTo>
                  <a:lnTo>
                    <a:pt x="736068" y="521083"/>
                  </a:lnTo>
                  <a:lnTo>
                    <a:pt x="705636" y="561575"/>
                  </a:lnTo>
                  <a:lnTo>
                    <a:pt x="672843" y="600442"/>
                  </a:lnTo>
                  <a:lnTo>
                    <a:pt x="637736" y="637573"/>
                  </a:lnTo>
                  <a:lnTo>
                    <a:pt x="600583" y="672658"/>
                  </a:lnTo>
                  <a:lnTo>
                    <a:pt x="561696" y="705426"/>
                  </a:lnTo>
                  <a:lnTo>
                    <a:pt x="521186" y="735833"/>
                  </a:lnTo>
                  <a:lnTo>
                    <a:pt x="479162" y="763833"/>
                  </a:lnTo>
                  <a:lnTo>
                    <a:pt x="435735" y="789380"/>
                  </a:lnTo>
                  <a:lnTo>
                    <a:pt x="391017" y="812428"/>
                  </a:lnTo>
                  <a:lnTo>
                    <a:pt x="345116" y="832933"/>
                  </a:lnTo>
                  <a:lnTo>
                    <a:pt x="298145" y="850847"/>
                  </a:lnTo>
                  <a:lnTo>
                    <a:pt x="250212" y="866126"/>
                  </a:lnTo>
                  <a:lnTo>
                    <a:pt x="201429" y="878723"/>
                  </a:lnTo>
                  <a:lnTo>
                    <a:pt x="151905" y="888594"/>
                  </a:lnTo>
                  <a:lnTo>
                    <a:pt x="101752" y="895692"/>
                  </a:lnTo>
                  <a:lnTo>
                    <a:pt x="51080" y="899972"/>
                  </a:lnTo>
                  <a:lnTo>
                    <a:pt x="0" y="901387"/>
                  </a:lnTo>
                  <a:close/>
                </a:path>
              </a:pathLst>
            </a:custGeom>
            <a:solidFill>
              <a:srgbClr val="FDFDF7">
                <a:alpha val="3293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312" y="3873"/>
              <a:ext cx="902335" cy="901700"/>
            </a:xfrm>
            <a:custGeom>
              <a:avLst/>
              <a:gdLst/>
              <a:ahLst/>
              <a:cxnLst/>
              <a:rect l="l" t="t" r="r" b="b"/>
              <a:pathLst>
                <a:path w="902335" h="901700">
                  <a:moveTo>
                    <a:pt x="901943" y="0"/>
                  </a:moveTo>
                  <a:lnTo>
                    <a:pt x="900496" y="51079"/>
                  </a:lnTo>
                  <a:lnTo>
                    <a:pt x="896185" y="101749"/>
                  </a:lnTo>
                  <a:lnTo>
                    <a:pt x="889056" y="151897"/>
                  </a:lnTo>
                  <a:lnTo>
                    <a:pt x="879155" y="201415"/>
                  </a:lnTo>
                  <a:lnTo>
                    <a:pt x="866528" y="250190"/>
                  </a:lnTo>
                  <a:lnTo>
                    <a:pt x="851219" y="298113"/>
                  </a:lnTo>
                  <a:lnTo>
                    <a:pt x="833276" y="345074"/>
                  </a:lnTo>
                  <a:lnTo>
                    <a:pt x="812743" y="390962"/>
                  </a:lnTo>
                  <a:lnTo>
                    <a:pt x="789667" y="435666"/>
                  </a:lnTo>
                  <a:lnTo>
                    <a:pt x="764094" y="479077"/>
                  </a:lnTo>
                  <a:lnTo>
                    <a:pt x="736068" y="521083"/>
                  </a:lnTo>
                  <a:lnTo>
                    <a:pt x="705636" y="561575"/>
                  </a:lnTo>
                  <a:lnTo>
                    <a:pt x="672843" y="600442"/>
                  </a:lnTo>
                  <a:lnTo>
                    <a:pt x="637736" y="637573"/>
                  </a:lnTo>
                  <a:lnTo>
                    <a:pt x="600583" y="672658"/>
                  </a:lnTo>
                  <a:lnTo>
                    <a:pt x="561696" y="705426"/>
                  </a:lnTo>
                  <a:lnTo>
                    <a:pt x="521186" y="735833"/>
                  </a:lnTo>
                  <a:lnTo>
                    <a:pt x="479162" y="763833"/>
                  </a:lnTo>
                  <a:lnTo>
                    <a:pt x="435735" y="789380"/>
                  </a:lnTo>
                  <a:lnTo>
                    <a:pt x="391017" y="812428"/>
                  </a:lnTo>
                  <a:lnTo>
                    <a:pt x="345116" y="832933"/>
                  </a:lnTo>
                  <a:lnTo>
                    <a:pt x="298145" y="850847"/>
                  </a:lnTo>
                  <a:lnTo>
                    <a:pt x="250212" y="866126"/>
                  </a:lnTo>
                  <a:lnTo>
                    <a:pt x="201429" y="878723"/>
                  </a:lnTo>
                  <a:lnTo>
                    <a:pt x="151905" y="888594"/>
                  </a:lnTo>
                  <a:lnTo>
                    <a:pt x="101752" y="895692"/>
                  </a:lnTo>
                  <a:lnTo>
                    <a:pt x="51080" y="899972"/>
                  </a:lnTo>
                  <a:lnTo>
                    <a:pt x="0" y="901387"/>
                  </a:lnTo>
                  <a:lnTo>
                    <a:pt x="555" y="0"/>
                  </a:lnTo>
                  <a:lnTo>
                    <a:pt x="901943" y="0"/>
                  </a:lnTo>
                  <a:close/>
                </a:path>
              </a:pathLst>
            </a:custGeom>
            <a:ln w="10477">
              <a:solidFill>
                <a:srgbClr val="CFCBB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2742" y="8197"/>
              <a:ext cx="1958319" cy="195831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85697" y="23212"/>
              <a:ext cx="1872614" cy="1872614"/>
            </a:xfrm>
            <a:custGeom>
              <a:avLst/>
              <a:gdLst/>
              <a:ahLst/>
              <a:cxnLst/>
              <a:rect l="l" t="t" r="r" b="b"/>
              <a:pathLst>
                <a:path w="1872614" h="1872614">
                  <a:moveTo>
                    <a:pt x="0" y="936204"/>
                  </a:moveTo>
                  <a:lnTo>
                    <a:pt x="1218" y="888028"/>
                  </a:lnTo>
                  <a:lnTo>
                    <a:pt x="4833" y="840483"/>
                  </a:lnTo>
                  <a:lnTo>
                    <a:pt x="10787" y="793630"/>
                  </a:lnTo>
                  <a:lnTo>
                    <a:pt x="19020" y="747527"/>
                  </a:lnTo>
                  <a:lnTo>
                    <a:pt x="29474" y="702232"/>
                  </a:lnTo>
                  <a:lnTo>
                    <a:pt x="42089" y="657806"/>
                  </a:lnTo>
                  <a:lnTo>
                    <a:pt x="56808" y="614306"/>
                  </a:lnTo>
                  <a:lnTo>
                    <a:pt x="73571" y="571791"/>
                  </a:lnTo>
                  <a:lnTo>
                    <a:pt x="92319" y="530321"/>
                  </a:lnTo>
                  <a:lnTo>
                    <a:pt x="112994" y="489954"/>
                  </a:lnTo>
                  <a:lnTo>
                    <a:pt x="135537" y="450748"/>
                  </a:lnTo>
                  <a:lnTo>
                    <a:pt x="159889" y="412763"/>
                  </a:lnTo>
                  <a:lnTo>
                    <a:pt x="185990" y="376058"/>
                  </a:lnTo>
                  <a:lnTo>
                    <a:pt x="213783" y="340691"/>
                  </a:lnTo>
                  <a:lnTo>
                    <a:pt x="243209" y="306721"/>
                  </a:lnTo>
                  <a:lnTo>
                    <a:pt x="274208" y="274208"/>
                  </a:lnTo>
                  <a:lnTo>
                    <a:pt x="306721" y="243209"/>
                  </a:lnTo>
                  <a:lnTo>
                    <a:pt x="340691" y="213783"/>
                  </a:lnTo>
                  <a:lnTo>
                    <a:pt x="376058" y="185990"/>
                  </a:lnTo>
                  <a:lnTo>
                    <a:pt x="412763" y="159889"/>
                  </a:lnTo>
                  <a:lnTo>
                    <a:pt x="450748" y="135537"/>
                  </a:lnTo>
                  <a:lnTo>
                    <a:pt x="489954" y="112994"/>
                  </a:lnTo>
                  <a:lnTo>
                    <a:pt x="530321" y="92319"/>
                  </a:lnTo>
                  <a:lnTo>
                    <a:pt x="571791" y="73571"/>
                  </a:lnTo>
                  <a:lnTo>
                    <a:pt x="614306" y="56808"/>
                  </a:lnTo>
                  <a:lnTo>
                    <a:pt x="657806" y="42089"/>
                  </a:lnTo>
                  <a:lnTo>
                    <a:pt x="702232" y="29474"/>
                  </a:lnTo>
                  <a:lnTo>
                    <a:pt x="747527" y="19020"/>
                  </a:lnTo>
                  <a:lnTo>
                    <a:pt x="793630" y="10787"/>
                  </a:lnTo>
                  <a:lnTo>
                    <a:pt x="840483" y="4833"/>
                  </a:lnTo>
                  <a:lnTo>
                    <a:pt x="888028" y="1218"/>
                  </a:lnTo>
                  <a:lnTo>
                    <a:pt x="936205" y="0"/>
                  </a:lnTo>
                  <a:lnTo>
                    <a:pt x="985713" y="1308"/>
                  </a:lnTo>
                  <a:lnTo>
                    <a:pt x="1034857" y="5209"/>
                  </a:lnTo>
                  <a:lnTo>
                    <a:pt x="1083543" y="11662"/>
                  </a:lnTo>
                  <a:lnTo>
                    <a:pt x="1131679" y="20630"/>
                  </a:lnTo>
                  <a:lnTo>
                    <a:pt x="1179171" y="32074"/>
                  </a:lnTo>
                  <a:lnTo>
                    <a:pt x="1225927" y="45956"/>
                  </a:lnTo>
                  <a:lnTo>
                    <a:pt x="1271852" y="62236"/>
                  </a:lnTo>
                  <a:lnTo>
                    <a:pt x="1316855" y="80877"/>
                  </a:lnTo>
                  <a:lnTo>
                    <a:pt x="1360841" y="101839"/>
                  </a:lnTo>
                  <a:lnTo>
                    <a:pt x="1403718" y="125084"/>
                  </a:lnTo>
                  <a:lnTo>
                    <a:pt x="1445392" y="150574"/>
                  </a:lnTo>
                  <a:lnTo>
                    <a:pt x="1485770" y="178270"/>
                  </a:lnTo>
                  <a:lnTo>
                    <a:pt x="1524760" y="208133"/>
                  </a:lnTo>
                  <a:lnTo>
                    <a:pt x="1562268" y="240125"/>
                  </a:lnTo>
                  <a:lnTo>
                    <a:pt x="1598201" y="274208"/>
                  </a:lnTo>
                  <a:lnTo>
                    <a:pt x="1632284" y="310141"/>
                  </a:lnTo>
                  <a:lnTo>
                    <a:pt x="1664276" y="347649"/>
                  </a:lnTo>
                  <a:lnTo>
                    <a:pt x="1694139" y="386639"/>
                  </a:lnTo>
                  <a:lnTo>
                    <a:pt x="1721835" y="427017"/>
                  </a:lnTo>
                  <a:lnTo>
                    <a:pt x="1747325" y="468692"/>
                  </a:lnTo>
                  <a:lnTo>
                    <a:pt x="1770570" y="511568"/>
                  </a:lnTo>
                  <a:lnTo>
                    <a:pt x="1791532" y="555554"/>
                  </a:lnTo>
                  <a:lnTo>
                    <a:pt x="1810173" y="600557"/>
                  </a:lnTo>
                  <a:lnTo>
                    <a:pt x="1826453" y="646482"/>
                  </a:lnTo>
                  <a:lnTo>
                    <a:pt x="1840335" y="693238"/>
                  </a:lnTo>
                  <a:lnTo>
                    <a:pt x="1851779" y="740730"/>
                  </a:lnTo>
                  <a:lnTo>
                    <a:pt x="1860747" y="788866"/>
                  </a:lnTo>
                  <a:lnTo>
                    <a:pt x="1867200" y="837552"/>
                  </a:lnTo>
                  <a:lnTo>
                    <a:pt x="1871101" y="886696"/>
                  </a:lnTo>
                  <a:lnTo>
                    <a:pt x="1872410" y="936204"/>
                  </a:lnTo>
                  <a:lnTo>
                    <a:pt x="1871191" y="984381"/>
                  </a:lnTo>
                  <a:lnTo>
                    <a:pt x="1867576" y="1031926"/>
                  </a:lnTo>
                  <a:lnTo>
                    <a:pt x="1861622" y="1078779"/>
                  </a:lnTo>
                  <a:lnTo>
                    <a:pt x="1853389" y="1124882"/>
                  </a:lnTo>
                  <a:lnTo>
                    <a:pt x="1842935" y="1170177"/>
                  </a:lnTo>
                  <a:lnTo>
                    <a:pt x="1830320" y="1214603"/>
                  </a:lnTo>
                  <a:lnTo>
                    <a:pt x="1815601" y="1258103"/>
                  </a:lnTo>
                  <a:lnTo>
                    <a:pt x="1798838" y="1300618"/>
                  </a:lnTo>
                  <a:lnTo>
                    <a:pt x="1780090" y="1342088"/>
                  </a:lnTo>
                  <a:lnTo>
                    <a:pt x="1759415" y="1382455"/>
                  </a:lnTo>
                  <a:lnTo>
                    <a:pt x="1736872" y="1421661"/>
                  </a:lnTo>
                  <a:lnTo>
                    <a:pt x="1712521" y="1459646"/>
                  </a:lnTo>
                  <a:lnTo>
                    <a:pt x="1686419" y="1496351"/>
                  </a:lnTo>
                  <a:lnTo>
                    <a:pt x="1658626" y="1531718"/>
                  </a:lnTo>
                  <a:lnTo>
                    <a:pt x="1629201" y="1565688"/>
                  </a:lnTo>
                  <a:lnTo>
                    <a:pt x="1598202" y="1598201"/>
                  </a:lnTo>
                  <a:lnTo>
                    <a:pt x="1565688" y="1629200"/>
                  </a:lnTo>
                  <a:lnTo>
                    <a:pt x="1531718" y="1658626"/>
                  </a:lnTo>
                  <a:lnTo>
                    <a:pt x="1496351" y="1686419"/>
                  </a:lnTo>
                  <a:lnTo>
                    <a:pt x="1459646" y="1712520"/>
                  </a:lnTo>
                  <a:lnTo>
                    <a:pt x="1421661" y="1736872"/>
                  </a:lnTo>
                  <a:lnTo>
                    <a:pt x="1382455" y="1759415"/>
                  </a:lnTo>
                  <a:lnTo>
                    <a:pt x="1342088" y="1780090"/>
                  </a:lnTo>
                  <a:lnTo>
                    <a:pt x="1300618" y="1798838"/>
                  </a:lnTo>
                  <a:lnTo>
                    <a:pt x="1258103" y="1815601"/>
                  </a:lnTo>
                  <a:lnTo>
                    <a:pt x="1214603" y="1830320"/>
                  </a:lnTo>
                  <a:lnTo>
                    <a:pt x="1170177" y="1842935"/>
                  </a:lnTo>
                  <a:lnTo>
                    <a:pt x="1124883" y="1853389"/>
                  </a:lnTo>
                  <a:lnTo>
                    <a:pt x="1078779" y="1861622"/>
                  </a:lnTo>
                  <a:lnTo>
                    <a:pt x="1031926" y="1867576"/>
                  </a:lnTo>
                  <a:lnTo>
                    <a:pt x="984382" y="1871191"/>
                  </a:lnTo>
                  <a:lnTo>
                    <a:pt x="936205" y="1872410"/>
                  </a:lnTo>
                  <a:lnTo>
                    <a:pt x="888028" y="1871191"/>
                  </a:lnTo>
                  <a:lnTo>
                    <a:pt x="840483" y="1867576"/>
                  </a:lnTo>
                  <a:lnTo>
                    <a:pt x="793630" y="1861622"/>
                  </a:lnTo>
                  <a:lnTo>
                    <a:pt x="747527" y="1853389"/>
                  </a:lnTo>
                  <a:lnTo>
                    <a:pt x="702232" y="1842935"/>
                  </a:lnTo>
                  <a:lnTo>
                    <a:pt x="657806" y="1830320"/>
                  </a:lnTo>
                  <a:lnTo>
                    <a:pt x="614306" y="1815601"/>
                  </a:lnTo>
                  <a:lnTo>
                    <a:pt x="571791" y="1798838"/>
                  </a:lnTo>
                  <a:lnTo>
                    <a:pt x="530321" y="1780090"/>
                  </a:lnTo>
                  <a:lnTo>
                    <a:pt x="489954" y="1759415"/>
                  </a:lnTo>
                  <a:lnTo>
                    <a:pt x="450748" y="1736872"/>
                  </a:lnTo>
                  <a:lnTo>
                    <a:pt x="412763" y="1712520"/>
                  </a:lnTo>
                  <a:lnTo>
                    <a:pt x="376058" y="1686419"/>
                  </a:lnTo>
                  <a:lnTo>
                    <a:pt x="340691" y="1658626"/>
                  </a:lnTo>
                  <a:lnTo>
                    <a:pt x="306721" y="1629200"/>
                  </a:lnTo>
                  <a:lnTo>
                    <a:pt x="274208" y="1598201"/>
                  </a:lnTo>
                  <a:lnTo>
                    <a:pt x="243209" y="1565688"/>
                  </a:lnTo>
                  <a:lnTo>
                    <a:pt x="213783" y="1531718"/>
                  </a:lnTo>
                  <a:lnTo>
                    <a:pt x="185990" y="1496351"/>
                  </a:lnTo>
                  <a:lnTo>
                    <a:pt x="159889" y="1459646"/>
                  </a:lnTo>
                  <a:lnTo>
                    <a:pt x="135537" y="1421661"/>
                  </a:lnTo>
                  <a:lnTo>
                    <a:pt x="112994" y="1382455"/>
                  </a:lnTo>
                  <a:lnTo>
                    <a:pt x="92319" y="1342088"/>
                  </a:lnTo>
                  <a:lnTo>
                    <a:pt x="73571" y="1300618"/>
                  </a:lnTo>
                  <a:lnTo>
                    <a:pt x="56808" y="1258103"/>
                  </a:lnTo>
                  <a:lnTo>
                    <a:pt x="42089" y="1214603"/>
                  </a:lnTo>
                  <a:lnTo>
                    <a:pt x="29474" y="1170177"/>
                  </a:lnTo>
                  <a:lnTo>
                    <a:pt x="19020" y="1124882"/>
                  </a:lnTo>
                  <a:lnTo>
                    <a:pt x="10787" y="1078779"/>
                  </a:lnTo>
                  <a:lnTo>
                    <a:pt x="4833" y="1031926"/>
                  </a:lnTo>
                  <a:lnTo>
                    <a:pt x="1218" y="984381"/>
                  </a:lnTo>
                  <a:lnTo>
                    <a:pt x="0" y="936204"/>
                  </a:lnTo>
                  <a:close/>
                </a:path>
              </a:pathLst>
            </a:custGeom>
            <a:ln w="30029">
              <a:solidFill>
                <a:srgbClr val="FEFAE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91114" y="1152320"/>
              <a:ext cx="1266913" cy="1261289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06103" y="1155608"/>
              <a:ext cx="1228044" cy="1222838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206103" y="1155608"/>
              <a:ext cx="1228090" cy="1223010"/>
            </a:xfrm>
            <a:custGeom>
              <a:avLst/>
              <a:gdLst/>
              <a:ahLst/>
              <a:cxnLst/>
              <a:rect l="l" t="t" r="r" b="b"/>
              <a:pathLst>
                <a:path w="1228090" h="1223010">
                  <a:moveTo>
                    <a:pt x="130299" y="225193"/>
                  </a:moveTo>
                  <a:lnTo>
                    <a:pt x="161319" y="189313"/>
                  </a:lnTo>
                  <a:lnTo>
                    <a:pt x="194557" y="156480"/>
                  </a:lnTo>
                  <a:lnTo>
                    <a:pt x="229821" y="126713"/>
                  </a:lnTo>
                  <a:lnTo>
                    <a:pt x="266919" y="100032"/>
                  </a:lnTo>
                  <a:lnTo>
                    <a:pt x="305660" y="76455"/>
                  </a:lnTo>
                  <a:lnTo>
                    <a:pt x="345852" y="56003"/>
                  </a:lnTo>
                  <a:lnTo>
                    <a:pt x="387303" y="38695"/>
                  </a:lnTo>
                  <a:lnTo>
                    <a:pt x="429823" y="24551"/>
                  </a:lnTo>
                  <a:lnTo>
                    <a:pt x="473218" y="13590"/>
                  </a:lnTo>
                  <a:lnTo>
                    <a:pt x="517297" y="5831"/>
                  </a:lnTo>
                  <a:lnTo>
                    <a:pt x="561869" y="1295"/>
                  </a:lnTo>
                  <a:lnTo>
                    <a:pt x="606742" y="0"/>
                  </a:lnTo>
                  <a:lnTo>
                    <a:pt x="651724" y="1966"/>
                  </a:lnTo>
                  <a:lnTo>
                    <a:pt x="696624" y="7212"/>
                  </a:lnTo>
                  <a:lnTo>
                    <a:pt x="741249" y="15759"/>
                  </a:lnTo>
                  <a:lnTo>
                    <a:pt x="785409" y="27626"/>
                  </a:lnTo>
                  <a:lnTo>
                    <a:pt x="828911" y="42831"/>
                  </a:lnTo>
                  <a:lnTo>
                    <a:pt x="871565" y="61395"/>
                  </a:lnTo>
                  <a:lnTo>
                    <a:pt x="913177" y="83338"/>
                  </a:lnTo>
                  <a:lnTo>
                    <a:pt x="953557" y="108678"/>
                  </a:lnTo>
                  <a:lnTo>
                    <a:pt x="992512" y="137435"/>
                  </a:lnTo>
                  <a:lnTo>
                    <a:pt x="1029643" y="169505"/>
                  </a:lnTo>
                  <a:lnTo>
                    <a:pt x="1063957" y="204123"/>
                  </a:lnTo>
                  <a:lnTo>
                    <a:pt x="1095344" y="241095"/>
                  </a:lnTo>
                  <a:lnTo>
                    <a:pt x="1123695" y="280225"/>
                  </a:lnTo>
                  <a:lnTo>
                    <a:pt x="1148900" y="321317"/>
                  </a:lnTo>
                  <a:lnTo>
                    <a:pt x="1170849" y="364176"/>
                  </a:lnTo>
                  <a:lnTo>
                    <a:pt x="1189432" y="408605"/>
                  </a:lnTo>
                  <a:lnTo>
                    <a:pt x="1204539" y="454410"/>
                  </a:lnTo>
                  <a:lnTo>
                    <a:pt x="1216060" y="501395"/>
                  </a:lnTo>
                  <a:lnTo>
                    <a:pt x="1223886" y="549365"/>
                  </a:lnTo>
                  <a:lnTo>
                    <a:pt x="1227886" y="597723"/>
                  </a:lnTo>
                  <a:lnTo>
                    <a:pt x="1228044" y="645865"/>
                  </a:lnTo>
                  <a:lnTo>
                    <a:pt x="1224418" y="693577"/>
                  </a:lnTo>
                  <a:lnTo>
                    <a:pt x="1217068" y="740646"/>
                  </a:lnTo>
                  <a:lnTo>
                    <a:pt x="1206055" y="786859"/>
                  </a:lnTo>
                  <a:lnTo>
                    <a:pt x="1191437" y="832004"/>
                  </a:lnTo>
                  <a:lnTo>
                    <a:pt x="1173275" y="875868"/>
                  </a:lnTo>
                  <a:lnTo>
                    <a:pt x="1151628" y="918238"/>
                  </a:lnTo>
                  <a:lnTo>
                    <a:pt x="1126557" y="958901"/>
                  </a:lnTo>
                  <a:lnTo>
                    <a:pt x="1098120" y="997644"/>
                  </a:lnTo>
                  <a:lnTo>
                    <a:pt x="1067100" y="1033524"/>
                  </a:lnTo>
                  <a:lnTo>
                    <a:pt x="1033862" y="1066357"/>
                  </a:lnTo>
                  <a:lnTo>
                    <a:pt x="998598" y="1096124"/>
                  </a:lnTo>
                  <a:lnTo>
                    <a:pt x="961500" y="1122806"/>
                  </a:lnTo>
                  <a:lnTo>
                    <a:pt x="922759" y="1146382"/>
                  </a:lnTo>
                  <a:lnTo>
                    <a:pt x="882567" y="1166834"/>
                  </a:lnTo>
                  <a:lnTo>
                    <a:pt x="841115" y="1184142"/>
                  </a:lnTo>
                  <a:lnTo>
                    <a:pt x="798596" y="1198286"/>
                  </a:lnTo>
                  <a:lnTo>
                    <a:pt x="755201" y="1209248"/>
                  </a:lnTo>
                  <a:lnTo>
                    <a:pt x="711122" y="1217006"/>
                  </a:lnTo>
                  <a:lnTo>
                    <a:pt x="666550" y="1221543"/>
                  </a:lnTo>
                  <a:lnTo>
                    <a:pt x="621677" y="1222838"/>
                  </a:lnTo>
                  <a:lnTo>
                    <a:pt x="576695" y="1220872"/>
                  </a:lnTo>
                  <a:lnTo>
                    <a:pt x="531795" y="1215625"/>
                  </a:lnTo>
                  <a:lnTo>
                    <a:pt x="487169" y="1207078"/>
                  </a:lnTo>
                  <a:lnTo>
                    <a:pt x="443010" y="1195212"/>
                  </a:lnTo>
                  <a:lnTo>
                    <a:pt x="399507" y="1180006"/>
                  </a:lnTo>
                  <a:lnTo>
                    <a:pt x="356854" y="1161442"/>
                  </a:lnTo>
                  <a:lnTo>
                    <a:pt x="315242" y="1139500"/>
                  </a:lnTo>
                  <a:lnTo>
                    <a:pt x="274862" y="1114160"/>
                  </a:lnTo>
                  <a:lnTo>
                    <a:pt x="235907" y="1085402"/>
                  </a:lnTo>
                  <a:lnTo>
                    <a:pt x="199227" y="1053793"/>
                  </a:lnTo>
                  <a:lnTo>
                    <a:pt x="165565" y="1020037"/>
                  </a:lnTo>
                  <a:lnTo>
                    <a:pt x="134942" y="984326"/>
                  </a:lnTo>
                  <a:lnTo>
                    <a:pt x="107382" y="946851"/>
                  </a:lnTo>
                  <a:lnTo>
                    <a:pt x="82909" y="907803"/>
                  </a:lnTo>
                  <a:lnTo>
                    <a:pt x="61546" y="867374"/>
                  </a:lnTo>
                  <a:lnTo>
                    <a:pt x="43317" y="825754"/>
                  </a:lnTo>
                  <a:lnTo>
                    <a:pt x="28245" y="783135"/>
                  </a:lnTo>
                  <a:lnTo>
                    <a:pt x="16354" y="739709"/>
                  </a:lnTo>
                  <a:lnTo>
                    <a:pt x="7667" y="695666"/>
                  </a:lnTo>
                  <a:lnTo>
                    <a:pt x="2208" y="651197"/>
                  </a:lnTo>
                  <a:lnTo>
                    <a:pt x="0" y="606495"/>
                  </a:lnTo>
                  <a:lnTo>
                    <a:pt x="1066" y="561750"/>
                  </a:lnTo>
                  <a:lnTo>
                    <a:pt x="5430" y="517153"/>
                  </a:lnTo>
                  <a:lnTo>
                    <a:pt x="13116" y="472895"/>
                  </a:lnTo>
                  <a:lnTo>
                    <a:pt x="24147" y="429169"/>
                  </a:lnTo>
                  <a:lnTo>
                    <a:pt x="38547" y="386164"/>
                  </a:lnTo>
                  <a:lnTo>
                    <a:pt x="56338" y="344073"/>
                  </a:lnTo>
                  <a:lnTo>
                    <a:pt x="77545" y="303087"/>
                  </a:lnTo>
                  <a:lnTo>
                    <a:pt x="102191" y="263396"/>
                  </a:lnTo>
                  <a:lnTo>
                    <a:pt x="130299" y="225193"/>
                  </a:lnTo>
                  <a:close/>
                </a:path>
                <a:path w="1228090" h="1223010">
                  <a:moveTo>
                    <a:pt x="242472" y="314722"/>
                  </a:moveTo>
                  <a:lnTo>
                    <a:pt x="214866" y="353247"/>
                  </a:lnTo>
                  <a:lnTo>
                    <a:pt x="191826" y="393667"/>
                  </a:lnTo>
                  <a:lnTo>
                    <a:pt x="173312" y="435652"/>
                  </a:lnTo>
                  <a:lnTo>
                    <a:pt x="159281" y="478871"/>
                  </a:lnTo>
                  <a:lnTo>
                    <a:pt x="149692" y="522992"/>
                  </a:lnTo>
                  <a:lnTo>
                    <a:pt x="144503" y="567685"/>
                  </a:lnTo>
                  <a:lnTo>
                    <a:pt x="143672" y="612618"/>
                  </a:lnTo>
                  <a:lnTo>
                    <a:pt x="147157" y="657461"/>
                  </a:lnTo>
                  <a:lnTo>
                    <a:pt x="154918" y="701883"/>
                  </a:lnTo>
                  <a:lnTo>
                    <a:pt x="166912" y="745552"/>
                  </a:lnTo>
                  <a:lnTo>
                    <a:pt x="183097" y="788138"/>
                  </a:lnTo>
                  <a:lnTo>
                    <a:pt x="203432" y="829309"/>
                  </a:lnTo>
                  <a:lnTo>
                    <a:pt x="227875" y="868735"/>
                  </a:lnTo>
                  <a:lnTo>
                    <a:pt x="256385" y="906084"/>
                  </a:lnTo>
                  <a:lnTo>
                    <a:pt x="288919" y="941026"/>
                  </a:lnTo>
                  <a:lnTo>
                    <a:pt x="325436" y="973229"/>
                  </a:lnTo>
                  <a:lnTo>
                    <a:pt x="364935" y="1001697"/>
                  </a:lnTo>
                  <a:lnTo>
                    <a:pt x="406221" y="1025673"/>
                  </a:lnTo>
                  <a:lnTo>
                    <a:pt x="448962" y="1045192"/>
                  </a:lnTo>
                  <a:lnTo>
                    <a:pt x="492826" y="1060284"/>
                  </a:lnTo>
                  <a:lnTo>
                    <a:pt x="537481" y="1070984"/>
                  </a:lnTo>
                  <a:lnTo>
                    <a:pt x="582596" y="1077324"/>
                  </a:lnTo>
                  <a:lnTo>
                    <a:pt x="627837" y="1079336"/>
                  </a:lnTo>
                  <a:lnTo>
                    <a:pt x="672874" y="1077054"/>
                  </a:lnTo>
                  <a:lnTo>
                    <a:pt x="717373" y="1070509"/>
                  </a:lnTo>
                  <a:lnTo>
                    <a:pt x="761004" y="1059736"/>
                  </a:lnTo>
                  <a:lnTo>
                    <a:pt x="803434" y="1044766"/>
                  </a:lnTo>
                  <a:lnTo>
                    <a:pt x="844330" y="1025633"/>
                  </a:lnTo>
                  <a:lnTo>
                    <a:pt x="883362" y="1002368"/>
                  </a:lnTo>
                  <a:lnTo>
                    <a:pt x="920197" y="975005"/>
                  </a:lnTo>
                  <a:lnTo>
                    <a:pt x="954502" y="943577"/>
                  </a:lnTo>
                  <a:lnTo>
                    <a:pt x="985947" y="908115"/>
                  </a:lnTo>
                  <a:lnTo>
                    <a:pt x="1013553" y="869591"/>
                  </a:lnTo>
                  <a:lnTo>
                    <a:pt x="1036592" y="829170"/>
                  </a:lnTo>
                  <a:lnTo>
                    <a:pt x="1055107" y="787185"/>
                  </a:lnTo>
                  <a:lnTo>
                    <a:pt x="1069138" y="743966"/>
                  </a:lnTo>
                  <a:lnTo>
                    <a:pt x="1078727" y="699845"/>
                  </a:lnTo>
                  <a:lnTo>
                    <a:pt x="1083916" y="655153"/>
                  </a:lnTo>
                  <a:lnTo>
                    <a:pt x="1084747" y="610219"/>
                  </a:lnTo>
                  <a:lnTo>
                    <a:pt x="1081261" y="565376"/>
                  </a:lnTo>
                  <a:lnTo>
                    <a:pt x="1073501" y="520955"/>
                  </a:lnTo>
                  <a:lnTo>
                    <a:pt x="1061507" y="477286"/>
                  </a:lnTo>
                  <a:lnTo>
                    <a:pt x="1045322" y="434700"/>
                  </a:lnTo>
                  <a:lnTo>
                    <a:pt x="1024987" y="393529"/>
                  </a:lnTo>
                  <a:lnTo>
                    <a:pt x="1000544" y="354103"/>
                  </a:lnTo>
                  <a:lnTo>
                    <a:pt x="972034" y="316754"/>
                  </a:lnTo>
                  <a:lnTo>
                    <a:pt x="939500" y="281812"/>
                  </a:lnTo>
                  <a:lnTo>
                    <a:pt x="902983" y="249608"/>
                  </a:lnTo>
                  <a:lnTo>
                    <a:pt x="863484" y="221141"/>
                  </a:lnTo>
                  <a:lnTo>
                    <a:pt x="822198" y="197164"/>
                  </a:lnTo>
                  <a:lnTo>
                    <a:pt x="779457" y="177646"/>
                  </a:lnTo>
                  <a:lnTo>
                    <a:pt x="735593" y="162553"/>
                  </a:lnTo>
                  <a:lnTo>
                    <a:pt x="690937" y="151853"/>
                  </a:lnTo>
                  <a:lnTo>
                    <a:pt x="645823" y="145514"/>
                  </a:lnTo>
                  <a:lnTo>
                    <a:pt x="600581" y="143501"/>
                  </a:lnTo>
                  <a:lnTo>
                    <a:pt x="555545" y="145784"/>
                  </a:lnTo>
                  <a:lnTo>
                    <a:pt x="511045" y="152328"/>
                  </a:lnTo>
                  <a:lnTo>
                    <a:pt x="467415" y="163101"/>
                  </a:lnTo>
                  <a:lnTo>
                    <a:pt x="424985" y="178071"/>
                  </a:lnTo>
                  <a:lnTo>
                    <a:pt x="384088" y="197205"/>
                  </a:lnTo>
                  <a:lnTo>
                    <a:pt x="345057" y="220470"/>
                  </a:lnTo>
                  <a:lnTo>
                    <a:pt x="308222" y="247832"/>
                  </a:lnTo>
                  <a:lnTo>
                    <a:pt x="273916" y="279261"/>
                  </a:lnTo>
                  <a:lnTo>
                    <a:pt x="242472" y="314722"/>
                  </a:lnTo>
                  <a:close/>
                </a:path>
              </a:pathLst>
            </a:custGeom>
            <a:ln w="10477">
              <a:solidFill>
                <a:srgbClr val="C2BEA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114160" y="0"/>
              <a:ext cx="8944610" cy="7544434"/>
            </a:xfrm>
            <a:custGeom>
              <a:avLst/>
              <a:gdLst/>
              <a:ahLst/>
              <a:cxnLst/>
              <a:rect l="l" t="t" r="r" b="b"/>
              <a:pathLst>
                <a:path w="8944610" h="7544434">
                  <a:moveTo>
                    <a:pt x="8944239" y="7543859"/>
                  </a:moveTo>
                  <a:lnTo>
                    <a:pt x="0" y="7543859"/>
                  </a:lnTo>
                  <a:lnTo>
                    <a:pt x="0" y="0"/>
                  </a:lnTo>
                  <a:lnTo>
                    <a:pt x="8944239" y="0"/>
                  </a:lnTo>
                  <a:lnTo>
                    <a:pt x="8944239" y="754385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32277" y="0"/>
              <a:ext cx="165277" cy="7586205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1116469" y="0"/>
              <a:ext cx="80645" cy="7544434"/>
            </a:xfrm>
            <a:custGeom>
              <a:avLst/>
              <a:gdLst/>
              <a:ahLst/>
              <a:cxnLst/>
              <a:rect l="l" t="t" r="r" b="b"/>
              <a:pathLst>
                <a:path w="80644" h="7544434">
                  <a:moveTo>
                    <a:pt x="80479" y="5931789"/>
                  </a:moveTo>
                  <a:lnTo>
                    <a:pt x="0" y="5931789"/>
                  </a:lnTo>
                  <a:lnTo>
                    <a:pt x="0" y="7543851"/>
                  </a:lnTo>
                  <a:lnTo>
                    <a:pt x="80479" y="7543851"/>
                  </a:lnTo>
                  <a:lnTo>
                    <a:pt x="80479" y="5931789"/>
                  </a:lnTo>
                  <a:close/>
                </a:path>
                <a:path w="80644" h="7544434">
                  <a:moveTo>
                    <a:pt x="80479" y="0"/>
                  </a:moveTo>
                  <a:lnTo>
                    <a:pt x="0" y="0"/>
                  </a:lnTo>
                  <a:lnTo>
                    <a:pt x="0" y="2143150"/>
                  </a:lnTo>
                  <a:lnTo>
                    <a:pt x="80479" y="2143150"/>
                  </a:lnTo>
                  <a:lnTo>
                    <a:pt x="804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1667036" y="558324"/>
            <a:ext cx="664654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135" dirty="0">
                <a:latin typeface="Roboto Bk"/>
                <a:cs typeface="Roboto Bk"/>
              </a:rPr>
              <a:t>Donations</a:t>
            </a:r>
            <a:r>
              <a:rPr sz="4400" spc="25" dirty="0">
                <a:latin typeface="Roboto Bk"/>
                <a:cs typeface="Roboto Bk"/>
              </a:rPr>
              <a:t> to</a:t>
            </a:r>
            <a:r>
              <a:rPr sz="4400" spc="30" dirty="0">
                <a:latin typeface="Roboto Bk"/>
                <a:cs typeface="Roboto Bk"/>
              </a:rPr>
              <a:t> </a:t>
            </a:r>
            <a:r>
              <a:rPr sz="4400" spc="190" dirty="0">
                <a:latin typeface="Roboto Bk"/>
                <a:cs typeface="Roboto Bk"/>
              </a:rPr>
              <a:t>other</a:t>
            </a:r>
            <a:r>
              <a:rPr sz="4400" spc="25" dirty="0">
                <a:latin typeface="Roboto Bk"/>
                <a:cs typeface="Roboto Bk"/>
              </a:rPr>
              <a:t> </a:t>
            </a:r>
            <a:r>
              <a:rPr sz="4400" spc="45" dirty="0">
                <a:latin typeface="Roboto Bk"/>
                <a:cs typeface="Roboto Bk"/>
              </a:rPr>
              <a:t>trusts</a:t>
            </a:r>
            <a:endParaRPr sz="4400">
              <a:latin typeface="Roboto Bk"/>
              <a:cs typeface="Roboto Bk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15" dirty="0"/>
              <a:pPr marL="38100">
                <a:lnSpc>
                  <a:spcPct val="100000"/>
                </a:lnSpc>
                <a:spcBef>
                  <a:spcPts val="25"/>
                </a:spcBef>
              </a:pPr>
              <a:t>24</a:t>
            </a:fld>
            <a:endParaRPr spc="-15" dirty="0"/>
          </a:p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656827" y="2129119"/>
          <a:ext cx="9220198" cy="38087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717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91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621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609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3622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3622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36093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23622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23622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236092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409645">
                <a:tc rowSpan="22"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r>
                        <a:rPr sz="2750" spc="-5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Donation</a:t>
                      </a:r>
                      <a:r>
                        <a:rPr sz="2750" spc="-20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2750" spc="-25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to</a:t>
                      </a:r>
                      <a:r>
                        <a:rPr sz="2750" spc="-20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2750" spc="-5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other</a:t>
                      </a:r>
                      <a:r>
                        <a:rPr sz="2750" spc="-20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2750" spc="-5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trusts</a:t>
                      </a:r>
                      <a:endParaRPr sz="2750">
                        <a:latin typeface="Constantia"/>
                        <a:cs typeface="Constantia"/>
                      </a:endParaRPr>
                    </a:p>
                  </a:txBody>
                  <a:tcPr marL="0" marR="0" marT="125730" marB="0" vert="vert27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4E81BD"/>
                    </a:solidFill>
                  </a:tcPr>
                </a:tc>
                <a:tc grid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992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5730" marB="0" vert="vert27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4E81BD"/>
                    </a:solidFill>
                  </a:tcPr>
                </a:tc>
                <a:tc grid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188595">
                        <a:lnSpc>
                          <a:spcPct val="100000"/>
                        </a:lnSpc>
                      </a:pPr>
                      <a:r>
                        <a:rPr sz="1650" spc="5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12</a:t>
                      </a:r>
                      <a:r>
                        <a:rPr sz="1425" spc="7" baseline="38011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th</a:t>
                      </a:r>
                      <a:r>
                        <a:rPr sz="1425" spc="330" baseline="38011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50" spc="-10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proviso</a:t>
                      </a:r>
                      <a:r>
                        <a:rPr sz="1650" spc="-15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 to</a:t>
                      </a:r>
                      <a:r>
                        <a:rPr sz="1650" spc="-20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50" spc="-10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10(23C)</a:t>
                      </a:r>
                      <a:endParaRPr sz="1650">
                        <a:latin typeface="Constantia"/>
                        <a:cs typeface="Constantia"/>
                      </a:endParaRPr>
                    </a:p>
                  </a:txBody>
                  <a:tcPr marL="0" marR="0" marT="1270" marB="0"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4E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997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5730" marB="0" vert="vert27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4E81BD"/>
                    </a:solidFill>
                  </a:tcPr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4573AA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4573AA"/>
                      </a:solidFill>
                      <a:prstDash val="solid"/>
                    </a:lnL>
                    <a:lnT w="28575">
                      <a:solidFill>
                        <a:srgbClr val="4573AA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4E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993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5730" marB="0" vert="vert27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4E81BD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366395">
                        <a:lnSpc>
                          <a:spcPct val="100000"/>
                        </a:lnSpc>
                      </a:pPr>
                      <a:r>
                        <a:rPr sz="1650" spc="-10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Corpus</a:t>
                      </a:r>
                      <a:r>
                        <a:rPr sz="1650" spc="-35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50" spc="-5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donations</a:t>
                      </a:r>
                      <a:endParaRPr sz="1650">
                        <a:latin typeface="Constantia"/>
                        <a:cs typeface="Constantia"/>
                      </a:endParaRPr>
                    </a:p>
                  </a:txBody>
                  <a:tcPr marL="0" marR="0" marT="1270" marB="0"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4E81BD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>
                      <a:solidFill>
                        <a:srgbClr val="4573A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628015">
                        <a:lnSpc>
                          <a:spcPct val="100000"/>
                        </a:lnSpc>
                      </a:pPr>
                      <a:r>
                        <a:rPr sz="1650" spc="-10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Not</a:t>
                      </a:r>
                      <a:r>
                        <a:rPr sz="1650" spc="-50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50" spc="-15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allowed</a:t>
                      </a:r>
                      <a:endParaRPr sz="1650">
                        <a:latin typeface="Constantia"/>
                        <a:cs typeface="Constantia"/>
                      </a:endParaRPr>
                    </a:p>
                  </a:txBody>
                  <a:tcPr marL="0" marR="0" marT="1270" marB="0"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4E81BD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4573AA"/>
                      </a:solidFill>
                      <a:prstDash val="solid"/>
                    </a:lnR>
                    <a:lnB w="28575">
                      <a:solidFill>
                        <a:srgbClr val="4573A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573AA"/>
                      </a:solidFill>
                      <a:prstDash val="solid"/>
                    </a:lnL>
                    <a:lnT w="28575">
                      <a:solidFill>
                        <a:srgbClr val="4573AA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4E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997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5730" marB="0" vert="vert27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4E81BD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4E81BD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B w="28575">
                      <a:solidFill>
                        <a:srgbClr val="4573A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4E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28575">
                      <a:solidFill>
                        <a:srgbClr val="4573AA"/>
                      </a:solidFill>
                      <a:prstDash val="solid"/>
                    </a:lnR>
                    <a:lnB w="28575">
                      <a:solidFill>
                        <a:srgbClr val="4573A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4573AA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997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5730" marB="0" vert="vert27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4E81BD"/>
                    </a:solidFill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3B6494"/>
                      </a:solidFill>
                      <a:prstDash val="solid"/>
                    </a:lnR>
                    <a:lnB w="28575">
                      <a:solidFill>
                        <a:srgbClr val="3B6494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3B6494"/>
                      </a:solidFill>
                      <a:prstDash val="solid"/>
                    </a:lnL>
                    <a:lnT w="28575">
                      <a:solidFill>
                        <a:srgbClr val="3B6494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4E81BD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28575">
                      <a:solidFill>
                        <a:srgbClr val="4573AA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4E81BD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4573AA"/>
                      </a:solidFill>
                      <a:prstDash val="solid"/>
                    </a:lnR>
                    <a:lnT w="28575">
                      <a:solidFill>
                        <a:srgbClr val="4573AA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573AA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6994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5730" marB="0" vert="vert27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4E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28575">
                      <a:solidFill>
                        <a:srgbClr val="3B6494"/>
                      </a:solidFill>
                      <a:prstDash val="solid"/>
                    </a:lnR>
                    <a:lnB w="28575">
                      <a:solidFill>
                        <a:srgbClr val="3B6494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3B6494"/>
                      </a:solidFill>
                      <a:prstDash val="solid"/>
                    </a:lnL>
                    <a:lnT w="28575">
                      <a:solidFill>
                        <a:srgbClr val="3B6494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4E81BD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28575">
                      <a:solidFill>
                        <a:srgbClr val="4573AA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4E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28575">
                      <a:solidFill>
                        <a:srgbClr val="4573AA"/>
                      </a:solidFill>
                      <a:prstDash val="solid"/>
                    </a:lnR>
                    <a:lnT w="28575">
                      <a:solidFill>
                        <a:srgbClr val="4573AA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4573AA"/>
                      </a:solidFill>
                      <a:prstDash val="solid"/>
                    </a:lnL>
                    <a:lnB w="28575">
                      <a:solidFill>
                        <a:srgbClr val="4573A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229870">
                        <a:lnSpc>
                          <a:spcPct val="100000"/>
                        </a:lnSpc>
                      </a:pPr>
                      <a:r>
                        <a:rPr sz="1650" spc="-10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Explanation</a:t>
                      </a:r>
                      <a:r>
                        <a:rPr sz="1650" spc="-15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50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2</a:t>
                      </a:r>
                      <a:r>
                        <a:rPr sz="1650" spc="-10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50" spc="-15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to</a:t>
                      </a:r>
                      <a:r>
                        <a:rPr sz="1650" spc="-10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50" spc="-5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11(1)</a:t>
                      </a:r>
                      <a:endParaRPr sz="1650">
                        <a:latin typeface="Constantia"/>
                        <a:cs typeface="Constantia"/>
                      </a:endParaRPr>
                    </a:p>
                  </a:txBody>
                  <a:tcPr marL="0" marR="0" marT="1270" marB="0"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4E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8997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5730" marB="0" vert="vert27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4E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28575">
                      <a:solidFill>
                        <a:srgbClr val="3B6494"/>
                      </a:solidFill>
                      <a:prstDash val="solid"/>
                    </a:lnR>
                    <a:lnB w="28575">
                      <a:solidFill>
                        <a:srgbClr val="3B6494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3B6494"/>
                      </a:solidFill>
                      <a:prstDash val="solid"/>
                    </a:lnL>
                    <a:lnR w="28575">
                      <a:solidFill>
                        <a:srgbClr val="4573AA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573AA"/>
                      </a:solidFill>
                      <a:prstDash val="solid"/>
                    </a:lnL>
                    <a:lnB w="28575">
                      <a:solidFill>
                        <a:srgbClr val="4573A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4E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899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5730" marB="0" vert="vert27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4E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28575">
                      <a:solidFill>
                        <a:srgbClr val="3B6494"/>
                      </a:solidFill>
                      <a:prstDash val="solid"/>
                    </a:lnR>
                    <a:lnB w="28575">
                      <a:solidFill>
                        <a:srgbClr val="3B6494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3B6494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4E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3496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5730" marB="0" vert="vert27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4E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28575">
                      <a:solidFill>
                        <a:srgbClr val="3B6494"/>
                      </a:solidFill>
                      <a:prstDash val="solid"/>
                    </a:lnR>
                    <a:lnB w="28575">
                      <a:solidFill>
                        <a:srgbClr val="3B6494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rowSpan="3"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3B6494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>
                  <a:txBody>
                    <a:bodyPr/>
                    <a:lstStyle/>
                    <a:p>
                      <a:pPr marR="10160" algn="ctr">
                        <a:lnSpc>
                          <a:spcPts val="1895"/>
                        </a:lnSpc>
                        <a:spcBef>
                          <a:spcPts val="770"/>
                        </a:spcBef>
                      </a:pPr>
                      <a:r>
                        <a:rPr sz="1650" spc="-20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Up</a:t>
                      </a:r>
                      <a:r>
                        <a:rPr sz="1650" spc="-25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50" spc="-15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to</a:t>
                      </a:r>
                      <a:r>
                        <a:rPr sz="1650" spc="-25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50" spc="-65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AY</a:t>
                      </a:r>
                      <a:r>
                        <a:rPr sz="1650" spc="-25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50" spc="-5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23-24-100%</a:t>
                      </a:r>
                      <a:endParaRPr sz="1650">
                        <a:latin typeface="Constantia"/>
                        <a:cs typeface="Constantia"/>
                      </a:endParaRPr>
                    </a:p>
                    <a:p>
                      <a:pPr marR="3175" algn="ctr">
                        <a:lnSpc>
                          <a:spcPts val="1895"/>
                        </a:lnSpc>
                      </a:pPr>
                      <a:r>
                        <a:rPr sz="1650" spc="-15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allowed</a:t>
                      </a:r>
                      <a:endParaRPr sz="1650">
                        <a:latin typeface="Constantia"/>
                        <a:cs typeface="Constantia"/>
                      </a:endParaRPr>
                    </a:p>
                  </a:txBody>
                  <a:tcPr marL="0" marR="0" marT="97790" marB="0"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4E81BD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4E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3497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5730" marB="0" vert="vert27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4E81BD"/>
                    </a:solidFill>
                  </a:tcPr>
                </a:tc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3B6494"/>
                      </a:solidFill>
                      <a:prstDash val="solid"/>
                    </a:lnR>
                    <a:lnT w="28575">
                      <a:solidFill>
                        <a:srgbClr val="3B6494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3B6494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9779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4E81BD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7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4E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8997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5730" marB="0" vert="vert27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4E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28575">
                      <a:solidFill>
                        <a:srgbClr val="3B6494"/>
                      </a:solidFill>
                      <a:prstDash val="solid"/>
                    </a:lnR>
                    <a:lnT w="28575">
                      <a:solidFill>
                        <a:srgbClr val="3B6494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3B6494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9779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4E81BD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8998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5730" marB="0" vert="vert27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4E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28575">
                      <a:solidFill>
                        <a:srgbClr val="3B6494"/>
                      </a:solidFill>
                      <a:prstDash val="solid"/>
                    </a:lnR>
                    <a:lnT w="28575">
                      <a:solidFill>
                        <a:srgbClr val="3B6494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3B6494"/>
                      </a:solidFill>
                      <a:prstDash val="solid"/>
                    </a:lnL>
                    <a:lnR w="28575">
                      <a:solidFill>
                        <a:srgbClr val="4573AA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4573AA"/>
                      </a:solidFill>
                      <a:prstDash val="solid"/>
                    </a:lnL>
                    <a:lnT w="28575">
                      <a:solidFill>
                        <a:srgbClr val="4573AA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9779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4E81BD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6993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5730" marB="0" vert="vert27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4E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28575">
                      <a:solidFill>
                        <a:srgbClr val="3B6494"/>
                      </a:solidFill>
                      <a:prstDash val="solid"/>
                    </a:lnR>
                    <a:lnT w="28575">
                      <a:solidFill>
                        <a:srgbClr val="3B6494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3B6494"/>
                      </a:solidFill>
                      <a:prstDash val="solid"/>
                    </a:lnL>
                    <a:lnB w="28575">
                      <a:solidFill>
                        <a:srgbClr val="3B6494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722630" marR="342900" indent="-387985">
                        <a:lnSpc>
                          <a:spcPts val="1810"/>
                        </a:lnSpc>
                        <a:spcBef>
                          <a:spcPts val="969"/>
                        </a:spcBef>
                      </a:pPr>
                      <a:r>
                        <a:rPr sz="1650" spc="-5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Other</a:t>
                      </a:r>
                      <a:r>
                        <a:rPr sz="1650" spc="-45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50" spc="-5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than</a:t>
                      </a:r>
                      <a:r>
                        <a:rPr sz="1650" spc="-40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50" spc="-10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corpus </a:t>
                      </a:r>
                      <a:r>
                        <a:rPr sz="1650" spc="-400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50" spc="-5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donations</a:t>
                      </a:r>
                      <a:endParaRPr sz="1650">
                        <a:latin typeface="Constantia"/>
                        <a:cs typeface="Constantia"/>
                      </a:endParaRPr>
                    </a:p>
                  </a:txBody>
                  <a:tcPr marL="0" marR="0" marT="123189" marB="0"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4E81BD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4573AA"/>
                      </a:solidFill>
                      <a:prstDash val="solid"/>
                    </a:lnR>
                    <a:lnB w="28575">
                      <a:solidFill>
                        <a:srgbClr val="4573A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573AA"/>
                      </a:solidFill>
                      <a:prstDash val="solid"/>
                    </a:lnL>
                    <a:lnT w="28575">
                      <a:solidFill>
                        <a:srgbClr val="4573AA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9779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4E81BD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4">
                  <a:txBody>
                    <a:bodyPr/>
                    <a:lstStyle/>
                    <a:p>
                      <a:pPr marL="722630" marR="306070" indent="-429895">
                        <a:lnSpc>
                          <a:spcPts val="1810"/>
                        </a:lnSpc>
                        <a:spcBef>
                          <a:spcPts val="969"/>
                        </a:spcBef>
                      </a:pPr>
                      <a:r>
                        <a:rPr sz="1650" spc="-5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11(1)-Explanation</a:t>
                      </a:r>
                      <a:r>
                        <a:rPr sz="1650" spc="-75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50" spc="-5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4- </a:t>
                      </a:r>
                      <a:r>
                        <a:rPr sz="1650" spc="-400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50" spc="-5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clause(iii)</a:t>
                      </a:r>
                      <a:endParaRPr sz="1650">
                        <a:latin typeface="Constantia"/>
                        <a:cs typeface="Constantia"/>
                      </a:endParaRPr>
                    </a:p>
                  </a:txBody>
                  <a:tcPr marL="0" marR="0" marT="123189" marB="0"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00B0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8997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5730" marB="0" vert="vert27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4E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28575">
                      <a:solidFill>
                        <a:srgbClr val="3B6494"/>
                      </a:solidFill>
                      <a:prstDash val="solid"/>
                    </a:lnR>
                    <a:lnT w="28575">
                      <a:solidFill>
                        <a:srgbClr val="3B6494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3B6494"/>
                      </a:solidFill>
                      <a:prstDash val="solid"/>
                    </a:lnL>
                    <a:lnB w="28575">
                      <a:solidFill>
                        <a:srgbClr val="3B6494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3189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4E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28575">
                      <a:solidFill>
                        <a:srgbClr val="4573AA"/>
                      </a:solidFill>
                      <a:prstDash val="solid"/>
                    </a:lnR>
                    <a:lnB w="28575">
                      <a:solidFill>
                        <a:srgbClr val="4573A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4573AA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3189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00B0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899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5730" marB="0" vert="vert27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4E81BD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3189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4E81BD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4573AA"/>
                      </a:solidFill>
                      <a:prstDash val="solid"/>
                    </a:lnR>
                    <a:lnT w="28575">
                      <a:solidFill>
                        <a:srgbClr val="4573AA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4573AA"/>
                      </a:solidFill>
                      <a:prstDash val="solid"/>
                    </a:lnL>
                    <a:lnR w="28575">
                      <a:solidFill>
                        <a:srgbClr val="4573AA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4573AA"/>
                      </a:solidFill>
                      <a:prstDash val="solid"/>
                    </a:lnL>
                    <a:lnT w="28575">
                      <a:solidFill>
                        <a:srgbClr val="4573AA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3189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00B0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6994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5730" marB="0" vert="vert27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4E81BD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3189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4E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28575">
                      <a:solidFill>
                        <a:srgbClr val="4573AA"/>
                      </a:solidFill>
                      <a:prstDash val="solid"/>
                    </a:lnR>
                    <a:lnT w="28575">
                      <a:solidFill>
                        <a:srgbClr val="4573AA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4573AA"/>
                      </a:solidFill>
                      <a:prstDash val="solid"/>
                    </a:lnL>
                    <a:lnB w="28575">
                      <a:solidFill>
                        <a:srgbClr val="4573A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pPr marR="12065" algn="ctr">
                        <a:lnSpc>
                          <a:spcPts val="1895"/>
                        </a:lnSpc>
                        <a:spcBef>
                          <a:spcPts val="770"/>
                        </a:spcBef>
                      </a:pPr>
                      <a:r>
                        <a:rPr sz="1650" spc="-45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Wef</a:t>
                      </a:r>
                      <a:r>
                        <a:rPr sz="1650" spc="-15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50" spc="-65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AY</a:t>
                      </a:r>
                      <a:r>
                        <a:rPr sz="1650" spc="-15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50" spc="-10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2024-25-Only</a:t>
                      </a:r>
                      <a:endParaRPr sz="1650">
                        <a:latin typeface="Constantia"/>
                        <a:cs typeface="Constantia"/>
                      </a:endParaRPr>
                    </a:p>
                    <a:p>
                      <a:pPr marR="8255" algn="ctr">
                        <a:lnSpc>
                          <a:spcPts val="1895"/>
                        </a:lnSpc>
                      </a:pPr>
                      <a:r>
                        <a:rPr sz="1650" spc="-10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85%</a:t>
                      </a:r>
                      <a:r>
                        <a:rPr sz="1650" spc="-45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50" spc="-15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allowed</a:t>
                      </a:r>
                      <a:endParaRPr sz="1650">
                        <a:latin typeface="Constantia"/>
                        <a:cs typeface="Constantia"/>
                      </a:endParaRPr>
                    </a:p>
                  </a:txBody>
                  <a:tcPr marL="0" marR="0" marT="97790" marB="0"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00B04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4573AA"/>
                      </a:solidFill>
                      <a:prstDash val="solid"/>
                    </a:lnR>
                    <a:lnB w="28575">
                      <a:solidFill>
                        <a:srgbClr val="4573A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573AA"/>
                      </a:solidFill>
                      <a:prstDash val="solid"/>
                    </a:lnL>
                    <a:lnT w="28575">
                      <a:solidFill>
                        <a:srgbClr val="4573AA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3189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00B0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8997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5730" marB="0" vert="vert27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4E81BD"/>
                    </a:solidFill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4573AA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573AA"/>
                      </a:solidFill>
                      <a:prstDash val="solid"/>
                    </a:lnL>
                    <a:lnB w="28575">
                      <a:solidFill>
                        <a:srgbClr val="4573A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9779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00B04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28575">
                      <a:solidFill>
                        <a:srgbClr val="4573AA"/>
                      </a:solidFill>
                      <a:prstDash val="solid"/>
                    </a:lnR>
                    <a:lnB w="28575">
                      <a:solidFill>
                        <a:srgbClr val="4573A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4573AA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899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5730" marB="0" vert="vert27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4E81BD"/>
                    </a:solidFill>
                  </a:tcPr>
                </a:tc>
                <a:tc rowSpan="2"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9779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00B04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4573AA"/>
                      </a:solidFill>
                      <a:prstDash val="solid"/>
                    </a:lnR>
                    <a:lnT w="28575">
                      <a:solidFill>
                        <a:srgbClr val="4573AA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573AA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6993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5730" marB="0" vert="vert27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4E81BD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9779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00B04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28575">
                      <a:solidFill>
                        <a:srgbClr val="4573AA"/>
                      </a:solidFill>
                      <a:prstDash val="solid"/>
                    </a:lnR>
                    <a:lnT w="28575">
                      <a:solidFill>
                        <a:srgbClr val="4573AA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4573AA"/>
                      </a:solidFill>
                      <a:prstDash val="solid"/>
                    </a:lnL>
                    <a:lnB w="28575">
                      <a:solidFill>
                        <a:srgbClr val="4573A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62230" marR="78105" indent="114935">
                        <a:lnSpc>
                          <a:spcPts val="1810"/>
                        </a:lnSpc>
                        <a:spcBef>
                          <a:spcPts val="969"/>
                        </a:spcBef>
                      </a:pPr>
                      <a:r>
                        <a:rPr sz="1650" spc="-10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10(23C)-third proviso- </a:t>
                      </a:r>
                      <a:r>
                        <a:rPr sz="1650" spc="-5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50" spc="-10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Explanation</a:t>
                      </a:r>
                      <a:r>
                        <a:rPr sz="1650" spc="-20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 </a:t>
                      </a:r>
                      <a:r>
                        <a:rPr sz="1650" spc="-5" dirty="0">
                          <a:solidFill>
                            <a:srgbClr val="FFFFFF"/>
                          </a:solidFill>
                          <a:latin typeface="Constantia"/>
                          <a:cs typeface="Constantia"/>
                        </a:rPr>
                        <a:t>2-clause(iii)</a:t>
                      </a:r>
                      <a:endParaRPr sz="1650">
                        <a:latin typeface="Constantia"/>
                        <a:cs typeface="Constantia"/>
                      </a:endParaRPr>
                    </a:p>
                  </a:txBody>
                  <a:tcPr marL="0" marR="0" marT="123189" marB="0"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00B0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899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5730" marB="0" vert="vert27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4E81BD"/>
                    </a:solidFill>
                  </a:tcPr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4573AA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4573AA"/>
                      </a:solidFill>
                      <a:prstDash val="solid"/>
                    </a:lnL>
                    <a:lnB w="28575">
                      <a:solidFill>
                        <a:srgbClr val="4573AA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3189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00B0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33979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5730" marB="0" vert="vert27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4E81BD"/>
                    </a:solidFill>
                  </a:tcPr>
                </a:tc>
                <a:tc grid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3189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FFFFFF"/>
                      </a:solidFill>
                      <a:prstDash val="solid"/>
                    </a:lnB>
                    <a:solidFill>
                      <a:srgbClr val="00B0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32972" y="205581"/>
            <a:ext cx="4715510" cy="5619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500" spc="135" dirty="0">
                <a:latin typeface="Roboto Bk"/>
                <a:cs typeface="Roboto Bk"/>
              </a:rPr>
              <a:t>Application</a:t>
            </a:r>
            <a:r>
              <a:rPr sz="3500" spc="15" dirty="0">
                <a:latin typeface="Roboto Bk"/>
                <a:cs typeface="Roboto Bk"/>
              </a:rPr>
              <a:t> </a:t>
            </a:r>
            <a:r>
              <a:rPr sz="3500" spc="50" dirty="0">
                <a:latin typeface="Roboto Bk"/>
                <a:cs typeface="Roboto Bk"/>
              </a:rPr>
              <a:t>of</a:t>
            </a:r>
            <a:r>
              <a:rPr sz="3500" spc="15" dirty="0">
                <a:latin typeface="Roboto Bk"/>
                <a:cs typeface="Roboto Bk"/>
              </a:rPr>
              <a:t> </a:t>
            </a:r>
            <a:r>
              <a:rPr sz="3500" spc="135" dirty="0">
                <a:latin typeface="Roboto Bk"/>
                <a:cs typeface="Roboto Bk"/>
              </a:rPr>
              <a:t>income</a:t>
            </a:r>
            <a:endParaRPr sz="3500">
              <a:latin typeface="Roboto Bk"/>
              <a:cs typeface="Roboto Bk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15" dirty="0"/>
              <a:pPr marL="38100">
                <a:lnSpc>
                  <a:spcPct val="100000"/>
                </a:lnSpc>
                <a:spcBef>
                  <a:spcPts val="25"/>
                </a:spcBef>
              </a:pPr>
              <a:t>25</a:t>
            </a:fld>
            <a:endParaRPr spc="-15" dirty="0"/>
          </a:p>
        </p:txBody>
      </p:sp>
      <p:sp>
        <p:nvSpPr>
          <p:cNvPr id="3" name="object 3"/>
          <p:cNvSpPr txBox="1"/>
          <p:nvPr/>
        </p:nvSpPr>
        <p:spPr>
          <a:xfrm>
            <a:off x="1242932" y="1204064"/>
            <a:ext cx="8005445" cy="5641340"/>
          </a:xfrm>
          <a:prstGeom prst="rect">
            <a:avLst/>
          </a:prstGeom>
        </p:spPr>
        <p:txBody>
          <a:bodyPr vert="horz" wrap="square" lIns="0" tIns="96520" rIns="0" bIns="0" rtlCol="0">
            <a:spAutoFit/>
          </a:bodyPr>
          <a:lstStyle/>
          <a:p>
            <a:pPr marL="345440" indent="-332740">
              <a:lnSpc>
                <a:spcPct val="100000"/>
              </a:lnSpc>
              <a:spcBef>
                <a:spcPts val="760"/>
              </a:spcBef>
              <a:buClr>
                <a:srgbClr val="4E81BD"/>
              </a:buClr>
              <a:buSzPct val="79545"/>
              <a:buFont typeface="Arial MT"/>
              <a:buChar char="•"/>
              <a:tabLst>
                <a:tab pos="344805" algn="l"/>
                <a:tab pos="345440" algn="l"/>
              </a:tabLst>
            </a:pPr>
            <a:r>
              <a:rPr sz="2200" b="1" spc="45" dirty="0">
                <a:latin typeface="Roboto Bk"/>
                <a:cs typeface="Roboto Bk"/>
              </a:rPr>
              <a:t>Not</a:t>
            </a:r>
            <a:r>
              <a:rPr sz="2200" b="1" dirty="0">
                <a:latin typeface="Roboto Bk"/>
                <a:cs typeface="Roboto Bk"/>
              </a:rPr>
              <a:t> </a:t>
            </a:r>
            <a:r>
              <a:rPr sz="2200" b="1" spc="120" dirty="0">
                <a:latin typeface="Roboto Bk"/>
                <a:cs typeface="Roboto Bk"/>
              </a:rPr>
              <a:t>an</a:t>
            </a:r>
            <a:r>
              <a:rPr sz="2200" b="1" spc="5" dirty="0">
                <a:latin typeface="Roboto Bk"/>
                <a:cs typeface="Roboto Bk"/>
              </a:rPr>
              <a:t> </a:t>
            </a:r>
            <a:r>
              <a:rPr sz="2200" b="1" spc="100" dirty="0">
                <a:latin typeface="Roboto Bk"/>
                <a:cs typeface="Roboto Bk"/>
              </a:rPr>
              <a:t>expenditure</a:t>
            </a:r>
            <a:endParaRPr sz="2200">
              <a:latin typeface="Roboto Bk"/>
              <a:cs typeface="Roboto Bk"/>
            </a:endParaRPr>
          </a:p>
          <a:p>
            <a:pPr marL="345440" indent="-332740">
              <a:lnSpc>
                <a:spcPct val="100000"/>
              </a:lnSpc>
              <a:spcBef>
                <a:spcPts val="660"/>
              </a:spcBef>
              <a:buClr>
                <a:srgbClr val="4E81BD"/>
              </a:buClr>
              <a:buSzPct val="79545"/>
              <a:buFont typeface="Arial MT"/>
              <a:buChar char="•"/>
              <a:tabLst>
                <a:tab pos="344805" algn="l"/>
                <a:tab pos="345440" algn="l"/>
              </a:tabLst>
            </a:pPr>
            <a:r>
              <a:rPr sz="2200" b="1" spc="114" dirty="0">
                <a:latin typeface="Roboto Bk"/>
                <a:cs typeface="Roboto Bk"/>
              </a:rPr>
              <a:t>Only</a:t>
            </a:r>
            <a:r>
              <a:rPr sz="2200" b="1" spc="15" dirty="0">
                <a:latin typeface="Roboto Bk"/>
                <a:cs typeface="Roboto Bk"/>
              </a:rPr>
              <a:t> </a:t>
            </a:r>
            <a:r>
              <a:rPr sz="2200" b="1" spc="85" dirty="0">
                <a:latin typeface="Roboto Bk"/>
                <a:cs typeface="Roboto Bk"/>
              </a:rPr>
              <a:t>towards</a:t>
            </a:r>
            <a:r>
              <a:rPr sz="2200" b="1" spc="15" dirty="0">
                <a:latin typeface="Roboto Bk"/>
                <a:cs typeface="Roboto Bk"/>
              </a:rPr>
              <a:t> </a:t>
            </a:r>
            <a:r>
              <a:rPr sz="2200" b="1" spc="60" dirty="0">
                <a:latin typeface="Roboto Bk"/>
                <a:cs typeface="Roboto Bk"/>
              </a:rPr>
              <a:t>the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5" dirty="0">
                <a:latin typeface="Roboto Bk"/>
                <a:cs typeface="Roboto Bk"/>
              </a:rPr>
              <a:t>objects</a:t>
            </a:r>
            <a:r>
              <a:rPr sz="2200" b="1" spc="15" dirty="0">
                <a:latin typeface="Roboto Bk"/>
                <a:cs typeface="Roboto Bk"/>
              </a:rPr>
              <a:t> </a:t>
            </a:r>
            <a:r>
              <a:rPr sz="2200" b="1" spc="25" dirty="0">
                <a:latin typeface="Roboto Bk"/>
                <a:cs typeface="Roboto Bk"/>
              </a:rPr>
              <a:t>of</a:t>
            </a:r>
            <a:r>
              <a:rPr sz="2200" b="1" spc="15" dirty="0">
                <a:latin typeface="Roboto Bk"/>
                <a:cs typeface="Roboto Bk"/>
              </a:rPr>
              <a:t> </a:t>
            </a:r>
            <a:r>
              <a:rPr sz="2200" b="1" spc="60" dirty="0">
                <a:latin typeface="Roboto Bk"/>
                <a:cs typeface="Roboto Bk"/>
              </a:rPr>
              <a:t>the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50" dirty="0">
                <a:latin typeface="Roboto Bk"/>
                <a:cs typeface="Roboto Bk"/>
              </a:rPr>
              <a:t>trust</a:t>
            </a:r>
            <a:endParaRPr sz="2200">
              <a:latin typeface="Roboto Bk"/>
              <a:cs typeface="Roboto Bk"/>
            </a:endParaRPr>
          </a:p>
          <a:p>
            <a:pPr marL="345440" indent="-332740">
              <a:lnSpc>
                <a:spcPct val="100000"/>
              </a:lnSpc>
              <a:spcBef>
                <a:spcPts val="660"/>
              </a:spcBef>
              <a:buClr>
                <a:srgbClr val="4E81BD"/>
              </a:buClr>
              <a:buSzPct val="79545"/>
              <a:buFont typeface="Arial MT"/>
              <a:buChar char="•"/>
              <a:tabLst>
                <a:tab pos="344805" algn="l"/>
                <a:tab pos="345440" algn="l"/>
              </a:tabLst>
            </a:pPr>
            <a:r>
              <a:rPr sz="2200" b="1" spc="90" dirty="0">
                <a:latin typeface="Roboto Bk"/>
                <a:cs typeface="Roboto Bk"/>
              </a:rPr>
              <a:t>May</a:t>
            </a:r>
            <a:r>
              <a:rPr sz="2200" b="1" spc="15" dirty="0">
                <a:latin typeface="Roboto Bk"/>
                <a:cs typeface="Roboto Bk"/>
              </a:rPr>
              <a:t> </a:t>
            </a:r>
            <a:r>
              <a:rPr sz="2200" b="1" spc="65" dirty="0">
                <a:latin typeface="Roboto Bk"/>
                <a:cs typeface="Roboto Bk"/>
              </a:rPr>
              <a:t>be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135" dirty="0">
                <a:latin typeface="Roboto Bk"/>
                <a:cs typeface="Roboto Bk"/>
              </a:rPr>
              <a:t>in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60" dirty="0">
                <a:latin typeface="Roboto Bk"/>
                <a:cs typeface="Roboto Bk"/>
              </a:rPr>
              <a:t>the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110" dirty="0">
                <a:latin typeface="Roboto Bk"/>
                <a:cs typeface="Roboto Bk"/>
              </a:rPr>
              <a:t>nature</a:t>
            </a:r>
            <a:r>
              <a:rPr sz="2200" b="1" spc="15" dirty="0">
                <a:latin typeface="Roboto Bk"/>
                <a:cs typeface="Roboto Bk"/>
              </a:rPr>
              <a:t> </a:t>
            </a:r>
            <a:r>
              <a:rPr sz="2200" b="1" spc="25" dirty="0">
                <a:latin typeface="Roboto Bk"/>
                <a:cs typeface="Roboto Bk"/>
              </a:rPr>
              <a:t>of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114" dirty="0">
                <a:latin typeface="Roboto Bk"/>
                <a:cs typeface="Roboto Bk"/>
              </a:rPr>
              <a:t>revenue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140" dirty="0">
                <a:latin typeface="Roboto Bk"/>
                <a:cs typeface="Roboto Bk"/>
              </a:rPr>
              <a:t>or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50" dirty="0">
                <a:latin typeface="Roboto Bk"/>
                <a:cs typeface="Roboto Bk"/>
              </a:rPr>
              <a:t>capital</a:t>
            </a:r>
            <a:endParaRPr sz="2200">
              <a:latin typeface="Roboto Bk"/>
              <a:cs typeface="Roboto Bk"/>
            </a:endParaRPr>
          </a:p>
          <a:p>
            <a:pPr marL="344805" marR="567690" indent="-332740">
              <a:lnSpc>
                <a:spcPct val="100000"/>
              </a:lnSpc>
              <a:spcBef>
                <a:spcPts val="660"/>
              </a:spcBef>
              <a:buClr>
                <a:srgbClr val="4E81BD"/>
              </a:buClr>
              <a:buSzPct val="79545"/>
              <a:buFont typeface="Arial MT"/>
              <a:buChar char="•"/>
              <a:tabLst>
                <a:tab pos="344805" algn="l"/>
                <a:tab pos="345440" algn="l"/>
                <a:tab pos="6724015" algn="l"/>
              </a:tabLst>
            </a:pPr>
            <a:r>
              <a:rPr sz="2200" b="1" spc="70" dirty="0">
                <a:latin typeface="Roboto Bk"/>
                <a:cs typeface="Roboto Bk"/>
              </a:rPr>
              <a:t>At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70" dirty="0">
                <a:latin typeface="Roboto Bk"/>
                <a:cs typeface="Roboto Bk"/>
              </a:rPr>
              <a:t>l</a:t>
            </a:r>
            <a:r>
              <a:rPr sz="2200" b="1" spc="45" dirty="0">
                <a:latin typeface="Roboto Bk"/>
                <a:cs typeface="Roboto Bk"/>
              </a:rPr>
              <a:t>ea</a:t>
            </a:r>
            <a:r>
              <a:rPr sz="2200" b="1" spc="-70" dirty="0">
                <a:latin typeface="Roboto Bk"/>
                <a:cs typeface="Roboto Bk"/>
              </a:rPr>
              <a:t>st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-50" dirty="0">
                <a:latin typeface="Roboto Bk"/>
                <a:cs typeface="Roboto Bk"/>
              </a:rPr>
              <a:t>85</a:t>
            </a:r>
            <a:r>
              <a:rPr sz="2200" b="1" spc="335" dirty="0">
                <a:latin typeface="Roboto Bk"/>
                <a:cs typeface="Roboto Bk"/>
              </a:rPr>
              <a:t>%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95" dirty="0">
                <a:latin typeface="Roboto Bk"/>
                <a:cs typeface="Roboto Bk"/>
              </a:rPr>
              <a:t>i</a:t>
            </a:r>
            <a:r>
              <a:rPr sz="2200" b="1" spc="-135" dirty="0">
                <a:latin typeface="Roboto Bk"/>
                <a:cs typeface="Roboto Bk"/>
              </a:rPr>
              <a:t>s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65" dirty="0">
                <a:latin typeface="Roboto Bk"/>
                <a:cs typeface="Roboto Bk"/>
              </a:rPr>
              <a:t>a</a:t>
            </a:r>
            <a:r>
              <a:rPr sz="2200" b="1" spc="105" dirty="0">
                <a:latin typeface="Roboto Bk"/>
                <a:cs typeface="Roboto Bk"/>
              </a:rPr>
              <a:t>pp</a:t>
            </a:r>
            <a:r>
              <a:rPr sz="2200" b="1" spc="70" dirty="0">
                <a:latin typeface="Roboto Bk"/>
                <a:cs typeface="Roboto Bk"/>
              </a:rPr>
              <a:t>l</a:t>
            </a:r>
            <a:r>
              <a:rPr sz="2200" b="1" spc="95" dirty="0">
                <a:latin typeface="Roboto Bk"/>
                <a:cs typeface="Roboto Bk"/>
              </a:rPr>
              <a:t>i</a:t>
            </a:r>
            <a:r>
              <a:rPr sz="2200" b="1" spc="70" dirty="0">
                <a:latin typeface="Roboto Bk"/>
                <a:cs typeface="Roboto Bk"/>
              </a:rPr>
              <a:t>ed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105" dirty="0">
                <a:latin typeface="Roboto Bk"/>
                <a:cs typeface="Roboto Bk"/>
              </a:rPr>
              <a:t>d</a:t>
            </a:r>
            <a:r>
              <a:rPr sz="2200" b="1" spc="254" dirty="0">
                <a:latin typeface="Roboto Bk"/>
                <a:cs typeface="Roboto Bk"/>
              </a:rPr>
              <a:t>u</a:t>
            </a:r>
            <a:r>
              <a:rPr sz="2200" b="1" spc="155" dirty="0">
                <a:latin typeface="Roboto Bk"/>
                <a:cs typeface="Roboto Bk"/>
              </a:rPr>
              <a:t>r</a:t>
            </a:r>
            <a:r>
              <a:rPr sz="2200" b="1" spc="95" dirty="0">
                <a:latin typeface="Roboto Bk"/>
                <a:cs typeface="Roboto Bk"/>
              </a:rPr>
              <a:t>i</a:t>
            </a:r>
            <a:r>
              <a:rPr sz="2200" b="1" spc="175" dirty="0">
                <a:latin typeface="Roboto Bk"/>
                <a:cs typeface="Roboto Bk"/>
              </a:rPr>
              <a:t>n</a:t>
            </a:r>
            <a:r>
              <a:rPr sz="2200" b="1" spc="-55" dirty="0">
                <a:latin typeface="Roboto Bk"/>
                <a:cs typeface="Roboto Bk"/>
              </a:rPr>
              <a:t>g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-10" dirty="0">
                <a:latin typeface="Roboto Bk"/>
                <a:cs typeface="Roboto Bk"/>
              </a:rPr>
              <a:t>t</a:t>
            </a:r>
            <a:r>
              <a:rPr sz="2200" b="1" spc="90" dirty="0">
                <a:latin typeface="Roboto Bk"/>
                <a:cs typeface="Roboto Bk"/>
              </a:rPr>
              <a:t>he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105" dirty="0">
                <a:latin typeface="Roboto Bk"/>
                <a:cs typeface="Roboto Bk"/>
              </a:rPr>
              <a:t>y</a:t>
            </a:r>
            <a:r>
              <a:rPr sz="2200" b="1" spc="45" dirty="0">
                <a:latin typeface="Roboto Bk"/>
                <a:cs typeface="Roboto Bk"/>
              </a:rPr>
              <a:t>ea</a:t>
            </a:r>
            <a:r>
              <a:rPr sz="2200" b="1" spc="260" dirty="0">
                <a:latin typeface="Roboto Bk"/>
                <a:cs typeface="Roboto Bk"/>
              </a:rPr>
              <a:t>r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95" dirty="0">
                <a:latin typeface="Roboto Bk"/>
                <a:cs typeface="Roboto Bk"/>
              </a:rPr>
              <a:t>i</a:t>
            </a:r>
            <a:r>
              <a:rPr sz="2200" b="1" spc="180" dirty="0">
                <a:latin typeface="Roboto Bk"/>
                <a:cs typeface="Roboto Bk"/>
              </a:rPr>
              <a:t>n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114" dirty="0">
                <a:latin typeface="Roboto Bk"/>
                <a:cs typeface="Roboto Bk"/>
              </a:rPr>
              <a:t>I</a:t>
            </a:r>
            <a:r>
              <a:rPr sz="2200" b="1" spc="210" dirty="0">
                <a:latin typeface="Roboto Bk"/>
                <a:cs typeface="Roboto Bk"/>
              </a:rPr>
              <a:t>n</a:t>
            </a:r>
            <a:r>
              <a:rPr sz="2200" b="1" spc="105" dirty="0">
                <a:latin typeface="Roboto Bk"/>
                <a:cs typeface="Roboto Bk"/>
              </a:rPr>
              <a:t>d</a:t>
            </a:r>
            <a:r>
              <a:rPr sz="2200" b="1" spc="95" dirty="0">
                <a:latin typeface="Roboto Bk"/>
                <a:cs typeface="Roboto Bk"/>
              </a:rPr>
              <a:t>i</a:t>
            </a:r>
            <a:r>
              <a:rPr sz="2200" b="1" spc="70" dirty="0">
                <a:latin typeface="Roboto Bk"/>
                <a:cs typeface="Roboto Bk"/>
              </a:rPr>
              <a:t>a</a:t>
            </a:r>
            <a:r>
              <a:rPr sz="2200" b="1" dirty="0">
                <a:latin typeface="Roboto Bk"/>
                <a:cs typeface="Roboto Bk"/>
              </a:rPr>
              <a:t>	</a:t>
            </a:r>
            <a:r>
              <a:rPr sz="2200" b="1" spc="-25" dirty="0">
                <a:latin typeface="Roboto Bk"/>
                <a:cs typeface="Roboto Bk"/>
              </a:rPr>
              <a:t>(</a:t>
            </a:r>
            <a:r>
              <a:rPr sz="2200" b="1" spc="105" dirty="0">
                <a:latin typeface="Roboto Bk"/>
                <a:cs typeface="Roboto Bk"/>
              </a:rPr>
              <a:t>b</a:t>
            </a:r>
            <a:r>
              <a:rPr sz="2200" b="1" spc="25" dirty="0">
                <a:latin typeface="Roboto Bk"/>
                <a:cs typeface="Roboto Bk"/>
              </a:rPr>
              <a:t>o</a:t>
            </a:r>
            <a:r>
              <a:rPr sz="2200" b="1" spc="-10" dirty="0">
                <a:latin typeface="Roboto Bk"/>
                <a:cs typeface="Roboto Bk"/>
              </a:rPr>
              <a:t>t</a:t>
            </a:r>
            <a:r>
              <a:rPr sz="2200" b="1" spc="100" dirty="0">
                <a:latin typeface="Roboto Bk"/>
                <a:cs typeface="Roboto Bk"/>
              </a:rPr>
              <a:t>h  </a:t>
            </a:r>
            <a:r>
              <a:rPr sz="2200" b="1" spc="45" dirty="0">
                <a:latin typeface="Roboto Bk"/>
                <a:cs typeface="Roboto Bk"/>
              </a:rPr>
              <a:t>regimes)</a:t>
            </a:r>
            <a:endParaRPr sz="2200">
              <a:latin typeface="Roboto Bk"/>
              <a:cs typeface="Roboto Bk"/>
            </a:endParaRPr>
          </a:p>
          <a:p>
            <a:pPr marL="344805" marR="5080" indent="-332740">
              <a:lnSpc>
                <a:spcPct val="100000"/>
              </a:lnSpc>
              <a:spcBef>
                <a:spcPts val="660"/>
              </a:spcBef>
              <a:buClr>
                <a:srgbClr val="4E81BD"/>
              </a:buClr>
              <a:buSzPct val="79545"/>
              <a:buFont typeface="Arial MT"/>
              <a:buChar char="•"/>
              <a:tabLst>
                <a:tab pos="344805" algn="l"/>
                <a:tab pos="345440" algn="l"/>
              </a:tabLst>
            </a:pPr>
            <a:r>
              <a:rPr sz="2200" b="1" spc="110" dirty="0">
                <a:latin typeface="Roboto Bk"/>
                <a:cs typeface="Roboto Bk"/>
              </a:rPr>
              <a:t>Non </a:t>
            </a:r>
            <a:r>
              <a:rPr sz="2200" b="1" spc="65" dirty="0">
                <a:latin typeface="Roboto Bk"/>
                <a:cs typeface="Roboto Bk"/>
              </a:rPr>
              <a:t>compliance </a:t>
            </a:r>
            <a:r>
              <a:rPr sz="2200" b="1" spc="25" dirty="0">
                <a:latin typeface="Roboto Bk"/>
                <a:cs typeface="Roboto Bk"/>
              </a:rPr>
              <a:t>of </a:t>
            </a:r>
            <a:r>
              <a:rPr sz="2200" b="1" spc="-70" dirty="0">
                <a:latin typeface="Roboto Bk"/>
                <a:cs typeface="Roboto Bk"/>
              </a:rPr>
              <a:t>sec. </a:t>
            </a:r>
            <a:r>
              <a:rPr sz="2200" b="1" dirty="0">
                <a:latin typeface="Roboto Bk"/>
                <a:cs typeface="Roboto Bk"/>
              </a:rPr>
              <a:t>40(a)(ia) </a:t>
            </a:r>
            <a:r>
              <a:rPr sz="2200" b="1" spc="-260" dirty="0">
                <a:latin typeface="Roboto Bk"/>
                <a:cs typeface="Roboto Bk"/>
              </a:rPr>
              <a:t>-</a:t>
            </a:r>
            <a:r>
              <a:rPr sz="2200" b="1" spc="-254" dirty="0">
                <a:latin typeface="Roboto Bk"/>
                <a:cs typeface="Roboto Bk"/>
              </a:rPr>
              <a:t> </a:t>
            </a:r>
            <a:r>
              <a:rPr sz="2200" b="1" spc="75" dirty="0">
                <a:latin typeface="Roboto Bk"/>
                <a:cs typeface="Roboto Bk"/>
              </a:rPr>
              <a:t>No </a:t>
            </a:r>
            <a:r>
              <a:rPr sz="2200" b="1" spc="30" dirty="0">
                <a:latin typeface="Roboto Bk"/>
                <a:cs typeface="Roboto Bk"/>
              </a:rPr>
              <a:t>TDS </a:t>
            </a:r>
            <a:r>
              <a:rPr sz="2200" b="1" spc="-260" dirty="0">
                <a:latin typeface="Roboto Bk"/>
                <a:cs typeface="Roboto Bk"/>
              </a:rPr>
              <a:t>-</a:t>
            </a:r>
            <a:r>
              <a:rPr sz="2200" b="1" spc="-254" dirty="0">
                <a:latin typeface="Roboto Bk"/>
                <a:cs typeface="Roboto Bk"/>
              </a:rPr>
              <a:t> </a:t>
            </a:r>
            <a:r>
              <a:rPr sz="2200" b="1" spc="65" dirty="0">
                <a:latin typeface="Roboto Bk"/>
                <a:cs typeface="Roboto Bk"/>
              </a:rPr>
              <a:t>not considered </a:t>
            </a:r>
            <a:r>
              <a:rPr sz="2200" b="1" spc="-535" dirty="0">
                <a:latin typeface="Roboto Bk"/>
                <a:cs typeface="Roboto Bk"/>
              </a:rPr>
              <a:t> </a:t>
            </a:r>
            <a:r>
              <a:rPr sz="2200" b="1" spc="70" dirty="0">
                <a:latin typeface="Roboto Bk"/>
                <a:cs typeface="Roboto Bk"/>
              </a:rPr>
              <a:t>application</a:t>
            </a:r>
            <a:endParaRPr sz="2200">
              <a:latin typeface="Roboto Bk"/>
              <a:cs typeface="Roboto Bk"/>
            </a:endParaRPr>
          </a:p>
          <a:p>
            <a:pPr marL="345440" indent="-332740">
              <a:lnSpc>
                <a:spcPct val="100000"/>
              </a:lnSpc>
              <a:spcBef>
                <a:spcPts val="660"/>
              </a:spcBef>
              <a:buClr>
                <a:srgbClr val="4E81BD"/>
              </a:buClr>
              <a:buSzPct val="79545"/>
              <a:buFont typeface="Arial MT"/>
              <a:buChar char="•"/>
              <a:tabLst>
                <a:tab pos="344805" algn="l"/>
                <a:tab pos="345440" algn="l"/>
              </a:tabLst>
            </a:pPr>
            <a:r>
              <a:rPr sz="2200" b="1" spc="110" dirty="0">
                <a:latin typeface="Roboto Bk"/>
                <a:cs typeface="Roboto Bk"/>
              </a:rPr>
              <a:t>Non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65" dirty="0">
                <a:latin typeface="Roboto Bk"/>
                <a:cs typeface="Roboto Bk"/>
              </a:rPr>
              <a:t>compliance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25" dirty="0">
                <a:latin typeface="Roboto Bk"/>
                <a:cs typeface="Roboto Bk"/>
              </a:rPr>
              <a:t>of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-70" dirty="0">
                <a:latin typeface="Roboto Bk"/>
                <a:cs typeface="Roboto Bk"/>
              </a:rPr>
              <a:t>sec.</a:t>
            </a:r>
            <a:r>
              <a:rPr sz="2200" b="1" spc="25" dirty="0">
                <a:latin typeface="Roboto Bk"/>
                <a:cs typeface="Roboto Bk"/>
              </a:rPr>
              <a:t> </a:t>
            </a:r>
            <a:r>
              <a:rPr sz="2200" b="1" spc="-25" dirty="0">
                <a:latin typeface="Roboto Bk"/>
                <a:cs typeface="Roboto Bk"/>
              </a:rPr>
              <a:t>40A(3)/(3A)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-260" dirty="0">
                <a:latin typeface="Roboto Bk"/>
                <a:cs typeface="Roboto Bk"/>
              </a:rPr>
              <a:t>-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70" dirty="0">
                <a:latin typeface="Roboto Bk"/>
                <a:cs typeface="Roboto Bk"/>
              </a:rPr>
              <a:t>application</a:t>
            </a:r>
            <a:r>
              <a:rPr sz="2200" b="1" spc="25" dirty="0">
                <a:latin typeface="Roboto Bk"/>
                <a:cs typeface="Roboto Bk"/>
              </a:rPr>
              <a:t> </a:t>
            </a:r>
            <a:r>
              <a:rPr sz="2200" b="1" spc="135" dirty="0">
                <a:latin typeface="Roboto Bk"/>
                <a:cs typeface="Roboto Bk"/>
              </a:rPr>
              <a:t>in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10" dirty="0">
                <a:latin typeface="Roboto Bk"/>
                <a:cs typeface="Roboto Bk"/>
              </a:rPr>
              <a:t>cash</a:t>
            </a:r>
            <a:endParaRPr sz="2200">
              <a:latin typeface="Roboto Bk"/>
              <a:cs typeface="Roboto Bk"/>
            </a:endParaRPr>
          </a:p>
          <a:p>
            <a:pPr marL="344805">
              <a:lnSpc>
                <a:spcPct val="100000"/>
              </a:lnSpc>
            </a:pPr>
            <a:r>
              <a:rPr sz="2200" b="1" spc="-65" dirty="0">
                <a:latin typeface="Roboto Bk"/>
                <a:cs typeface="Roboto Bk"/>
              </a:rPr>
              <a:t>&gt;10,000-</a:t>
            </a:r>
            <a:r>
              <a:rPr sz="2200" b="1" spc="10" dirty="0">
                <a:latin typeface="Roboto Bk"/>
                <a:cs typeface="Roboto Bk"/>
              </a:rPr>
              <a:t> </a:t>
            </a:r>
            <a:r>
              <a:rPr sz="2200" b="1" spc="65" dirty="0">
                <a:latin typeface="Roboto Bk"/>
                <a:cs typeface="Roboto Bk"/>
              </a:rPr>
              <a:t>not</a:t>
            </a:r>
            <a:r>
              <a:rPr sz="2200" b="1" spc="10" dirty="0">
                <a:latin typeface="Roboto Bk"/>
                <a:cs typeface="Roboto Bk"/>
              </a:rPr>
              <a:t> </a:t>
            </a:r>
            <a:r>
              <a:rPr sz="2200" b="1" spc="65" dirty="0">
                <a:latin typeface="Roboto Bk"/>
                <a:cs typeface="Roboto Bk"/>
              </a:rPr>
              <a:t>considered</a:t>
            </a:r>
            <a:r>
              <a:rPr sz="2200" b="1" spc="10" dirty="0">
                <a:latin typeface="Roboto Bk"/>
                <a:cs typeface="Roboto Bk"/>
              </a:rPr>
              <a:t> </a:t>
            </a:r>
            <a:r>
              <a:rPr sz="2200" b="1" spc="70" dirty="0">
                <a:latin typeface="Roboto Bk"/>
                <a:cs typeface="Roboto Bk"/>
              </a:rPr>
              <a:t>application</a:t>
            </a:r>
            <a:endParaRPr sz="2200">
              <a:latin typeface="Roboto Bk"/>
              <a:cs typeface="Roboto Bk"/>
            </a:endParaRPr>
          </a:p>
          <a:p>
            <a:pPr marL="345440" indent="-332740">
              <a:lnSpc>
                <a:spcPct val="100000"/>
              </a:lnSpc>
              <a:spcBef>
                <a:spcPts val="660"/>
              </a:spcBef>
              <a:buClr>
                <a:srgbClr val="4E81BD"/>
              </a:buClr>
              <a:buSzPct val="79545"/>
              <a:buFont typeface="Arial MT"/>
              <a:buChar char="•"/>
              <a:tabLst>
                <a:tab pos="344805" algn="l"/>
                <a:tab pos="345440" algn="l"/>
              </a:tabLst>
            </a:pPr>
            <a:r>
              <a:rPr sz="2200" b="1" spc="75" dirty="0">
                <a:latin typeface="Roboto Bk"/>
                <a:cs typeface="Roboto Bk"/>
              </a:rPr>
              <a:t>No</a:t>
            </a:r>
            <a:r>
              <a:rPr sz="2200" b="1" spc="15" dirty="0">
                <a:latin typeface="Roboto Bk"/>
                <a:cs typeface="Roboto Bk"/>
              </a:rPr>
              <a:t> </a:t>
            </a:r>
            <a:r>
              <a:rPr sz="2200" b="1" spc="125" dirty="0">
                <a:latin typeface="Roboto Bk"/>
                <a:cs typeface="Roboto Bk"/>
              </a:rPr>
              <a:t>carry</a:t>
            </a:r>
            <a:r>
              <a:rPr sz="2200" b="1" spc="15" dirty="0">
                <a:latin typeface="Roboto Bk"/>
                <a:cs typeface="Roboto Bk"/>
              </a:rPr>
              <a:t> </a:t>
            </a:r>
            <a:r>
              <a:rPr sz="2200" b="1" spc="145" dirty="0">
                <a:latin typeface="Roboto Bk"/>
                <a:cs typeface="Roboto Bk"/>
              </a:rPr>
              <a:t>forward</a:t>
            </a:r>
            <a:r>
              <a:rPr sz="2200" b="1" spc="15" dirty="0">
                <a:latin typeface="Roboto Bk"/>
                <a:cs typeface="Roboto Bk"/>
              </a:rPr>
              <a:t> </a:t>
            </a:r>
            <a:r>
              <a:rPr sz="2200" b="1" spc="25" dirty="0">
                <a:latin typeface="Roboto Bk"/>
                <a:cs typeface="Roboto Bk"/>
              </a:rPr>
              <a:t>of</a:t>
            </a:r>
            <a:r>
              <a:rPr sz="2200" b="1" spc="15" dirty="0">
                <a:latin typeface="Roboto Bk"/>
                <a:cs typeface="Roboto Bk"/>
              </a:rPr>
              <a:t> </a:t>
            </a:r>
            <a:r>
              <a:rPr sz="2200" b="1" spc="-20" dirty="0">
                <a:latin typeface="Roboto Bk"/>
                <a:cs typeface="Roboto Bk"/>
              </a:rPr>
              <a:t>excess</a:t>
            </a:r>
            <a:r>
              <a:rPr sz="2200" b="1" spc="15" dirty="0">
                <a:latin typeface="Roboto Bk"/>
                <a:cs typeface="Roboto Bk"/>
              </a:rPr>
              <a:t> </a:t>
            </a:r>
            <a:r>
              <a:rPr sz="2200" b="1" spc="70" dirty="0">
                <a:latin typeface="Roboto Bk"/>
                <a:cs typeface="Roboto Bk"/>
              </a:rPr>
              <a:t>application</a:t>
            </a:r>
            <a:endParaRPr sz="2200">
              <a:latin typeface="Roboto Bk"/>
              <a:cs typeface="Roboto Bk"/>
            </a:endParaRPr>
          </a:p>
          <a:p>
            <a:pPr marL="345440" indent="-332740">
              <a:lnSpc>
                <a:spcPct val="100000"/>
              </a:lnSpc>
              <a:spcBef>
                <a:spcPts val="660"/>
              </a:spcBef>
              <a:buClr>
                <a:srgbClr val="4E81BD"/>
              </a:buClr>
              <a:buSzPct val="79545"/>
              <a:buFont typeface="Arial MT"/>
              <a:buChar char="•"/>
              <a:tabLst>
                <a:tab pos="344805" algn="l"/>
                <a:tab pos="345440" algn="l"/>
              </a:tabLst>
            </a:pPr>
            <a:r>
              <a:rPr sz="2200" b="1" spc="55" dirty="0">
                <a:latin typeface="Roboto Bk"/>
                <a:cs typeface="Roboto Bk"/>
              </a:rPr>
              <a:t>Actual</a:t>
            </a:r>
            <a:r>
              <a:rPr sz="2200" b="1" spc="5" dirty="0">
                <a:latin typeface="Roboto Bk"/>
                <a:cs typeface="Roboto Bk"/>
              </a:rPr>
              <a:t> </a:t>
            </a:r>
            <a:r>
              <a:rPr sz="2200" b="1" spc="85" dirty="0">
                <a:latin typeface="Roboto Bk"/>
                <a:cs typeface="Roboto Bk"/>
              </a:rPr>
              <a:t>payment</a:t>
            </a:r>
            <a:r>
              <a:rPr sz="2200" b="1" spc="10" dirty="0">
                <a:latin typeface="Roboto Bk"/>
                <a:cs typeface="Roboto Bk"/>
              </a:rPr>
              <a:t> </a:t>
            </a:r>
            <a:r>
              <a:rPr sz="2200" b="1" dirty="0">
                <a:latin typeface="Roboto Bk"/>
                <a:cs typeface="Roboto Bk"/>
              </a:rPr>
              <a:t>basis</a:t>
            </a:r>
            <a:endParaRPr sz="2200">
              <a:latin typeface="Roboto Bk"/>
              <a:cs typeface="Roboto Bk"/>
            </a:endParaRPr>
          </a:p>
          <a:p>
            <a:pPr marL="345440" indent="-332740">
              <a:lnSpc>
                <a:spcPct val="100000"/>
              </a:lnSpc>
              <a:spcBef>
                <a:spcPts val="660"/>
              </a:spcBef>
              <a:buClr>
                <a:srgbClr val="4E81BD"/>
              </a:buClr>
              <a:buSzPct val="79545"/>
              <a:buFont typeface="Arial MT"/>
              <a:buChar char="•"/>
              <a:tabLst>
                <a:tab pos="344805" algn="l"/>
                <a:tab pos="345440" algn="l"/>
              </a:tabLst>
            </a:pPr>
            <a:r>
              <a:rPr sz="2200" b="1" spc="75" dirty="0">
                <a:latin typeface="Roboto Bk"/>
                <a:cs typeface="Roboto Bk"/>
              </a:rPr>
              <a:t>No</a:t>
            </a:r>
            <a:r>
              <a:rPr sz="2200" b="1" spc="5" dirty="0">
                <a:latin typeface="Roboto Bk"/>
                <a:cs typeface="Roboto Bk"/>
              </a:rPr>
              <a:t> </a:t>
            </a:r>
            <a:r>
              <a:rPr sz="2200" b="1" spc="65" dirty="0">
                <a:latin typeface="Roboto Bk"/>
                <a:cs typeface="Roboto Bk"/>
              </a:rPr>
              <a:t>beneﬁt</a:t>
            </a:r>
            <a:r>
              <a:rPr sz="2200" b="1" spc="10" dirty="0">
                <a:latin typeface="Roboto Bk"/>
                <a:cs typeface="Roboto Bk"/>
              </a:rPr>
              <a:t> to </a:t>
            </a:r>
            <a:r>
              <a:rPr sz="2200" b="1" spc="30" dirty="0">
                <a:latin typeface="Roboto Bk"/>
                <a:cs typeface="Roboto Bk"/>
              </a:rPr>
              <a:t>speciﬁed</a:t>
            </a:r>
            <a:r>
              <a:rPr sz="2200" b="1" spc="10" dirty="0">
                <a:latin typeface="Roboto Bk"/>
                <a:cs typeface="Roboto Bk"/>
              </a:rPr>
              <a:t> </a:t>
            </a:r>
            <a:r>
              <a:rPr sz="2200" b="1" spc="45" dirty="0">
                <a:latin typeface="Roboto Bk"/>
                <a:cs typeface="Roboto Bk"/>
              </a:rPr>
              <a:t>persons</a:t>
            </a:r>
            <a:endParaRPr sz="2200">
              <a:latin typeface="Roboto Bk"/>
              <a:cs typeface="Roboto Bk"/>
            </a:endParaRPr>
          </a:p>
          <a:p>
            <a:pPr marL="345440" indent="-332740">
              <a:lnSpc>
                <a:spcPct val="100000"/>
              </a:lnSpc>
              <a:spcBef>
                <a:spcPts val="660"/>
              </a:spcBef>
              <a:buClr>
                <a:srgbClr val="4E81BD"/>
              </a:buClr>
              <a:buSzPct val="79545"/>
              <a:buFont typeface="Arial MT"/>
              <a:buChar char="•"/>
              <a:tabLst>
                <a:tab pos="344805" algn="l"/>
                <a:tab pos="345440" algn="l"/>
              </a:tabLst>
            </a:pPr>
            <a:r>
              <a:rPr sz="2200" b="1" spc="90" dirty="0">
                <a:latin typeface="Roboto Bk"/>
                <a:cs typeface="Roboto Bk"/>
              </a:rPr>
              <a:t>Donation</a:t>
            </a:r>
            <a:r>
              <a:rPr sz="2200" b="1" spc="15" dirty="0">
                <a:latin typeface="Roboto Bk"/>
                <a:cs typeface="Roboto Bk"/>
              </a:rPr>
              <a:t> </a:t>
            </a:r>
            <a:r>
              <a:rPr sz="2200" b="1" spc="85" dirty="0">
                <a:latin typeface="Roboto Bk"/>
                <a:cs typeface="Roboto Bk"/>
              </a:rPr>
              <a:t>towards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60" dirty="0">
                <a:latin typeface="Roboto Bk"/>
                <a:cs typeface="Roboto Bk"/>
              </a:rPr>
              <a:t>corpus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25" dirty="0">
                <a:latin typeface="Roboto Bk"/>
                <a:cs typeface="Roboto Bk"/>
              </a:rPr>
              <a:t>of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100" dirty="0">
                <a:latin typeface="Roboto Bk"/>
                <a:cs typeface="Roboto Bk"/>
              </a:rPr>
              <a:t>another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-15" dirty="0">
                <a:latin typeface="Roboto Bk"/>
                <a:cs typeface="Roboto Bk"/>
              </a:rPr>
              <a:t>CIs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65" dirty="0">
                <a:latin typeface="Roboto Bk"/>
                <a:cs typeface="Roboto Bk"/>
              </a:rPr>
              <a:t>not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95" dirty="0">
                <a:latin typeface="Roboto Bk"/>
                <a:cs typeface="Roboto Bk"/>
              </a:rPr>
              <a:t>allowed</a:t>
            </a:r>
            <a:endParaRPr sz="2200">
              <a:latin typeface="Roboto Bk"/>
              <a:cs typeface="Roboto Bk"/>
            </a:endParaRPr>
          </a:p>
          <a:p>
            <a:pPr marL="345440" indent="-332740">
              <a:lnSpc>
                <a:spcPct val="100000"/>
              </a:lnSpc>
              <a:spcBef>
                <a:spcPts val="660"/>
              </a:spcBef>
              <a:buClr>
                <a:srgbClr val="4E81BD"/>
              </a:buClr>
              <a:buSzPct val="79545"/>
              <a:buFont typeface="Arial MT"/>
              <a:buChar char="•"/>
              <a:tabLst>
                <a:tab pos="344805" algn="l"/>
                <a:tab pos="345440" algn="l"/>
              </a:tabLst>
            </a:pPr>
            <a:r>
              <a:rPr sz="2200" b="1" spc="90" dirty="0">
                <a:latin typeface="Roboto Bk"/>
                <a:cs typeface="Roboto Bk"/>
              </a:rPr>
              <a:t>Donation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10" dirty="0">
                <a:latin typeface="Roboto Bk"/>
                <a:cs typeface="Roboto Bk"/>
              </a:rPr>
              <a:t>to</a:t>
            </a:r>
            <a:r>
              <a:rPr sz="2200" b="1" spc="25" dirty="0">
                <a:latin typeface="Roboto Bk"/>
                <a:cs typeface="Roboto Bk"/>
              </a:rPr>
              <a:t> </a:t>
            </a:r>
            <a:r>
              <a:rPr sz="2200" b="1" spc="90" dirty="0">
                <a:latin typeface="Roboto Bk"/>
                <a:cs typeface="Roboto Bk"/>
              </a:rPr>
              <a:t>other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-20" dirty="0">
                <a:latin typeface="Roboto Bk"/>
                <a:cs typeface="Roboto Bk"/>
              </a:rPr>
              <a:t>CIs:</a:t>
            </a:r>
            <a:r>
              <a:rPr sz="2200" b="1" spc="25" dirty="0">
                <a:latin typeface="Roboto Bk"/>
                <a:cs typeface="Roboto Bk"/>
              </a:rPr>
              <a:t> </a:t>
            </a:r>
            <a:r>
              <a:rPr sz="2200" b="1" spc="95" dirty="0">
                <a:latin typeface="Roboto Bk"/>
                <a:cs typeface="Roboto Bk"/>
              </a:rPr>
              <a:t>only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75" dirty="0">
                <a:latin typeface="Roboto Bk"/>
                <a:cs typeface="Roboto Bk"/>
              </a:rPr>
              <a:t>85%</a:t>
            </a:r>
            <a:r>
              <a:rPr sz="2200" b="1" spc="25" dirty="0">
                <a:latin typeface="Roboto Bk"/>
                <a:cs typeface="Roboto Bk"/>
              </a:rPr>
              <a:t> </a:t>
            </a:r>
            <a:r>
              <a:rPr sz="2200" b="1" spc="95" dirty="0">
                <a:latin typeface="Roboto Bk"/>
                <a:cs typeface="Roboto Bk"/>
              </a:rPr>
              <a:t>allowed</a:t>
            </a:r>
            <a:r>
              <a:rPr sz="2200" b="1" spc="50" dirty="0">
                <a:latin typeface="Roboto Bk"/>
                <a:cs typeface="Roboto Bk"/>
              </a:rPr>
              <a:t> </a:t>
            </a:r>
            <a:r>
              <a:rPr sz="2200" b="1" spc="145" dirty="0">
                <a:latin typeface="Roboto"/>
                <a:cs typeface="Roboto"/>
              </a:rPr>
              <a:t>(wef</a:t>
            </a:r>
            <a:r>
              <a:rPr sz="2200" b="1" spc="20" dirty="0">
                <a:latin typeface="Roboto"/>
                <a:cs typeface="Roboto"/>
              </a:rPr>
              <a:t> </a:t>
            </a:r>
            <a:r>
              <a:rPr sz="2200" b="1" spc="110" dirty="0">
                <a:latin typeface="Roboto"/>
                <a:cs typeface="Roboto"/>
              </a:rPr>
              <a:t>AY</a:t>
            </a:r>
            <a:r>
              <a:rPr sz="2200" b="1" spc="25" dirty="0">
                <a:latin typeface="Roboto"/>
                <a:cs typeface="Roboto"/>
              </a:rPr>
              <a:t> </a:t>
            </a:r>
            <a:r>
              <a:rPr sz="2200" b="1" spc="-55" dirty="0">
                <a:latin typeface="Roboto"/>
                <a:cs typeface="Roboto"/>
              </a:rPr>
              <a:t>24-25)</a:t>
            </a:r>
            <a:endParaRPr sz="220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3089" rIns="0" bIns="0" rtlCol="0">
            <a:spAutoFit/>
          </a:bodyPr>
          <a:lstStyle/>
          <a:p>
            <a:pPr marL="713105" marR="5080">
              <a:lnSpc>
                <a:spcPct val="100699"/>
              </a:lnSpc>
              <a:spcBef>
                <a:spcPts val="85"/>
              </a:spcBef>
            </a:pPr>
            <a:r>
              <a:rPr sz="3550" spc="135" dirty="0">
                <a:latin typeface="Roboto Bk"/>
                <a:cs typeface="Roboto Bk"/>
              </a:rPr>
              <a:t>Accumulation</a:t>
            </a:r>
            <a:r>
              <a:rPr sz="3550" spc="20" dirty="0">
                <a:latin typeface="Roboto Bk"/>
                <a:cs typeface="Roboto Bk"/>
              </a:rPr>
              <a:t> </a:t>
            </a:r>
            <a:r>
              <a:rPr sz="3550" spc="150" dirty="0">
                <a:latin typeface="Roboto Bk"/>
                <a:cs typeface="Roboto Bk"/>
              </a:rPr>
              <a:t>by</a:t>
            </a:r>
            <a:r>
              <a:rPr sz="3550" spc="25" dirty="0">
                <a:latin typeface="Roboto Bk"/>
                <a:cs typeface="Roboto Bk"/>
              </a:rPr>
              <a:t> </a:t>
            </a:r>
            <a:r>
              <a:rPr sz="3550" spc="135" dirty="0">
                <a:latin typeface="Roboto Bk"/>
                <a:cs typeface="Roboto Bk"/>
              </a:rPr>
              <a:t>Charitable </a:t>
            </a:r>
            <a:r>
              <a:rPr sz="3550" spc="-869" dirty="0">
                <a:latin typeface="Roboto Bk"/>
                <a:cs typeface="Roboto Bk"/>
              </a:rPr>
              <a:t> </a:t>
            </a:r>
            <a:r>
              <a:rPr sz="3550" spc="190" dirty="0">
                <a:latin typeface="Roboto Bk"/>
                <a:cs typeface="Roboto Bk"/>
              </a:rPr>
              <a:t>I</a:t>
            </a:r>
            <a:r>
              <a:rPr sz="3550" spc="355" dirty="0">
                <a:latin typeface="Roboto Bk"/>
                <a:cs typeface="Roboto Bk"/>
              </a:rPr>
              <a:t>n</a:t>
            </a:r>
            <a:r>
              <a:rPr sz="3550" spc="-125" dirty="0">
                <a:latin typeface="Roboto Bk"/>
                <a:cs typeface="Roboto Bk"/>
              </a:rPr>
              <a:t>s</a:t>
            </a:r>
            <a:r>
              <a:rPr sz="3550" spc="-90" dirty="0">
                <a:latin typeface="Roboto Bk"/>
                <a:cs typeface="Roboto Bk"/>
              </a:rPr>
              <a:t>t</a:t>
            </a:r>
            <a:r>
              <a:rPr sz="3550" spc="160" dirty="0">
                <a:latin typeface="Roboto Bk"/>
                <a:cs typeface="Roboto Bk"/>
              </a:rPr>
              <a:t>i</a:t>
            </a:r>
            <a:r>
              <a:rPr sz="3550" spc="-5" dirty="0">
                <a:latin typeface="Roboto Bk"/>
                <a:cs typeface="Roboto Bk"/>
              </a:rPr>
              <a:t>t</a:t>
            </a:r>
            <a:r>
              <a:rPr sz="3550" spc="165" dirty="0">
                <a:latin typeface="Roboto Bk"/>
                <a:cs typeface="Roboto Bk"/>
              </a:rPr>
              <a:t>u</a:t>
            </a:r>
            <a:r>
              <a:rPr sz="3550" spc="95" dirty="0">
                <a:latin typeface="Roboto Bk"/>
                <a:cs typeface="Roboto Bk"/>
              </a:rPr>
              <a:t>t</a:t>
            </a:r>
            <a:r>
              <a:rPr sz="3550" spc="160" dirty="0">
                <a:latin typeface="Roboto Bk"/>
                <a:cs typeface="Roboto Bk"/>
              </a:rPr>
              <a:t>i</a:t>
            </a:r>
            <a:r>
              <a:rPr sz="3550" spc="180" dirty="0">
                <a:latin typeface="Roboto Bk"/>
                <a:cs typeface="Roboto Bk"/>
              </a:rPr>
              <a:t>o</a:t>
            </a:r>
            <a:r>
              <a:rPr sz="3550" spc="175" dirty="0">
                <a:latin typeface="Roboto Bk"/>
                <a:cs typeface="Roboto Bk"/>
              </a:rPr>
              <a:t>n</a:t>
            </a:r>
            <a:r>
              <a:rPr sz="3550" spc="-210" dirty="0">
                <a:latin typeface="Roboto Bk"/>
                <a:cs typeface="Roboto Bk"/>
              </a:rPr>
              <a:t>s</a:t>
            </a:r>
            <a:r>
              <a:rPr sz="3550" spc="40" dirty="0">
                <a:latin typeface="Roboto Bk"/>
                <a:cs typeface="Roboto Bk"/>
              </a:rPr>
              <a:t> </a:t>
            </a:r>
            <a:r>
              <a:rPr sz="3550" spc="-670" dirty="0">
                <a:latin typeface="Roboto Bk"/>
                <a:cs typeface="Roboto Bk"/>
              </a:rPr>
              <a:t>–</a:t>
            </a:r>
            <a:r>
              <a:rPr sz="3550" spc="40" dirty="0">
                <a:latin typeface="Roboto Bk"/>
                <a:cs typeface="Roboto Bk"/>
              </a:rPr>
              <a:t> </a:t>
            </a:r>
            <a:r>
              <a:rPr sz="3550" spc="245" dirty="0">
                <a:latin typeface="Roboto Bk"/>
                <a:cs typeface="Roboto Bk"/>
              </a:rPr>
              <a:t>w</a:t>
            </a:r>
            <a:r>
              <a:rPr sz="3550" spc="-70" dirty="0">
                <a:latin typeface="Roboto Bk"/>
                <a:cs typeface="Roboto Bk"/>
              </a:rPr>
              <a:t>.e.f</a:t>
            </a:r>
            <a:r>
              <a:rPr sz="3550" spc="40" dirty="0">
                <a:latin typeface="Roboto Bk"/>
                <a:cs typeface="Roboto Bk"/>
              </a:rPr>
              <a:t> </a:t>
            </a:r>
            <a:r>
              <a:rPr sz="3550" spc="-5" dirty="0">
                <a:latin typeface="Roboto Bk"/>
                <a:cs typeface="Roboto Bk"/>
              </a:rPr>
              <a:t>A</a:t>
            </a:r>
            <a:r>
              <a:rPr sz="3550" spc="-40" dirty="0">
                <a:latin typeface="Roboto Bk"/>
                <a:cs typeface="Roboto Bk"/>
              </a:rPr>
              <a:t>Y</a:t>
            </a:r>
            <a:r>
              <a:rPr sz="3550" spc="40" dirty="0">
                <a:latin typeface="Roboto Bk"/>
                <a:cs typeface="Roboto Bk"/>
              </a:rPr>
              <a:t> </a:t>
            </a:r>
            <a:r>
              <a:rPr sz="3550" spc="-70" dirty="0">
                <a:latin typeface="Roboto Bk"/>
                <a:cs typeface="Roboto Bk"/>
              </a:rPr>
              <a:t>23</a:t>
            </a:r>
            <a:r>
              <a:rPr sz="3550" spc="-420" dirty="0">
                <a:latin typeface="Roboto Bk"/>
                <a:cs typeface="Roboto Bk"/>
              </a:rPr>
              <a:t>-</a:t>
            </a:r>
            <a:r>
              <a:rPr sz="3550" spc="-70" dirty="0">
                <a:latin typeface="Roboto Bk"/>
                <a:cs typeface="Roboto Bk"/>
              </a:rPr>
              <a:t>2</a:t>
            </a:r>
            <a:r>
              <a:rPr sz="3550" spc="-65" dirty="0">
                <a:latin typeface="Roboto Bk"/>
                <a:cs typeface="Roboto Bk"/>
              </a:rPr>
              <a:t>4</a:t>
            </a:r>
            <a:endParaRPr sz="3550">
              <a:latin typeface="Roboto Bk"/>
              <a:cs typeface="Roboto B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0600" y="1447800"/>
            <a:ext cx="8534400" cy="5544210"/>
          </a:xfrm>
          <a:prstGeom prst="rect">
            <a:avLst/>
          </a:prstGeom>
        </p:spPr>
        <p:txBody>
          <a:bodyPr vert="horz" wrap="square" lIns="0" tIns="102235" rIns="0" bIns="0" rtlCol="0">
            <a:spAutoFit/>
          </a:bodyPr>
          <a:lstStyle/>
          <a:p>
            <a:pPr marL="45085">
              <a:lnSpc>
                <a:spcPct val="100000"/>
              </a:lnSpc>
              <a:spcBef>
                <a:spcPts val="805"/>
              </a:spcBef>
            </a:pPr>
            <a:r>
              <a:rPr sz="1950" b="1" spc="170" dirty="0">
                <a:latin typeface="Roboto"/>
                <a:cs typeface="Roboto"/>
              </a:rPr>
              <a:t>For</a:t>
            </a:r>
            <a:r>
              <a:rPr sz="1950" b="1" spc="5" dirty="0">
                <a:latin typeface="Roboto"/>
                <a:cs typeface="Roboto"/>
              </a:rPr>
              <a:t> </a:t>
            </a:r>
            <a:r>
              <a:rPr sz="1950" b="1" spc="175" dirty="0">
                <a:latin typeface="Roboto"/>
                <a:cs typeface="Roboto"/>
              </a:rPr>
              <a:t>ﬁve</a:t>
            </a:r>
            <a:r>
              <a:rPr sz="1950" b="1" spc="10" dirty="0">
                <a:latin typeface="Roboto"/>
                <a:cs typeface="Roboto"/>
              </a:rPr>
              <a:t> </a:t>
            </a:r>
            <a:r>
              <a:rPr sz="1950" b="1" spc="135" dirty="0">
                <a:latin typeface="Roboto"/>
                <a:cs typeface="Roboto"/>
              </a:rPr>
              <a:t>years</a:t>
            </a:r>
            <a:endParaRPr sz="1950">
              <a:latin typeface="Roboto"/>
              <a:cs typeface="Roboto"/>
            </a:endParaRPr>
          </a:p>
          <a:p>
            <a:pPr marL="359410" indent="-321945">
              <a:lnSpc>
                <a:spcPct val="100000"/>
              </a:lnSpc>
              <a:spcBef>
                <a:spcPts val="710"/>
              </a:spcBef>
              <a:buClr>
                <a:srgbClr val="4E81BD"/>
              </a:buClr>
              <a:buSzPct val="79487"/>
              <a:buFont typeface="Arial MT"/>
              <a:buChar char="•"/>
              <a:tabLst>
                <a:tab pos="359410" algn="l"/>
                <a:tab pos="360045" algn="l"/>
              </a:tabLst>
            </a:pPr>
            <a:r>
              <a:rPr sz="1950" b="1" spc="95" dirty="0">
                <a:latin typeface="Roboto Bk"/>
                <a:cs typeface="Roboto Bk"/>
              </a:rPr>
              <a:t>For</a:t>
            </a:r>
            <a:r>
              <a:rPr sz="1950" b="1" spc="15" dirty="0">
                <a:latin typeface="Roboto Bk"/>
                <a:cs typeface="Roboto Bk"/>
              </a:rPr>
              <a:t> </a:t>
            </a:r>
            <a:r>
              <a:rPr sz="1950" b="1" spc="80" dirty="0">
                <a:latin typeface="Roboto Bk"/>
                <a:cs typeface="Roboto Bk"/>
              </a:rPr>
              <a:t>a</a:t>
            </a:r>
            <a:r>
              <a:rPr sz="1950" b="1" spc="10" dirty="0">
                <a:latin typeface="Roboto Bk"/>
                <a:cs typeface="Roboto Bk"/>
              </a:rPr>
              <a:t> </a:t>
            </a:r>
            <a:r>
              <a:rPr sz="1950" b="1" spc="20" dirty="0">
                <a:latin typeface="Roboto Bk"/>
                <a:cs typeface="Roboto Bk"/>
              </a:rPr>
              <a:t>speciﬁc</a:t>
            </a:r>
            <a:r>
              <a:rPr sz="1950" b="1" spc="15" dirty="0">
                <a:latin typeface="Roboto Bk"/>
                <a:cs typeface="Roboto Bk"/>
              </a:rPr>
              <a:t> </a:t>
            </a:r>
            <a:r>
              <a:rPr sz="1950" b="1" spc="85" dirty="0">
                <a:latin typeface="Roboto Bk"/>
                <a:cs typeface="Roboto Bk"/>
              </a:rPr>
              <a:t>purpose</a:t>
            </a:r>
            <a:endParaRPr sz="1950">
              <a:latin typeface="Roboto Bk"/>
              <a:cs typeface="Roboto Bk"/>
            </a:endParaRPr>
          </a:p>
          <a:p>
            <a:pPr marL="359410" indent="-321945">
              <a:lnSpc>
                <a:spcPct val="100000"/>
              </a:lnSpc>
              <a:spcBef>
                <a:spcPts val="715"/>
              </a:spcBef>
              <a:buClr>
                <a:srgbClr val="4E81BD"/>
              </a:buClr>
              <a:buSzPct val="79487"/>
              <a:buFont typeface="Arial MT"/>
              <a:buChar char="•"/>
              <a:tabLst>
                <a:tab pos="359410" algn="l"/>
                <a:tab pos="360045" algn="l"/>
              </a:tabLst>
            </a:pPr>
            <a:r>
              <a:rPr sz="1950" b="1" spc="114" dirty="0">
                <a:latin typeface="Roboto Bk"/>
                <a:cs typeface="Roboto Bk"/>
              </a:rPr>
              <a:t>Form</a:t>
            </a:r>
            <a:r>
              <a:rPr sz="1950" b="1" spc="10" dirty="0">
                <a:latin typeface="Roboto Bk"/>
                <a:cs typeface="Roboto Bk"/>
              </a:rPr>
              <a:t> </a:t>
            </a:r>
            <a:r>
              <a:rPr sz="1950" b="1" spc="-25" dirty="0">
                <a:latin typeface="Roboto Bk"/>
                <a:cs typeface="Roboto Bk"/>
              </a:rPr>
              <a:t>10</a:t>
            </a:r>
            <a:r>
              <a:rPr sz="1950" b="1" spc="10" dirty="0">
                <a:latin typeface="Roboto Bk"/>
                <a:cs typeface="Roboto Bk"/>
              </a:rPr>
              <a:t> </a:t>
            </a:r>
            <a:r>
              <a:rPr sz="1950" b="1" spc="25" dirty="0">
                <a:latin typeface="Roboto Bk"/>
                <a:cs typeface="Roboto Bk"/>
              </a:rPr>
              <a:t>to</a:t>
            </a:r>
            <a:r>
              <a:rPr sz="1950" b="1" spc="15" dirty="0">
                <a:latin typeface="Roboto Bk"/>
                <a:cs typeface="Roboto Bk"/>
              </a:rPr>
              <a:t> </a:t>
            </a:r>
            <a:r>
              <a:rPr sz="1950" b="1" spc="75" dirty="0">
                <a:latin typeface="Roboto Bk"/>
                <a:cs typeface="Roboto Bk"/>
              </a:rPr>
              <a:t>be</a:t>
            </a:r>
            <a:r>
              <a:rPr sz="1950" b="1" spc="10" dirty="0">
                <a:latin typeface="Roboto Bk"/>
                <a:cs typeface="Roboto Bk"/>
              </a:rPr>
              <a:t> </a:t>
            </a:r>
            <a:r>
              <a:rPr sz="1950" b="1" spc="75" dirty="0">
                <a:latin typeface="Roboto Bk"/>
                <a:cs typeface="Roboto Bk"/>
              </a:rPr>
              <a:t>ﬁled</a:t>
            </a:r>
            <a:endParaRPr sz="1950">
              <a:latin typeface="Roboto Bk"/>
              <a:cs typeface="Roboto Bk"/>
            </a:endParaRPr>
          </a:p>
          <a:p>
            <a:pPr marL="359410" indent="-321945">
              <a:lnSpc>
                <a:spcPct val="100000"/>
              </a:lnSpc>
              <a:spcBef>
                <a:spcPts val="710"/>
              </a:spcBef>
              <a:buClr>
                <a:srgbClr val="4E81BD"/>
              </a:buClr>
              <a:buSzPct val="79487"/>
              <a:buFont typeface="Arial MT"/>
              <a:buChar char="•"/>
              <a:tabLst>
                <a:tab pos="359410" algn="l"/>
                <a:tab pos="360045" algn="l"/>
              </a:tabLst>
            </a:pPr>
            <a:r>
              <a:rPr sz="1950" b="1" spc="140" dirty="0">
                <a:latin typeface="Roboto Bk"/>
                <a:cs typeface="Roboto Bk"/>
              </a:rPr>
              <a:t>Maximum</a:t>
            </a:r>
            <a:r>
              <a:rPr sz="1950" b="1" spc="5" dirty="0">
                <a:latin typeface="Roboto Bk"/>
                <a:cs typeface="Roboto Bk"/>
              </a:rPr>
              <a:t> </a:t>
            </a:r>
            <a:r>
              <a:rPr sz="1950" b="1" spc="-25" dirty="0">
                <a:latin typeface="Roboto Bk"/>
                <a:cs typeface="Roboto Bk"/>
              </a:rPr>
              <a:t>5</a:t>
            </a:r>
            <a:r>
              <a:rPr sz="1950" b="1" spc="5" dirty="0">
                <a:latin typeface="Roboto Bk"/>
                <a:cs typeface="Roboto Bk"/>
              </a:rPr>
              <a:t> </a:t>
            </a:r>
            <a:r>
              <a:rPr sz="1950" b="1" spc="70" dirty="0">
                <a:latin typeface="Roboto Bk"/>
                <a:cs typeface="Roboto Bk"/>
              </a:rPr>
              <a:t>years</a:t>
            </a:r>
            <a:endParaRPr sz="1950">
              <a:latin typeface="Roboto Bk"/>
              <a:cs typeface="Roboto Bk"/>
            </a:endParaRPr>
          </a:p>
          <a:p>
            <a:pPr marL="359410" indent="-321945">
              <a:lnSpc>
                <a:spcPct val="100000"/>
              </a:lnSpc>
              <a:spcBef>
                <a:spcPts val="715"/>
              </a:spcBef>
              <a:buClr>
                <a:srgbClr val="4E81BD"/>
              </a:buClr>
              <a:buSzPct val="79487"/>
              <a:buFont typeface="Arial MT"/>
              <a:buChar char="•"/>
              <a:tabLst>
                <a:tab pos="359410" algn="l"/>
                <a:tab pos="360045" algn="l"/>
              </a:tabLst>
            </a:pPr>
            <a:r>
              <a:rPr sz="1950" b="1" spc="85" dirty="0">
                <a:latin typeface="Roboto Bk"/>
                <a:cs typeface="Roboto Bk"/>
              </a:rPr>
              <a:t>If</a:t>
            </a:r>
            <a:r>
              <a:rPr sz="1950" b="1" spc="20" dirty="0">
                <a:latin typeface="Roboto Bk"/>
                <a:cs typeface="Roboto Bk"/>
              </a:rPr>
              <a:t> </a:t>
            </a:r>
            <a:r>
              <a:rPr sz="1950" b="1" spc="75" dirty="0">
                <a:latin typeface="Roboto Bk"/>
                <a:cs typeface="Roboto Bk"/>
              </a:rPr>
              <a:t>not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90" dirty="0">
                <a:latin typeface="Roboto Bk"/>
                <a:cs typeface="Roboto Bk"/>
              </a:rPr>
              <a:t>applied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135" dirty="0">
                <a:latin typeface="Roboto Bk"/>
                <a:cs typeface="Roboto Bk"/>
              </a:rPr>
              <a:t>in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-25" dirty="0">
                <a:latin typeface="Roboto Bk"/>
                <a:cs typeface="Roboto Bk"/>
              </a:rPr>
              <a:t>5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45" dirty="0">
                <a:latin typeface="Roboto Bk"/>
                <a:cs typeface="Roboto Bk"/>
              </a:rPr>
              <a:t>years,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75" dirty="0">
                <a:latin typeface="Roboto Bk"/>
                <a:cs typeface="Roboto Bk"/>
              </a:rPr>
              <a:t>taxable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135" dirty="0">
                <a:latin typeface="Roboto Bk"/>
                <a:cs typeface="Roboto Bk"/>
              </a:rPr>
              <a:t>in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65" dirty="0">
                <a:latin typeface="Roboto Bk"/>
                <a:cs typeface="Roboto Bk"/>
              </a:rPr>
              <a:t>the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50" dirty="0">
                <a:latin typeface="Roboto Bk"/>
                <a:cs typeface="Roboto Bk"/>
              </a:rPr>
              <a:t>5</a:t>
            </a:r>
            <a:r>
              <a:rPr sz="1725" b="1" spc="75" baseline="36231" dirty="0">
                <a:latin typeface="Roboto Bk"/>
                <a:cs typeface="Roboto Bk"/>
              </a:rPr>
              <a:t>th</a:t>
            </a:r>
            <a:r>
              <a:rPr sz="1725" b="1" spc="359" baseline="36231" dirty="0">
                <a:latin typeface="Roboto Bk"/>
                <a:cs typeface="Roboto Bk"/>
              </a:rPr>
              <a:t> </a:t>
            </a:r>
            <a:r>
              <a:rPr sz="1950" b="1" spc="70" dirty="0">
                <a:latin typeface="Roboto Bk"/>
                <a:cs typeface="Roboto Bk"/>
              </a:rPr>
              <a:t>year.</a:t>
            </a:r>
            <a:endParaRPr sz="1950">
              <a:latin typeface="Roboto Bk"/>
              <a:cs typeface="Roboto Bk"/>
            </a:endParaRPr>
          </a:p>
          <a:p>
            <a:pPr marL="359410" indent="-321945">
              <a:lnSpc>
                <a:spcPct val="100000"/>
              </a:lnSpc>
              <a:spcBef>
                <a:spcPts val="710"/>
              </a:spcBef>
              <a:buClr>
                <a:srgbClr val="4E81BD"/>
              </a:buClr>
              <a:buSzPct val="79487"/>
              <a:buFont typeface="Arial MT"/>
              <a:buChar char="•"/>
              <a:tabLst>
                <a:tab pos="359410" algn="l"/>
                <a:tab pos="360045" algn="l"/>
              </a:tabLst>
            </a:pPr>
            <a:r>
              <a:rPr sz="1950" b="1" spc="60" dirty="0">
                <a:latin typeface="Roboto Bk"/>
                <a:cs typeface="Roboto Bk"/>
              </a:rPr>
              <a:t>Change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35" dirty="0">
                <a:latin typeface="Roboto Bk"/>
                <a:cs typeface="Roboto Bk"/>
              </a:rPr>
              <a:t>of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85" dirty="0">
                <a:latin typeface="Roboto Bk"/>
                <a:cs typeface="Roboto Bk"/>
              </a:rPr>
              <a:t>purpose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100" dirty="0">
                <a:latin typeface="Roboto Bk"/>
                <a:cs typeface="Roboto Bk"/>
              </a:rPr>
              <a:t>allowed</a:t>
            </a:r>
            <a:r>
              <a:rPr sz="1950" b="1" spc="30" dirty="0">
                <a:latin typeface="Roboto Bk"/>
                <a:cs typeface="Roboto Bk"/>
              </a:rPr>
              <a:t> </a:t>
            </a:r>
            <a:r>
              <a:rPr sz="1950" b="1" spc="135" dirty="0">
                <a:latin typeface="Roboto Bk"/>
                <a:cs typeface="Roboto Bk"/>
              </a:rPr>
              <a:t>with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65" dirty="0">
                <a:latin typeface="Roboto Bk"/>
                <a:cs typeface="Roboto Bk"/>
              </a:rPr>
              <a:t>the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110" dirty="0">
                <a:latin typeface="Roboto Bk"/>
                <a:cs typeface="Roboto Bk"/>
              </a:rPr>
              <a:t>approval</a:t>
            </a:r>
            <a:r>
              <a:rPr sz="1950" b="1" spc="30" dirty="0">
                <a:latin typeface="Roboto Bk"/>
                <a:cs typeface="Roboto Bk"/>
              </a:rPr>
              <a:t> </a:t>
            </a:r>
            <a:r>
              <a:rPr sz="1950" b="1" spc="35" dirty="0">
                <a:latin typeface="Roboto Bk"/>
                <a:cs typeface="Roboto Bk"/>
              </a:rPr>
              <a:t>of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114" dirty="0">
                <a:latin typeface="Roboto Bk"/>
                <a:cs typeface="Roboto Bk"/>
              </a:rPr>
              <a:t>AO</a:t>
            </a:r>
            <a:endParaRPr sz="1950">
              <a:latin typeface="Roboto Bk"/>
              <a:cs typeface="Roboto Bk"/>
            </a:endParaRPr>
          </a:p>
          <a:p>
            <a:pPr marL="359410" indent="-321945">
              <a:lnSpc>
                <a:spcPct val="100000"/>
              </a:lnSpc>
              <a:spcBef>
                <a:spcPts val="715"/>
              </a:spcBef>
              <a:buClr>
                <a:srgbClr val="4E81BD"/>
              </a:buClr>
              <a:buSzPct val="79487"/>
              <a:buFont typeface="Arial MT"/>
              <a:buChar char="•"/>
              <a:tabLst>
                <a:tab pos="359410" algn="l"/>
                <a:tab pos="360045" algn="l"/>
              </a:tabLst>
            </a:pPr>
            <a:r>
              <a:rPr sz="1950" b="1" spc="95" dirty="0">
                <a:latin typeface="Roboto Bk"/>
                <a:cs typeface="Roboto Bk"/>
              </a:rPr>
              <a:t>Donation</a:t>
            </a:r>
            <a:r>
              <a:rPr sz="1950" b="1" spc="30" dirty="0">
                <a:latin typeface="Roboto Bk"/>
                <a:cs typeface="Roboto Bk"/>
              </a:rPr>
              <a:t> </a:t>
            </a:r>
            <a:r>
              <a:rPr sz="1950" b="1" spc="75" dirty="0">
                <a:latin typeface="Roboto Bk"/>
                <a:cs typeface="Roboto Bk"/>
              </a:rPr>
              <a:t>not</a:t>
            </a:r>
            <a:r>
              <a:rPr sz="1950" b="1" spc="30" dirty="0">
                <a:latin typeface="Roboto Bk"/>
                <a:cs typeface="Roboto Bk"/>
              </a:rPr>
              <a:t> </a:t>
            </a:r>
            <a:r>
              <a:rPr sz="1950" b="1" spc="100" dirty="0">
                <a:latin typeface="Roboto Bk"/>
                <a:cs typeface="Roboto Bk"/>
              </a:rPr>
              <a:t>allowed</a:t>
            </a:r>
            <a:r>
              <a:rPr sz="1950" b="1" spc="30" dirty="0">
                <a:latin typeface="Roboto Bk"/>
                <a:cs typeface="Roboto Bk"/>
              </a:rPr>
              <a:t> </a:t>
            </a:r>
            <a:r>
              <a:rPr sz="1950" b="1" spc="-15" dirty="0">
                <a:latin typeface="Roboto Bk"/>
                <a:cs typeface="Roboto Bk"/>
              </a:rPr>
              <a:t>as</a:t>
            </a:r>
            <a:r>
              <a:rPr sz="1950" b="1" spc="30" dirty="0">
                <a:latin typeface="Roboto Bk"/>
                <a:cs typeface="Roboto Bk"/>
              </a:rPr>
              <a:t> </a:t>
            </a:r>
            <a:r>
              <a:rPr sz="1950" b="1" spc="75" dirty="0">
                <a:latin typeface="Roboto Bk"/>
                <a:cs typeface="Roboto Bk"/>
              </a:rPr>
              <a:t>application</a:t>
            </a:r>
            <a:r>
              <a:rPr sz="1950" b="1" spc="30" dirty="0">
                <a:latin typeface="Roboto Bk"/>
                <a:cs typeface="Roboto Bk"/>
              </a:rPr>
              <a:t> </a:t>
            </a:r>
            <a:r>
              <a:rPr sz="1950" b="1" spc="70" dirty="0">
                <a:latin typeface="Roboto Bk"/>
                <a:cs typeface="Roboto Bk"/>
              </a:rPr>
              <a:t>out</a:t>
            </a:r>
            <a:r>
              <a:rPr sz="1950" b="1" spc="30" dirty="0">
                <a:latin typeface="Roboto Bk"/>
                <a:cs typeface="Roboto Bk"/>
              </a:rPr>
              <a:t> </a:t>
            </a:r>
            <a:r>
              <a:rPr sz="1950" b="1" spc="35" dirty="0">
                <a:latin typeface="Roboto Bk"/>
                <a:cs typeface="Roboto Bk"/>
              </a:rPr>
              <a:t>of </a:t>
            </a:r>
            <a:r>
              <a:rPr sz="1950" b="1" spc="80" dirty="0">
                <a:latin typeface="Roboto Bk"/>
                <a:cs typeface="Roboto Bk"/>
              </a:rPr>
              <a:t>accumulation</a:t>
            </a:r>
            <a:endParaRPr sz="1950">
              <a:latin typeface="Roboto Bk"/>
              <a:cs typeface="Roboto Bk"/>
            </a:endParaRPr>
          </a:p>
          <a:p>
            <a:pPr marL="359410" marR="30480" indent="-321945" algn="just">
              <a:lnSpc>
                <a:spcPct val="102200"/>
              </a:lnSpc>
              <a:spcBef>
                <a:spcPts val="660"/>
              </a:spcBef>
              <a:buClr>
                <a:srgbClr val="4E81BD"/>
              </a:buClr>
              <a:buSzPct val="79487"/>
              <a:buFont typeface="Arial"/>
              <a:buChar char="•"/>
              <a:tabLst>
                <a:tab pos="360045" algn="l"/>
              </a:tabLst>
            </a:pPr>
            <a:r>
              <a:rPr lang="en-US" sz="1950" b="1" spc="195" dirty="0" smtClean="0">
                <a:latin typeface="Roboto"/>
                <a:cs typeface="Roboto"/>
              </a:rPr>
              <a:t>Form-10 to be filed 2 months before the due date for filing ITR. </a:t>
            </a:r>
            <a:r>
              <a:rPr sz="1950" b="1" spc="195" smtClean="0">
                <a:latin typeface="Roboto"/>
                <a:cs typeface="Roboto"/>
              </a:rPr>
              <a:t>Form </a:t>
            </a:r>
            <a:r>
              <a:rPr sz="1950" b="1" spc="-15" dirty="0">
                <a:latin typeface="Roboto"/>
                <a:cs typeface="Roboto"/>
              </a:rPr>
              <a:t>10 </a:t>
            </a:r>
            <a:r>
              <a:rPr sz="1950" b="1" spc="125" dirty="0">
                <a:latin typeface="Roboto"/>
                <a:cs typeface="Roboto"/>
              </a:rPr>
              <a:t>can </a:t>
            </a:r>
            <a:r>
              <a:rPr sz="1950" b="1" spc="140" dirty="0">
                <a:latin typeface="Roboto"/>
                <a:cs typeface="Roboto"/>
              </a:rPr>
              <a:t>be </a:t>
            </a:r>
            <a:r>
              <a:rPr sz="1950" b="1" spc="170" dirty="0">
                <a:latin typeface="Roboto"/>
                <a:cs typeface="Roboto"/>
              </a:rPr>
              <a:t>ﬁled </a:t>
            </a:r>
            <a:r>
              <a:rPr sz="1950" b="1" spc="145" dirty="0">
                <a:latin typeface="Roboto"/>
                <a:cs typeface="Roboto"/>
              </a:rPr>
              <a:t>by </a:t>
            </a:r>
            <a:r>
              <a:rPr sz="1950" b="1" spc="165" dirty="0">
                <a:latin typeface="Roboto"/>
                <a:cs typeface="Roboto"/>
              </a:rPr>
              <a:t>due </a:t>
            </a:r>
            <a:r>
              <a:rPr sz="1950" b="1" spc="135" dirty="0">
                <a:latin typeface="Roboto"/>
                <a:cs typeface="Roboto"/>
              </a:rPr>
              <a:t>date </a:t>
            </a:r>
            <a:r>
              <a:rPr sz="1950" b="1" spc="114" dirty="0">
                <a:latin typeface="Roboto"/>
                <a:cs typeface="Roboto"/>
              </a:rPr>
              <a:t>of </a:t>
            </a:r>
            <a:r>
              <a:rPr sz="1950" b="1" spc="160" dirty="0">
                <a:latin typeface="Roboto"/>
                <a:cs typeface="Roboto"/>
              </a:rPr>
              <a:t>ﬁling </a:t>
            </a:r>
            <a:r>
              <a:rPr sz="1950" b="1" spc="180" dirty="0">
                <a:latin typeface="Roboto"/>
                <a:cs typeface="Roboto"/>
              </a:rPr>
              <a:t>ITR </a:t>
            </a:r>
            <a:r>
              <a:rPr sz="1950" b="1" spc="-240" dirty="0">
                <a:latin typeface="Roboto"/>
                <a:cs typeface="Roboto"/>
              </a:rPr>
              <a:t>-</a:t>
            </a:r>
            <a:r>
              <a:rPr sz="1950" b="1" spc="-235" dirty="0">
                <a:latin typeface="Roboto"/>
                <a:cs typeface="Roboto"/>
              </a:rPr>
              <a:t> </a:t>
            </a:r>
            <a:r>
              <a:rPr sz="1950" b="1" spc="10" dirty="0">
                <a:latin typeface="Roboto"/>
                <a:cs typeface="Roboto"/>
              </a:rPr>
              <a:t>31</a:t>
            </a:r>
            <a:r>
              <a:rPr sz="1725" b="1" spc="15" baseline="36231" dirty="0">
                <a:latin typeface="Roboto"/>
                <a:cs typeface="Roboto"/>
              </a:rPr>
              <a:t>st</a:t>
            </a:r>
            <a:r>
              <a:rPr sz="1725" b="1" spc="22" baseline="36231" dirty="0">
                <a:latin typeface="Roboto"/>
                <a:cs typeface="Roboto"/>
              </a:rPr>
              <a:t> </a:t>
            </a:r>
            <a:r>
              <a:rPr sz="1950" b="1" spc="155" dirty="0">
                <a:latin typeface="Roboto"/>
                <a:cs typeface="Roboto"/>
              </a:rPr>
              <a:t>October </a:t>
            </a:r>
            <a:r>
              <a:rPr sz="1950" b="1" spc="114" dirty="0">
                <a:latin typeface="Roboto"/>
                <a:cs typeface="Roboto"/>
              </a:rPr>
              <a:t>of </a:t>
            </a:r>
            <a:r>
              <a:rPr sz="1950" b="1" spc="120" dirty="0">
                <a:latin typeface="Roboto"/>
                <a:cs typeface="Roboto"/>
              </a:rPr>
              <a:t> </a:t>
            </a:r>
            <a:r>
              <a:rPr sz="1950" b="1" spc="145" dirty="0">
                <a:latin typeface="Roboto"/>
                <a:cs typeface="Roboto"/>
              </a:rPr>
              <a:t>the </a:t>
            </a:r>
            <a:r>
              <a:rPr sz="1950" b="1" spc="120" dirty="0">
                <a:latin typeface="Roboto"/>
                <a:cs typeface="Roboto"/>
              </a:rPr>
              <a:t>AY </a:t>
            </a:r>
            <a:r>
              <a:rPr sz="1950" b="1" spc="175" dirty="0">
                <a:latin typeface="Roboto"/>
                <a:cs typeface="Roboto"/>
              </a:rPr>
              <a:t>(Circular </a:t>
            </a:r>
            <a:r>
              <a:rPr sz="1950" b="1" spc="-15" dirty="0">
                <a:latin typeface="Roboto"/>
                <a:cs typeface="Roboto"/>
              </a:rPr>
              <a:t>6 </a:t>
            </a:r>
            <a:r>
              <a:rPr sz="1950" b="1" spc="114" dirty="0">
                <a:latin typeface="Roboto"/>
                <a:cs typeface="Roboto"/>
              </a:rPr>
              <a:t>of </a:t>
            </a:r>
            <a:r>
              <a:rPr sz="1950" b="1" spc="5" dirty="0">
                <a:latin typeface="Roboto"/>
                <a:cs typeface="Roboto"/>
              </a:rPr>
              <a:t>2023)</a:t>
            </a:r>
            <a:r>
              <a:rPr sz="1950" b="1" spc="10" dirty="0">
                <a:latin typeface="Roboto"/>
                <a:cs typeface="Roboto"/>
              </a:rPr>
              <a:t> </a:t>
            </a:r>
            <a:r>
              <a:rPr sz="1950" b="1" spc="175" dirty="0">
                <a:latin typeface="Roboto"/>
                <a:cs typeface="Roboto"/>
              </a:rPr>
              <a:t>amendment </a:t>
            </a:r>
            <a:r>
              <a:rPr sz="1950" b="1" spc="145" dirty="0">
                <a:latin typeface="Roboto"/>
                <a:cs typeface="Roboto"/>
              </a:rPr>
              <a:t>by Finance </a:t>
            </a:r>
            <a:r>
              <a:rPr sz="1950" b="1" spc="105" dirty="0">
                <a:latin typeface="Roboto"/>
                <a:cs typeface="Roboto"/>
              </a:rPr>
              <a:t>Act</a:t>
            </a:r>
            <a:r>
              <a:rPr sz="1950" b="1" spc="105">
                <a:latin typeface="Roboto"/>
                <a:cs typeface="Roboto"/>
              </a:rPr>
              <a:t>, </a:t>
            </a:r>
            <a:r>
              <a:rPr sz="1950" b="1" spc="-20">
                <a:latin typeface="Roboto"/>
                <a:cs typeface="Roboto"/>
              </a:rPr>
              <a:t>2023</a:t>
            </a:r>
            <a:endParaRPr sz="1950">
              <a:latin typeface="Roboto"/>
              <a:cs typeface="Roboto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650">
              <a:latin typeface="Roboto"/>
              <a:cs typeface="Roboto"/>
            </a:endParaRPr>
          </a:p>
          <a:p>
            <a:pPr marL="45085">
              <a:lnSpc>
                <a:spcPct val="100000"/>
              </a:lnSpc>
              <a:spcBef>
                <a:spcPts val="5"/>
              </a:spcBef>
            </a:pPr>
            <a:r>
              <a:rPr sz="1950" b="1" spc="170" dirty="0">
                <a:latin typeface="Roboto"/>
                <a:cs typeface="Roboto"/>
              </a:rPr>
              <a:t>For</a:t>
            </a:r>
            <a:r>
              <a:rPr sz="1950" b="1" dirty="0">
                <a:latin typeface="Roboto"/>
                <a:cs typeface="Roboto"/>
              </a:rPr>
              <a:t> </a:t>
            </a:r>
            <a:r>
              <a:rPr sz="1950" b="1" spc="145" dirty="0">
                <a:latin typeface="Roboto"/>
                <a:cs typeface="Roboto"/>
              </a:rPr>
              <a:t>one</a:t>
            </a:r>
            <a:r>
              <a:rPr sz="1950" b="1" spc="5" dirty="0">
                <a:latin typeface="Roboto"/>
                <a:cs typeface="Roboto"/>
              </a:rPr>
              <a:t> </a:t>
            </a:r>
            <a:r>
              <a:rPr sz="1950" b="1" spc="180" dirty="0">
                <a:latin typeface="Roboto"/>
                <a:cs typeface="Roboto"/>
              </a:rPr>
              <a:t>year</a:t>
            </a:r>
            <a:endParaRPr sz="1950">
              <a:latin typeface="Roboto"/>
              <a:cs typeface="Roboto"/>
            </a:endParaRPr>
          </a:p>
          <a:p>
            <a:pPr marL="359410" indent="-321945">
              <a:lnSpc>
                <a:spcPct val="100000"/>
              </a:lnSpc>
              <a:spcBef>
                <a:spcPts val="710"/>
              </a:spcBef>
              <a:buClr>
                <a:srgbClr val="4E81BD"/>
              </a:buClr>
              <a:buSzPct val="79487"/>
              <a:buFont typeface="Arial MT"/>
              <a:buChar char="•"/>
              <a:tabLst>
                <a:tab pos="359410" algn="l"/>
                <a:tab pos="360045" algn="l"/>
              </a:tabLst>
            </a:pPr>
            <a:r>
              <a:rPr sz="1950" b="1" spc="120" dirty="0">
                <a:latin typeface="Roboto Bk"/>
                <a:cs typeface="Roboto Bk"/>
              </a:rPr>
              <a:t>Due</a:t>
            </a:r>
            <a:r>
              <a:rPr sz="1950" b="1" spc="15" dirty="0">
                <a:latin typeface="Roboto Bk"/>
                <a:cs typeface="Roboto Bk"/>
              </a:rPr>
              <a:t> </a:t>
            </a:r>
            <a:r>
              <a:rPr sz="1950" b="1" spc="25" dirty="0">
                <a:latin typeface="Roboto Bk"/>
                <a:cs typeface="Roboto Bk"/>
              </a:rPr>
              <a:t>to</a:t>
            </a:r>
            <a:r>
              <a:rPr sz="1950" b="1" spc="15" dirty="0">
                <a:latin typeface="Roboto Bk"/>
                <a:cs typeface="Roboto Bk"/>
              </a:rPr>
              <a:t> </a:t>
            </a:r>
            <a:r>
              <a:rPr sz="1950" b="1" spc="60" dirty="0">
                <a:latin typeface="Roboto Bk"/>
                <a:cs typeface="Roboto Bk"/>
              </a:rPr>
              <a:t>non-receipt</a:t>
            </a:r>
            <a:r>
              <a:rPr sz="1950" b="1" spc="15" dirty="0">
                <a:latin typeface="Roboto Bk"/>
                <a:cs typeface="Roboto Bk"/>
              </a:rPr>
              <a:t> </a:t>
            </a:r>
            <a:r>
              <a:rPr sz="1950" b="1" spc="35" dirty="0">
                <a:latin typeface="Roboto Bk"/>
                <a:cs typeface="Roboto Bk"/>
              </a:rPr>
              <a:t>of</a:t>
            </a:r>
            <a:r>
              <a:rPr sz="1950" b="1" spc="15" dirty="0">
                <a:latin typeface="Roboto Bk"/>
                <a:cs typeface="Roboto Bk"/>
              </a:rPr>
              <a:t> </a:t>
            </a:r>
            <a:r>
              <a:rPr sz="1950" b="1" spc="85" dirty="0">
                <a:latin typeface="Roboto Bk"/>
                <a:cs typeface="Roboto Bk"/>
              </a:rPr>
              <a:t>income</a:t>
            </a:r>
            <a:endParaRPr sz="1950">
              <a:latin typeface="Roboto Bk"/>
              <a:cs typeface="Roboto Bk"/>
            </a:endParaRPr>
          </a:p>
          <a:p>
            <a:pPr marL="359410" indent="-321945">
              <a:lnSpc>
                <a:spcPct val="100000"/>
              </a:lnSpc>
              <a:spcBef>
                <a:spcPts val="715"/>
              </a:spcBef>
              <a:buClr>
                <a:srgbClr val="4E81BD"/>
              </a:buClr>
              <a:buSzPct val="79487"/>
              <a:buFont typeface="Arial MT"/>
              <a:buChar char="•"/>
              <a:tabLst>
                <a:tab pos="359410" algn="l"/>
                <a:tab pos="360045" algn="l"/>
              </a:tabLst>
            </a:pPr>
            <a:r>
              <a:rPr sz="1950" b="1" spc="114" dirty="0">
                <a:latin typeface="Roboto Bk"/>
                <a:cs typeface="Roboto Bk"/>
              </a:rPr>
              <a:t>Form</a:t>
            </a:r>
            <a:r>
              <a:rPr sz="1950" b="1" spc="10" dirty="0">
                <a:latin typeface="Roboto Bk"/>
                <a:cs typeface="Roboto Bk"/>
              </a:rPr>
              <a:t> </a:t>
            </a:r>
            <a:r>
              <a:rPr sz="1950" b="1" spc="60" dirty="0">
                <a:latin typeface="Roboto Bk"/>
                <a:cs typeface="Roboto Bk"/>
              </a:rPr>
              <a:t>9A</a:t>
            </a:r>
            <a:r>
              <a:rPr sz="1950" b="1" spc="15" dirty="0">
                <a:latin typeface="Roboto Bk"/>
                <a:cs typeface="Roboto Bk"/>
              </a:rPr>
              <a:t> </a:t>
            </a:r>
            <a:r>
              <a:rPr sz="1950" b="1" spc="25" dirty="0">
                <a:latin typeface="Roboto Bk"/>
                <a:cs typeface="Roboto Bk"/>
              </a:rPr>
              <a:t>to</a:t>
            </a:r>
            <a:r>
              <a:rPr sz="1950" b="1" spc="10" dirty="0">
                <a:latin typeface="Roboto Bk"/>
                <a:cs typeface="Roboto Bk"/>
              </a:rPr>
              <a:t> </a:t>
            </a:r>
            <a:r>
              <a:rPr sz="1950" b="1" spc="75" dirty="0">
                <a:latin typeface="Roboto Bk"/>
                <a:cs typeface="Roboto Bk"/>
              </a:rPr>
              <a:t>be</a:t>
            </a:r>
            <a:r>
              <a:rPr sz="1950" b="1" spc="15" dirty="0">
                <a:latin typeface="Roboto Bk"/>
                <a:cs typeface="Roboto Bk"/>
              </a:rPr>
              <a:t> </a:t>
            </a:r>
            <a:r>
              <a:rPr sz="1950" b="1" spc="75" dirty="0">
                <a:latin typeface="Roboto Bk"/>
                <a:cs typeface="Roboto Bk"/>
              </a:rPr>
              <a:t>ﬁled</a:t>
            </a:r>
            <a:endParaRPr sz="1950">
              <a:latin typeface="Roboto Bk"/>
              <a:cs typeface="Roboto Bk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1926" y="0"/>
            <a:ext cx="10060940" cy="7587615"/>
            <a:chOff x="-1926" y="0"/>
            <a:chExt cx="10060940" cy="7587615"/>
          </a:xfrm>
        </p:grpSpPr>
        <p:sp>
          <p:nvSpPr>
            <p:cNvPr id="3" name="object 3"/>
            <p:cNvSpPr/>
            <p:nvPr/>
          </p:nvSpPr>
          <p:spPr>
            <a:xfrm>
              <a:off x="3312" y="3873"/>
              <a:ext cx="902335" cy="901700"/>
            </a:xfrm>
            <a:custGeom>
              <a:avLst/>
              <a:gdLst/>
              <a:ahLst/>
              <a:cxnLst/>
              <a:rect l="l" t="t" r="r" b="b"/>
              <a:pathLst>
                <a:path w="902335" h="901700">
                  <a:moveTo>
                    <a:pt x="0" y="901387"/>
                  </a:moveTo>
                  <a:lnTo>
                    <a:pt x="555" y="0"/>
                  </a:lnTo>
                  <a:lnTo>
                    <a:pt x="901943" y="0"/>
                  </a:lnTo>
                  <a:lnTo>
                    <a:pt x="900496" y="51079"/>
                  </a:lnTo>
                  <a:lnTo>
                    <a:pt x="896185" y="101749"/>
                  </a:lnTo>
                  <a:lnTo>
                    <a:pt x="889056" y="151897"/>
                  </a:lnTo>
                  <a:lnTo>
                    <a:pt x="879155" y="201415"/>
                  </a:lnTo>
                  <a:lnTo>
                    <a:pt x="866528" y="250190"/>
                  </a:lnTo>
                  <a:lnTo>
                    <a:pt x="851219" y="298113"/>
                  </a:lnTo>
                  <a:lnTo>
                    <a:pt x="833276" y="345074"/>
                  </a:lnTo>
                  <a:lnTo>
                    <a:pt x="812743" y="390962"/>
                  </a:lnTo>
                  <a:lnTo>
                    <a:pt x="789667" y="435666"/>
                  </a:lnTo>
                  <a:lnTo>
                    <a:pt x="764094" y="479077"/>
                  </a:lnTo>
                  <a:lnTo>
                    <a:pt x="736068" y="521083"/>
                  </a:lnTo>
                  <a:lnTo>
                    <a:pt x="705636" y="561575"/>
                  </a:lnTo>
                  <a:lnTo>
                    <a:pt x="672843" y="600442"/>
                  </a:lnTo>
                  <a:lnTo>
                    <a:pt x="637736" y="637573"/>
                  </a:lnTo>
                  <a:lnTo>
                    <a:pt x="600583" y="672658"/>
                  </a:lnTo>
                  <a:lnTo>
                    <a:pt x="561696" y="705426"/>
                  </a:lnTo>
                  <a:lnTo>
                    <a:pt x="521186" y="735833"/>
                  </a:lnTo>
                  <a:lnTo>
                    <a:pt x="479162" y="763833"/>
                  </a:lnTo>
                  <a:lnTo>
                    <a:pt x="435735" y="789380"/>
                  </a:lnTo>
                  <a:lnTo>
                    <a:pt x="391017" y="812428"/>
                  </a:lnTo>
                  <a:lnTo>
                    <a:pt x="345116" y="832933"/>
                  </a:lnTo>
                  <a:lnTo>
                    <a:pt x="298145" y="850847"/>
                  </a:lnTo>
                  <a:lnTo>
                    <a:pt x="250212" y="866126"/>
                  </a:lnTo>
                  <a:lnTo>
                    <a:pt x="201429" y="878723"/>
                  </a:lnTo>
                  <a:lnTo>
                    <a:pt x="151905" y="888594"/>
                  </a:lnTo>
                  <a:lnTo>
                    <a:pt x="101752" y="895692"/>
                  </a:lnTo>
                  <a:lnTo>
                    <a:pt x="51080" y="899972"/>
                  </a:lnTo>
                  <a:lnTo>
                    <a:pt x="0" y="901387"/>
                  </a:lnTo>
                  <a:close/>
                </a:path>
              </a:pathLst>
            </a:custGeom>
            <a:solidFill>
              <a:srgbClr val="FDFDF7">
                <a:alpha val="3293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312" y="3873"/>
              <a:ext cx="902335" cy="901700"/>
            </a:xfrm>
            <a:custGeom>
              <a:avLst/>
              <a:gdLst/>
              <a:ahLst/>
              <a:cxnLst/>
              <a:rect l="l" t="t" r="r" b="b"/>
              <a:pathLst>
                <a:path w="902335" h="901700">
                  <a:moveTo>
                    <a:pt x="901943" y="0"/>
                  </a:moveTo>
                  <a:lnTo>
                    <a:pt x="900496" y="51079"/>
                  </a:lnTo>
                  <a:lnTo>
                    <a:pt x="896185" y="101749"/>
                  </a:lnTo>
                  <a:lnTo>
                    <a:pt x="889056" y="151897"/>
                  </a:lnTo>
                  <a:lnTo>
                    <a:pt x="879155" y="201415"/>
                  </a:lnTo>
                  <a:lnTo>
                    <a:pt x="866528" y="250190"/>
                  </a:lnTo>
                  <a:lnTo>
                    <a:pt x="851219" y="298113"/>
                  </a:lnTo>
                  <a:lnTo>
                    <a:pt x="833276" y="345074"/>
                  </a:lnTo>
                  <a:lnTo>
                    <a:pt x="812743" y="390962"/>
                  </a:lnTo>
                  <a:lnTo>
                    <a:pt x="789667" y="435666"/>
                  </a:lnTo>
                  <a:lnTo>
                    <a:pt x="764094" y="479077"/>
                  </a:lnTo>
                  <a:lnTo>
                    <a:pt x="736068" y="521083"/>
                  </a:lnTo>
                  <a:lnTo>
                    <a:pt x="705636" y="561575"/>
                  </a:lnTo>
                  <a:lnTo>
                    <a:pt x="672843" y="600442"/>
                  </a:lnTo>
                  <a:lnTo>
                    <a:pt x="637736" y="637573"/>
                  </a:lnTo>
                  <a:lnTo>
                    <a:pt x="600583" y="672658"/>
                  </a:lnTo>
                  <a:lnTo>
                    <a:pt x="561696" y="705426"/>
                  </a:lnTo>
                  <a:lnTo>
                    <a:pt x="521186" y="735833"/>
                  </a:lnTo>
                  <a:lnTo>
                    <a:pt x="479162" y="763833"/>
                  </a:lnTo>
                  <a:lnTo>
                    <a:pt x="435735" y="789380"/>
                  </a:lnTo>
                  <a:lnTo>
                    <a:pt x="391017" y="812428"/>
                  </a:lnTo>
                  <a:lnTo>
                    <a:pt x="345116" y="832933"/>
                  </a:lnTo>
                  <a:lnTo>
                    <a:pt x="298145" y="850847"/>
                  </a:lnTo>
                  <a:lnTo>
                    <a:pt x="250212" y="866126"/>
                  </a:lnTo>
                  <a:lnTo>
                    <a:pt x="201429" y="878723"/>
                  </a:lnTo>
                  <a:lnTo>
                    <a:pt x="151905" y="888594"/>
                  </a:lnTo>
                  <a:lnTo>
                    <a:pt x="101752" y="895692"/>
                  </a:lnTo>
                  <a:lnTo>
                    <a:pt x="51080" y="899972"/>
                  </a:lnTo>
                  <a:lnTo>
                    <a:pt x="0" y="901387"/>
                  </a:lnTo>
                  <a:lnTo>
                    <a:pt x="555" y="0"/>
                  </a:lnTo>
                  <a:lnTo>
                    <a:pt x="901943" y="0"/>
                  </a:lnTo>
                  <a:close/>
                </a:path>
              </a:pathLst>
            </a:custGeom>
            <a:ln w="10477">
              <a:solidFill>
                <a:srgbClr val="CFCBB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2742" y="8197"/>
              <a:ext cx="1958319" cy="1958319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85697" y="23212"/>
              <a:ext cx="1872614" cy="1872614"/>
            </a:xfrm>
            <a:custGeom>
              <a:avLst/>
              <a:gdLst/>
              <a:ahLst/>
              <a:cxnLst/>
              <a:rect l="l" t="t" r="r" b="b"/>
              <a:pathLst>
                <a:path w="1872614" h="1872614">
                  <a:moveTo>
                    <a:pt x="0" y="936204"/>
                  </a:moveTo>
                  <a:lnTo>
                    <a:pt x="1218" y="888028"/>
                  </a:lnTo>
                  <a:lnTo>
                    <a:pt x="4833" y="840483"/>
                  </a:lnTo>
                  <a:lnTo>
                    <a:pt x="10787" y="793630"/>
                  </a:lnTo>
                  <a:lnTo>
                    <a:pt x="19020" y="747527"/>
                  </a:lnTo>
                  <a:lnTo>
                    <a:pt x="29474" y="702232"/>
                  </a:lnTo>
                  <a:lnTo>
                    <a:pt x="42089" y="657806"/>
                  </a:lnTo>
                  <a:lnTo>
                    <a:pt x="56808" y="614306"/>
                  </a:lnTo>
                  <a:lnTo>
                    <a:pt x="73571" y="571791"/>
                  </a:lnTo>
                  <a:lnTo>
                    <a:pt x="92319" y="530321"/>
                  </a:lnTo>
                  <a:lnTo>
                    <a:pt x="112994" y="489954"/>
                  </a:lnTo>
                  <a:lnTo>
                    <a:pt x="135537" y="450748"/>
                  </a:lnTo>
                  <a:lnTo>
                    <a:pt x="159889" y="412763"/>
                  </a:lnTo>
                  <a:lnTo>
                    <a:pt x="185990" y="376058"/>
                  </a:lnTo>
                  <a:lnTo>
                    <a:pt x="213783" y="340691"/>
                  </a:lnTo>
                  <a:lnTo>
                    <a:pt x="243209" y="306721"/>
                  </a:lnTo>
                  <a:lnTo>
                    <a:pt x="274208" y="274208"/>
                  </a:lnTo>
                  <a:lnTo>
                    <a:pt x="306721" y="243209"/>
                  </a:lnTo>
                  <a:lnTo>
                    <a:pt x="340691" y="213783"/>
                  </a:lnTo>
                  <a:lnTo>
                    <a:pt x="376058" y="185990"/>
                  </a:lnTo>
                  <a:lnTo>
                    <a:pt x="412763" y="159889"/>
                  </a:lnTo>
                  <a:lnTo>
                    <a:pt x="450748" y="135537"/>
                  </a:lnTo>
                  <a:lnTo>
                    <a:pt x="489954" y="112994"/>
                  </a:lnTo>
                  <a:lnTo>
                    <a:pt x="530321" y="92319"/>
                  </a:lnTo>
                  <a:lnTo>
                    <a:pt x="571791" y="73571"/>
                  </a:lnTo>
                  <a:lnTo>
                    <a:pt x="614306" y="56808"/>
                  </a:lnTo>
                  <a:lnTo>
                    <a:pt x="657806" y="42089"/>
                  </a:lnTo>
                  <a:lnTo>
                    <a:pt x="702232" y="29474"/>
                  </a:lnTo>
                  <a:lnTo>
                    <a:pt x="747527" y="19020"/>
                  </a:lnTo>
                  <a:lnTo>
                    <a:pt x="793630" y="10787"/>
                  </a:lnTo>
                  <a:lnTo>
                    <a:pt x="840483" y="4833"/>
                  </a:lnTo>
                  <a:lnTo>
                    <a:pt x="888028" y="1218"/>
                  </a:lnTo>
                  <a:lnTo>
                    <a:pt x="936205" y="0"/>
                  </a:lnTo>
                  <a:lnTo>
                    <a:pt x="985713" y="1308"/>
                  </a:lnTo>
                  <a:lnTo>
                    <a:pt x="1034857" y="5209"/>
                  </a:lnTo>
                  <a:lnTo>
                    <a:pt x="1083543" y="11662"/>
                  </a:lnTo>
                  <a:lnTo>
                    <a:pt x="1131679" y="20630"/>
                  </a:lnTo>
                  <a:lnTo>
                    <a:pt x="1179171" y="32074"/>
                  </a:lnTo>
                  <a:lnTo>
                    <a:pt x="1225927" y="45956"/>
                  </a:lnTo>
                  <a:lnTo>
                    <a:pt x="1271852" y="62236"/>
                  </a:lnTo>
                  <a:lnTo>
                    <a:pt x="1316855" y="80877"/>
                  </a:lnTo>
                  <a:lnTo>
                    <a:pt x="1360841" y="101839"/>
                  </a:lnTo>
                  <a:lnTo>
                    <a:pt x="1403718" y="125084"/>
                  </a:lnTo>
                  <a:lnTo>
                    <a:pt x="1445392" y="150574"/>
                  </a:lnTo>
                  <a:lnTo>
                    <a:pt x="1485770" y="178270"/>
                  </a:lnTo>
                  <a:lnTo>
                    <a:pt x="1524760" y="208133"/>
                  </a:lnTo>
                  <a:lnTo>
                    <a:pt x="1562268" y="240125"/>
                  </a:lnTo>
                  <a:lnTo>
                    <a:pt x="1598201" y="274208"/>
                  </a:lnTo>
                  <a:lnTo>
                    <a:pt x="1632284" y="310141"/>
                  </a:lnTo>
                  <a:lnTo>
                    <a:pt x="1664276" y="347649"/>
                  </a:lnTo>
                  <a:lnTo>
                    <a:pt x="1694139" y="386639"/>
                  </a:lnTo>
                  <a:lnTo>
                    <a:pt x="1721835" y="427017"/>
                  </a:lnTo>
                  <a:lnTo>
                    <a:pt x="1747325" y="468692"/>
                  </a:lnTo>
                  <a:lnTo>
                    <a:pt x="1770570" y="511568"/>
                  </a:lnTo>
                  <a:lnTo>
                    <a:pt x="1791532" y="555554"/>
                  </a:lnTo>
                  <a:lnTo>
                    <a:pt x="1810173" y="600557"/>
                  </a:lnTo>
                  <a:lnTo>
                    <a:pt x="1826453" y="646482"/>
                  </a:lnTo>
                  <a:lnTo>
                    <a:pt x="1840335" y="693238"/>
                  </a:lnTo>
                  <a:lnTo>
                    <a:pt x="1851779" y="740730"/>
                  </a:lnTo>
                  <a:lnTo>
                    <a:pt x="1860747" y="788866"/>
                  </a:lnTo>
                  <a:lnTo>
                    <a:pt x="1867200" y="837552"/>
                  </a:lnTo>
                  <a:lnTo>
                    <a:pt x="1871101" y="886696"/>
                  </a:lnTo>
                  <a:lnTo>
                    <a:pt x="1872410" y="936204"/>
                  </a:lnTo>
                  <a:lnTo>
                    <a:pt x="1871191" y="984381"/>
                  </a:lnTo>
                  <a:lnTo>
                    <a:pt x="1867576" y="1031926"/>
                  </a:lnTo>
                  <a:lnTo>
                    <a:pt x="1861622" y="1078779"/>
                  </a:lnTo>
                  <a:lnTo>
                    <a:pt x="1853389" y="1124882"/>
                  </a:lnTo>
                  <a:lnTo>
                    <a:pt x="1842935" y="1170177"/>
                  </a:lnTo>
                  <a:lnTo>
                    <a:pt x="1830320" y="1214603"/>
                  </a:lnTo>
                  <a:lnTo>
                    <a:pt x="1815601" y="1258103"/>
                  </a:lnTo>
                  <a:lnTo>
                    <a:pt x="1798838" y="1300618"/>
                  </a:lnTo>
                  <a:lnTo>
                    <a:pt x="1780090" y="1342088"/>
                  </a:lnTo>
                  <a:lnTo>
                    <a:pt x="1759415" y="1382455"/>
                  </a:lnTo>
                  <a:lnTo>
                    <a:pt x="1736872" y="1421661"/>
                  </a:lnTo>
                  <a:lnTo>
                    <a:pt x="1712521" y="1459646"/>
                  </a:lnTo>
                  <a:lnTo>
                    <a:pt x="1686419" y="1496351"/>
                  </a:lnTo>
                  <a:lnTo>
                    <a:pt x="1658626" y="1531718"/>
                  </a:lnTo>
                  <a:lnTo>
                    <a:pt x="1629201" y="1565688"/>
                  </a:lnTo>
                  <a:lnTo>
                    <a:pt x="1598202" y="1598201"/>
                  </a:lnTo>
                  <a:lnTo>
                    <a:pt x="1565688" y="1629200"/>
                  </a:lnTo>
                  <a:lnTo>
                    <a:pt x="1531718" y="1658626"/>
                  </a:lnTo>
                  <a:lnTo>
                    <a:pt x="1496351" y="1686419"/>
                  </a:lnTo>
                  <a:lnTo>
                    <a:pt x="1459646" y="1712520"/>
                  </a:lnTo>
                  <a:lnTo>
                    <a:pt x="1421661" y="1736872"/>
                  </a:lnTo>
                  <a:lnTo>
                    <a:pt x="1382455" y="1759415"/>
                  </a:lnTo>
                  <a:lnTo>
                    <a:pt x="1342088" y="1780090"/>
                  </a:lnTo>
                  <a:lnTo>
                    <a:pt x="1300618" y="1798838"/>
                  </a:lnTo>
                  <a:lnTo>
                    <a:pt x="1258103" y="1815601"/>
                  </a:lnTo>
                  <a:lnTo>
                    <a:pt x="1214603" y="1830320"/>
                  </a:lnTo>
                  <a:lnTo>
                    <a:pt x="1170177" y="1842935"/>
                  </a:lnTo>
                  <a:lnTo>
                    <a:pt x="1124883" y="1853389"/>
                  </a:lnTo>
                  <a:lnTo>
                    <a:pt x="1078779" y="1861622"/>
                  </a:lnTo>
                  <a:lnTo>
                    <a:pt x="1031926" y="1867576"/>
                  </a:lnTo>
                  <a:lnTo>
                    <a:pt x="984382" y="1871191"/>
                  </a:lnTo>
                  <a:lnTo>
                    <a:pt x="936205" y="1872410"/>
                  </a:lnTo>
                  <a:lnTo>
                    <a:pt x="888028" y="1871191"/>
                  </a:lnTo>
                  <a:lnTo>
                    <a:pt x="840483" y="1867576"/>
                  </a:lnTo>
                  <a:lnTo>
                    <a:pt x="793630" y="1861622"/>
                  </a:lnTo>
                  <a:lnTo>
                    <a:pt x="747527" y="1853389"/>
                  </a:lnTo>
                  <a:lnTo>
                    <a:pt x="702232" y="1842935"/>
                  </a:lnTo>
                  <a:lnTo>
                    <a:pt x="657806" y="1830320"/>
                  </a:lnTo>
                  <a:lnTo>
                    <a:pt x="614306" y="1815601"/>
                  </a:lnTo>
                  <a:lnTo>
                    <a:pt x="571791" y="1798838"/>
                  </a:lnTo>
                  <a:lnTo>
                    <a:pt x="530321" y="1780090"/>
                  </a:lnTo>
                  <a:lnTo>
                    <a:pt x="489954" y="1759415"/>
                  </a:lnTo>
                  <a:lnTo>
                    <a:pt x="450748" y="1736872"/>
                  </a:lnTo>
                  <a:lnTo>
                    <a:pt x="412763" y="1712520"/>
                  </a:lnTo>
                  <a:lnTo>
                    <a:pt x="376058" y="1686419"/>
                  </a:lnTo>
                  <a:lnTo>
                    <a:pt x="340691" y="1658626"/>
                  </a:lnTo>
                  <a:lnTo>
                    <a:pt x="306721" y="1629200"/>
                  </a:lnTo>
                  <a:lnTo>
                    <a:pt x="274208" y="1598201"/>
                  </a:lnTo>
                  <a:lnTo>
                    <a:pt x="243209" y="1565688"/>
                  </a:lnTo>
                  <a:lnTo>
                    <a:pt x="213783" y="1531718"/>
                  </a:lnTo>
                  <a:lnTo>
                    <a:pt x="185990" y="1496351"/>
                  </a:lnTo>
                  <a:lnTo>
                    <a:pt x="159889" y="1459646"/>
                  </a:lnTo>
                  <a:lnTo>
                    <a:pt x="135537" y="1421661"/>
                  </a:lnTo>
                  <a:lnTo>
                    <a:pt x="112994" y="1382455"/>
                  </a:lnTo>
                  <a:lnTo>
                    <a:pt x="92319" y="1342088"/>
                  </a:lnTo>
                  <a:lnTo>
                    <a:pt x="73571" y="1300618"/>
                  </a:lnTo>
                  <a:lnTo>
                    <a:pt x="56808" y="1258103"/>
                  </a:lnTo>
                  <a:lnTo>
                    <a:pt x="42089" y="1214603"/>
                  </a:lnTo>
                  <a:lnTo>
                    <a:pt x="29474" y="1170177"/>
                  </a:lnTo>
                  <a:lnTo>
                    <a:pt x="19020" y="1124882"/>
                  </a:lnTo>
                  <a:lnTo>
                    <a:pt x="10787" y="1078779"/>
                  </a:lnTo>
                  <a:lnTo>
                    <a:pt x="4833" y="1031926"/>
                  </a:lnTo>
                  <a:lnTo>
                    <a:pt x="1218" y="984381"/>
                  </a:lnTo>
                  <a:lnTo>
                    <a:pt x="0" y="936204"/>
                  </a:lnTo>
                  <a:close/>
                </a:path>
              </a:pathLst>
            </a:custGeom>
            <a:ln w="30029">
              <a:solidFill>
                <a:srgbClr val="FEFAE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1114" y="1152320"/>
              <a:ext cx="1266913" cy="1261289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06103" y="1155608"/>
              <a:ext cx="1228044" cy="1222838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206103" y="1155608"/>
              <a:ext cx="1228090" cy="1223010"/>
            </a:xfrm>
            <a:custGeom>
              <a:avLst/>
              <a:gdLst/>
              <a:ahLst/>
              <a:cxnLst/>
              <a:rect l="l" t="t" r="r" b="b"/>
              <a:pathLst>
                <a:path w="1228090" h="1223010">
                  <a:moveTo>
                    <a:pt x="130299" y="225193"/>
                  </a:moveTo>
                  <a:lnTo>
                    <a:pt x="161319" y="189313"/>
                  </a:lnTo>
                  <a:lnTo>
                    <a:pt x="194557" y="156480"/>
                  </a:lnTo>
                  <a:lnTo>
                    <a:pt x="229821" y="126713"/>
                  </a:lnTo>
                  <a:lnTo>
                    <a:pt x="266919" y="100032"/>
                  </a:lnTo>
                  <a:lnTo>
                    <a:pt x="305660" y="76455"/>
                  </a:lnTo>
                  <a:lnTo>
                    <a:pt x="345852" y="56003"/>
                  </a:lnTo>
                  <a:lnTo>
                    <a:pt x="387303" y="38695"/>
                  </a:lnTo>
                  <a:lnTo>
                    <a:pt x="429823" y="24551"/>
                  </a:lnTo>
                  <a:lnTo>
                    <a:pt x="473218" y="13590"/>
                  </a:lnTo>
                  <a:lnTo>
                    <a:pt x="517297" y="5831"/>
                  </a:lnTo>
                  <a:lnTo>
                    <a:pt x="561869" y="1295"/>
                  </a:lnTo>
                  <a:lnTo>
                    <a:pt x="606742" y="0"/>
                  </a:lnTo>
                  <a:lnTo>
                    <a:pt x="651724" y="1966"/>
                  </a:lnTo>
                  <a:lnTo>
                    <a:pt x="696624" y="7212"/>
                  </a:lnTo>
                  <a:lnTo>
                    <a:pt x="741249" y="15759"/>
                  </a:lnTo>
                  <a:lnTo>
                    <a:pt x="785409" y="27626"/>
                  </a:lnTo>
                  <a:lnTo>
                    <a:pt x="828911" y="42831"/>
                  </a:lnTo>
                  <a:lnTo>
                    <a:pt x="871565" y="61395"/>
                  </a:lnTo>
                  <a:lnTo>
                    <a:pt x="913177" y="83338"/>
                  </a:lnTo>
                  <a:lnTo>
                    <a:pt x="953557" y="108678"/>
                  </a:lnTo>
                  <a:lnTo>
                    <a:pt x="992512" y="137435"/>
                  </a:lnTo>
                  <a:lnTo>
                    <a:pt x="1029643" y="169505"/>
                  </a:lnTo>
                  <a:lnTo>
                    <a:pt x="1063957" y="204123"/>
                  </a:lnTo>
                  <a:lnTo>
                    <a:pt x="1095344" y="241095"/>
                  </a:lnTo>
                  <a:lnTo>
                    <a:pt x="1123695" y="280225"/>
                  </a:lnTo>
                  <a:lnTo>
                    <a:pt x="1148900" y="321317"/>
                  </a:lnTo>
                  <a:lnTo>
                    <a:pt x="1170849" y="364176"/>
                  </a:lnTo>
                  <a:lnTo>
                    <a:pt x="1189432" y="408605"/>
                  </a:lnTo>
                  <a:lnTo>
                    <a:pt x="1204539" y="454410"/>
                  </a:lnTo>
                  <a:lnTo>
                    <a:pt x="1216060" y="501395"/>
                  </a:lnTo>
                  <a:lnTo>
                    <a:pt x="1223886" y="549365"/>
                  </a:lnTo>
                  <a:lnTo>
                    <a:pt x="1227886" y="597723"/>
                  </a:lnTo>
                  <a:lnTo>
                    <a:pt x="1228044" y="645865"/>
                  </a:lnTo>
                  <a:lnTo>
                    <a:pt x="1224418" y="693577"/>
                  </a:lnTo>
                  <a:lnTo>
                    <a:pt x="1217068" y="740646"/>
                  </a:lnTo>
                  <a:lnTo>
                    <a:pt x="1206055" y="786859"/>
                  </a:lnTo>
                  <a:lnTo>
                    <a:pt x="1191437" y="832004"/>
                  </a:lnTo>
                  <a:lnTo>
                    <a:pt x="1173275" y="875868"/>
                  </a:lnTo>
                  <a:lnTo>
                    <a:pt x="1151628" y="918238"/>
                  </a:lnTo>
                  <a:lnTo>
                    <a:pt x="1126557" y="958901"/>
                  </a:lnTo>
                  <a:lnTo>
                    <a:pt x="1098120" y="997644"/>
                  </a:lnTo>
                  <a:lnTo>
                    <a:pt x="1067100" y="1033524"/>
                  </a:lnTo>
                  <a:lnTo>
                    <a:pt x="1033862" y="1066357"/>
                  </a:lnTo>
                  <a:lnTo>
                    <a:pt x="998598" y="1096124"/>
                  </a:lnTo>
                  <a:lnTo>
                    <a:pt x="961500" y="1122806"/>
                  </a:lnTo>
                  <a:lnTo>
                    <a:pt x="922759" y="1146382"/>
                  </a:lnTo>
                  <a:lnTo>
                    <a:pt x="882567" y="1166834"/>
                  </a:lnTo>
                  <a:lnTo>
                    <a:pt x="841115" y="1184142"/>
                  </a:lnTo>
                  <a:lnTo>
                    <a:pt x="798596" y="1198286"/>
                  </a:lnTo>
                  <a:lnTo>
                    <a:pt x="755201" y="1209248"/>
                  </a:lnTo>
                  <a:lnTo>
                    <a:pt x="711122" y="1217006"/>
                  </a:lnTo>
                  <a:lnTo>
                    <a:pt x="666550" y="1221543"/>
                  </a:lnTo>
                  <a:lnTo>
                    <a:pt x="621677" y="1222838"/>
                  </a:lnTo>
                  <a:lnTo>
                    <a:pt x="576695" y="1220872"/>
                  </a:lnTo>
                  <a:lnTo>
                    <a:pt x="531795" y="1215625"/>
                  </a:lnTo>
                  <a:lnTo>
                    <a:pt x="487169" y="1207078"/>
                  </a:lnTo>
                  <a:lnTo>
                    <a:pt x="443010" y="1195212"/>
                  </a:lnTo>
                  <a:lnTo>
                    <a:pt x="399507" y="1180006"/>
                  </a:lnTo>
                  <a:lnTo>
                    <a:pt x="356854" y="1161442"/>
                  </a:lnTo>
                  <a:lnTo>
                    <a:pt x="315242" y="1139500"/>
                  </a:lnTo>
                  <a:lnTo>
                    <a:pt x="274862" y="1114160"/>
                  </a:lnTo>
                  <a:lnTo>
                    <a:pt x="235907" y="1085402"/>
                  </a:lnTo>
                  <a:lnTo>
                    <a:pt x="199227" y="1053793"/>
                  </a:lnTo>
                  <a:lnTo>
                    <a:pt x="165565" y="1020037"/>
                  </a:lnTo>
                  <a:lnTo>
                    <a:pt x="134942" y="984326"/>
                  </a:lnTo>
                  <a:lnTo>
                    <a:pt x="107382" y="946851"/>
                  </a:lnTo>
                  <a:lnTo>
                    <a:pt x="82909" y="907803"/>
                  </a:lnTo>
                  <a:lnTo>
                    <a:pt x="61546" y="867374"/>
                  </a:lnTo>
                  <a:lnTo>
                    <a:pt x="43317" y="825754"/>
                  </a:lnTo>
                  <a:lnTo>
                    <a:pt x="28245" y="783135"/>
                  </a:lnTo>
                  <a:lnTo>
                    <a:pt x="16354" y="739709"/>
                  </a:lnTo>
                  <a:lnTo>
                    <a:pt x="7667" y="695666"/>
                  </a:lnTo>
                  <a:lnTo>
                    <a:pt x="2208" y="651197"/>
                  </a:lnTo>
                  <a:lnTo>
                    <a:pt x="0" y="606495"/>
                  </a:lnTo>
                  <a:lnTo>
                    <a:pt x="1066" y="561750"/>
                  </a:lnTo>
                  <a:lnTo>
                    <a:pt x="5430" y="517153"/>
                  </a:lnTo>
                  <a:lnTo>
                    <a:pt x="13116" y="472895"/>
                  </a:lnTo>
                  <a:lnTo>
                    <a:pt x="24147" y="429169"/>
                  </a:lnTo>
                  <a:lnTo>
                    <a:pt x="38547" y="386164"/>
                  </a:lnTo>
                  <a:lnTo>
                    <a:pt x="56338" y="344073"/>
                  </a:lnTo>
                  <a:lnTo>
                    <a:pt x="77545" y="303087"/>
                  </a:lnTo>
                  <a:lnTo>
                    <a:pt x="102191" y="263396"/>
                  </a:lnTo>
                  <a:lnTo>
                    <a:pt x="130299" y="225193"/>
                  </a:lnTo>
                  <a:close/>
                </a:path>
                <a:path w="1228090" h="1223010">
                  <a:moveTo>
                    <a:pt x="242472" y="314722"/>
                  </a:moveTo>
                  <a:lnTo>
                    <a:pt x="214866" y="353247"/>
                  </a:lnTo>
                  <a:lnTo>
                    <a:pt x="191826" y="393667"/>
                  </a:lnTo>
                  <a:lnTo>
                    <a:pt x="173312" y="435652"/>
                  </a:lnTo>
                  <a:lnTo>
                    <a:pt x="159281" y="478871"/>
                  </a:lnTo>
                  <a:lnTo>
                    <a:pt x="149692" y="522992"/>
                  </a:lnTo>
                  <a:lnTo>
                    <a:pt x="144503" y="567685"/>
                  </a:lnTo>
                  <a:lnTo>
                    <a:pt x="143672" y="612618"/>
                  </a:lnTo>
                  <a:lnTo>
                    <a:pt x="147157" y="657461"/>
                  </a:lnTo>
                  <a:lnTo>
                    <a:pt x="154918" y="701883"/>
                  </a:lnTo>
                  <a:lnTo>
                    <a:pt x="166912" y="745552"/>
                  </a:lnTo>
                  <a:lnTo>
                    <a:pt x="183097" y="788138"/>
                  </a:lnTo>
                  <a:lnTo>
                    <a:pt x="203432" y="829309"/>
                  </a:lnTo>
                  <a:lnTo>
                    <a:pt x="227875" y="868735"/>
                  </a:lnTo>
                  <a:lnTo>
                    <a:pt x="256385" y="906084"/>
                  </a:lnTo>
                  <a:lnTo>
                    <a:pt x="288919" y="941026"/>
                  </a:lnTo>
                  <a:lnTo>
                    <a:pt x="325436" y="973229"/>
                  </a:lnTo>
                  <a:lnTo>
                    <a:pt x="364935" y="1001697"/>
                  </a:lnTo>
                  <a:lnTo>
                    <a:pt x="406221" y="1025673"/>
                  </a:lnTo>
                  <a:lnTo>
                    <a:pt x="448962" y="1045192"/>
                  </a:lnTo>
                  <a:lnTo>
                    <a:pt x="492826" y="1060284"/>
                  </a:lnTo>
                  <a:lnTo>
                    <a:pt x="537481" y="1070984"/>
                  </a:lnTo>
                  <a:lnTo>
                    <a:pt x="582596" y="1077324"/>
                  </a:lnTo>
                  <a:lnTo>
                    <a:pt x="627837" y="1079336"/>
                  </a:lnTo>
                  <a:lnTo>
                    <a:pt x="672874" y="1077054"/>
                  </a:lnTo>
                  <a:lnTo>
                    <a:pt x="717373" y="1070509"/>
                  </a:lnTo>
                  <a:lnTo>
                    <a:pt x="761004" y="1059736"/>
                  </a:lnTo>
                  <a:lnTo>
                    <a:pt x="803434" y="1044766"/>
                  </a:lnTo>
                  <a:lnTo>
                    <a:pt x="844330" y="1025633"/>
                  </a:lnTo>
                  <a:lnTo>
                    <a:pt x="883362" y="1002368"/>
                  </a:lnTo>
                  <a:lnTo>
                    <a:pt x="920197" y="975005"/>
                  </a:lnTo>
                  <a:lnTo>
                    <a:pt x="954502" y="943577"/>
                  </a:lnTo>
                  <a:lnTo>
                    <a:pt x="985947" y="908115"/>
                  </a:lnTo>
                  <a:lnTo>
                    <a:pt x="1013553" y="869591"/>
                  </a:lnTo>
                  <a:lnTo>
                    <a:pt x="1036592" y="829170"/>
                  </a:lnTo>
                  <a:lnTo>
                    <a:pt x="1055107" y="787185"/>
                  </a:lnTo>
                  <a:lnTo>
                    <a:pt x="1069138" y="743966"/>
                  </a:lnTo>
                  <a:lnTo>
                    <a:pt x="1078727" y="699845"/>
                  </a:lnTo>
                  <a:lnTo>
                    <a:pt x="1083916" y="655153"/>
                  </a:lnTo>
                  <a:lnTo>
                    <a:pt x="1084747" y="610219"/>
                  </a:lnTo>
                  <a:lnTo>
                    <a:pt x="1081261" y="565376"/>
                  </a:lnTo>
                  <a:lnTo>
                    <a:pt x="1073501" y="520955"/>
                  </a:lnTo>
                  <a:lnTo>
                    <a:pt x="1061507" y="477286"/>
                  </a:lnTo>
                  <a:lnTo>
                    <a:pt x="1045322" y="434700"/>
                  </a:lnTo>
                  <a:lnTo>
                    <a:pt x="1024987" y="393529"/>
                  </a:lnTo>
                  <a:lnTo>
                    <a:pt x="1000544" y="354103"/>
                  </a:lnTo>
                  <a:lnTo>
                    <a:pt x="972034" y="316754"/>
                  </a:lnTo>
                  <a:lnTo>
                    <a:pt x="939500" y="281812"/>
                  </a:lnTo>
                  <a:lnTo>
                    <a:pt x="902983" y="249608"/>
                  </a:lnTo>
                  <a:lnTo>
                    <a:pt x="863484" y="221141"/>
                  </a:lnTo>
                  <a:lnTo>
                    <a:pt x="822198" y="197164"/>
                  </a:lnTo>
                  <a:lnTo>
                    <a:pt x="779457" y="177646"/>
                  </a:lnTo>
                  <a:lnTo>
                    <a:pt x="735593" y="162553"/>
                  </a:lnTo>
                  <a:lnTo>
                    <a:pt x="690937" y="151853"/>
                  </a:lnTo>
                  <a:lnTo>
                    <a:pt x="645823" y="145514"/>
                  </a:lnTo>
                  <a:lnTo>
                    <a:pt x="600581" y="143501"/>
                  </a:lnTo>
                  <a:lnTo>
                    <a:pt x="555545" y="145784"/>
                  </a:lnTo>
                  <a:lnTo>
                    <a:pt x="511045" y="152328"/>
                  </a:lnTo>
                  <a:lnTo>
                    <a:pt x="467415" y="163101"/>
                  </a:lnTo>
                  <a:lnTo>
                    <a:pt x="424985" y="178071"/>
                  </a:lnTo>
                  <a:lnTo>
                    <a:pt x="384088" y="197205"/>
                  </a:lnTo>
                  <a:lnTo>
                    <a:pt x="345057" y="220470"/>
                  </a:lnTo>
                  <a:lnTo>
                    <a:pt x="308222" y="247832"/>
                  </a:lnTo>
                  <a:lnTo>
                    <a:pt x="273916" y="279261"/>
                  </a:lnTo>
                  <a:lnTo>
                    <a:pt x="242472" y="314722"/>
                  </a:lnTo>
                  <a:close/>
                </a:path>
              </a:pathLst>
            </a:custGeom>
            <a:ln w="10477">
              <a:solidFill>
                <a:srgbClr val="C2BEA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114160" y="0"/>
              <a:ext cx="8944610" cy="7544434"/>
            </a:xfrm>
            <a:custGeom>
              <a:avLst/>
              <a:gdLst/>
              <a:ahLst/>
              <a:cxnLst/>
              <a:rect l="l" t="t" r="r" b="b"/>
              <a:pathLst>
                <a:path w="8944610" h="7544434">
                  <a:moveTo>
                    <a:pt x="8944239" y="7543859"/>
                  </a:moveTo>
                  <a:lnTo>
                    <a:pt x="0" y="7543859"/>
                  </a:lnTo>
                  <a:lnTo>
                    <a:pt x="0" y="0"/>
                  </a:lnTo>
                  <a:lnTo>
                    <a:pt x="8944239" y="0"/>
                  </a:lnTo>
                  <a:lnTo>
                    <a:pt x="8944239" y="754385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32277" y="0"/>
              <a:ext cx="165277" cy="7586205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1116482" y="0"/>
              <a:ext cx="80645" cy="7544434"/>
            </a:xfrm>
            <a:custGeom>
              <a:avLst/>
              <a:gdLst/>
              <a:ahLst/>
              <a:cxnLst/>
              <a:rect l="l" t="t" r="r" b="b"/>
              <a:pathLst>
                <a:path w="80644" h="7544434">
                  <a:moveTo>
                    <a:pt x="80467" y="7543859"/>
                  </a:moveTo>
                  <a:lnTo>
                    <a:pt x="0" y="7543859"/>
                  </a:lnTo>
                  <a:lnTo>
                    <a:pt x="0" y="0"/>
                  </a:lnTo>
                  <a:lnTo>
                    <a:pt x="80467" y="0"/>
                  </a:lnTo>
                  <a:lnTo>
                    <a:pt x="80467" y="754385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867588" y="0"/>
            <a:ext cx="9018270" cy="6741333"/>
          </a:xfrm>
          <a:prstGeom prst="rect">
            <a:avLst/>
          </a:prstGeom>
        </p:spPr>
        <p:txBody>
          <a:bodyPr vert="horz" wrap="square" lIns="0" tIns="330200" rIns="0" bIns="0" rtlCol="0">
            <a:spAutoFit/>
          </a:bodyPr>
          <a:lstStyle/>
          <a:p>
            <a:pPr marL="951230" indent="-450850">
              <a:lnSpc>
                <a:spcPct val="100000"/>
              </a:lnSpc>
              <a:spcBef>
                <a:spcPts val="2600"/>
              </a:spcBef>
              <a:buFont typeface="Arial MT"/>
              <a:buChar char="•"/>
              <a:tabLst>
                <a:tab pos="951230" algn="l"/>
                <a:tab pos="951865" algn="l"/>
              </a:tabLst>
            </a:pPr>
            <a:r>
              <a:rPr sz="4350" b="1" spc="25" dirty="0">
                <a:solidFill>
                  <a:srgbClr val="0F468B"/>
                </a:solidFill>
                <a:latin typeface="Roboto Bk"/>
                <a:cs typeface="Roboto Bk"/>
              </a:rPr>
              <a:t>Business</a:t>
            </a:r>
            <a:r>
              <a:rPr sz="4350" b="1" spc="20" dirty="0">
                <a:solidFill>
                  <a:srgbClr val="0F468B"/>
                </a:solidFill>
                <a:latin typeface="Roboto Bk"/>
                <a:cs typeface="Roboto Bk"/>
              </a:rPr>
              <a:t> </a:t>
            </a:r>
            <a:r>
              <a:rPr sz="4350" b="1" spc="180" dirty="0">
                <a:solidFill>
                  <a:srgbClr val="0F468B"/>
                </a:solidFill>
                <a:latin typeface="Roboto Bk"/>
                <a:cs typeface="Roboto Bk"/>
              </a:rPr>
              <a:t>by</a:t>
            </a:r>
            <a:r>
              <a:rPr sz="4350" b="1" spc="25" dirty="0">
                <a:solidFill>
                  <a:srgbClr val="0F468B"/>
                </a:solidFill>
                <a:latin typeface="Roboto Bk"/>
                <a:cs typeface="Roboto Bk"/>
              </a:rPr>
              <a:t> </a:t>
            </a:r>
            <a:r>
              <a:rPr sz="4350" b="1" spc="-25" dirty="0">
                <a:solidFill>
                  <a:srgbClr val="0F468B"/>
                </a:solidFill>
                <a:latin typeface="Roboto Bk"/>
                <a:cs typeface="Roboto Bk"/>
              </a:rPr>
              <a:t>CIs</a:t>
            </a:r>
            <a:endParaRPr sz="4350" dirty="0">
              <a:latin typeface="Roboto Bk"/>
              <a:cs typeface="Roboto Bk"/>
            </a:endParaRPr>
          </a:p>
          <a:p>
            <a:pPr marL="636905" indent="-346710">
              <a:lnSpc>
                <a:spcPct val="100000"/>
              </a:lnSpc>
              <a:spcBef>
                <a:spcPts val="1165"/>
              </a:spcBef>
              <a:buFont typeface="Arial MT"/>
              <a:buChar char="•"/>
              <a:tabLst>
                <a:tab pos="636905" algn="l"/>
                <a:tab pos="637540" algn="l"/>
              </a:tabLst>
            </a:pPr>
            <a:r>
              <a:rPr sz="1950" b="1" spc="120" dirty="0">
                <a:latin typeface="Roboto Bk"/>
                <a:cs typeface="Roboto Bk"/>
              </a:rPr>
              <a:t>Only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80" dirty="0">
                <a:latin typeface="Roboto Bk"/>
                <a:cs typeface="Roboto Bk"/>
              </a:rPr>
              <a:t>incidental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30" dirty="0">
                <a:latin typeface="Roboto Bk"/>
                <a:cs typeface="Roboto Bk"/>
              </a:rPr>
              <a:t>business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-10" dirty="0">
                <a:latin typeface="Roboto Bk"/>
                <a:cs typeface="Roboto Bk"/>
              </a:rPr>
              <a:t>is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100" dirty="0">
                <a:latin typeface="Roboto Bk"/>
                <a:cs typeface="Roboto Bk"/>
              </a:rPr>
              <a:t>allowed</a:t>
            </a:r>
            <a:endParaRPr sz="1950" dirty="0">
              <a:latin typeface="Roboto Bk"/>
              <a:cs typeface="Roboto Bk"/>
            </a:endParaRPr>
          </a:p>
          <a:p>
            <a:pPr marL="636905" marR="5080" indent="-346075">
              <a:lnSpc>
                <a:spcPct val="102200"/>
              </a:lnSpc>
              <a:buFont typeface="Arial MT"/>
              <a:buChar char="•"/>
              <a:tabLst>
                <a:tab pos="636905" algn="l"/>
                <a:tab pos="637540" algn="l"/>
              </a:tabLst>
            </a:pPr>
            <a:r>
              <a:rPr sz="1950" b="1" spc="25" dirty="0">
                <a:latin typeface="Roboto Bk"/>
                <a:cs typeface="Roboto Bk"/>
              </a:rPr>
              <a:t>Receipts</a:t>
            </a:r>
            <a:r>
              <a:rPr sz="1950" b="1" spc="204" dirty="0">
                <a:latin typeface="Roboto Bk"/>
                <a:cs typeface="Roboto Bk"/>
              </a:rPr>
              <a:t> </a:t>
            </a:r>
            <a:r>
              <a:rPr sz="1950" b="1" spc="125" dirty="0">
                <a:latin typeface="Roboto Bk"/>
                <a:cs typeface="Roboto Bk"/>
              </a:rPr>
              <a:t>from</a:t>
            </a:r>
            <a:r>
              <a:rPr sz="1950" b="1" spc="229" dirty="0">
                <a:latin typeface="Roboto Bk"/>
                <a:cs typeface="Roboto Bk"/>
              </a:rPr>
              <a:t> </a:t>
            </a:r>
            <a:r>
              <a:rPr sz="1950" b="1" spc="65" dirty="0">
                <a:latin typeface="Roboto Bk"/>
                <a:cs typeface="Roboto Bk"/>
              </a:rPr>
              <a:t>the</a:t>
            </a:r>
            <a:r>
              <a:rPr sz="1950" b="1" spc="240" dirty="0">
                <a:latin typeface="Roboto Bk"/>
                <a:cs typeface="Roboto Bk"/>
              </a:rPr>
              <a:t> </a:t>
            </a:r>
            <a:r>
              <a:rPr sz="1950" b="1" spc="30" dirty="0">
                <a:latin typeface="Roboto Bk"/>
                <a:cs typeface="Roboto Bk"/>
              </a:rPr>
              <a:t>business</a:t>
            </a:r>
            <a:r>
              <a:rPr sz="1950" b="1" spc="250" dirty="0">
                <a:latin typeface="Roboto Bk"/>
                <a:cs typeface="Roboto Bk"/>
              </a:rPr>
              <a:t> </a:t>
            </a:r>
            <a:r>
              <a:rPr sz="1950" b="1" spc="114" dirty="0">
                <a:latin typeface="Roboto Bk"/>
                <a:cs typeface="Roboto Bk"/>
              </a:rPr>
              <a:t>are</a:t>
            </a:r>
            <a:r>
              <a:rPr sz="1950" b="1" spc="235" dirty="0">
                <a:latin typeface="Roboto Bk"/>
                <a:cs typeface="Roboto Bk"/>
              </a:rPr>
              <a:t> </a:t>
            </a:r>
            <a:r>
              <a:rPr sz="1950" b="1" spc="75" dirty="0">
                <a:latin typeface="Roboto Bk"/>
                <a:cs typeface="Roboto Bk"/>
              </a:rPr>
              <a:t>not</a:t>
            </a:r>
            <a:r>
              <a:rPr sz="1950" b="1" spc="225" dirty="0">
                <a:latin typeface="Roboto Bk"/>
                <a:cs typeface="Roboto Bk"/>
              </a:rPr>
              <a:t> </a:t>
            </a:r>
            <a:r>
              <a:rPr sz="1950" b="1" spc="125" dirty="0">
                <a:latin typeface="Roboto Bk"/>
                <a:cs typeface="Roboto Bk"/>
              </a:rPr>
              <a:t>more</a:t>
            </a:r>
            <a:r>
              <a:rPr sz="1950" b="1" spc="225" dirty="0">
                <a:latin typeface="Roboto Bk"/>
                <a:cs typeface="Roboto Bk"/>
              </a:rPr>
              <a:t> </a:t>
            </a:r>
            <a:r>
              <a:rPr sz="1950" b="1" spc="105" dirty="0">
                <a:latin typeface="Roboto Bk"/>
                <a:cs typeface="Roboto Bk"/>
              </a:rPr>
              <a:t>than</a:t>
            </a:r>
            <a:r>
              <a:rPr sz="1950" b="1" spc="150" dirty="0">
                <a:latin typeface="Roboto Bk"/>
                <a:cs typeface="Roboto Bk"/>
              </a:rPr>
              <a:t> </a:t>
            </a:r>
            <a:r>
              <a:rPr sz="1950" b="1" spc="90" dirty="0">
                <a:latin typeface="Roboto Bk"/>
                <a:cs typeface="Roboto Bk"/>
              </a:rPr>
              <a:t>20%</a:t>
            </a:r>
            <a:r>
              <a:rPr sz="1950" b="1" spc="260" dirty="0">
                <a:latin typeface="Roboto Bk"/>
                <a:cs typeface="Roboto Bk"/>
              </a:rPr>
              <a:t> </a:t>
            </a:r>
            <a:r>
              <a:rPr sz="1950" b="1" spc="35" dirty="0">
                <a:latin typeface="Roboto Bk"/>
                <a:cs typeface="Roboto Bk"/>
              </a:rPr>
              <a:t>of</a:t>
            </a:r>
            <a:r>
              <a:rPr sz="1950" b="1" spc="225" dirty="0">
                <a:latin typeface="Roboto Bk"/>
                <a:cs typeface="Roboto Bk"/>
              </a:rPr>
              <a:t> </a:t>
            </a:r>
            <a:r>
              <a:rPr sz="1950" b="1" spc="65" dirty="0">
                <a:latin typeface="Roboto Bk"/>
                <a:cs typeface="Roboto Bk"/>
              </a:rPr>
              <a:t>the</a:t>
            </a:r>
            <a:r>
              <a:rPr sz="1950" b="1" spc="245" dirty="0">
                <a:latin typeface="Roboto Bk"/>
                <a:cs typeface="Roboto Bk"/>
              </a:rPr>
              <a:t> </a:t>
            </a:r>
            <a:r>
              <a:rPr sz="1950" b="1" spc="50" dirty="0">
                <a:latin typeface="Roboto Bk"/>
                <a:cs typeface="Roboto Bk"/>
              </a:rPr>
              <a:t>receipts</a:t>
            </a:r>
            <a:r>
              <a:rPr sz="1950" b="1" spc="165" dirty="0">
                <a:latin typeface="Roboto Bk"/>
                <a:cs typeface="Roboto Bk"/>
              </a:rPr>
              <a:t> </a:t>
            </a:r>
            <a:r>
              <a:rPr sz="1950" b="1" spc="35" dirty="0">
                <a:latin typeface="Roboto Bk"/>
                <a:cs typeface="Roboto Bk"/>
              </a:rPr>
              <a:t>of </a:t>
            </a:r>
            <a:r>
              <a:rPr sz="1950" b="1" spc="-475" dirty="0">
                <a:latin typeface="Roboto Bk"/>
                <a:cs typeface="Roboto Bk"/>
              </a:rPr>
              <a:t> </a:t>
            </a:r>
            <a:r>
              <a:rPr sz="1950" b="1" spc="60" dirty="0">
                <a:latin typeface="Roboto Bk"/>
                <a:cs typeface="Roboto Bk"/>
              </a:rPr>
              <a:t>trust</a:t>
            </a:r>
            <a:endParaRPr sz="1950" dirty="0">
              <a:latin typeface="Roboto Bk"/>
              <a:cs typeface="Roboto Bk"/>
            </a:endParaRPr>
          </a:p>
          <a:p>
            <a:pPr marL="636905" indent="-346710">
              <a:lnSpc>
                <a:spcPct val="100000"/>
              </a:lnSpc>
              <a:spcBef>
                <a:spcPts val="50"/>
              </a:spcBef>
              <a:buFont typeface="Arial MT"/>
              <a:buChar char="•"/>
              <a:tabLst>
                <a:tab pos="636905" algn="l"/>
                <a:tab pos="637540" algn="l"/>
              </a:tabLst>
            </a:pPr>
            <a:r>
              <a:rPr sz="1950" b="1" spc="50" dirty="0">
                <a:latin typeface="Roboto Bk"/>
                <a:cs typeface="Roboto Bk"/>
              </a:rPr>
              <a:t>Separate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35" dirty="0">
                <a:latin typeface="Roboto Bk"/>
                <a:cs typeface="Roboto Bk"/>
              </a:rPr>
              <a:t>books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35" dirty="0">
                <a:latin typeface="Roboto Bk"/>
                <a:cs typeface="Roboto Bk"/>
              </a:rPr>
              <a:t>of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60" dirty="0">
                <a:latin typeface="Roboto Bk"/>
                <a:cs typeface="Roboto Bk"/>
              </a:rPr>
              <a:t>account</a:t>
            </a:r>
            <a:r>
              <a:rPr sz="1950" b="1" spc="30" dirty="0">
                <a:latin typeface="Roboto Bk"/>
                <a:cs typeface="Roboto Bk"/>
              </a:rPr>
              <a:t> </a:t>
            </a:r>
            <a:r>
              <a:rPr sz="1950" b="1" spc="114" dirty="0">
                <a:latin typeface="Roboto Bk"/>
                <a:cs typeface="Roboto Bk"/>
              </a:rPr>
              <a:t>are</a:t>
            </a:r>
            <a:r>
              <a:rPr sz="1950" b="1" spc="25" dirty="0">
                <a:latin typeface="Roboto Bk"/>
                <a:cs typeface="Roboto Bk"/>
              </a:rPr>
              <a:t> to </a:t>
            </a:r>
            <a:r>
              <a:rPr sz="1950" b="1" spc="75" dirty="0">
                <a:latin typeface="Roboto Bk"/>
                <a:cs typeface="Roboto Bk"/>
              </a:rPr>
              <a:t>be</a:t>
            </a:r>
            <a:r>
              <a:rPr sz="1950" b="1" spc="30" dirty="0">
                <a:latin typeface="Roboto Bk"/>
                <a:cs typeface="Roboto Bk"/>
              </a:rPr>
              <a:t> </a:t>
            </a:r>
            <a:r>
              <a:rPr sz="1950" b="1" spc="100" dirty="0">
                <a:latin typeface="Roboto Bk"/>
                <a:cs typeface="Roboto Bk"/>
              </a:rPr>
              <a:t>maintained</a:t>
            </a:r>
            <a:endParaRPr sz="1950" dirty="0">
              <a:latin typeface="Roboto Bk"/>
              <a:cs typeface="Roboto Bk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950" dirty="0">
              <a:latin typeface="Roboto Bk"/>
              <a:cs typeface="Roboto Bk"/>
            </a:endParaRPr>
          </a:p>
          <a:p>
            <a:pPr marL="322580" marR="10160" indent="612775">
              <a:lnSpc>
                <a:spcPct val="102200"/>
              </a:lnSpc>
            </a:pPr>
            <a:r>
              <a:rPr sz="1950" b="1" spc="95" dirty="0">
                <a:latin typeface="Roboto Bk"/>
                <a:cs typeface="Roboto Bk"/>
              </a:rPr>
              <a:t>[ACIT</a:t>
            </a:r>
            <a:r>
              <a:rPr sz="1950" b="1" spc="370" dirty="0">
                <a:latin typeface="Roboto Bk"/>
                <a:cs typeface="Roboto Bk"/>
              </a:rPr>
              <a:t> </a:t>
            </a:r>
            <a:r>
              <a:rPr sz="1950" b="1" spc="80" dirty="0">
                <a:latin typeface="Roboto Bk"/>
                <a:cs typeface="Roboto Bk"/>
              </a:rPr>
              <a:t>(Exemption)</a:t>
            </a:r>
            <a:r>
              <a:rPr sz="1950" b="1" spc="305" dirty="0">
                <a:latin typeface="Roboto Bk"/>
                <a:cs typeface="Roboto Bk"/>
              </a:rPr>
              <a:t> </a:t>
            </a:r>
            <a:r>
              <a:rPr sz="1950" b="1" spc="-65" dirty="0">
                <a:latin typeface="Roboto Bk"/>
                <a:cs typeface="Roboto Bk"/>
              </a:rPr>
              <a:t>Vs.</a:t>
            </a:r>
            <a:r>
              <a:rPr sz="1950" b="1" spc="-20" dirty="0">
                <a:latin typeface="Roboto Bk"/>
                <a:cs typeface="Roboto Bk"/>
              </a:rPr>
              <a:t> </a:t>
            </a:r>
            <a:r>
              <a:rPr sz="1950" b="1" spc="114" dirty="0">
                <a:latin typeface="Roboto Bk"/>
                <a:cs typeface="Roboto Bk"/>
              </a:rPr>
              <a:t>Ahmedabad</a:t>
            </a:r>
            <a:r>
              <a:rPr sz="1950" b="1" spc="320" dirty="0">
                <a:latin typeface="Roboto Bk"/>
                <a:cs typeface="Roboto Bk"/>
              </a:rPr>
              <a:t> </a:t>
            </a:r>
            <a:r>
              <a:rPr sz="1950" b="1" spc="135" dirty="0">
                <a:latin typeface="Roboto Bk"/>
                <a:cs typeface="Roboto Bk"/>
              </a:rPr>
              <a:t>Urban</a:t>
            </a:r>
            <a:r>
              <a:rPr sz="1950" b="1" spc="300" dirty="0">
                <a:latin typeface="Roboto Bk"/>
                <a:cs typeface="Roboto Bk"/>
              </a:rPr>
              <a:t> </a:t>
            </a:r>
            <a:r>
              <a:rPr sz="1950" b="1" spc="90" dirty="0">
                <a:latin typeface="Roboto Bk"/>
                <a:cs typeface="Roboto Bk"/>
              </a:rPr>
              <a:t>Development</a:t>
            </a:r>
            <a:r>
              <a:rPr sz="1950" b="1" spc="355" dirty="0">
                <a:latin typeface="Roboto Bk"/>
                <a:cs typeface="Roboto Bk"/>
              </a:rPr>
              <a:t> </a:t>
            </a:r>
            <a:r>
              <a:rPr sz="1950" b="1" spc="100" dirty="0">
                <a:latin typeface="Roboto Bk"/>
                <a:cs typeface="Roboto Bk"/>
              </a:rPr>
              <a:t>Authority </a:t>
            </a:r>
            <a:r>
              <a:rPr sz="1950" b="1" spc="-475" dirty="0">
                <a:latin typeface="Roboto Bk"/>
                <a:cs typeface="Roboto Bk"/>
              </a:rPr>
              <a:t> </a:t>
            </a:r>
            <a:r>
              <a:rPr sz="1950" b="1" spc="-30" dirty="0">
                <a:latin typeface="Roboto Bk"/>
                <a:cs typeface="Roboto Bk"/>
              </a:rPr>
              <a:t>2022</a:t>
            </a:r>
            <a:r>
              <a:rPr sz="1950" b="1" spc="20" dirty="0">
                <a:latin typeface="Roboto Bk"/>
                <a:cs typeface="Roboto Bk"/>
              </a:rPr>
              <a:t> </a:t>
            </a:r>
            <a:r>
              <a:rPr sz="1950" b="1" spc="-10" dirty="0">
                <a:latin typeface="Roboto Bk"/>
                <a:cs typeface="Roboto Bk"/>
              </a:rPr>
              <a:t>(SC)]</a:t>
            </a:r>
            <a:endParaRPr sz="1950" dirty="0">
              <a:latin typeface="Roboto Bk"/>
              <a:cs typeface="Roboto Bk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950" dirty="0">
              <a:latin typeface="Roboto Bk"/>
              <a:cs typeface="Roboto Bk"/>
            </a:endParaRPr>
          </a:p>
          <a:p>
            <a:pPr marL="825500" indent="-813435">
              <a:lnSpc>
                <a:spcPct val="100000"/>
              </a:lnSpc>
              <a:buClr>
                <a:srgbClr val="000000"/>
              </a:buClr>
              <a:buSzPct val="112857"/>
              <a:buFont typeface="Segoe UI Symbol"/>
              <a:buChar char="⚫"/>
              <a:tabLst>
                <a:tab pos="825500" algn="l"/>
                <a:tab pos="826135" algn="l"/>
              </a:tabLst>
            </a:pPr>
            <a:r>
              <a:rPr sz="3500" b="1" spc="265" dirty="0">
                <a:solidFill>
                  <a:srgbClr val="366091"/>
                </a:solidFill>
                <a:latin typeface="Roboto"/>
                <a:cs typeface="Roboto"/>
              </a:rPr>
              <a:t>Depreciation</a:t>
            </a:r>
            <a:r>
              <a:rPr lang="en-US" sz="3500" b="1" spc="265" dirty="0">
                <a:solidFill>
                  <a:srgbClr val="366091"/>
                </a:solidFill>
                <a:latin typeface="Roboto"/>
                <a:cs typeface="Roboto"/>
              </a:rPr>
              <a:t>(Sec 11(6))</a:t>
            </a:r>
            <a:endParaRPr sz="3500" dirty="0">
              <a:latin typeface="Roboto"/>
              <a:cs typeface="Roboto"/>
            </a:endParaRPr>
          </a:p>
          <a:p>
            <a:pPr marL="685165">
              <a:lnSpc>
                <a:spcPct val="100000"/>
              </a:lnSpc>
              <a:spcBef>
                <a:spcPts val="730"/>
              </a:spcBef>
            </a:pPr>
            <a:r>
              <a:rPr sz="2200" b="1" spc="110" dirty="0">
                <a:latin typeface="Roboto Bk"/>
                <a:cs typeface="Roboto Bk"/>
              </a:rPr>
              <a:t>Either</a:t>
            </a:r>
            <a:r>
              <a:rPr sz="2200" b="1" spc="15" dirty="0">
                <a:latin typeface="Roboto Bk"/>
                <a:cs typeface="Roboto Bk"/>
              </a:rPr>
              <a:t> </a:t>
            </a:r>
            <a:r>
              <a:rPr sz="2200" b="1" spc="25" dirty="0">
                <a:latin typeface="Roboto Bk"/>
                <a:cs typeface="Roboto Bk"/>
              </a:rPr>
              <a:t>of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60" dirty="0">
                <a:latin typeface="Roboto Bk"/>
                <a:cs typeface="Roboto Bk"/>
              </a:rPr>
              <a:t>the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80" dirty="0">
                <a:latin typeface="Roboto Bk"/>
                <a:cs typeface="Roboto Bk"/>
              </a:rPr>
              <a:t>following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-20" dirty="0">
                <a:latin typeface="Roboto Bk"/>
                <a:cs typeface="Roboto Bk"/>
              </a:rPr>
              <a:t>is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95" dirty="0">
                <a:latin typeface="Roboto Bk"/>
                <a:cs typeface="Roboto Bk"/>
              </a:rPr>
              <a:t>allowed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-35" dirty="0">
                <a:latin typeface="Roboto Bk"/>
                <a:cs typeface="Roboto Bk"/>
              </a:rPr>
              <a:t>as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60" dirty="0">
                <a:latin typeface="Roboto Bk"/>
                <a:cs typeface="Roboto Bk"/>
              </a:rPr>
              <a:t>application:</a:t>
            </a:r>
            <a:endParaRPr sz="2200" dirty="0">
              <a:latin typeface="Roboto Bk"/>
              <a:cs typeface="Roboto Bk"/>
            </a:endParaRPr>
          </a:p>
          <a:p>
            <a:pPr marL="699770" lvl="1" indent="-333375">
              <a:lnSpc>
                <a:spcPct val="100000"/>
              </a:lnSpc>
              <a:spcBef>
                <a:spcPts val="660"/>
              </a:spcBef>
              <a:buClr>
                <a:srgbClr val="4E81BD"/>
              </a:buClr>
              <a:buSzPct val="79545"/>
              <a:buFont typeface="Arial MT"/>
              <a:buChar char="•"/>
              <a:tabLst>
                <a:tab pos="699770" algn="l"/>
                <a:tab pos="700405" algn="l"/>
              </a:tabLst>
            </a:pPr>
            <a:r>
              <a:rPr sz="2200" b="1" spc="-45" dirty="0">
                <a:latin typeface="Roboto Bk"/>
                <a:cs typeface="Roboto Bk"/>
              </a:rPr>
              <a:t>Cost</a:t>
            </a:r>
            <a:r>
              <a:rPr sz="2200" b="1" spc="5" dirty="0">
                <a:latin typeface="Roboto Bk"/>
                <a:cs typeface="Roboto Bk"/>
              </a:rPr>
              <a:t> </a:t>
            </a:r>
            <a:r>
              <a:rPr sz="2200" b="1" spc="25" dirty="0">
                <a:latin typeface="Roboto Bk"/>
                <a:cs typeface="Roboto Bk"/>
              </a:rPr>
              <a:t>of</a:t>
            </a:r>
            <a:r>
              <a:rPr sz="2200" b="1" spc="10" dirty="0">
                <a:latin typeface="Roboto Bk"/>
                <a:cs typeface="Roboto Bk"/>
              </a:rPr>
              <a:t> </a:t>
            </a:r>
            <a:r>
              <a:rPr sz="2200" b="1" spc="55" dirty="0">
                <a:latin typeface="Roboto Bk"/>
                <a:cs typeface="Roboto Bk"/>
              </a:rPr>
              <a:t>acquisition</a:t>
            </a:r>
            <a:endParaRPr sz="2200" dirty="0">
              <a:latin typeface="Roboto Bk"/>
              <a:cs typeface="Roboto Bk"/>
            </a:endParaRPr>
          </a:p>
          <a:p>
            <a:pPr marL="699770" lvl="1" indent="-333375">
              <a:lnSpc>
                <a:spcPct val="100000"/>
              </a:lnSpc>
              <a:spcBef>
                <a:spcPts val="660"/>
              </a:spcBef>
              <a:buClr>
                <a:srgbClr val="4E81BD"/>
              </a:buClr>
              <a:buSzPct val="79545"/>
              <a:buFont typeface="Arial MT"/>
              <a:buChar char="•"/>
              <a:tabLst>
                <a:tab pos="699770" algn="l"/>
                <a:tab pos="700405" algn="l"/>
              </a:tabLst>
            </a:pPr>
            <a:r>
              <a:rPr sz="2200" b="1" spc="80" dirty="0">
                <a:latin typeface="Roboto Bk"/>
                <a:cs typeface="Roboto Bk"/>
              </a:rPr>
              <a:t>Depreciation</a:t>
            </a:r>
            <a:endParaRPr sz="2200" dirty="0">
              <a:latin typeface="Roboto Bk"/>
              <a:cs typeface="Roboto Bk"/>
            </a:endParaRPr>
          </a:p>
          <a:p>
            <a:pPr lvl="1">
              <a:lnSpc>
                <a:spcPct val="100000"/>
              </a:lnSpc>
              <a:spcBef>
                <a:spcPts val="55"/>
              </a:spcBef>
              <a:buChar char="•"/>
            </a:pPr>
            <a:endParaRPr sz="2650" dirty="0">
              <a:latin typeface="Roboto Bk"/>
              <a:cs typeface="Roboto Bk"/>
            </a:endParaRPr>
          </a:p>
          <a:p>
            <a:pPr marL="825500" indent="-813435">
              <a:lnSpc>
                <a:spcPct val="100000"/>
              </a:lnSpc>
              <a:buClr>
                <a:srgbClr val="000000"/>
              </a:buClr>
              <a:buSzPct val="112857"/>
              <a:buFont typeface="Segoe UI Symbol"/>
              <a:buChar char="⚫"/>
              <a:tabLst>
                <a:tab pos="825500" algn="l"/>
                <a:tab pos="826135" algn="l"/>
              </a:tabLst>
            </a:pPr>
            <a:r>
              <a:rPr sz="3500" b="1" spc="170" dirty="0">
                <a:solidFill>
                  <a:srgbClr val="366091"/>
                </a:solidFill>
                <a:latin typeface="Roboto"/>
                <a:cs typeface="Roboto"/>
              </a:rPr>
              <a:t>Modes</a:t>
            </a:r>
            <a:r>
              <a:rPr sz="3500" b="1" spc="20" dirty="0">
                <a:solidFill>
                  <a:srgbClr val="366091"/>
                </a:solidFill>
                <a:latin typeface="Roboto"/>
                <a:cs typeface="Roboto"/>
              </a:rPr>
              <a:t> </a:t>
            </a:r>
            <a:r>
              <a:rPr sz="3500" b="1" spc="190" dirty="0">
                <a:solidFill>
                  <a:srgbClr val="366091"/>
                </a:solidFill>
                <a:latin typeface="Roboto"/>
                <a:cs typeface="Roboto"/>
              </a:rPr>
              <a:t>of</a:t>
            </a:r>
            <a:r>
              <a:rPr sz="3500" b="1" spc="25" dirty="0">
                <a:solidFill>
                  <a:srgbClr val="366091"/>
                </a:solidFill>
                <a:latin typeface="Roboto"/>
                <a:cs typeface="Roboto"/>
              </a:rPr>
              <a:t> </a:t>
            </a:r>
            <a:r>
              <a:rPr sz="3500" b="1" spc="254" dirty="0">
                <a:solidFill>
                  <a:srgbClr val="366091"/>
                </a:solidFill>
                <a:latin typeface="Roboto"/>
                <a:cs typeface="Roboto"/>
              </a:rPr>
              <a:t>Investment</a:t>
            </a:r>
            <a:endParaRPr sz="3500" dirty="0">
              <a:latin typeface="Roboto"/>
              <a:cs typeface="Roboto"/>
            </a:endParaRPr>
          </a:p>
          <a:p>
            <a:pPr marL="699770" lvl="1" indent="-355600">
              <a:lnSpc>
                <a:spcPct val="100000"/>
              </a:lnSpc>
              <a:spcBef>
                <a:spcPts val="70"/>
              </a:spcBef>
              <a:buFont typeface="Arial MT"/>
              <a:buChar char="•"/>
              <a:tabLst>
                <a:tab pos="699770" algn="l"/>
                <a:tab pos="700405" algn="l"/>
              </a:tabLst>
            </a:pPr>
            <a:r>
              <a:rPr sz="2200" b="1" spc="60" dirty="0">
                <a:latin typeface="Roboto Bk"/>
                <a:cs typeface="Roboto Bk"/>
              </a:rPr>
              <a:t>Surplus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65" dirty="0">
                <a:latin typeface="Roboto Bk"/>
                <a:cs typeface="Roboto Bk"/>
              </a:rPr>
              <a:t>funds</a:t>
            </a:r>
            <a:r>
              <a:rPr sz="2200" b="1" spc="25" dirty="0">
                <a:latin typeface="Roboto Bk"/>
                <a:cs typeface="Roboto Bk"/>
              </a:rPr>
              <a:t> </a:t>
            </a:r>
            <a:r>
              <a:rPr sz="2200" b="1" spc="10" dirty="0">
                <a:latin typeface="Roboto Bk"/>
                <a:cs typeface="Roboto Bk"/>
              </a:rPr>
              <a:t>to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65" dirty="0">
                <a:latin typeface="Roboto Bk"/>
                <a:cs typeface="Roboto Bk"/>
              </a:rPr>
              <a:t>be</a:t>
            </a:r>
            <a:r>
              <a:rPr sz="2200" b="1" spc="25" dirty="0">
                <a:latin typeface="Roboto Bk"/>
                <a:cs typeface="Roboto Bk"/>
              </a:rPr>
              <a:t> </a:t>
            </a:r>
            <a:r>
              <a:rPr sz="2200" b="1" spc="40" dirty="0">
                <a:latin typeface="Roboto Bk"/>
                <a:cs typeface="Roboto Bk"/>
              </a:rPr>
              <a:t>kept</a:t>
            </a:r>
            <a:r>
              <a:rPr sz="2200" b="1" spc="25" dirty="0">
                <a:latin typeface="Roboto Bk"/>
                <a:cs typeface="Roboto Bk"/>
              </a:rPr>
              <a:t> </a:t>
            </a:r>
            <a:r>
              <a:rPr sz="2200" b="1" spc="135" dirty="0">
                <a:latin typeface="Roboto Bk"/>
                <a:cs typeface="Roboto Bk"/>
              </a:rPr>
              <a:t>in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-40" dirty="0">
                <a:latin typeface="Roboto Bk"/>
                <a:cs typeface="Roboto Bk"/>
              </a:rPr>
              <a:t>11(5)</a:t>
            </a:r>
            <a:r>
              <a:rPr sz="2200" b="1" spc="25" dirty="0">
                <a:latin typeface="Roboto Bk"/>
                <a:cs typeface="Roboto Bk"/>
              </a:rPr>
              <a:t> </a:t>
            </a:r>
            <a:r>
              <a:rPr sz="2200" b="1" spc="40" dirty="0">
                <a:latin typeface="Roboto Bk"/>
                <a:cs typeface="Roboto Bk"/>
              </a:rPr>
              <a:t>modes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95" dirty="0">
                <a:latin typeface="Roboto Bk"/>
                <a:cs typeface="Roboto Bk"/>
              </a:rPr>
              <a:t>only</a:t>
            </a:r>
            <a:r>
              <a:rPr sz="2200" b="1" spc="25" dirty="0">
                <a:latin typeface="Roboto Bk"/>
                <a:cs typeface="Roboto Bk"/>
              </a:rPr>
              <a:t> </a:t>
            </a:r>
            <a:r>
              <a:rPr sz="2200" b="1" spc="50" dirty="0">
                <a:latin typeface="Roboto Bk"/>
                <a:cs typeface="Roboto Bk"/>
              </a:rPr>
              <a:t>(Rule</a:t>
            </a:r>
            <a:r>
              <a:rPr sz="2200" b="1" spc="25" dirty="0">
                <a:latin typeface="Roboto Bk"/>
                <a:cs typeface="Roboto Bk"/>
              </a:rPr>
              <a:t> </a:t>
            </a:r>
            <a:r>
              <a:rPr sz="2200" b="1" spc="-40" dirty="0">
                <a:latin typeface="Roboto Bk"/>
                <a:cs typeface="Roboto Bk"/>
              </a:rPr>
              <a:t>17c)</a:t>
            </a:r>
            <a:endParaRPr sz="2200" dirty="0">
              <a:latin typeface="Roboto Bk"/>
              <a:cs typeface="Roboto Bk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61347" y="96441"/>
            <a:ext cx="5699760" cy="1236980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5080">
              <a:lnSpc>
                <a:spcPct val="100899"/>
              </a:lnSpc>
              <a:spcBef>
                <a:spcPts val="65"/>
              </a:spcBef>
            </a:pPr>
            <a:r>
              <a:rPr sz="3950" spc="25" dirty="0">
                <a:latin typeface="Roboto Bk"/>
                <a:cs typeface="Roboto Bk"/>
              </a:rPr>
              <a:t>Books</a:t>
            </a:r>
            <a:r>
              <a:rPr sz="3950" spc="45" dirty="0">
                <a:latin typeface="Roboto Bk"/>
                <a:cs typeface="Roboto Bk"/>
              </a:rPr>
              <a:t> </a:t>
            </a:r>
            <a:r>
              <a:rPr sz="3950" spc="55" dirty="0">
                <a:latin typeface="Roboto Bk"/>
                <a:cs typeface="Roboto Bk"/>
              </a:rPr>
              <a:t>of</a:t>
            </a:r>
            <a:r>
              <a:rPr sz="3950" spc="45" dirty="0">
                <a:latin typeface="Roboto Bk"/>
                <a:cs typeface="Roboto Bk"/>
              </a:rPr>
              <a:t> </a:t>
            </a:r>
            <a:r>
              <a:rPr sz="3950" spc="95" dirty="0">
                <a:latin typeface="Roboto Bk"/>
                <a:cs typeface="Roboto Bk"/>
              </a:rPr>
              <a:t>account</a:t>
            </a:r>
            <a:r>
              <a:rPr sz="3950" spc="45" dirty="0">
                <a:latin typeface="Roboto Bk"/>
                <a:cs typeface="Roboto Bk"/>
              </a:rPr>
              <a:t> </a:t>
            </a:r>
            <a:r>
              <a:rPr sz="3950" spc="-745" dirty="0">
                <a:latin typeface="Roboto Bk"/>
                <a:cs typeface="Roboto Bk"/>
              </a:rPr>
              <a:t>–</a:t>
            </a:r>
            <a:r>
              <a:rPr sz="3950" spc="45" dirty="0">
                <a:latin typeface="Roboto Bk"/>
                <a:cs typeface="Roboto Bk"/>
              </a:rPr>
              <a:t> </a:t>
            </a:r>
            <a:r>
              <a:rPr sz="3950" spc="265" dirty="0">
                <a:latin typeface="Roboto Bk"/>
                <a:cs typeface="Roboto Bk"/>
              </a:rPr>
              <a:t>w</a:t>
            </a:r>
            <a:r>
              <a:rPr sz="3950" spc="-70" dirty="0">
                <a:latin typeface="Roboto Bk"/>
                <a:cs typeface="Roboto Bk"/>
              </a:rPr>
              <a:t>.e.f  </a:t>
            </a:r>
            <a:r>
              <a:rPr sz="3950" spc="-100" dirty="0">
                <a:latin typeface="Roboto Bk"/>
                <a:cs typeface="Roboto Bk"/>
              </a:rPr>
              <a:t>01.04.2023</a:t>
            </a:r>
            <a:endParaRPr sz="3950">
              <a:latin typeface="Roboto Bk"/>
              <a:cs typeface="Roboto B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7594" y="1452032"/>
            <a:ext cx="8401685" cy="2701925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604520" marR="5080" indent="-592455" algn="just">
              <a:lnSpc>
                <a:spcPts val="3140"/>
              </a:lnSpc>
              <a:spcBef>
                <a:spcPts val="225"/>
              </a:spcBef>
              <a:buClr>
                <a:srgbClr val="4E81BD"/>
              </a:buClr>
              <a:buSzPct val="88679"/>
              <a:buFont typeface="Segoe UI Symbol"/>
              <a:buChar char="⚫"/>
              <a:tabLst>
                <a:tab pos="605155" algn="l"/>
              </a:tabLst>
            </a:pPr>
            <a:r>
              <a:rPr sz="2650" b="1" spc="70" dirty="0">
                <a:latin typeface="Roboto Bk"/>
                <a:cs typeface="Roboto Bk"/>
              </a:rPr>
              <a:t>Prescribed</a:t>
            </a:r>
            <a:r>
              <a:rPr sz="2650" b="1" spc="75" dirty="0">
                <a:latin typeface="Roboto Bk"/>
                <a:cs typeface="Roboto Bk"/>
              </a:rPr>
              <a:t> </a:t>
            </a:r>
            <a:r>
              <a:rPr sz="2650" b="1" spc="20" dirty="0">
                <a:latin typeface="Roboto Bk"/>
                <a:cs typeface="Roboto Bk"/>
              </a:rPr>
              <a:t>books</a:t>
            </a:r>
            <a:r>
              <a:rPr sz="2650" b="1" spc="25" dirty="0">
                <a:latin typeface="Roboto Bk"/>
                <a:cs typeface="Roboto Bk"/>
              </a:rPr>
              <a:t> of</a:t>
            </a:r>
            <a:r>
              <a:rPr sz="2650" b="1" spc="30" dirty="0">
                <a:latin typeface="Roboto Bk"/>
                <a:cs typeface="Roboto Bk"/>
              </a:rPr>
              <a:t> </a:t>
            </a:r>
            <a:r>
              <a:rPr sz="2650" b="1" spc="50" dirty="0">
                <a:latin typeface="Roboto Bk"/>
                <a:cs typeface="Roboto Bk"/>
              </a:rPr>
              <a:t>account </a:t>
            </a:r>
            <a:r>
              <a:rPr sz="2650" b="1" spc="55" dirty="0">
                <a:latin typeface="Roboto Bk"/>
                <a:cs typeface="Roboto Bk"/>
              </a:rPr>
              <a:t> </a:t>
            </a:r>
            <a:r>
              <a:rPr sz="2650" b="1" spc="50" dirty="0">
                <a:latin typeface="Roboto Bk"/>
                <a:cs typeface="Roboto Bk"/>
              </a:rPr>
              <a:t>shall </a:t>
            </a:r>
            <a:r>
              <a:rPr sz="2650" b="1" spc="55" dirty="0">
                <a:latin typeface="Roboto Bk"/>
                <a:cs typeface="Roboto Bk"/>
              </a:rPr>
              <a:t> </a:t>
            </a:r>
            <a:r>
              <a:rPr sz="2650" b="1" spc="75" dirty="0">
                <a:latin typeface="Roboto Bk"/>
                <a:cs typeface="Roboto Bk"/>
              </a:rPr>
              <a:t>be </a:t>
            </a:r>
            <a:r>
              <a:rPr sz="2650" b="1" spc="80" dirty="0">
                <a:latin typeface="Roboto Bk"/>
                <a:cs typeface="Roboto Bk"/>
              </a:rPr>
              <a:t> </a:t>
            </a:r>
            <a:r>
              <a:rPr sz="2650" b="1" spc="114" dirty="0">
                <a:latin typeface="Roboto Bk"/>
                <a:cs typeface="Roboto Bk"/>
              </a:rPr>
              <a:t>maintained</a:t>
            </a:r>
            <a:r>
              <a:rPr sz="2650" b="1" spc="120" dirty="0">
                <a:latin typeface="Roboto Bk"/>
                <a:cs typeface="Roboto Bk"/>
              </a:rPr>
              <a:t> </a:t>
            </a:r>
            <a:r>
              <a:rPr sz="2650" b="1" spc="100" dirty="0">
                <a:latin typeface="Roboto Bk"/>
                <a:cs typeface="Roboto Bk"/>
              </a:rPr>
              <a:t>by</a:t>
            </a:r>
            <a:r>
              <a:rPr sz="2650" b="1" spc="105" dirty="0">
                <a:latin typeface="Roboto Bk"/>
                <a:cs typeface="Roboto Bk"/>
              </a:rPr>
              <a:t> </a:t>
            </a:r>
            <a:r>
              <a:rPr sz="2650" b="1" spc="65" dirty="0">
                <a:latin typeface="Roboto Bk"/>
                <a:cs typeface="Roboto Bk"/>
              </a:rPr>
              <a:t>the</a:t>
            </a:r>
            <a:r>
              <a:rPr sz="2650" b="1" spc="70" dirty="0">
                <a:latin typeface="Roboto Bk"/>
                <a:cs typeface="Roboto Bk"/>
              </a:rPr>
              <a:t> </a:t>
            </a:r>
            <a:r>
              <a:rPr sz="2650" b="1" spc="90" dirty="0">
                <a:latin typeface="Roboto Bk"/>
                <a:cs typeface="Roboto Bk"/>
              </a:rPr>
              <a:t>Charitable </a:t>
            </a:r>
            <a:r>
              <a:rPr sz="2650" b="1" spc="95" dirty="0">
                <a:latin typeface="Roboto Bk"/>
                <a:cs typeface="Roboto Bk"/>
              </a:rPr>
              <a:t> </a:t>
            </a:r>
            <a:r>
              <a:rPr sz="2650" b="1" spc="55" dirty="0">
                <a:latin typeface="Roboto Bk"/>
                <a:cs typeface="Roboto Bk"/>
              </a:rPr>
              <a:t>Institutions </a:t>
            </a:r>
            <a:r>
              <a:rPr sz="2650" b="1" spc="60" dirty="0">
                <a:latin typeface="Roboto Bk"/>
                <a:cs typeface="Roboto Bk"/>
              </a:rPr>
              <a:t> </a:t>
            </a:r>
            <a:r>
              <a:rPr sz="2650" b="1" spc="110" dirty="0">
                <a:latin typeface="Roboto Bk"/>
                <a:cs typeface="Roboto Bk"/>
              </a:rPr>
              <a:t>having</a:t>
            </a:r>
            <a:r>
              <a:rPr sz="2650" b="1" spc="20" dirty="0">
                <a:latin typeface="Roboto Bk"/>
                <a:cs typeface="Roboto Bk"/>
              </a:rPr>
              <a:t> </a:t>
            </a:r>
            <a:r>
              <a:rPr sz="2650" b="1" spc="140" dirty="0">
                <a:latin typeface="Roboto Bk"/>
                <a:cs typeface="Roboto Bk"/>
              </a:rPr>
              <a:t>annual</a:t>
            </a:r>
            <a:r>
              <a:rPr sz="2650" b="1" spc="25" dirty="0">
                <a:latin typeface="Roboto Bk"/>
                <a:cs typeface="Roboto Bk"/>
              </a:rPr>
              <a:t> </a:t>
            </a:r>
            <a:r>
              <a:rPr sz="2650" b="1" spc="85" dirty="0">
                <a:latin typeface="Roboto Bk"/>
                <a:cs typeface="Roboto Bk"/>
              </a:rPr>
              <a:t>income</a:t>
            </a:r>
            <a:r>
              <a:rPr sz="2650" b="1" spc="25" dirty="0">
                <a:latin typeface="Roboto Bk"/>
                <a:cs typeface="Roboto Bk"/>
              </a:rPr>
              <a:t> </a:t>
            </a:r>
            <a:r>
              <a:rPr sz="2650" b="1" spc="60" dirty="0">
                <a:latin typeface="Roboto Bk"/>
                <a:cs typeface="Roboto Bk"/>
              </a:rPr>
              <a:t>exceeding</a:t>
            </a:r>
            <a:r>
              <a:rPr sz="2650" b="1" spc="20" dirty="0">
                <a:latin typeface="Roboto Bk"/>
                <a:cs typeface="Roboto Bk"/>
              </a:rPr>
              <a:t> </a:t>
            </a:r>
            <a:r>
              <a:rPr sz="2650" b="1" spc="-65" dirty="0">
                <a:latin typeface="Roboto Bk"/>
                <a:cs typeface="Roboto Bk"/>
              </a:rPr>
              <a:t>Rs</a:t>
            </a:r>
            <a:r>
              <a:rPr sz="2650" b="1" spc="25" dirty="0">
                <a:latin typeface="Roboto Bk"/>
                <a:cs typeface="Roboto Bk"/>
              </a:rPr>
              <a:t> </a:t>
            </a:r>
            <a:r>
              <a:rPr sz="2650" b="1" spc="-90" dirty="0">
                <a:latin typeface="Roboto Bk"/>
                <a:cs typeface="Roboto Bk"/>
              </a:rPr>
              <a:t>2.5</a:t>
            </a:r>
            <a:r>
              <a:rPr sz="2650" b="1" spc="25" dirty="0">
                <a:latin typeface="Roboto Bk"/>
                <a:cs typeface="Roboto Bk"/>
              </a:rPr>
              <a:t> </a:t>
            </a:r>
            <a:r>
              <a:rPr sz="2650" b="1" spc="110" dirty="0">
                <a:latin typeface="Roboto Bk"/>
                <a:cs typeface="Roboto Bk"/>
              </a:rPr>
              <a:t>lakh</a:t>
            </a:r>
            <a:endParaRPr sz="2650">
              <a:latin typeface="Roboto Bk"/>
              <a:cs typeface="Roboto Bk"/>
            </a:endParaRPr>
          </a:p>
          <a:p>
            <a:pPr marL="604520" indent="-592455" algn="just">
              <a:lnSpc>
                <a:spcPct val="100000"/>
              </a:lnSpc>
              <a:spcBef>
                <a:spcPts val="919"/>
              </a:spcBef>
              <a:buClr>
                <a:srgbClr val="4E81BD"/>
              </a:buClr>
              <a:buSzPct val="88679"/>
              <a:buFont typeface="Segoe UI Symbol"/>
              <a:buChar char="⚫"/>
              <a:tabLst>
                <a:tab pos="605155" algn="l"/>
              </a:tabLst>
            </a:pPr>
            <a:r>
              <a:rPr sz="2650" b="1" spc="40" dirty="0">
                <a:latin typeface="Roboto Bk"/>
                <a:cs typeface="Roboto Bk"/>
              </a:rPr>
              <a:t>To</a:t>
            </a:r>
            <a:r>
              <a:rPr sz="2650" b="1" spc="170" dirty="0">
                <a:latin typeface="Roboto Bk"/>
                <a:cs typeface="Roboto Bk"/>
              </a:rPr>
              <a:t> </a:t>
            </a:r>
            <a:r>
              <a:rPr sz="2650" b="1" spc="75" dirty="0">
                <a:latin typeface="Roboto Bk"/>
                <a:cs typeface="Roboto Bk"/>
              </a:rPr>
              <a:t>be</a:t>
            </a:r>
            <a:r>
              <a:rPr sz="2650" b="1" spc="40" dirty="0">
                <a:latin typeface="Roboto Bk"/>
                <a:cs typeface="Roboto Bk"/>
              </a:rPr>
              <a:t> </a:t>
            </a:r>
            <a:r>
              <a:rPr sz="2650" b="1" spc="105" dirty="0">
                <a:latin typeface="Roboto Bk"/>
                <a:cs typeface="Roboto Bk"/>
              </a:rPr>
              <a:t>retained</a:t>
            </a:r>
            <a:r>
              <a:rPr sz="2650" b="1" spc="175" dirty="0">
                <a:latin typeface="Roboto Bk"/>
                <a:cs typeface="Roboto Bk"/>
              </a:rPr>
              <a:t> </a:t>
            </a:r>
            <a:r>
              <a:rPr sz="2650" b="1" spc="114" dirty="0">
                <a:latin typeface="Roboto Bk"/>
                <a:cs typeface="Roboto Bk"/>
              </a:rPr>
              <a:t>for</a:t>
            </a:r>
            <a:r>
              <a:rPr sz="2650" b="1" spc="150" dirty="0">
                <a:latin typeface="Roboto Bk"/>
                <a:cs typeface="Roboto Bk"/>
              </a:rPr>
              <a:t> </a:t>
            </a:r>
            <a:r>
              <a:rPr sz="2650" b="1" spc="-65" dirty="0">
                <a:latin typeface="Roboto Bk"/>
                <a:cs typeface="Roboto Bk"/>
              </a:rPr>
              <a:t>10</a:t>
            </a:r>
            <a:r>
              <a:rPr sz="2650" b="1" spc="120" dirty="0">
                <a:latin typeface="Roboto Bk"/>
                <a:cs typeface="Roboto Bk"/>
              </a:rPr>
              <a:t> </a:t>
            </a:r>
            <a:r>
              <a:rPr sz="2650" b="1" spc="70" dirty="0">
                <a:latin typeface="Roboto Bk"/>
                <a:cs typeface="Roboto Bk"/>
              </a:rPr>
              <a:t>years</a:t>
            </a:r>
            <a:r>
              <a:rPr sz="2650" b="1" spc="125" dirty="0">
                <a:latin typeface="Roboto Bk"/>
                <a:cs typeface="Roboto Bk"/>
              </a:rPr>
              <a:t> </a:t>
            </a:r>
            <a:r>
              <a:rPr sz="2650" b="1" spc="80" dirty="0">
                <a:latin typeface="Roboto Bk"/>
                <a:cs typeface="Roboto Bk"/>
              </a:rPr>
              <a:t>after</a:t>
            </a:r>
            <a:r>
              <a:rPr sz="2650" b="1" spc="155" dirty="0">
                <a:latin typeface="Roboto Bk"/>
                <a:cs typeface="Roboto Bk"/>
              </a:rPr>
              <a:t> </a:t>
            </a:r>
            <a:r>
              <a:rPr sz="2650" b="1" spc="65" dirty="0">
                <a:latin typeface="Roboto Bk"/>
                <a:cs typeface="Roboto Bk"/>
              </a:rPr>
              <a:t>the</a:t>
            </a:r>
            <a:r>
              <a:rPr sz="2650" b="1" spc="130" dirty="0">
                <a:latin typeface="Roboto Bk"/>
                <a:cs typeface="Roboto Bk"/>
              </a:rPr>
              <a:t> </a:t>
            </a:r>
            <a:r>
              <a:rPr sz="2650" b="1" spc="110" dirty="0">
                <a:latin typeface="Roboto Bk"/>
                <a:cs typeface="Roboto Bk"/>
              </a:rPr>
              <a:t>relevant</a:t>
            </a:r>
            <a:r>
              <a:rPr sz="2650" b="1" spc="45" dirty="0">
                <a:latin typeface="Roboto Bk"/>
                <a:cs typeface="Roboto Bk"/>
              </a:rPr>
              <a:t> </a:t>
            </a:r>
            <a:r>
              <a:rPr sz="2650" b="1" spc="-30" dirty="0">
                <a:latin typeface="Roboto Bk"/>
                <a:cs typeface="Roboto Bk"/>
              </a:rPr>
              <a:t>AY</a:t>
            </a:r>
            <a:endParaRPr sz="2650">
              <a:latin typeface="Roboto Bk"/>
              <a:cs typeface="Roboto Bk"/>
            </a:endParaRPr>
          </a:p>
          <a:p>
            <a:pPr marL="604520">
              <a:lnSpc>
                <a:spcPct val="100000"/>
              </a:lnSpc>
              <a:spcBef>
                <a:spcPts val="40"/>
              </a:spcBef>
            </a:pPr>
            <a:r>
              <a:rPr sz="2650" b="1" spc="-509" dirty="0">
                <a:latin typeface="Roboto Bk"/>
                <a:cs typeface="Roboto Bk"/>
              </a:rPr>
              <a:t>–</a:t>
            </a:r>
            <a:r>
              <a:rPr sz="2650" b="1" spc="25" dirty="0">
                <a:latin typeface="Roboto Bk"/>
                <a:cs typeface="Roboto Bk"/>
              </a:rPr>
              <a:t> </a:t>
            </a:r>
            <a:r>
              <a:rPr sz="2650" b="1" spc="35" dirty="0">
                <a:latin typeface="Roboto Bk"/>
                <a:cs typeface="Roboto Bk"/>
              </a:rPr>
              <a:t>R</a:t>
            </a:r>
            <a:r>
              <a:rPr sz="2650" b="1" spc="180" dirty="0">
                <a:latin typeface="Roboto Bk"/>
                <a:cs typeface="Roboto Bk"/>
              </a:rPr>
              <a:t>u</a:t>
            </a:r>
            <a:r>
              <a:rPr sz="2650" b="1" spc="90" dirty="0">
                <a:latin typeface="Roboto Bk"/>
                <a:cs typeface="Roboto Bk"/>
              </a:rPr>
              <a:t>l</a:t>
            </a:r>
            <a:r>
              <a:rPr sz="2650" b="1" spc="25" dirty="0">
                <a:latin typeface="Roboto Bk"/>
                <a:cs typeface="Roboto Bk"/>
              </a:rPr>
              <a:t>e </a:t>
            </a:r>
            <a:r>
              <a:rPr sz="2650" b="1" spc="-65" dirty="0">
                <a:latin typeface="Roboto Bk"/>
                <a:cs typeface="Roboto Bk"/>
              </a:rPr>
              <a:t>17</a:t>
            </a:r>
            <a:r>
              <a:rPr sz="2650" b="1" spc="165" dirty="0">
                <a:latin typeface="Roboto Bk"/>
                <a:cs typeface="Roboto Bk"/>
              </a:rPr>
              <a:t>A</a:t>
            </a:r>
            <a:r>
              <a:rPr sz="2650" b="1" spc="170" dirty="0">
                <a:latin typeface="Roboto Bk"/>
                <a:cs typeface="Roboto Bk"/>
              </a:rPr>
              <a:t>A</a:t>
            </a:r>
            <a:endParaRPr sz="2650">
              <a:latin typeface="Roboto Bk"/>
              <a:cs typeface="Roboto Bk"/>
            </a:endParaRPr>
          </a:p>
          <a:p>
            <a:pPr marL="604520" indent="-592455" algn="just">
              <a:lnSpc>
                <a:spcPct val="100000"/>
              </a:lnSpc>
              <a:spcBef>
                <a:spcPts val="1025"/>
              </a:spcBef>
              <a:buClr>
                <a:srgbClr val="4E81BD"/>
              </a:buClr>
              <a:buSzPct val="88679"/>
              <a:buFont typeface="Segoe UI Symbol"/>
              <a:buChar char="⚫"/>
              <a:tabLst>
                <a:tab pos="605155" algn="l"/>
              </a:tabLst>
            </a:pPr>
            <a:r>
              <a:rPr sz="2650" b="1" spc="105" dirty="0">
                <a:latin typeface="Roboto Bk"/>
                <a:cs typeface="Roboto Bk"/>
              </a:rPr>
              <a:t>Audit</a:t>
            </a:r>
            <a:r>
              <a:rPr sz="2650" b="1" dirty="0">
                <a:latin typeface="Roboto Bk"/>
                <a:cs typeface="Roboto Bk"/>
              </a:rPr>
              <a:t> </a:t>
            </a:r>
            <a:r>
              <a:rPr sz="2650" b="1" spc="-30" dirty="0">
                <a:latin typeface="Roboto Bk"/>
                <a:cs typeface="Roboto Bk"/>
              </a:rPr>
              <a:t>is</a:t>
            </a:r>
            <a:r>
              <a:rPr sz="2650" b="1" spc="5" dirty="0">
                <a:latin typeface="Roboto Bk"/>
                <a:cs typeface="Roboto Bk"/>
              </a:rPr>
              <a:t> </a:t>
            </a:r>
            <a:r>
              <a:rPr sz="2650" b="1" spc="125" dirty="0">
                <a:latin typeface="Roboto Bk"/>
                <a:cs typeface="Roboto Bk"/>
              </a:rPr>
              <a:t>mandatory</a:t>
            </a:r>
            <a:endParaRPr sz="2650">
              <a:latin typeface="Roboto Bk"/>
              <a:cs typeface="Roboto Bk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7036" y="436086"/>
            <a:ext cx="4078604" cy="93091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5900" b="0" spc="5" dirty="0">
                <a:latin typeface="Constantia"/>
                <a:cs typeface="Constantia"/>
              </a:rPr>
              <a:t>Audit</a:t>
            </a:r>
            <a:r>
              <a:rPr sz="5900" b="0" spc="-75" dirty="0">
                <a:latin typeface="Constantia"/>
                <a:cs typeface="Constantia"/>
              </a:rPr>
              <a:t> </a:t>
            </a:r>
            <a:r>
              <a:rPr sz="5900" b="0" dirty="0">
                <a:latin typeface="Constantia"/>
                <a:cs typeface="Constantia"/>
              </a:rPr>
              <a:t>report</a:t>
            </a:r>
            <a:endParaRPr sz="5900">
              <a:latin typeface="Constantia"/>
              <a:cs typeface="Constanti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21547" y="2149245"/>
            <a:ext cx="6887209" cy="3816985"/>
            <a:chOff x="321547" y="2149245"/>
            <a:chExt cx="6887209" cy="3816985"/>
          </a:xfrm>
        </p:grpSpPr>
        <p:sp>
          <p:nvSpPr>
            <p:cNvPr id="4" name="object 4"/>
            <p:cNvSpPr/>
            <p:nvPr/>
          </p:nvSpPr>
          <p:spPr>
            <a:xfrm>
              <a:off x="3888653" y="4057533"/>
              <a:ext cx="3305810" cy="1800225"/>
            </a:xfrm>
            <a:custGeom>
              <a:avLst/>
              <a:gdLst/>
              <a:ahLst/>
              <a:cxnLst/>
              <a:rect l="l" t="t" r="r" b="b"/>
              <a:pathLst>
                <a:path w="3305809" h="1800225">
                  <a:moveTo>
                    <a:pt x="0" y="1349702"/>
                  </a:moveTo>
                  <a:lnTo>
                    <a:pt x="236107" y="1349702"/>
                  </a:lnTo>
                  <a:lnTo>
                    <a:pt x="236107" y="1799602"/>
                  </a:lnTo>
                  <a:lnTo>
                    <a:pt x="472215" y="1799602"/>
                  </a:lnTo>
                </a:path>
                <a:path w="3305809" h="1800225">
                  <a:moveTo>
                    <a:pt x="2833294" y="899802"/>
                  </a:moveTo>
                  <a:lnTo>
                    <a:pt x="3069402" y="899802"/>
                  </a:lnTo>
                  <a:lnTo>
                    <a:pt x="3069402" y="1799603"/>
                  </a:lnTo>
                  <a:lnTo>
                    <a:pt x="3305509" y="1799603"/>
                  </a:lnTo>
                </a:path>
                <a:path w="3305809" h="1800225">
                  <a:moveTo>
                    <a:pt x="2833294" y="899802"/>
                  </a:moveTo>
                  <a:lnTo>
                    <a:pt x="3305509" y="899802"/>
                  </a:lnTo>
                </a:path>
                <a:path w="3305809" h="1800225">
                  <a:moveTo>
                    <a:pt x="2833294" y="899800"/>
                  </a:moveTo>
                  <a:lnTo>
                    <a:pt x="3069402" y="899800"/>
                  </a:lnTo>
                  <a:lnTo>
                    <a:pt x="3069402" y="0"/>
                  </a:lnTo>
                  <a:lnTo>
                    <a:pt x="3305509" y="0"/>
                  </a:lnTo>
                </a:path>
                <a:path w="3305809" h="1800225">
                  <a:moveTo>
                    <a:pt x="0" y="1349702"/>
                  </a:moveTo>
                  <a:lnTo>
                    <a:pt x="236107" y="1349702"/>
                  </a:lnTo>
                  <a:lnTo>
                    <a:pt x="236107" y="899802"/>
                  </a:lnTo>
                  <a:lnTo>
                    <a:pt x="472215" y="899802"/>
                  </a:lnTo>
                </a:path>
              </a:pathLst>
            </a:custGeom>
            <a:ln w="27939">
              <a:solidFill>
                <a:srgbClr val="4573A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55357" y="4057533"/>
              <a:ext cx="472440" cy="1350010"/>
            </a:xfrm>
            <a:custGeom>
              <a:avLst/>
              <a:gdLst/>
              <a:ahLst/>
              <a:cxnLst/>
              <a:rect l="l" t="t" r="r" b="b"/>
              <a:pathLst>
                <a:path w="472440" h="1350010">
                  <a:moveTo>
                    <a:pt x="0" y="0"/>
                  </a:moveTo>
                  <a:lnTo>
                    <a:pt x="236107" y="0"/>
                  </a:lnTo>
                  <a:lnTo>
                    <a:pt x="236107" y="1349700"/>
                  </a:lnTo>
                  <a:lnTo>
                    <a:pt x="472215" y="1349700"/>
                  </a:lnTo>
                </a:path>
              </a:pathLst>
            </a:custGeom>
            <a:ln w="27939">
              <a:solidFill>
                <a:srgbClr val="3B649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888653" y="2257931"/>
              <a:ext cx="472440" cy="899794"/>
            </a:xfrm>
            <a:custGeom>
              <a:avLst/>
              <a:gdLst/>
              <a:ahLst/>
              <a:cxnLst/>
              <a:rect l="l" t="t" r="r" b="b"/>
              <a:pathLst>
                <a:path w="472439" h="899794">
                  <a:moveTo>
                    <a:pt x="0" y="449901"/>
                  </a:moveTo>
                  <a:lnTo>
                    <a:pt x="236107" y="449901"/>
                  </a:lnTo>
                  <a:lnTo>
                    <a:pt x="236107" y="899801"/>
                  </a:lnTo>
                  <a:lnTo>
                    <a:pt x="472215" y="899801"/>
                  </a:lnTo>
                </a:path>
                <a:path w="472439" h="899794">
                  <a:moveTo>
                    <a:pt x="0" y="449899"/>
                  </a:moveTo>
                  <a:lnTo>
                    <a:pt x="236107" y="449899"/>
                  </a:lnTo>
                  <a:lnTo>
                    <a:pt x="236107" y="0"/>
                  </a:lnTo>
                  <a:lnTo>
                    <a:pt x="472215" y="0"/>
                  </a:lnTo>
                </a:path>
              </a:pathLst>
            </a:custGeom>
            <a:ln w="27939">
              <a:solidFill>
                <a:srgbClr val="4573A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55357" y="2707832"/>
              <a:ext cx="472440" cy="1350010"/>
            </a:xfrm>
            <a:custGeom>
              <a:avLst/>
              <a:gdLst/>
              <a:ahLst/>
              <a:cxnLst/>
              <a:rect l="l" t="t" r="r" b="b"/>
              <a:pathLst>
                <a:path w="472440" h="1350010">
                  <a:moveTo>
                    <a:pt x="0" y="1349701"/>
                  </a:moveTo>
                  <a:lnTo>
                    <a:pt x="236107" y="1349701"/>
                  </a:lnTo>
                  <a:lnTo>
                    <a:pt x="236107" y="0"/>
                  </a:lnTo>
                  <a:lnTo>
                    <a:pt x="472215" y="0"/>
                  </a:lnTo>
                </a:path>
              </a:pathLst>
            </a:custGeom>
            <a:ln w="27939">
              <a:solidFill>
                <a:srgbClr val="3B649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35517" y="2163215"/>
              <a:ext cx="720090" cy="3789045"/>
            </a:xfrm>
            <a:custGeom>
              <a:avLst/>
              <a:gdLst/>
              <a:ahLst/>
              <a:cxnLst/>
              <a:rect l="l" t="t" r="r" b="b"/>
              <a:pathLst>
                <a:path w="720090" h="3789045">
                  <a:moveTo>
                    <a:pt x="719841" y="3788636"/>
                  </a:moveTo>
                  <a:lnTo>
                    <a:pt x="0" y="3788636"/>
                  </a:lnTo>
                  <a:lnTo>
                    <a:pt x="0" y="0"/>
                  </a:lnTo>
                  <a:lnTo>
                    <a:pt x="719841" y="0"/>
                  </a:lnTo>
                  <a:lnTo>
                    <a:pt x="719841" y="3788636"/>
                  </a:lnTo>
                  <a:close/>
                </a:path>
              </a:pathLst>
            </a:custGeom>
            <a:solidFill>
              <a:srgbClr val="4E81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35517" y="2163215"/>
              <a:ext cx="720090" cy="3789045"/>
            </a:xfrm>
            <a:custGeom>
              <a:avLst/>
              <a:gdLst/>
              <a:ahLst/>
              <a:cxnLst/>
              <a:rect l="l" t="t" r="r" b="b"/>
              <a:pathLst>
                <a:path w="720090" h="3789045">
                  <a:moveTo>
                    <a:pt x="0" y="0"/>
                  </a:moveTo>
                  <a:lnTo>
                    <a:pt x="719841" y="0"/>
                  </a:lnTo>
                  <a:lnTo>
                    <a:pt x="719841" y="3788636"/>
                  </a:lnTo>
                  <a:lnTo>
                    <a:pt x="0" y="3788636"/>
                  </a:lnTo>
                  <a:lnTo>
                    <a:pt x="0" y="0"/>
                  </a:lnTo>
                  <a:close/>
                </a:path>
              </a:pathLst>
            </a:custGeom>
            <a:ln w="279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430705" y="2464465"/>
            <a:ext cx="612140" cy="317754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4490"/>
              </a:lnSpc>
            </a:pPr>
            <a:r>
              <a:rPr sz="4600" spc="-5" dirty="0">
                <a:solidFill>
                  <a:srgbClr val="FFFFFF"/>
                </a:solidFill>
                <a:latin typeface="Constantia"/>
                <a:cs typeface="Constantia"/>
              </a:rPr>
              <a:t>Audit</a:t>
            </a:r>
            <a:r>
              <a:rPr sz="4600" spc="-6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4600" spc="-10" dirty="0">
                <a:solidFill>
                  <a:srgbClr val="FFFFFF"/>
                </a:solidFill>
                <a:latin typeface="Constantia"/>
                <a:cs typeface="Constantia"/>
              </a:rPr>
              <a:t>report</a:t>
            </a:r>
            <a:endParaRPr sz="4600">
              <a:latin typeface="Constantia"/>
              <a:cs typeface="Constantia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1513604" y="1884040"/>
            <a:ext cx="5222875" cy="1198245"/>
            <a:chOff x="1513604" y="1884040"/>
            <a:chExt cx="5222875" cy="1198245"/>
          </a:xfrm>
        </p:grpSpPr>
        <p:sp>
          <p:nvSpPr>
            <p:cNvPr id="12" name="object 12"/>
            <p:cNvSpPr/>
            <p:nvPr/>
          </p:nvSpPr>
          <p:spPr>
            <a:xfrm>
              <a:off x="1527574" y="2347911"/>
              <a:ext cx="2361565" cy="720090"/>
            </a:xfrm>
            <a:custGeom>
              <a:avLst/>
              <a:gdLst/>
              <a:ahLst/>
              <a:cxnLst/>
              <a:rect l="l" t="t" r="r" b="b"/>
              <a:pathLst>
                <a:path w="2361565" h="720089">
                  <a:moveTo>
                    <a:pt x="2361078" y="719841"/>
                  </a:moveTo>
                  <a:lnTo>
                    <a:pt x="0" y="719841"/>
                  </a:lnTo>
                  <a:lnTo>
                    <a:pt x="0" y="0"/>
                  </a:lnTo>
                  <a:lnTo>
                    <a:pt x="2361078" y="0"/>
                  </a:lnTo>
                  <a:lnTo>
                    <a:pt x="2361078" y="719841"/>
                  </a:lnTo>
                  <a:close/>
                </a:path>
              </a:pathLst>
            </a:custGeom>
            <a:solidFill>
              <a:srgbClr val="4E81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527574" y="2347911"/>
              <a:ext cx="2361565" cy="720090"/>
            </a:xfrm>
            <a:custGeom>
              <a:avLst/>
              <a:gdLst/>
              <a:ahLst/>
              <a:cxnLst/>
              <a:rect l="l" t="t" r="r" b="b"/>
              <a:pathLst>
                <a:path w="2361565" h="720089">
                  <a:moveTo>
                    <a:pt x="0" y="0"/>
                  </a:moveTo>
                  <a:lnTo>
                    <a:pt x="2361078" y="0"/>
                  </a:lnTo>
                  <a:lnTo>
                    <a:pt x="2361078" y="719841"/>
                  </a:lnTo>
                  <a:lnTo>
                    <a:pt x="0" y="719841"/>
                  </a:lnTo>
                  <a:lnTo>
                    <a:pt x="0" y="0"/>
                  </a:lnTo>
                  <a:close/>
                </a:path>
              </a:pathLst>
            </a:custGeom>
            <a:ln w="279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360868" y="1898010"/>
              <a:ext cx="2361565" cy="720090"/>
            </a:xfrm>
            <a:custGeom>
              <a:avLst/>
              <a:gdLst/>
              <a:ahLst/>
              <a:cxnLst/>
              <a:rect l="l" t="t" r="r" b="b"/>
              <a:pathLst>
                <a:path w="2361565" h="720089">
                  <a:moveTo>
                    <a:pt x="2361078" y="719841"/>
                  </a:moveTo>
                  <a:lnTo>
                    <a:pt x="0" y="719841"/>
                  </a:lnTo>
                  <a:lnTo>
                    <a:pt x="0" y="0"/>
                  </a:lnTo>
                  <a:lnTo>
                    <a:pt x="2361078" y="0"/>
                  </a:lnTo>
                  <a:lnTo>
                    <a:pt x="2361078" y="719841"/>
                  </a:lnTo>
                  <a:close/>
                </a:path>
              </a:pathLst>
            </a:custGeom>
            <a:solidFill>
              <a:srgbClr val="4E81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360868" y="1898010"/>
              <a:ext cx="2361565" cy="720090"/>
            </a:xfrm>
            <a:custGeom>
              <a:avLst/>
              <a:gdLst/>
              <a:ahLst/>
              <a:cxnLst/>
              <a:rect l="l" t="t" r="r" b="b"/>
              <a:pathLst>
                <a:path w="2361565" h="720089">
                  <a:moveTo>
                    <a:pt x="0" y="0"/>
                  </a:moveTo>
                  <a:lnTo>
                    <a:pt x="2361078" y="0"/>
                  </a:lnTo>
                  <a:lnTo>
                    <a:pt x="2361078" y="719841"/>
                  </a:lnTo>
                  <a:lnTo>
                    <a:pt x="0" y="719841"/>
                  </a:lnTo>
                  <a:lnTo>
                    <a:pt x="0" y="0"/>
                  </a:lnTo>
                  <a:close/>
                </a:path>
              </a:pathLst>
            </a:custGeom>
            <a:ln w="279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4672971" y="2098545"/>
            <a:ext cx="1728470" cy="276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50" spc="-5" dirty="0">
                <a:solidFill>
                  <a:srgbClr val="FFFFFF"/>
                </a:solidFill>
                <a:latin typeface="Constantia"/>
                <a:cs typeface="Constantia"/>
              </a:rPr>
              <a:t>10B:</a:t>
            </a:r>
            <a:r>
              <a:rPr sz="1650" spc="-3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650" spc="-5" dirty="0">
                <a:solidFill>
                  <a:srgbClr val="FFFFFF"/>
                </a:solidFill>
                <a:latin typeface="Constantia"/>
                <a:cs typeface="Constantia"/>
              </a:rPr>
              <a:t>trusts</a:t>
            </a:r>
            <a:r>
              <a:rPr sz="1650" spc="-2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650" spc="-5" dirty="0">
                <a:solidFill>
                  <a:srgbClr val="FFFFFF"/>
                </a:solidFill>
                <a:latin typeface="Constantia"/>
                <a:cs typeface="Constantia"/>
              </a:rPr>
              <a:t>u/s</a:t>
            </a:r>
            <a:r>
              <a:rPr sz="1650" spc="-2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650" dirty="0">
                <a:solidFill>
                  <a:srgbClr val="FFFFFF"/>
                </a:solidFill>
                <a:latin typeface="Constantia"/>
                <a:cs typeface="Constantia"/>
              </a:rPr>
              <a:t>11/12</a:t>
            </a:r>
            <a:endParaRPr sz="1650">
              <a:latin typeface="Constantia"/>
              <a:cs typeface="Constantia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1513604" y="2783842"/>
            <a:ext cx="5222875" cy="2997835"/>
            <a:chOff x="1513604" y="2783842"/>
            <a:chExt cx="5222875" cy="2997835"/>
          </a:xfrm>
        </p:grpSpPr>
        <p:sp>
          <p:nvSpPr>
            <p:cNvPr id="18" name="object 18"/>
            <p:cNvSpPr/>
            <p:nvPr/>
          </p:nvSpPr>
          <p:spPr>
            <a:xfrm>
              <a:off x="4360868" y="2797812"/>
              <a:ext cx="2361565" cy="720090"/>
            </a:xfrm>
            <a:custGeom>
              <a:avLst/>
              <a:gdLst/>
              <a:ahLst/>
              <a:cxnLst/>
              <a:rect l="l" t="t" r="r" b="b"/>
              <a:pathLst>
                <a:path w="2361565" h="720089">
                  <a:moveTo>
                    <a:pt x="2361078" y="719841"/>
                  </a:moveTo>
                  <a:lnTo>
                    <a:pt x="0" y="719841"/>
                  </a:lnTo>
                  <a:lnTo>
                    <a:pt x="0" y="0"/>
                  </a:lnTo>
                  <a:lnTo>
                    <a:pt x="2361078" y="0"/>
                  </a:lnTo>
                  <a:lnTo>
                    <a:pt x="2361078" y="719841"/>
                  </a:lnTo>
                  <a:close/>
                </a:path>
              </a:pathLst>
            </a:custGeom>
            <a:solidFill>
              <a:srgbClr val="4E81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360868" y="2797812"/>
              <a:ext cx="2361565" cy="720090"/>
            </a:xfrm>
            <a:custGeom>
              <a:avLst/>
              <a:gdLst/>
              <a:ahLst/>
              <a:cxnLst/>
              <a:rect l="l" t="t" r="r" b="b"/>
              <a:pathLst>
                <a:path w="2361565" h="720089">
                  <a:moveTo>
                    <a:pt x="0" y="0"/>
                  </a:moveTo>
                  <a:lnTo>
                    <a:pt x="2361078" y="0"/>
                  </a:lnTo>
                  <a:lnTo>
                    <a:pt x="2361078" y="719841"/>
                  </a:lnTo>
                  <a:lnTo>
                    <a:pt x="0" y="719841"/>
                  </a:lnTo>
                  <a:lnTo>
                    <a:pt x="0" y="0"/>
                  </a:lnTo>
                  <a:close/>
                </a:path>
              </a:pathLst>
            </a:custGeom>
            <a:ln w="279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527574" y="5047316"/>
              <a:ext cx="2361565" cy="720090"/>
            </a:xfrm>
            <a:custGeom>
              <a:avLst/>
              <a:gdLst/>
              <a:ahLst/>
              <a:cxnLst/>
              <a:rect l="l" t="t" r="r" b="b"/>
              <a:pathLst>
                <a:path w="2361565" h="720089">
                  <a:moveTo>
                    <a:pt x="2361078" y="719840"/>
                  </a:moveTo>
                  <a:lnTo>
                    <a:pt x="0" y="719840"/>
                  </a:lnTo>
                  <a:lnTo>
                    <a:pt x="0" y="0"/>
                  </a:lnTo>
                  <a:lnTo>
                    <a:pt x="2361078" y="0"/>
                  </a:lnTo>
                  <a:lnTo>
                    <a:pt x="2361078" y="719840"/>
                  </a:lnTo>
                  <a:close/>
                </a:path>
              </a:pathLst>
            </a:custGeom>
            <a:solidFill>
              <a:srgbClr val="4E81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527574" y="5047316"/>
              <a:ext cx="2361565" cy="720090"/>
            </a:xfrm>
            <a:custGeom>
              <a:avLst/>
              <a:gdLst/>
              <a:ahLst/>
              <a:cxnLst/>
              <a:rect l="l" t="t" r="r" b="b"/>
              <a:pathLst>
                <a:path w="2361565" h="720089">
                  <a:moveTo>
                    <a:pt x="0" y="0"/>
                  </a:moveTo>
                  <a:lnTo>
                    <a:pt x="2361078" y="0"/>
                  </a:lnTo>
                  <a:lnTo>
                    <a:pt x="2361078" y="719840"/>
                  </a:lnTo>
                  <a:lnTo>
                    <a:pt x="0" y="719840"/>
                  </a:lnTo>
                  <a:lnTo>
                    <a:pt x="0" y="0"/>
                  </a:lnTo>
                  <a:close/>
                </a:path>
              </a:pathLst>
            </a:custGeom>
            <a:ln w="279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1546306" y="5132598"/>
            <a:ext cx="2314575" cy="507365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 marR="5080" indent="198755">
              <a:lnSpc>
                <a:spcPts val="1810"/>
              </a:lnSpc>
              <a:spcBef>
                <a:spcPts val="300"/>
              </a:spcBef>
            </a:pPr>
            <a:r>
              <a:rPr sz="1650" spc="-10" dirty="0">
                <a:solidFill>
                  <a:srgbClr val="FFFFFF"/>
                </a:solidFill>
                <a:latin typeface="Constantia"/>
                <a:cs typeface="Constantia"/>
              </a:rPr>
              <a:t>Proposed </a:t>
            </a:r>
            <a:r>
              <a:rPr sz="1650" spc="-5" dirty="0">
                <a:solidFill>
                  <a:srgbClr val="FFFFFF"/>
                </a:solidFill>
                <a:latin typeface="Constantia"/>
                <a:cs typeface="Constantia"/>
              </a:rPr>
              <a:t>form (both </a:t>
            </a:r>
            <a:r>
              <a:rPr sz="165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650" spc="-5" dirty="0">
                <a:solidFill>
                  <a:srgbClr val="FFFFFF"/>
                </a:solidFill>
                <a:latin typeface="Constantia"/>
                <a:cs typeface="Constantia"/>
              </a:rPr>
              <a:t>regimes-</a:t>
            </a:r>
            <a:r>
              <a:rPr sz="1650" spc="-3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650" spc="-40" dirty="0">
                <a:solidFill>
                  <a:srgbClr val="FFFFFF"/>
                </a:solidFill>
                <a:latin typeface="Constantia"/>
                <a:cs typeface="Constantia"/>
              </a:rPr>
              <a:t>w.e.f</a:t>
            </a:r>
            <a:r>
              <a:rPr sz="1650" spc="-2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650" spc="-10" dirty="0">
                <a:solidFill>
                  <a:srgbClr val="FFFFFF"/>
                </a:solidFill>
                <a:latin typeface="Constantia"/>
                <a:cs typeface="Constantia"/>
              </a:rPr>
              <a:t>01.04.2023)</a:t>
            </a:r>
            <a:endParaRPr sz="1650">
              <a:latin typeface="Constantia"/>
              <a:cs typeface="Constantia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4346898" y="4583444"/>
            <a:ext cx="2389505" cy="748030"/>
            <a:chOff x="4346898" y="4583444"/>
            <a:chExt cx="2389505" cy="748030"/>
          </a:xfrm>
        </p:grpSpPr>
        <p:sp>
          <p:nvSpPr>
            <p:cNvPr id="24" name="object 24"/>
            <p:cNvSpPr/>
            <p:nvPr/>
          </p:nvSpPr>
          <p:spPr>
            <a:xfrm>
              <a:off x="4360868" y="4597414"/>
              <a:ext cx="2361565" cy="720090"/>
            </a:xfrm>
            <a:custGeom>
              <a:avLst/>
              <a:gdLst/>
              <a:ahLst/>
              <a:cxnLst/>
              <a:rect l="l" t="t" r="r" b="b"/>
              <a:pathLst>
                <a:path w="2361565" h="720089">
                  <a:moveTo>
                    <a:pt x="2361078" y="719841"/>
                  </a:moveTo>
                  <a:lnTo>
                    <a:pt x="0" y="719841"/>
                  </a:lnTo>
                  <a:lnTo>
                    <a:pt x="0" y="0"/>
                  </a:lnTo>
                  <a:lnTo>
                    <a:pt x="2361078" y="0"/>
                  </a:lnTo>
                  <a:lnTo>
                    <a:pt x="2361078" y="719841"/>
                  </a:lnTo>
                  <a:close/>
                </a:path>
              </a:pathLst>
            </a:custGeom>
            <a:solidFill>
              <a:srgbClr val="00B0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360868" y="4597414"/>
              <a:ext cx="2361565" cy="720090"/>
            </a:xfrm>
            <a:custGeom>
              <a:avLst/>
              <a:gdLst/>
              <a:ahLst/>
              <a:cxnLst/>
              <a:rect l="l" t="t" r="r" b="b"/>
              <a:pathLst>
                <a:path w="2361565" h="720089">
                  <a:moveTo>
                    <a:pt x="0" y="0"/>
                  </a:moveTo>
                  <a:lnTo>
                    <a:pt x="2361078" y="0"/>
                  </a:lnTo>
                  <a:lnTo>
                    <a:pt x="2361078" y="719841"/>
                  </a:lnTo>
                  <a:lnTo>
                    <a:pt x="0" y="719841"/>
                  </a:lnTo>
                  <a:lnTo>
                    <a:pt x="0" y="0"/>
                  </a:lnTo>
                  <a:close/>
                </a:path>
              </a:pathLst>
            </a:custGeom>
            <a:ln w="279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4620583" y="4797950"/>
            <a:ext cx="1819910" cy="276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50" spc="-5" dirty="0">
                <a:solidFill>
                  <a:srgbClr val="FFFFFF"/>
                </a:solidFill>
                <a:latin typeface="Constantia"/>
                <a:cs typeface="Constantia"/>
              </a:rPr>
              <a:t>Detailed</a:t>
            </a:r>
            <a:r>
              <a:rPr sz="1650" spc="-3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650" spc="-10" dirty="0">
                <a:solidFill>
                  <a:srgbClr val="FFFFFF"/>
                </a:solidFill>
                <a:latin typeface="Constantia"/>
                <a:cs typeface="Constantia"/>
              </a:rPr>
              <a:t>report:</a:t>
            </a:r>
            <a:r>
              <a:rPr sz="1650" spc="-3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650" spc="-5" dirty="0">
                <a:solidFill>
                  <a:srgbClr val="FFFFFF"/>
                </a:solidFill>
                <a:latin typeface="Constantia"/>
                <a:cs typeface="Constantia"/>
              </a:rPr>
              <a:t>10B</a:t>
            </a:r>
            <a:endParaRPr sz="1650">
              <a:latin typeface="Constantia"/>
              <a:cs typeface="Constantia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7180192" y="3683643"/>
            <a:ext cx="2389505" cy="748030"/>
            <a:chOff x="7180192" y="3683643"/>
            <a:chExt cx="2389505" cy="748030"/>
          </a:xfrm>
        </p:grpSpPr>
        <p:sp>
          <p:nvSpPr>
            <p:cNvPr id="28" name="object 28"/>
            <p:cNvSpPr/>
            <p:nvPr/>
          </p:nvSpPr>
          <p:spPr>
            <a:xfrm>
              <a:off x="7194162" y="3697613"/>
              <a:ext cx="2361565" cy="720090"/>
            </a:xfrm>
            <a:custGeom>
              <a:avLst/>
              <a:gdLst/>
              <a:ahLst/>
              <a:cxnLst/>
              <a:rect l="l" t="t" r="r" b="b"/>
              <a:pathLst>
                <a:path w="2361565" h="720089">
                  <a:moveTo>
                    <a:pt x="2361078" y="719840"/>
                  </a:moveTo>
                  <a:lnTo>
                    <a:pt x="0" y="719840"/>
                  </a:lnTo>
                  <a:lnTo>
                    <a:pt x="0" y="0"/>
                  </a:lnTo>
                  <a:lnTo>
                    <a:pt x="2361078" y="0"/>
                  </a:lnTo>
                  <a:lnTo>
                    <a:pt x="2361078" y="719840"/>
                  </a:lnTo>
                  <a:close/>
                </a:path>
              </a:pathLst>
            </a:custGeom>
            <a:solidFill>
              <a:srgbClr val="00B0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7194162" y="3697613"/>
              <a:ext cx="2361565" cy="720090"/>
            </a:xfrm>
            <a:custGeom>
              <a:avLst/>
              <a:gdLst/>
              <a:ahLst/>
              <a:cxnLst/>
              <a:rect l="l" t="t" r="r" b="b"/>
              <a:pathLst>
                <a:path w="2361565" h="720089">
                  <a:moveTo>
                    <a:pt x="0" y="0"/>
                  </a:moveTo>
                  <a:lnTo>
                    <a:pt x="2361078" y="0"/>
                  </a:lnTo>
                  <a:lnTo>
                    <a:pt x="2361078" y="719840"/>
                  </a:lnTo>
                  <a:lnTo>
                    <a:pt x="0" y="719840"/>
                  </a:lnTo>
                  <a:lnTo>
                    <a:pt x="0" y="0"/>
                  </a:lnTo>
                  <a:close/>
                </a:path>
              </a:pathLst>
            </a:custGeom>
            <a:ln w="279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2059704" y="2548446"/>
            <a:ext cx="7295515" cy="17424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50" spc="-10" dirty="0">
                <a:solidFill>
                  <a:srgbClr val="FFFFFF"/>
                </a:solidFill>
                <a:latin typeface="Constantia"/>
                <a:cs typeface="Constantia"/>
              </a:rPr>
              <a:t>Present</a:t>
            </a:r>
            <a:r>
              <a:rPr sz="1650" spc="-4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650" spc="-5" dirty="0">
                <a:solidFill>
                  <a:srgbClr val="FFFFFF"/>
                </a:solidFill>
                <a:latin typeface="Constantia"/>
                <a:cs typeface="Constantia"/>
              </a:rPr>
              <a:t>forms</a:t>
            </a:r>
            <a:endParaRPr sz="1650">
              <a:latin typeface="Constantia"/>
              <a:cs typeface="Constanti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50">
              <a:latin typeface="Constantia"/>
              <a:cs typeface="Constantia"/>
            </a:endParaRPr>
          </a:p>
          <a:p>
            <a:pPr marR="346075" algn="ctr">
              <a:lnSpc>
                <a:spcPct val="100000"/>
              </a:lnSpc>
            </a:pPr>
            <a:r>
              <a:rPr sz="1650" spc="-5" dirty="0">
                <a:solidFill>
                  <a:srgbClr val="FFFFFF"/>
                </a:solidFill>
                <a:latin typeface="Constantia"/>
                <a:cs typeface="Constantia"/>
              </a:rPr>
              <a:t>10BB:</a:t>
            </a:r>
            <a:r>
              <a:rPr sz="1650" spc="-2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650" spc="-5" dirty="0">
                <a:solidFill>
                  <a:srgbClr val="FFFFFF"/>
                </a:solidFill>
                <a:latin typeface="Constantia"/>
                <a:cs typeface="Constantia"/>
              </a:rPr>
              <a:t>trusts</a:t>
            </a:r>
            <a:r>
              <a:rPr sz="1650" spc="-1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650" spc="-5" dirty="0">
                <a:solidFill>
                  <a:srgbClr val="FFFFFF"/>
                </a:solidFill>
                <a:latin typeface="Constantia"/>
                <a:cs typeface="Constantia"/>
              </a:rPr>
              <a:t>u/s</a:t>
            </a:r>
            <a:r>
              <a:rPr sz="1650" spc="-1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650" spc="-10" dirty="0">
                <a:solidFill>
                  <a:srgbClr val="FFFFFF"/>
                </a:solidFill>
                <a:latin typeface="Constantia"/>
                <a:cs typeface="Constantia"/>
              </a:rPr>
              <a:t>10(23C)</a:t>
            </a:r>
            <a:endParaRPr sz="1650">
              <a:latin typeface="Constantia"/>
              <a:cs typeface="Constantia"/>
            </a:endParaRPr>
          </a:p>
          <a:p>
            <a:pPr>
              <a:lnSpc>
                <a:spcPct val="100000"/>
              </a:lnSpc>
            </a:pPr>
            <a:endParaRPr sz="1600">
              <a:latin typeface="Constantia"/>
              <a:cs typeface="Constant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000">
              <a:latin typeface="Constantia"/>
              <a:cs typeface="Constantia"/>
            </a:endParaRPr>
          </a:p>
          <a:p>
            <a:pPr marL="6076950" marR="5080" indent="-754380">
              <a:lnSpc>
                <a:spcPts val="1810"/>
              </a:lnSpc>
            </a:pPr>
            <a:r>
              <a:rPr sz="1650" spc="-5" dirty="0">
                <a:solidFill>
                  <a:srgbClr val="FFFFFF"/>
                </a:solidFill>
                <a:latin typeface="Constantia"/>
                <a:cs typeface="Constantia"/>
              </a:rPr>
              <a:t>Annual</a:t>
            </a:r>
            <a:r>
              <a:rPr sz="1650" spc="-3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650" spc="-10" dirty="0">
                <a:solidFill>
                  <a:srgbClr val="FFFFFF"/>
                </a:solidFill>
                <a:latin typeface="Constantia"/>
                <a:cs typeface="Constantia"/>
              </a:rPr>
              <a:t>receipts&gt;</a:t>
            </a:r>
            <a:r>
              <a:rPr sz="1650" spc="-3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650" spc="-5" dirty="0">
                <a:solidFill>
                  <a:srgbClr val="FFFFFF"/>
                </a:solidFill>
                <a:latin typeface="Constantia"/>
                <a:cs typeface="Constantia"/>
              </a:rPr>
              <a:t>Rs</a:t>
            </a:r>
            <a:r>
              <a:rPr sz="1650" spc="-3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650" dirty="0">
                <a:solidFill>
                  <a:srgbClr val="FFFFFF"/>
                </a:solidFill>
                <a:latin typeface="Constantia"/>
                <a:cs typeface="Constantia"/>
              </a:rPr>
              <a:t>5 </a:t>
            </a:r>
            <a:r>
              <a:rPr sz="1650" spc="-39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650" spc="-15" dirty="0">
                <a:solidFill>
                  <a:srgbClr val="FFFFFF"/>
                </a:solidFill>
                <a:latin typeface="Constantia"/>
                <a:cs typeface="Constantia"/>
              </a:rPr>
              <a:t>crore</a:t>
            </a:r>
            <a:endParaRPr sz="1650">
              <a:latin typeface="Constantia"/>
              <a:cs typeface="Constantia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7180192" y="4583444"/>
            <a:ext cx="2389505" cy="748030"/>
            <a:chOff x="7180192" y="4583444"/>
            <a:chExt cx="2389505" cy="748030"/>
          </a:xfrm>
        </p:grpSpPr>
        <p:sp>
          <p:nvSpPr>
            <p:cNvPr id="32" name="object 32"/>
            <p:cNvSpPr/>
            <p:nvPr/>
          </p:nvSpPr>
          <p:spPr>
            <a:xfrm>
              <a:off x="7194162" y="4597414"/>
              <a:ext cx="2361565" cy="720090"/>
            </a:xfrm>
            <a:custGeom>
              <a:avLst/>
              <a:gdLst/>
              <a:ahLst/>
              <a:cxnLst/>
              <a:rect l="l" t="t" r="r" b="b"/>
              <a:pathLst>
                <a:path w="2361565" h="720089">
                  <a:moveTo>
                    <a:pt x="2361078" y="719841"/>
                  </a:moveTo>
                  <a:lnTo>
                    <a:pt x="0" y="719841"/>
                  </a:lnTo>
                  <a:lnTo>
                    <a:pt x="0" y="0"/>
                  </a:lnTo>
                  <a:lnTo>
                    <a:pt x="2361078" y="0"/>
                  </a:lnTo>
                  <a:lnTo>
                    <a:pt x="2361078" y="719841"/>
                  </a:lnTo>
                  <a:close/>
                </a:path>
              </a:pathLst>
            </a:custGeom>
            <a:solidFill>
              <a:srgbClr val="00B0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7194162" y="4597414"/>
              <a:ext cx="2361565" cy="720090"/>
            </a:xfrm>
            <a:custGeom>
              <a:avLst/>
              <a:gdLst/>
              <a:ahLst/>
              <a:cxnLst/>
              <a:rect l="l" t="t" r="r" b="b"/>
              <a:pathLst>
                <a:path w="2361565" h="720089">
                  <a:moveTo>
                    <a:pt x="0" y="0"/>
                  </a:moveTo>
                  <a:lnTo>
                    <a:pt x="2361078" y="0"/>
                  </a:lnTo>
                  <a:lnTo>
                    <a:pt x="2361078" y="719841"/>
                  </a:lnTo>
                  <a:lnTo>
                    <a:pt x="0" y="719841"/>
                  </a:lnTo>
                  <a:lnTo>
                    <a:pt x="0" y="0"/>
                  </a:lnTo>
                  <a:close/>
                </a:path>
              </a:pathLst>
            </a:custGeom>
            <a:ln w="279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7579607" y="4682697"/>
            <a:ext cx="1585595" cy="507365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421005" marR="5080" indent="-408940">
              <a:lnSpc>
                <a:spcPts val="1810"/>
              </a:lnSpc>
              <a:spcBef>
                <a:spcPts val="300"/>
              </a:spcBef>
            </a:pPr>
            <a:r>
              <a:rPr sz="1650" spc="-15" dirty="0">
                <a:solidFill>
                  <a:srgbClr val="FFFFFF"/>
                </a:solidFill>
                <a:latin typeface="Constantia"/>
                <a:cs typeface="Constantia"/>
              </a:rPr>
              <a:t>Foreign</a:t>
            </a:r>
            <a:r>
              <a:rPr sz="1650" spc="-8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650" spc="-5" dirty="0">
                <a:solidFill>
                  <a:srgbClr val="FFFFFF"/>
                </a:solidFill>
                <a:latin typeface="Constantia"/>
                <a:cs typeface="Constantia"/>
              </a:rPr>
              <a:t>donation </a:t>
            </a:r>
            <a:r>
              <a:rPr sz="1650" spc="-40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650" spc="-20" dirty="0">
                <a:solidFill>
                  <a:srgbClr val="FFFFFF"/>
                </a:solidFill>
                <a:latin typeface="Constantia"/>
                <a:cs typeface="Constantia"/>
              </a:rPr>
              <a:t>received</a:t>
            </a:r>
            <a:endParaRPr sz="1650">
              <a:latin typeface="Constantia"/>
              <a:cs typeface="Constantia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7180192" y="5483247"/>
            <a:ext cx="2389505" cy="748030"/>
            <a:chOff x="7180192" y="5483247"/>
            <a:chExt cx="2389505" cy="748030"/>
          </a:xfrm>
        </p:grpSpPr>
        <p:sp>
          <p:nvSpPr>
            <p:cNvPr id="36" name="object 36"/>
            <p:cNvSpPr/>
            <p:nvPr/>
          </p:nvSpPr>
          <p:spPr>
            <a:xfrm>
              <a:off x="7194162" y="5497217"/>
              <a:ext cx="2361565" cy="720090"/>
            </a:xfrm>
            <a:custGeom>
              <a:avLst/>
              <a:gdLst/>
              <a:ahLst/>
              <a:cxnLst/>
              <a:rect l="l" t="t" r="r" b="b"/>
              <a:pathLst>
                <a:path w="2361565" h="720089">
                  <a:moveTo>
                    <a:pt x="2361078" y="719841"/>
                  </a:moveTo>
                  <a:lnTo>
                    <a:pt x="0" y="719841"/>
                  </a:lnTo>
                  <a:lnTo>
                    <a:pt x="0" y="0"/>
                  </a:lnTo>
                  <a:lnTo>
                    <a:pt x="2361078" y="0"/>
                  </a:lnTo>
                  <a:lnTo>
                    <a:pt x="2361078" y="719841"/>
                  </a:lnTo>
                  <a:close/>
                </a:path>
              </a:pathLst>
            </a:custGeom>
            <a:solidFill>
              <a:srgbClr val="00B0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194162" y="5497217"/>
              <a:ext cx="2361565" cy="720090"/>
            </a:xfrm>
            <a:custGeom>
              <a:avLst/>
              <a:gdLst/>
              <a:ahLst/>
              <a:cxnLst/>
              <a:rect l="l" t="t" r="r" b="b"/>
              <a:pathLst>
                <a:path w="2361565" h="720089">
                  <a:moveTo>
                    <a:pt x="0" y="0"/>
                  </a:moveTo>
                  <a:lnTo>
                    <a:pt x="2361078" y="0"/>
                  </a:lnTo>
                  <a:lnTo>
                    <a:pt x="2361078" y="719841"/>
                  </a:lnTo>
                  <a:lnTo>
                    <a:pt x="0" y="719841"/>
                  </a:lnTo>
                  <a:lnTo>
                    <a:pt x="0" y="0"/>
                  </a:lnTo>
                  <a:close/>
                </a:path>
              </a:pathLst>
            </a:custGeom>
            <a:ln w="279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 txBox="1"/>
          <p:nvPr/>
        </p:nvSpPr>
        <p:spPr>
          <a:xfrm>
            <a:off x="7202417" y="5697752"/>
            <a:ext cx="2330450" cy="276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50" spc="-10" dirty="0">
                <a:solidFill>
                  <a:srgbClr val="FFFFFF"/>
                </a:solidFill>
                <a:latin typeface="Constantia"/>
                <a:cs typeface="Constantia"/>
              </a:rPr>
              <a:t>Application</a:t>
            </a:r>
            <a:r>
              <a:rPr sz="1650" spc="-2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650" spc="-5" dirty="0">
                <a:solidFill>
                  <a:srgbClr val="FFFFFF"/>
                </a:solidFill>
                <a:latin typeface="Constantia"/>
                <a:cs typeface="Constantia"/>
              </a:rPr>
              <a:t>outside</a:t>
            </a:r>
            <a:r>
              <a:rPr sz="1650" spc="-1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650" spc="-5" dirty="0">
                <a:solidFill>
                  <a:srgbClr val="FFFFFF"/>
                </a:solidFill>
                <a:latin typeface="Constantia"/>
                <a:cs typeface="Constantia"/>
              </a:rPr>
              <a:t>India</a:t>
            </a:r>
            <a:endParaRPr sz="1650">
              <a:latin typeface="Constantia"/>
              <a:cs typeface="Constantia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4346898" y="5483247"/>
            <a:ext cx="2389505" cy="748030"/>
            <a:chOff x="4346898" y="5483247"/>
            <a:chExt cx="2389505" cy="748030"/>
          </a:xfrm>
        </p:grpSpPr>
        <p:sp>
          <p:nvSpPr>
            <p:cNvPr id="40" name="object 40"/>
            <p:cNvSpPr/>
            <p:nvPr/>
          </p:nvSpPr>
          <p:spPr>
            <a:xfrm>
              <a:off x="4360868" y="5497217"/>
              <a:ext cx="2361565" cy="720090"/>
            </a:xfrm>
            <a:custGeom>
              <a:avLst/>
              <a:gdLst/>
              <a:ahLst/>
              <a:cxnLst/>
              <a:rect l="l" t="t" r="r" b="b"/>
              <a:pathLst>
                <a:path w="2361565" h="720089">
                  <a:moveTo>
                    <a:pt x="2361078" y="719841"/>
                  </a:moveTo>
                  <a:lnTo>
                    <a:pt x="0" y="719841"/>
                  </a:lnTo>
                  <a:lnTo>
                    <a:pt x="0" y="0"/>
                  </a:lnTo>
                  <a:lnTo>
                    <a:pt x="2361078" y="0"/>
                  </a:lnTo>
                  <a:lnTo>
                    <a:pt x="2361078" y="719841"/>
                  </a:lnTo>
                  <a:close/>
                </a:path>
              </a:pathLst>
            </a:custGeom>
            <a:solidFill>
              <a:srgbClr val="00B0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360868" y="5497217"/>
              <a:ext cx="2361565" cy="720090"/>
            </a:xfrm>
            <a:custGeom>
              <a:avLst/>
              <a:gdLst/>
              <a:ahLst/>
              <a:cxnLst/>
              <a:rect l="l" t="t" r="r" b="b"/>
              <a:pathLst>
                <a:path w="2361565" h="720089">
                  <a:moveTo>
                    <a:pt x="0" y="0"/>
                  </a:moveTo>
                  <a:lnTo>
                    <a:pt x="2361078" y="0"/>
                  </a:lnTo>
                  <a:lnTo>
                    <a:pt x="2361078" y="719841"/>
                  </a:lnTo>
                  <a:lnTo>
                    <a:pt x="0" y="719841"/>
                  </a:lnTo>
                  <a:lnTo>
                    <a:pt x="0" y="0"/>
                  </a:lnTo>
                  <a:close/>
                </a:path>
              </a:pathLst>
            </a:custGeom>
            <a:ln w="279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 txBox="1"/>
          <p:nvPr/>
        </p:nvSpPr>
        <p:spPr>
          <a:xfrm>
            <a:off x="4693926" y="5697752"/>
            <a:ext cx="1682114" cy="276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50" spc="-5" dirty="0">
                <a:solidFill>
                  <a:srgbClr val="FFFFFF"/>
                </a:solidFill>
                <a:latin typeface="Constantia"/>
                <a:cs typeface="Constantia"/>
              </a:rPr>
              <a:t>Small</a:t>
            </a:r>
            <a:r>
              <a:rPr sz="1650" spc="-3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650" spc="-10" dirty="0">
                <a:solidFill>
                  <a:srgbClr val="FFFFFF"/>
                </a:solidFill>
                <a:latin typeface="Constantia"/>
                <a:cs typeface="Constantia"/>
              </a:rPr>
              <a:t>report:</a:t>
            </a:r>
            <a:r>
              <a:rPr sz="1650" spc="-3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650" spc="-5" dirty="0">
                <a:solidFill>
                  <a:srgbClr val="FFFFFF"/>
                </a:solidFill>
                <a:latin typeface="Constantia"/>
                <a:cs typeface="Constantia"/>
              </a:rPr>
              <a:t>10BB</a:t>
            </a:r>
            <a:endParaRPr sz="1650">
              <a:latin typeface="Constantia"/>
              <a:cs typeface="Constantia"/>
            </a:endParaRPr>
          </a:p>
        </p:txBody>
      </p:sp>
      <p:sp>
        <p:nvSpPr>
          <p:cNvPr id="43" name="object 4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15" dirty="0"/>
              <a:pPr marL="38100">
                <a:lnSpc>
                  <a:spcPct val="100000"/>
                </a:lnSpc>
                <a:spcBef>
                  <a:spcPts val="25"/>
                </a:spcBef>
              </a:pPr>
              <a:t>29</a:t>
            </a:fld>
            <a:endParaRPr spc="-15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72190" y="1475759"/>
            <a:ext cx="7489825" cy="505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7030" marR="5080" indent="-35496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367030" algn="l"/>
                <a:tab pos="367665" algn="l"/>
              </a:tabLst>
            </a:pPr>
            <a:r>
              <a:rPr sz="2200" b="1" spc="35" dirty="0">
                <a:latin typeface="Roboto Bk"/>
                <a:cs typeface="Roboto Bk"/>
              </a:rPr>
              <a:t>Religious</a:t>
            </a:r>
            <a:r>
              <a:rPr sz="2200" b="1" spc="10" dirty="0">
                <a:latin typeface="Roboto Bk"/>
                <a:cs typeface="Roboto Bk"/>
              </a:rPr>
              <a:t> </a:t>
            </a:r>
            <a:r>
              <a:rPr sz="2200" b="1" spc="150" dirty="0">
                <a:latin typeface="Roboto Bk"/>
                <a:cs typeface="Roboto Bk"/>
              </a:rPr>
              <a:t>&amp;</a:t>
            </a:r>
            <a:r>
              <a:rPr sz="2200" b="1" spc="15" dirty="0">
                <a:latin typeface="Roboto Bk"/>
                <a:cs typeface="Roboto Bk"/>
              </a:rPr>
              <a:t> </a:t>
            </a:r>
            <a:r>
              <a:rPr sz="2200" b="1" spc="80" dirty="0">
                <a:latin typeface="Roboto Bk"/>
                <a:cs typeface="Roboto Bk"/>
              </a:rPr>
              <a:t>charitable</a:t>
            </a:r>
            <a:r>
              <a:rPr sz="2200" b="1" spc="15" dirty="0">
                <a:latin typeface="Roboto Bk"/>
                <a:cs typeface="Roboto Bk"/>
              </a:rPr>
              <a:t> </a:t>
            </a:r>
            <a:r>
              <a:rPr sz="2200" b="1" spc="20" dirty="0">
                <a:latin typeface="Roboto Bk"/>
                <a:cs typeface="Roboto Bk"/>
              </a:rPr>
              <a:t>trusts</a:t>
            </a:r>
            <a:r>
              <a:rPr sz="2200" b="1" spc="15" dirty="0">
                <a:latin typeface="Roboto Bk"/>
                <a:cs typeface="Roboto Bk"/>
              </a:rPr>
              <a:t> </a:t>
            </a:r>
            <a:r>
              <a:rPr sz="2200" b="1" spc="50" dirty="0">
                <a:latin typeface="Roboto Bk"/>
                <a:cs typeface="Roboto Bk"/>
              </a:rPr>
              <a:t>trace</a:t>
            </a:r>
            <a:r>
              <a:rPr sz="2200" b="1" spc="15" dirty="0">
                <a:latin typeface="Roboto Bk"/>
                <a:cs typeface="Roboto Bk"/>
              </a:rPr>
              <a:t> </a:t>
            </a:r>
            <a:r>
              <a:rPr sz="2200" b="1" spc="100" dirty="0">
                <a:latin typeface="Roboto Bk"/>
                <a:cs typeface="Roboto Bk"/>
              </a:rPr>
              <a:t>origin</a:t>
            </a:r>
            <a:r>
              <a:rPr sz="2200" b="1" spc="15" dirty="0">
                <a:latin typeface="Roboto Bk"/>
                <a:cs typeface="Roboto Bk"/>
              </a:rPr>
              <a:t> </a:t>
            </a:r>
            <a:r>
              <a:rPr sz="2200" b="1" spc="10" dirty="0">
                <a:latin typeface="Roboto Bk"/>
                <a:cs typeface="Roboto Bk"/>
              </a:rPr>
              <a:t>to</a:t>
            </a:r>
            <a:r>
              <a:rPr sz="2200" b="1" spc="15" dirty="0">
                <a:latin typeface="Roboto Bk"/>
                <a:cs typeface="Roboto Bk"/>
              </a:rPr>
              <a:t> </a:t>
            </a:r>
            <a:r>
              <a:rPr sz="2200" b="1" spc="45" dirty="0">
                <a:latin typeface="Roboto Bk"/>
                <a:cs typeface="Roboto Bk"/>
              </a:rPr>
              <a:t>instinct</a:t>
            </a:r>
            <a:r>
              <a:rPr sz="2200" b="1" spc="15" dirty="0">
                <a:latin typeface="Roboto Bk"/>
                <a:cs typeface="Roboto Bk"/>
              </a:rPr>
              <a:t> </a:t>
            </a:r>
            <a:r>
              <a:rPr sz="2200" b="1" spc="25" dirty="0">
                <a:latin typeface="Roboto Bk"/>
                <a:cs typeface="Roboto Bk"/>
              </a:rPr>
              <a:t>of </a:t>
            </a:r>
            <a:r>
              <a:rPr sz="2200" b="1" spc="-530" dirty="0">
                <a:latin typeface="Roboto Bk"/>
                <a:cs typeface="Roboto Bk"/>
              </a:rPr>
              <a:t> </a:t>
            </a:r>
            <a:r>
              <a:rPr sz="2200" b="1" spc="70" dirty="0">
                <a:latin typeface="Roboto Bk"/>
                <a:cs typeface="Roboto Bk"/>
              </a:rPr>
              <a:t>benevolence</a:t>
            </a:r>
            <a:endParaRPr sz="2200">
              <a:latin typeface="Roboto Bk"/>
              <a:cs typeface="Roboto Bk"/>
            </a:endParaRPr>
          </a:p>
          <a:p>
            <a:pPr marL="367030" marR="1005205" indent="-354965">
              <a:lnSpc>
                <a:spcPct val="100000"/>
              </a:lnSpc>
              <a:buFont typeface="Arial MT"/>
              <a:buChar char="•"/>
              <a:tabLst>
                <a:tab pos="367030" algn="l"/>
                <a:tab pos="367665" algn="l"/>
              </a:tabLst>
            </a:pPr>
            <a:r>
              <a:rPr sz="2200" b="1" spc="60" dirty="0">
                <a:latin typeface="Roboto Bk"/>
                <a:cs typeface="Roboto Bk"/>
              </a:rPr>
              <a:t>cater </a:t>
            </a:r>
            <a:r>
              <a:rPr sz="2200" b="1" spc="10" dirty="0">
                <a:latin typeface="Roboto Bk"/>
                <a:cs typeface="Roboto Bk"/>
              </a:rPr>
              <a:t>to </a:t>
            </a:r>
            <a:r>
              <a:rPr sz="2200" b="1" spc="55" dirty="0">
                <a:latin typeface="Roboto Bk"/>
                <a:cs typeface="Roboto Bk"/>
              </a:rPr>
              <a:t>educational, </a:t>
            </a:r>
            <a:r>
              <a:rPr sz="2200" b="1" spc="50" dirty="0">
                <a:latin typeface="Roboto Bk"/>
                <a:cs typeface="Roboto Bk"/>
              </a:rPr>
              <a:t>medical, </a:t>
            </a:r>
            <a:r>
              <a:rPr sz="2200" b="1" spc="-5" dirty="0">
                <a:latin typeface="Roboto Bk"/>
                <a:cs typeface="Roboto Bk"/>
              </a:rPr>
              <a:t>socio-economic/ </a:t>
            </a:r>
            <a:r>
              <a:rPr sz="2200" b="1" spc="-540" dirty="0">
                <a:latin typeface="Roboto Bk"/>
                <a:cs typeface="Roboto Bk"/>
              </a:rPr>
              <a:t> </a:t>
            </a:r>
            <a:r>
              <a:rPr sz="2200" b="1" spc="60" dirty="0">
                <a:latin typeface="Roboto Bk"/>
                <a:cs typeface="Roboto Bk"/>
              </a:rPr>
              <a:t>religious</a:t>
            </a:r>
            <a:r>
              <a:rPr sz="2200" b="1" spc="15" dirty="0">
                <a:latin typeface="Roboto Bk"/>
                <a:cs typeface="Roboto Bk"/>
              </a:rPr>
              <a:t> </a:t>
            </a:r>
            <a:r>
              <a:rPr sz="2200" b="1" spc="40" dirty="0">
                <a:latin typeface="Roboto Bk"/>
                <a:cs typeface="Roboto Bk"/>
              </a:rPr>
              <a:t>needs</a:t>
            </a:r>
            <a:endParaRPr sz="2200">
              <a:latin typeface="Roboto Bk"/>
              <a:cs typeface="Roboto Bk"/>
            </a:endParaRPr>
          </a:p>
          <a:p>
            <a:pPr marL="367030" indent="-354965">
              <a:lnSpc>
                <a:spcPct val="100000"/>
              </a:lnSpc>
              <a:buFont typeface="Arial MT"/>
              <a:buChar char="•"/>
              <a:tabLst>
                <a:tab pos="367030" algn="l"/>
                <a:tab pos="367665" algn="l"/>
              </a:tabLst>
            </a:pPr>
            <a:r>
              <a:rPr sz="2200" b="1" spc="65" dirty="0">
                <a:latin typeface="Roboto Bk"/>
                <a:cs typeface="Roboto Bk"/>
              </a:rPr>
              <a:t>Supplement</a:t>
            </a:r>
            <a:r>
              <a:rPr sz="2200" b="1" spc="5" dirty="0">
                <a:latin typeface="Roboto Bk"/>
                <a:cs typeface="Roboto Bk"/>
              </a:rPr>
              <a:t> </a:t>
            </a:r>
            <a:r>
              <a:rPr sz="2200" b="1" spc="30" dirty="0">
                <a:latin typeface="Roboto Bk"/>
                <a:cs typeface="Roboto Bk"/>
              </a:rPr>
              <a:t>efforts</a:t>
            </a:r>
            <a:r>
              <a:rPr sz="2200" b="1" spc="10" dirty="0">
                <a:latin typeface="Roboto Bk"/>
                <a:cs typeface="Roboto Bk"/>
              </a:rPr>
              <a:t> </a:t>
            </a:r>
            <a:r>
              <a:rPr sz="2200" b="1" spc="25" dirty="0">
                <a:latin typeface="Roboto Bk"/>
                <a:cs typeface="Roboto Bk"/>
              </a:rPr>
              <a:t>of</a:t>
            </a:r>
            <a:r>
              <a:rPr sz="2200" b="1" spc="10" dirty="0">
                <a:latin typeface="Roboto Bk"/>
                <a:cs typeface="Roboto Bk"/>
              </a:rPr>
              <a:t> </a:t>
            </a:r>
            <a:r>
              <a:rPr sz="2200" b="1" spc="-20" dirty="0">
                <a:latin typeface="Roboto Bk"/>
                <a:cs typeface="Roboto Bk"/>
              </a:rPr>
              <a:t>State</a:t>
            </a:r>
            <a:endParaRPr sz="2200">
              <a:latin typeface="Roboto Bk"/>
              <a:cs typeface="Roboto Bk"/>
            </a:endParaRPr>
          </a:p>
          <a:p>
            <a:pPr marL="367030" marR="186055" indent="-354965">
              <a:lnSpc>
                <a:spcPct val="100000"/>
              </a:lnSpc>
              <a:buFont typeface="Arial MT"/>
              <a:buChar char="•"/>
              <a:tabLst>
                <a:tab pos="367030" algn="l"/>
                <a:tab pos="367665" algn="l"/>
              </a:tabLst>
            </a:pPr>
            <a:r>
              <a:rPr sz="2200" b="1" spc="-20" dirty="0">
                <a:latin typeface="Roboto Bk"/>
                <a:cs typeface="Roboto Bk"/>
              </a:rPr>
              <a:t>State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30" dirty="0">
                <a:latin typeface="Roboto Bk"/>
                <a:cs typeface="Roboto Bk"/>
              </a:rPr>
              <a:t>has</a:t>
            </a:r>
            <a:r>
              <a:rPr sz="2200" b="1" spc="25" dirty="0">
                <a:latin typeface="Roboto Bk"/>
                <a:cs typeface="Roboto Bk"/>
              </a:rPr>
              <a:t> </a:t>
            </a:r>
            <a:r>
              <a:rPr sz="2200" b="1" spc="60" dirty="0">
                <a:latin typeface="Roboto Bk"/>
                <a:cs typeface="Roboto Bk"/>
              </a:rPr>
              <a:t>recognized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80" dirty="0">
                <a:latin typeface="Roboto Bk"/>
                <a:cs typeface="Roboto Bk"/>
              </a:rPr>
              <a:t>public</a:t>
            </a:r>
            <a:r>
              <a:rPr sz="2200" b="1" spc="25" dirty="0">
                <a:latin typeface="Roboto Bk"/>
                <a:cs typeface="Roboto Bk"/>
              </a:rPr>
              <a:t> </a:t>
            </a:r>
            <a:r>
              <a:rPr sz="2200" b="1" spc="70" dirty="0">
                <a:latin typeface="Roboto Bk"/>
                <a:cs typeface="Roboto Bk"/>
              </a:rPr>
              <a:t>utility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25" dirty="0">
                <a:latin typeface="Roboto Bk"/>
                <a:cs typeface="Roboto Bk"/>
              </a:rPr>
              <a:t>of </a:t>
            </a:r>
            <a:r>
              <a:rPr sz="2200" b="1" spc="50" dirty="0">
                <a:latin typeface="Roboto Bk"/>
                <a:cs typeface="Roboto Bk"/>
              </a:rPr>
              <a:t>trust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150" dirty="0">
                <a:latin typeface="Roboto Bk"/>
                <a:cs typeface="Roboto Bk"/>
              </a:rPr>
              <a:t>&amp;</a:t>
            </a:r>
            <a:r>
              <a:rPr sz="2200" b="1" spc="25" dirty="0">
                <a:latin typeface="Roboto Bk"/>
                <a:cs typeface="Roboto Bk"/>
              </a:rPr>
              <a:t> </a:t>
            </a:r>
            <a:r>
              <a:rPr sz="2200" b="1" spc="75" dirty="0">
                <a:latin typeface="Roboto Bk"/>
                <a:cs typeface="Roboto Bk"/>
              </a:rPr>
              <a:t>granted </a:t>
            </a:r>
            <a:r>
              <a:rPr sz="2200" b="1" spc="-535" dirty="0">
                <a:latin typeface="Roboto Bk"/>
                <a:cs typeface="Roboto Bk"/>
              </a:rPr>
              <a:t> </a:t>
            </a:r>
            <a:r>
              <a:rPr sz="2200" b="1" spc="65" dirty="0">
                <a:latin typeface="Roboto Bk"/>
                <a:cs typeface="Roboto Bk"/>
              </a:rPr>
              <a:t>tax</a:t>
            </a:r>
            <a:r>
              <a:rPr sz="2200" b="1" spc="15" dirty="0">
                <a:latin typeface="Roboto Bk"/>
                <a:cs typeface="Roboto Bk"/>
              </a:rPr>
              <a:t> </a:t>
            </a:r>
            <a:r>
              <a:rPr sz="2200" b="1" spc="60" dirty="0">
                <a:latin typeface="Roboto Bk"/>
                <a:cs typeface="Roboto Bk"/>
              </a:rPr>
              <a:t>exemptions</a:t>
            </a:r>
            <a:endParaRPr sz="2200">
              <a:latin typeface="Roboto Bk"/>
              <a:cs typeface="Roboto Bk"/>
            </a:endParaRPr>
          </a:p>
          <a:p>
            <a:pPr marL="367030" marR="457834" indent="-354965">
              <a:lnSpc>
                <a:spcPct val="100000"/>
              </a:lnSpc>
              <a:buFont typeface="Arial MT"/>
              <a:buChar char="•"/>
              <a:tabLst>
                <a:tab pos="367030" algn="l"/>
                <a:tab pos="367665" algn="l"/>
              </a:tabLst>
            </a:pPr>
            <a:r>
              <a:rPr sz="2200" b="1" spc="165" dirty="0">
                <a:latin typeface="Roboto Bk"/>
                <a:cs typeface="Roboto Bk"/>
              </a:rPr>
              <a:t>Law</a:t>
            </a:r>
            <a:r>
              <a:rPr sz="2200" b="1" spc="15" dirty="0">
                <a:latin typeface="Roboto Bk"/>
                <a:cs typeface="Roboto Bk"/>
              </a:rPr>
              <a:t> </a:t>
            </a:r>
            <a:r>
              <a:rPr sz="2200" b="1" spc="75" dirty="0">
                <a:latin typeface="Roboto Bk"/>
                <a:cs typeface="Roboto Bk"/>
              </a:rPr>
              <a:t>granting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85" dirty="0">
                <a:latin typeface="Roboto Bk"/>
                <a:cs typeface="Roboto Bk"/>
              </a:rPr>
              <a:t>exemption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10" dirty="0">
                <a:latin typeface="Roboto Bk"/>
                <a:cs typeface="Roboto Bk"/>
              </a:rPr>
              <a:t>to</a:t>
            </a:r>
            <a:r>
              <a:rPr sz="2200" b="1" spc="20" dirty="0">
                <a:latin typeface="Roboto Bk"/>
                <a:cs typeface="Roboto Bk"/>
              </a:rPr>
              <a:t> trusts </a:t>
            </a:r>
            <a:r>
              <a:rPr sz="2200" b="1" spc="30" dirty="0">
                <a:latin typeface="Roboto Bk"/>
                <a:cs typeface="Roboto Bk"/>
              </a:rPr>
              <a:t>has</a:t>
            </a:r>
            <a:r>
              <a:rPr sz="2200" b="1" spc="15" dirty="0">
                <a:latin typeface="Roboto Bk"/>
                <a:cs typeface="Roboto Bk"/>
              </a:rPr>
              <a:t> </a:t>
            </a:r>
            <a:r>
              <a:rPr sz="2200" b="1" spc="55" dirty="0">
                <a:latin typeface="Roboto Bk"/>
                <a:cs typeface="Roboto Bk"/>
              </a:rPr>
              <a:t>measures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10" dirty="0">
                <a:latin typeface="Roboto Bk"/>
                <a:cs typeface="Roboto Bk"/>
              </a:rPr>
              <a:t>to </a:t>
            </a:r>
            <a:r>
              <a:rPr sz="2200" b="1" spc="-530" dirty="0">
                <a:latin typeface="Roboto Bk"/>
                <a:cs typeface="Roboto Bk"/>
              </a:rPr>
              <a:t> </a:t>
            </a:r>
            <a:r>
              <a:rPr sz="2200" b="1" spc="100" dirty="0">
                <a:latin typeface="Roboto Bk"/>
                <a:cs typeface="Roboto Bk"/>
              </a:rPr>
              <a:t>minimize</a:t>
            </a:r>
            <a:r>
              <a:rPr sz="2200" b="1" spc="15" dirty="0">
                <a:latin typeface="Roboto Bk"/>
                <a:cs typeface="Roboto Bk"/>
              </a:rPr>
              <a:t> </a:t>
            </a:r>
            <a:r>
              <a:rPr sz="2200" b="1" spc="30" dirty="0">
                <a:latin typeface="Roboto Bk"/>
                <a:cs typeface="Roboto Bk"/>
              </a:rPr>
              <a:t>misuse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25" dirty="0">
                <a:latin typeface="Roboto Bk"/>
                <a:cs typeface="Roboto Bk"/>
              </a:rPr>
              <a:t>of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50" dirty="0">
                <a:latin typeface="Roboto Bk"/>
                <a:cs typeface="Roboto Bk"/>
              </a:rPr>
              <a:t>trust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65" dirty="0">
                <a:latin typeface="Roboto Bk"/>
                <a:cs typeface="Roboto Bk"/>
              </a:rPr>
              <a:t>funds</a:t>
            </a:r>
            <a:endParaRPr sz="2200">
              <a:latin typeface="Roboto Bk"/>
              <a:cs typeface="Roboto Bk"/>
            </a:endParaRPr>
          </a:p>
          <a:p>
            <a:pPr marL="367030" indent="-354965">
              <a:lnSpc>
                <a:spcPct val="100000"/>
              </a:lnSpc>
              <a:buFont typeface="Arial MT"/>
              <a:buChar char="•"/>
              <a:tabLst>
                <a:tab pos="367030" algn="l"/>
                <a:tab pos="367665" algn="l"/>
              </a:tabLst>
            </a:pPr>
            <a:r>
              <a:rPr sz="2200" b="1" spc="75" dirty="0">
                <a:latin typeface="Roboto Bk"/>
                <a:cs typeface="Roboto Bk"/>
              </a:rPr>
              <a:t>Charitable</a:t>
            </a:r>
            <a:r>
              <a:rPr sz="2200" b="1" spc="20" dirty="0">
                <a:latin typeface="Roboto Bk"/>
                <a:cs typeface="Roboto Bk"/>
              </a:rPr>
              <a:t> trusts </a:t>
            </a:r>
            <a:r>
              <a:rPr sz="2200" b="1" spc="85" dirty="0">
                <a:latin typeface="Roboto Bk"/>
                <a:cs typeface="Roboto Bk"/>
              </a:rPr>
              <a:t>need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10" dirty="0">
                <a:latin typeface="Roboto Bk"/>
                <a:cs typeface="Roboto Bk"/>
              </a:rPr>
              <a:t>to</a:t>
            </a:r>
            <a:r>
              <a:rPr sz="2200" b="1" spc="25" dirty="0">
                <a:latin typeface="Roboto Bk"/>
                <a:cs typeface="Roboto Bk"/>
              </a:rPr>
              <a:t> </a:t>
            </a:r>
            <a:r>
              <a:rPr sz="2200" b="1" spc="75" dirty="0">
                <a:latin typeface="Roboto Bk"/>
                <a:cs typeface="Roboto Bk"/>
              </a:rPr>
              <a:t>comply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80" dirty="0">
                <a:latin typeface="Roboto Bk"/>
                <a:cs typeface="Roboto Bk"/>
              </a:rPr>
              <a:t>certain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65" dirty="0">
                <a:latin typeface="Roboto Bk"/>
                <a:cs typeface="Roboto Bk"/>
              </a:rPr>
              <a:t>provisions</a:t>
            </a:r>
            <a:r>
              <a:rPr sz="2200" b="1" spc="25" dirty="0">
                <a:latin typeface="Roboto Bk"/>
                <a:cs typeface="Roboto Bk"/>
              </a:rPr>
              <a:t> </a:t>
            </a:r>
            <a:r>
              <a:rPr sz="2200" b="1" spc="-260" dirty="0">
                <a:latin typeface="Roboto Bk"/>
                <a:cs typeface="Roboto Bk"/>
              </a:rPr>
              <a:t>-</a:t>
            </a:r>
            <a:endParaRPr sz="2200">
              <a:latin typeface="Roboto Bk"/>
              <a:cs typeface="Roboto Bk"/>
            </a:endParaRPr>
          </a:p>
          <a:p>
            <a:pPr marL="869950" lvl="1" indent="-427990">
              <a:lnSpc>
                <a:spcPct val="100000"/>
              </a:lnSpc>
              <a:buFont typeface="Roboto"/>
              <a:buChar char="o"/>
              <a:tabLst>
                <a:tab pos="869950" algn="l"/>
                <a:tab pos="870585" algn="l"/>
              </a:tabLst>
            </a:pPr>
            <a:r>
              <a:rPr sz="2200" b="1" spc="110" dirty="0">
                <a:latin typeface="Roboto Bk"/>
                <a:cs typeface="Roboto Bk"/>
              </a:rPr>
              <a:t>Apply</a:t>
            </a:r>
            <a:r>
              <a:rPr sz="2200" b="1" spc="10" dirty="0">
                <a:latin typeface="Roboto Bk"/>
                <a:cs typeface="Roboto Bk"/>
              </a:rPr>
              <a:t> </a:t>
            </a:r>
            <a:r>
              <a:rPr sz="2200" b="1" spc="105" dirty="0">
                <a:latin typeface="Roboto Bk"/>
                <a:cs typeface="Roboto Bk"/>
              </a:rPr>
              <a:t>their</a:t>
            </a:r>
            <a:r>
              <a:rPr sz="2200" b="1" spc="15" dirty="0">
                <a:latin typeface="Roboto Bk"/>
                <a:cs typeface="Roboto Bk"/>
              </a:rPr>
              <a:t> </a:t>
            </a:r>
            <a:r>
              <a:rPr sz="2200" b="1" spc="75" dirty="0">
                <a:latin typeface="Roboto Bk"/>
                <a:cs typeface="Roboto Bk"/>
              </a:rPr>
              <a:t>income</a:t>
            </a:r>
            <a:r>
              <a:rPr sz="2200" b="1" spc="10" dirty="0">
                <a:latin typeface="Roboto Bk"/>
                <a:cs typeface="Roboto Bk"/>
              </a:rPr>
              <a:t> to</a:t>
            </a:r>
            <a:r>
              <a:rPr sz="2200" b="1" spc="15" dirty="0">
                <a:latin typeface="Roboto Bk"/>
                <a:cs typeface="Roboto Bk"/>
              </a:rPr>
              <a:t> </a:t>
            </a:r>
            <a:r>
              <a:rPr sz="2200" b="1" spc="80" dirty="0">
                <a:latin typeface="Roboto Bk"/>
                <a:cs typeface="Roboto Bk"/>
              </a:rPr>
              <a:t>charitable</a:t>
            </a:r>
            <a:r>
              <a:rPr sz="2200" b="1" spc="10" dirty="0">
                <a:latin typeface="Roboto Bk"/>
                <a:cs typeface="Roboto Bk"/>
              </a:rPr>
              <a:t> </a:t>
            </a:r>
            <a:r>
              <a:rPr sz="2200" b="1" spc="5" dirty="0">
                <a:latin typeface="Roboto Bk"/>
                <a:cs typeface="Roboto Bk"/>
              </a:rPr>
              <a:t>objects</a:t>
            </a:r>
            <a:endParaRPr sz="2200">
              <a:latin typeface="Roboto Bk"/>
              <a:cs typeface="Roboto Bk"/>
            </a:endParaRPr>
          </a:p>
          <a:p>
            <a:pPr marL="942975" lvl="1" indent="-501015">
              <a:lnSpc>
                <a:spcPct val="100000"/>
              </a:lnSpc>
              <a:buFont typeface="Roboto"/>
              <a:buChar char="o"/>
              <a:tabLst>
                <a:tab pos="942975" algn="l"/>
                <a:tab pos="943610" algn="l"/>
              </a:tabLst>
            </a:pPr>
            <a:r>
              <a:rPr sz="2200" b="1" spc="135" dirty="0">
                <a:latin typeface="Roboto Bk"/>
                <a:cs typeface="Roboto Bk"/>
              </a:rPr>
              <a:t>within</a:t>
            </a:r>
            <a:r>
              <a:rPr sz="2200" b="1" dirty="0">
                <a:latin typeface="Roboto Bk"/>
                <a:cs typeface="Roboto Bk"/>
              </a:rPr>
              <a:t> </a:t>
            </a:r>
            <a:r>
              <a:rPr sz="2200" b="1" spc="70" dirty="0">
                <a:latin typeface="Roboto Bk"/>
                <a:cs typeface="Roboto Bk"/>
              </a:rPr>
              <a:t>a</a:t>
            </a:r>
            <a:r>
              <a:rPr sz="2200" b="1" spc="5" dirty="0">
                <a:latin typeface="Roboto Bk"/>
                <a:cs typeface="Roboto Bk"/>
              </a:rPr>
              <a:t> </a:t>
            </a:r>
            <a:r>
              <a:rPr sz="2200" b="1" spc="30" dirty="0">
                <a:latin typeface="Roboto Bk"/>
                <a:cs typeface="Roboto Bk"/>
              </a:rPr>
              <a:t>speciﬁed</a:t>
            </a:r>
            <a:r>
              <a:rPr sz="2200" b="1" spc="5" dirty="0">
                <a:latin typeface="Roboto Bk"/>
                <a:cs typeface="Roboto Bk"/>
              </a:rPr>
              <a:t> </a:t>
            </a:r>
            <a:r>
              <a:rPr sz="2200" b="1" spc="105" dirty="0">
                <a:latin typeface="Roboto Bk"/>
                <a:cs typeface="Roboto Bk"/>
              </a:rPr>
              <a:t>period</a:t>
            </a:r>
            <a:endParaRPr sz="2200">
              <a:latin typeface="Roboto Bk"/>
              <a:cs typeface="Roboto Bk"/>
            </a:endParaRPr>
          </a:p>
          <a:p>
            <a:pPr marL="942975" lvl="1" indent="-501015">
              <a:lnSpc>
                <a:spcPct val="100000"/>
              </a:lnSpc>
              <a:buFont typeface="Roboto"/>
              <a:buChar char="o"/>
              <a:tabLst>
                <a:tab pos="942975" algn="l"/>
                <a:tab pos="943610" algn="l"/>
              </a:tabLst>
            </a:pPr>
            <a:r>
              <a:rPr sz="2200" b="1" spc="105" dirty="0">
                <a:latin typeface="Roboto Bk"/>
                <a:cs typeface="Roboto Bk"/>
              </a:rPr>
              <a:t>maintain</a:t>
            </a:r>
            <a:r>
              <a:rPr sz="2200" b="1" spc="5" dirty="0">
                <a:latin typeface="Roboto Bk"/>
                <a:cs typeface="Roboto Bk"/>
              </a:rPr>
              <a:t> </a:t>
            </a:r>
            <a:r>
              <a:rPr sz="2200" b="1" spc="130" dirty="0">
                <a:latin typeface="Roboto Bk"/>
                <a:cs typeface="Roboto Bk"/>
              </a:rPr>
              <a:t>proper</a:t>
            </a:r>
            <a:r>
              <a:rPr sz="2200" b="1" spc="5" dirty="0">
                <a:latin typeface="Roboto Bk"/>
                <a:cs typeface="Roboto Bk"/>
              </a:rPr>
              <a:t> </a:t>
            </a:r>
            <a:r>
              <a:rPr sz="2200" b="1" spc="80" dirty="0">
                <a:latin typeface="Roboto Bk"/>
                <a:cs typeface="Roboto Bk"/>
              </a:rPr>
              <a:t>audited</a:t>
            </a:r>
            <a:r>
              <a:rPr sz="2200" b="1" spc="5" dirty="0">
                <a:latin typeface="Roboto Bk"/>
                <a:cs typeface="Roboto Bk"/>
              </a:rPr>
              <a:t> </a:t>
            </a:r>
            <a:r>
              <a:rPr sz="2200" b="1" spc="25" dirty="0">
                <a:latin typeface="Roboto Bk"/>
                <a:cs typeface="Roboto Bk"/>
              </a:rPr>
              <a:t>accounts</a:t>
            </a:r>
            <a:endParaRPr sz="2200">
              <a:latin typeface="Roboto Bk"/>
              <a:cs typeface="Roboto Bk"/>
            </a:endParaRPr>
          </a:p>
          <a:p>
            <a:pPr marL="869950" marR="905510" lvl="1" indent="-427990">
              <a:lnSpc>
                <a:spcPct val="100000"/>
              </a:lnSpc>
              <a:buFont typeface="Roboto"/>
              <a:buChar char="o"/>
              <a:tabLst>
                <a:tab pos="942975" algn="l"/>
                <a:tab pos="943610" algn="l"/>
              </a:tabLst>
            </a:pPr>
            <a:r>
              <a:rPr dirty="0"/>
              <a:t>	</a:t>
            </a:r>
            <a:r>
              <a:rPr sz="2200" b="1" spc="50" dirty="0">
                <a:latin typeface="Roboto Bk"/>
                <a:cs typeface="Roboto Bk"/>
              </a:rPr>
              <a:t>invest</a:t>
            </a:r>
            <a:r>
              <a:rPr sz="2200" b="1" spc="15" dirty="0">
                <a:latin typeface="Roboto Bk"/>
                <a:cs typeface="Roboto Bk"/>
              </a:rPr>
              <a:t> </a:t>
            </a:r>
            <a:r>
              <a:rPr sz="2200" b="1" spc="140" dirty="0">
                <a:latin typeface="Roboto Bk"/>
                <a:cs typeface="Roboto Bk"/>
              </a:rPr>
              <a:t>or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60" dirty="0">
                <a:latin typeface="Roboto Bk"/>
                <a:cs typeface="Roboto Bk"/>
              </a:rPr>
              <a:t>utilize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65" dirty="0">
                <a:latin typeface="Roboto Bk"/>
                <a:cs typeface="Roboto Bk"/>
              </a:rPr>
              <a:t>funds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135" dirty="0">
                <a:latin typeface="Roboto Bk"/>
                <a:cs typeface="Roboto Bk"/>
              </a:rPr>
              <a:t>in</a:t>
            </a:r>
            <a:r>
              <a:rPr sz="2200" b="1" spc="15" dirty="0">
                <a:latin typeface="Roboto Bk"/>
                <a:cs typeface="Roboto Bk"/>
              </a:rPr>
              <a:t> </a:t>
            </a:r>
            <a:r>
              <a:rPr sz="2200" b="1" spc="70" dirty="0">
                <a:latin typeface="Roboto Bk"/>
                <a:cs typeface="Roboto Bk"/>
              </a:rPr>
              <a:t>a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145" dirty="0">
                <a:latin typeface="Roboto Bk"/>
                <a:cs typeface="Roboto Bk"/>
              </a:rPr>
              <a:t>manner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50" dirty="0">
                <a:latin typeface="Roboto Bk"/>
                <a:cs typeface="Roboto Bk"/>
              </a:rPr>
              <a:t>that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105" dirty="0">
                <a:latin typeface="Roboto Bk"/>
                <a:cs typeface="Roboto Bk"/>
              </a:rPr>
              <a:t>no </a:t>
            </a:r>
            <a:r>
              <a:rPr sz="2200" b="1" spc="-535" dirty="0">
                <a:latin typeface="Roboto Bk"/>
                <a:cs typeface="Roboto Bk"/>
              </a:rPr>
              <a:t> </a:t>
            </a:r>
            <a:r>
              <a:rPr sz="2200" b="1" spc="65" dirty="0">
                <a:latin typeface="Roboto Bk"/>
                <a:cs typeface="Roboto Bk"/>
              </a:rPr>
              <a:t>beneﬁt</a:t>
            </a:r>
            <a:r>
              <a:rPr sz="2200" b="1" spc="15" dirty="0">
                <a:latin typeface="Roboto Bk"/>
                <a:cs typeface="Roboto Bk"/>
              </a:rPr>
              <a:t> </a:t>
            </a:r>
            <a:r>
              <a:rPr sz="2200" b="1" spc="10" dirty="0">
                <a:latin typeface="Roboto Bk"/>
                <a:cs typeface="Roboto Bk"/>
              </a:rPr>
              <a:t>to</a:t>
            </a:r>
            <a:r>
              <a:rPr sz="2200" b="1" spc="20" dirty="0">
                <a:latin typeface="Roboto Bk"/>
                <a:cs typeface="Roboto Bk"/>
              </a:rPr>
              <a:t> </a:t>
            </a:r>
            <a:r>
              <a:rPr sz="2200" b="1" spc="15" dirty="0">
                <a:latin typeface="Roboto Bk"/>
                <a:cs typeface="Roboto Bk"/>
              </a:rPr>
              <a:t>settler,</a:t>
            </a:r>
            <a:r>
              <a:rPr sz="2200" b="1" spc="20" dirty="0">
                <a:latin typeface="Roboto Bk"/>
                <a:cs typeface="Roboto Bk"/>
              </a:rPr>
              <a:t> trustees </a:t>
            </a:r>
            <a:r>
              <a:rPr sz="2200" b="1" spc="-35" dirty="0">
                <a:latin typeface="Roboto Bk"/>
                <a:cs typeface="Roboto Bk"/>
              </a:rPr>
              <a:t>etc.</a:t>
            </a:r>
            <a:endParaRPr sz="2200">
              <a:latin typeface="Roboto Bk"/>
              <a:cs typeface="Roboto B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67036" y="532130"/>
            <a:ext cx="7172164" cy="7467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700" spc="204" dirty="0">
                <a:latin typeface="Roboto Bk"/>
                <a:cs typeface="Roboto Bk"/>
              </a:rPr>
              <a:t>Brief</a:t>
            </a:r>
            <a:r>
              <a:rPr sz="4700" dirty="0">
                <a:latin typeface="Roboto Bk"/>
                <a:cs typeface="Roboto Bk"/>
              </a:rPr>
              <a:t> </a:t>
            </a:r>
            <a:r>
              <a:rPr sz="4700" spc="185" dirty="0">
                <a:latin typeface="Roboto Bk"/>
                <a:cs typeface="Roboto Bk"/>
              </a:rPr>
              <a:t>Background</a:t>
            </a:r>
            <a:endParaRPr sz="4700">
              <a:latin typeface="Roboto Bk"/>
              <a:cs typeface="Roboto Bk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7036" y="290274"/>
            <a:ext cx="7172164" cy="8305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5250" spc="280" dirty="0">
                <a:latin typeface="Roboto Bk"/>
                <a:cs typeface="Roboto Bk"/>
              </a:rPr>
              <a:t>Return</a:t>
            </a:r>
            <a:r>
              <a:rPr sz="5250" spc="25" dirty="0">
                <a:latin typeface="Roboto Bk"/>
                <a:cs typeface="Roboto Bk"/>
              </a:rPr>
              <a:t> </a:t>
            </a:r>
            <a:r>
              <a:rPr sz="5250" spc="75" dirty="0">
                <a:latin typeface="Roboto Bk"/>
                <a:cs typeface="Roboto Bk"/>
              </a:rPr>
              <a:t>of</a:t>
            </a:r>
            <a:r>
              <a:rPr sz="5250" spc="25" dirty="0">
                <a:latin typeface="Roboto Bk"/>
                <a:cs typeface="Roboto Bk"/>
              </a:rPr>
              <a:t> </a:t>
            </a:r>
            <a:r>
              <a:rPr sz="5250" spc="225" dirty="0">
                <a:latin typeface="Roboto Bk"/>
                <a:cs typeface="Roboto Bk"/>
              </a:rPr>
              <a:t>Income</a:t>
            </a:r>
            <a:endParaRPr sz="5250">
              <a:latin typeface="Roboto Bk"/>
              <a:cs typeface="Roboto B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82404" y="1242204"/>
            <a:ext cx="8397240" cy="2726387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589280" indent="-564515">
              <a:lnSpc>
                <a:spcPct val="100000"/>
              </a:lnSpc>
              <a:spcBef>
                <a:spcPts val="620"/>
              </a:spcBef>
              <a:buClr>
                <a:srgbClr val="4E81BD"/>
              </a:buClr>
              <a:buSzPct val="89795"/>
              <a:buFont typeface="Segoe UI Symbol"/>
              <a:buChar char="⚫"/>
              <a:tabLst>
                <a:tab pos="589280" algn="l"/>
                <a:tab pos="589915" algn="l"/>
              </a:tabLst>
            </a:pPr>
            <a:r>
              <a:rPr sz="2450" b="1" spc="125" dirty="0">
                <a:latin typeface="Roboto Bk"/>
                <a:cs typeface="Roboto Bk"/>
              </a:rPr>
              <a:t>Return</a:t>
            </a:r>
            <a:r>
              <a:rPr sz="2450" b="1" spc="15" dirty="0">
                <a:latin typeface="Roboto Bk"/>
                <a:cs typeface="Roboto Bk"/>
              </a:rPr>
              <a:t> </a:t>
            </a:r>
            <a:r>
              <a:rPr sz="2450" b="1" spc="35" dirty="0">
                <a:latin typeface="Roboto Bk"/>
                <a:cs typeface="Roboto Bk"/>
              </a:rPr>
              <a:t>of</a:t>
            </a:r>
            <a:r>
              <a:rPr sz="2450" b="1" spc="15" dirty="0">
                <a:latin typeface="Roboto Bk"/>
                <a:cs typeface="Roboto Bk"/>
              </a:rPr>
              <a:t> </a:t>
            </a:r>
            <a:r>
              <a:rPr sz="2450" b="1" spc="95" dirty="0">
                <a:latin typeface="Roboto Bk"/>
                <a:cs typeface="Roboto Bk"/>
              </a:rPr>
              <a:t>income</a:t>
            </a:r>
            <a:r>
              <a:rPr sz="2450" b="1" spc="20" dirty="0">
                <a:latin typeface="Roboto Bk"/>
                <a:cs typeface="Roboto Bk"/>
              </a:rPr>
              <a:t> </a:t>
            </a:r>
            <a:r>
              <a:rPr sz="2450" b="1" spc="130" dirty="0">
                <a:latin typeface="Roboto Bk"/>
                <a:cs typeface="Roboto Bk"/>
              </a:rPr>
              <a:t>mandatory</a:t>
            </a:r>
            <a:endParaRPr sz="2450" dirty="0">
              <a:latin typeface="Roboto Bk"/>
              <a:cs typeface="Roboto Bk"/>
            </a:endParaRPr>
          </a:p>
          <a:p>
            <a:pPr marL="589280" marR="17780" indent="-564515">
              <a:lnSpc>
                <a:spcPts val="2390"/>
              </a:lnSpc>
              <a:spcBef>
                <a:spcPts val="1065"/>
              </a:spcBef>
              <a:buClr>
                <a:srgbClr val="4E81BD"/>
              </a:buClr>
              <a:buSzPct val="89795"/>
              <a:buFont typeface="Segoe UI Symbol"/>
              <a:buChar char="⚫"/>
              <a:tabLst>
                <a:tab pos="589280" algn="l"/>
                <a:tab pos="589915" algn="l"/>
                <a:tab pos="1360170" algn="l"/>
                <a:tab pos="1943735" algn="l"/>
                <a:tab pos="3287395" algn="l"/>
                <a:tab pos="5121275" algn="l"/>
                <a:tab pos="5861050" algn="l"/>
                <a:tab pos="7038975" algn="l"/>
                <a:tab pos="7976870" algn="l"/>
              </a:tabLst>
            </a:pPr>
            <a:r>
              <a:rPr sz="2450" b="1" spc="165" dirty="0">
                <a:latin typeface="Roboto Bk"/>
                <a:cs typeface="Roboto Bk"/>
              </a:rPr>
              <a:t>A</a:t>
            </a:r>
            <a:r>
              <a:rPr sz="2450" b="1" spc="85" dirty="0">
                <a:latin typeface="Roboto Bk"/>
                <a:cs typeface="Roboto Bk"/>
              </a:rPr>
              <a:t>l</a:t>
            </a:r>
            <a:r>
              <a:rPr sz="2450" b="1" spc="-150" dirty="0">
                <a:latin typeface="Roboto Bk"/>
                <a:cs typeface="Roboto Bk"/>
              </a:rPr>
              <a:t>s</a:t>
            </a:r>
            <a:r>
              <a:rPr sz="2450" b="1" spc="45" dirty="0">
                <a:latin typeface="Roboto Bk"/>
                <a:cs typeface="Roboto Bk"/>
              </a:rPr>
              <a:t>o</a:t>
            </a:r>
            <a:r>
              <a:rPr sz="2450" b="1" dirty="0">
                <a:latin typeface="Roboto Bk"/>
                <a:cs typeface="Roboto Bk"/>
              </a:rPr>
              <a:t>	</a:t>
            </a:r>
            <a:r>
              <a:rPr sz="2450" b="1" spc="25" dirty="0">
                <a:latin typeface="Roboto Bk"/>
                <a:cs typeface="Roboto Bk"/>
              </a:rPr>
              <a:t>f</a:t>
            </a:r>
            <a:r>
              <a:rPr sz="2450" b="1" spc="40" dirty="0">
                <a:latin typeface="Roboto Bk"/>
                <a:cs typeface="Roboto Bk"/>
              </a:rPr>
              <a:t>o</a:t>
            </a:r>
            <a:r>
              <a:rPr sz="2450" b="1" spc="295" dirty="0">
                <a:latin typeface="Roboto Bk"/>
                <a:cs typeface="Roboto Bk"/>
              </a:rPr>
              <a:t>r</a:t>
            </a:r>
            <a:r>
              <a:rPr sz="2450" b="1" dirty="0">
                <a:latin typeface="Roboto Bk"/>
                <a:cs typeface="Roboto Bk"/>
              </a:rPr>
              <a:t>	t</a:t>
            </a:r>
            <a:r>
              <a:rPr sz="2450" b="1" spc="180" dirty="0">
                <a:latin typeface="Roboto Bk"/>
                <a:cs typeface="Roboto Bk"/>
              </a:rPr>
              <a:t>h</a:t>
            </a:r>
            <a:r>
              <a:rPr sz="2450" b="1" spc="35" dirty="0">
                <a:latin typeface="Roboto Bk"/>
                <a:cs typeface="Roboto Bk"/>
              </a:rPr>
              <a:t>e</a:t>
            </a:r>
            <a:r>
              <a:rPr sz="2450" b="1" dirty="0">
                <a:latin typeface="Roboto Bk"/>
                <a:cs typeface="Roboto Bk"/>
              </a:rPr>
              <a:t> </a:t>
            </a:r>
            <a:r>
              <a:rPr sz="2450" b="1" spc="-300" dirty="0">
                <a:latin typeface="Roboto Bk"/>
                <a:cs typeface="Roboto Bk"/>
              </a:rPr>
              <a:t> </a:t>
            </a:r>
            <a:r>
              <a:rPr sz="2450" b="1" spc="70" dirty="0">
                <a:latin typeface="Roboto Bk"/>
                <a:cs typeface="Roboto Bk"/>
              </a:rPr>
              <a:t>ﬁ</a:t>
            </a:r>
            <a:r>
              <a:rPr sz="2450" b="1" spc="290" dirty="0">
                <a:latin typeface="Roboto Bk"/>
                <a:cs typeface="Roboto Bk"/>
              </a:rPr>
              <a:t>r</a:t>
            </a:r>
            <a:r>
              <a:rPr sz="2450" b="1" spc="-150" dirty="0">
                <a:latin typeface="Roboto Bk"/>
                <a:cs typeface="Roboto Bk"/>
              </a:rPr>
              <a:t>s</a:t>
            </a:r>
            <a:r>
              <a:rPr sz="2450" b="1" dirty="0">
                <a:latin typeface="Roboto Bk"/>
                <a:cs typeface="Roboto Bk"/>
              </a:rPr>
              <a:t>t	</a:t>
            </a:r>
            <a:r>
              <a:rPr sz="2450" b="1" spc="20" dirty="0">
                <a:latin typeface="Roboto Bk"/>
                <a:cs typeface="Roboto Bk"/>
              </a:rPr>
              <a:t>ca</a:t>
            </a:r>
            <a:r>
              <a:rPr sz="2450" b="1" dirty="0">
                <a:latin typeface="Roboto Bk"/>
                <a:cs typeface="Roboto Bk"/>
              </a:rPr>
              <a:t>t</a:t>
            </a:r>
            <a:r>
              <a:rPr sz="2450" b="1" spc="-10" dirty="0">
                <a:latin typeface="Roboto Bk"/>
                <a:cs typeface="Roboto Bk"/>
              </a:rPr>
              <a:t>e</a:t>
            </a:r>
            <a:r>
              <a:rPr sz="2450" b="1" spc="-15" dirty="0">
                <a:latin typeface="Roboto Bk"/>
                <a:cs typeface="Roboto Bk"/>
              </a:rPr>
              <a:t>g</a:t>
            </a:r>
            <a:r>
              <a:rPr sz="2450" b="1" spc="40" dirty="0">
                <a:latin typeface="Roboto Bk"/>
                <a:cs typeface="Roboto Bk"/>
              </a:rPr>
              <a:t>o</a:t>
            </a:r>
            <a:r>
              <a:rPr sz="2450" b="1" spc="290" dirty="0">
                <a:latin typeface="Roboto Bk"/>
                <a:cs typeface="Roboto Bk"/>
              </a:rPr>
              <a:t>r</a:t>
            </a:r>
            <a:r>
              <a:rPr sz="2450" b="1" spc="130" dirty="0">
                <a:latin typeface="Roboto Bk"/>
                <a:cs typeface="Roboto Bk"/>
              </a:rPr>
              <a:t>y</a:t>
            </a:r>
            <a:r>
              <a:rPr sz="2450" b="1" dirty="0">
                <a:latin typeface="Roboto Bk"/>
                <a:cs typeface="Roboto Bk"/>
              </a:rPr>
              <a:t> </a:t>
            </a:r>
            <a:r>
              <a:rPr sz="2450" b="1" spc="-229" dirty="0">
                <a:latin typeface="Roboto Bk"/>
                <a:cs typeface="Roboto Bk"/>
              </a:rPr>
              <a:t> </a:t>
            </a:r>
            <a:r>
              <a:rPr sz="2450" b="1" spc="40" dirty="0">
                <a:latin typeface="Roboto Bk"/>
                <a:cs typeface="Roboto Bk"/>
              </a:rPr>
              <a:t>o</a:t>
            </a:r>
            <a:r>
              <a:rPr sz="2450" b="1" spc="30" dirty="0">
                <a:latin typeface="Roboto Bk"/>
                <a:cs typeface="Roboto Bk"/>
              </a:rPr>
              <a:t>f</a:t>
            </a:r>
            <a:r>
              <a:rPr lang="en-US" sz="2450" b="1" spc="30" dirty="0">
                <a:latin typeface="Roboto Bk"/>
                <a:cs typeface="Roboto Bk"/>
              </a:rPr>
              <a:t> </a:t>
            </a:r>
            <a:r>
              <a:rPr sz="2450" b="1" dirty="0">
                <a:latin typeface="Roboto Bk"/>
                <a:cs typeface="Roboto Bk"/>
              </a:rPr>
              <a:t>	</a:t>
            </a:r>
            <a:r>
              <a:rPr sz="2450" b="1" spc="70" dirty="0">
                <a:latin typeface="Roboto Bk"/>
                <a:cs typeface="Roboto Bk"/>
              </a:rPr>
              <a:t>ﬁ</a:t>
            </a:r>
            <a:r>
              <a:rPr sz="2450" b="1" spc="290" dirty="0">
                <a:latin typeface="Roboto Bk"/>
                <a:cs typeface="Roboto Bk"/>
              </a:rPr>
              <a:t>r</a:t>
            </a:r>
            <a:r>
              <a:rPr sz="2450" b="1" spc="-150" dirty="0">
                <a:latin typeface="Roboto Bk"/>
                <a:cs typeface="Roboto Bk"/>
              </a:rPr>
              <a:t>s</a:t>
            </a:r>
            <a:r>
              <a:rPr sz="2450" b="1" dirty="0">
                <a:latin typeface="Roboto Bk"/>
                <a:cs typeface="Roboto Bk"/>
              </a:rPr>
              <a:t>t	</a:t>
            </a:r>
            <a:r>
              <a:rPr sz="2450" b="1" spc="290" dirty="0">
                <a:latin typeface="Roboto Bk"/>
                <a:cs typeface="Roboto Bk"/>
              </a:rPr>
              <a:t>r</a:t>
            </a:r>
            <a:r>
              <a:rPr sz="2450" b="1" spc="-10" dirty="0">
                <a:latin typeface="Roboto Bk"/>
                <a:cs typeface="Roboto Bk"/>
              </a:rPr>
              <a:t>e</a:t>
            </a:r>
            <a:r>
              <a:rPr sz="2450" b="1" spc="-15" dirty="0">
                <a:latin typeface="Roboto Bk"/>
                <a:cs typeface="Roboto Bk"/>
              </a:rPr>
              <a:t>g</a:t>
            </a:r>
            <a:r>
              <a:rPr sz="2450" b="1" spc="110" dirty="0">
                <a:latin typeface="Roboto Bk"/>
                <a:cs typeface="Roboto Bk"/>
              </a:rPr>
              <a:t>i</a:t>
            </a:r>
            <a:r>
              <a:rPr sz="2450" b="1" spc="210" dirty="0">
                <a:latin typeface="Roboto Bk"/>
                <a:cs typeface="Roboto Bk"/>
              </a:rPr>
              <a:t>m</a:t>
            </a:r>
            <a:r>
              <a:rPr sz="2450" b="1" spc="35" dirty="0">
                <a:latin typeface="Roboto Bk"/>
                <a:cs typeface="Roboto Bk"/>
              </a:rPr>
              <a:t>e</a:t>
            </a:r>
            <a:r>
              <a:rPr sz="2450" b="1" dirty="0">
                <a:latin typeface="Roboto Bk"/>
                <a:cs typeface="Roboto Bk"/>
              </a:rPr>
              <a:t>	</a:t>
            </a:r>
            <a:endParaRPr sz="2450" dirty="0">
              <a:latin typeface="Roboto Bk"/>
              <a:cs typeface="Roboto Bk"/>
            </a:endParaRPr>
          </a:p>
          <a:p>
            <a:pPr marL="589280" marR="22860" indent="-564515">
              <a:lnSpc>
                <a:spcPts val="2390"/>
              </a:lnSpc>
              <a:spcBef>
                <a:spcPts val="1075"/>
              </a:spcBef>
              <a:buClr>
                <a:srgbClr val="4E81BD"/>
              </a:buClr>
              <a:buSzPct val="89795"/>
              <a:buFont typeface="Segoe UI Symbol"/>
              <a:buChar char="⚫"/>
              <a:tabLst>
                <a:tab pos="589280" algn="l"/>
                <a:tab pos="589915" algn="l"/>
                <a:tab pos="2353945" algn="l"/>
                <a:tab pos="3691254" algn="l"/>
                <a:tab pos="4235450" algn="l"/>
                <a:tab pos="4852035" algn="l"/>
                <a:tab pos="5668010" algn="l"/>
                <a:tab pos="7004684" algn="l"/>
                <a:tab pos="7590790" algn="l"/>
              </a:tabLst>
            </a:pPr>
            <a:r>
              <a:rPr sz="2450" b="1" spc="160" dirty="0">
                <a:latin typeface="Roboto Bk"/>
                <a:cs typeface="Roboto Bk"/>
              </a:rPr>
              <a:t>E</a:t>
            </a:r>
            <a:r>
              <a:rPr sz="2450" b="1" spc="114" dirty="0">
                <a:latin typeface="Roboto Bk"/>
                <a:cs typeface="Roboto Bk"/>
              </a:rPr>
              <a:t>xe</a:t>
            </a:r>
            <a:r>
              <a:rPr sz="2450" b="1" spc="185" dirty="0">
                <a:latin typeface="Roboto Bk"/>
                <a:cs typeface="Roboto Bk"/>
              </a:rPr>
              <a:t>m</a:t>
            </a:r>
            <a:r>
              <a:rPr sz="2450" b="1" spc="135" dirty="0">
                <a:latin typeface="Roboto Bk"/>
                <a:cs typeface="Roboto Bk"/>
              </a:rPr>
              <a:t>p</a:t>
            </a:r>
            <a:r>
              <a:rPr sz="2450" b="1" dirty="0">
                <a:latin typeface="Roboto Bk"/>
                <a:cs typeface="Roboto Bk"/>
              </a:rPr>
              <a:t>t</a:t>
            </a:r>
            <a:r>
              <a:rPr sz="2450" b="1" spc="110" dirty="0">
                <a:latin typeface="Roboto Bk"/>
                <a:cs typeface="Roboto Bk"/>
              </a:rPr>
              <a:t>i</a:t>
            </a:r>
            <a:r>
              <a:rPr sz="2450" b="1" spc="40" dirty="0">
                <a:latin typeface="Roboto Bk"/>
                <a:cs typeface="Roboto Bk"/>
              </a:rPr>
              <a:t>o</a:t>
            </a:r>
            <a:r>
              <a:rPr sz="2450" b="1" spc="210" dirty="0">
                <a:latin typeface="Roboto Bk"/>
                <a:cs typeface="Roboto Bk"/>
              </a:rPr>
              <a:t>n</a:t>
            </a:r>
            <a:r>
              <a:rPr sz="2450" b="1" dirty="0">
                <a:latin typeface="Roboto Bk"/>
                <a:cs typeface="Roboto Bk"/>
              </a:rPr>
              <a:t>	</a:t>
            </a:r>
            <a:r>
              <a:rPr sz="2450" b="1" spc="85" dirty="0">
                <a:latin typeface="Roboto Bk"/>
                <a:cs typeface="Roboto Bk"/>
              </a:rPr>
              <a:t>all</a:t>
            </a:r>
            <a:r>
              <a:rPr sz="2450" b="1" spc="40" dirty="0">
                <a:latin typeface="Roboto Bk"/>
                <a:cs typeface="Roboto Bk"/>
              </a:rPr>
              <a:t>o</a:t>
            </a:r>
            <a:r>
              <a:rPr sz="2450" b="1" spc="340" dirty="0">
                <a:latin typeface="Roboto Bk"/>
                <a:cs typeface="Roboto Bk"/>
              </a:rPr>
              <a:t>w</a:t>
            </a:r>
            <a:r>
              <a:rPr sz="2450" b="1" spc="85" dirty="0">
                <a:latin typeface="Roboto Bk"/>
                <a:cs typeface="Roboto Bk"/>
              </a:rPr>
              <a:t>ed</a:t>
            </a:r>
            <a:r>
              <a:rPr sz="2450" b="1" dirty="0">
                <a:latin typeface="Roboto Bk"/>
                <a:cs typeface="Roboto Bk"/>
              </a:rPr>
              <a:t>	t</a:t>
            </a:r>
            <a:r>
              <a:rPr sz="2450" b="1" spc="110" dirty="0">
                <a:latin typeface="Roboto Bk"/>
                <a:cs typeface="Roboto Bk"/>
              </a:rPr>
              <a:t>i</a:t>
            </a:r>
            <a:r>
              <a:rPr sz="2450" b="1" spc="85" dirty="0">
                <a:latin typeface="Roboto Bk"/>
                <a:cs typeface="Roboto Bk"/>
              </a:rPr>
              <a:t>l</a:t>
            </a:r>
            <a:r>
              <a:rPr sz="2450" b="1" spc="90" dirty="0">
                <a:latin typeface="Roboto Bk"/>
                <a:cs typeface="Roboto Bk"/>
              </a:rPr>
              <a:t>l</a:t>
            </a:r>
            <a:r>
              <a:rPr sz="2450" b="1" dirty="0">
                <a:latin typeface="Roboto Bk"/>
                <a:cs typeface="Roboto Bk"/>
              </a:rPr>
              <a:t>	t</a:t>
            </a:r>
            <a:r>
              <a:rPr sz="2450" b="1" spc="180" dirty="0">
                <a:latin typeface="Roboto Bk"/>
                <a:cs typeface="Roboto Bk"/>
              </a:rPr>
              <a:t>h</a:t>
            </a:r>
            <a:r>
              <a:rPr sz="2450" b="1" spc="35" dirty="0">
                <a:latin typeface="Roboto Bk"/>
                <a:cs typeface="Roboto Bk"/>
              </a:rPr>
              <a:t>e</a:t>
            </a:r>
            <a:r>
              <a:rPr sz="2450" b="1" dirty="0">
                <a:latin typeface="Roboto Bk"/>
                <a:cs typeface="Roboto Bk"/>
              </a:rPr>
              <a:t>	t</a:t>
            </a:r>
            <a:r>
              <a:rPr sz="2450" b="1" spc="110" dirty="0">
                <a:latin typeface="Roboto Bk"/>
                <a:cs typeface="Roboto Bk"/>
              </a:rPr>
              <a:t>i</a:t>
            </a:r>
            <a:r>
              <a:rPr sz="2450" b="1" spc="210" dirty="0">
                <a:latin typeface="Roboto Bk"/>
                <a:cs typeface="Roboto Bk"/>
              </a:rPr>
              <a:t>m</a:t>
            </a:r>
            <a:r>
              <a:rPr sz="2450" b="1" spc="35" dirty="0">
                <a:latin typeface="Roboto Bk"/>
                <a:cs typeface="Roboto Bk"/>
              </a:rPr>
              <a:t>e</a:t>
            </a:r>
            <a:r>
              <a:rPr sz="2450" b="1" dirty="0">
                <a:latin typeface="Roboto Bk"/>
                <a:cs typeface="Roboto Bk"/>
              </a:rPr>
              <a:t>	</a:t>
            </a:r>
            <a:r>
              <a:rPr sz="2450" b="1" spc="85" dirty="0">
                <a:latin typeface="Roboto Bk"/>
                <a:cs typeface="Roboto Bk"/>
              </a:rPr>
              <a:t>all</a:t>
            </a:r>
            <a:r>
              <a:rPr sz="2450" b="1" spc="40" dirty="0">
                <a:latin typeface="Roboto Bk"/>
                <a:cs typeface="Roboto Bk"/>
              </a:rPr>
              <a:t>o</a:t>
            </a:r>
            <a:r>
              <a:rPr sz="2450" b="1" spc="340" dirty="0">
                <a:latin typeface="Roboto Bk"/>
                <a:cs typeface="Roboto Bk"/>
              </a:rPr>
              <a:t>w</a:t>
            </a:r>
            <a:r>
              <a:rPr sz="2450" b="1" spc="85" dirty="0">
                <a:latin typeface="Roboto Bk"/>
                <a:cs typeface="Roboto Bk"/>
              </a:rPr>
              <a:t>ed</a:t>
            </a:r>
            <a:r>
              <a:rPr sz="2450" b="1" dirty="0">
                <a:latin typeface="Roboto Bk"/>
                <a:cs typeface="Roboto Bk"/>
              </a:rPr>
              <a:t>	</a:t>
            </a:r>
            <a:r>
              <a:rPr sz="2450" b="1" spc="25" dirty="0">
                <a:latin typeface="Roboto Bk"/>
                <a:cs typeface="Roboto Bk"/>
              </a:rPr>
              <a:t>f</a:t>
            </a:r>
            <a:r>
              <a:rPr sz="2450" b="1" spc="40" dirty="0">
                <a:latin typeface="Roboto Bk"/>
                <a:cs typeface="Roboto Bk"/>
              </a:rPr>
              <a:t>o</a:t>
            </a:r>
            <a:r>
              <a:rPr sz="2450" b="1" spc="295" dirty="0">
                <a:latin typeface="Roboto Bk"/>
                <a:cs typeface="Roboto Bk"/>
              </a:rPr>
              <a:t>r</a:t>
            </a:r>
            <a:r>
              <a:rPr sz="2450" b="1" dirty="0">
                <a:latin typeface="Roboto Bk"/>
                <a:cs typeface="Roboto Bk"/>
              </a:rPr>
              <a:t>	</a:t>
            </a:r>
            <a:r>
              <a:rPr sz="2450" b="1" spc="70" dirty="0">
                <a:latin typeface="Roboto Bk"/>
                <a:cs typeface="Roboto Bk"/>
              </a:rPr>
              <a:t>ﬁ</a:t>
            </a:r>
            <a:r>
              <a:rPr sz="2450" b="1" spc="85" dirty="0">
                <a:latin typeface="Roboto Bk"/>
                <a:cs typeface="Roboto Bk"/>
              </a:rPr>
              <a:t>l</a:t>
            </a:r>
            <a:r>
              <a:rPr sz="2450" b="1" spc="110" dirty="0">
                <a:latin typeface="Roboto Bk"/>
                <a:cs typeface="Roboto Bk"/>
              </a:rPr>
              <a:t>i</a:t>
            </a:r>
            <a:r>
              <a:rPr sz="2450" b="1" spc="210" dirty="0">
                <a:latin typeface="Roboto Bk"/>
                <a:cs typeface="Roboto Bk"/>
              </a:rPr>
              <a:t>n</a:t>
            </a:r>
            <a:r>
              <a:rPr sz="2450" b="1" spc="-35" dirty="0">
                <a:latin typeface="Roboto Bk"/>
                <a:cs typeface="Roboto Bk"/>
              </a:rPr>
              <a:t>g  </a:t>
            </a:r>
            <a:r>
              <a:rPr sz="2450" b="1" spc="75" dirty="0">
                <a:latin typeface="Roboto Bk"/>
                <a:cs typeface="Roboto Bk"/>
              </a:rPr>
              <a:t>belated</a:t>
            </a:r>
            <a:r>
              <a:rPr sz="2450" b="1" spc="20" dirty="0">
                <a:latin typeface="Roboto Bk"/>
                <a:cs typeface="Roboto Bk"/>
              </a:rPr>
              <a:t> </a:t>
            </a:r>
            <a:r>
              <a:rPr sz="2450" b="1" spc="114" dirty="0">
                <a:latin typeface="Roboto Bk"/>
                <a:cs typeface="Roboto Bk"/>
              </a:rPr>
              <a:t>ITR</a:t>
            </a:r>
            <a:r>
              <a:rPr sz="2450" b="1" spc="25" dirty="0">
                <a:latin typeface="Roboto Bk"/>
                <a:cs typeface="Roboto Bk"/>
              </a:rPr>
              <a:t> </a:t>
            </a:r>
            <a:r>
              <a:rPr sz="2450" b="1" spc="-25" dirty="0">
                <a:latin typeface="Roboto Bk"/>
                <a:cs typeface="Roboto Bk"/>
              </a:rPr>
              <a:t>i.e.</a:t>
            </a:r>
            <a:r>
              <a:rPr sz="2450" b="1" spc="25" dirty="0">
                <a:latin typeface="Roboto Bk"/>
                <a:cs typeface="Roboto Bk"/>
              </a:rPr>
              <a:t> </a:t>
            </a:r>
            <a:r>
              <a:rPr sz="2450" b="1" spc="70" dirty="0">
                <a:latin typeface="Roboto Bk"/>
                <a:cs typeface="Roboto Bk"/>
              </a:rPr>
              <a:t>till</a:t>
            </a:r>
            <a:r>
              <a:rPr sz="2450" b="1" spc="25" dirty="0">
                <a:latin typeface="Roboto Bk"/>
                <a:cs typeface="Roboto Bk"/>
              </a:rPr>
              <a:t> </a:t>
            </a:r>
            <a:r>
              <a:rPr sz="2450" b="1" spc="-40" dirty="0">
                <a:latin typeface="Roboto Bk"/>
                <a:cs typeface="Roboto Bk"/>
              </a:rPr>
              <a:t>31</a:t>
            </a:r>
            <a:r>
              <a:rPr sz="2175" b="1" spc="-60" baseline="38314" dirty="0">
                <a:latin typeface="Roboto Bk"/>
                <a:cs typeface="Roboto Bk"/>
              </a:rPr>
              <a:t>st</a:t>
            </a:r>
            <a:r>
              <a:rPr sz="2175" b="1" spc="7" baseline="38314" dirty="0">
                <a:latin typeface="Roboto Bk"/>
                <a:cs typeface="Roboto Bk"/>
              </a:rPr>
              <a:t> </a:t>
            </a:r>
            <a:r>
              <a:rPr sz="2450" b="1" spc="110" dirty="0">
                <a:latin typeface="Roboto Bk"/>
                <a:cs typeface="Roboto Bk"/>
              </a:rPr>
              <a:t>December</a:t>
            </a:r>
            <a:r>
              <a:rPr sz="2450" b="1" spc="25" dirty="0">
                <a:latin typeface="Roboto Bk"/>
                <a:cs typeface="Roboto Bk"/>
              </a:rPr>
              <a:t> </a:t>
            </a:r>
            <a:r>
              <a:rPr sz="2450" b="1" spc="-5" dirty="0">
                <a:latin typeface="Roboto Bk"/>
                <a:cs typeface="Roboto Bk"/>
              </a:rPr>
              <a:t>(w.e.f</a:t>
            </a:r>
            <a:r>
              <a:rPr sz="2450" b="1" spc="25" dirty="0">
                <a:latin typeface="Roboto Bk"/>
                <a:cs typeface="Roboto Bk"/>
              </a:rPr>
              <a:t> </a:t>
            </a:r>
            <a:r>
              <a:rPr sz="2450" b="1" spc="-15" dirty="0">
                <a:latin typeface="Roboto Bk"/>
                <a:cs typeface="Roboto Bk"/>
              </a:rPr>
              <a:t>AY</a:t>
            </a:r>
            <a:r>
              <a:rPr sz="2450" b="1" spc="25" dirty="0">
                <a:latin typeface="Roboto Bk"/>
                <a:cs typeface="Roboto Bk"/>
              </a:rPr>
              <a:t> </a:t>
            </a:r>
            <a:r>
              <a:rPr sz="2450" b="1" spc="-80" dirty="0">
                <a:latin typeface="Roboto Bk"/>
                <a:cs typeface="Roboto Bk"/>
              </a:rPr>
              <a:t>23-24)</a:t>
            </a:r>
            <a:endParaRPr sz="2450" dirty="0">
              <a:latin typeface="Roboto Bk"/>
              <a:cs typeface="Roboto Bk"/>
            </a:endParaRPr>
          </a:p>
          <a:p>
            <a:pPr marL="589280" marR="19050" indent="-564515">
              <a:lnSpc>
                <a:spcPts val="2390"/>
              </a:lnSpc>
              <a:spcBef>
                <a:spcPts val="1080"/>
              </a:spcBef>
              <a:buClr>
                <a:srgbClr val="4E81BD"/>
              </a:buClr>
              <a:buSzPct val="89795"/>
              <a:buFont typeface="Segoe UI Symbol"/>
              <a:buChar char="⚫"/>
              <a:tabLst>
                <a:tab pos="589280" algn="l"/>
                <a:tab pos="589915" algn="l"/>
                <a:tab pos="1535430" algn="l"/>
                <a:tab pos="2189480" algn="l"/>
                <a:tab pos="3531870" algn="l"/>
                <a:tab pos="5660390" algn="l"/>
                <a:tab pos="6084570" algn="l"/>
                <a:tab pos="7322820" algn="l"/>
              </a:tabLst>
            </a:pPr>
            <a:r>
              <a:rPr sz="2450" b="1" spc="25" dirty="0">
                <a:latin typeface="Roboto Bk"/>
                <a:cs typeface="Roboto Bk"/>
              </a:rPr>
              <a:t>Some	</a:t>
            </a:r>
            <a:r>
              <a:rPr sz="2450" b="1" spc="70" dirty="0">
                <a:latin typeface="Roboto Bk"/>
                <a:cs typeface="Roboto Bk"/>
              </a:rPr>
              <a:t>key	</a:t>
            </a:r>
            <a:r>
              <a:rPr sz="2450" b="1" spc="40" dirty="0">
                <a:latin typeface="Roboto Bk"/>
                <a:cs typeface="Roboto Bk"/>
              </a:rPr>
              <a:t>changes	</a:t>
            </a:r>
            <a:r>
              <a:rPr sz="2450" b="1" spc="160" dirty="0">
                <a:latin typeface="Roboto Bk"/>
                <a:cs typeface="Roboto Bk"/>
              </a:rPr>
              <a:t>in</a:t>
            </a:r>
            <a:r>
              <a:rPr sz="2450" b="1" spc="355" dirty="0">
                <a:latin typeface="Roboto Bk"/>
                <a:cs typeface="Roboto Bk"/>
              </a:rPr>
              <a:t> </a:t>
            </a:r>
            <a:r>
              <a:rPr sz="2450" b="1" spc="70" dirty="0">
                <a:latin typeface="Roboto Bk"/>
                <a:cs typeface="Roboto Bk"/>
              </a:rPr>
              <a:t>the</a:t>
            </a:r>
            <a:r>
              <a:rPr sz="2450" b="1" spc="380" dirty="0">
                <a:latin typeface="Roboto Bk"/>
                <a:cs typeface="Roboto Bk"/>
              </a:rPr>
              <a:t> </a:t>
            </a:r>
            <a:r>
              <a:rPr sz="2450" b="1" spc="170" dirty="0">
                <a:latin typeface="Roboto Bk"/>
                <a:cs typeface="Roboto Bk"/>
              </a:rPr>
              <a:t>return	</a:t>
            </a:r>
            <a:r>
              <a:rPr sz="2450" b="1" spc="35" dirty="0">
                <a:latin typeface="Roboto Bk"/>
                <a:cs typeface="Roboto Bk"/>
              </a:rPr>
              <a:t>of	</a:t>
            </a:r>
            <a:r>
              <a:rPr sz="2450" b="1" spc="95" dirty="0">
                <a:latin typeface="Roboto Bk"/>
                <a:cs typeface="Roboto Bk"/>
              </a:rPr>
              <a:t>income	</a:t>
            </a:r>
            <a:r>
              <a:rPr sz="2450" b="1" spc="120" dirty="0">
                <a:latin typeface="Roboto Bk"/>
                <a:cs typeface="Roboto Bk"/>
              </a:rPr>
              <a:t>for</a:t>
            </a:r>
            <a:r>
              <a:rPr sz="2450" b="1" spc="305" dirty="0">
                <a:latin typeface="Roboto Bk"/>
                <a:cs typeface="Roboto Bk"/>
              </a:rPr>
              <a:t> </a:t>
            </a:r>
            <a:r>
              <a:rPr sz="2450" b="1" spc="70" dirty="0">
                <a:latin typeface="Roboto Bk"/>
                <a:cs typeface="Roboto Bk"/>
              </a:rPr>
              <a:t>the </a:t>
            </a:r>
            <a:r>
              <a:rPr sz="2450" b="1" spc="-595" dirty="0">
                <a:latin typeface="Roboto Bk"/>
                <a:cs typeface="Roboto Bk"/>
              </a:rPr>
              <a:t> </a:t>
            </a:r>
            <a:r>
              <a:rPr sz="2450" b="1" spc="-15" dirty="0">
                <a:latin typeface="Roboto Bk"/>
                <a:cs typeface="Roboto Bk"/>
              </a:rPr>
              <a:t>AY</a:t>
            </a:r>
            <a:r>
              <a:rPr sz="2450" b="1" spc="20" dirty="0">
                <a:latin typeface="Roboto Bk"/>
                <a:cs typeface="Roboto Bk"/>
              </a:rPr>
              <a:t> </a:t>
            </a:r>
            <a:r>
              <a:rPr sz="2450" b="1" spc="-95" dirty="0">
                <a:latin typeface="Roboto Bk"/>
                <a:cs typeface="Roboto Bk"/>
              </a:rPr>
              <a:t>23-24</a:t>
            </a:r>
            <a:endParaRPr sz="2450" dirty="0">
              <a:latin typeface="Roboto Bk"/>
              <a:cs typeface="Roboto Bk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717280" y="5679873"/>
            <a:ext cx="715962" cy="1080963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15" dirty="0"/>
              <a:pPr marL="38100">
                <a:lnSpc>
                  <a:spcPct val="100000"/>
                </a:lnSpc>
                <a:spcBef>
                  <a:spcPts val="25"/>
                </a:spcBef>
              </a:pPr>
              <a:t>30</a:t>
            </a:fld>
            <a:endParaRPr spc="-15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334135" y="1753235"/>
          <a:ext cx="8465819" cy="48955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411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080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166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46654">
                <a:tc>
                  <a:txBody>
                    <a:bodyPr/>
                    <a:lstStyle/>
                    <a:p>
                      <a:pPr marL="30797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550" b="1" spc="65" dirty="0">
                          <a:latin typeface="Roboto"/>
                          <a:cs typeface="Roboto"/>
                        </a:rPr>
                        <a:t>Section</a:t>
                      </a:r>
                      <a:endParaRPr sz="1550">
                        <a:latin typeface="Roboto"/>
                        <a:cs typeface="Roboto"/>
                      </a:endParaRPr>
                    </a:p>
                  </a:txBody>
                  <a:tcPr marL="0" marR="0" marT="7874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550" b="1" spc="100" dirty="0">
                          <a:latin typeface="Roboto"/>
                          <a:cs typeface="Roboto"/>
                        </a:rPr>
                        <a:t>Particulars</a:t>
                      </a:r>
                      <a:endParaRPr sz="1550">
                        <a:latin typeface="Roboto"/>
                        <a:cs typeface="Roboto"/>
                      </a:endParaRPr>
                    </a:p>
                  </a:txBody>
                  <a:tcPr marL="0" marR="0" marT="7874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marL="34988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550" b="1" spc="65" dirty="0">
                          <a:latin typeface="Roboto"/>
                          <a:cs typeface="Roboto"/>
                        </a:rPr>
                        <a:t>Consequences</a:t>
                      </a:r>
                      <a:r>
                        <a:rPr sz="1550" b="1" dirty="0">
                          <a:latin typeface="Roboto"/>
                          <a:cs typeface="Roboto"/>
                        </a:rPr>
                        <a:t> </a:t>
                      </a:r>
                      <a:r>
                        <a:rPr sz="1550" b="1" spc="75" dirty="0">
                          <a:latin typeface="Roboto"/>
                          <a:cs typeface="Roboto"/>
                        </a:rPr>
                        <a:t>of</a:t>
                      </a:r>
                      <a:r>
                        <a:rPr sz="1550" b="1" spc="5" dirty="0">
                          <a:latin typeface="Roboto"/>
                          <a:cs typeface="Roboto"/>
                        </a:rPr>
                        <a:t> </a:t>
                      </a:r>
                      <a:r>
                        <a:rPr sz="1550" b="1" spc="100" dirty="0">
                          <a:latin typeface="Roboto"/>
                          <a:cs typeface="Roboto"/>
                        </a:rPr>
                        <a:t>Violation</a:t>
                      </a:r>
                      <a:endParaRPr sz="1550">
                        <a:latin typeface="Roboto"/>
                        <a:cs typeface="Roboto"/>
                      </a:endParaRPr>
                    </a:p>
                  </a:txBody>
                  <a:tcPr marL="0" marR="0" marT="7874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B1A0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581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56515">
                        <a:lnSpc>
                          <a:spcPct val="100000"/>
                        </a:lnSpc>
                      </a:pPr>
                      <a:r>
                        <a:rPr sz="1550" b="1" spc="35" dirty="0">
                          <a:latin typeface="Roboto"/>
                          <a:cs typeface="Roboto"/>
                        </a:rPr>
                        <a:t>13(1)(a)</a:t>
                      </a:r>
                      <a:endParaRPr sz="1550">
                        <a:latin typeface="Roboto"/>
                        <a:cs typeface="Roboto"/>
                      </a:endParaRPr>
                    </a:p>
                  </a:txBody>
                  <a:tcPr marL="0" marR="0" marT="69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1550" b="1" spc="5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If</a:t>
                      </a:r>
                      <a:r>
                        <a:rPr sz="1550" b="1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0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income</a:t>
                      </a:r>
                      <a:r>
                        <a:rPr sz="1550" b="1" spc="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of</a:t>
                      </a:r>
                      <a:r>
                        <a:rPr sz="1550" b="1" spc="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the</a:t>
                      </a:r>
                      <a:r>
                        <a:rPr sz="1550" b="1" spc="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trust</a:t>
                      </a:r>
                      <a:r>
                        <a:rPr sz="1550" b="1" spc="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20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is</a:t>
                      </a:r>
                      <a:r>
                        <a:rPr sz="1550" b="1" spc="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20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used</a:t>
                      </a:r>
                      <a:r>
                        <a:rPr sz="1550" b="1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70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for</a:t>
                      </a:r>
                      <a:endParaRPr sz="1550">
                        <a:latin typeface="Roboto Bk"/>
                        <a:cs typeface="Roboto Bk"/>
                      </a:endParaRPr>
                    </a:p>
                    <a:p>
                      <a:pPr marL="56515" marR="233045">
                        <a:lnSpc>
                          <a:spcPct val="115300"/>
                        </a:lnSpc>
                      </a:pPr>
                      <a:r>
                        <a:rPr sz="1550" b="1" spc="6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private </a:t>
                      </a:r>
                      <a:r>
                        <a:rPr sz="1550" b="1" spc="40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religious </a:t>
                      </a:r>
                      <a:r>
                        <a:rPr sz="1550" b="1" spc="50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purpose </a:t>
                      </a:r>
                      <a:r>
                        <a:rPr sz="1550" b="1" spc="8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which </a:t>
                      </a:r>
                      <a:r>
                        <a:rPr sz="1550" b="1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does </a:t>
                      </a:r>
                      <a:r>
                        <a:rPr sz="1550" b="1" spc="-37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not</a:t>
                      </a:r>
                      <a:r>
                        <a:rPr sz="1550" b="1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8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enure</a:t>
                      </a:r>
                      <a:r>
                        <a:rPr sz="1550" b="1" spc="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70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for</a:t>
                      </a:r>
                      <a:r>
                        <a:rPr sz="1550" b="1" spc="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the</a:t>
                      </a:r>
                      <a:r>
                        <a:rPr sz="1550" b="1" spc="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0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beneﬁt</a:t>
                      </a:r>
                      <a:r>
                        <a:rPr sz="1550" b="1" spc="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of</a:t>
                      </a:r>
                      <a:r>
                        <a:rPr sz="1550" b="1" spc="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the</a:t>
                      </a:r>
                      <a:r>
                        <a:rPr sz="1550" b="1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public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1206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56515">
                        <a:lnSpc>
                          <a:spcPct val="100000"/>
                        </a:lnSpc>
                      </a:pPr>
                      <a:r>
                        <a:rPr sz="1550" b="1" spc="3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Cancellation</a:t>
                      </a:r>
                      <a:r>
                        <a:rPr sz="1550" b="1" spc="-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of</a:t>
                      </a:r>
                      <a:r>
                        <a:rPr sz="1550" b="1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0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registration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69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896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56515">
                        <a:lnSpc>
                          <a:spcPct val="100000"/>
                        </a:lnSpc>
                      </a:pPr>
                      <a:r>
                        <a:rPr sz="1550" b="1" spc="40" dirty="0">
                          <a:latin typeface="Roboto"/>
                          <a:cs typeface="Roboto"/>
                        </a:rPr>
                        <a:t>13(1)(b)</a:t>
                      </a:r>
                      <a:endParaRPr sz="1550">
                        <a:latin typeface="Roboto"/>
                        <a:cs typeface="Roboto"/>
                      </a:endParaRPr>
                    </a:p>
                  </a:txBody>
                  <a:tcPr marL="0" marR="0" marT="127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ts val="1795"/>
                        </a:lnSpc>
                      </a:pPr>
                      <a:r>
                        <a:rPr sz="1550" b="1" spc="5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Income</a:t>
                      </a:r>
                      <a:r>
                        <a:rPr sz="1550" b="1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of</a:t>
                      </a:r>
                      <a:r>
                        <a:rPr sz="1550" b="1" spc="400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the</a:t>
                      </a:r>
                      <a:r>
                        <a:rPr sz="1550" b="1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trust</a:t>
                      </a:r>
                      <a:r>
                        <a:rPr sz="1550" b="1" spc="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9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or</a:t>
                      </a:r>
                      <a:r>
                        <a:rPr sz="1550" b="1" spc="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0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institution</a:t>
                      </a:r>
                      <a:endParaRPr sz="1550">
                        <a:latin typeface="Roboto Bk"/>
                        <a:cs typeface="Roboto Bk"/>
                      </a:endParaRPr>
                    </a:p>
                    <a:p>
                      <a:pPr marL="56515" marR="171450">
                        <a:lnSpc>
                          <a:spcPct val="115300"/>
                        </a:lnSpc>
                      </a:pPr>
                      <a:r>
                        <a:rPr sz="1550" b="1" spc="40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created </a:t>
                      </a:r>
                      <a:r>
                        <a:rPr sz="1550" b="1" spc="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/established </a:t>
                      </a:r>
                      <a:r>
                        <a:rPr sz="1550" b="1" spc="70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for </a:t>
                      </a:r>
                      <a:r>
                        <a:rPr sz="1550" b="1" spc="3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the </a:t>
                      </a:r>
                      <a:r>
                        <a:rPr sz="1550" b="1" spc="40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beneﬁt </a:t>
                      </a:r>
                      <a:r>
                        <a:rPr sz="1550" b="1" spc="1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of </a:t>
                      </a:r>
                      <a:r>
                        <a:rPr sz="1550" b="1" spc="20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6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any</a:t>
                      </a:r>
                      <a:r>
                        <a:rPr sz="1550" b="1" spc="-10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70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particular</a:t>
                      </a:r>
                      <a:r>
                        <a:rPr sz="1550" b="1" spc="-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0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religious</a:t>
                      </a:r>
                      <a:r>
                        <a:rPr sz="1550" b="1" spc="-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6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community</a:t>
                      </a:r>
                      <a:r>
                        <a:rPr sz="1550" b="1" spc="-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9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or </a:t>
                      </a:r>
                      <a:r>
                        <a:rPr sz="1550" b="1" spc="-370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20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caste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56515">
                        <a:lnSpc>
                          <a:spcPct val="100000"/>
                        </a:lnSpc>
                      </a:pPr>
                      <a:r>
                        <a:rPr sz="1550" b="1" spc="3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Cancellation</a:t>
                      </a:r>
                      <a:r>
                        <a:rPr sz="1550" b="1" spc="-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of</a:t>
                      </a:r>
                      <a:r>
                        <a:rPr sz="1550" b="1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0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registration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127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1618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1550" b="1" spc="25" dirty="0">
                          <a:latin typeface="Roboto"/>
                          <a:cs typeface="Roboto"/>
                        </a:rPr>
                        <a:t>13(1)(c)</a:t>
                      </a:r>
                      <a:endParaRPr sz="1550">
                        <a:latin typeface="Roboto"/>
                        <a:cs typeface="Roboto"/>
                      </a:endParaRPr>
                    </a:p>
                  </a:txBody>
                  <a:tcPr marL="0" marR="0" marT="7747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 marL="56515" marR="136525">
                        <a:lnSpc>
                          <a:spcPct val="115300"/>
                        </a:lnSpc>
                        <a:spcBef>
                          <a:spcPts val="325"/>
                        </a:spcBef>
                      </a:pPr>
                      <a:r>
                        <a:rPr sz="1550" b="1" spc="5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Income</a:t>
                      </a:r>
                      <a:r>
                        <a:rPr sz="1550" b="1" spc="400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2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used/applied</a:t>
                      </a:r>
                      <a:r>
                        <a:rPr sz="1550" b="1" spc="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70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for</a:t>
                      </a:r>
                      <a:r>
                        <a:rPr sz="1550" b="1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the</a:t>
                      </a:r>
                      <a:r>
                        <a:rPr sz="1550" b="1" spc="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0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beneﬁt</a:t>
                      </a:r>
                      <a:r>
                        <a:rPr sz="1550" b="1" spc="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of </a:t>
                      </a:r>
                      <a:r>
                        <a:rPr sz="1550" b="1" spc="-370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speciﬁed</a:t>
                      </a:r>
                      <a:r>
                        <a:rPr sz="1550" b="1" spc="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0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persons</a:t>
                      </a:r>
                      <a:r>
                        <a:rPr sz="1550" b="1" spc="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-</a:t>
                      </a:r>
                      <a:r>
                        <a:rPr sz="1550" b="1" u="sng" spc="-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Roboto Bk"/>
                          <a:cs typeface="Roboto Bk"/>
                        </a:rPr>
                        <a:t>section</a:t>
                      </a:r>
                      <a:r>
                        <a:rPr sz="1550" b="1" u="sng" spc="5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u="sng" spc="-30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Roboto Bk"/>
                          <a:cs typeface="Roboto Bk"/>
                        </a:rPr>
                        <a:t>13(3)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4127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 marL="56515" marR="406400">
                        <a:lnSpc>
                          <a:spcPct val="115300"/>
                        </a:lnSpc>
                        <a:spcBef>
                          <a:spcPts val="325"/>
                        </a:spcBef>
                      </a:pPr>
                      <a:r>
                        <a:rPr sz="1550" b="1" spc="5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Income</a:t>
                      </a:r>
                      <a:r>
                        <a:rPr sz="1550" b="1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0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taxed</a:t>
                      </a:r>
                      <a:r>
                        <a:rPr sz="1550" b="1" spc="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20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at</a:t>
                      </a:r>
                      <a:r>
                        <a:rPr sz="1550" b="1" spc="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special</a:t>
                      </a:r>
                      <a:r>
                        <a:rPr sz="1550" b="1" spc="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rate</a:t>
                      </a:r>
                      <a:r>
                        <a:rPr sz="1550" b="1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of </a:t>
                      </a:r>
                      <a:r>
                        <a:rPr sz="1550" b="1" spc="-370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0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30%</a:t>
                      </a:r>
                      <a:r>
                        <a:rPr sz="1550" b="1" spc="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4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(u/s</a:t>
                      </a:r>
                      <a:r>
                        <a:rPr sz="1550" b="1" spc="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115BBI)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4127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62574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550" b="1" spc="40" dirty="0">
                          <a:latin typeface="Roboto"/>
                          <a:cs typeface="Roboto"/>
                        </a:rPr>
                        <a:t>13(1)(d)</a:t>
                      </a:r>
                      <a:endParaRPr sz="1550">
                        <a:latin typeface="Roboto"/>
                        <a:cs typeface="Roboto"/>
                      </a:endParaRPr>
                    </a:p>
                  </a:txBody>
                  <a:tcPr marL="0" marR="0" marT="10033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550" b="1" spc="4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Funds</a:t>
                      </a:r>
                      <a:r>
                        <a:rPr sz="1550" b="1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not</a:t>
                      </a:r>
                      <a:r>
                        <a:rPr sz="1550" b="1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2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deposited</a:t>
                      </a:r>
                      <a:r>
                        <a:rPr sz="1550" b="1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9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in</a:t>
                      </a:r>
                      <a:r>
                        <a:rPr sz="1550" b="1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30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11(5)</a:t>
                      </a:r>
                      <a:r>
                        <a:rPr sz="1550" b="1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2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modes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10033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 marL="56515" marR="276225">
                        <a:lnSpc>
                          <a:spcPct val="115300"/>
                        </a:lnSpc>
                        <a:spcBef>
                          <a:spcPts val="505"/>
                        </a:spcBef>
                      </a:pPr>
                      <a:r>
                        <a:rPr sz="1550" b="1" spc="50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Taxed</a:t>
                      </a:r>
                      <a:r>
                        <a:rPr sz="1550" b="1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20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at</a:t>
                      </a:r>
                      <a:r>
                        <a:rPr sz="1550" b="1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special</a:t>
                      </a:r>
                      <a:r>
                        <a:rPr sz="1550" b="1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rate</a:t>
                      </a:r>
                      <a:r>
                        <a:rPr sz="1550" b="1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of</a:t>
                      </a:r>
                      <a:r>
                        <a:rPr sz="1550" b="1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0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30%</a:t>
                      </a:r>
                      <a:r>
                        <a:rPr sz="1550" b="1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4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(u/s </a:t>
                      </a:r>
                      <a:r>
                        <a:rPr sz="1550" b="1" spc="-370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115BBI)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6413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17244">
                <a:tc>
                  <a:txBody>
                    <a:bodyPr/>
                    <a:lstStyle/>
                    <a:p>
                      <a:pPr marL="56515" marR="268605">
                        <a:lnSpc>
                          <a:spcPct val="115300"/>
                        </a:lnSpc>
                        <a:spcBef>
                          <a:spcPts val="720"/>
                        </a:spcBef>
                      </a:pPr>
                      <a:r>
                        <a:rPr sz="1550" b="1" spc="35" dirty="0">
                          <a:latin typeface="Roboto"/>
                          <a:cs typeface="Roboto"/>
                        </a:rPr>
                        <a:t>13(2)(a)</a:t>
                      </a:r>
                      <a:r>
                        <a:rPr sz="1550" b="1" spc="-55" dirty="0">
                          <a:latin typeface="Roboto"/>
                          <a:cs typeface="Roboto"/>
                        </a:rPr>
                        <a:t> </a:t>
                      </a:r>
                      <a:r>
                        <a:rPr sz="1550" b="1" spc="75" dirty="0">
                          <a:latin typeface="Roboto"/>
                          <a:cs typeface="Roboto"/>
                        </a:rPr>
                        <a:t>to </a:t>
                      </a:r>
                      <a:r>
                        <a:rPr sz="1550" b="1" spc="-370" dirty="0">
                          <a:latin typeface="Roboto"/>
                          <a:cs typeface="Roboto"/>
                        </a:rPr>
                        <a:t> </a:t>
                      </a:r>
                      <a:r>
                        <a:rPr sz="1550" b="1" spc="100" dirty="0">
                          <a:latin typeface="Roboto"/>
                          <a:cs typeface="Roboto"/>
                        </a:rPr>
                        <a:t>(h)</a:t>
                      </a:r>
                      <a:endParaRPr sz="1550">
                        <a:latin typeface="Roboto"/>
                        <a:cs typeface="Roboto"/>
                      </a:endParaRPr>
                    </a:p>
                  </a:txBody>
                  <a:tcPr marL="0" marR="0" marT="9144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56515">
                        <a:lnSpc>
                          <a:spcPct val="100000"/>
                        </a:lnSpc>
                      </a:pPr>
                      <a:r>
                        <a:rPr sz="1550" b="1" spc="10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Beneﬁts</a:t>
                      </a:r>
                      <a:r>
                        <a:rPr sz="1550" b="1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to</a:t>
                      </a:r>
                      <a:r>
                        <a:rPr sz="1550" b="1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speciﬁed</a:t>
                      </a:r>
                      <a:r>
                        <a:rPr sz="1550" b="1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0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persons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127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6E7"/>
                    </a:solidFill>
                  </a:tcPr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ts val="1795"/>
                        </a:lnSpc>
                      </a:pPr>
                      <a:r>
                        <a:rPr sz="1550" b="1" spc="5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Income</a:t>
                      </a:r>
                      <a:r>
                        <a:rPr sz="1550" b="1" spc="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0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taxed</a:t>
                      </a:r>
                      <a:r>
                        <a:rPr sz="1550" b="1" spc="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20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at</a:t>
                      </a:r>
                      <a:r>
                        <a:rPr sz="1550" b="1" spc="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special</a:t>
                      </a:r>
                      <a:r>
                        <a:rPr sz="1550" b="1" spc="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rate</a:t>
                      </a:r>
                      <a:r>
                        <a:rPr sz="1550" b="1" spc="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of</a:t>
                      </a:r>
                      <a:endParaRPr sz="1550">
                        <a:latin typeface="Roboto Bk"/>
                        <a:cs typeface="Roboto Bk"/>
                      </a:endParaRPr>
                    </a:p>
                    <a:p>
                      <a:pPr marL="56515">
                        <a:lnSpc>
                          <a:spcPct val="100000"/>
                        </a:lnSpc>
                        <a:spcBef>
                          <a:spcPts val="284"/>
                        </a:spcBef>
                      </a:pPr>
                      <a:r>
                        <a:rPr sz="1550" b="1" spc="50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30%</a:t>
                      </a:r>
                      <a:r>
                        <a:rPr sz="1550" b="1" spc="-1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4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(u/s</a:t>
                      </a:r>
                      <a:r>
                        <a:rPr sz="1550" b="1" spc="-15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dirty="0">
                          <a:solidFill>
                            <a:srgbClr val="0C0C0C"/>
                          </a:solidFill>
                          <a:latin typeface="Roboto Bk"/>
                          <a:cs typeface="Roboto Bk"/>
                        </a:rPr>
                        <a:t>115BBI)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D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97692" y="643159"/>
            <a:ext cx="6798708" cy="6743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250" spc="190" dirty="0">
                <a:solidFill>
                  <a:srgbClr val="538BD5"/>
                </a:solidFill>
              </a:rPr>
              <a:t>Section</a:t>
            </a:r>
            <a:r>
              <a:rPr sz="4250" spc="20" dirty="0">
                <a:solidFill>
                  <a:srgbClr val="538BD5"/>
                </a:solidFill>
              </a:rPr>
              <a:t> </a:t>
            </a:r>
            <a:r>
              <a:rPr sz="4250" spc="-65" dirty="0">
                <a:solidFill>
                  <a:srgbClr val="538BD5"/>
                </a:solidFill>
              </a:rPr>
              <a:t>13</a:t>
            </a:r>
            <a:r>
              <a:rPr sz="4250" spc="25" dirty="0">
                <a:solidFill>
                  <a:srgbClr val="538BD5"/>
                </a:solidFill>
              </a:rPr>
              <a:t> </a:t>
            </a:r>
            <a:r>
              <a:rPr sz="4250" spc="270" dirty="0">
                <a:solidFill>
                  <a:srgbClr val="538BD5"/>
                </a:solidFill>
              </a:rPr>
              <a:t>violations</a:t>
            </a:r>
            <a:endParaRPr sz="425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AD56D3-A3EF-48E7-873D-A9D6FC8CF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8307" y="711097"/>
            <a:ext cx="7550491" cy="1107996"/>
          </a:xfrm>
        </p:spPr>
        <p:txBody>
          <a:bodyPr/>
          <a:lstStyle/>
          <a:p>
            <a:pPr algn="ctr"/>
            <a:r>
              <a:rPr lang="en-US" sz="3600" dirty="0"/>
              <a:t>SPECIFIED PERSONS U/S 13(3) </a:t>
            </a:r>
            <a:br>
              <a:rPr lang="en-US" sz="3600" dirty="0"/>
            </a:br>
            <a:r>
              <a:rPr lang="en-US" sz="3600" dirty="0"/>
              <a:t>OF THE IT ACT, 1961</a:t>
            </a:r>
            <a:endParaRPr lang="en-IN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F239159-5187-442D-B02F-3A5DA6C37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57400" y="2133600"/>
            <a:ext cx="7106456" cy="4308872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en-US" sz="2800" dirty="0"/>
              <a:t>Author/Founder of the Trust</a:t>
            </a:r>
          </a:p>
          <a:p>
            <a:pPr marL="342900" indent="-342900">
              <a:buAutoNum type="arabicPeriod"/>
            </a:pPr>
            <a:r>
              <a:rPr lang="en-US" sz="2800" dirty="0"/>
              <a:t>Person who made donation of more than 50,000</a:t>
            </a:r>
            <a:r>
              <a:rPr lang="en-US" sz="2800" dirty="0" smtClean="0"/>
              <a:t>/- (</a:t>
            </a:r>
            <a:r>
              <a:rPr lang="en-US" sz="2800" dirty="0" err="1" smtClean="0"/>
              <a:t>W.e.f</a:t>
            </a:r>
            <a:r>
              <a:rPr lang="en-US" sz="2800" dirty="0" smtClean="0"/>
              <a:t>. 01.04.2025 exceeds </a:t>
            </a:r>
            <a:r>
              <a:rPr lang="en-US" sz="2800" b="1" dirty="0" smtClean="0"/>
              <a:t>Rs. 1,00,000</a:t>
            </a:r>
            <a:r>
              <a:rPr lang="en-US" sz="2800" dirty="0" smtClean="0"/>
              <a:t>/- or in aggregate up to the end of relevant year exceeds </a:t>
            </a:r>
            <a:r>
              <a:rPr lang="en-US" sz="2800" b="1" dirty="0" smtClean="0"/>
              <a:t>Rs. 10,00,000</a:t>
            </a:r>
            <a:r>
              <a:rPr lang="en-US" sz="2800" dirty="0" smtClean="0"/>
              <a:t>/-).</a:t>
            </a:r>
            <a:endParaRPr lang="en-US" sz="2800" dirty="0"/>
          </a:p>
          <a:p>
            <a:pPr marL="342900" indent="-342900">
              <a:buAutoNum type="arabicPeriod"/>
            </a:pPr>
            <a:r>
              <a:rPr lang="en-US" sz="2800" dirty="0"/>
              <a:t>Trustee or Manager of the Trust.</a:t>
            </a:r>
          </a:p>
          <a:p>
            <a:pPr marL="342900" indent="-342900">
              <a:buAutoNum type="arabicPeriod"/>
            </a:pPr>
            <a:r>
              <a:rPr lang="en-US" sz="2800" dirty="0"/>
              <a:t>Relative of Founder, Donor, Member, Trustee, and Manager </a:t>
            </a:r>
          </a:p>
          <a:p>
            <a:pPr marL="342900" indent="-342900">
              <a:buAutoNum type="arabicPeriod"/>
            </a:pPr>
            <a:r>
              <a:rPr lang="en-US" sz="2800" dirty="0"/>
              <a:t>Any concern in which any of the above person has substantial interest.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xmlns="" val="204509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7036" y="274558"/>
            <a:ext cx="6922134" cy="629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3950" dirty="0">
                <a:solidFill>
                  <a:srgbClr val="1F497D"/>
                </a:solidFill>
                <a:latin typeface="Constantia"/>
                <a:cs typeface="Constantia"/>
              </a:rPr>
              <a:t>Violations</a:t>
            </a:r>
            <a:r>
              <a:rPr sz="3950" spc="-15" dirty="0">
                <a:solidFill>
                  <a:srgbClr val="1F497D"/>
                </a:solidFill>
                <a:latin typeface="Constantia"/>
                <a:cs typeface="Constantia"/>
              </a:rPr>
              <a:t> </a:t>
            </a:r>
            <a:r>
              <a:rPr sz="3950" spc="5" dirty="0">
                <a:solidFill>
                  <a:srgbClr val="1F497D"/>
                </a:solidFill>
                <a:latin typeface="Constantia"/>
                <a:cs typeface="Constantia"/>
              </a:rPr>
              <a:t>and</a:t>
            </a:r>
            <a:r>
              <a:rPr sz="3950" spc="-10" dirty="0">
                <a:solidFill>
                  <a:srgbClr val="1F497D"/>
                </a:solidFill>
                <a:latin typeface="Constantia"/>
                <a:cs typeface="Constantia"/>
              </a:rPr>
              <a:t> consequences</a:t>
            </a:r>
            <a:endParaRPr sz="3950">
              <a:latin typeface="Constantia"/>
              <a:cs typeface="Constanti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196972" y="3151429"/>
            <a:ext cx="3349625" cy="1689100"/>
            <a:chOff x="1196972" y="3151429"/>
            <a:chExt cx="3349625" cy="1689100"/>
          </a:xfrm>
        </p:grpSpPr>
        <p:sp>
          <p:nvSpPr>
            <p:cNvPr id="4" name="object 4"/>
            <p:cNvSpPr/>
            <p:nvPr/>
          </p:nvSpPr>
          <p:spPr>
            <a:xfrm>
              <a:off x="1210942" y="3165399"/>
              <a:ext cx="3321685" cy="1661160"/>
            </a:xfrm>
            <a:custGeom>
              <a:avLst/>
              <a:gdLst/>
              <a:ahLst/>
              <a:cxnLst/>
              <a:rect l="l" t="t" r="r" b="b"/>
              <a:pathLst>
                <a:path w="3321685" h="1661160">
                  <a:moveTo>
                    <a:pt x="3155500" y="1660789"/>
                  </a:moveTo>
                  <a:lnTo>
                    <a:pt x="166078" y="1660789"/>
                  </a:lnTo>
                  <a:lnTo>
                    <a:pt x="121928" y="1654857"/>
                  </a:lnTo>
                  <a:lnTo>
                    <a:pt x="82255" y="1638115"/>
                  </a:lnTo>
                  <a:lnTo>
                    <a:pt x="48643" y="1612146"/>
                  </a:lnTo>
                  <a:lnTo>
                    <a:pt x="22674" y="1578534"/>
                  </a:lnTo>
                  <a:lnTo>
                    <a:pt x="5932" y="1538861"/>
                  </a:lnTo>
                  <a:lnTo>
                    <a:pt x="0" y="1494710"/>
                  </a:lnTo>
                  <a:lnTo>
                    <a:pt x="0" y="166079"/>
                  </a:lnTo>
                  <a:lnTo>
                    <a:pt x="5932" y="121928"/>
                  </a:lnTo>
                  <a:lnTo>
                    <a:pt x="22674" y="82255"/>
                  </a:lnTo>
                  <a:lnTo>
                    <a:pt x="48643" y="48643"/>
                  </a:lnTo>
                  <a:lnTo>
                    <a:pt x="82255" y="22674"/>
                  </a:lnTo>
                  <a:lnTo>
                    <a:pt x="121928" y="5932"/>
                  </a:lnTo>
                  <a:lnTo>
                    <a:pt x="166078" y="0"/>
                  </a:lnTo>
                  <a:lnTo>
                    <a:pt x="3155500" y="0"/>
                  </a:lnTo>
                  <a:lnTo>
                    <a:pt x="3219056" y="12641"/>
                  </a:lnTo>
                  <a:lnTo>
                    <a:pt x="3272936" y="48643"/>
                  </a:lnTo>
                  <a:lnTo>
                    <a:pt x="3308937" y="102523"/>
                  </a:lnTo>
                  <a:lnTo>
                    <a:pt x="3321579" y="166079"/>
                  </a:lnTo>
                  <a:lnTo>
                    <a:pt x="3321579" y="1494710"/>
                  </a:lnTo>
                  <a:lnTo>
                    <a:pt x="3315647" y="1538861"/>
                  </a:lnTo>
                  <a:lnTo>
                    <a:pt x="3298905" y="1578534"/>
                  </a:lnTo>
                  <a:lnTo>
                    <a:pt x="3272936" y="1612146"/>
                  </a:lnTo>
                  <a:lnTo>
                    <a:pt x="3239324" y="1638115"/>
                  </a:lnTo>
                  <a:lnTo>
                    <a:pt x="3199651" y="1654857"/>
                  </a:lnTo>
                  <a:lnTo>
                    <a:pt x="3155500" y="1660789"/>
                  </a:lnTo>
                  <a:close/>
                </a:path>
              </a:pathLst>
            </a:custGeom>
            <a:solidFill>
              <a:srgbClr val="8064A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10942" y="3165399"/>
              <a:ext cx="3321685" cy="1661160"/>
            </a:xfrm>
            <a:custGeom>
              <a:avLst/>
              <a:gdLst/>
              <a:ahLst/>
              <a:cxnLst/>
              <a:rect l="l" t="t" r="r" b="b"/>
              <a:pathLst>
                <a:path w="3321685" h="1661160">
                  <a:moveTo>
                    <a:pt x="0" y="166079"/>
                  </a:moveTo>
                  <a:lnTo>
                    <a:pt x="5932" y="121928"/>
                  </a:lnTo>
                  <a:lnTo>
                    <a:pt x="22674" y="82255"/>
                  </a:lnTo>
                  <a:lnTo>
                    <a:pt x="48643" y="48643"/>
                  </a:lnTo>
                  <a:lnTo>
                    <a:pt x="82255" y="22674"/>
                  </a:lnTo>
                  <a:lnTo>
                    <a:pt x="121928" y="5932"/>
                  </a:lnTo>
                  <a:lnTo>
                    <a:pt x="166078" y="0"/>
                  </a:lnTo>
                  <a:lnTo>
                    <a:pt x="3155500" y="0"/>
                  </a:lnTo>
                  <a:lnTo>
                    <a:pt x="3219056" y="12641"/>
                  </a:lnTo>
                  <a:lnTo>
                    <a:pt x="3272936" y="48643"/>
                  </a:lnTo>
                  <a:lnTo>
                    <a:pt x="3308937" y="102523"/>
                  </a:lnTo>
                  <a:lnTo>
                    <a:pt x="3321579" y="166079"/>
                  </a:lnTo>
                  <a:lnTo>
                    <a:pt x="3321579" y="1494710"/>
                  </a:lnTo>
                  <a:lnTo>
                    <a:pt x="3315647" y="1538861"/>
                  </a:lnTo>
                  <a:lnTo>
                    <a:pt x="3298905" y="1578534"/>
                  </a:lnTo>
                  <a:lnTo>
                    <a:pt x="3272936" y="1612146"/>
                  </a:lnTo>
                  <a:lnTo>
                    <a:pt x="3239324" y="1638115"/>
                  </a:lnTo>
                  <a:lnTo>
                    <a:pt x="3199651" y="1654857"/>
                  </a:lnTo>
                  <a:lnTo>
                    <a:pt x="3155500" y="1660789"/>
                  </a:lnTo>
                  <a:lnTo>
                    <a:pt x="166078" y="1660789"/>
                  </a:lnTo>
                  <a:lnTo>
                    <a:pt x="121928" y="1654857"/>
                  </a:lnTo>
                  <a:lnTo>
                    <a:pt x="82255" y="1638115"/>
                  </a:lnTo>
                  <a:lnTo>
                    <a:pt x="48643" y="1612146"/>
                  </a:lnTo>
                  <a:lnTo>
                    <a:pt x="22674" y="1578534"/>
                  </a:lnTo>
                  <a:lnTo>
                    <a:pt x="5932" y="1538861"/>
                  </a:lnTo>
                  <a:lnTo>
                    <a:pt x="0" y="1494710"/>
                  </a:lnTo>
                  <a:lnTo>
                    <a:pt x="0" y="166079"/>
                  </a:lnTo>
                  <a:close/>
                </a:path>
              </a:pathLst>
            </a:custGeom>
            <a:ln w="279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533270" y="3640829"/>
            <a:ext cx="2675890" cy="66484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714375" marR="5080" indent="-702310">
              <a:lnSpc>
                <a:spcPts val="2390"/>
              </a:lnSpc>
              <a:spcBef>
                <a:spcPts val="385"/>
              </a:spcBef>
            </a:pPr>
            <a:r>
              <a:rPr sz="2200" spc="-5" dirty="0">
                <a:solidFill>
                  <a:srgbClr val="FFFFFF"/>
                </a:solidFill>
                <a:latin typeface="Constantia"/>
                <a:cs typeface="Constantia"/>
              </a:rPr>
              <a:t>Violations of </a:t>
            </a:r>
            <a:r>
              <a:rPr sz="2200" spc="-10" dirty="0">
                <a:solidFill>
                  <a:srgbClr val="FFFFFF"/>
                </a:solidFill>
                <a:latin typeface="Constantia"/>
                <a:cs typeface="Constantia"/>
              </a:rPr>
              <a:t>diﬀerent </a:t>
            </a:r>
            <a:r>
              <a:rPr sz="2200" spc="-54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onstantia"/>
                <a:cs typeface="Constantia"/>
              </a:rPr>
              <a:t>provisions</a:t>
            </a:r>
            <a:endParaRPr sz="2200">
              <a:latin typeface="Constantia"/>
              <a:cs typeface="Constantia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518552" y="1241521"/>
            <a:ext cx="4678680" cy="2768600"/>
            <a:chOff x="4518552" y="1241521"/>
            <a:chExt cx="4678680" cy="2768600"/>
          </a:xfrm>
        </p:grpSpPr>
        <p:sp>
          <p:nvSpPr>
            <p:cNvPr id="8" name="object 8"/>
            <p:cNvSpPr/>
            <p:nvPr/>
          </p:nvSpPr>
          <p:spPr>
            <a:xfrm>
              <a:off x="4532522" y="2085887"/>
              <a:ext cx="1329055" cy="1910080"/>
            </a:xfrm>
            <a:custGeom>
              <a:avLst/>
              <a:gdLst/>
              <a:ahLst/>
              <a:cxnLst/>
              <a:rect l="l" t="t" r="r" b="b"/>
              <a:pathLst>
                <a:path w="1329054" h="1910079">
                  <a:moveTo>
                    <a:pt x="0" y="1909908"/>
                  </a:moveTo>
                  <a:lnTo>
                    <a:pt x="1328631" y="0"/>
                  </a:lnTo>
                </a:path>
              </a:pathLst>
            </a:custGeom>
            <a:ln w="27939">
              <a:solidFill>
                <a:srgbClr val="F694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861155" y="1255491"/>
              <a:ext cx="3321685" cy="1661160"/>
            </a:xfrm>
            <a:custGeom>
              <a:avLst/>
              <a:gdLst/>
              <a:ahLst/>
              <a:cxnLst/>
              <a:rect l="l" t="t" r="r" b="b"/>
              <a:pathLst>
                <a:path w="3321684" h="1661160">
                  <a:moveTo>
                    <a:pt x="3155500" y="1660790"/>
                  </a:moveTo>
                  <a:lnTo>
                    <a:pt x="166079" y="1660790"/>
                  </a:lnTo>
                  <a:lnTo>
                    <a:pt x="121928" y="1654857"/>
                  </a:lnTo>
                  <a:lnTo>
                    <a:pt x="82255" y="1638115"/>
                  </a:lnTo>
                  <a:lnTo>
                    <a:pt x="48643" y="1612146"/>
                  </a:lnTo>
                  <a:lnTo>
                    <a:pt x="22674" y="1578534"/>
                  </a:lnTo>
                  <a:lnTo>
                    <a:pt x="5932" y="1538861"/>
                  </a:lnTo>
                  <a:lnTo>
                    <a:pt x="0" y="1494711"/>
                  </a:lnTo>
                  <a:lnTo>
                    <a:pt x="0" y="166079"/>
                  </a:lnTo>
                  <a:lnTo>
                    <a:pt x="5932" y="121928"/>
                  </a:lnTo>
                  <a:lnTo>
                    <a:pt x="22674" y="82255"/>
                  </a:lnTo>
                  <a:lnTo>
                    <a:pt x="48643" y="48643"/>
                  </a:lnTo>
                  <a:lnTo>
                    <a:pt x="82255" y="22674"/>
                  </a:lnTo>
                  <a:lnTo>
                    <a:pt x="121928" y="5932"/>
                  </a:lnTo>
                  <a:lnTo>
                    <a:pt x="166079" y="0"/>
                  </a:lnTo>
                  <a:lnTo>
                    <a:pt x="3155500" y="0"/>
                  </a:lnTo>
                  <a:lnTo>
                    <a:pt x="3219056" y="12642"/>
                  </a:lnTo>
                  <a:lnTo>
                    <a:pt x="3272936" y="48643"/>
                  </a:lnTo>
                  <a:lnTo>
                    <a:pt x="3308937" y="102523"/>
                  </a:lnTo>
                  <a:lnTo>
                    <a:pt x="3321579" y="166079"/>
                  </a:lnTo>
                  <a:lnTo>
                    <a:pt x="3321579" y="1494711"/>
                  </a:lnTo>
                  <a:lnTo>
                    <a:pt x="3315647" y="1538861"/>
                  </a:lnTo>
                  <a:lnTo>
                    <a:pt x="3298904" y="1578534"/>
                  </a:lnTo>
                  <a:lnTo>
                    <a:pt x="3272936" y="1612146"/>
                  </a:lnTo>
                  <a:lnTo>
                    <a:pt x="3239323" y="1638115"/>
                  </a:lnTo>
                  <a:lnTo>
                    <a:pt x="3199651" y="1654857"/>
                  </a:lnTo>
                  <a:lnTo>
                    <a:pt x="3155500" y="1660790"/>
                  </a:lnTo>
                  <a:close/>
                </a:path>
              </a:pathLst>
            </a:custGeom>
            <a:solidFill>
              <a:srgbClr val="00B0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861155" y="1255491"/>
              <a:ext cx="3321685" cy="1661160"/>
            </a:xfrm>
            <a:custGeom>
              <a:avLst/>
              <a:gdLst/>
              <a:ahLst/>
              <a:cxnLst/>
              <a:rect l="l" t="t" r="r" b="b"/>
              <a:pathLst>
                <a:path w="3321684" h="1661160">
                  <a:moveTo>
                    <a:pt x="0" y="166079"/>
                  </a:moveTo>
                  <a:lnTo>
                    <a:pt x="5932" y="121928"/>
                  </a:lnTo>
                  <a:lnTo>
                    <a:pt x="22674" y="82255"/>
                  </a:lnTo>
                  <a:lnTo>
                    <a:pt x="48643" y="48643"/>
                  </a:lnTo>
                  <a:lnTo>
                    <a:pt x="82255" y="22674"/>
                  </a:lnTo>
                  <a:lnTo>
                    <a:pt x="121928" y="5932"/>
                  </a:lnTo>
                  <a:lnTo>
                    <a:pt x="166079" y="0"/>
                  </a:lnTo>
                  <a:lnTo>
                    <a:pt x="3155500" y="0"/>
                  </a:lnTo>
                  <a:lnTo>
                    <a:pt x="3219056" y="12642"/>
                  </a:lnTo>
                  <a:lnTo>
                    <a:pt x="3272936" y="48643"/>
                  </a:lnTo>
                  <a:lnTo>
                    <a:pt x="3308937" y="102523"/>
                  </a:lnTo>
                  <a:lnTo>
                    <a:pt x="3321579" y="166079"/>
                  </a:lnTo>
                  <a:lnTo>
                    <a:pt x="3321579" y="1494711"/>
                  </a:lnTo>
                  <a:lnTo>
                    <a:pt x="3315647" y="1538861"/>
                  </a:lnTo>
                  <a:lnTo>
                    <a:pt x="3298904" y="1578534"/>
                  </a:lnTo>
                  <a:lnTo>
                    <a:pt x="3272936" y="1612146"/>
                  </a:lnTo>
                  <a:lnTo>
                    <a:pt x="3239323" y="1638115"/>
                  </a:lnTo>
                  <a:lnTo>
                    <a:pt x="3199651" y="1654857"/>
                  </a:lnTo>
                  <a:lnTo>
                    <a:pt x="3155500" y="1660790"/>
                  </a:lnTo>
                  <a:lnTo>
                    <a:pt x="166079" y="1660790"/>
                  </a:lnTo>
                  <a:lnTo>
                    <a:pt x="121928" y="1654857"/>
                  </a:lnTo>
                  <a:lnTo>
                    <a:pt x="82255" y="1638115"/>
                  </a:lnTo>
                  <a:lnTo>
                    <a:pt x="48643" y="1612146"/>
                  </a:lnTo>
                  <a:lnTo>
                    <a:pt x="22674" y="1578534"/>
                  </a:lnTo>
                  <a:lnTo>
                    <a:pt x="5932" y="1538861"/>
                  </a:lnTo>
                  <a:lnTo>
                    <a:pt x="0" y="1494711"/>
                  </a:lnTo>
                  <a:lnTo>
                    <a:pt x="0" y="166079"/>
                  </a:lnTo>
                  <a:close/>
                </a:path>
              </a:pathLst>
            </a:custGeom>
            <a:ln w="279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5911068" y="1578997"/>
            <a:ext cx="3209290" cy="96837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 marR="5080" indent="554990">
              <a:lnSpc>
                <a:spcPts val="2390"/>
              </a:lnSpc>
              <a:spcBef>
                <a:spcPts val="385"/>
              </a:spcBef>
            </a:pPr>
            <a:r>
              <a:rPr sz="2200" spc="-5" dirty="0">
                <a:solidFill>
                  <a:srgbClr val="FFFFFF"/>
                </a:solidFill>
                <a:latin typeface="Constantia"/>
                <a:cs typeface="Constantia"/>
              </a:rPr>
              <a:t>A)</a:t>
            </a:r>
            <a:r>
              <a:rPr sz="2200" spc="-1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200" spc="-30" dirty="0">
                <a:solidFill>
                  <a:srgbClr val="FFFFFF"/>
                </a:solidFill>
                <a:latin typeface="Constantia"/>
                <a:cs typeface="Constantia"/>
              </a:rPr>
              <a:t>Taxing</a:t>
            </a:r>
            <a:r>
              <a:rPr sz="2200" spc="-10" dirty="0">
                <a:solidFill>
                  <a:srgbClr val="FFFFFF"/>
                </a:solidFill>
                <a:latin typeface="Constantia"/>
                <a:cs typeface="Constantia"/>
              </a:rPr>
              <a:t> certain </a:t>
            </a:r>
            <a:r>
              <a:rPr sz="2200" spc="-5" dirty="0">
                <a:solidFill>
                  <a:srgbClr val="FFFFFF"/>
                </a:solidFill>
                <a:latin typeface="Constantia"/>
                <a:cs typeface="Constantia"/>
              </a:rPr>
              <a:t> speciﬁed</a:t>
            </a:r>
            <a:r>
              <a:rPr sz="2200" spc="-3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onstantia"/>
                <a:cs typeface="Constantia"/>
              </a:rPr>
              <a:t>income</a:t>
            </a:r>
            <a:r>
              <a:rPr sz="2200" spc="-2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onstantia"/>
                <a:cs typeface="Constantia"/>
              </a:rPr>
              <a:t>@30%</a:t>
            </a:r>
            <a:r>
              <a:rPr sz="2200" spc="-3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onstantia"/>
                <a:cs typeface="Constantia"/>
              </a:rPr>
              <a:t>u/</a:t>
            </a:r>
            <a:endParaRPr sz="2200">
              <a:latin typeface="Constantia"/>
              <a:cs typeface="Constantia"/>
            </a:endParaRPr>
          </a:p>
          <a:p>
            <a:pPr marL="15875" algn="ctr">
              <a:lnSpc>
                <a:spcPts val="2355"/>
              </a:lnSpc>
            </a:pPr>
            <a:r>
              <a:rPr sz="2200" dirty="0">
                <a:solidFill>
                  <a:srgbClr val="FFFFFF"/>
                </a:solidFill>
                <a:latin typeface="Constantia"/>
                <a:cs typeface="Constantia"/>
              </a:rPr>
              <a:t>s</a:t>
            </a:r>
            <a:r>
              <a:rPr sz="2200" spc="-5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onstantia"/>
                <a:cs typeface="Constantia"/>
              </a:rPr>
              <a:t>115BBI</a:t>
            </a:r>
            <a:endParaRPr sz="2200">
              <a:latin typeface="Constantia"/>
              <a:cs typeface="Constantia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4518553" y="3151429"/>
            <a:ext cx="4678680" cy="1689100"/>
            <a:chOff x="4518553" y="3151429"/>
            <a:chExt cx="4678680" cy="1689100"/>
          </a:xfrm>
        </p:grpSpPr>
        <p:sp>
          <p:nvSpPr>
            <p:cNvPr id="13" name="object 13"/>
            <p:cNvSpPr/>
            <p:nvPr/>
          </p:nvSpPr>
          <p:spPr>
            <a:xfrm>
              <a:off x="4532523" y="3995795"/>
              <a:ext cx="1329055" cy="0"/>
            </a:xfrm>
            <a:custGeom>
              <a:avLst/>
              <a:gdLst/>
              <a:ahLst/>
              <a:cxnLst/>
              <a:rect l="l" t="t" r="r" b="b"/>
              <a:pathLst>
                <a:path w="1329054">
                  <a:moveTo>
                    <a:pt x="0" y="0"/>
                  </a:moveTo>
                  <a:lnTo>
                    <a:pt x="1328631" y="0"/>
                  </a:lnTo>
                </a:path>
              </a:pathLst>
            </a:custGeom>
            <a:ln w="27939">
              <a:solidFill>
                <a:srgbClr val="F694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861155" y="3165399"/>
              <a:ext cx="3321685" cy="1661160"/>
            </a:xfrm>
            <a:custGeom>
              <a:avLst/>
              <a:gdLst/>
              <a:ahLst/>
              <a:cxnLst/>
              <a:rect l="l" t="t" r="r" b="b"/>
              <a:pathLst>
                <a:path w="3321684" h="1661160">
                  <a:moveTo>
                    <a:pt x="3155500" y="1660789"/>
                  </a:moveTo>
                  <a:lnTo>
                    <a:pt x="166079" y="1660789"/>
                  </a:lnTo>
                  <a:lnTo>
                    <a:pt x="121928" y="1654857"/>
                  </a:lnTo>
                  <a:lnTo>
                    <a:pt x="82255" y="1638115"/>
                  </a:lnTo>
                  <a:lnTo>
                    <a:pt x="48643" y="1612146"/>
                  </a:lnTo>
                  <a:lnTo>
                    <a:pt x="22674" y="1578534"/>
                  </a:lnTo>
                  <a:lnTo>
                    <a:pt x="5932" y="1538861"/>
                  </a:lnTo>
                  <a:lnTo>
                    <a:pt x="0" y="1494710"/>
                  </a:lnTo>
                  <a:lnTo>
                    <a:pt x="0" y="166079"/>
                  </a:lnTo>
                  <a:lnTo>
                    <a:pt x="5932" y="121928"/>
                  </a:lnTo>
                  <a:lnTo>
                    <a:pt x="22674" y="82255"/>
                  </a:lnTo>
                  <a:lnTo>
                    <a:pt x="48643" y="48643"/>
                  </a:lnTo>
                  <a:lnTo>
                    <a:pt x="82255" y="22674"/>
                  </a:lnTo>
                  <a:lnTo>
                    <a:pt x="121928" y="5932"/>
                  </a:lnTo>
                  <a:lnTo>
                    <a:pt x="166079" y="0"/>
                  </a:lnTo>
                  <a:lnTo>
                    <a:pt x="3155500" y="0"/>
                  </a:lnTo>
                  <a:lnTo>
                    <a:pt x="3219056" y="12641"/>
                  </a:lnTo>
                  <a:lnTo>
                    <a:pt x="3272936" y="48643"/>
                  </a:lnTo>
                  <a:lnTo>
                    <a:pt x="3308937" y="102523"/>
                  </a:lnTo>
                  <a:lnTo>
                    <a:pt x="3321579" y="166079"/>
                  </a:lnTo>
                  <a:lnTo>
                    <a:pt x="3321579" y="1494710"/>
                  </a:lnTo>
                  <a:lnTo>
                    <a:pt x="3315647" y="1538861"/>
                  </a:lnTo>
                  <a:lnTo>
                    <a:pt x="3298904" y="1578534"/>
                  </a:lnTo>
                  <a:lnTo>
                    <a:pt x="3272936" y="1612146"/>
                  </a:lnTo>
                  <a:lnTo>
                    <a:pt x="3239323" y="1638115"/>
                  </a:lnTo>
                  <a:lnTo>
                    <a:pt x="3199651" y="1654857"/>
                  </a:lnTo>
                  <a:lnTo>
                    <a:pt x="3155500" y="1660789"/>
                  </a:lnTo>
                  <a:close/>
                </a:path>
              </a:pathLst>
            </a:custGeom>
            <a:solidFill>
              <a:srgbClr val="538B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861155" y="3165399"/>
              <a:ext cx="3321685" cy="1661160"/>
            </a:xfrm>
            <a:custGeom>
              <a:avLst/>
              <a:gdLst/>
              <a:ahLst/>
              <a:cxnLst/>
              <a:rect l="l" t="t" r="r" b="b"/>
              <a:pathLst>
                <a:path w="3321684" h="1661160">
                  <a:moveTo>
                    <a:pt x="0" y="166079"/>
                  </a:moveTo>
                  <a:lnTo>
                    <a:pt x="5932" y="121928"/>
                  </a:lnTo>
                  <a:lnTo>
                    <a:pt x="22674" y="82255"/>
                  </a:lnTo>
                  <a:lnTo>
                    <a:pt x="48643" y="48643"/>
                  </a:lnTo>
                  <a:lnTo>
                    <a:pt x="82255" y="22674"/>
                  </a:lnTo>
                  <a:lnTo>
                    <a:pt x="121928" y="5932"/>
                  </a:lnTo>
                  <a:lnTo>
                    <a:pt x="166079" y="0"/>
                  </a:lnTo>
                  <a:lnTo>
                    <a:pt x="3155500" y="0"/>
                  </a:lnTo>
                  <a:lnTo>
                    <a:pt x="3219056" y="12641"/>
                  </a:lnTo>
                  <a:lnTo>
                    <a:pt x="3272936" y="48643"/>
                  </a:lnTo>
                  <a:lnTo>
                    <a:pt x="3308937" y="102523"/>
                  </a:lnTo>
                  <a:lnTo>
                    <a:pt x="3321579" y="166079"/>
                  </a:lnTo>
                  <a:lnTo>
                    <a:pt x="3321579" y="1494710"/>
                  </a:lnTo>
                  <a:lnTo>
                    <a:pt x="3315647" y="1538861"/>
                  </a:lnTo>
                  <a:lnTo>
                    <a:pt x="3298904" y="1578534"/>
                  </a:lnTo>
                  <a:lnTo>
                    <a:pt x="3272936" y="1612146"/>
                  </a:lnTo>
                  <a:lnTo>
                    <a:pt x="3239323" y="1638115"/>
                  </a:lnTo>
                  <a:lnTo>
                    <a:pt x="3199651" y="1654857"/>
                  </a:lnTo>
                  <a:lnTo>
                    <a:pt x="3155500" y="1660789"/>
                  </a:lnTo>
                  <a:lnTo>
                    <a:pt x="166079" y="1660789"/>
                  </a:lnTo>
                  <a:lnTo>
                    <a:pt x="121928" y="1654857"/>
                  </a:lnTo>
                  <a:lnTo>
                    <a:pt x="82255" y="1638115"/>
                  </a:lnTo>
                  <a:lnTo>
                    <a:pt x="48643" y="1612146"/>
                  </a:lnTo>
                  <a:lnTo>
                    <a:pt x="22674" y="1578534"/>
                  </a:lnTo>
                  <a:lnTo>
                    <a:pt x="5932" y="1538861"/>
                  </a:lnTo>
                  <a:lnTo>
                    <a:pt x="0" y="1494710"/>
                  </a:lnTo>
                  <a:lnTo>
                    <a:pt x="0" y="166079"/>
                  </a:lnTo>
                  <a:close/>
                </a:path>
              </a:pathLst>
            </a:custGeom>
            <a:ln w="279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5959011" y="3185058"/>
            <a:ext cx="3121660" cy="157607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58419" marR="46990" indent="440055">
              <a:lnSpc>
                <a:spcPts val="2390"/>
              </a:lnSpc>
              <a:spcBef>
                <a:spcPts val="385"/>
              </a:spcBef>
            </a:pPr>
            <a:r>
              <a:rPr sz="2200" spc="-5" dirty="0">
                <a:solidFill>
                  <a:srgbClr val="FFFFFF"/>
                </a:solidFill>
                <a:latin typeface="Constantia"/>
                <a:cs typeface="Constantia"/>
              </a:rPr>
              <a:t>B) </a:t>
            </a:r>
            <a:r>
              <a:rPr sz="2200" spc="-10" dirty="0">
                <a:solidFill>
                  <a:srgbClr val="FFFFFF"/>
                </a:solidFill>
                <a:latin typeface="Constantia"/>
                <a:cs typeface="Constantia"/>
              </a:rPr>
              <a:t>Registration </a:t>
            </a:r>
            <a:r>
              <a:rPr sz="2200" spc="-20" dirty="0">
                <a:solidFill>
                  <a:srgbClr val="FFFFFF"/>
                </a:solidFill>
                <a:latin typeface="Constantia"/>
                <a:cs typeface="Constantia"/>
              </a:rPr>
              <a:t>to </a:t>
            </a:r>
            <a:r>
              <a:rPr sz="2200" spc="-1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onstantia"/>
                <a:cs typeface="Constantia"/>
              </a:rPr>
              <a:t>continue </a:t>
            </a:r>
            <a:r>
              <a:rPr sz="2200" spc="-5" dirty="0">
                <a:solidFill>
                  <a:srgbClr val="FFFFFF"/>
                </a:solidFill>
                <a:latin typeface="Constantia"/>
                <a:cs typeface="Constantia"/>
              </a:rPr>
              <a:t>and taxing net </a:t>
            </a:r>
            <a:r>
              <a:rPr sz="220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onstantia"/>
                <a:cs typeface="Constantia"/>
              </a:rPr>
              <a:t>income </a:t>
            </a:r>
            <a:r>
              <a:rPr sz="2200" spc="-5" dirty="0">
                <a:solidFill>
                  <a:srgbClr val="FFFFFF"/>
                </a:solidFill>
                <a:latin typeface="Constantia"/>
                <a:cs typeface="Constantia"/>
              </a:rPr>
              <a:t>under section </a:t>
            </a:r>
            <a:r>
              <a:rPr sz="220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onstantia"/>
                <a:cs typeface="Constantia"/>
              </a:rPr>
              <a:t>13(10)/(11)</a:t>
            </a:r>
            <a:r>
              <a:rPr sz="2200" spc="-2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onstantia"/>
                <a:cs typeface="Constantia"/>
              </a:rPr>
              <a:t>and</a:t>
            </a:r>
            <a:r>
              <a:rPr sz="2200" spc="-1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onstantia"/>
                <a:cs typeface="Constantia"/>
              </a:rPr>
              <a:t>under</a:t>
            </a:r>
            <a:r>
              <a:rPr sz="2200" spc="-2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200" spc="20" dirty="0">
                <a:solidFill>
                  <a:srgbClr val="FFFFFF"/>
                </a:solidFill>
                <a:latin typeface="Constantia"/>
                <a:cs typeface="Constantia"/>
              </a:rPr>
              <a:t>22</a:t>
            </a:r>
            <a:r>
              <a:rPr sz="1950" spc="30" baseline="34188" dirty="0">
                <a:solidFill>
                  <a:srgbClr val="FFFFFF"/>
                </a:solidFill>
                <a:latin typeface="Constantia"/>
                <a:cs typeface="Constantia"/>
              </a:rPr>
              <a:t>nd</a:t>
            </a:r>
            <a:endParaRPr sz="1950" baseline="34188">
              <a:latin typeface="Constantia"/>
              <a:cs typeface="Constantia"/>
            </a:endParaRPr>
          </a:p>
          <a:p>
            <a:pPr marL="38100">
              <a:lnSpc>
                <a:spcPts val="2360"/>
              </a:lnSpc>
            </a:pPr>
            <a:r>
              <a:rPr sz="2200" spc="-10" dirty="0">
                <a:solidFill>
                  <a:srgbClr val="FFFFFF"/>
                </a:solidFill>
                <a:latin typeface="Constantia"/>
                <a:cs typeface="Constantia"/>
              </a:rPr>
              <a:t>/23</a:t>
            </a:r>
            <a:r>
              <a:rPr sz="1950" spc="-15" baseline="34188" dirty="0">
                <a:solidFill>
                  <a:srgbClr val="FFFFFF"/>
                </a:solidFill>
                <a:latin typeface="Constantia"/>
                <a:cs typeface="Constantia"/>
              </a:rPr>
              <a:t>rd</a:t>
            </a:r>
            <a:r>
              <a:rPr sz="1950" spc="315" baseline="34188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onstantia"/>
                <a:cs typeface="Constantia"/>
              </a:rPr>
              <a:t>proviso </a:t>
            </a:r>
            <a:r>
              <a:rPr sz="2200" spc="-20" dirty="0">
                <a:solidFill>
                  <a:srgbClr val="FFFFFF"/>
                </a:solidFill>
                <a:latin typeface="Constantia"/>
                <a:cs typeface="Constantia"/>
              </a:rPr>
              <a:t>to</a:t>
            </a:r>
            <a:r>
              <a:rPr sz="2200" spc="-1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onstantia"/>
                <a:cs typeface="Constantia"/>
              </a:rPr>
              <a:t>section</a:t>
            </a:r>
            <a:r>
              <a:rPr sz="2200" spc="-1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onstantia"/>
                <a:cs typeface="Constantia"/>
              </a:rPr>
              <a:t>10</a:t>
            </a:r>
            <a:endParaRPr sz="2200">
              <a:latin typeface="Constantia"/>
              <a:cs typeface="Constantia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4518552" y="3981825"/>
            <a:ext cx="4678680" cy="2768600"/>
            <a:chOff x="4518552" y="3981825"/>
            <a:chExt cx="4678680" cy="2768600"/>
          </a:xfrm>
        </p:grpSpPr>
        <p:sp>
          <p:nvSpPr>
            <p:cNvPr id="18" name="object 18"/>
            <p:cNvSpPr/>
            <p:nvPr/>
          </p:nvSpPr>
          <p:spPr>
            <a:xfrm>
              <a:off x="4532522" y="3995795"/>
              <a:ext cx="1329055" cy="1910080"/>
            </a:xfrm>
            <a:custGeom>
              <a:avLst/>
              <a:gdLst/>
              <a:ahLst/>
              <a:cxnLst/>
              <a:rect l="l" t="t" r="r" b="b"/>
              <a:pathLst>
                <a:path w="1329054" h="1910079">
                  <a:moveTo>
                    <a:pt x="0" y="0"/>
                  </a:moveTo>
                  <a:lnTo>
                    <a:pt x="1328631" y="1909907"/>
                  </a:lnTo>
                </a:path>
              </a:pathLst>
            </a:custGeom>
            <a:ln w="27939">
              <a:solidFill>
                <a:srgbClr val="F694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861155" y="5075309"/>
              <a:ext cx="3321685" cy="1661160"/>
            </a:xfrm>
            <a:custGeom>
              <a:avLst/>
              <a:gdLst/>
              <a:ahLst/>
              <a:cxnLst/>
              <a:rect l="l" t="t" r="r" b="b"/>
              <a:pathLst>
                <a:path w="3321684" h="1661159">
                  <a:moveTo>
                    <a:pt x="3155500" y="1660789"/>
                  </a:moveTo>
                  <a:lnTo>
                    <a:pt x="166079" y="1660789"/>
                  </a:lnTo>
                  <a:lnTo>
                    <a:pt x="121928" y="1654857"/>
                  </a:lnTo>
                  <a:lnTo>
                    <a:pt x="82255" y="1638115"/>
                  </a:lnTo>
                  <a:lnTo>
                    <a:pt x="48643" y="1612146"/>
                  </a:lnTo>
                  <a:lnTo>
                    <a:pt x="22674" y="1578534"/>
                  </a:lnTo>
                  <a:lnTo>
                    <a:pt x="5932" y="1538861"/>
                  </a:lnTo>
                  <a:lnTo>
                    <a:pt x="0" y="1494710"/>
                  </a:lnTo>
                  <a:lnTo>
                    <a:pt x="0" y="166078"/>
                  </a:lnTo>
                  <a:lnTo>
                    <a:pt x="5932" y="121928"/>
                  </a:lnTo>
                  <a:lnTo>
                    <a:pt x="22674" y="82255"/>
                  </a:lnTo>
                  <a:lnTo>
                    <a:pt x="48643" y="48643"/>
                  </a:lnTo>
                  <a:lnTo>
                    <a:pt x="82255" y="22674"/>
                  </a:lnTo>
                  <a:lnTo>
                    <a:pt x="121928" y="5932"/>
                  </a:lnTo>
                  <a:lnTo>
                    <a:pt x="166079" y="0"/>
                  </a:lnTo>
                  <a:lnTo>
                    <a:pt x="3155500" y="0"/>
                  </a:lnTo>
                  <a:lnTo>
                    <a:pt x="3219056" y="12641"/>
                  </a:lnTo>
                  <a:lnTo>
                    <a:pt x="3272936" y="48643"/>
                  </a:lnTo>
                  <a:lnTo>
                    <a:pt x="3308937" y="102523"/>
                  </a:lnTo>
                  <a:lnTo>
                    <a:pt x="3321579" y="166078"/>
                  </a:lnTo>
                  <a:lnTo>
                    <a:pt x="3321579" y="1494710"/>
                  </a:lnTo>
                  <a:lnTo>
                    <a:pt x="3315647" y="1538861"/>
                  </a:lnTo>
                  <a:lnTo>
                    <a:pt x="3298904" y="1578534"/>
                  </a:lnTo>
                  <a:lnTo>
                    <a:pt x="3272936" y="1612146"/>
                  </a:lnTo>
                  <a:lnTo>
                    <a:pt x="3239323" y="1638115"/>
                  </a:lnTo>
                  <a:lnTo>
                    <a:pt x="3199651" y="1654857"/>
                  </a:lnTo>
                  <a:lnTo>
                    <a:pt x="3155500" y="1660789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861155" y="5075309"/>
              <a:ext cx="3321685" cy="1661160"/>
            </a:xfrm>
            <a:custGeom>
              <a:avLst/>
              <a:gdLst/>
              <a:ahLst/>
              <a:cxnLst/>
              <a:rect l="l" t="t" r="r" b="b"/>
              <a:pathLst>
                <a:path w="3321684" h="1661159">
                  <a:moveTo>
                    <a:pt x="0" y="166078"/>
                  </a:moveTo>
                  <a:lnTo>
                    <a:pt x="5932" y="121928"/>
                  </a:lnTo>
                  <a:lnTo>
                    <a:pt x="22674" y="82255"/>
                  </a:lnTo>
                  <a:lnTo>
                    <a:pt x="48643" y="48643"/>
                  </a:lnTo>
                  <a:lnTo>
                    <a:pt x="82255" y="22674"/>
                  </a:lnTo>
                  <a:lnTo>
                    <a:pt x="121928" y="5932"/>
                  </a:lnTo>
                  <a:lnTo>
                    <a:pt x="166079" y="0"/>
                  </a:lnTo>
                  <a:lnTo>
                    <a:pt x="3155500" y="0"/>
                  </a:lnTo>
                  <a:lnTo>
                    <a:pt x="3219056" y="12641"/>
                  </a:lnTo>
                  <a:lnTo>
                    <a:pt x="3272936" y="48643"/>
                  </a:lnTo>
                  <a:lnTo>
                    <a:pt x="3308937" y="102523"/>
                  </a:lnTo>
                  <a:lnTo>
                    <a:pt x="3321579" y="166078"/>
                  </a:lnTo>
                  <a:lnTo>
                    <a:pt x="3321579" y="1494710"/>
                  </a:lnTo>
                  <a:lnTo>
                    <a:pt x="3315647" y="1538861"/>
                  </a:lnTo>
                  <a:lnTo>
                    <a:pt x="3298904" y="1578534"/>
                  </a:lnTo>
                  <a:lnTo>
                    <a:pt x="3272936" y="1612146"/>
                  </a:lnTo>
                  <a:lnTo>
                    <a:pt x="3239323" y="1638115"/>
                  </a:lnTo>
                  <a:lnTo>
                    <a:pt x="3199651" y="1654857"/>
                  </a:lnTo>
                  <a:lnTo>
                    <a:pt x="3155500" y="1660789"/>
                  </a:lnTo>
                  <a:lnTo>
                    <a:pt x="166079" y="1660789"/>
                  </a:lnTo>
                  <a:lnTo>
                    <a:pt x="121928" y="1654857"/>
                  </a:lnTo>
                  <a:lnTo>
                    <a:pt x="82255" y="1638115"/>
                  </a:lnTo>
                  <a:lnTo>
                    <a:pt x="48643" y="1612146"/>
                  </a:lnTo>
                  <a:lnTo>
                    <a:pt x="22674" y="1578534"/>
                  </a:lnTo>
                  <a:lnTo>
                    <a:pt x="5932" y="1538861"/>
                  </a:lnTo>
                  <a:lnTo>
                    <a:pt x="0" y="1494710"/>
                  </a:lnTo>
                  <a:lnTo>
                    <a:pt x="0" y="166078"/>
                  </a:lnTo>
                  <a:close/>
                </a:path>
              </a:pathLst>
            </a:custGeom>
            <a:ln w="279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5938056" y="5094967"/>
            <a:ext cx="3168650" cy="157607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415290" marR="332105" indent="-83820">
              <a:lnSpc>
                <a:spcPts val="2390"/>
              </a:lnSpc>
              <a:spcBef>
                <a:spcPts val="385"/>
              </a:spcBef>
            </a:pPr>
            <a:r>
              <a:rPr sz="2200" spc="-5" dirty="0">
                <a:solidFill>
                  <a:srgbClr val="FFFFFF"/>
                </a:solidFill>
                <a:latin typeface="Constantia"/>
                <a:cs typeface="Constantia"/>
              </a:rPr>
              <a:t>C) </a:t>
            </a:r>
            <a:r>
              <a:rPr sz="2200" spc="-10" dirty="0">
                <a:solidFill>
                  <a:srgbClr val="FFFFFF"/>
                </a:solidFill>
                <a:latin typeface="Constantia"/>
                <a:cs typeface="Constantia"/>
              </a:rPr>
              <a:t>Registration </a:t>
            </a:r>
            <a:r>
              <a:rPr sz="2200" spc="-20" dirty="0">
                <a:solidFill>
                  <a:srgbClr val="FFFFFF"/>
                </a:solidFill>
                <a:latin typeface="Constantia"/>
                <a:cs typeface="Constantia"/>
              </a:rPr>
              <a:t>to </a:t>
            </a:r>
            <a:r>
              <a:rPr sz="2200" spc="-5" dirty="0">
                <a:solidFill>
                  <a:srgbClr val="FFFFFF"/>
                </a:solidFill>
                <a:latin typeface="Constantia"/>
                <a:cs typeface="Constantia"/>
              </a:rPr>
              <a:t>be </a:t>
            </a:r>
            <a:r>
              <a:rPr sz="2200" spc="-54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onstantia"/>
                <a:cs typeface="Constantia"/>
              </a:rPr>
              <a:t>cancelled</a:t>
            </a:r>
            <a:r>
              <a:rPr sz="2200" spc="-2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200" dirty="0">
                <a:solidFill>
                  <a:srgbClr val="FFFFFF"/>
                </a:solidFill>
                <a:latin typeface="Constantia"/>
                <a:cs typeface="Constantia"/>
              </a:rPr>
              <a:t>in</a:t>
            </a:r>
            <a:r>
              <a:rPr sz="2200" spc="-2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onstantia"/>
                <a:cs typeface="Constantia"/>
              </a:rPr>
              <a:t>case</a:t>
            </a:r>
            <a:r>
              <a:rPr sz="2200" spc="-2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onstantia"/>
                <a:cs typeface="Constantia"/>
              </a:rPr>
              <a:t>of</a:t>
            </a:r>
            <a:endParaRPr sz="2200">
              <a:latin typeface="Constantia"/>
              <a:cs typeface="Constantia"/>
            </a:endParaRPr>
          </a:p>
          <a:p>
            <a:pPr marL="38100" marR="30480" indent="-4445" algn="ctr">
              <a:lnSpc>
                <a:spcPts val="2390"/>
              </a:lnSpc>
              <a:spcBef>
                <a:spcPts val="5"/>
              </a:spcBef>
            </a:pPr>
            <a:r>
              <a:rPr sz="2200" spc="-5" dirty="0">
                <a:solidFill>
                  <a:srgbClr val="FFFFFF"/>
                </a:solidFill>
                <a:latin typeface="Constantia"/>
                <a:cs typeface="Constantia"/>
              </a:rPr>
              <a:t>speciﬁed violations u/s </a:t>
            </a:r>
            <a:r>
              <a:rPr sz="220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onstantia"/>
                <a:cs typeface="Constantia"/>
              </a:rPr>
              <a:t>12AB (4)/(5) or under </a:t>
            </a:r>
            <a:r>
              <a:rPr sz="2200" spc="5" dirty="0">
                <a:solidFill>
                  <a:srgbClr val="FFFFFF"/>
                </a:solidFill>
                <a:latin typeface="Constantia"/>
                <a:cs typeface="Constantia"/>
              </a:rPr>
              <a:t>15</a:t>
            </a:r>
            <a:r>
              <a:rPr sz="1950" spc="7" baseline="34188" dirty="0">
                <a:solidFill>
                  <a:srgbClr val="FFFFFF"/>
                </a:solidFill>
                <a:latin typeface="Constantia"/>
                <a:cs typeface="Constantia"/>
              </a:rPr>
              <a:t>th </a:t>
            </a:r>
            <a:r>
              <a:rPr sz="1950" spc="15" baseline="34188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onstantia"/>
                <a:cs typeface="Constantia"/>
              </a:rPr>
              <a:t>proviso</a:t>
            </a:r>
            <a:r>
              <a:rPr sz="2200" spc="-2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Constantia"/>
                <a:cs typeface="Constantia"/>
              </a:rPr>
              <a:t>to </a:t>
            </a:r>
            <a:r>
              <a:rPr sz="2200" spc="-5" dirty="0">
                <a:solidFill>
                  <a:srgbClr val="FFFFFF"/>
                </a:solidFill>
                <a:latin typeface="Constantia"/>
                <a:cs typeface="Constantia"/>
              </a:rPr>
              <a:t>section</a:t>
            </a:r>
            <a:r>
              <a:rPr sz="2200" spc="-2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onstantia"/>
                <a:cs typeface="Constantia"/>
              </a:rPr>
              <a:t>10(23C)</a:t>
            </a:r>
            <a:endParaRPr sz="2200">
              <a:latin typeface="Constantia"/>
              <a:cs typeface="Constantia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15" dirty="0"/>
              <a:pPr marL="38100">
                <a:lnSpc>
                  <a:spcPct val="100000"/>
                </a:lnSpc>
                <a:spcBef>
                  <a:spcPts val="25"/>
                </a:spcBef>
              </a:pPr>
              <a:t>33</a:t>
            </a:fld>
            <a:endParaRPr spc="-15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61347" y="130492"/>
            <a:ext cx="8341995" cy="966469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1400"/>
              </a:lnSpc>
              <a:spcBef>
                <a:spcPts val="75"/>
              </a:spcBef>
            </a:pPr>
            <a:r>
              <a:rPr sz="3050" spc="100" dirty="0">
                <a:latin typeface="Roboto Bk"/>
                <a:cs typeface="Roboto Bk"/>
              </a:rPr>
              <a:t>A)</a:t>
            </a:r>
            <a:r>
              <a:rPr sz="3050" spc="35" dirty="0">
                <a:latin typeface="Roboto Bk"/>
                <a:cs typeface="Roboto Bk"/>
              </a:rPr>
              <a:t> </a:t>
            </a:r>
            <a:r>
              <a:rPr sz="3050" spc="125" dirty="0">
                <a:latin typeface="Roboto Bk"/>
                <a:cs typeface="Roboto Bk"/>
              </a:rPr>
              <a:t>Taxing</a:t>
            </a:r>
            <a:r>
              <a:rPr sz="3050" spc="35" dirty="0">
                <a:latin typeface="Roboto Bk"/>
                <a:cs typeface="Roboto Bk"/>
              </a:rPr>
              <a:t> </a:t>
            </a:r>
            <a:r>
              <a:rPr sz="3050" spc="130" dirty="0">
                <a:latin typeface="Roboto Bk"/>
                <a:cs typeface="Roboto Bk"/>
              </a:rPr>
              <a:t>certain</a:t>
            </a:r>
            <a:r>
              <a:rPr sz="3050" spc="35" dirty="0">
                <a:latin typeface="Roboto Bk"/>
                <a:cs typeface="Roboto Bk"/>
              </a:rPr>
              <a:t> </a:t>
            </a:r>
            <a:r>
              <a:rPr sz="3050" spc="60" dirty="0">
                <a:latin typeface="Roboto Bk"/>
                <a:cs typeface="Roboto Bk"/>
              </a:rPr>
              <a:t>speciﬁed</a:t>
            </a:r>
            <a:r>
              <a:rPr sz="3050" spc="35" dirty="0">
                <a:latin typeface="Roboto Bk"/>
                <a:cs typeface="Roboto Bk"/>
              </a:rPr>
              <a:t> </a:t>
            </a:r>
            <a:r>
              <a:rPr sz="3050" spc="125" dirty="0">
                <a:latin typeface="Roboto Bk"/>
                <a:cs typeface="Roboto Bk"/>
              </a:rPr>
              <a:t>income</a:t>
            </a:r>
            <a:r>
              <a:rPr sz="3050" spc="35" dirty="0">
                <a:latin typeface="Roboto Bk"/>
                <a:cs typeface="Roboto Bk"/>
              </a:rPr>
              <a:t> </a:t>
            </a:r>
            <a:r>
              <a:rPr sz="3050" spc="130" dirty="0">
                <a:latin typeface="Roboto Bk"/>
                <a:cs typeface="Roboto Bk"/>
              </a:rPr>
              <a:t>@30%</a:t>
            </a:r>
            <a:r>
              <a:rPr sz="3050" spc="35" dirty="0">
                <a:latin typeface="Roboto Bk"/>
                <a:cs typeface="Roboto Bk"/>
              </a:rPr>
              <a:t> </a:t>
            </a:r>
            <a:r>
              <a:rPr sz="3050" spc="-90" dirty="0">
                <a:latin typeface="Roboto Bk"/>
                <a:cs typeface="Roboto Bk"/>
              </a:rPr>
              <a:t>u/s </a:t>
            </a:r>
            <a:r>
              <a:rPr sz="3050" spc="-745" dirty="0">
                <a:latin typeface="Roboto Bk"/>
                <a:cs typeface="Roboto Bk"/>
              </a:rPr>
              <a:t> </a:t>
            </a:r>
            <a:r>
              <a:rPr sz="3050" spc="30" dirty="0">
                <a:latin typeface="Roboto Bk"/>
                <a:cs typeface="Roboto Bk"/>
              </a:rPr>
              <a:t>115BBI</a:t>
            </a:r>
            <a:endParaRPr sz="3050">
              <a:latin typeface="Roboto Bk"/>
              <a:cs typeface="Roboto B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73127" y="53029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close/>
              </a:path>
            </a:pathLst>
          </a:custGeom>
          <a:solidFill>
            <a:srgbClr val="4E81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78043" y="1035726"/>
            <a:ext cx="8288655" cy="5873146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598805" indent="-480695">
              <a:lnSpc>
                <a:spcPct val="100000"/>
              </a:lnSpc>
              <a:spcBef>
                <a:spcPts val="720"/>
              </a:spcBef>
              <a:buClr>
                <a:srgbClr val="4E81BD"/>
              </a:buClr>
              <a:buSzPct val="80000"/>
              <a:buFont typeface="Segoe UI Symbol"/>
              <a:buChar char="⚫"/>
              <a:tabLst>
                <a:tab pos="598805" algn="l"/>
                <a:tab pos="599440" algn="l"/>
              </a:tabLst>
            </a:pPr>
            <a:r>
              <a:rPr sz="1750" b="1" spc="65" dirty="0">
                <a:latin typeface="Roboto Bk"/>
                <a:cs typeface="Roboto Bk"/>
              </a:rPr>
              <a:t>Accumulation</a:t>
            </a:r>
            <a:r>
              <a:rPr sz="1750" b="1" spc="10" dirty="0">
                <a:latin typeface="Roboto Bk"/>
                <a:cs typeface="Roboto Bk"/>
              </a:rPr>
              <a:t> </a:t>
            </a:r>
            <a:r>
              <a:rPr sz="1750" b="1" spc="85" dirty="0">
                <a:latin typeface="Roboto Bk"/>
                <a:cs typeface="Roboto Bk"/>
              </a:rPr>
              <a:t>without</a:t>
            </a:r>
            <a:r>
              <a:rPr sz="1750" b="1" spc="15" dirty="0">
                <a:latin typeface="Roboto Bk"/>
                <a:cs typeface="Roboto Bk"/>
              </a:rPr>
              <a:t> </a:t>
            </a:r>
            <a:r>
              <a:rPr sz="1750" b="1" spc="100" dirty="0">
                <a:latin typeface="Roboto Bk"/>
                <a:cs typeface="Roboto Bk"/>
              </a:rPr>
              <a:t>form</a:t>
            </a:r>
            <a:r>
              <a:rPr sz="1750" b="1" spc="15" dirty="0">
                <a:latin typeface="Roboto Bk"/>
                <a:cs typeface="Roboto Bk"/>
              </a:rPr>
              <a:t> </a:t>
            </a:r>
            <a:r>
              <a:rPr sz="1750" b="1" spc="-35" dirty="0">
                <a:latin typeface="Roboto Bk"/>
                <a:cs typeface="Roboto Bk"/>
              </a:rPr>
              <a:t>10/9A</a:t>
            </a:r>
            <a:endParaRPr sz="1750">
              <a:latin typeface="Roboto Bk"/>
              <a:cs typeface="Roboto Bk"/>
            </a:endParaRPr>
          </a:p>
          <a:p>
            <a:pPr marL="535940">
              <a:lnSpc>
                <a:spcPct val="100000"/>
              </a:lnSpc>
              <a:spcBef>
                <a:spcPts val="620"/>
              </a:spcBef>
            </a:pPr>
            <a:r>
              <a:rPr sz="1750" b="1" spc="75" dirty="0">
                <a:solidFill>
                  <a:srgbClr val="006FBF"/>
                </a:solidFill>
                <a:latin typeface="Roboto Bk"/>
                <a:cs typeface="Roboto Bk"/>
              </a:rPr>
              <a:t>For</a:t>
            </a:r>
            <a:r>
              <a:rPr sz="1750" b="1" spc="15" dirty="0">
                <a:solidFill>
                  <a:srgbClr val="006FBF"/>
                </a:solidFill>
                <a:latin typeface="Roboto Bk"/>
                <a:cs typeface="Roboto Bk"/>
              </a:rPr>
              <a:t> </a:t>
            </a:r>
            <a:r>
              <a:rPr sz="1750" b="1" spc="50" dirty="0">
                <a:solidFill>
                  <a:srgbClr val="006FBF"/>
                </a:solidFill>
                <a:latin typeface="Roboto Bk"/>
                <a:cs typeface="Roboto Bk"/>
              </a:rPr>
              <a:t>the</a:t>
            </a:r>
            <a:r>
              <a:rPr sz="1750" b="1" spc="20" dirty="0">
                <a:solidFill>
                  <a:srgbClr val="006FBF"/>
                </a:solidFill>
                <a:latin typeface="Roboto Bk"/>
                <a:cs typeface="Roboto Bk"/>
              </a:rPr>
              <a:t> </a:t>
            </a:r>
            <a:r>
              <a:rPr sz="1750" b="1" spc="60" dirty="0">
                <a:solidFill>
                  <a:srgbClr val="006FBF"/>
                </a:solidFill>
                <a:latin typeface="Roboto Bk"/>
                <a:cs typeface="Roboto Bk"/>
              </a:rPr>
              <a:t>surplus</a:t>
            </a:r>
            <a:r>
              <a:rPr sz="1750" b="1" spc="20" dirty="0">
                <a:solidFill>
                  <a:srgbClr val="006FBF"/>
                </a:solidFill>
                <a:latin typeface="Roboto Bk"/>
                <a:cs typeface="Roboto Bk"/>
              </a:rPr>
              <a:t> </a:t>
            </a:r>
            <a:r>
              <a:rPr sz="1750" b="1" spc="114" dirty="0">
                <a:solidFill>
                  <a:srgbClr val="006FBF"/>
                </a:solidFill>
                <a:latin typeface="Roboto Bk"/>
                <a:cs typeface="Roboto Bk"/>
              </a:rPr>
              <a:t>in</a:t>
            </a:r>
            <a:r>
              <a:rPr sz="1750" b="1" spc="15" dirty="0">
                <a:solidFill>
                  <a:srgbClr val="006FBF"/>
                </a:solidFill>
                <a:latin typeface="Roboto Bk"/>
                <a:cs typeface="Roboto Bk"/>
              </a:rPr>
              <a:t> </a:t>
            </a:r>
            <a:r>
              <a:rPr sz="1750" b="1" spc="50" dirty="0">
                <a:solidFill>
                  <a:srgbClr val="006FBF"/>
                </a:solidFill>
                <a:latin typeface="Roboto Bk"/>
                <a:cs typeface="Roboto Bk"/>
              </a:rPr>
              <a:t>the</a:t>
            </a:r>
            <a:r>
              <a:rPr sz="1750" b="1" spc="20" dirty="0">
                <a:solidFill>
                  <a:srgbClr val="006FBF"/>
                </a:solidFill>
                <a:latin typeface="Roboto Bk"/>
                <a:cs typeface="Roboto Bk"/>
              </a:rPr>
              <a:t> </a:t>
            </a:r>
            <a:r>
              <a:rPr sz="1750" b="1" spc="55" dirty="0">
                <a:solidFill>
                  <a:srgbClr val="006FBF"/>
                </a:solidFill>
                <a:latin typeface="Roboto Bk"/>
                <a:cs typeface="Roboto Bk"/>
              </a:rPr>
              <a:t>ITR:</a:t>
            </a:r>
            <a:r>
              <a:rPr sz="1750" b="1" spc="20" dirty="0">
                <a:solidFill>
                  <a:srgbClr val="006FBF"/>
                </a:solidFill>
                <a:latin typeface="Roboto Bk"/>
                <a:cs typeface="Roboto Bk"/>
              </a:rPr>
              <a:t> </a:t>
            </a:r>
            <a:r>
              <a:rPr sz="1750" b="1" spc="55" dirty="0">
                <a:solidFill>
                  <a:srgbClr val="006FBF"/>
                </a:solidFill>
                <a:latin typeface="Roboto Bk"/>
                <a:cs typeface="Roboto Bk"/>
              </a:rPr>
              <a:t>tax</a:t>
            </a:r>
            <a:r>
              <a:rPr sz="1750" b="1" spc="20" dirty="0">
                <a:solidFill>
                  <a:srgbClr val="006FBF"/>
                </a:solidFill>
                <a:latin typeface="Roboto Bk"/>
                <a:cs typeface="Roboto Bk"/>
              </a:rPr>
              <a:t> </a:t>
            </a:r>
            <a:r>
              <a:rPr sz="1750" b="1" spc="25" dirty="0">
                <a:solidFill>
                  <a:srgbClr val="006FBF"/>
                </a:solidFill>
                <a:latin typeface="Roboto Bk"/>
                <a:cs typeface="Roboto Bk"/>
              </a:rPr>
              <a:t>slab</a:t>
            </a:r>
            <a:r>
              <a:rPr sz="1750" b="1" spc="15" dirty="0">
                <a:solidFill>
                  <a:srgbClr val="006FBF"/>
                </a:solidFill>
                <a:latin typeface="Roboto Bk"/>
                <a:cs typeface="Roboto Bk"/>
              </a:rPr>
              <a:t> </a:t>
            </a:r>
            <a:r>
              <a:rPr sz="1750" b="1" spc="30" dirty="0">
                <a:solidFill>
                  <a:srgbClr val="006FBF"/>
                </a:solidFill>
                <a:latin typeface="Roboto Bk"/>
                <a:cs typeface="Roboto Bk"/>
              </a:rPr>
              <a:t>rates</a:t>
            </a:r>
            <a:r>
              <a:rPr sz="1750" b="1" spc="20" dirty="0">
                <a:solidFill>
                  <a:srgbClr val="006FBF"/>
                </a:solidFill>
                <a:latin typeface="Roboto Bk"/>
                <a:cs typeface="Roboto Bk"/>
              </a:rPr>
              <a:t> </a:t>
            </a:r>
            <a:r>
              <a:rPr sz="1750" b="1" spc="55" dirty="0">
                <a:solidFill>
                  <a:srgbClr val="006FBF"/>
                </a:solidFill>
                <a:latin typeface="Roboto Bk"/>
                <a:cs typeface="Roboto Bk"/>
              </a:rPr>
              <a:t>not</a:t>
            </a:r>
            <a:r>
              <a:rPr sz="1750" b="1" spc="20" dirty="0">
                <a:solidFill>
                  <a:srgbClr val="006FBF"/>
                </a:solidFill>
                <a:latin typeface="Roboto Bk"/>
                <a:cs typeface="Roboto Bk"/>
              </a:rPr>
              <a:t> </a:t>
            </a:r>
            <a:r>
              <a:rPr sz="1750" b="1" spc="80" dirty="0">
                <a:solidFill>
                  <a:srgbClr val="006FBF"/>
                </a:solidFill>
                <a:latin typeface="Roboto Bk"/>
                <a:cs typeface="Roboto Bk"/>
              </a:rPr>
              <a:t>allowed</a:t>
            </a:r>
            <a:r>
              <a:rPr sz="1750" b="1" spc="15" dirty="0">
                <a:solidFill>
                  <a:srgbClr val="006FBF"/>
                </a:solidFill>
                <a:latin typeface="Roboto Bk"/>
                <a:cs typeface="Roboto Bk"/>
              </a:rPr>
              <a:t> </a:t>
            </a:r>
            <a:r>
              <a:rPr sz="1750" b="1" spc="140" dirty="0">
                <a:solidFill>
                  <a:srgbClr val="006FBF"/>
                </a:solidFill>
                <a:latin typeface="Roboto Bk"/>
                <a:cs typeface="Roboto Bk"/>
              </a:rPr>
              <a:t>now</a:t>
            </a:r>
            <a:endParaRPr sz="1750">
              <a:latin typeface="Roboto Bk"/>
              <a:cs typeface="Roboto Bk"/>
            </a:endParaRPr>
          </a:p>
          <a:p>
            <a:pPr marL="598805" indent="-480695">
              <a:lnSpc>
                <a:spcPct val="100000"/>
              </a:lnSpc>
              <a:spcBef>
                <a:spcPts val="625"/>
              </a:spcBef>
              <a:buClr>
                <a:srgbClr val="4E81BD"/>
              </a:buClr>
              <a:buSzPct val="80000"/>
              <a:buFont typeface="Segoe UI Symbol"/>
              <a:buChar char="⚫"/>
              <a:tabLst>
                <a:tab pos="598805" algn="l"/>
                <a:tab pos="599440" algn="l"/>
              </a:tabLst>
            </a:pPr>
            <a:r>
              <a:rPr sz="1750" b="1" spc="40" dirty="0">
                <a:latin typeface="Roboto Bk"/>
                <a:cs typeface="Roboto Bk"/>
              </a:rPr>
              <a:t>Violations</a:t>
            </a:r>
            <a:r>
              <a:rPr sz="1750" b="1" spc="25" dirty="0">
                <a:latin typeface="Roboto Bk"/>
                <a:cs typeface="Roboto Bk"/>
              </a:rPr>
              <a:t> </a:t>
            </a:r>
            <a:r>
              <a:rPr sz="1750" b="1" spc="30" dirty="0">
                <a:latin typeface="Roboto Bk"/>
                <a:cs typeface="Roboto Bk"/>
              </a:rPr>
              <a:t>w.r.t</a:t>
            </a:r>
            <a:r>
              <a:rPr sz="1750" b="1" spc="25" dirty="0">
                <a:latin typeface="Roboto Bk"/>
                <a:cs typeface="Roboto Bk"/>
              </a:rPr>
              <a:t> </a:t>
            </a:r>
            <a:r>
              <a:rPr sz="1750" b="1" spc="55" dirty="0">
                <a:latin typeface="Roboto Bk"/>
                <a:cs typeface="Roboto Bk"/>
              </a:rPr>
              <a:t>accumulated</a:t>
            </a:r>
            <a:r>
              <a:rPr sz="1750" b="1" spc="25" dirty="0">
                <a:latin typeface="Roboto Bk"/>
                <a:cs typeface="Roboto Bk"/>
              </a:rPr>
              <a:t> </a:t>
            </a:r>
            <a:r>
              <a:rPr sz="1750" b="1" spc="50" dirty="0">
                <a:latin typeface="Roboto Bk"/>
                <a:cs typeface="Roboto Bk"/>
              </a:rPr>
              <a:t>income:</a:t>
            </a:r>
            <a:endParaRPr sz="1750">
              <a:latin typeface="Roboto Bk"/>
              <a:cs typeface="Roboto Bk"/>
            </a:endParaRPr>
          </a:p>
          <a:p>
            <a:pPr marL="892175" lvl="1" indent="-314960">
              <a:lnSpc>
                <a:spcPct val="100000"/>
              </a:lnSpc>
              <a:spcBef>
                <a:spcPts val="660"/>
              </a:spcBef>
              <a:buClr>
                <a:srgbClr val="4E81BD"/>
              </a:buClr>
              <a:buFont typeface="Verdana"/>
              <a:buChar char="◦"/>
              <a:tabLst>
                <a:tab pos="892175" algn="l"/>
                <a:tab pos="892810" algn="l"/>
              </a:tabLst>
            </a:pPr>
            <a:r>
              <a:rPr sz="1300" b="1" spc="65" dirty="0">
                <a:latin typeface="Roboto Bk"/>
                <a:cs typeface="Roboto Bk"/>
              </a:rPr>
              <a:t>Applied</a:t>
            </a:r>
            <a:r>
              <a:rPr sz="1300" b="1" spc="15" dirty="0">
                <a:latin typeface="Roboto Bk"/>
                <a:cs typeface="Roboto Bk"/>
              </a:rPr>
              <a:t> to</a:t>
            </a:r>
            <a:r>
              <a:rPr sz="1300" b="1" spc="20" dirty="0">
                <a:latin typeface="Roboto Bk"/>
                <a:cs typeface="Roboto Bk"/>
              </a:rPr>
              <a:t> </a:t>
            </a:r>
            <a:r>
              <a:rPr sz="1300" b="1" spc="40" dirty="0">
                <a:latin typeface="Roboto Bk"/>
                <a:cs typeface="Roboto Bk"/>
              </a:rPr>
              <a:t>purposes</a:t>
            </a:r>
            <a:r>
              <a:rPr sz="1300" b="1" spc="15" dirty="0">
                <a:latin typeface="Roboto Bk"/>
                <a:cs typeface="Roboto Bk"/>
              </a:rPr>
              <a:t> </a:t>
            </a:r>
            <a:r>
              <a:rPr sz="1300" b="1" spc="65" dirty="0">
                <a:latin typeface="Roboto Bk"/>
                <a:cs typeface="Roboto Bk"/>
              </a:rPr>
              <a:t>other</a:t>
            </a:r>
            <a:r>
              <a:rPr sz="1300" b="1" spc="20" dirty="0">
                <a:latin typeface="Roboto Bk"/>
                <a:cs typeface="Roboto Bk"/>
              </a:rPr>
              <a:t> </a:t>
            </a:r>
            <a:r>
              <a:rPr sz="1300" b="1" spc="65" dirty="0">
                <a:latin typeface="Roboto Bk"/>
                <a:cs typeface="Roboto Bk"/>
              </a:rPr>
              <a:t>than</a:t>
            </a:r>
            <a:r>
              <a:rPr sz="1300" b="1" spc="20" dirty="0">
                <a:latin typeface="Roboto Bk"/>
                <a:cs typeface="Roboto Bk"/>
              </a:rPr>
              <a:t> </a:t>
            </a:r>
            <a:r>
              <a:rPr sz="1300" b="1" spc="30" dirty="0">
                <a:latin typeface="Roboto Bk"/>
                <a:cs typeface="Roboto Bk"/>
              </a:rPr>
              <a:t>Charitable/Religious</a:t>
            </a:r>
            <a:endParaRPr sz="1300">
              <a:latin typeface="Roboto Bk"/>
              <a:cs typeface="Roboto Bk"/>
            </a:endParaRPr>
          </a:p>
          <a:p>
            <a:pPr marL="892175" lvl="1" indent="-314960">
              <a:lnSpc>
                <a:spcPct val="100000"/>
              </a:lnSpc>
              <a:spcBef>
                <a:spcPts val="500"/>
              </a:spcBef>
              <a:buClr>
                <a:srgbClr val="4E81BD"/>
              </a:buClr>
              <a:buFont typeface="Verdana"/>
              <a:buChar char="◦"/>
              <a:tabLst>
                <a:tab pos="892175" algn="l"/>
                <a:tab pos="892810" algn="l"/>
              </a:tabLst>
            </a:pPr>
            <a:r>
              <a:rPr sz="1300" b="1" spc="-15" dirty="0">
                <a:latin typeface="Roboto Bk"/>
                <a:cs typeface="Roboto Bk"/>
              </a:rPr>
              <a:t>Ceases</a:t>
            </a:r>
            <a:r>
              <a:rPr sz="1300" b="1" spc="15" dirty="0">
                <a:latin typeface="Roboto Bk"/>
                <a:cs typeface="Roboto Bk"/>
              </a:rPr>
              <a:t> to</a:t>
            </a:r>
            <a:r>
              <a:rPr sz="1300" b="1" spc="20" dirty="0">
                <a:latin typeface="Roboto Bk"/>
                <a:cs typeface="Roboto Bk"/>
              </a:rPr>
              <a:t> </a:t>
            </a:r>
            <a:r>
              <a:rPr sz="1300" b="1" spc="85" dirty="0">
                <a:latin typeface="Roboto Bk"/>
                <a:cs typeface="Roboto Bk"/>
              </a:rPr>
              <a:t>remain</a:t>
            </a:r>
            <a:r>
              <a:rPr sz="1300" b="1" spc="15" dirty="0">
                <a:latin typeface="Roboto Bk"/>
                <a:cs typeface="Roboto Bk"/>
              </a:rPr>
              <a:t> </a:t>
            </a:r>
            <a:r>
              <a:rPr sz="1300" b="1" spc="25" dirty="0">
                <a:latin typeface="Roboto Bk"/>
                <a:cs typeface="Roboto Bk"/>
              </a:rPr>
              <a:t>invested/deposited</a:t>
            </a:r>
            <a:r>
              <a:rPr sz="1300" b="1" spc="20" dirty="0">
                <a:latin typeface="Roboto Bk"/>
                <a:cs typeface="Roboto Bk"/>
              </a:rPr>
              <a:t> </a:t>
            </a:r>
            <a:r>
              <a:rPr sz="1300" b="1" spc="-15" dirty="0">
                <a:latin typeface="Roboto Bk"/>
                <a:cs typeface="Roboto Bk"/>
              </a:rPr>
              <a:t>as</a:t>
            </a:r>
            <a:r>
              <a:rPr sz="1300" b="1" spc="20" dirty="0">
                <a:latin typeface="Roboto Bk"/>
                <a:cs typeface="Roboto Bk"/>
              </a:rPr>
              <a:t> </a:t>
            </a:r>
            <a:r>
              <a:rPr sz="1300" b="1" spc="85" dirty="0">
                <a:latin typeface="Roboto Bk"/>
                <a:cs typeface="Roboto Bk"/>
              </a:rPr>
              <a:t>per</a:t>
            </a:r>
            <a:r>
              <a:rPr sz="1300" b="1" spc="15" dirty="0">
                <a:latin typeface="Roboto Bk"/>
                <a:cs typeface="Roboto Bk"/>
              </a:rPr>
              <a:t> </a:t>
            </a:r>
            <a:r>
              <a:rPr sz="1300" b="1" spc="-15" dirty="0">
                <a:latin typeface="Roboto Bk"/>
                <a:cs typeface="Roboto Bk"/>
              </a:rPr>
              <a:t>11(5)</a:t>
            </a:r>
            <a:endParaRPr sz="1300">
              <a:latin typeface="Roboto Bk"/>
              <a:cs typeface="Roboto Bk"/>
            </a:endParaRPr>
          </a:p>
          <a:p>
            <a:pPr marL="892175" lvl="1" indent="-314960">
              <a:lnSpc>
                <a:spcPct val="100000"/>
              </a:lnSpc>
              <a:spcBef>
                <a:spcPts val="505"/>
              </a:spcBef>
              <a:buClr>
                <a:srgbClr val="4E81BD"/>
              </a:buClr>
              <a:buFont typeface="Verdana"/>
              <a:buChar char="◦"/>
              <a:tabLst>
                <a:tab pos="892175" algn="l"/>
                <a:tab pos="892810" algn="l"/>
              </a:tabLst>
            </a:pPr>
            <a:r>
              <a:rPr sz="1300" b="1" spc="35" dirty="0">
                <a:latin typeface="Roboto Bk"/>
                <a:cs typeface="Roboto Bk"/>
              </a:rPr>
              <a:t>Not</a:t>
            </a:r>
            <a:r>
              <a:rPr sz="1300" b="1" spc="5" dirty="0">
                <a:latin typeface="Roboto Bk"/>
                <a:cs typeface="Roboto Bk"/>
              </a:rPr>
              <a:t> </a:t>
            </a:r>
            <a:r>
              <a:rPr sz="1300" b="1" spc="45" dirty="0">
                <a:latin typeface="Roboto Bk"/>
                <a:cs typeface="Roboto Bk"/>
              </a:rPr>
              <a:t>utilized</a:t>
            </a:r>
            <a:r>
              <a:rPr sz="1300" b="1" spc="10" dirty="0">
                <a:latin typeface="Roboto Bk"/>
                <a:cs typeface="Roboto Bk"/>
              </a:rPr>
              <a:t> </a:t>
            </a:r>
            <a:r>
              <a:rPr sz="1300" b="1" spc="70" dirty="0">
                <a:latin typeface="Roboto Bk"/>
                <a:cs typeface="Roboto Bk"/>
              </a:rPr>
              <a:t>for</a:t>
            </a:r>
            <a:r>
              <a:rPr sz="1300" b="1" spc="5" dirty="0">
                <a:latin typeface="Roboto Bk"/>
                <a:cs typeface="Roboto Bk"/>
              </a:rPr>
              <a:t> </a:t>
            </a:r>
            <a:r>
              <a:rPr sz="1300" b="1" spc="45" dirty="0">
                <a:latin typeface="Roboto Bk"/>
                <a:cs typeface="Roboto Bk"/>
              </a:rPr>
              <a:t>the</a:t>
            </a:r>
            <a:r>
              <a:rPr sz="1300" b="1" spc="10" dirty="0">
                <a:latin typeface="Roboto Bk"/>
                <a:cs typeface="Roboto Bk"/>
              </a:rPr>
              <a:t> </a:t>
            </a:r>
            <a:r>
              <a:rPr sz="1300" b="1" spc="15" dirty="0">
                <a:latin typeface="Roboto Bk"/>
                <a:cs typeface="Roboto Bk"/>
              </a:rPr>
              <a:t>speciﬁc</a:t>
            </a:r>
            <a:r>
              <a:rPr sz="1300" b="1" spc="5" dirty="0">
                <a:latin typeface="Roboto Bk"/>
                <a:cs typeface="Roboto Bk"/>
              </a:rPr>
              <a:t> </a:t>
            </a:r>
            <a:r>
              <a:rPr sz="1300" b="1" spc="55" dirty="0">
                <a:latin typeface="Roboto Bk"/>
                <a:cs typeface="Roboto Bk"/>
              </a:rPr>
              <a:t>purpose</a:t>
            </a:r>
            <a:endParaRPr sz="1300">
              <a:latin typeface="Roboto Bk"/>
              <a:cs typeface="Roboto Bk"/>
            </a:endParaRPr>
          </a:p>
          <a:p>
            <a:pPr marL="892175" lvl="1" indent="-314960">
              <a:lnSpc>
                <a:spcPct val="100000"/>
              </a:lnSpc>
              <a:spcBef>
                <a:spcPts val="500"/>
              </a:spcBef>
              <a:buClr>
                <a:srgbClr val="4E81BD"/>
              </a:buClr>
              <a:buFont typeface="Verdana"/>
              <a:buChar char="◦"/>
              <a:tabLst>
                <a:tab pos="892175" algn="l"/>
                <a:tab pos="892810" algn="l"/>
              </a:tabLst>
            </a:pPr>
            <a:r>
              <a:rPr sz="1300" b="1" spc="30" dirty="0">
                <a:latin typeface="Roboto Bk"/>
                <a:cs typeface="Roboto Bk"/>
              </a:rPr>
              <a:t>Credited/Paid</a:t>
            </a:r>
            <a:r>
              <a:rPr sz="1300" b="1" spc="5" dirty="0">
                <a:latin typeface="Roboto Bk"/>
                <a:cs typeface="Roboto Bk"/>
              </a:rPr>
              <a:t> </a:t>
            </a:r>
            <a:r>
              <a:rPr sz="1300" b="1" spc="15" dirty="0">
                <a:latin typeface="Roboto Bk"/>
                <a:cs typeface="Roboto Bk"/>
              </a:rPr>
              <a:t>to</a:t>
            </a:r>
            <a:r>
              <a:rPr sz="1300" b="1" spc="5" dirty="0">
                <a:latin typeface="Roboto Bk"/>
                <a:cs typeface="Roboto Bk"/>
              </a:rPr>
              <a:t> </a:t>
            </a:r>
            <a:r>
              <a:rPr sz="1300" b="1" spc="65" dirty="0">
                <a:latin typeface="Roboto Bk"/>
                <a:cs typeface="Roboto Bk"/>
              </a:rPr>
              <a:t>other</a:t>
            </a:r>
            <a:r>
              <a:rPr sz="1300" b="1" spc="5" dirty="0">
                <a:latin typeface="Roboto Bk"/>
                <a:cs typeface="Roboto Bk"/>
              </a:rPr>
              <a:t> </a:t>
            </a:r>
            <a:r>
              <a:rPr sz="1300" b="1" spc="55" dirty="0">
                <a:latin typeface="Roboto Bk"/>
                <a:cs typeface="Roboto Bk"/>
              </a:rPr>
              <a:t>Charitable</a:t>
            </a:r>
            <a:r>
              <a:rPr sz="1300" b="1" spc="5" dirty="0">
                <a:latin typeface="Roboto Bk"/>
                <a:cs typeface="Roboto Bk"/>
              </a:rPr>
              <a:t> </a:t>
            </a:r>
            <a:r>
              <a:rPr sz="1300" b="1" spc="35" dirty="0">
                <a:latin typeface="Roboto Bk"/>
                <a:cs typeface="Roboto Bk"/>
              </a:rPr>
              <a:t>Institutions</a:t>
            </a:r>
            <a:endParaRPr sz="1300">
              <a:latin typeface="Roboto Bk"/>
              <a:cs typeface="Roboto Bk"/>
            </a:endParaRPr>
          </a:p>
          <a:p>
            <a:pPr marL="598805" indent="-480695">
              <a:spcBef>
                <a:spcPts val="465"/>
              </a:spcBef>
              <a:buClr>
                <a:srgbClr val="4E81BD"/>
              </a:buClr>
              <a:buSzPct val="80000"/>
              <a:buFont typeface="Segoe UI Symbol"/>
              <a:buChar char="⚫"/>
              <a:tabLst>
                <a:tab pos="598805" algn="l"/>
                <a:tab pos="599440" algn="l"/>
              </a:tabLst>
            </a:pPr>
            <a:r>
              <a:rPr sz="1750" b="1" spc="70" dirty="0">
                <a:latin typeface="Roboto Bk"/>
                <a:cs typeface="Roboto Bk"/>
              </a:rPr>
              <a:t>Income</a:t>
            </a:r>
            <a:r>
              <a:rPr sz="1750" b="1" spc="20" dirty="0">
                <a:latin typeface="Roboto Bk"/>
                <a:cs typeface="Roboto Bk"/>
              </a:rPr>
              <a:t> </a:t>
            </a:r>
            <a:r>
              <a:rPr sz="1750" b="1" spc="45" dirty="0">
                <a:latin typeface="Roboto Bk"/>
                <a:cs typeface="Roboto Bk"/>
              </a:rPr>
              <a:t>invested</a:t>
            </a:r>
            <a:r>
              <a:rPr sz="1750" b="1" spc="25" dirty="0">
                <a:latin typeface="Roboto Bk"/>
                <a:cs typeface="Roboto Bk"/>
              </a:rPr>
              <a:t> </a:t>
            </a:r>
            <a:r>
              <a:rPr sz="1750" b="1" spc="114" dirty="0">
                <a:latin typeface="Roboto Bk"/>
                <a:cs typeface="Roboto Bk"/>
              </a:rPr>
              <a:t>in</a:t>
            </a:r>
            <a:r>
              <a:rPr sz="1750" b="1" spc="25" dirty="0">
                <a:latin typeface="Roboto Bk"/>
                <a:cs typeface="Roboto Bk"/>
              </a:rPr>
              <a:t> </a:t>
            </a:r>
            <a:r>
              <a:rPr sz="1750" b="1" spc="35" dirty="0">
                <a:latin typeface="Roboto Bk"/>
                <a:cs typeface="Roboto Bk"/>
              </a:rPr>
              <a:t>modes</a:t>
            </a:r>
            <a:r>
              <a:rPr sz="1750" b="1" spc="25" dirty="0">
                <a:latin typeface="Roboto Bk"/>
                <a:cs typeface="Roboto Bk"/>
              </a:rPr>
              <a:t> </a:t>
            </a:r>
            <a:r>
              <a:rPr sz="1750" b="1" spc="75" dirty="0">
                <a:latin typeface="Roboto Bk"/>
                <a:cs typeface="Roboto Bk"/>
              </a:rPr>
              <a:t>other</a:t>
            </a:r>
            <a:r>
              <a:rPr sz="1750" b="1" spc="25" dirty="0">
                <a:latin typeface="Roboto Bk"/>
                <a:cs typeface="Roboto Bk"/>
              </a:rPr>
              <a:t> </a:t>
            </a:r>
            <a:r>
              <a:rPr sz="1750" b="1" spc="85" dirty="0">
                <a:latin typeface="Roboto Bk"/>
                <a:cs typeface="Roboto Bk"/>
              </a:rPr>
              <a:t>than</a:t>
            </a:r>
            <a:r>
              <a:rPr sz="1750" b="1" spc="25" dirty="0">
                <a:latin typeface="Roboto Bk"/>
                <a:cs typeface="Roboto Bk"/>
              </a:rPr>
              <a:t> </a:t>
            </a:r>
            <a:r>
              <a:rPr sz="1750" b="1" spc="-30" dirty="0">
                <a:latin typeface="Roboto Bk"/>
                <a:cs typeface="Roboto Bk"/>
              </a:rPr>
              <a:t>11(5</a:t>
            </a:r>
            <a:r>
              <a:rPr sz="1750" b="1" spc="-30">
                <a:latin typeface="Roboto Bk"/>
                <a:cs typeface="Roboto Bk"/>
              </a:rPr>
              <a:t>)</a:t>
            </a:r>
            <a:r>
              <a:rPr sz="1750" b="1" spc="25">
                <a:latin typeface="Roboto Bk"/>
                <a:cs typeface="Roboto Bk"/>
              </a:rPr>
              <a:t> </a:t>
            </a:r>
            <a:r>
              <a:rPr sz="1750" b="1" spc="35" smtClean="0">
                <a:latin typeface="Roboto Bk"/>
                <a:cs typeface="Roboto Bk"/>
              </a:rPr>
              <a:t>modes</a:t>
            </a:r>
            <a:r>
              <a:rPr lang="en-US" sz="1750" b="1" spc="35" dirty="0" smtClean="0">
                <a:latin typeface="Roboto Bk"/>
                <a:cs typeface="Roboto Bk"/>
              </a:rPr>
              <a:t> </a:t>
            </a:r>
            <a:r>
              <a:rPr lang="en-US" sz="1600" b="1" dirty="0" smtClean="0"/>
              <a:t>any other form or mode of investment or deposit as may be prescribed</a:t>
            </a:r>
            <a:endParaRPr sz="1750">
              <a:latin typeface="Roboto Bk"/>
              <a:cs typeface="Roboto Bk"/>
            </a:endParaRPr>
          </a:p>
          <a:p>
            <a:pPr marL="598805" indent="-480695">
              <a:lnSpc>
                <a:spcPct val="100000"/>
              </a:lnSpc>
              <a:spcBef>
                <a:spcPts val="625"/>
              </a:spcBef>
              <a:buClr>
                <a:srgbClr val="4E81BD"/>
              </a:buClr>
              <a:buSzPct val="80000"/>
              <a:buFont typeface="Segoe UI Symbol"/>
              <a:buChar char="⚫"/>
              <a:tabLst>
                <a:tab pos="598805" algn="l"/>
                <a:tab pos="599440" algn="l"/>
              </a:tabLst>
            </a:pPr>
            <a:r>
              <a:rPr sz="1750" b="1" spc="25" dirty="0">
                <a:latin typeface="Roboto Bk"/>
                <a:cs typeface="Roboto Bk"/>
              </a:rPr>
              <a:t>Beneﬁts</a:t>
            </a:r>
            <a:r>
              <a:rPr sz="1750" b="1" dirty="0">
                <a:latin typeface="Roboto Bk"/>
                <a:cs typeface="Roboto Bk"/>
              </a:rPr>
              <a:t> </a:t>
            </a:r>
            <a:r>
              <a:rPr sz="1750" b="1" spc="10" dirty="0">
                <a:latin typeface="Roboto Bk"/>
                <a:cs typeface="Roboto Bk"/>
              </a:rPr>
              <a:t>to</a:t>
            </a:r>
            <a:r>
              <a:rPr sz="1750" b="1" spc="5" dirty="0">
                <a:latin typeface="Roboto Bk"/>
                <a:cs typeface="Roboto Bk"/>
              </a:rPr>
              <a:t> </a:t>
            </a:r>
            <a:r>
              <a:rPr sz="1750" b="1" spc="30" dirty="0">
                <a:latin typeface="Roboto Bk"/>
                <a:cs typeface="Roboto Bk"/>
              </a:rPr>
              <a:t>speciﬁed</a:t>
            </a:r>
            <a:r>
              <a:rPr sz="1750" b="1" spc="5" dirty="0">
                <a:latin typeface="Roboto Bk"/>
                <a:cs typeface="Roboto Bk"/>
              </a:rPr>
              <a:t> </a:t>
            </a:r>
            <a:r>
              <a:rPr sz="1750" b="1" spc="40" dirty="0">
                <a:latin typeface="Roboto Bk"/>
                <a:cs typeface="Roboto Bk"/>
              </a:rPr>
              <a:t>persons</a:t>
            </a:r>
            <a:endParaRPr sz="1750">
              <a:latin typeface="Roboto Bk"/>
              <a:cs typeface="Roboto Bk"/>
            </a:endParaRPr>
          </a:p>
          <a:p>
            <a:pPr marL="598805" indent="-480695">
              <a:lnSpc>
                <a:spcPct val="100000"/>
              </a:lnSpc>
              <a:spcBef>
                <a:spcPts val="620"/>
              </a:spcBef>
              <a:buClr>
                <a:srgbClr val="4E81BD"/>
              </a:buClr>
              <a:buSzPct val="80000"/>
              <a:buFont typeface="Segoe UI Symbol"/>
              <a:buChar char="⚫"/>
              <a:tabLst>
                <a:tab pos="598805" algn="l"/>
                <a:tab pos="599440" algn="l"/>
              </a:tabLst>
            </a:pPr>
            <a:r>
              <a:rPr sz="1750" b="1" spc="65" dirty="0">
                <a:latin typeface="Roboto Bk"/>
                <a:cs typeface="Roboto Bk"/>
              </a:rPr>
              <a:t>Application</a:t>
            </a:r>
            <a:r>
              <a:rPr sz="1750" b="1" spc="15" dirty="0">
                <a:latin typeface="Roboto Bk"/>
                <a:cs typeface="Roboto Bk"/>
              </a:rPr>
              <a:t> </a:t>
            </a:r>
            <a:r>
              <a:rPr sz="1750" b="1" spc="35" dirty="0">
                <a:latin typeface="Roboto Bk"/>
                <a:cs typeface="Roboto Bk"/>
              </a:rPr>
              <a:t>outside</a:t>
            </a:r>
            <a:r>
              <a:rPr sz="1750" b="1" spc="15" dirty="0">
                <a:latin typeface="Roboto Bk"/>
                <a:cs typeface="Roboto Bk"/>
              </a:rPr>
              <a:t> </a:t>
            </a:r>
            <a:r>
              <a:rPr sz="1750" b="1" spc="100" dirty="0">
                <a:latin typeface="Roboto Bk"/>
                <a:cs typeface="Roboto Bk"/>
              </a:rPr>
              <a:t>India</a:t>
            </a:r>
            <a:r>
              <a:rPr sz="1750" b="1" spc="20" dirty="0">
                <a:latin typeface="Roboto Bk"/>
                <a:cs typeface="Roboto Bk"/>
              </a:rPr>
              <a:t> </a:t>
            </a:r>
            <a:r>
              <a:rPr sz="1750" b="1" spc="85" dirty="0">
                <a:latin typeface="Roboto Bk"/>
                <a:cs typeface="Roboto Bk"/>
              </a:rPr>
              <a:t>without</a:t>
            </a:r>
            <a:r>
              <a:rPr sz="1750" b="1" spc="15" dirty="0">
                <a:latin typeface="Roboto Bk"/>
                <a:cs typeface="Roboto Bk"/>
              </a:rPr>
              <a:t> </a:t>
            </a:r>
            <a:r>
              <a:rPr sz="1750" b="1" spc="45" dirty="0">
                <a:latin typeface="Roboto Bk"/>
                <a:cs typeface="Roboto Bk"/>
              </a:rPr>
              <a:t>CBDT</a:t>
            </a:r>
            <a:r>
              <a:rPr sz="1750" b="1" spc="20" dirty="0">
                <a:latin typeface="Roboto Bk"/>
                <a:cs typeface="Roboto Bk"/>
              </a:rPr>
              <a:t> </a:t>
            </a:r>
            <a:r>
              <a:rPr sz="1750" b="1" spc="85" dirty="0">
                <a:latin typeface="Roboto Bk"/>
                <a:cs typeface="Roboto Bk"/>
              </a:rPr>
              <a:t>approval</a:t>
            </a:r>
            <a:endParaRPr sz="1750">
              <a:latin typeface="Roboto Bk"/>
              <a:cs typeface="Roboto Bk"/>
            </a:endParaRPr>
          </a:p>
          <a:p>
            <a:pPr marL="598805" marR="7620" indent="-480059" algn="just">
              <a:lnSpc>
                <a:spcPct val="129600"/>
              </a:lnSpc>
              <a:buClr>
                <a:srgbClr val="4E81BD"/>
              </a:buClr>
              <a:buSzPct val="80000"/>
              <a:buFont typeface="Segoe UI Symbol"/>
              <a:buChar char="⚫"/>
              <a:tabLst>
                <a:tab pos="599440" algn="l"/>
              </a:tabLst>
            </a:pPr>
            <a:r>
              <a:rPr sz="1750" b="1" spc="70" dirty="0">
                <a:latin typeface="Roboto Bk"/>
                <a:cs typeface="Roboto Bk"/>
              </a:rPr>
              <a:t>Treated </a:t>
            </a:r>
            <a:r>
              <a:rPr sz="1750" b="1" spc="-25" dirty="0">
                <a:latin typeface="Roboto Bk"/>
                <a:cs typeface="Roboto Bk"/>
              </a:rPr>
              <a:t>as </a:t>
            </a:r>
            <a:r>
              <a:rPr sz="1750" b="1" spc="65" dirty="0">
                <a:latin typeface="Roboto Bk"/>
                <a:cs typeface="Roboto Bk"/>
              </a:rPr>
              <a:t>income </a:t>
            </a:r>
            <a:r>
              <a:rPr sz="1750" b="1" spc="114" dirty="0">
                <a:latin typeface="Roboto Bk"/>
                <a:cs typeface="Roboto Bk"/>
              </a:rPr>
              <a:t>in </a:t>
            </a:r>
            <a:r>
              <a:rPr sz="1750" b="1" spc="50" dirty="0">
                <a:latin typeface="Roboto Bk"/>
                <a:cs typeface="Roboto Bk"/>
              </a:rPr>
              <a:t>the </a:t>
            </a:r>
            <a:r>
              <a:rPr sz="1750" b="1" spc="95" dirty="0">
                <a:latin typeface="Roboto Bk"/>
                <a:cs typeface="Roboto Bk"/>
              </a:rPr>
              <a:t>year </a:t>
            </a:r>
            <a:r>
              <a:rPr sz="1750" b="1" spc="70" dirty="0">
                <a:latin typeface="Roboto Bk"/>
                <a:cs typeface="Roboto Bk"/>
              </a:rPr>
              <a:t>immediately </a:t>
            </a:r>
            <a:r>
              <a:rPr sz="1750" b="1" spc="60" dirty="0">
                <a:latin typeface="Roboto Bk"/>
                <a:cs typeface="Roboto Bk"/>
              </a:rPr>
              <a:t>after </a:t>
            </a:r>
            <a:r>
              <a:rPr sz="1750" b="1" spc="50" dirty="0">
                <a:latin typeface="Roboto Bk"/>
                <a:cs typeface="Roboto Bk"/>
              </a:rPr>
              <a:t>the </a:t>
            </a:r>
            <a:r>
              <a:rPr sz="1750" b="1" spc="95" dirty="0">
                <a:latin typeface="Roboto Bk"/>
                <a:cs typeface="Roboto Bk"/>
              </a:rPr>
              <a:t>year </a:t>
            </a:r>
            <a:r>
              <a:rPr sz="1750" b="1" spc="20" dirty="0">
                <a:latin typeface="Roboto Bk"/>
                <a:cs typeface="Roboto Bk"/>
              </a:rPr>
              <a:t>of </a:t>
            </a:r>
            <a:r>
              <a:rPr sz="1750" b="1" spc="40" dirty="0">
                <a:latin typeface="Roboto Bk"/>
                <a:cs typeface="Roboto Bk"/>
              </a:rPr>
              <a:t>receipt/in </a:t>
            </a:r>
            <a:r>
              <a:rPr sz="1750" b="1" spc="45" dirty="0">
                <a:latin typeface="Roboto Bk"/>
                <a:cs typeface="Roboto Bk"/>
              </a:rPr>
              <a:t> </a:t>
            </a:r>
            <a:r>
              <a:rPr sz="1750" b="1" spc="50" dirty="0">
                <a:latin typeface="Roboto Bk"/>
                <a:cs typeface="Roboto Bk"/>
              </a:rPr>
              <a:t>the </a:t>
            </a:r>
            <a:r>
              <a:rPr sz="1750" b="1" spc="95" dirty="0">
                <a:latin typeface="Roboto Bk"/>
                <a:cs typeface="Roboto Bk"/>
              </a:rPr>
              <a:t>year </a:t>
            </a:r>
            <a:r>
              <a:rPr sz="1750" b="1" spc="70" dirty="0">
                <a:latin typeface="Roboto Bk"/>
                <a:cs typeface="Roboto Bk"/>
              </a:rPr>
              <a:t>immediately </a:t>
            </a:r>
            <a:r>
              <a:rPr sz="1750" b="1" spc="60" dirty="0">
                <a:latin typeface="Roboto Bk"/>
                <a:cs typeface="Roboto Bk"/>
              </a:rPr>
              <a:t>after </a:t>
            </a:r>
            <a:r>
              <a:rPr sz="1750" b="1" spc="50" dirty="0">
                <a:latin typeface="Roboto Bk"/>
                <a:cs typeface="Roboto Bk"/>
              </a:rPr>
              <a:t>the </a:t>
            </a:r>
            <a:r>
              <a:rPr sz="1750" b="1" spc="95" dirty="0">
                <a:latin typeface="Roboto Bk"/>
                <a:cs typeface="Roboto Bk"/>
              </a:rPr>
              <a:t>year </a:t>
            </a:r>
            <a:r>
              <a:rPr sz="1750" b="1" spc="114" dirty="0">
                <a:latin typeface="Roboto Bk"/>
                <a:cs typeface="Roboto Bk"/>
              </a:rPr>
              <a:t>in </a:t>
            </a:r>
            <a:r>
              <a:rPr sz="1750" b="1" spc="110" dirty="0">
                <a:latin typeface="Roboto Bk"/>
                <a:cs typeface="Roboto Bk"/>
              </a:rPr>
              <a:t>which </a:t>
            </a:r>
            <a:r>
              <a:rPr sz="1750" b="1" spc="65" dirty="0">
                <a:latin typeface="Roboto Bk"/>
                <a:cs typeface="Roboto Bk"/>
              </a:rPr>
              <a:t>income was </a:t>
            </a:r>
            <a:r>
              <a:rPr sz="1750" b="1" spc="90" dirty="0">
                <a:latin typeface="Roboto Bk"/>
                <a:cs typeface="Roboto Bk"/>
              </a:rPr>
              <a:t>derived </a:t>
            </a:r>
            <a:r>
              <a:rPr sz="1750" b="1" spc="50" dirty="0">
                <a:latin typeface="Roboto Bk"/>
                <a:cs typeface="Roboto Bk"/>
              </a:rPr>
              <a:t>if </a:t>
            </a:r>
            <a:r>
              <a:rPr sz="1750" b="1" spc="55" dirty="0">
                <a:latin typeface="Roboto Bk"/>
                <a:cs typeface="Roboto Bk"/>
              </a:rPr>
              <a:t>not </a:t>
            </a:r>
            <a:r>
              <a:rPr sz="1750" b="1" spc="-425" dirty="0">
                <a:latin typeface="Roboto Bk"/>
                <a:cs typeface="Roboto Bk"/>
              </a:rPr>
              <a:t> </a:t>
            </a:r>
            <a:r>
              <a:rPr sz="1750" b="1" spc="55" dirty="0">
                <a:latin typeface="Roboto Bk"/>
                <a:cs typeface="Roboto Bk"/>
              </a:rPr>
              <a:t>utilized</a:t>
            </a:r>
            <a:r>
              <a:rPr sz="1750" b="1" spc="20" dirty="0">
                <a:latin typeface="Roboto Bk"/>
                <a:cs typeface="Roboto Bk"/>
              </a:rPr>
              <a:t> </a:t>
            </a:r>
            <a:r>
              <a:rPr sz="1750" b="1" spc="85" dirty="0">
                <a:latin typeface="Roboto Bk"/>
                <a:cs typeface="Roboto Bk"/>
              </a:rPr>
              <a:t>for</a:t>
            </a:r>
            <a:r>
              <a:rPr sz="1750" b="1" spc="20" dirty="0">
                <a:latin typeface="Roboto Bk"/>
                <a:cs typeface="Roboto Bk"/>
              </a:rPr>
              <a:t> </a:t>
            </a:r>
            <a:r>
              <a:rPr sz="1750" b="1" spc="50" dirty="0">
                <a:latin typeface="Roboto Bk"/>
                <a:cs typeface="Roboto Bk"/>
              </a:rPr>
              <a:t>the</a:t>
            </a:r>
            <a:r>
              <a:rPr sz="1750" b="1" spc="20" dirty="0">
                <a:latin typeface="Roboto Bk"/>
                <a:cs typeface="Roboto Bk"/>
              </a:rPr>
              <a:t> </a:t>
            </a:r>
            <a:r>
              <a:rPr sz="1750" b="1" spc="45" dirty="0">
                <a:latin typeface="Roboto Bk"/>
                <a:cs typeface="Roboto Bk"/>
              </a:rPr>
              <a:t>purposes</a:t>
            </a:r>
            <a:r>
              <a:rPr sz="1750" b="1" spc="20" dirty="0">
                <a:latin typeface="Roboto Bk"/>
                <a:cs typeface="Roboto Bk"/>
              </a:rPr>
              <a:t> </a:t>
            </a:r>
            <a:r>
              <a:rPr sz="1750" b="1" spc="85" dirty="0">
                <a:latin typeface="Roboto Bk"/>
                <a:cs typeface="Roboto Bk"/>
              </a:rPr>
              <a:t>for</a:t>
            </a:r>
            <a:r>
              <a:rPr sz="1750" b="1" spc="20" dirty="0">
                <a:latin typeface="Roboto Bk"/>
                <a:cs typeface="Roboto Bk"/>
              </a:rPr>
              <a:t> </a:t>
            </a:r>
            <a:r>
              <a:rPr sz="1750" b="1" spc="110" dirty="0">
                <a:latin typeface="Roboto Bk"/>
                <a:cs typeface="Roboto Bk"/>
              </a:rPr>
              <a:t>which</a:t>
            </a:r>
            <a:r>
              <a:rPr sz="1750" b="1" spc="20" dirty="0">
                <a:latin typeface="Roboto Bk"/>
                <a:cs typeface="Roboto Bk"/>
              </a:rPr>
              <a:t> </a:t>
            </a:r>
            <a:r>
              <a:rPr sz="1750" b="1" spc="45" dirty="0">
                <a:latin typeface="Roboto Bk"/>
                <a:cs typeface="Roboto Bk"/>
              </a:rPr>
              <a:t>accumulated.</a:t>
            </a:r>
            <a:endParaRPr sz="1750">
              <a:latin typeface="Roboto Bk"/>
              <a:cs typeface="Roboto Bk"/>
            </a:endParaRPr>
          </a:p>
          <a:p>
            <a:pPr marL="598805" indent="-586740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78846"/>
              <a:buFont typeface="Segoe UI Symbol"/>
              <a:buChar char="⚫"/>
              <a:tabLst>
                <a:tab pos="598805" algn="l"/>
                <a:tab pos="599440" algn="l"/>
                <a:tab pos="2587625" algn="l"/>
              </a:tabLst>
            </a:pPr>
            <a:r>
              <a:rPr sz="2600" b="1" spc="150" dirty="0">
                <a:solidFill>
                  <a:srgbClr val="366091"/>
                </a:solidFill>
                <a:latin typeface="Roboto"/>
                <a:cs typeface="Roboto"/>
              </a:rPr>
              <a:t>Penalty</a:t>
            </a:r>
            <a:r>
              <a:rPr sz="2600" b="1" spc="65" dirty="0">
                <a:solidFill>
                  <a:srgbClr val="366091"/>
                </a:solidFill>
                <a:latin typeface="Roboto"/>
                <a:cs typeface="Roboto"/>
              </a:rPr>
              <a:t> </a:t>
            </a:r>
            <a:r>
              <a:rPr sz="2600" b="1" spc="-40" dirty="0">
                <a:solidFill>
                  <a:srgbClr val="366091"/>
                </a:solidFill>
                <a:latin typeface="Roboto"/>
                <a:cs typeface="Roboto"/>
              </a:rPr>
              <a:t>u/s	</a:t>
            </a:r>
            <a:r>
              <a:rPr sz="2600" b="1" spc="114" dirty="0">
                <a:solidFill>
                  <a:srgbClr val="366091"/>
                </a:solidFill>
                <a:latin typeface="Roboto"/>
                <a:cs typeface="Roboto"/>
              </a:rPr>
              <a:t>271AAE</a:t>
            </a:r>
            <a:endParaRPr sz="2600">
              <a:latin typeface="Roboto"/>
              <a:cs typeface="Roboto"/>
            </a:endParaRPr>
          </a:p>
          <a:p>
            <a:pPr marL="734695" marR="5080" indent="-312420">
              <a:lnSpc>
                <a:spcPct val="128299"/>
              </a:lnSpc>
              <a:spcBef>
                <a:spcPts val="440"/>
              </a:spcBef>
              <a:buClr>
                <a:srgbClr val="BF4F4D"/>
              </a:buClr>
              <a:buSzPct val="80000"/>
              <a:buFont typeface="Arial MT"/>
              <a:buChar char="•"/>
              <a:tabLst>
                <a:tab pos="734695" algn="l"/>
                <a:tab pos="735330" algn="l"/>
              </a:tabLst>
            </a:pPr>
            <a:r>
              <a:rPr sz="1500" b="1" spc="35" dirty="0">
                <a:latin typeface="Roboto Bk"/>
                <a:cs typeface="Roboto Bk"/>
              </a:rPr>
              <a:t>First</a:t>
            </a:r>
            <a:r>
              <a:rPr sz="1500" b="1" spc="434" dirty="0">
                <a:latin typeface="Roboto Bk"/>
                <a:cs typeface="Roboto Bk"/>
              </a:rPr>
              <a:t> </a:t>
            </a:r>
            <a:r>
              <a:rPr sz="1500" b="1" spc="25" dirty="0">
                <a:latin typeface="Roboto Bk"/>
                <a:cs typeface="Roboto Bk"/>
              </a:rPr>
              <a:t>instance</a:t>
            </a:r>
            <a:r>
              <a:rPr sz="1500" b="1" spc="160" dirty="0">
                <a:latin typeface="Roboto Bk"/>
                <a:cs typeface="Roboto Bk"/>
              </a:rPr>
              <a:t> </a:t>
            </a:r>
            <a:r>
              <a:rPr sz="1500" b="1" spc="-180" dirty="0">
                <a:latin typeface="Roboto Bk"/>
                <a:cs typeface="Roboto Bk"/>
              </a:rPr>
              <a:t>-</a:t>
            </a:r>
            <a:r>
              <a:rPr sz="1500" b="1" spc="-90" dirty="0">
                <a:latin typeface="Roboto Bk"/>
                <a:cs typeface="Roboto Bk"/>
              </a:rPr>
              <a:t> </a:t>
            </a:r>
            <a:r>
              <a:rPr sz="1500" b="1" spc="25" dirty="0">
                <a:latin typeface="Roboto Bk"/>
                <a:cs typeface="Roboto Bk"/>
              </a:rPr>
              <a:t>100%</a:t>
            </a:r>
            <a:r>
              <a:rPr sz="1500" b="1" spc="90" dirty="0">
                <a:latin typeface="Roboto Bk"/>
                <a:cs typeface="Roboto Bk"/>
              </a:rPr>
              <a:t> </a:t>
            </a:r>
            <a:r>
              <a:rPr sz="1500" b="1" spc="15" dirty="0">
                <a:latin typeface="Roboto Bk"/>
                <a:cs typeface="Roboto Bk"/>
              </a:rPr>
              <a:t>of  </a:t>
            </a:r>
            <a:r>
              <a:rPr sz="1500" b="1" spc="35" dirty="0">
                <a:latin typeface="Roboto Bk"/>
                <a:cs typeface="Roboto Bk"/>
              </a:rPr>
              <a:t>the</a:t>
            </a:r>
            <a:r>
              <a:rPr sz="1500" b="1" spc="75" dirty="0">
                <a:latin typeface="Roboto Bk"/>
                <a:cs typeface="Roboto Bk"/>
              </a:rPr>
              <a:t> </a:t>
            </a:r>
            <a:r>
              <a:rPr sz="1500" b="1" spc="65" dirty="0">
                <a:latin typeface="Roboto Bk"/>
                <a:cs typeface="Roboto Bk"/>
              </a:rPr>
              <a:t>amount</a:t>
            </a:r>
            <a:r>
              <a:rPr sz="1500" b="1" spc="70" dirty="0">
                <a:latin typeface="Roboto Bk"/>
                <a:cs typeface="Roboto Bk"/>
              </a:rPr>
              <a:t> </a:t>
            </a:r>
            <a:r>
              <a:rPr sz="1500" b="1" spc="15" dirty="0">
                <a:latin typeface="Roboto Bk"/>
                <a:cs typeface="Roboto Bk"/>
              </a:rPr>
              <a:t>of  </a:t>
            </a:r>
            <a:r>
              <a:rPr sz="1500" b="1" spc="55" dirty="0">
                <a:latin typeface="Roboto Bk"/>
                <a:cs typeface="Roboto Bk"/>
              </a:rPr>
              <a:t>unreasonable</a:t>
            </a:r>
            <a:r>
              <a:rPr sz="1500" b="1" spc="105" dirty="0">
                <a:latin typeface="Roboto Bk"/>
                <a:cs typeface="Roboto Bk"/>
              </a:rPr>
              <a:t> </a:t>
            </a:r>
            <a:r>
              <a:rPr sz="1500" b="1" spc="40" dirty="0">
                <a:latin typeface="Roboto Bk"/>
                <a:cs typeface="Roboto Bk"/>
              </a:rPr>
              <a:t>beneﬁt</a:t>
            </a:r>
            <a:r>
              <a:rPr sz="1500" b="1" spc="440" dirty="0">
                <a:latin typeface="Roboto Bk"/>
                <a:cs typeface="Roboto Bk"/>
              </a:rPr>
              <a:t> </a:t>
            </a:r>
            <a:r>
              <a:rPr sz="1500" b="1" spc="70" dirty="0">
                <a:latin typeface="Roboto Bk"/>
                <a:cs typeface="Roboto Bk"/>
              </a:rPr>
              <a:t>provided</a:t>
            </a:r>
            <a:r>
              <a:rPr sz="1500" b="1" spc="465" dirty="0">
                <a:latin typeface="Roboto Bk"/>
                <a:cs typeface="Roboto Bk"/>
              </a:rPr>
              <a:t> </a:t>
            </a:r>
            <a:r>
              <a:rPr sz="1500" b="1" spc="5" dirty="0">
                <a:latin typeface="Roboto Bk"/>
                <a:cs typeface="Roboto Bk"/>
              </a:rPr>
              <a:t>to</a:t>
            </a:r>
            <a:r>
              <a:rPr sz="1500" b="1" spc="125" dirty="0">
                <a:latin typeface="Roboto Bk"/>
                <a:cs typeface="Roboto Bk"/>
              </a:rPr>
              <a:t> </a:t>
            </a:r>
            <a:r>
              <a:rPr sz="1500" b="1" spc="35" dirty="0">
                <a:latin typeface="Roboto Bk"/>
                <a:cs typeface="Roboto Bk"/>
              </a:rPr>
              <a:t>the </a:t>
            </a:r>
            <a:r>
              <a:rPr sz="1500" b="1" spc="-360" dirty="0">
                <a:latin typeface="Roboto Bk"/>
                <a:cs typeface="Roboto Bk"/>
              </a:rPr>
              <a:t> </a:t>
            </a:r>
            <a:r>
              <a:rPr sz="1500" b="1" spc="15" dirty="0">
                <a:latin typeface="Roboto Bk"/>
                <a:cs typeface="Roboto Bk"/>
              </a:rPr>
              <a:t>speciﬁed</a:t>
            </a:r>
            <a:r>
              <a:rPr sz="1500" b="1" spc="5" dirty="0">
                <a:latin typeface="Roboto Bk"/>
                <a:cs typeface="Roboto Bk"/>
              </a:rPr>
              <a:t> </a:t>
            </a:r>
            <a:r>
              <a:rPr sz="1500" b="1" spc="30" dirty="0">
                <a:latin typeface="Roboto Bk"/>
                <a:cs typeface="Roboto Bk"/>
              </a:rPr>
              <a:t>person.</a:t>
            </a:r>
            <a:endParaRPr sz="1500">
              <a:latin typeface="Roboto Bk"/>
              <a:cs typeface="Roboto Bk"/>
            </a:endParaRPr>
          </a:p>
          <a:p>
            <a:pPr marL="734695" indent="-313055">
              <a:lnSpc>
                <a:spcPct val="100000"/>
              </a:lnSpc>
              <a:spcBef>
                <a:spcPts val="509"/>
              </a:spcBef>
              <a:buClr>
                <a:srgbClr val="BF4F4D"/>
              </a:buClr>
              <a:buSzPct val="80000"/>
              <a:buFont typeface="Arial MT"/>
              <a:buChar char="•"/>
              <a:tabLst>
                <a:tab pos="734695" algn="l"/>
                <a:tab pos="735330" algn="l"/>
              </a:tabLst>
            </a:pPr>
            <a:r>
              <a:rPr sz="1500" b="1" spc="-125" dirty="0">
                <a:latin typeface="Roboto Bk"/>
                <a:cs typeface="Roboto Bk"/>
              </a:rPr>
              <a:t>S</a:t>
            </a:r>
            <a:r>
              <a:rPr sz="1500" b="1" spc="100" dirty="0">
                <a:latin typeface="Roboto Bk"/>
                <a:cs typeface="Roboto Bk"/>
              </a:rPr>
              <a:t>u</a:t>
            </a:r>
            <a:r>
              <a:rPr sz="1500" b="1" spc="70" dirty="0">
                <a:latin typeface="Roboto Bk"/>
                <a:cs typeface="Roboto Bk"/>
              </a:rPr>
              <a:t>b</a:t>
            </a:r>
            <a:r>
              <a:rPr sz="1500" b="1" spc="-100" dirty="0">
                <a:latin typeface="Roboto Bk"/>
                <a:cs typeface="Roboto Bk"/>
              </a:rPr>
              <a:t>s</a:t>
            </a:r>
            <a:r>
              <a:rPr sz="1500" b="1" spc="40" dirty="0">
                <a:latin typeface="Roboto Bk"/>
                <a:cs typeface="Roboto Bk"/>
              </a:rPr>
              <a:t>eq</a:t>
            </a:r>
            <a:r>
              <a:rPr sz="1500" b="1" spc="100" dirty="0">
                <a:latin typeface="Roboto Bk"/>
                <a:cs typeface="Roboto Bk"/>
              </a:rPr>
              <a:t>u</a:t>
            </a:r>
            <a:r>
              <a:rPr sz="1500" b="1" spc="65" dirty="0">
                <a:latin typeface="Roboto Bk"/>
                <a:cs typeface="Roboto Bk"/>
              </a:rPr>
              <a:t>en</a:t>
            </a:r>
            <a:r>
              <a:rPr sz="1500" b="1" spc="-5" dirty="0">
                <a:latin typeface="Roboto Bk"/>
                <a:cs typeface="Roboto Bk"/>
              </a:rPr>
              <a:t>t</a:t>
            </a:r>
            <a:r>
              <a:rPr sz="1500" b="1" spc="10" dirty="0">
                <a:latin typeface="Roboto Bk"/>
                <a:cs typeface="Roboto Bk"/>
              </a:rPr>
              <a:t> </a:t>
            </a:r>
            <a:r>
              <a:rPr sz="1500" b="1" spc="65" dirty="0">
                <a:latin typeface="Roboto Bk"/>
                <a:cs typeface="Roboto Bk"/>
              </a:rPr>
              <a:t>i</a:t>
            </a:r>
            <a:r>
              <a:rPr sz="1500" b="1" spc="114" dirty="0">
                <a:latin typeface="Roboto Bk"/>
                <a:cs typeface="Roboto Bk"/>
              </a:rPr>
              <a:t>n</a:t>
            </a:r>
            <a:r>
              <a:rPr sz="1500" b="1" spc="-100" dirty="0">
                <a:latin typeface="Roboto Bk"/>
                <a:cs typeface="Roboto Bk"/>
              </a:rPr>
              <a:t>s</a:t>
            </a:r>
            <a:r>
              <a:rPr sz="1500" b="1" spc="-10" dirty="0">
                <a:latin typeface="Roboto Bk"/>
                <a:cs typeface="Roboto Bk"/>
              </a:rPr>
              <a:t>t</a:t>
            </a:r>
            <a:r>
              <a:rPr sz="1500" b="1" spc="40" dirty="0">
                <a:latin typeface="Roboto Bk"/>
                <a:cs typeface="Roboto Bk"/>
              </a:rPr>
              <a:t>a</a:t>
            </a:r>
            <a:r>
              <a:rPr sz="1500" b="1" spc="114" dirty="0">
                <a:latin typeface="Roboto Bk"/>
                <a:cs typeface="Roboto Bk"/>
              </a:rPr>
              <a:t>n</a:t>
            </a:r>
            <a:r>
              <a:rPr sz="1500" b="1" spc="-10" dirty="0">
                <a:latin typeface="Roboto Bk"/>
                <a:cs typeface="Roboto Bk"/>
              </a:rPr>
              <a:t>ce</a:t>
            </a:r>
            <a:r>
              <a:rPr sz="1500" b="1" spc="10" dirty="0">
                <a:latin typeface="Roboto Bk"/>
                <a:cs typeface="Roboto Bk"/>
              </a:rPr>
              <a:t> </a:t>
            </a:r>
            <a:r>
              <a:rPr sz="1500" b="1" spc="-290" dirty="0">
                <a:latin typeface="Roboto Bk"/>
                <a:cs typeface="Roboto Bk"/>
              </a:rPr>
              <a:t>–</a:t>
            </a:r>
            <a:r>
              <a:rPr sz="1500" b="1" spc="10" dirty="0">
                <a:latin typeface="Roboto Bk"/>
                <a:cs typeface="Roboto Bk"/>
              </a:rPr>
              <a:t> </a:t>
            </a:r>
            <a:r>
              <a:rPr sz="1500" b="1" spc="-40" dirty="0">
                <a:latin typeface="Roboto Bk"/>
                <a:cs typeface="Roboto Bk"/>
              </a:rPr>
              <a:t>200</a:t>
            </a:r>
            <a:r>
              <a:rPr sz="1500" b="1" spc="225" dirty="0">
                <a:latin typeface="Roboto Bk"/>
                <a:cs typeface="Roboto Bk"/>
              </a:rPr>
              <a:t>%</a:t>
            </a:r>
            <a:r>
              <a:rPr sz="1500" b="1" spc="10" dirty="0">
                <a:latin typeface="Roboto Bk"/>
                <a:cs typeface="Roboto Bk"/>
              </a:rPr>
              <a:t> </a:t>
            </a:r>
            <a:r>
              <a:rPr sz="1500" b="1" spc="15" dirty="0">
                <a:latin typeface="Roboto Bk"/>
                <a:cs typeface="Roboto Bk"/>
              </a:rPr>
              <a:t>o</a:t>
            </a:r>
            <a:r>
              <a:rPr sz="1500" b="1" spc="10" dirty="0">
                <a:latin typeface="Roboto Bk"/>
                <a:cs typeface="Roboto Bk"/>
              </a:rPr>
              <a:t>f </a:t>
            </a:r>
            <a:r>
              <a:rPr sz="1500" b="1" spc="-10" dirty="0">
                <a:latin typeface="Roboto Bk"/>
                <a:cs typeface="Roboto Bk"/>
              </a:rPr>
              <a:t>t</a:t>
            </a:r>
            <a:r>
              <a:rPr sz="1500" b="1" spc="100" dirty="0">
                <a:latin typeface="Roboto Bk"/>
                <a:cs typeface="Roboto Bk"/>
              </a:rPr>
              <a:t>h</a:t>
            </a:r>
            <a:r>
              <a:rPr sz="1500" b="1" spc="15" dirty="0">
                <a:latin typeface="Roboto Bk"/>
                <a:cs typeface="Roboto Bk"/>
              </a:rPr>
              <a:t>e</a:t>
            </a:r>
            <a:r>
              <a:rPr sz="1500" b="1" spc="10" dirty="0">
                <a:latin typeface="Roboto Bk"/>
                <a:cs typeface="Roboto Bk"/>
              </a:rPr>
              <a:t> </a:t>
            </a:r>
            <a:r>
              <a:rPr sz="1500" b="1" spc="40" dirty="0">
                <a:latin typeface="Roboto Bk"/>
                <a:cs typeface="Roboto Bk"/>
              </a:rPr>
              <a:t>a</a:t>
            </a:r>
            <a:r>
              <a:rPr sz="1500" b="1" spc="120" dirty="0">
                <a:latin typeface="Roboto Bk"/>
                <a:cs typeface="Roboto Bk"/>
              </a:rPr>
              <a:t>m</a:t>
            </a:r>
            <a:r>
              <a:rPr sz="1500" b="1" spc="15" dirty="0">
                <a:latin typeface="Roboto Bk"/>
                <a:cs typeface="Roboto Bk"/>
              </a:rPr>
              <a:t>o</a:t>
            </a:r>
            <a:r>
              <a:rPr sz="1500" b="1" spc="100" dirty="0">
                <a:latin typeface="Roboto Bk"/>
                <a:cs typeface="Roboto Bk"/>
              </a:rPr>
              <a:t>u</a:t>
            </a:r>
            <a:r>
              <a:rPr sz="1500" b="1" spc="114" dirty="0">
                <a:latin typeface="Roboto Bk"/>
                <a:cs typeface="Roboto Bk"/>
              </a:rPr>
              <a:t>n</a:t>
            </a:r>
            <a:r>
              <a:rPr sz="1500" b="1" spc="-5" dirty="0">
                <a:latin typeface="Roboto Bk"/>
                <a:cs typeface="Roboto Bk"/>
              </a:rPr>
              <a:t>t</a:t>
            </a:r>
            <a:r>
              <a:rPr sz="1500" b="1" spc="10" dirty="0">
                <a:latin typeface="Roboto Bk"/>
                <a:cs typeface="Roboto Bk"/>
              </a:rPr>
              <a:t> </a:t>
            </a:r>
            <a:r>
              <a:rPr sz="1500" b="1" spc="15" dirty="0">
                <a:latin typeface="Roboto Bk"/>
                <a:cs typeface="Roboto Bk"/>
              </a:rPr>
              <a:t>o</a:t>
            </a:r>
            <a:r>
              <a:rPr sz="1500" b="1" spc="10" dirty="0">
                <a:latin typeface="Roboto Bk"/>
                <a:cs typeface="Roboto Bk"/>
              </a:rPr>
              <a:t>f </a:t>
            </a:r>
            <a:r>
              <a:rPr sz="1500" b="1" spc="-10" dirty="0">
                <a:latin typeface="Roboto Bk"/>
                <a:cs typeface="Roboto Bk"/>
              </a:rPr>
              <a:t>t</a:t>
            </a:r>
            <a:r>
              <a:rPr sz="1500" b="1" spc="100" dirty="0">
                <a:latin typeface="Roboto Bk"/>
                <a:cs typeface="Roboto Bk"/>
              </a:rPr>
              <a:t>h</a:t>
            </a:r>
            <a:r>
              <a:rPr sz="1500" b="1" spc="15" dirty="0">
                <a:latin typeface="Roboto Bk"/>
                <a:cs typeface="Roboto Bk"/>
              </a:rPr>
              <a:t>e</a:t>
            </a:r>
            <a:r>
              <a:rPr sz="1500" b="1" spc="10" dirty="0">
                <a:latin typeface="Roboto Bk"/>
                <a:cs typeface="Roboto Bk"/>
              </a:rPr>
              <a:t> </a:t>
            </a:r>
            <a:r>
              <a:rPr sz="1500" b="1" spc="100" dirty="0">
                <a:latin typeface="Roboto Bk"/>
                <a:cs typeface="Roboto Bk"/>
              </a:rPr>
              <a:t>u</a:t>
            </a:r>
            <a:r>
              <a:rPr sz="1500" b="1" spc="114" dirty="0">
                <a:latin typeface="Roboto Bk"/>
                <a:cs typeface="Roboto Bk"/>
              </a:rPr>
              <a:t>n</a:t>
            </a:r>
            <a:r>
              <a:rPr sz="1500" b="1" spc="170" dirty="0">
                <a:latin typeface="Roboto Bk"/>
                <a:cs typeface="Roboto Bk"/>
              </a:rPr>
              <a:t>r</a:t>
            </a:r>
            <a:r>
              <a:rPr sz="1500" b="1" spc="30" dirty="0">
                <a:latin typeface="Roboto Bk"/>
                <a:cs typeface="Roboto Bk"/>
              </a:rPr>
              <a:t>e</a:t>
            </a:r>
            <a:r>
              <a:rPr sz="1500" b="1" spc="25" dirty="0">
                <a:latin typeface="Roboto Bk"/>
                <a:cs typeface="Roboto Bk"/>
              </a:rPr>
              <a:t>a</a:t>
            </a:r>
            <a:r>
              <a:rPr sz="1500" b="1" spc="-100" dirty="0">
                <a:latin typeface="Roboto Bk"/>
                <a:cs typeface="Roboto Bk"/>
              </a:rPr>
              <a:t>s</a:t>
            </a:r>
            <a:r>
              <a:rPr sz="1500" b="1" spc="15" dirty="0">
                <a:latin typeface="Roboto Bk"/>
                <a:cs typeface="Roboto Bk"/>
              </a:rPr>
              <a:t>o</a:t>
            </a:r>
            <a:r>
              <a:rPr sz="1500" b="1" spc="114" dirty="0">
                <a:latin typeface="Roboto Bk"/>
                <a:cs typeface="Roboto Bk"/>
              </a:rPr>
              <a:t>n</a:t>
            </a:r>
            <a:r>
              <a:rPr sz="1500" b="1" spc="40" dirty="0">
                <a:latin typeface="Roboto Bk"/>
                <a:cs typeface="Roboto Bk"/>
              </a:rPr>
              <a:t>a</a:t>
            </a:r>
            <a:r>
              <a:rPr sz="1500" b="1" spc="70" dirty="0">
                <a:latin typeface="Roboto Bk"/>
                <a:cs typeface="Roboto Bk"/>
              </a:rPr>
              <a:t>b</a:t>
            </a:r>
            <a:r>
              <a:rPr sz="1500" b="1" spc="45" dirty="0">
                <a:latin typeface="Roboto Bk"/>
                <a:cs typeface="Roboto Bk"/>
              </a:rPr>
              <a:t>l</a:t>
            </a:r>
            <a:r>
              <a:rPr sz="1500" b="1" spc="15" dirty="0">
                <a:latin typeface="Roboto Bk"/>
                <a:cs typeface="Roboto Bk"/>
              </a:rPr>
              <a:t>e</a:t>
            </a:r>
            <a:r>
              <a:rPr sz="1500" b="1" spc="10" dirty="0">
                <a:latin typeface="Roboto Bk"/>
                <a:cs typeface="Roboto Bk"/>
              </a:rPr>
              <a:t> </a:t>
            </a:r>
            <a:r>
              <a:rPr sz="1500" b="1" spc="70" dirty="0">
                <a:latin typeface="Roboto Bk"/>
                <a:cs typeface="Roboto Bk"/>
              </a:rPr>
              <a:t>b</a:t>
            </a:r>
            <a:r>
              <a:rPr sz="1500" b="1" spc="65" dirty="0">
                <a:latin typeface="Roboto Bk"/>
                <a:cs typeface="Roboto Bk"/>
              </a:rPr>
              <a:t>en</a:t>
            </a:r>
            <a:r>
              <a:rPr sz="1500" b="1" spc="20" dirty="0">
                <a:latin typeface="Roboto Bk"/>
                <a:cs typeface="Roboto Bk"/>
              </a:rPr>
              <a:t>e</a:t>
            </a:r>
            <a:r>
              <a:rPr sz="1500" b="1" spc="25" dirty="0">
                <a:latin typeface="Roboto Bk"/>
                <a:cs typeface="Roboto Bk"/>
              </a:rPr>
              <a:t>ﬁ</a:t>
            </a:r>
            <a:r>
              <a:rPr sz="1500" b="1" spc="-5" dirty="0">
                <a:latin typeface="Roboto Bk"/>
                <a:cs typeface="Roboto Bk"/>
              </a:rPr>
              <a:t>t</a:t>
            </a:r>
            <a:endParaRPr sz="1500">
              <a:latin typeface="Roboto Bk"/>
              <a:cs typeface="Roboto Bk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15" dirty="0"/>
              <a:pPr marL="38100">
                <a:lnSpc>
                  <a:spcPct val="100000"/>
                </a:lnSpc>
                <a:spcBef>
                  <a:spcPts val="25"/>
                </a:spcBef>
              </a:pPr>
              <a:t>34</a:t>
            </a:fld>
            <a:endParaRPr spc="-15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0810" rIns="0" bIns="0" rtlCol="0">
            <a:spAutoFit/>
          </a:bodyPr>
          <a:lstStyle/>
          <a:p>
            <a:pPr marL="964565" marR="30480">
              <a:lnSpc>
                <a:spcPts val="3140"/>
              </a:lnSpc>
              <a:spcBef>
                <a:spcPts val="215"/>
              </a:spcBef>
            </a:pPr>
            <a:r>
              <a:rPr sz="2650" spc="5" dirty="0">
                <a:latin typeface="Roboto Bk"/>
                <a:cs typeface="Roboto Bk"/>
              </a:rPr>
              <a:t>B)</a:t>
            </a:r>
            <a:r>
              <a:rPr sz="2650" spc="25" dirty="0">
                <a:latin typeface="Roboto Bk"/>
                <a:cs typeface="Roboto Bk"/>
              </a:rPr>
              <a:t> </a:t>
            </a:r>
            <a:r>
              <a:rPr sz="2650" spc="45" dirty="0">
                <a:latin typeface="Roboto Bk"/>
                <a:cs typeface="Roboto Bk"/>
              </a:rPr>
              <a:t>Registration</a:t>
            </a:r>
            <a:r>
              <a:rPr sz="2650" spc="30" dirty="0">
                <a:latin typeface="Roboto Bk"/>
                <a:cs typeface="Roboto Bk"/>
              </a:rPr>
              <a:t> </a:t>
            </a:r>
            <a:r>
              <a:rPr sz="2650" spc="10" dirty="0">
                <a:latin typeface="Roboto Bk"/>
                <a:cs typeface="Roboto Bk"/>
              </a:rPr>
              <a:t>to</a:t>
            </a:r>
            <a:r>
              <a:rPr sz="2650" spc="25" dirty="0">
                <a:latin typeface="Roboto Bk"/>
                <a:cs typeface="Roboto Bk"/>
              </a:rPr>
              <a:t> </a:t>
            </a:r>
            <a:r>
              <a:rPr sz="2650" spc="85" dirty="0">
                <a:latin typeface="Roboto Bk"/>
                <a:cs typeface="Roboto Bk"/>
              </a:rPr>
              <a:t>continue</a:t>
            </a:r>
            <a:r>
              <a:rPr sz="2650" spc="30" dirty="0">
                <a:latin typeface="Roboto Bk"/>
                <a:cs typeface="Roboto Bk"/>
              </a:rPr>
              <a:t> </a:t>
            </a:r>
            <a:r>
              <a:rPr sz="2650" spc="135" dirty="0">
                <a:latin typeface="Roboto Bk"/>
                <a:cs typeface="Roboto Bk"/>
              </a:rPr>
              <a:t>and</a:t>
            </a:r>
            <a:r>
              <a:rPr sz="2650" spc="30" dirty="0">
                <a:latin typeface="Roboto Bk"/>
                <a:cs typeface="Roboto Bk"/>
              </a:rPr>
              <a:t> </a:t>
            </a:r>
            <a:r>
              <a:rPr sz="2650" spc="80" dirty="0">
                <a:latin typeface="Roboto Bk"/>
                <a:cs typeface="Roboto Bk"/>
              </a:rPr>
              <a:t>taxing</a:t>
            </a:r>
            <a:r>
              <a:rPr sz="2650" spc="25" dirty="0">
                <a:latin typeface="Roboto Bk"/>
                <a:cs typeface="Roboto Bk"/>
              </a:rPr>
              <a:t> </a:t>
            </a:r>
            <a:r>
              <a:rPr sz="2650" spc="75" dirty="0">
                <a:latin typeface="Roboto Bk"/>
                <a:cs typeface="Roboto Bk"/>
              </a:rPr>
              <a:t>net</a:t>
            </a:r>
            <a:r>
              <a:rPr sz="2650" spc="30" dirty="0">
                <a:latin typeface="Roboto Bk"/>
                <a:cs typeface="Roboto Bk"/>
              </a:rPr>
              <a:t> </a:t>
            </a:r>
            <a:r>
              <a:rPr sz="2650" spc="85" dirty="0">
                <a:latin typeface="Roboto Bk"/>
                <a:cs typeface="Roboto Bk"/>
              </a:rPr>
              <a:t>income </a:t>
            </a:r>
            <a:r>
              <a:rPr sz="2650" spc="-645" dirty="0">
                <a:latin typeface="Roboto Bk"/>
                <a:cs typeface="Roboto Bk"/>
              </a:rPr>
              <a:t> </a:t>
            </a:r>
            <a:r>
              <a:rPr sz="2650" spc="170" dirty="0">
                <a:latin typeface="Roboto Bk"/>
                <a:cs typeface="Roboto Bk"/>
              </a:rPr>
              <a:t>under </a:t>
            </a:r>
            <a:r>
              <a:rPr sz="2650" spc="20" dirty="0">
                <a:latin typeface="Roboto Bk"/>
                <a:cs typeface="Roboto Bk"/>
              </a:rPr>
              <a:t>section </a:t>
            </a:r>
            <a:r>
              <a:rPr sz="2650" spc="-75" dirty="0">
                <a:latin typeface="Roboto Bk"/>
                <a:cs typeface="Roboto Bk"/>
              </a:rPr>
              <a:t>13(10)/(11) </a:t>
            </a:r>
            <a:r>
              <a:rPr sz="2650" spc="135" dirty="0">
                <a:latin typeface="Roboto Bk"/>
                <a:cs typeface="Roboto Bk"/>
              </a:rPr>
              <a:t>and </a:t>
            </a:r>
            <a:r>
              <a:rPr sz="2650" spc="170" dirty="0">
                <a:latin typeface="Roboto Bk"/>
                <a:cs typeface="Roboto Bk"/>
              </a:rPr>
              <a:t>under </a:t>
            </a:r>
            <a:r>
              <a:rPr sz="2650" spc="50" dirty="0">
                <a:latin typeface="Roboto Bk"/>
                <a:cs typeface="Roboto Bk"/>
              </a:rPr>
              <a:t>22</a:t>
            </a:r>
            <a:r>
              <a:rPr sz="2325" spc="75" baseline="37634" dirty="0">
                <a:latin typeface="Roboto Bk"/>
                <a:cs typeface="Roboto Bk"/>
              </a:rPr>
              <a:t>nd</a:t>
            </a:r>
            <a:r>
              <a:rPr sz="2325" spc="82" baseline="37634" dirty="0">
                <a:latin typeface="Roboto Bk"/>
                <a:cs typeface="Roboto Bk"/>
              </a:rPr>
              <a:t> </a:t>
            </a:r>
            <a:r>
              <a:rPr sz="2600" dirty="0">
                <a:latin typeface="Roboto Bk"/>
                <a:cs typeface="Roboto Bk"/>
              </a:rPr>
              <a:t>/23</a:t>
            </a:r>
            <a:r>
              <a:rPr sz="2325" baseline="37634" dirty="0">
                <a:latin typeface="Roboto Bk"/>
                <a:cs typeface="Roboto Bk"/>
              </a:rPr>
              <a:t>rd </a:t>
            </a:r>
            <a:r>
              <a:rPr sz="2325" spc="7" baseline="37634" dirty="0">
                <a:latin typeface="Roboto Bk"/>
                <a:cs typeface="Roboto Bk"/>
              </a:rPr>
              <a:t> </a:t>
            </a:r>
            <a:r>
              <a:rPr sz="2600" spc="105" dirty="0">
                <a:latin typeface="Roboto Bk"/>
                <a:cs typeface="Roboto Bk"/>
              </a:rPr>
              <a:t>proviso</a:t>
            </a:r>
            <a:r>
              <a:rPr sz="2600" spc="30" dirty="0">
                <a:latin typeface="Roboto Bk"/>
                <a:cs typeface="Roboto Bk"/>
              </a:rPr>
              <a:t> to</a:t>
            </a:r>
            <a:r>
              <a:rPr sz="2600" spc="35" dirty="0">
                <a:latin typeface="Roboto Bk"/>
                <a:cs typeface="Roboto Bk"/>
              </a:rPr>
              <a:t> </a:t>
            </a:r>
            <a:r>
              <a:rPr sz="2600" spc="40" dirty="0">
                <a:latin typeface="Roboto Bk"/>
                <a:cs typeface="Roboto Bk"/>
              </a:rPr>
              <a:t>section</a:t>
            </a:r>
            <a:r>
              <a:rPr sz="2600" spc="35" dirty="0">
                <a:latin typeface="Roboto Bk"/>
                <a:cs typeface="Roboto Bk"/>
              </a:rPr>
              <a:t> </a:t>
            </a:r>
            <a:r>
              <a:rPr sz="2600" spc="-35" dirty="0">
                <a:latin typeface="Roboto Bk"/>
                <a:cs typeface="Roboto Bk"/>
              </a:rPr>
              <a:t>10</a:t>
            </a:r>
            <a:endParaRPr sz="2600">
              <a:latin typeface="Roboto Bk"/>
              <a:cs typeface="Roboto Bk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15" dirty="0"/>
              <a:pPr marL="38100">
                <a:lnSpc>
                  <a:spcPct val="100000"/>
                </a:lnSpc>
                <a:spcBef>
                  <a:spcPts val="25"/>
                </a:spcBef>
              </a:pPr>
              <a:t>35</a:t>
            </a:fld>
            <a:endParaRPr spc="-15" dirty="0"/>
          </a:p>
        </p:txBody>
      </p:sp>
      <p:sp>
        <p:nvSpPr>
          <p:cNvPr id="3" name="object 3"/>
          <p:cNvSpPr txBox="1"/>
          <p:nvPr/>
        </p:nvSpPr>
        <p:spPr>
          <a:xfrm>
            <a:off x="1586150" y="1470892"/>
            <a:ext cx="8131175" cy="4859535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358140" indent="-346075">
              <a:lnSpc>
                <a:spcPct val="100000"/>
              </a:lnSpc>
              <a:spcBef>
                <a:spcPts val="1300"/>
              </a:spcBef>
              <a:buClr>
                <a:srgbClr val="4E81BD"/>
              </a:buClr>
              <a:buFont typeface="Arial MT"/>
              <a:buChar char="•"/>
              <a:tabLst>
                <a:tab pos="358140" algn="l"/>
                <a:tab pos="358775" algn="l"/>
              </a:tabLst>
            </a:pPr>
            <a:r>
              <a:rPr sz="1950" b="1" spc="60" dirty="0">
                <a:latin typeface="Roboto Bk"/>
                <a:cs typeface="Roboto Bk"/>
              </a:rPr>
              <a:t>Not</a:t>
            </a:r>
            <a:r>
              <a:rPr sz="1950" b="1" spc="15" dirty="0">
                <a:latin typeface="Roboto Bk"/>
                <a:cs typeface="Roboto Bk"/>
              </a:rPr>
              <a:t> </a:t>
            </a:r>
            <a:r>
              <a:rPr sz="1950" b="1" spc="100" dirty="0">
                <a:latin typeface="Roboto Bk"/>
                <a:cs typeface="Roboto Bk"/>
              </a:rPr>
              <a:t>maintaining</a:t>
            </a:r>
            <a:r>
              <a:rPr sz="1950" b="1" spc="15" dirty="0">
                <a:latin typeface="Roboto Bk"/>
                <a:cs typeface="Roboto Bk"/>
              </a:rPr>
              <a:t> </a:t>
            </a:r>
            <a:r>
              <a:rPr sz="1950" b="1" spc="35" dirty="0">
                <a:latin typeface="Roboto Bk"/>
                <a:cs typeface="Roboto Bk"/>
              </a:rPr>
              <a:t>books</a:t>
            </a:r>
            <a:r>
              <a:rPr sz="1950" b="1" spc="20" dirty="0">
                <a:latin typeface="Roboto Bk"/>
                <a:cs typeface="Roboto Bk"/>
              </a:rPr>
              <a:t> </a:t>
            </a:r>
            <a:r>
              <a:rPr sz="1950" b="1" spc="35" dirty="0">
                <a:latin typeface="Roboto Bk"/>
                <a:cs typeface="Roboto Bk"/>
              </a:rPr>
              <a:t>of</a:t>
            </a:r>
            <a:r>
              <a:rPr sz="1950" b="1" spc="15" dirty="0">
                <a:latin typeface="Roboto Bk"/>
                <a:cs typeface="Roboto Bk"/>
              </a:rPr>
              <a:t> </a:t>
            </a:r>
            <a:r>
              <a:rPr sz="1950" b="1" spc="60" dirty="0">
                <a:latin typeface="Roboto Bk"/>
                <a:cs typeface="Roboto Bk"/>
              </a:rPr>
              <a:t>account</a:t>
            </a:r>
            <a:endParaRPr sz="1950">
              <a:latin typeface="Roboto Bk"/>
              <a:cs typeface="Roboto Bk"/>
            </a:endParaRPr>
          </a:p>
          <a:p>
            <a:pPr marL="358140" marR="5080" indent="-346075">
              <a:lnSpc>
                <a:spcPct val="151600"/>
              </a:lnSpc>
              <a:buClr>
                <a:srgbClr val="4E81BD"/>
              </a:buClr>
              <a:buFont typeface="Arial MT"/>
              <a:buChar char="•"/>
              <a:tabLst>
                <a:tab pos="358140" algn="l"/>
                <a:tab pos="358775" algn="l"/>
              </a:tabLst>
            </a:pPr>
            <a:r>
              <a:rPr sz="1950" b="1" spc="60" dirty="0">
                <a:latin typeface="Roboto Bk"/>
                <a:cs typeface="Roboto Bk"/>
              </a:rPr>
              <a:t>Not</a:t>
            </a:r>
            <a:r>
              <a:rPr sz="1950" b="1" spc="120" dirty="0">
                <a:latin typeface="Roboto Bk"/>
                <a:cs typeface="Roboto Bk"/>
              </a:rPr>
              <a:t> </a:t>
            </a:r>
            <a:r>
              <a:rPr sz="1950" b="1" spc="35" dirty="0">
                <a:latin typeface="Roboto Bk"/>
                <a:cs typeface="Roboto Bk"/>
              </a:rPr>
              <a:t>getting</a:t>
            </a:r>
            <a:r>
              <a:rPr sz="1950" b="1" spc="120" dirty="0">
                <a:latin typeface="Roboto Bk"/>
                <a:cs typeface="Roboto Bk"/>
              </a:rPr>
              <a:t> </a:t>
            </a:r>
            <a:r>
              <a:rPr sz="1950" b="1" spc="65" dirty="0">
                <a:latin typeface="Roboto Bk"/>
                <a:cs typeface="Roboto Bk"/>
              </a:rPr>
              <a:t>the</a:t>
            </a:r>
            <a:r>
              <a:rPr sz="1950" b="1" spc="50" dirty="0">
                <a:latin typeface="Roboto Bk"/>
                <a:cs typeface="Roboto Bk"/>
              </a:rPr>
              <a:t> </a:t>
            </a:r>
            <a:r>
              <a:rPr sz="1950" b="1" spc="35" dirty="0">
                <a:latin typeface="Roboto Bk"/>
                <a:cs typeface="Roboto Bk"/>
              </a:rPr>
              <a:t>books</a:t>
            </a:r>
            <a:r>
              <a:rPr sz="1950" b="1" spc="145" dirty="0">
                <a:latin typeface="Roboto Bk"/>
                <a:cs typeface="Roboto Bk"/>
              </a:rPr>
              <a:t> </a:t>
            </a:r>
            <a:r>
              <a:rPr sz="1950" b="1" spc="35" dirty="0">
                <a:latin typeface="Roboto Bk"/>
                <a:cs typeface="Roboto Bk"/>
              </a:rPr>
              <a:t>of</a:t>
            </a:r>
            <a:r>
              <a:rPr sz="1950" b="1" spc="120" dirty="0">
                <a:latin typeface="Roboto Bk"/>
                <a:cs typeface="Roboto Bk"/>
              </a:rPr>
              <a:t> </a:t>
            </a:r>
            <a:r>
              <a:rPr sz="1950" b="1" spc="60" dirty="0">
                <a:latin typeface="Roboto Bk"/>
                <a:cs typeface="Roboto Bk"/>
              </a:rPr>
              <a:t>account</a:t>
            </a:r>
            <a:r>
              <a:rPr sz="1950" b="1" spc="80" dirty="0">
                <a:latin typeface="Roboto Bk"/>
                <a:cs typeface="Roboto Bk"/>
              </a:rPr>
              <a:t> </a:t>
            </a:r>
            <a:r>
              <a:rPr sz="1950" b="1" spc="85" dirty="0">
                <a:latin typeface="Roboto Bk"/>
                <a:cs typeface="Roboto Bk"/>
              </a:rPr>
              <a:t>audited</a:t>
            </a:r>
            <a:r>
              <a:rPr sz="1950" b="1" spc="165" dirty="0">
                <a:latin typeface="Roboto Bk"/>
                <a:cs typeface="Roboto Bk"/>
              </a:rPr>
              <a:t> </a:t>
            </a:r>
            <a:r>
              <a:rPr sz="1950" b="1" spc="145" dirty="0">
                <a:latin typeface="Roboto Bk"/>
                <a:cs typeface="Roboto Bk"/>
              </a:rPr>
              <a:t>or</a:t>
            </a:r>
            <a:r>
              <a:rPr sz="1950" b="1" spc="75" dirty="0">
                <a:latin typeface="Roboto Bk"/>
                <a:cs typeface="Roboto Bk"/>
              </a:rPr>
              <a:t> </a:t>
            </a:r>
            <a:r>
              <a:rPr sz="1950" b="1" spc="65" dirty="0">
                <a:latin typeface="Roboto Bk"/>
                <a:cs typeface="Roboto Bk"/>
              </a:rPr>
              <a:t>submitting</a:t>
            </a:r>
            <a:r>
              <a:rPr sz="1950" b="1" spc="170" dirty="0">
                <a:latin typeface="Roboto Bk"/>
                <a:cs typeface="Roboto Bk"/>
              </a:rPr>
              <a:t> </a:t>
            </a:r>
            <a:r>
              <a:rPr sz="1950" b="1" spc="65" dirty="0">
                <a:latin typeface="Roboto Bk"/>
                <a:cs typeface="Roboto Bk"/>
              </a:rPr>
              <a:t>the</a:t>
            </a:r>
            <a:r>
              <a:rPr sz="1950" b="1" spc="50" dirty="0">
                <a:latin typeface="Roboto Bk"/>
                <a:cs typeface="Roboto Bk"/>
              </a:rPr>
              <a:t> </a:t>
            </a:r>
            <a:r>
              <a:rPr sz="1950" b="1" spc="90" dirty="0">
                <a:latin typeface="Roboto Bk"/>
                <a:cs typeface="Roboto Bk"/>
              </a:rPr>
              <a:t>audit </a:t>
            </a:r>
            <a:r>
              <a:rPr sz="1950" b="1" spc="-470" dirty="0">
                <a:latin typeface="Roboto Bk"/>
                <a:cs typeface="Roboto Bk"/>
              </a:rPr>
              <a:t> </a:t>
            </a:r>
            <a:r>
              <a:rPr sz="1950" b="1" spc="114" dirty="0">
                <a:latin typeface="Roboto Bk"/>
                <a:cs typeface="Roboto Bk"/>
              </a:rPr>
              <a:t>report</a:t>
            </a:r>
            <a:r>
              <a:rPr sz="1950" b="1" spc="20" dirty="0">
                <a:latin typeface="Roboto Bk"/>
                <a:cs typeface="Roboto Bk"/>
              </a:rPr>
              <a:t> </a:t>
            </a:r>
            <a:r>
              <a:rPr sz="1950" b="1" spc="45" dirty="0">
                <a:latin typeface="Roboto Bk"/>
                <a:cs typeface="Roboto Bk"/>
              </a:rPr>
              <a:t>late</a:t>
            </a:r>
            <a:endParaRPr sz="1950">
              <a:latin typeface="Roboto Bk"/>
              <a:cs typeface="Roboto Bk"/>
            </a:endParaRPr>
          </a:p>
          <a:p>
            <a:pPr marL="358140" indent="-346075">
              <a:lnSpc>
                <a:spcPct val="100000"/>
              </a:lnSpc>
              <a:spcBef>
                <a:spcPts val="1210"/>
              </a:spcBef>
              <a:buClr>
                <a:srgbClr val="4E81BD"/>
              </a:buClr>
              <a:buFont typeface="Arial MT"/>
              <a:buChar char="•"/>
              <a:tabLst>
                <a:tab pos="358140" algn="l"/>
                <a:tab pos="358775" algn="l"/>
              </a:tabLst>
            </a:pPr>
            <a:r>
              <a:rPr sz="1950" b="1" spc="60" dirty="0">
                <a:latin typeface="Roboto Bk"/>
                <a:cs typeface="Roboto Bk"/>
              </a:rPr>
              <a:t>Not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75" dirty="0">
                <a:latin typeface="Roboto Bk"/>
                <a:cs typeface="Roboto Bk"/>
              </a:rPr>
              <a:t>ﬁling</a:t>
            </a:r>
            <a:r>
              <a:rPr sz="1950" b="1" spc="30" dirty="0">
                <a:latin typeface="Roboto Bk"/>
                <a:cs typeface="Roboto Bk"/>
              </a:rPr>
              <a:t> </a:t>
            </a:r>
            <a:r>
              <a:rPr sz="1950" b="1" spc="65" dirty="0">
                <a:latin typeface="Roboto Bk"/>
                <a:cs typeface="Roboto Bk"/>
              </a:rPr>
              <a:t>the</a:t>
            </a:r>
            <a:r>
              <a:rPr sz="1950" b="1" spc="30" dirty="0">
                <a:latin typeface="Roboto Bk"/>
                <a:cs typeface="Roboto Bk"/>
              </a:rPr>
              <a:t> </a:t>
            </a:r>
            <a:r>
              <a:rPr sz="1950" b="1" spc="140" dirty="0">
                <a:latin typeface="Roboto Bk"/>
                <a:cs typeface="Roboto Bk"/>
              </a:rPr>
              <a:t>return</a:t>
            </a:r>
            <a:r>
              <a:rPr sz="1950" b="1" spc="30" dirty="0">
                <a:latin typeface="Roboto Bk"/>
                <a:cs typeface="Roboto Bk"/>
              </a:rPr>
              <a:t> </a:t>
            </a:r>
            <a:r>
              <a:rPr sz="1950" b="1" spc="35" dirty="0">
                <a:latin typeface="Roboto Bk"/>
                <a:cs typeface="Roboto Bk"/>
              </a:rPr>
              <a:t>of</a:t>
            </a:r>
            <a:r>
              <a:rPr sz="1950" b="1" spc="30" dirty="0">
                <a:latin typeface="Roboto Bk"/>
                <a:cs typeface="Roboto Bk"/>
              </a:rPr>
              <a:t> </a:t>
            </a:r>
            <a:r>
              <a:rPr sz="1950" b="1" spc="85" dirty="0">
                <a:latin typeface="Roboto Bk"/>
                <a:cs typeface="Roboto Bk"/>
              </a:rPr>
              <a:t>income</a:t>
            </a:r>
            <a:r>
              <a:rPr sz="1950" b="1" spc="30" dirty="0">
                <a:latin typeface="Roboto Bk"/>
                <a:cs typeface="Roboto Bk"/>
              </a:rPr>
              <a:t> </a:t>
            </a:r>
            <a:r>
              <a:rPr sz="1950" b="1" spc="145" dirty="0">
                <a:latin typeface="Roboto Bk"/>
                <a:cs typeface="Roboto Bk"/>
              </a:rPr>
              <a:t>or</a:t>
            </a:r>
            <a:r>
              <a:rPr sz="1950" b="1" spc="30" dirty="0">
                <a:latin typeface="Roboto Bk"/>
                <a:cs typeface="Roboto Bk"/>
              </a:rPr>
              <a:t> </a:t>
            </a:r>
            <a:r>
              <a:rPr sz="1950" b="1" spc="65" dirty="0">
                <a:latin typeface="Roboto Bk"/>
                <a:cs typeface="Roboto Bk"/>
              </a:rPr>
              <a:t>submitting</a:t>
            </a:r>
            <a:r>
              <a:rPr sz="1950" b="1" spc="30" dirty="0">
                <a:latin typeface="Roboto Bk"/>
                <a:cs typeface="Roboto Bk"/>
              </a:rPr>
              <a:t> </a:t>
            </a:r>
            <a:r>
              <a:rPr sz="1950" b="1" spc="65" dirty="0">
                <a:latin typeface="Roboto Bk"/>
                <a:cs typeface="Roboto Bk"/>
              </a:rPr>
              <a:t>the</a:t>
            </a:r>
            <a:r>
              <a:rPr sz="1950" b="1" spc="30" dirty="0">
                <a:latin typeface="Roboto Bk"/>
                <a:cs typeface="Roboto Bk"/>
              </a:rPr>
              <a:t> </a:t>
            </a:r>
            <a:r>
              <a:rPr sz="1950" b="1" spc="45" dirty="0">
                <a:latin typeface="Roboto Bk"/>
                <a:cs typeface="Roboto Bk"/>
              </a:rPr>
              <a:t>same</a:t>
            </a:r>
            <a:r>
              <a:rPr sz="1950" b="1" spc="30" dirty="0">
                <a:latin typeface="Roboto Bk"/>
                <a:cs typeface="Roboto Bk"/>
              </a:rPr>
              <a:t> </a:t>
            </a:r>
            <a:r>
              <a:rPr sz="1950" b="1" spc="20" dirty="0">
                <a:latin typeface="Roboto Bk"/>
                <a:cs typeface="Roboto Bk"/>
              </a:rPr>
              <a:t>late.</a:t>
            </a:r>
            <a:endParaRPr sz="1950">
              <a:latin typeface="Roboto Bk"/>
              <a:cs typeface="Roboto Bk"/>
            </a:endParaRPr>
          </a:p>
          <a:p>
            <a:pPr marL="546735">
              <a:lnSpc>
                <a:spcPct val="100000"/>
              </a:lnSpc>
              <a:spcBef>
                <a:spcPts val="1160"/>
              </a:spcBef>
            </a:pPr>
            <a:r>
              <a:rPr sz="1750" b="1" spc="75" dirty="0">
                <a:solidFill>
                  <a:srgbClr val="0C0C0C"/>
                </a:solidFill>
                <a:latin typeface="Roboto Bk"/>
                <a:cs typeface="Roboto Bk"/>
              </a:rPr>
              <a:t>(Genuine</a:t>
            </a:r>
            <a:r>
              <a:rPr sz="1750" b="1" spc="20" dirty="0">
                <a:solidFill>
                  <a:srgbClr val="0C0C0C"/>
                </a:solidFill>
                <a:latin typeface="Roboto Bk"/>
                <a:cs typeface="Roboto Bk"/>
              </a:rPr>
              <a:t> </a:t>
            </a:r>
            <a:r>
              <a:rPr sz="1750" b="1" spc="90" dirty="0">
                <a:solidFill>
                  <a:srgbClr val="0C0C0C"/>
                </a:solidFill>
                <a:latin typeface="Roboto Bk"/>
                <a:cs typeface="Roboto Bk"/>
              </a:rPr>
              <a:t>Hardship</a:t>
            </a:r>
            <a:r>
              <a:rPr sz="1750" b="1" spc="25" dirty="0">
                <a:solidFill>
                  <a:srgbClr val="0C0C0C"/>
                </a:solidFill>
                <a:latin typeface="Roboto Bk"/>
                <a:cs typeface="Roboto Bk"/>
              </a:rPr>
              <a:t> </a:t>
            </a:r>
            <a:r>
              <a:rPr sz="1750" b="1" spc="-204" dirty="0">
                <a:solidFill>
                  <a:srgbClr val="0C0C0C"/>
                </a:solidFill>
                <a:latin typeface="Roboto Bk"/>
                <a:cs typeface="Roboto Bk"/>
              </a:rPr>
              <a:t>-</a:t>
            </a:r>
            <a:r>
              <a:rPr sz="1750" b="1" spc="25" dirty="0">
                <a:solidFill>
                  <a:srgbClr val="0C0C0C"/>
                </a:solidFill>
                <a:latin typeface="Roboto Bk"/>
                <a:cs typeface="Roboto Bk"/>
              </a:rPr>
              <a:t> </a:t>
            </a:r>
            <a:r>
              <a:rPr sz="1750" b="1" spc="70" dirty="0">
                <a:solidFill>
                  <a:srgbClr val="0C0C0C"/>
                </a:solidFill>
                <a:latin typeface="Roboto Bk"/>
                <a:cs typeface="Roboto Bk"/>
              </a:rPr>
              <a:t>Remedy</a:t>
            </a:r>
            <a:r>
              <a:rPr sz="1750" b="1" spc="20" dirty="0">
                <a:solidFill>
                  <a:srgbClr val="0C0C0C"/>
                </a:solidFill>
                <a:latin typeface="Roboto Bk"/>
                <a:cs typeface="Roboto Bk"/>
              </a:rPr>
              <a:t> </a:t>
            </a:r>
            <a:r>
              <a:rPr sz="1750" b="1" spc="-25" dirty="0">
                <a:solidFill>
                  <a:srgbClr val="0C0C0C"/>
                </a:solidFill>
                <a:latin typeface="Roboto Bk"/>
                <a:cs typeface="Roboto Bk"/>
              </a:rPr>
              <a:t>:</a:t>
            </a:r>
            <a:r>
              <a:rPr sz="1750" b="1" spc="25" dirty="0">
                <a:solidFill>
                  <a:srgbClr val="0C0C0C"/>
                </a:solidFill>
                <a:latin typeface="Roboto Bk"/>
                <a:cs typeface="Roboto Bk"/>
              </a:rPr>
              <a:t> </a:t>
            </a:r>
            <a:r>
              <a:rPr sz="1750" b="1" spc="60" dirty="0">
                <a:solidFill>
                  <a:srgbClr val="0C0C0C"/>
                </a:solidFill>
                <a:latin typeface="Roboto Bk"/>
                <a:cs typeface="Roboto Bk"/>
              </a:rPr>
              <a:t>Condonation</a:t>
            </a:r>
            <a:r>
              <a:rPr sz="1750" b="1" spc="25" dirty="0">
                <a:solidFill>
                  <a:srgbClr val="0C0C0C"/>
                </a:solidFill>
                <a:latin typeface="Roboto Bk"/>
                <a:cs typeface="Roboto Bk"/>
              </a:rPr>
              <a:t> </a:t>
            </a:r>
            <a:r>
              <a:rPr sz="1750" b="1" spc="20" dirty="0">
                <a:solidFill>
                  <a:srgbClr val="0C0C0C"/>
                </a:solidFill>
                <a:latin typeface="Roboto Bk"/>
                <a:cs typeface="Roboto Bk"/>
              </a:rPr>
              <a:t>of </a:t>
            </a:r>
            <a:r>
              <a:rPr sz="1750" b="1" spc="45" dirty="0">
                <a:solidFill>
                  <a:srgbClr val="0C0C0C"/>
                </a:solidFill>
                <a:latin typeface="Roboto Bk"/>
                <a:cs typeface="Roboto Bk"/>
              </a:rPr>
              <a:t>delay)</a:t>
            </a:r>
            <a:endParaRPr sz="1750">
              <a:latin typeface="Roboto Bk"/>
              <a:cs typeface="Roboto Bk"/>
            </a:endParaRPr>
          </a:p>
          <a:p>
            <a:pPr marL="546735" marR="5080" lvl="1" indent="-346075">
              <a:lnSpc>
                <a:spcPts val="3550"/>
              </a:lnSpc>
              <a:spcBef>
                <a:spcPts val="190"/>
              </a:spcBef>
              <a:buClr>
                <a:srgbClr val="4E81BD"/>
              </a:buClr>
              <a:buFont typeface="Arial MT"/>
              <a:buChar char="•"/>
              <a:tabLst>
                <a:tab pos="546735" algn="l"/>
                <a:tab pos="547370" algn="l"/>
                <a:tab pos="1636395" algn="l"/>
                <a:tab pos="2055495" algn="l"/>
                <a:tab pos="2537460" algn="l"/>
                <a:tab pos="3951604" algn="l"/>
                <a:tab pos="5177790" algn="l"/>
                <a:tab pos="5607050" algn="l"/>
                <a:tab pos="7073900" algn="l"/>
                <a:tab pos="7503795" algn="l"/>
              </a:tabLst>
            </a:pPr>
            <a:r>
              <a:rPr sz="1950" b="1" spc="110" dirty="0">
                <a:latin typeface="Roboto Bk"/>
                <a:cs typeface="Roboto Bk"/>
              </a:rPr>
              <a:t>I</a:t>
            </a:r>
            <a:r>
              <a:rPr sz="1950" b="1" spc="204" dirty="0">
                <a:latin typeface="Roboto Bk"/>
                <a:cs typeface="Roboto Bk"/>
              </a:rPr>
              <a:t>n</a:t>
            </a:r>
            <a:r>
              <a:rPr sz="1950" b="1" spc="55" dirty="0">
                <a:latin typeface="Roboto Bk"/>
                <a:cs typeface="Roboto Bk"/>
              </a:rPr>
              <a:t>co</a:t>
            </a:r>
            <a:r>
              <a:rPr sz="1950" b="1" spc="90" dirty="0">
                <a:latin typeface="Roboto Bk"/>
                <a:cs typeface="Roboto Bk"/>
              </a:rPr>
              <a:t>m</a:t>
            </a:r>
            <a:r>
              <a:rPr sz="1950" b="1" spc="40" dirty="0">
                <a:latin typeface="Roboto Bk"/>
                <a:cs typeface="Roboto Bk"/>
              </a:rPr>
              <a:t>e</a:t>
            </a:r>
            <a:r>
              <a:rPr sz="1950" b="1" dirty="0">
                <a:latin typeface="Roboto Bk"/>
                <a:cs typeface="Roboto Bk"/>
              </a:rPr>
              <a:t>	t</a:t>
            </a:r>
            <a:r>
              <a:rPr sz="1950" b="1" spc="45" dirty="0">
                <a:latin typeface="Roboto Bk"/>
                <a:cs typeface="Roboto Bk"/>
              </a:rPr>
              <a:t>o</a:t>
            </a:r>
            <a:r>
              <a:rPr sz="1950" b="1" dirty="0">
                <a:latin typeface="Roboto Bk"/>
                <a:cs typeface="Roboto Bk"/>
              </a:rPr>
              <a:t>	</a:t>
            </a:r>
            <a:r>
              <a:rPr sz="1950" b="1" spc="110" dirty="0">
                <a:latin typeface="Roboto Bk"/>
                <a:cs typeface="Roboto Bk"/>
              </a:rPr>
              <a:t>b</a:t>
            </a:r>
            <a:r>
              <a:rPr sz="1950" b="1" spc="40" dirty="0">
                <a:latin typeface="Roboto Bk"/>
                <a:cs typeface="Roboto Bk"/>
              </a:rPr>
              <a:t>e</a:t>
            </a:r>
            <a:r>
              <a:rPr sz="1950" b="1" dirty="0">
                <a:latin typeface="Roboto Bk"/>
                <a:cs typeface="Roboto Bk"/>
              </a:rPr>
              <a:t>	</a:t>
            </a:r>
            <a:r>
              <a:rPr sz="1950" b="1" spc="25" dirty="0">
                <a:latin typeface="Roboto Bk"/>
                <a:cs typeface="Roboto Bk"/>
              </a:rPr>
              <a:t>c</a:t>
            </a:r>
            <a:r>
              <a:rPr sz="1950" b="1" spc="20" dirty="0">
                <a:latin typeface="Roboto Bk"/>
                <a:cs typeface="Roboto Bk"/>
              </a:rPr>
              <a:t>a</a:t>
            </a:r>
            <a:r>
              <a:rPr sz="1950" b="1" spc="70" dirty="0">
                <a:latin typeface="Roboto Bk"/>
                <a:cs typeface="Roboto Bk"/>
              </a:rPr>
              <a:t>l</a:t>
            </a:r>
            <a:r>
              <a:rPr sz="1950" b="1" spc="85" dirty="0">
                <a:latin typeface="Roboto Bk"/>
                <a:cs typeface="Roboto Bk"/>
              </a:rPr>
              <a:t>cu</a:t>
            </a:r>
            <a:r>
              <a:rPr sz="1950" b="1" spc="35" dirty="0">
                <a:latin typeface="Roboto Bk"/>
                <a:cs typeface="Roboto Bk"/>
              </a:rPr>
              <a:t>l</a:t>
            </a:r>
            <a:r>
              <a:rPr sz="1950" b="1" spc="75" dirty="0">
                <a:latin typeface="Roboto Bk"/>
                <a:cs typeface="Roboto Bk"/>
              </a:rPr>
              <a:t>a</a:t>
            </a:r>
            <a:r>
              <a:rPr sz="1950" b="1" dirty="0">
                <a:latin typeface="Roboto Bk"/>
                <a:cs typeface="Roboto Bk"/>
              </a:rPr>
              <a:t>t</a:t>
            </a:r>
            <a:r>
              <a:rPr sz="1950" b="1" spc="80" dirty="0">
                <a:latin typeface="Roboto Bk"/>
                <a:cs typeface="Roboto Bk"/>
              </a:rPr>
              <a:t>ed</a:t>
            </a:r>
            <a:r>
              <a:rPr sz="1950" b="1" dirty="0">
                <a:latin typeface="Roboto Bk"/>
                <a:cs typeface="Roboto Bk"/>
              </a:rPr>
              <a:t>	</a:t>
            </a:r>
            <a:r>
              <a:rPr sz="1950" b="1" spc="55" dirty="0">
                <a:latin typeface="Roboto Bk"/>
                <a:cs typeface="Roboto Bk"/>
              </a:rPr>
              <a:t>sub</a:t>
            </a:r>
            <a:r>
              <a:rPr sz="1950" b="1" spc="20" dirty="0">
                <a:latin typeface="Roboto Bk"/>
                <a:cs typeface="Roboto Bk"/>
              </a:rPr>
              <a:t>ject</a:t>
            </a:r>
            <a:r>
              <a:rPr sz="1950" b="1" dirty="0">
                <a:latin typeface="Roboto Bk"/>
                <a:cs typeface="Roboto Bk"/>
              </a:rPr>
              <a:t>	t</a:t>
            </a:r>
            <a:r>
              <a:rPr sz="1950" b="1" spc="45" dirty="0">
                <a:latin typeface="Roboto Bk"/>
                <a:cs typeface="Roboto Bk"/>
              </a:rPr>
              <a:t>o</a:t>
            </a:r>
            <a:r>
              <a:rPr sz="1950" b="1" dirty="0">
                <a:latin typeface="Roboto Bk"/>
                <a:cs typeface="Roboto Bk"/>
              </a:rPr>
              <a:t>	</a:t>
            </a:r>
            <a:r>
              <a:rPr sz="1950" b="1" spc="105" dirty="0">
                <a:latin typeface="Roboto Bk"/>
                <a:cs typeface="Roboto Bk"/>
              </a:rPr>
              <a:t>fu</a:t>
            </a:r>
            <a:r>
              <a:rPr sz="1950" b="1" spc="55" dirty="0">
                <a:latin typeface="Roboto Bk"/>
                <a:cs typeface="Roboto Bk"/>
              </a:rPr>
              <a:t>l</a:t>
            </a:r>
            <a:r>
              <a:rPr sz="1950" b="1" spc="70" dirty="0">
                <a:latin typeface="Roboto Bk"/>
                <a:cs typeface="Roboto Bk"/>
              </a:rPr>
              <a:t>ﬁll</a:t>
            </a:r>
            <a:r>
              <a:rPr sz="1950" b="1" spc="185" dirty="0">
                <a:latin typeface="Roboto Bk"/>
                <a:cs typeface="Roboto Bk"/>
              </a:rPr>
              <a:t>m</a:t>
            </a:r>
            <a:r>
              <a:rPr sz="1950" b="1" spc="105" dirty="0">
                <a:latin typeface="Roboto Bk"/>
                <a:cs typeface="Roboto Bk"/>
              </a:rPr>
              <a:t>e</a:t>
            </a:r>
            <a:r>
              <a:rPr sz="1950" b="1" spc="110" dirty="0">
                <a:latin typeface="Roboto Bk"/>
                <a:cs typeface="Roboto Bk"/>
              </a:rPr>
              <a:t>n</a:t>
            </a:r>
            <a:r>
              <a:rPr sz="1950" b="1" spc="5" dirty="0">
                <a:latin typeface="Roboto Bk"/>
                <a:cs typeface="Roboto Bk"/>
              </a:rPr>
              <a:t>t</a:t>
            </a:r>
            <a:r>
              <a:rPr sz="1950" b="1" dirty="0">
                <a:latin typeface="Roboto Bk"/>
                <a:cs typeface="Roboto Bk"/>
              </a:rPr>
              <a:t>	</a:t>
            </a:r>
            <a:r>
              <a:rPr sz="1950" b="1" spc="35" dirty="0">
                <a:latin typeface="Roboto Bk"/>
                <a:cs typeface="Roboto Bk"/>
              </a:rPr>
              <a:t>of</a:t>
            </a:r>
            <a:r>
              <a:rPr sz="1950" b="1" dirty="0">
                <a:latin typeface="Roboto Bk"/>
                <a:cs typeface="Roboto Bk"/>
              </a:rPr>
              <a:t>	</a:t>
            </a:r>
            <a:r>
              <a:rPr sz="1950" b="1" spc="110" dirty="0">
                <a:latin typeface="Roboto Bk"/>
                <a:cs typeface="Roboto Bk"/>
              </a:rPr>
              <a:t>b</a:t>
            </a:r>
            <a:r>
              <a:rPr sz="1950" b="1" spc="75" dirty="0">
                <a:latin typeface="Roboto Bk"/>
                <a:cs typeface="Roboto Bk"/>
              </a:rPr>
              <a:t>a</a:t>
            </a:r>
            <a:r>
              <a:rPr sz="1950" b="1" spc="-5" dirty="0">
                <a:latin typeface="Roboto Bk"/>
                <a:cs typeface="Roboto Bk"/>
              </a:rPr>
              <a:t>s</a:t>
            </a:r>
            <a:r>
              <a:rPr sz="1950" b="1" spc="-10" dirty="0">
                <a:latin typeface="Roboto Bk"/>
                <a:cs typeface="Roboto Bk"/>
              </a:rPr>
              <a:t>i</a:t>
            </a:r>
            <a:r>
              <a:rPr sz="1950" b="1" spc="-20" dirty="0">
                <a:latin typeface="Roboto Bk"/>
                <a:cs typeface="Roboto Bk"/>
              </a:rPr>
              <a:t>c  </a:t>
            </a:r>
            <a:r>
              <a:rPr sz="1950" b="1" spc="60" dirty="0">
                <a:latin typeface="Roboto Bk"/>
                <a:cs typeface="Roboto Bk"/>
              </a:rPr>
              <a:t>conditions</a:t>
            </a:r>
            <a:r>
              <a:rPr sz="1950" b="1" spc="20" dirty="0">
                <a:latin typeface="Roboto Bk"/>
                <a:cs typeface="Roboto Bk"/>
              </a:rPr>
              <a:t> </a:t>
            </a:r>
            <a:r>
              <a:rPr sz="1950" b="1" spc="-355" dirty="0">
                <a:latin typeface="Roboto Bk"/>
                <a:cs typeface="Roboto Bk"/>
              </a:rPr>
              <a:t>–</a:t>
            </a:r>
            <a:endParaRPr sz="1950">
              <a:latin typeface="Roboto Bk"/>
              <a:cs typeface="Roboto Bk"/>
            </a:endParaRPr>
          </a:p>
          <a:p>
            <a:pPr marL="861060" lvl="2" indent="-314960">
              <a:lnSpc>
                <a:spcPct val="100000"/>
              </a:lnSpc>
              <a:spcBef>
                <a:spcPts val="875"/>
              </a:spcBef>
              <a:buClr>
                <a:srgbClr val="9ABA58"/>
              </a:buClr>
              <a:buFont typeface="Arial MT"/>
              <a:buChar char="•"/>
              <a:tabLst>
                <a:tab pos="861060" algn="l"/>
                <a:tab pos="861694" algn="l"/>
              </a:tabLst>
            </a:pPr>
            <a:r>
              <a:rPr sz="1600" b="1" spc="75" dirty="0">
                <a:latin typeface="Roboto Bk"/>
                <a:cs typeface="Roboto Bk"/>
              </a:rPr>
              <a:t>Expenditure</a:t>
            </a:r>
            <a:r>
              <a:rPr sz="1600" b="1" spc="10" dirty="0">
                <a:latin typeface="Roboto Bk"/>
                <a:cs typeface="Roboto Bk"/>
              </a:rPr>
              <a:t> </a:t>
            </a:r>
            <a:r>
              <a:rPr sz="1600" b="1" spc="45" dirty="0">
                <a:latin typeface="Roboto Bk"/>
                <a:cs typeface="Roboto Bk"/>
              </a:rPr>
              <a:t>not</a:t>
            </a:r>
            <a:r>
              <a:rPr sz="1600" b="1" spc="5" dirty="0">
                <a:latin typeface="Roboto Bk"/>
                <a:cs typeface="Roboto Bk"/>
              </a:rPr>
              <a:t> </a:t>
            </a:r>
            <a:r>
              <a:rPr sz="1600" b="1" spc="15" dirty="0">
                <a:latin typeface="Roboto Bk"/>
                <a:cs typeface="Roboto Bk"/>
              </a:rPr>
              <a:t>to</a:t>
            </a:r>
            <a:r>
              <a:rPr sz="1600" b="1" spc="10" dirty="0">
                <a:latin typeface="Roboto Bk"/>
                <a:cs typeface="Roboto Bk"/>
              </a:rPr>
              <a:t> </a:t>
            </a:r>
            <a:r>
              <a:rPr sz="1600" b="1" spc="50" dirty="0">
                <a:latin typeface="Roboto Bk"/>
                <a:cs typeface="Roboto Bk"/>
              </a:rPr>
              <a:t>be</a:t>
            </a:r>
            <a:r>
              <a:rPr sz="1600" b="1" spc="10" dirty="0">
                <a:latin typeface="Roboto Bk"/>
                <a:cs typeface="Roboto Bk"/>
              </a:rPr>
              <a:t> </a:t>
            </a:r>
            <a:r>
              <a:rPr sz="1600" b="1" spc="45" dirty="0">
                <a:latin typeface="Roboto Bk"/>
                <a:cs typeface="Roboto Bk"/>
              </a:rPr>
              <a:t>out</a:t>
            </a:r>
            <a:r>
              <a:rPr sz="1600" b="1" spc="10" dirty="0">
                <a:latin typeface="Roboto Bk"/>
                <a:cs typeface="Roboto Bk"/>
              </a:rPr>
              <a:t> </a:t>
            </a:r>
            <a:r>
              <a:rPr sz="1600" b="1" spc="20" dirty="0">
                <a:latin typeface="Roboto Bk"/>
                <a:cs typeface="Roboto Bk"/>
              </a:rPr>
              <a:t>of</a:t>
            </a:r>
            <a:r>
              <a:rPr sz="1600" b="1" spc="10" dirty="0">
                <a:latin typeface="Roboto Bk"/>
                <a:cs typeface="Roboto Bk"/>
              </a:rPr>
              <a:t> </a:t>
            </a:r>
            <a:r>
              <a:rPr sz="1600" b="1" spc="45" dirty="0">
                <a:latin typeface="Roboto Bk"/>
                <a:cs typeface="Roboto Bk"/>
              </a:rPr>
              <a:t>the</a:t>
            </a:r>
            <a:r>
              <a:rPr sz="1600" b="1" spc="10" dirty="0">
                <a:latin typeface="Roboto Bk"/>
                <a:cs typeface="Roboto Bk"/>
              </a:rPr>
              <a:t> </a:t>
            </a:r>
            <a:r>
              <a:rPr sz="1600" b="1" spc="45" dirty="0">
                <a:latin typeface="Roboto Bk"/>
                <a:cs typeface="Roboto Bk"/>
              </a:rPr>
              <a:t>Corpus</a:t>
            </a:r>
            <a:r>
              <a:rPr sz="1600" b="1" spc="10" dirty="0">
                <a:latin typeface="Roboto Bk"/>
                <a:cs typeface="Roboto Bk"/>
              </a:rPr>
              <a:t> </a:t>
            </a:r>
            <a:r>
              <a:rPr sz="1600" b="1" spc="55" dirty="0">
                <a:latin typeface="Roboto Bk"/>
                <a:cs typeface="Roboto Bk"/>
              </a:rPr>
              <a:t>Fund/Loan</a:t>
            </a:r>
            <a:endParaRPr sz="1600">
              <a:latin typeface="Roboto Bk"/>
              <a:cs typeface="Roboto Bk"/>
            </a:endParaRPr>
          </a:p>
          <a:p>
            <a:pPr marL="861060" lvl="2" indent="-314960">
              <a:lnSpc>
                <a:spcPct val="100000"/>
              </a:lnSpc>
              <a:spcBef>
                <a:spcPts val="835"/>
              </a:spcBef>
              <a:buClr>
                <a:srgbClr val="9ABA58"/>
              </a:buClr>
              <a:buFont typeface="Arial MT"/>
              <a:buChar char="•"/>
              <a:tabLst>
                <a:tab pos="861060" algn="l"/>
                <a:tab pos="861694" algn="l"/>
              </a:tabLst>
            </a:pPr>
            <a:r>
              <a:rPr sz="1600" b="1" spc="55" dirty="0">
                <a:latin typeface="Roboto Bk"/>
                <a:cs typeface="Roboto Bk"/>
              </a:rPr>
              <a:t>Depreciation</a:t>
            </a:r>
            <a:r>
              <a:rPr sz="1600" b="1" spc="25" dirty="0">
                <a:latin typeface="Roboto Bk"/>
                <a:cs typeface="Roboto Bk"/>
              </a:rPr>
              <a:t> </a:t>
            </a:r>
            <a:r>
              <a:rPr sz="1600" b="1" spc="114" dirty="0">
                <a:latin typeface="Roboto Bk"/>
                <a:cs typeface="Roboto Bk"/>
              </a:rPr>
              <a:t>wrt</a:t>
            </a:r>
            <a:r>
              <a:rPr sz="1600" b="1" spc="25" dirty="0">
                <a:latin typeface="Roboto Bk"/>
                <a:cs typeface="Roboto Bk"/>
              </a:rPr>
              <a:t> </a:t>
            </a:r>
            <a:r>
              <a:rPr sz="1600" b="1" spc="-15" dirty="0">
                <a:latin typeface="Roboto Bk"/>
                <a:cs typeface="Roboto Bk"/>
              </a:rPr>
              <a:t>asset</a:t>
            </a:r>
            <a:r>
              <a:rPr sz="1600" b="1" spc="25" dirty="0">
                <a:latin typeface="Roboto Bk"/>
                <a:cs typeface="Roboto Bk"/>
              </a:rPr>
              <a:t> </a:t>
            </a:r>
            <a:r>
              <a:rPr sz="1600" b="1" spc="55" dirty="0">
                <a:latin typeface="Roboto Bk"/>
                <a:cs typeface="Roboto Bk"/>
              </a:rPr>
              <a:t>whose</a:t>
            </a:r>
            <a:r>
              <a:rPr sz="1600" b="1" spc="25" dirty="0">
                <a:latin typeface="Roboto Bk"/>
                <a:cs typeface="Roboto Bk"/>
              </a:rPr>
              <a:t> </a:t>
            </a:r>
            <a:r>
              <a:rPr sz="1600" b="1" spc="40" dirty="0">
                <a:latin typeface="Roboto Bk"/>
                <a:cs typeface="Roboto Bk"/>
              </a:rPr>
              <a:t>COA</a:t>
            </a:r>
            <a:r>
              <a:rPr sz="1600" b="1" spc="25" dirty="0">
                <a:latin typeface="Roboto Bk"/>
                <a:cs typeface="Roboto Bk"/>
              </a:rPr>
              <a:t> has </a:t>
            </a:r>
            <a:r>
              <a:rPr sz="1600" b="1" spc="65" dirty="0">
                <a:latin typeface="Roboto Bk"/>
                <a:cs typeface="Roboto Bk"/>
              </a:rPr>
              <a:t>already</a:t>
            </a:r>
            <a:r>
              <a:rPr sz="1600" b="1" spc="25" dirty="0">
                <a:latin typeface="Roboto Bk"/>
                <a:cs typeface="Roboto Bk"/>
              </a:rPr>
              <a:t> </a:t>
            </a:r>
            <a:r>
              <a:rPr sz="1600" b="1" spc="60" dirty="0">
                <a:latin typeface="Roboto Bk"/>
                <a:cs typeface="Roboto Bk"/>
              </a:rPr>
              <a:t>been</a:t>
            </a:r>
            <a:r>
              <a:rPr sz="1600" b="1" spc="25" dirty="0">
                <a:latin typeface="Roboto Bk"/>
                <a:cs typeface="Roboto Bk"/>
              </a:rPr>
              <a:t> </a:t>
            </a:r>
            <a:r>
              <a:rPr sz="1600" b="1" spc="50" dirty="0">
                <a:latin typeface="Roboto Bk"/>
                <a:cs typeface="Roboto Bk"/>
              </a:rPr>
              <a:t>claimed</a:t>
            </a:r>
            <a:r>
              <a:rPr sz="1600" b="1" spc="25" dirty="0">
                <a:latin typeface="Roboto Bk"/>
                <a:cs typeface="Roboto Bk"/>
              </a:rPr>
              <a:t> </a:t>
            </a:r>
            <a:r>
              <a:rPr sz="1600" b="1" spc="-15" dirty="0">
                <a:latin typeface="Roboto Bk"/>
                <a:cs typeface="Roboto Bk"/>
              </a:rPr>
              <a:t>as</a:t>
            </a:r>
            <a:r>
              <a:rPr sz="1600" b="1" spc="25" dirty="0">
                <a:latin typeface="Roboto Bk"/>
                <a:cs typeface="Roboto Bk"/>
              </a:rPr>
              <a:t> </a:t>
            </a:r>
            <a:r>
              <a:rPr sz="1600" b="1" spc="45" dirty="0">
                <a:latin typeface="Roboto Bk"/>
                <a:cs typeface="Roboto Bk"/>
              </a:rPr>
              <a:t>application</a:t>
            </a:r>
            <a:r>
              <a:rPr sz="1600" b="1" spc="25" dirty="0">
                <a:latin typeface="Roboto Bk"/>
                <a:cs typeface="Roboto Bk"/>
              </a:rPr>
              <a:t> </a:t>
            </a:r>
            <a:r>
              <a:rPr sz="1600" b="1" spc="-150" dirty="0">
                <a:latin typeface="Roboto Bk"/>
                <a:cs typeface="Roboto Bk"/>
              </a:rPr>
              <a:t>-</a:t>
            </a:r>
            <a:r>
              <a:rPr sz="1600" b="1" spc="-140" dirty="0">
                <a:latin typeface="Roboto Bk"/>
                <a:cs typeface="Roboto Bk"/>
              </a:rPr>
              <a:t> </a:t>
            </a:r>
            <a:r>
              <a:rPr sz="1600" b="1" spc="45" dirty="0">
                <a:latin typeface="Roboto Bk"/>
                <a:cs typeface="Roboto Bk"/>
              </a:rPr>
              <a:t>not</a:t>
            </a:r>
            <a:r>
              <a:rPr sz="1600" b="1" spc="25" dirty="0">
                <a:latin typeface="Roboto Bk"/>
                <a:cs typeface="Roboto Bk"/>
              </a:rPr>
              <a:t> </a:t>
            </a:r>
            <a:r>
              <a:rPr sz="1600" b="1" spc="60" dirty="0">
                <a:latin typeface="Roboto Bk"/>
                <a:cs typeface="Roboto Bk"/>
              </a:rPr>
              <a:t>allowable</a:t>
            </a:r>
            <a:endParaRPr sz="1600">
              <a:latin typeface="Roboto Bk"/>
              <a:cs typeface="Roboto Bk"/>
            </a:endParaRPr>
          </a:p>
          <a:p>
            <a:pPr marL="861060" lvl="2" indent="-314960">
              <a:lnSpc>
                <a:spcPct val="100000"/>
              </a:lnSpc>
              <a:spcBef>
                <a:spcPts val="830"/>
              </a:spcBef>
              <a:buClr>
                <a:srgbClr val="9ABA58"/>
              </a:buClr>
              <a:buFont typeface="Arial MT"/>
              <a:buChar char="•"/>
              <a:tabLst>
                <a:tab pos="861060" algn="l"/>
                <a:tab pos="861694" algn="l"/>
              </a:tabLst>
            </a:pPr>
            <a:r>
              <a:rPr sz="1600" b="1" spc="45" dirty="0">
                <a:latin typeface="Roboto Bk"/>
                <a:cs typeface="Roboto Bk"/>
              </a:rPr>
              <a:t>Donations</a:t>
            </a:r>
            <a:r>
              <a:rPr sz="1600" b="1" spc="10" dirty="0">
                <a:latin typeface="Roboto Bk"/>
                <a:cs typeface="Roboto Bk"/>
              </a:rPr>
              <a:t> </a:t>
            </a:r>
            <a:r>
              <a:rPr sz="1600" b="1" spc="45" dirty="0">
                <a:latin typeface="Roboto Bk"/>
                <a:cs typeface="Roboto Bk"/>
              </a:rPr>
              <a:t>not</a:t>
            </a:r>
            <a:r>
              <a:rPr sz="1600" b="1" spc="10" dirty="0">
                <a:latin typeface="Roboto Bk"/>
                <a:cs typeface="Roboto Bk"/>
              </a:rPr>
              <a:t> </a:t>
            </a:r>
            <a:r>
              <a:rPr sz="1600" b="1" spc="15" dirty="0">
                <a:latin typeface="Roboto Bk"/>
                <a:cs typeface="Roboto Bk"/>
              </a:rPr>
              <a:t>to</a:t>
            </a:r>
            <a:r>
              <a:rPr sz="1600" b="1" spc="10" dirty="0">
                <a:latin typeface="Roboto Bk"/>
                <a:cs typeface="Roboto Bk"/>
              </a:rPr>
              <a:t> </a:t>
            </a:r>
            <a:r>
              <a:rPr sz="1600" b="1" spc="50" dirty="0">
                <a:latin typeface="Roboto Bk"/>
                <a:cs typeface="Roboto Bk"/>
              </a:rPr>
              <a:t>be</a:t>
            </a:r>
            <a:r>
              <a:rPr sz="1600" b="1" spc="10" dirty="0">
                <a:latin typeface="Roboto Bk"/>
                <a:cs typeface="Roboto Bk"/>
              </a:rPr>
              <a:t> </a:t>
            </a:r>
            <a:r>
              <a:rPr sz="1600" b="1" spc="15" dirty="0">
                <a:latin typeface="Roboto Bk"/>
                <a:cs typeface="Roboto Bk"/>
              </a:rPr>
              <a:t>to</a:t>
            </a:r>
            <a:r>
              <a:rPr sz="1600" b="1" spc="10" dirty="0">
                <a:latin typeface="Roboto Bk"/>
                <a:cs typeface="Roboto Bk"/>
              </a:rPr>
              <a:t> </a:t>
            </a:r>
            <a:r>
              <a:rPr sz="1600" b="1" spc="70" dirty="0">
                <a:latin typeface="Roboto Bk"/>
                <a:cs typeface="Roboto Bk"/>
              </a:rPr>
              <a:t>any</a:t>
            </a:r>
            <a:r>
              <a:rPr sz="1600" b="1" spc="10" dirty="0">
                <a:latin typeface="Roboto Bk"/>
                <a:cs typeface="Roboto Bk"/>
              </a:rPr>
              <a:t> </a:t>
            </a:r>
            <a:r>
              <a:rPr sz="1600" b="1" spc="65">
                <a:latin typeface="Roboto Bk"/>
                <a:cs typeface="Roboto Bk"/>
              </a:rPr>
              <a:t>other</a:t>
            </a:r>
            <a:r>
              <a:rPr sz="1600" b="1" spc="10">
                <a:latin typeface="Roboto Bk"/>
                <a:cs typeface="Roboto Bk"/>
              </a:rPr>
              <a:t> </a:t>
            </a:r>
            <a:r>
              <a:rPr sz="1600" b="1" spc="55">
                <a:latin typeface="Roboto Bk"/>
                <a:cs typeface="Roboto Bk"/>
              </a:rPr>
              <a:t>person</a:t>
            </a:r>
            <a:endParaRPr lang="en-US" sz="1600" b="1" spc="55" dirty="0">
              <a:latin typeface="Roboto Bk"/>
              <a:cs typeface="Roboto Bk"/>
            </a:endParaRPr>
          </a:p>
          <a:p>
            <a:pPr marL="861060" lvl="2" indent="-314960">
              <a:lnSpc>
                <a:spcPct val="100000"/>
              </a:lnSpc>
              <a:spcBef>
                <a:spcPts val="830"/>
              </a:spcBef>
              <a:buClr>
                <a:srgbClr val="9ABA58"/>
              </a:buClr>
              <a:buFont typeface="Arial MT"/>
              <a:buChar char="•"/>
              <a:tabLst>
                <a:tab pos="861060" algn="l"/>
                <a:tab pos="861694" algn="l"/>
              </a:tabLst>
            </a:pPr>
            <a:r>
              <a:rPr lang="en-US" sz="1600" b="1" spc="55" dirty="0">
                <a:latin typeface="Roboto Bk"/>
                <a:cs typeface="Roboto Bk"/>
              </a:rPr>
              <a:t>Only revenue expenditure is allowed.</a:t>
            </a:r>
            <a:endParaRPr sz="1600">
              <a:latin typeface="Roboto Bk"/>
              <a:cs typeface="Roboto Bk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6123" rIns="0" bIns="0" rtlCol="0">
            <a:spAutoFit/>
          </a:bodyPr>
          <a:lstStyle/>
          <a:p>
            <a:pPr marL="713105" marR="17780">
              <a:lnSpc>
                <a:spcPct val="100000"/>
              </a:lnSpc>
              <a:spcBef>
                <a:spcPts val="100"/>
              </a:spcBef>
            </a:pPr>
            <a:r>
              <a:rPr sz="2200" spc="-40" dirty="0">
                <a:latin typeface="Roboto Bk"/>
                <a:cs typeface="Roboto Bk"/>
              </a:rPr>
              <a:t>C)</a:t>
            </a:r>
            <a:r>
              <a:rPr sz="2200" spc="280" dirty="0">
                <a:latin typeface="Roboto Bk"/>
                <a:cs typeface="Roboto Bk"/>
              </a:rPr>
              <a:t> </a:t>
            </a:r>
            <a:r>
              <a:rPr sz="2200" spc="45" dirty="0">
                <a:latin typeface="Roboto Bk"/>
                <a:cs typeface="Roboto Bk"/>
              </a:rPr>
              <a:t>Registration</a:t>
            </a:r>
            <a:r>
              <a:rPr sz="2200" spc="235" dirty="0">
                <a:latin typeface="Roboto Bk"/>
                <a:cs typeface="Roboto Bk"/>
              </a:rPr>
              <a:t> </a:t>
            </a:r>
            <a:r>
              <a:rPr sz="2200" spc="10" dirty="0">
                <a:latin typeface="Roboto Bk"/>
                <a:cs typeface="Roboto Bk"/>
              </a:rPr>
              <a:t>to</a:t>
            </a:r>
            <a:r>
              <a:rPr sz="2200" spc="270" dirty="0">
                <a:latin typeface="Roboto Bk"/>
                <a:cs typeface="Roboto Bk"/>
              </a:rPr>
              <a:t> </a:t>
            </a:r>
            <a:r>
              <a:rPr sz="2200" spc="65" dirty="0">
                <a:latin typeface="Roboto Bk"/>
                <a:cs typeface="Roboto Bk"/>
              </a:rPr>
              <a:t>be</a:t>
            </a:r>
            <a:r>
              <a:rPr sz="2200" spc="275" dirty="0">
                <a:latin typeface="Roboto Bk"/>
                <a:cs typeface="Roboto Bk"/>
              </a:rPr>
              <a:t> </a:t>
            </a:r>
            <a:r>
              <a:rPr sz="2200" spc="50" dirty="0">
                <a:latin typeface="Roboto Bk"/>
                <a:cs typeface="Roboto Bk"/>
              </a:rPr>
              <a:t>cancelled</a:t>
            </a:r>
            <a:r>
              <a:rPr sz="2200" spc="330" dirty="0">
                <a:latin typeface="Roboto Bk"/>
                <a:cs typeface="Roboto Bk"/>
              </a:rPr>
              <a:t> </a:t>
            </a:r>
            <a:r>
              <a:rPr sz="2200" spc="135" dirty="0">
                <a:latin typeface="Roboto Bk"/>
                <a:cs typeface="Roboto Bk"/>
              </a:rPr>
              <a:t>in</a:t>
            </a:r>
            <a:r>
              <a:rPr sz="2200" spc="270" dirty="0">
                <a:latin typeface="Roboto Bk"/>
                <a:cs typeface="Roboto Bk"/>
              </a:rPr>
              <a:t> </a:t>
            </a:r>
            <a:r>
              <a:rPr sz="2200" spc="-25" dirty="0">
                <a:latin typeface="Roboto Bk"/>
                <a:cs typeface="Roboto Bk"/>
              </a:rPr>
              <a:t>case</a:t>
            </a:r>
            <a:r>
              <a:rPr sz="2200" spc="265" dirty="0">
                <a:latin typeface="Roboto Bk"/>
                <a:cs typeface="Roboto Bk"/>
              </a:rPr>
              <a:t> </a:t>
            </a:r>
            <a:r>
              <a:rPr sz="2200" spc="25" dirty="0">
                <a:latin typeface="Roboto Bk"/>
                <a:cs typeface="Roboto Bk"/>
              </a:rPr>
              <a:t>of</a:t>
            </a:r>
            <a:r>
              <a:rPr sz="2200" spc="235" dirty="0">
                <a:latin typeface="Roboto Bk"/>
                <a:cs typeface="Roboto Bk"/>
              </a:rPr>
              <a:t> </a:t>
            </a:r>
            <a:r>
              <a:rPr sz="2200" spc="30" dirty="0">
                <a:latin typeface="Roboto Bk"/>
                <a:cs typeface="Roboto Bk"/>
              </a:rPr>
              <a:t>speciﬁed</a:t>
            </a:r>
            <a:r>
              <a:rPr sz="2200" spc="350" dirty="0">
                <a:latin typeface="Roboto Bk"/>
                <a:cs typeface="Roboto Bk"/>
              </a:rPr>
              <a:t> </a:t>
            </a:r>
            <a:r>
              <a:rPr sz="2200" spc="55" dirty="0">
                <a:latin typeface="Roboto Bk"/>
                <a:cs typeface="Roboto Bk"/>
              </a:rPr>
              <a:t>violations </a:t>
            </a:r>
            <a:r>
              <a:rPr sz="2200" spc="-530" dirty="0">
                <a:latin typeface="Roboto Bk"/>
                <a:cs typeface="Roboto Bk"/>
              </a:rPr>
              <a:t> </a:t>
            </a:r>
            <a:r>
              <a:rPr sz="2200" spc="-75" dirty="0">
                <a:latin typeface="Roboto Bk"/>
                <a:cs typeface="Roboto Bk"/>
              </a:rPr>
              <a:t>u/s</a:t>
            </a:r>
            <a:r>
              <a:rPr sz="2200" spc="15" dirty="0">
                <a:latin typeface="Roboto Bk"/>
                <a:cs typeface="Roboto Bk"/>
              </a:rPr>
              <a:t> </a:t>
            </a:r>
            <a:r>
              <a:rPr sz="2200" spc="20" dirty="0">
                <a:latin typeface="Roboto Bk"/>
                <a:cs typeface="Roboto Bk"/>
              </a:rPr>
              <a:t>12AB </a:t>
            </a:r>
            <a:r>
              <a:rPr sz="2200" spc="-65" dirty="0">
                <a:latin typeface="Roboto Bk"/>
                <a:cs typeface="Roboto Bk"/>
              </a:rPr>
              <a:t>(4)/(5)</a:t>
            </a:r>
            <a:r>
              <a:rPr sz="2200" spc="20" dirty="0">
                <a:latin typeface="Roboto Bk"/>
                <a:cs typeface="Roboto Bk"/>
              </a:rPr>
              <a:t> </a:t>
            </a:r>
            <a:r>
              <a:rPr sz="2200" spc="140" dirty="0">
                <a:latin typeface="Roboto Bk"/>
                <a:cs typeface="Roboto Bk"/>
              </a:rPr>
              <a:t>or</a:t>
            </a:r>
            <a:r>
              <a:rPr sz="2200" spc="20" dirty="0">
                <a:latin typeface="Roboto Bk"/>
                <a:cs typeface="Roboto Bk"/>
              </a:rPr>
              <a:t> </a:t>
            </a:r>
            <a:r>
              <a:rPr sz="2200" spc="145" dirty="0">
                <a:latin typeface="Roboto Bk"/>
                <a:cs typeface="Roboto Bk"/>
              </a:rPr>
              <a:t>under</a:t>
            </a:r>
            <a:r>
              <a:rPr sz="2200" spc="20" dirty="0">
                <a:latin typeface="Roboto Bk"/>
                <a:cs typeface="Roboto Bk"/>
              </a:rPr>
              <a:t> 15</a:t>
            </a:r>
            <a:r>
              <a:rPr sz="1950" spc="30" baseline="34188" dirty="0">
                <a:latin typeface="Roboto Bk"/>
                <a:cs typeface="Roboto Bk"/>
              </a:rPr>
              <a:t>th</a:t>
            </a:r>
            <a:r>
              <a:rPr sz="1950" spc="397" baseline="34188" dirty="0">
                <a:latin typeface="Roboto Bk"/>
                <a:cs typeface="Roboto Bk"/>
              </a:rPr>
              <a:t> </a:t>
            </a:r>
            <a:r>
              <a:rPr sz="2200" spc="75" dirty="0">
                <a:latin typeface="Roboto Bk"/>
                <a:cs typeface="Roboto Bk"/>
              </a:rPr>
              <a:t>proviso</a:t>
            </a:r>
            <a:r>
              <a:rPr sz="2200" spc="20" dirty="0">
                <a:latin typeface="Roboto Bk"/>
                <a:cs typeface="Roboto Bk"/>
              </a:rPr>
              <a:t> </a:t>
            </a:r>
            <a:r>
              <a:rPr sz="2200" spc="10" dirty="0">
                <a:latin typeface="Roboto Bk"/>
                <a:cs typeface="Roboto Bk"/>
              </a:rPr>
              <a:t>to</a:t>
            </a:r>
            <a:r>
              <a:rPr sz="2200" spc="20" dirty="0">
                <a:latin typeface="Roboto Bk"/>
                <a:cs typeface="Roboto Bk"/>
              </a:rPr>
              <a:t> section </a:t>
            </a:r>
            <a:r>
              <a:rPr sz="2200" spc="-45" dirty="0">
                <a:latin typeface="Roboto Bk"/>
                <a:cs typeface="Roboto Bk"/>
              </a:rPr>
              <a:t>10(23C)</a:t>
            </a:r>
            <a:endParaRPr sz="2200" dirty="0">
              <a:latin typeface="Roboto Bk"/>
              <a:cs typeface="Roboto Bk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15" dirty="0"/>
              <a:pPr marL="38100">
                <a:lnSpc>
                  <a:spcPct val="100000"/>
                </a:lnSpc>
                <a:spcBef>
                  <a:spcPts val="25"/>
                </a:spcBef>
              </a:pPr>
              <a:t>36</a:t>
            </a:fld>
            <a:endParaRPr spc="-15" dirty="0"/>
          </a:p>
        </p:txBody>
      </p:sp>
      <p:sp>
        <p:nvSpPr>
          <p:cNvPr id="3" name="object 3"/>
          <p:cNvSpPr txBox="1"/>
          <p:nvPr/>
        </p:nvSpPr>
        <p:spPr>
          <a:xfrm>
            <a:off x="1209523" y="1437928"/>
            <a:ext cx="8537575" cy="5236690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98425">
              <a:lnSpc>
                <a:spcPct val="100000"/>
              </a:lnSpc>
              <a:spcBef>
                <a:spcPts val="615"/>
              </a:spcBef>
            </a:pPr>
            <a:r>
              <a:rPr sz="1700" b="1" u="sng" spc="-25" dirty="0">
                <a:uFill>
                  <a:solidFill>
                    <a:srgbClr val="000000"/>
                  </a:solidFill>
                </a:uFill>
                <a:latin typeface="Roboto"/>
                <a:cs typeface="Roboto"/>
              </a:rPr>
              <a:t>3</a:t>
            </a:r>
            <a:r>
              <a:rPr sz="1700" b="1" u="sng" spc="-5" dirty="0">
                <a:uFill>
                  <a:solidFill>
                    <a:srgbClr val="000000"/>
                  </a:solidFill>
                </a:uFill>
                <a:latin typeface="Roboto"/>
                <a:cs typeface="Roboto"/>
              </a:rPr>
              <a:t> </a:t>
            </a:r>
            <a:r>
              <a:rPr sz="1700" b="1" u="sng" spc="75" dirty="0">
                <a:uFill>
                  <a:solidFill>
                    <a:srgbClr val="000000"/>
                  </a:solidFill>
                </a:uFill>
                <a:latin typeface="Roboto"/>
                <a:cs typeface="Roboto"/>
              </a:rPr>
              <a:t>possible</a:t>
            </a:r>
            <a:r>
              <a:rPr sz="1700" b="1" u="sng" dirty="0">
                <a:uFill>
                  <a:solidFill>
                    <a:srgbClr val="000000"/>
                  </a:solidFill>
                </a:uFill>
                <a:latin typeface="Roboto"/>
                <a:cs typeface="Roboto"/>
              </a:rPr>
              <a:t> </a:t>
            </a:r>
            <a:r>
              <a:rPr sz="1700" b="1" u="sng" spc="80" dirty="0">
                <a:uFill>
                  <a:solidFill>
                    <a:srgbClr val="000000"/>
                  </a:solidFill>
                </a:uFill>
                <a:latin typeface="Roboto"/>
                <a:cs typeface="Roboto"/>
              </a:rPr>
              <a:t>scenarios:</a:t>
            </a:r>
            <a:endParaRPr sz="1700" dirty="0">
              <a:latin typeface="Roboto"/>
              <a:cs typeface="Roboto"/>
            </a:endParaRPr>
          </a:p>
          <a:p>
            <a:pPr marL="800100" indent="-563245">
              <a:lnSpc>
                <a:spcPct val="100000"/>
              </a:lnSpc>
              <a:spcBef>
                <a:spcPts val="595"/>
              </a:spcBef>
              <a:buClr>
                <a:srgbClr val="4E81BD"/>
              </a:buClr>
              <a:buFont typeface="Constantia"/>
              <a:buAutoNum type="alphaLcParenBoth"/>
              <a:tabLst>
                <a:tab pos="800100" algn="l"/>
                <a:tab pos="800735" algn="l"/>
              </a:tabLst>
            </a:pPr>
            <a:r>
              <a:rPr sz="1950" b="1" spc="10" dirty="0">
                <a:latin typeface="Roboto Bk"/>
                <a:cs typeface="Roboto Bk"/>
              </a:rPr>
              <a:t>Suo</a:t>
            </a:r>
            <a:r>
              <a:rPr sz="1950" b="1" spc="-15" dirty="0">
                <a:latin typeface="Roboto Bk"/>
                <a:cs typeface="Roboto Bk"/>
              </a:rPr>
              <a:t> </a:t>
            </a:r>
            <a:r>
              <a:rPr sz="1950" b="1" spc="55" dirty="0">
                <a:latin typeface="Roboto Bk"/>
                <a:cs typeface="Roboto Bk"/>
              </a:rPr>
              <a:t>moto</a:t>
            </a:r>
            <a:endParaRPr sz="1950" dirty="0">
              <a:latin typeface="Roboto Bk"/>
              <a:cs typeface="Roboto Bk"/>
            </a:endParaRPr>
          </a:p>
          <a:p>
            <a:pPr marL="800100" indent="-584200">
              <a:lnSpc>
                <a:spcPct val="100000"/>
              </a:lnSpc>
              <a:spcBef>
                <a:spcPts val="715"/>
              </a:spcBef>
              <a:buClr>
                <a:srgbClr val="4E81BD"/>
              </a:buClr>
              <a:buFont typeface="Constantia"/>
              <a:buAutoNum type="alphaLcParenBoth"/>
              <a:tabLst>
                <a:tab pos="800100" algn="l"/>
                <a:tab pos="800735" algn="l"/>
              </a:tabLst>
            </a:pPr>
            <a:r>
              <a:rPr sz="1950" b="1" spc="60" dirty="0">
                <a:latin typeface="Roboto Bk"/>
                <a:cs typeface="Roboto Bk"/>
              </a:rPr>
              <a:t>Reference</a:t>
            </a:r>
            <a:r>
              <a:rPr sz="1950" b="1" spc="5" dirty="0">
                <a:latin typeface="Roboto Bk"/>
                <a:cs typeface="Roboto Bk"/>
              </a:rPr>
              <a:t> </a:t>
            </a:r>
            <a:r>
              <a:rPr sz="1950" b="1" spc="90" dirty="0">
                <a:latin typeface="Roboto Bk"/>
                <a:cs typeface="Roboto Bk"/>
              </a:rPr>
              <a:t>made</a:t>
            </a:r>
            <a:r>
              <a:rPr sz="1950" b="1" spc="5" dirty="0">
                <a:latin typeface="Roboto Bk"/>
                <a:cs typeface="Roboto Bk"/>
              </a:rPr>
              <a:t> </a:t>
            </a:r>
            <a:r>
              <a:rPr sz="1950" b="1" spc="85" dirty="0">
                <a:latin typeface="Roboto Bk"/>
                <a:cs typeface="Roboto Bk"/>
              </a:rPr>
              <a:t>by</a:t>
            </a:r>
            <a:r>
              <a:rPr sz="1950" b="1" spc="10" dirty="0">
                <a:latin typeface="Roboto Bk"/>
                <a:cs typeface="Roboto Bk"/>
              </a:rPr>
              <a:t> </a:t>
            </a:r>
            <a:r>
              <a:rPr sz="1950" b="1" spc="55" dirty="0">
                <a:latin typeface="Roboto Bk"/>
                <a:cs typeface="Roboto Bk"/>
              </a:rPr>
              <a:t>the</a:t>
            </a:r>
            <a:r>
              <a:rPr sz="1950" b="1" spc="5" dirty="0">
                <a:latin typeface="Roboto Bk"/>
                <a:cs typeface="Roboto Bk"/>
              </a:rPr>
              <a:t> </a:t>
            </a:r>
            <a:r>
              <a:rPr sz="1950" b="1" spc="100" dirty="0">
                <a:latin typeface="Roboto Bk"/>
                <a:cs typeface="Roboto Bk"/>
              </a:rPr>
              <a:t>AO</a:t>
            </a:r>
            <a:endParaRPr sz="1950" dirty="0">
              <a:latin typeface="Roboto Bk"/>
              <a:cs typeface="Roboto Bk"/>
            </a:endParaRPr>
          </a:p>
          <a:p>
            <a:pPr marL="1072515" lvl="1" indent="-375285">
              <a:lnSpc>
                <a:spcPct val="100000"/>
              </a:lnSpc>
              <a:spcBef>
                <a:spcPts val="750"/>
              </a:spcBef>
              <a:buClr>
                <a:srgbClr val="BF4F4D"/>
              </a:buClr>
              <a:buFont typeface="Arial MT"/>
              <a:buChar char="●"/>
              <a:tabLst>
                <a:tab pos="1072515" algn="l"/>
                <a:tab pos="1073150" algn="l"/>
              </a:tabLst>
            </a:pPr>
            <a:r>
              <a:rPr sz="1500" b="1" spc="70" dirty="0">
                <a:latin typeface="Roboto Bk"/>
                <a:cs typeface="Roboto Bk"/>
              </a:rPr>
              <a:t>Application</a:t>
            </a:r>
            <a:r>
              <a:rPr sz="1500" b="1" spc="10" dirty="0">
                <a:latin typeface="Roboto Bk"/>
                <a:cs typeface="Roboto Bk"/>
              </a:rPr>
              <a:t> </a:t>
            </a:r>
            <a:r>
              <a:rPr sz="1500" b="1" spc="85" dirty="0">
                <a:latin typeface="Roboto Bk"/>
                <a:cs typeface="Roboto Bk"/>
              </a:rPr>
              <a:t>beyond</a:t>
            </a:r>
            <a:r>
              <a:rPr sz="1500" b="1" spc="15" dirty="0">
                <a:latin typeface="Roboto Bk"/>
                <a:cs typeface="Roboto Bk"/>
              </a:rPr>
              <a:t> </a:t>
            </a:r>
            <a:r>
              <a:rPr sz="1500" b="1" spc="20" dirty="0">
                <a:latin typeface="Roboto Bk"/>
                <a:cs typeface="Roboto Bk"/>
              </a:rPr>
              <a:t>objects</a:t>
            </a:r>
            <a:endParaRPr sz="1500" dirty="0">
              <a:latin typeface="Roboto Bk"/>
              <a:cs typeface="Roboto Bk"/>
            </a:endParaRPr>
          </a:p>
          <a:p>
            <a:pPr marL="1072515" lvl="1" indent="-375285">
              <a:lnSpc>
                <a:spcPct val="100000"/>
              </a:lnSpc>
              <a:spcBef>
                <a:spcPts val="590"/>
              </a:spcBef>
              <a:buClr>
                <a:srgbClr val="BF4F4D"/>
              </a:buClr>
              <a:buFont typeface="Arial MT"/>
              <a:buChar char="●"/>
              <a:tabLst>
                <a:tab pos="1072515" algn="l"/>
                <a:tab pos="1073150" algn="l"/>
              </a:tabLst>
            </a:pPr>
            <a:r>
              <a:rPr sz="1500" b="1" spc="60" dirty="0">
                <a:latin typeface="Roboto Bk"/>
                <a:cs typeface="Roboto Bk"/>
              </a:rPr>
              <a:t>Non-incidental</a:t>
            </a:r>
            <a:r>
              <a:rPr sz="1500" b="1" spc="25" dirty="0">
                <a:latin typeface="Roboto Bk"/>
                <a:cs typeface="Roboto Bk"/>
              </a:rPr>
              <a:t> </a:t>
            </a:r>
            <a:r>
              <a:rPr sz="1500" b="1" spc="10" dirty="0">
                <a:latin typeface="Roboto Bk"/>
                <a:cs typeface="Roboto Bk"/>
              </a:rPr>
              <a:t>business/</a:t>
            </a:r>
            <a:r>
              <a:rPr sz="1500" b="1" spc="30" dirty="0">
                <a:latin typeface="Roboto Bk"/>
                <a:cs typeface="Roboto Bk"/>
              </a:rPr>
              <a:t> </a:t>
            </a:r>
            <a:r>
              <a:rPr sz="1500" b="1" spc="110" dirty="0">
                <a:latin typeface="Roboto Bk"/>
                <a:cs typeface="Roboto Bk"/>
              </a:rPr>
              <a:t>non</a:t>
            </a:r>
            <a:r>
              <a:rPr sz="1500" b="1" spc="25" dirty="0">
                <a:latin typeface="Roboto Bk"/>
                <a:cs typeface="Roboto Bk"/>
              </a:rPr>
              <a:t> </a:t>
            </a:r>
            <a:r>
              <a:rPr sz="1500" b="1" spc="80" dirty="0">
                <a:latin typeface="Roboto Bk"/>
                <a:cs typeface="Roboto Bk"/>
              </a:rPr>
              <a:t>maintenance</a:t>
            </a:r>
            <a:r>
              <a:rPr sz="1500" b="1" spc="30" dirty="0">
                <a:latin typeface="Roboto Bk"/>
                <a:cs typeface="Roboto Bk"/>
              </a:rPr>
              <a:t> </a:t>
            </a:r>
            <a:r>
              <a:rPr sz="1500" b="1" spc="35" dirty="0">
                <a:latin typeface="Roboto Bk"/>
                <a:cs typeface="Roboto Bk"/>
              </a:rPr>
              <a:t>of</a:t>
            </a:r>
            <a:r>
              <a:rPr sz="1500" b="1" spc="30" dirty="0">
                <a:latin typeface="Roboto Bk"/>
                <a:cs typeface="Roboto Bk"/>
              </a:rPr>
              <a:t> </a:t>
            </a:r>
            <a:r>
              <a:rPr sz="1500" b="1" spc="35" dirty="0">
                <a:latin typeface="Roboto Bk"/>
                <a:cs typeface="Roboto Bk"/>
              </a:rPr>
              <a:t>books</a:t>
            </a:r>
            <a:r>
              <a:rPr sz="1500" b="1" spc="25" dirty="0">
                <a:latin typeface="Roboto Bk"/>
                <a:cs typeface="Roboto Bk"/>
              </a:rPr>
              <a:t> </a:t>
            </a:r>
            <a:r>
              <a:rPr sz="1500" b="1" spc="35" dirty="0">
                <a:latin typeface="Roboto Bk"/>
                <a:cs typeface="Roboto Bk"/>
              </a:rPr>
              <a:t>of</a:t>
            </a:r>
            <a:r>
              <a:rPr sz="1500" b="1" spc="30" dirty="0">
                <a:latin typeface="Roboto Bk"/>
                <a:cs typeface="Roboto Bk"/>
              </a:rPr>
              <a:t> </a:t>
            </a:r>
            <a:r>
              <a:rPr sz="1500" b="1" spc="70" dirty="0">
                <a:latin typeface="Roboto Bk"/>
                <a:cs typeface="Roboto Bk"/>
              </a:rPr>
              <a:t>incidental</a:t>
            </a:r>
            <a:r>
              <a:rPr sz="1500" b="1" spc="25" dirty="0">
                <a:latin typeface="Roboto Bk"/>
                <a:cs typeface="Roboto Bk"/>
              </a:rPr>
              <a:t> business:</a:t>
            </a:r>
            <a:endParaRPr sz="1500" dirty="0">
              <a:latin typeface="Roboto Bk"/>
              <a:cs typeface="Roboto Bk"/>
            </a:endParaRPr>
          </a:p>
          <a:p>
            <a:pPr marL="1072515" lvl="1" indent="-375285">
              <a:lnSpc>
                <a:spcPct val="100000"/>
              </a:lnSpc>
              <a:spcBef>
                <a:spcPts val="595"/>
              </a:spcBef>
              <a:buClr>
                <a:srgbClr val="BF4F4D"/>
              </a:buClr>
              <a:buFont typeface="Arial MT"/>
              <a:buChar char="●"/>
              <a:tabLst>
                <a:tab pos="1072515" algn="l"/>
                <a:tab pos="1073150" algn="l"/>
              </a:tabLst>
            </a:pPr>
            <a:r>
              <a:rPr sz="1500" b="1" spc="70" dirty="0">
                <a:latin typeface="Roboto Bk"/>
                <a:cs typeface="Roboto Bk"/>
              </a:rPr>
              <a:t>Application</a:t>
            </a:r>
            <a:r>
              <a:rPr sz="1500" b="1" spc="25" dirty="0">
                <a:latin typeface="Roboto Bk"/>
                <a:cs typeface="Roboto Bk"/>
              </a:rPr>
              <a:t> </a:t>
            </a:r>
            <a:r>
              <a:rPr sz="1500" b="1" spc="85" dirty="0">
                <a:latin typeface="Roboto Bk"/>
                <a:cs typeface="Roboto Bk"/>
              </a:rPr>
              <a:t>for</a:t>
            </a:r>
            <a:r>
              <a:rPr sz="1500" b="1" spc="25" dirty="0">
                <a:latin typeface="Roboto Bk"/>
                <a:cs typeface="Roboto Bk"/>
              </a:rPr>
              <a:t> </a:t>
            </a:r>
            <a:r>
              <a:rPr sz="1500" b="1" spc="85" dirty="0">
                <a:latin typeface="Roboto Bk"/>
                <a:cs typeface="Roboto Bk"/>
              </a:rPr>
              <a:t>private</a:t>
            </a:r>
            <a:r>
              <a:rPr sz="1500" b="1" spc="25" dirty="0">
                <a:latin typeface="Roboto Bk"/>
                <a:cs typeface="Roboto Bk"/>
              </a:rPr>
              <a:t> </a:t>
            </a:r>
            <a:r>
              <a:rPr sz="1500" b="1" spc="55" dirty="0">
                <a:latin typeface="Roboto Bk"/>
                <a:cs typeface="Roboto Bk"/>
              </a:rPr>
              <a:t>religious</a:t>
            </a:r>
            <a:r>
              <a:rPr sz="1500" b="1" spc="25" dirty="0">
                <a:latin typeface="Roboto Bk"/>
                <a:cs typeface="Roboto Bk"/>
              </a:rPr>
              <a:t> </a:t>
            </a:r>
            <a:r>
              <a:rPr sz="1500" b="1" spc="75" dirty="0">
                <a:latin typeface="Roboto Bk"/>
                <a:cs typeface="Roboto Bk"/>
              </a:rPr>
              <a:t>purpose</a:t>
            </a:r>
            <a:endParaRPr sz="1500" dirty="0">
              <a:latin typeface="Roboto Bk"/>
              <a:cs typeface="Roboto Bk"/>
            </a:endParaRPr>
          </a:p>
          <a:p>
            <a:pPr marL="1072515" lvl="1" indent="-375285">
              <a:lnSpc>
                <a:spcPct val="100000"/>
              </a:lnSpc>
              <a:spcBef>
                <a:spcPts val="590"/>
              </a:spcBef>
              <a:buClr>
                <a:srgbClr val="BF4F4D"/>
              </a:buClr>
              <a:buFont typeface="Arial MT"/>
              <a:buChar char="●"/>
              <a:tabLst>
                <a:tab pos="1072515" algn="l"/>
                <a:tab pos="1073150" algn="l"/>
              </a:tabLst>
            </a:pPr>
            <a:r>
              <a:rPr sz="1500" b="1" spc="35" dirty="0">
                <a:latin typeface="Roboto Bk"/>
                <a:cs typeface="Roboto Bk"/>
              </a:rPr>
              <a:t>Beneﬁts</a:t>
            </a:r>
            <a:r>
              <a:rPr sz="1500" b="1" spc="25" dirty="0">
                <a:latin typeface="Roboto Bk"/>
                <a:cs typeface="Roboto Bk"/>
              </a:rPr>
              <a:t> to</a:t>
            </a:r>
            <a:r>
              <a:rPr sz="1500" b="1" spc="30" dirty="0">
                <a:latin typeface="Roboto Bk"/>
                <a:cs typeface="Roboto Bk"/>
              </a:rPr>
              <a:t> </a:t>
            </a:r>
            <a:r>
              <a:rPr sz="1500" b="1" spc="85" dirty="0">
                <a:latin typeface="Roboto Bk"/>
                <a:cs typeface="Roboto Bk"/>
              </a:rPr>
              <a:t>particular</a:t>
            </a:r>
            <a:r>
              <a:rPr sz="1500" b="1" spc="30" dirty="0">
                <a:latin typeface="Roboto Bk"/>
                <a:cs typeface="Roboto Bk"/>
              </a:rPr>
              <a:t> </a:t>
            </a:r>
            <a:r>
              <a:rPr sz="1500" b="1" spc="55" dirty="0">
                <a:latin typeface="Roboto Bk"/>
                <a:cs typeface="Roboto Bk"/>
              </a:rPr>
              <a:t>religious</a:t>
            </a:r>
            <a:r>
              <a:rPr sz="1500" b="1" spc="30" dirty="0">
                <a:latin typeface="Roboto Bk"/>
                <a:cs typeface="Roboto Bk"/>
              </a:rPr>
              <a:t> </a:t>
            </a:r>
            <a:r>
              <a:rPr sz="1500" b="1" spc="90" dirty="0">
                <a:latin typeface="Roboto Bk"/>
                <a:cs typeface="Roboto Bk"/>
              </a:rPr>
              <a:t>community</a:t>
            </a:r>
            <a:r>
              <a:rPr sz="1500" b="1" spc="25" dirty="0">
                <a:latin typeface="Roboto Bk"/>
                <a:cs typeface="Roboto Bk"/>
              </a:rPr>
              <a:t> </a:t>
            </a:r>
            <a:r>
              <a:rPr sz="1500" b="1" spc="114" dirty="0">
                <a:latin typeface="Roboto Bk"/>
                <a:cs typeface="Roboto Bk"/>
              </a:rPr>
              <a:t>or</a:t>
            </a:r>
            <a:r>
              <a:rPr sz="1500" b="1" spc="30" dirty="0">
                <a:latin typeface="Roboto Bk"/>
                <a:cs typeface="Roboto Bk"/>
              </a:rPr>
              <a:t> </a:t>
            </a:r>
            <a:r>
              <a:rPr sz="1500" b="1" spc="5" dirty="0">
                <a:latin typeface="Roboto Bk"/>
                <a:cs typeface="Roboto Bk"/>
              </a:rPr>
              <a:t>caste</a:t>
            </a:r>
            <a:endParaRPr sz="1500" dirty="0">
              <a:latin typeface="Roboto Bk"/>
              <a:cs typeface="Roboto Bk"/>
            </a:endParaRPr>
          </a:p>
          <a:p>
            <a:pPr marL="1072515" lvl="1" indent="-375285">
              <a:lnSpc>
                <a:spcPct val="100000"/>
              </a:lnSpc>
              <a:spcBef>
                <a:spcPts val="595"/>
              </a:spcBef>
              <a:buClr>
                <a:srgbClr val="BF4F4D"/>
              </a:buClr>
              <a:buFont typeface="Arial MT"/>
              <a:buChar char="●"/>
              <a:tabLst>
                <a:tab pos="1072515" algn="l"/>
                <a:tab pos="1073150" algn="l"/>
              </a:tabLst>
            </a:pPr>
            <a:r>
              <a:rPr sz="1500" b="1" spc="90" dirty="0">
                <a:latin typeface="Roboto Bk"/>
                <a:cs typeface="Roboto Bk"/>
              </a:rPr>
              <a:t>Ingenuine</a:t>
            </a:r>
            <a:r>
              <a:rPr sz="1500" b="1" spc="25" dirty="0">
                <a:latin typeface="Roboto Bk"/>
                <a:cs typeface="Roboto Bk"/>
              </a:rPr>
              <a:t> </a:t>
            </a:r>
            <a:r>
              <a:rPr sz="1500" b="1" spc="40" dirty="0">
                <a:latin typeface="Roboto Bk"/>
                <a:cs typeface="Roboto Bk"/>
              </a:rPr>
              <a:t>activates/violation</a:t>
            </a:r>
            <a:r>
              <a:rPr sz="1500" b="1" spc="25" dirty="0">
                <a:latin typeface="Roboto Bk"/>
                <a:cs typeface="Roboto Bk"/>
              </a:rPr>
              <a:t> </a:t>
            </a:r>
            <a:r>
              <a:rPr sz="1500" b="1" spc="35" dirty="0">
                <a:latin typeface="Roboto Bk"/>
                <a:cs typeface="Roboto Bk"/>
              </a:rPr>
              <a:t>of</a:t>
            </a:r>
            <a:r>
              <a:rPr sz="1500" b="1" spc="25" dirty="0">
                <a:latin typeface="Roboto Bk"/>
                <a:cs typeface="Roboto Bk"/>
              </a:rPr>
              <a:t> </a:t>
            </a:r>
            <a:r>
              <a:rPr sz="1500" b="1" spc="55" dirty="0">
                <a:latin typeface="Roboto Bk"/>
                <a:cs typeface="Roboto Bk"/>
              </a:rPr>
              <a:t>conditions</a:t>
            </a:r>
            <a:r>
              <a:rPr sz="1500" b="1" spc="25" dirty="0">
                <a:latin typeface="Roboto Bk"/>
                <a:cs typeface="Roboto Bk"/>
              </a:rPr>
              <a:t> </a:t>
            </a:r>
            <a:r>
              <a:rPr sz="1500" b="1" spc="85" dirty="0">
                <a:latin typeface="Roboto Bk"/>
                <a:cs typeface="Roboto Bk"/>
              </a:rPr>
              <a:t>for</a:t>
            </a:r>
            <a:r>
              <a:rPr sz="1500" b="1" spc="25" dirty="0">
                <a:latin typeface="Roboto Bk"/>
                <a:cs typeface="Roboto Bk"/>
              </a:rPr>
              <a:t> </a:t>
            </a:r>
            <a:r>
              <a:rPr sz="1500" b="1" spc="60" dirty="0">
                <a:latin typeface="Roboto Bk"/>
                <a:cs typeface="Roboto Bk"/>
              </a:rPr>
              <a:t>registration</a:t>
            </a:r>
            <a:endParaRPr sz="1500" dirty="0">
              <a:latin typeface="Roboto Bk"/>
              <a:cs typeface="Roboto Bk"/>
            </a:endParaRPr>
          </a:p>
          <a:p>
            <a:pPr marL="1072515" lvl="1" indent="-375285">
              <a:lnSpc>
                <a:spcPct val="100000"/>
              </a:lnSpc>
              <a:spcBef>
                <a:spcPts val="590"/>
              </a:spcBef>
              <a:buClr>
                <a:srgbClr val="BF4F4D"/>
              </a:buClr>
              <a:buFont typeface="Arial MT"/>
              <a:buChar char="●"/>
              <a:tabLst>
                <a:tab pos="1072515" algn="l"/>
                <a:tab pos="1073150" algn="l"/>
              </a:tabLst>
            </a:pPr>
            <a:r>
              <a:rPr sz="1500" b="1" spc="65" dirty="0">
                <a:latin typeface="Roboto Bk"/>
                <a:cs typeface="Roboto Bk"/>
              </a:rPr>
              <a:t>Violation</a:t>
            </a:r>
            <a:r>
              <a:rPr sz="1500" b="1" spc="10" dirty="0">
                <a:latin typeface="Roboto Bk"/>
                <a:cs typeface="Roboto Bk"/>
              </a:rPr>
              <a:t> </a:t>
            </a:r>
            <a:r>
              <a:rPr sz="1500" b="1" spc="35" dirty="0">
                <a:latin typeface="Roboto Bk"/>
                <a:cs typeface="Roboto Bk"/>
              </a:rPr>
              <a:t>of</a:t>
            </a:r>
            <a:r>
              <a:rPr sz="1500" b="1" spc="15" dirty="0">
                <a:latin typeface="Roboto Bk"/>
                <a:cs typeface="Roboto Bk"/>
              </a:rPr>
              <a:t> </a:t>
            </a:r>
            <a:r>
              <a:rPr sz="1500" b="1" spc="80" dirty="0">
                <a:latin typeface="Roboto Bk"/>
                <a:cs typeface="Roboto Bk"/>
              </a:rPr>
              <a:t>other</a:t>
            </a:r>
            <a:r>
              <a:rPr sz="1500" b="1" spc="15" dirty="0">
                <a:latin typeface="Roboto Bk"/>
                <a:cs typeface="Roboto Bk"/>
              </a:rPr>
              <a:t> </a:t>
            </a:r>
            <a:r>
              <a:rPr sz="1500" b="1" spc="85" dirty="0">
                <a:latin typeface="Roboto Bk"/>
                <a:cs typeface="Roboto Bk"/>
              </a:rPr>
              <a:t>Laws</a:t>
            </a:r>
            <a:endParaRPr sz="1500" dirty="0">
              <a:latin typeface="Roboto Bk"/>
              <a:cs typeface="Roboto Bk"/>
            </a:endParaRPr>
          </a:p>
          <a:p>
            <a:pPr marL="1072515" indent="-375285">
              <a:lnSpc>
                <a:spcPct val="100000"/>
              </a:lnSpc>
              <a:spcBef>
                <a:spcPts val="595"/>
              </a:spcBef>
              <a:buClr>
                <a:srgbClr val="BF4F4D"/>
              </a:buClr>
              <a:buFont typeface="Arial"/>
              <a:buChar char="●"/>
              <a:tabLst>
                <a:tab pos="1072515" algn="l"/>
                <a:tab pos="1073150" algn="l"/>
              </a:tabLst>
            </a:pPr>
            <a:r>
              <a:rPr sz="1500" b="1" spc="95" dirty="0">
                <a:solidFill>
                  <a:srgbClr val="006FBF"/>
                </a:solidFill>
                <a:latin typeface="Roboto"/>
                <a:cs typeface="Roboto"/>
              </a:rPr>
              <a:t>Incomplete/false</a:t>
            </a:r>
            <a:r>
              <a:rPr sz="1500" b="1" spc="25" dirty="0">
                <a:solidFill>
                  <a:srgbClr val="006FBF"/>
                </a:solidFill>
                <a:latin typeface="Roboto"/>
                <a:cs typeface="Roboto"/>
              </a:rPr>
              <a:t> </a:t>
            </a:r>
            <a:r>
              <a:rPr sz="1500" b="1" spc="145" dirty="0">
                <a:solidFill>
                  <a:srgbClr val="006FBF"/>
                </a:solidFill>
                <a:latin typeface="Roboto"/>
                <a:cs typeface="Roboto"/>
              </a:rPr>
              <a:t>information</a:t>
            </a:r>
            <a:r>
              <a:rPr sz="1500" b="1" spc="30" dirty="0">
                <a:solidFill>
                  <a:srgbClr val="006FBF"/>
                </a:solidFill>
                <a:latin typeface="Roboto"/>
                <a:cs typeface="Roboto"/>
              </a:rPr>
              <a:t> </a:t>
            </a:r>
            <a:r>
              <a:rPr sz="1500" b="1" spc="180" dirty="0">
                <a:solidFill>
                  <a:srgbClr val="006FBF"/>
                </a:solidFill>
                <a:latin typeface="Roboto"/>
                <a:cs typeface="Roboto"/>
              </a:rPr>
              <a:t>or</a:t>
            </a:r>
            <a:r>
              <a:rPr sz="1500" b="1" spc="25" dirty="0">
                <a:solidFill>
                  <a:srgbClr val="006FBF"/>
                </a:solidFill>
                <a:latin typeface="Roboto"/>
                <a:cs typeface="Roboto"/>
              </a:rPr>
              <a:t> </a:t>
            </a:r>
            <a:r>
              <a:rPr sz="1500" b="1" spc="135" dirty="0">
                <a:solidFill>
                  <a:srgbClr val="006FBF"/>
                </a:solidFill>
                <a:latin typeface="Roboto"/>
                <a:cs typeface="Roboto"/>
              </a:rPr>
              <a:t>incorrect</a:t>
            </a:r>
            <a:r>
              <a:rPr sz="1500" b="1" spc="30" dirty="0">
                <a:solidFill>
                  <a:srgbClr val="006FBF"/>
                </a:solidFill>
                <a:latin typeface="Roboto"/>
                <a:cs typeface="Roboto"/>
              </a:rPr>
              <a:t> </a:t>
            </a:r>
            <a:r>
              <a:rPr sz="1500" b="1" spc="120" dirty="0">
                <a:solidFill>
                  <a:srgbClr val="006FBF"/>
                </a:solidFill>
                <a:latin typeface="Roboto"/>
                <a:cs typeface="Roboto"/>
              </a:rPr>
              <a:t>application</a:t>
            </a:r>
            <a:r>
              <a:rPr sz="1500" b="1" spc="30" dirty="0">
                <a:solidFill>
                  <a:srgbClr val="006FBF"/>
                </a:solidFill>
                <a:latin typeface="Roboto"/>
                <a:cs typeface="Roboto"/>
              </a:rPr>
              <a:t> </a:t>
            </a:r>
            <a:r>
              <a:rPr sz="1500" b="1" spc="-270" dirty="0">
                <a:solidFill>
                  <a:srgbClr val="006FBF"/>
                </a:solidFill>
                <a:latin typeface="Roboto"/>
                <a:cs typeface="Roboto"/>
              </a:rPr>
              <a:t>–</a:t>
            </a:r>
            <a:r>
              <a:rPr sz="1500" b="1" spc="-175" dirty="0">
                <a:solidFill>
                  <a:srgbClr val="006FBF"/>
                </a:solidFill>
                <a:latin typeface="Roboto"/>
                <a:cs typeface="Roboto"/>
              </a:rPr>
              <a:t> </a:t>
            </a:r>
            <a:r>
              <a:rPr sz="1500" b="1" spc="65" dirty="0">
                <a:solidFill>
                  <a:srgbClr val="006FBF"/>
                </a:solidFill>
                <a:latin typeface="Roboto"/>
                <a:cs typeface="Roboto"/>
              </a:rPr>
              <a:t>(w.e.f</a:t>
            </a:r>
            <a:r>
              <a:rPr sz="1500" b="1" spc="430" dirty="0">
                <a:solidFill>
                  <a:srgbClr val="006FBF"/>
                </a:solidFill>
                <a:latin typeface="Roboto"/>
                <a:cs typeface="Roboto"/>
              </a:rPr>
              <a:t> </a:t>
            </a:r>
            <a:r>
              <a:rPr sz="1500" b="1" spc="5" dirty="0">
                <a:solidFill>
                  <a:srgbClr val="006FBF"/>
                </a:solidFill>
                <a:latin typeface="Roboto"/>
                <a:cs typeface="Roboto"/>
              </a:rPr>
              <a:t>01.04.2023)</a:t>
            </a:r>
            <a:endParaRPr sz="1500" dirty="0">
              <a:latin typeface="Roboto"/>
              <a:cs typeface="Roboto"/>
            </a:endParaRPr>
          </a:p>
          <a:p>
            <a:pPr marL="247650">
              <a:lnSpc>
                <a:spcPct val="100000"/>
              </a:lnSpc>
              <a:spcBef>
                <a:spcPts val="555"/>
              </a:spcBef>
              <a:tabLst>
                <a:tab pos="800100" algn="l"/>
              </a:tabLst>
            </a:pPr>
            <a:r>
              <a:rPr sz="1950" dirty="0">
                <a:solidFill>
                  <a:srgbClr val="4E81BD"/>
                </a:solidFill>
                <a:latin typeface="Constantia"/>
                <a:cs typeface="Constantia"/>
              </a:rPr>
              <a:t>(c)	</a:t>
            </a:r>
            <a:r>
              <a:rPr sz="1950" b="1" spc="5" dirty="0">
                <a:latin typeface="Roboto Bk"/>
                <a:cs typeface="Roboto Bk"/>
              </a:rPr>
              <a:t>RMS</a:t>
            </a:r>
            <a:r>
              <a:rPr lang="en-US" sz="1950" b="1" spc="5" dirty="0">
                <a:latin typeface="Roboto Bk"/>
                <a:cs typeface="Roboto Bk"/>
              </a:rPr>
              <a:t>(Risk Management Strategy)</a:t>
            </a:r>
            <a:endParaRPr sz="1950" dirty="0">
              <a:latin typeface="Roboto Bk"/>
              <a:cs typeface="Roboto Bk"/>
            </a:endParaRPr>
          </a:p>
          <a:p>
            <a:pPr marL="98425">
              <a:lnSpc>
                <a:spcPct val="100000"/>
              </a:lnSpc>
              <a:spcBef>
                <a:spcPts val="960"/>
              </a:spcBef>
            </a:pPr>
            <a:r>
              <a:rPr sz="1950" b="1" spc="150" dirty="0">
                <a:latin typeface="Roboto"/>
                <a:cs typeface="Roboto"/>
              </a:rPr>
              <a:t>Procedure</a:t>
            </a:r>
            <a:endParaRPr sz="1950" dirty="0">
              <a:latin typeface="Roboto"/>
              <a:cs typeface="Roboto"/>
            </a:endParaRPr>
          </a:p>
          <a:p>
            <a:pPr marL="496570" indent="-483870">
              <a:lnSpc>
                <a:spcPct val="100000"/>
              </a:lnSpc>
              <a:spcBef>
                <a:spcPts val="284"/>
              </a:spcBef>
              <a:buClr>
                <a:srgbClr val="4E81BD"/>
              </a:buClr>
              <a:buSzPct val="88888"/>
              <a:buFont typeface="Segoe UI Symbol"/>
              <a:buChar char="⚫"/>
              <a:tabLst>
                <a:tab pos="495934" algn="l"/>
                <a:tab pos="496570" algn="l"/>
              </a:tabLst>
            </a:pPr>
            <a:r>
              <a:rPr sz="1800" b="1" spc="50" dirty="0">
                <a:latin typeface="Roboto Bk"/>
                <a:cs typeface="Roboto Bk"/>
              </a:rPr>
              <a:t>CIT</a:t>
            </a:r>
            <a:r>
              <a:rPr sz="1800" b="1" spc="10" dirty="0">
                <a:latin typeface="Roboto Bk"/>
                <a:cs typeface="Roboto Bk"/>
              </a:rPr>
              <a:t> </a:t>
            </a:r>
            <a:r>
              <a:rPr sz="1800" b="1" spc="15" dirty="0">
                <a:latin typeface="Roboto Bk"/>
                <a:cs typeface="Roboto Bk"/>
              </a:rPr>
              <a:t>has </a:t>
            </a:r>
            <a:r>
              <a:rPr sz="1800" b="1" spc="40" dirty="0">
                <a:latin typeface="Roboto Bk"/>
                <a:cs typeface="Roboto Bk"/>
              </a:rPr>
              <a:t>the</a:t>
            </a:r>
            <a:r>
              <a:rPr sz="1800" b="1" spc="15" dirty="0">
                <a:latin typeface="Roboto Bk"/>
                <a:cs typeface="Roboto Bk"/>
              </a:rPr>
              <a:t> </a:t>
            </a:r>
            <a:r>
              <a:rPr sz="1800" b="1" spc="65" dirty="0">
                <a:latin typeface="Roboto Bk"/>
                <a:cs typeface="Roboto Bk"/>
              </a:rPr>
              <a:t>right</a:t>
            </a:r>
            <a:r>
              <a:rPr sz="1800" b="1" spc="10" dirty="0">
                <a:latin typeface="Roboto Bk"/>
                <a:cs typeface="Roboto Bk"/>
              </a:rPr>
              <a:t> </a:t>
            </a:r>
            <a:r>
              <a:rPr sz="1800" b="1" spc="5" dirty="0">
                <a:latin typeface="Roboto Bk"/>
                <a:cs typeface="Roboto Bk"/>
              </a:rPr>
              <a:t>to</a:t>
            </a:r>
            <a:r>
              <a:rPr sz="1800" b="1" spc="15" dirty="0">
                <a:latin typeface="Roboto Bk"/>
                <a:cs typeface="Roboto Bk"/>
              </a:rPr>
              <a:t> </a:t>
            </a:r>
            <a:r>
              <a:rPr sz="1800" b="1" spc="100" dirty="0">
                <a:latin typeface="Roboto Bk"/>
                <a:cs typeface="Roboto Bk"/>
              </a:rPr>
              <a:t>carry</a:t>
            </a:r>
            <a:r>
              <a:rPr sz="1800" b="1" spc="15" dirty="0">
                <a:latin typeface="Roboto Bk"/>
                <a:cs typeface="Roboto Bk"/>
              </a:rPr>
              <a:t> </a:t>
            </a:r>
            <a:r>
              <a:rPr sz="1800" b="1" spc="45" dirty="0">
                <a:latin typeface="Roboto Bk"/>
                <a:cs typeface="Roboto Bk"/>
              </a:rPr>
              <a:t>out</a:t>
            </a:r>
            <a:r>
              <a:rPr sz="1800" b="1" spc="15" dirty="0">
                <a:latin typeface="Roboto Bk"/>
                <a:cs typeface="Roboto Bk"/>
              </a:rPr>
              <a:t> </a:t>
            </a:r>
            <a:r>
              <a:rPr sz="1800" b="1" spc="65" dirty="0">
                <a:latin typeface="Roboto Bk"/>
                <a:cs typeface="Roboto Bk"/>
              </a:rPr>
              <a:t>enquiries</a:t>
            </a:r>
            <a:endParaRPr sz="1800" dirty="0">
              <a:latin typeface="Roboto Bk"/>
              <a:cs typeface="Roboto Bk"/>
            </a:endParaRPr>
          </a:p>
          <a:p>
            <a:pPr marL="496570" indent="-483870">
              <a:lnSpc>
                <a:spcPct val="100000"/>
              </a:lnSpc>
              <a:spcBef>
                <a:spcPts val="229"/>
              </a:spcBef>
              <a:buClr>
                <a:srgbClr val="4E81BD"/>
              </a:buClr>
              <a:buSzPct val="88888"/>
              <a:buFont typeface="Segoe UI Symbol"/>
              <a:buChar char="⚫"/>
              <a:tabLst>
                <a:tab pos="495934" algn="l"/>
                <a:tab pos="496570" algn="l"/>
              </a:tabLst>
            </a:pPr>
            <a:r>
              <a:rPr sz="1800" b="1" spc="50" dirty="0">
                <a:latin typeface="Roboto Bk"/>
                <a:cs typeface="Roboto Bk"/>
              </a:rPr>
              <a:t>CIT</a:t>
            </a:r>
            <a:r>
              <a:rPr sz="1800" b="1" spc="10" dirty="0">
                <a:latin typeface="Roboto Bk"/>
                <a:cs typeface="Roboto Bk"/>
              </a:rPr>
              <a:t> </a:t>
            </a:r>
            <a:r>
              <a:rPr sz="1800" b="1" spc="75" dirty="0">
                <a:latin typeface="Roboto Bk"/>
                <a:cs typeface="Roboto Bk"/>
              </a:rPr>
              <a:t>may</a:t>
            </a:r>
            <a:r>
              <a:rPr sz="1800" b="1" spc="15" dirty="0">
                <a:latin typeface="Roboto Bk"/>
                <a:cs typeface="Roboto Bk"/>
              </a:rPr>
              <a:t> </a:t>
            </a:r>
            <a:r>
              <a:rPr sz="1800" b="1" spc="30" dirty="0">
                <a:latin typeface="Roboto Bk"/>
                <a:cs typeface="Roboto Bk"/>
              </a:rPr>
              <a:t>cancel</a:t>
            </a:r>
            <a:r>
              <a:rPr sz="1800" b="1" spc="475" dirty="0">
                <a:latin typeface="Roboto Bk"/>
                <a:cs typeface="Roboto Bk"/>
              </a:rPr>
              <a:t> </a:t>
            </a:r>
            <a:r>
              <a:rPr sz="1800" b="1" spc="40" dirty="0">
                <a:latin typeface="Roboto Bk"/>
                <a:cs typeface="Roboto Bk"/>
              </a:rPr>
              <a:t>the</a:t>
            </a:r>
            <a:r>
              <a:rPr sz="1800" b="1" spc="10" dirty="0">
                <a:latin typeface="Roboto Bk"/>
                <a:cs typeface="Roboto Bk"/>
              </a:rPr>
              <a:t> </a:t>
            </a:r>
            <a:r>
              <a:rPr sz="1800" b="1" spc="45" dirty="0">
                <a:latin typeface="Roboto Bk"/>
                <a:cs typeface="Roboto Bk"/>
              </a:rPr>
              <a:t>registration</a:t>
            </a:r>
            <a:r>
              <a:rPr sz="1800" b="1" spc="15" dirty="0">
                <a:latin typeface="Roboto Bk"/>
                <a:cs typeface="Roboto Bk"/>
              </a:rPr>
              <a:t> </a:t>
            </a:r>
            <a:r>
              <a:rPr sz="1800" b="1" spc="75" dirty="0">
                <a:latin typeface="Roboto Bk"/>
                <a:cs typeface="Roboto Bk"/>
              </a:rPr>
              <a:t>on</a:t>
            </a:r>
            <a:r>
              <a:rPr sz="1800" b="1" spc="15" dirty="0">
                <a:latin typeface="Roboto Bk"/>
                <a:cs typeface="Roboto Bk"/>
              </a:rPr>
              <a:t> </a:t>
            </a:r>
            <a:r>
              <a:rPr sz="1800" b="1" spc="40" dirty="0">
                <a:latin typeface="Roboto Bk"/>
                <a:cs typeface="Roboto Bk"/>
              </a:rPr>
              <a:t>the</a:t>
            </a:r>
            <a:r>
              <a:rPr sz="1800" b="1" spc="10" dirty="0">
                <a:latin typeface="Roboto Bk"/>
                <a:cs typeface="Roboto Bk"/>
              </a:rPr>
              <a:t> </a:t>
            </a:r>
            <a:r>
              <a:rPr sz="1800" b="1" spc="-5" dirty="0">
                <a:latin typeface="Roboto Bk"/>
                <a:cs typeface="Roboto Bk"/>
              </a:rPr>
              <a:t>basis</a:t>
            </a:r>
            <a:r>
              <a:rPr sz="1800" b="1" spc="15" dirty="0">
                <a:latin typeface="Roboto Bk"/>
                <a:cs typeface="Roboto Bk"/>
              </a:rPr>
              <a:t> of </a:t>
            </a:r>
            <a:r>
              <a:rPr sz="1800" b="1" spc="-20" dirty="0">
                <a:latin typeface="Roboto Bk"/>
                <a:cs typeface="Roboto Bk"/>
              </a:rPr>
              <a:t>facts</a:t>
            </a:r>
            <a:endParaRPr sz="1800" dirty="0">
              <a:latin typeface="Roboto Bk"/>
              <a:cs typeface="Roboto Bk"/>
            </a:endParaRPr>
          </a:p>
          <a:p>
            <a:pPr marL="496570" marR="5080" indent="-484505">
              <a:lnSpc>
                <a:spcPts val="1730"/>
              </a:lnSpc>
              <a:spcBef>
                <a:spcPts val="650"/>
              </a:spcBef>
              <a:buClr>
                <a:srgbClr val="4E81BD"/>
              </a:buClr>
              <a:buSzPct val="88888"/>
              <a:buFont typeface="Segoe UI Symbol"/>
              <a:buChar char="⚫"/>
              <a:tabLst>
                <a:tab pos="495934" algn="l"/>
                <a:tab pos="496570" algn="l"/>
              </a:tabLst>
            </a:pPr>
            <a:r>
              <a:rPr sz="1800" b="1" spc="5" dirty="0">
                <a:latin typeface="Roboto Bk"/>
                <a:cs typeface="Roboto Bk"/>
              </a:rPr>
              <a:t>Section</a:t>
            </a:r>
            <a:r>
              <a:rPr sz="1800" b="1" spc="190" dirty="0">
                <a:latin typeface="Roboto Bk"/>
                <a:cs typeface="Roboto Bk"/>
              </a:rPr>
              <a:t> </a:t>
            </a:r>
            <a:r>
              <a:rPr sz="1800" b="1" spc="10" dirty="0">
                <a:latin typeface="Roboto Bk"/>
                <a:cs typeface="Roboto Bk"/>
              </a:rPr>
              <a:t>115TD</a:t>
            </a:r>
            <a:r>
              <a:rPr sz="1800" b="1" spc="180" dirty="0">
                <a:latin typeface="Roboto Bk"/>
                <a:cs typeface="Roboto Bk"/>
              </a:rPr>
              <a:t> </a:t>
            </a:r>
            <a:r>
              <a:rPr sz="1800" b="1" spc="50" dirty="0">
                <a:latin typeface="Roboto Bk"/>
                <a:cs typeface="Roboto Bk"/>
              </a:rPr>
              <a:t>applicable</a:t>
            </a:r>
            <a:r>
              <a:rPr sz="1800" b="1" spc="170" dirty="0">
                <a:latin typeface="Roboto Bk"/>
                <a:cs typeface="Roboto Bk"/>
              </a:rPr>
              <a:t> </a:t>
            </a:r>
            <a:r>
              <a:rPr sz="1800" b="1" spc="5" dirty="0">
                <a:latin typeface="Roboto Bk"/>
                <a:cs typeface="Roboto Bk"/>
              </a:rPr>
              <a:t>to</a:t>
            </a:r>
            <a:r>
              <a:rPr sz="1800" b="1" spc="170" dirty="0">
                <a:latin typeface="Roboto Bk"/>
                <a:cs typeface="Roboto Bk"/>
              </a:rPr>
              <a:t> </a:t>
            </a:r>
            <a:r>
              <a:rPr sz="1800" b="1" spc="40" dirty="0">
                <a:latin typeface="Roboto Bk"/>
                <a:cs typeface="Roboto Bk"/>
              </a:rPr>
              <a:t>the</a:t>
            </a:r>
            <a:r>
              <a:rPr sz="1800" b="1" spc="250" dirty="0">
                <a:latin typeface="Roboto Bk"/>
                <a:cs typeface="Roboto Bk"/>
              </a:rPr>
              <a:t> </a:t>
            </a:r>
            <a:r>
              <a:rPr sz="1800" b="1" spc="60" dirty="0">
                <a:latin typeface="Roboto Bk"/>
                <a:cs typeface="Roboto Bk"/>
              </a:rPr>
              <a:t>charitable</a:t>
            </a:r>
            <a:r>
              <a:rPr sz="1800" b="1" spc="145" dirty="0">
                <a:latin typeface="Roboto Bk"/>
                <a:cs typeface="Roboto Bk"/>
              </a:rPr>
              <a:t> </a:t>
            </a:r>
            <a:r>
              <a:rPr sz="1800" b="1" spc="30" dirty="0">
                <a:latin typeface="Roboto Bk"/>
                <a:cs typeface="Roboto Bk"/>
              </a:rPr>
              <a:t>institutions</a:t>
            </a:r>
            <a:r>
              <a:rPr sz="1800" b="1" spc="195" dirty="0">
                <a:latin typeface="Roboto Bk"/>
                <a:cs typeface="Roboto Bk"/>
              </a:rPr>
              <a:t> </a:t>
            </a:r>
            <a:r>
              <a:rPr sz="1800" b="1" spc="-65" dirty="0">
                <a:latin typeface="Roboto Bk"/>
                <a:cs typeface="Roboto Bk"/>
              </a:rPr>
              <a:t>u/s</a:t>
            </a:r>
            <a:r>
              <a:rPr sz="1800" b="1" spc="190" dirty="0">
                <a:latin typeface="Roboto Bk"/>
                <a:cs typeface="Roboto Bk"/>
              </a:rPr>
              <a:t> </a:t>
            </a:r>
            <a:r>
              <a:rPr sz="1800" b="1" spc="-35" dirty="0">
                <a:latin typeface="Roboto Bk"/>
                <a:cs typeface="Roboto Bk"/>
              </a:rPr>
              <a:t>10(23C)(iv)/(v)/ </a:t>
            </a:r>
            <a:r>
              <a:rPr sz="1800" b="1" spc="-434" dirty="0">
                <a:latin typeface="Roboto Bk"/>
                <a:cs typeface="Roboto Bk"/>
              </a:rPr>
              <a:t> </a:t>
            </a:r>
            <a:r>
              <a:rPr sz="1800" b="1" spc="10" dirty="0">
                <a:latin typeface="Roboto Bk"/>
                <a:cs typeface="Roboto Bk"/>
              </a:rPr>
              <a:t>(vi)/(via) </a:t>
            </a:r>
            <a:r>
              <a:rPr sz="1800" b="1" spc="-35" dirty="0">
                <a:latin typeface="Roboto Bk"/>
                <a:cs typeface="Roboto Bk"/>
              </a:rPr>
              <a:t>as</a:t>
            </a:r>
            <a:r>
              <a:rPr sz="1800" b="1" spc="15" dirty="0">
                <a:latin typeface="Roboto Bk"/>
                <a:cs typeface="Roboto Bk"/>
              </a:rPr>
              <a:t> </a:t>
            </a:r>
            <a:r>
              <a:rPr sz="1800" b="1" spc="50" dirty="0">
                <a:latin typeface="Roboto Bk"/>
                <a:cs typeface="Roboto Bk"/>
              </a:rPr>
              <a:t>well.</a:t>
            </a:r>
            <a:endParaRPr sz="1800" dirty="0">
              <a:latin typeface="Roboto Bk"/>
              <a:cs typeface="Roboto Bk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7036" y="366236"/>
            <a:ext cx="7850505" cy="5619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500" spc="15" dirty="0">
                <a:latin typeface="Roboto Bk"/>
                <a:cs typeface="Roboto Bk"/>
              </a:rPr>
              <a:t>Effects</a:t>
            </a:r>
            <a:r>
              <a:rPr sz="3500" spc="30" dirty="0">
                <a:latin typeface="Roboto Bk"/>
                <a:cs typeface="Roboto Bk"/>
              </a:rPr>
              <a:t> </a:t>
            </a:r>
            <a:r>
              <a:rPr sz="3500" spc="50" dirty="0">
                <a:latin typeface="Roboto Bk"/>
                <a:cs typeface="Roboto Bk"/>
              </a:rPr>
              <a:t>of</a:t>
            </a:r>
            <a:r>
              <a:rPr sz="3500" spc="35" dirty="0">
                <a:latin typeface="Roboto Bk"/>
                <a:cs typeface="Roboto Bk"/>
              </a:rPr>
              <a:t> </a:t>
            </a:r>
            <a:r>
              <a:rPr sz="3500" spc="105" dirty="0">
                <a:latin typeface="Roboto Bk"/>
                <a:cs typeface="Roboto Bk"/>
              </a:rPr>
              <a:t>cancellation</a:t>
            </a:r>
            <a:r>
              <a:rPr sz="3500" spc="35" dirty="0">
                <a:latin typeface="Roboto Bk"/>
                <a:cs typeface="Roboto Bk"/>
              </a:rPr>
              <a:t> </a:t>
            </a:r>
            <a:r>
              <a:rPr sz="3500" spc="50" dirty="0">
                <a:latin typeface="Roboto Bk"/>
                <a:cs typeface="Roboto Bk"/>
              </a:rPr>
              <a:t>of</a:t>
            </a:r>
            <a:r>
              <a:rPr sz="3500" spc="35" dirty="0">
                <a:latin typeface="Roboto Bk"/>
                <a:cs typeface="Roboto Bk"/>
              </a:rPr>
              <a:t> </a:t>
            </a:r>
            <a:r>
              <a:rPr sz="3500" spc="110" dirty="0">
                <a:latin typeface="Roboto Bk"/>
                <a:cs typeface="Roboto Bk"/>
              </a:rPr>
              <a:t>registration</a:t>
            </a:r>
            <a:endParaRPr sz="3500">
              <a:latin typeface="Roboto Bk"/>
              <a:cs typeface="Roboto Bk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15" dirty="0"/>
              <a:pPr marL="38100">
                <a:lnSpc>
                  <a:spcPct val="100000"/>
                </a:lnSpc>
                <a:spcBef>
                  <a:spcPts val="25"/>
                </a:spcBef>
              </a:pPr>
              <a:t>37</a:t>
            </a:fld>
            <a:endParaRPr spc="-15" dirty="0"/>
          </a:p>
        </p:txBody>
      </p:sp>
      <p:sp>
        <p:nvSpPr>
          <p:cNvPr id="3" name="object 3"/>
          <p:cNvSpPr txBox="1"/>
          <p:nvPr/>
        </p:nvSpPr>
        <p:spPr>
          <a:xfrm>
            <a:off x="1143000" y="1524000"/>
            <a:ext cx="8296909" cy="466788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425450">
              <a:lnSpc>
                <a:spcPct val="100000"/>
              </a:lnSpc>
              <a:spcBef>
                <a:spcPts val="120"/>
              </a:spcBef>
            </a:pPr>
            <a:r>
              <a:rPr sz="3500" b="1" spc="-405" dirty="0">
                <a:solidFill>
                  <a:srgbClr val="0F468B"/>
                </a:solidFill>
                <a:latin typeface="Roboto Bk"/>
                <a:cs typeface="Roboto Bk"/>
              </a:rPr>
              <a:t>-</a:t>
            </a:r>
            <a:r>
              <a:rPr sz="3500" b="1" spc="80" dirty="0">
                <a:solidFill>
                  <a:srgbClr val="0F468B"/>
                </a:solidFill>
                <a:latin typeface="Roboto Bk"/>
                <a:cs typeface="Roboto Bk"/>
              </a:rPr>
              <a:t> </a:t>
            </a:r>
            <a:r>
              <a:rPr sz="3500" b="1" spc="40" dirty="0">
                <a:solidFill>
                  <a:srgbClr val="1F497D"/>
                </a:solidFill>
                <a:latin typeface="Roboto"/>
                <a:cs typeface="Roboto"/>
              </a:rPr>
              <a:t>S</a:t>
            </a:r>
            <a:r>
              <a:rPr sz="3500" b="1" spc="30" dirty="0">
                <a:solidFill>
                  <a:srgbClr val="1F497D"/>
                </a:solidFill>
                <a:latin typeface="Roboto"/>
                <a:cs typeface="Roboto"/>
              </a:rPr>
              <a:t>e</a:t>
            </a:r>
            <a:r>
              <a:rPr sz="3500" b="1" spc="40" dirty="0">
                <a:solidFill>
                  <a:srgbClr val="1F497D"/>
                </a:solidFill>
                <a:latin typeface="Roboto"/>
                <a:cs typeface="Roboto"/>
              </a:rPr>
              <a:t>c</a:t>
            </a:r>
            <a:r>
              <a:rPr sz="3500" b="1" spc="200" dirty="0">
                <a:solidFill>
                  <a:srgbClr val="1F497D"/>
                </a:solidFill>
                <a:latin typeface="Roboto"/>
                <a:cs typeface="Roboto"/>
              </a:rPr>
              <a:t>t</a:t>
            </a:r>
            <a:r>
              <a:rPr sz="3500" b="1" spc="295" dirty="0">
                <a:solidFill>
                  <a:srgbClr val="1F497D"/>
                </a:solidFill>
                <a:latin typeface="Roboto"/>
                <a:cs typeface="Roboto"/>
              </a:rPr>
              <a:t>i</a:t>
            </a:r>
            <a:r>
              <a:rPr sz="3500" b="1" spc="175" dirty="0">
                <a:solidFill>
                  <a:srgbClr val="1F497D"/>
                </a:solidFill>
                <a:latin typeface="Roboto"/>
                <a:cs typeface="Roboto"/>
              </a:rPr>
              <a:t>o</a:t>
            </a:r>
            <a:r>
              <a:rPr sz="3500" b="1" spc="370" dirty="0">
                <a:solidFill>
                  <a:srgbClr val="1F497D"/>
                </a:solidFill>
                <a:latin typeface="Roboto"/>
                <a:cs typeface="Roboto"/>
              </a:rPr>
              <a:t>n</a:t>
            </a:r>
            <a:r>
              <a:rPr sz="3500" b="1" spc="40" dirty="0">
                <a:solidFill>
                  <a:srgbClr val="1F497D"/>
                </a:solidFill>
                <a:latin typeface="Roboto"/>
                <a:cs typeface="Roboto"/>
              </a:rPr>
              <a:t> </a:t>
            </a:r>
            <a:r>
              <a:rPr sz="3500" b="1" spc="-50" dirty="0">
                <a:solidFill>
                  <a:srgbClr val="1F497D"/>
                </a:solidFill>
                <a:latin typeface="Roboto"/>
                <a:cs typeface="Roboto"/>
              </a:rPr>
              <a:t>115</a:t>
            </a:r>
            <a:r>
              <a:rPr sz="3500" b="1" spc="280" dirty="0">
                <a:solidFill>
                  <a:srgbClr val="1F497D"/>
                </a:solidFill>
                <a:latin typeface="Roboto"/>
                <a:cs typeface="Roboto"/>
              </a:rPr>
              <a:t>T</a:t>
            </a:r>
            <a:r>
              <a:rPr sz="3500" b="1" spc="375" dirty="0">
                <a:solidFill>
                  <a:srgbClr val="1F497D"/>
                </a:solidFill>
                <a:latin typeface="Roboto"/>
                <a:cs typeface="Roboto"/>
              </a:rPr>
              <a:t>D</a:t>
            </a:r>
            <a:r>
              <a:rPr sz="3500" b="1" spc="-180" dirty="0">
                <a:solidFill>
                  <a:srgbClr val="1F497D"/>
                </a:solidFill>
                <a:latin typeface="Roboto"/>
                <a:cs typeface="Roboto"/>
              </a:rPr>
              <a:t>/</a:t>
            </a:r>
            <a:r>
              <a:rPr sz="3500" b="1" spc="-265" dirty="0">
                <a:solidFill>
                  <a:srgbClr val="1F497D"/>
                </a:solidFill>
                <a:latin typeface="Roboto"/>
                <a:cs typeface="Roboto"/>
              </a:rPr>
              <a:t>1</a:t>
            </a:r>
            <a:r>
              <a:rPr sz="3500" b="1" spc="-50" dirty="0">
                <a:solidFill>
                  <a:srgbClr val="1F497D"/>
                </a:solidFill>
                <a:latin typeface="Roboto"/>
                <a:cs typeface="Roboto"/>
              </a:rPr>
              <a:t>15</a:t>
            </a:r>
            <a:r>
              <a:rPr sz="3500" b="1" spc="280" dirty="0">
                <a:solidFill>
                  <a:srgbClr val="1F497D"/>
                </a:solidFill>
                <a:latin typeface="Roboto"/>
                <a:cs typeface="Roboto"/>
              </a:rPr>
              <a:t>T</a:t>
            </a:r>
            <a:r>
              <a:rPr sz="3500" b="1" spc="345" dirty="0">
                <a:solidFill>
                  <a:srgbClr val="1F497D"/>
                </a:solidFill>
                <a:latin typeface="Roboto"/>
                <a:cs typeface="Roboto"/>
              </a:rPr>
              <a:t>E</a:t>
            </a:r>
            <a:r>
              <a:rPr sz="3500" b="1" spc="-180" dirty="0">
                <a:solidFill>
                  <a:srgbClr val="1F497D"/>
                </a:solidFill>
                <a:latin typeface="Roboto"/>
                <a:cs typeface="Roboto"/>
              </a:rPr>
              <a:t>/</a:t>
            </a:r>
            <a:r>
              <a:rPr sz="3500" b="1" spc="-265" dirty="0">
                <a:solidFill>
                  <a:srgbClr val="1F497D"/>
                </a:solidFill>
                <a:latin typeface="Roboto"/>
                <a:cs typeface="Roboto"/>
              </a:rPr>
              <a:t>1</a:t>
            </a:r>
            <a:r>
              <a:rPr sz="3500" b="1" spc="-50" dirty="0">
                <a:solidFill>
                  <a:srgbClr val="1F497D"/>
                </a:solidFill>
                <a:latin typeface="Roboto"/>
                <a:cs typeface="Roboto"/>
              </a:rPr>
              <a:t>15</a:t>
            </a:r>
            <a:r>
              <a:rPr sz="3500" b="1" spc="280" dirty="0">
                <a:solidFill>
                  <a:srgbClr val="1F497D"/>
                </a:solidFill>
                <a:latin typeface="Roboto"/>
                <a:cs typeface="Roboto"/>
              </a:rPr>
              <a:t>T</a:t>
            </a:r>
            <a:r>
              <a:rPr sz="3500" b="1" spc="235" dirty="0">
                <a:solidFill>
                  <a:srgbClr val="1F497D"/>
                </a:solidFill>
                <a:latin typeface="Roboto"/>
                <a:cs typeface="Roboto"/>
              </a:rPr>
              <a:t>F</a:t>
            </a:r>
            <a:endParaRPr sz="3500" dirty="0">
              <a:latin typeface="Roboto"/>
              <a:cs typeface="Roboto"/>
            </a:endParaRPr>
          </a:p>
          <a:p>
            <a:pPr marL="501650" marR="5080" indent="-489584" algn="just">
              <a:lnSpc>
                <a:spcPts val="1730"/>
              </a:lnSpc>
              <a:spcBef>
                <a:spcPts val="3520"/>
              </a:spcBef>
              <a:buClr>
                <a:srgbClr val="4E81BD"/>
              </a:buClr>
              <a:buSzPct val="91666"/>
              <a:buFont typeface="Segoe UI Symbol"/>
              <a:buChar char="⚫"/>
              <a:tabLst>
                <a:tab pos="502284" algn="l"/>
              </a:tabLst>
            </a:pPr>
            <a:r>
              <a:rPr sz="1800" b="1" spc="75" dirty="0">
                <a:latin typeface="Roboto Bk"/>
                <a:cs typeface="Roboto Bk"/>
              </a:rPr>
              <a:t>Applicable </a:t>
            </a:r>
            <a:r>
              <a:rPr sz="1800" b="1" spc="20" dirty="0">
                <a:latin typeface="Roboto Bk"/>
                <a:cs typeface="Roboto Bk"/>
              </a:rPr>
              <a:t>to  </a:t>
            </a:r>
            <a:r>
              <a:rPr sz="1800" b="1" spc="60" dirty="0">
                <a:latin typeface="Roboto Bk"/>
                <a:cs typeface="Roboto Bk"/>
              </a:rPr>
              <a:t>the </a:t>
            </a:r>
            <a:r>
              <a:rPr sz="1800" b="1" spc="80" dirty="0">
                <a:latin typeface="Roboto Bk"/>
                <a:cs typeface="Roboto Bk"/>
              </a:rPr>
              <a:t>charitable </a:t>
            </a:r>
            <a:r>
              <a:rPr sz="1800" b="1" spc="45" dirty="0">
                <a:latin typeface="Roboto Bk"/>
                <a:cs typeface="Roboto Bk"/>
              </a:rPr>
              <a:t>institutions   </a:t>
            </a:r>
            <a:r>
              <a:rPr sz="1800" b="1" spc="-50" dirty="0">
                <a:latin typeface="Roboto Bk"/>
                <a:cs typeface="Roboto Bk"/>
              </a:rPr>
              <a:t>u/s</a:t>
            </a:r>
            <a:r>
              <a:rPr sz="1800" b="1" spc="345" dirty="0">
                <a:latin typeface="Roboto Bk"/>
                <a:cs typeface="Roboto Bk"/>
              </a:rPr>
              <a:t> </a:t>
            </a:r>
            <a:r>
              <a:rPr sz="1800" b="1" dirty="0">
                <a:latin typeface="Roboto Bk"/>
                <a:cs typeface="Roboto Bk"/>
              </a:rPr>
              <a:t>10(23C)(iv)/(v)/(vi)/(via) </a:t>
            </a:r>
            <a:r>
              <a:rPr sz="1800" b="1" spc="5" dirty="0">
                <a:latin typeface="Roboto Bk"/>
                <a:cs typeface="Roboto Bk"/>
              </a:rPr>
              <a:t> </a:t>
            </a:r>
            <a:r>
              <a:rPr sz="1800" b="1" spc="-15" dirty="0">
                <a:latin typeface="Roboto Bk"/>
                <a:cs typeface="Roboto Bk"/>
              </a:rPr>
              <a:t>as</a:t>
            </a:r>
            <a:r>
              <a:rPr sz="1800" b="1" spc="-10" dirty="0">
                <a:latin typeface="Roboto Bk"/>
                <a:cs typeface="Roboto Bk"/>
              </a:rPr>
              <a:t> </a:t>
            </a:r>
            <a:r>
              <a:rPr sz="1800" b="1" spc="110" dirty="0">
                <a:latin typeface="Roboto Bk"/>
                <a:cs typeface="Roboto Bk"/>
              </a:rPr>
              <a:t>well</a:t>
            </a:r>
            <a:r>
              <a:rPr sz="1800" b="1" spc="114" dirty="0">
                <a:latin typeface="Roboto Bk"/>
                <a:cs typeface="Roboto Bk"/>
              </a:rPr>
              <a:t> </a:t>
            </a:r>
            <a:r>
              <a:rPr sz="1800" b="1" spc="-10" dirty="0">
                <a:latin typeface="Roboto Bk"/>
                <a:cs typeface="Roboto Bk"/>
              </a:rPr>
              <a:t>w.e.f.</a:t>
            </a:r>
            <a:r>
              <a:rPr sz="1800" b="1" spc="-5" dirty="0">
                <a:latin typeface="Roboto Bk"/>
                <a:cs typeface="Roboto Bk"/>
              </a:rPr>
              <a:t> </a:t>
            </a:r>
            <a:r>
              <a:rPr sz="1800" b="1" spc="-40" dirty="0">
                <a:latin typeface="Roboto Bk"/>
                <a:cs typeface="Roboto Bk"/>
              </a:rPr>
              <a:t>01.04.23</a:t>
            </a:r>
            <a:r>
              <a:rPr sz="1800" b="1" spc="-35" dirty="0">
                <a:latin typeface="Roboto Bk"/>
                <a:cs typeface="Roboto Bk"/>
              </a:rPr>
              <a:t> </a:t>
            </a:r>
            <a:r>
              <a:rPr sz="1800" b="1" spc="70" dirty="0">
                <a:latin typeface="Roboto Bk"/>
                <a:cs typeface="Roboto Bk"/>
              </a:rPr>
              <a:t>(for</a:t>
            </a:r>
            <a:r>
              <a:rPr sz="1800" b="1" spc="75" dirty="0">
                <a:latin typeface="Roboto Bk"/>
                <a:cs typeface="Roboto Bk"/>
              </a:rPr>
              <a:t> </a:t>
            </a:r>
            <a:r>
              <a:rPr sz="1800" b="1" spc="90" dirty="0">
                <a:latin typeface="Roboto Bk"/>
                <a:cs typeface="Roboto Bk"/>
              </a:rPr>
              <a:t>other</a:t>
            </a:r>
            <a:r>
              <a:rPr sz="1800" b="1" spc="95" dirty="0">
                <a:latin typeface="Roboto Bk"/>
                <a:cs typeface="Roboto Bk"/>
              </a:rPr>
              <a:t> </a:t>
            </a:r>
            <a:r>
              <a:rPr sz="1800" b="1" spc="45" dirty="0">
                <a:latin typeface="Roboto Bk"/>
                <a:cs typeface="Roboto Bk"/>
              </a:rPr>
              <a:t>institutions</a:t>
            </a:r>
            <a:r>
              <a:rPr sz="1800" b="1" spc="50" dirty="0">
                <a:latin typeface="Roboto Bk"/>
                <a:cs typeface="Roboto Bk"/>
              </a:rPr>
              <a:t> </a:t>
            </a:r>
            <a:r>
              <a:rPr sz="1800" b="1" spc="-50" dirty="0">
                <a:latin typeface="Roboto Bk"/>
                <a:cs typeface="Roboto Bk"/>
              </a:rPr>
              <a:t>u/s</a:t>
            </a:r>
            <a:r>
              <a:rPr sz="1800" b="1" spc="350" dirty="0">
                <a:latin typeface="Roboto Bk"/>
                <a:cs typeface="Roboto Bk"/>
              </a:rPr>
              <a:t> </a:t>
            </a:r>
            <a:r>
              <a:rPr sz="1800" b="1" spc="-60" dirty="0">
                <a:latin typeface="Roboto Bk"/>
                <a:cs typeface="Roboto Bk"/>
              </a:rPr>
              <a:t>11/12</a:t>
            </a:r>
            <a:r>
              <a:rPr sz="1800" b="1" spc="330" dirty="0">
                <a:latin typeface="Roboto Bk"/>
                <a:cs typeface="Roboto Bk"/>
              </a:rPr>
              <a:t> </a:t>
            </a:r>
            <a:r>
              <a:rPr sz="1800" b="1" spc="-204" dirty="0">
                <a:latin typeface="Roboto Bk"/>
                <a:cs typeface="Roboto Bk"/>
              </a:rPr>
              <a:t>-</a:t>
            </a:r>
            <a:r>
              <a:rPr sz="1800" b="1" spc="40" dirty="0">
                <a:latin typeface="Roboto Bk"/>
                <a:cs typeface="Roboto Bk"/>
              </a:rPr>
              <a:t> </a:t>
            </a:r>
            <a:r>
              <a:rPr sz="1800" b="1" spc="5" dirty="0">
                <a:latin typeface="Roboto Bk"/>
                <a:cs typeface="Roboto Bk"/>
              </a:rPr>
              <a:t>w.e.f </a:t>
            </a:r>
            <a:r>
              <a:rPr sz="1800" b="1" spc="10" dirty="0">
                <a:latin typeface="Roboto Bk"/>
                <a:cs typeface="Roboto Bk"/>
              </a:rPr>
              <a:t> </a:t>
            </a:r>
            <a:r>
              <a:rPr sz="1800" b="1" spc="-35" dirty="0">
                <a:latin typeface="Roboto Bk"/>
                <a:cs typeface="Roboto Bk"/>
              </a:rPr>
              <a:t>01.04.2021)</a:t>
            </a:r>
            <a:endParaRPr sz="1800" dirty="0">
              <a:latin typeface="Roboto Bk"/>
              <a:cs typeface="Roboto Bk"/>
            </a:endParaRPr>
          </a:p>
          <a:p>
            <a:pPr marL="501650" indent="-489584" algn="just">
              <a:lnSpc>
                <a:spcPct val="100000"/>
              </a:lnSpc>
              <a:spcBef>
                <a:spcPts val="254"/>
              </a:spcBef>
              <a:buClr>
                <a:srgbClr val="4E81BD"/>
              </a:buClr>
              <a:buSzPct val="91666"/>
              <a:buFont typeface="Segoe UI Symbol"/>
              <a:buChar char="⚫"/>
              <a:tabLst>
                <a:tab pos="502284" algn="l"/>
              </a:tabLst>
            </a:pPr>
            <a:r>
              <a:rPr sz="1800" b="1" spc="75" dirty="0">
                <a:latin typeface="Roboto Bk"/>
                <a:cs typeface="Roboto Bk"/>
              </a:rPr>
              <a:t>Applicable</a:t>
            </a:r>
            <a:r>
              <a:rPr sz="1800" b="1" dirty="0">
                <a:latin typeface="Roboto Bk"/>
                <a:cs typeface="Roboto Bk"/>
              </a:rPr>
              <a:t> </a:t>
            </a:r>
            <a:r>
              <a:rPr sz="1800" b="1" spc="114" dirty="0">
                <a:latin typeface="Roboto Bk"/>
                <a:cs typeface="Roboto Bk"/>
              </a:rPr>
              <a:t>where:</a:t>
            </a:r>
            <a:endParaRPr sz="1800" dirty="0">
              <a:latin typeface="Roboto Bk"/>
              <a:cs typeface="Roboto Bk"/>
            </a:endParaRPr>
          </a:p>
          <a:p>
            <a:pPr marL="805180" lvl="1" indent="-323215">
              <a:lnSpc>
                <a:spcPct val="100000"/>
              </a:lnSpc>
              <a:spcBef>
                <a:spcPts val="284"/>
              </a:spcBef>
              <a:buClr>
                <a:srgbClr val="4E81BD"/>
              </a:buClr>
              <a:buFont typeface="Verdana"/>
              <a:buChar char="◦"/>
              <a:tabLst>
                <a:tab pos="805180" algn="l"/>
                <a:tab pos="805815" algn="l"/>
              </a:tabLst>
            </a:pPr>
            <a:r>
              <a:rPr sz="1500" b="1" spc="45" dirty="0">
                <a:latin typeface="Roboto Bk"/>
                <a:cs typeface="Roboto Bk"/>
              </a:rPr>
              <a:t>Registration</a:t>
            </a:r>
            <a:r>
              <a:rPr sz="1500" b="1" spc="10" dirty="0">
                <a:latin typeface="Roboto Bk"/>
                <a:cs typeface="Roboto Bk"/>
              </a:rPr>
              <a:t> </a:t>
            </a:r>
            <a:r>
              <a:rPr sz="1500" b="1" spc="30" dirty="0">
                <a:latin typeface="Roboto Bk"/>
                <a:cs typeface="Roboto Bk"/>
              </a:rPr>
              <a:t>of</a:t>
            </a:r>
            <a:r>
              <a:rPr sz="1500" b="1" spc="15" dirty="0">
                <a:latin typeface="Roboto Bk"/>
                <a:cs typeface="Roboto Bk"/>
              </a:rPr>
              <a:t> </a:t>
            </a:r>
            <a:r>
              <a:rPr sz="1500" b="1" spc="55" dirty="0">
                <a:latin typeface="Roboto Bk"/>
                <a:cs typeface="Roboto Bk"/>
              </a:rPr>
              <a:t>the</a:t>
            </a:r>
            <a:r>
              <a:rPr sz="1500" b="1" spc="15" dirty="0">
                <a:latin typeface="Roboto Bk"/>
                <a:cs typeface="Roboto Bk"/>
              </a:rPr>
              <a:t> </a:t>
            </a:r>
            <a:r>
              <a:rPr sz="1500" b="1" spc="50" dirty="0">
                <a:latin typeface="Roboto Bk"/>
                <a:cs typeface="Roboto Bk"/>
              </a:rPr>
              <a:t>trust</a:t>
            </a:r>
            <a:r>
              <a:rPr sz="1500" b="1" spc="15" dirty="0">
                <a:latin typeface="Roboto Bk"/>
                <a:cs typeface="Roboto Bk"/>
              </a:rPr>
              <a:t> </a:t>
            </a:r>
            <a:r>
              <a:rPr sz="1500" b="1" spc="-5" dirty="0">
                <a:latin typeface="Roboto Bk"/>
                <a:cs typeface="Roboto Bk"/>
              </a:rPr>
              <a:t>is</a:t>
            </a:r>
            <a:r>
              <a:rPr sz="1500" b="1" spc="15" dirty="0">
                <a:latin typeface="Roboto Bk"/>
                <a:cs typeface="Roboto Bk"/>
              </a:rPr>
              <a:t> </a:t>
            </a:r>
            <a:r>
              <a:rPr sz="1500" b="1" spc="50" dirty="0">
                <a:latin typeface="Roboto Bk"/>
                <a:cs typeface="Roboto Bk"/>
              </a:rPr>
              <a:t>cancelled</a:t>
            </a:r>
            <a:r>
              <a:rPr sz="1500" b="1" spc="10" dirty="0">
                <a:latin typeface="Roboto Bk"/>
                <a:cs typeface="Roboto Bk"/>
              </a:rPr>
              <a:t> </a:t>
            </a:r>
            <a:r>
              <a:rPr sz="1500" b="1" spc="95" dirty="0">
                <a:latin typeface="Roboto Bk"/>
                <a:cs typeface="Roboto Bk"/>
              </a:rPr>
              <a:t>and</a:t>
            </a:r>
            <a:r>
              <a:rPr sz="1500" b="1" spc="15" dirty="0">
                <a:latin typeface="Roboto Bk"/>
                <a:cs typeface="Roboto Bk"/>
              </a:rPr>
              <a:t> </a:t>
            </a:r>
            <a:r>
              <a:rPr sz="1500" b="1" spc="110" dirty="0">
                <a:latin typeface="Roboto Bk"/>
                <a:cs typeface="Roboto Bk"/>
              </a:rPr>
              <a:t>or</a:t>
            </a:r>
            <a:endParaRPr sz="1500" dirty="0">
              <a:latin typeface="Roboto Bk"/>
              <a:cs typeface="Roboto Bk"/>
            </a:endParaRPr>
          </a:p>
          <a:p>
            <a:pPr marL="805180" lvl="1" indent="-323215">
              <a:lnSpc>
                <a:spcPct val="100000"/>
              </a:lnSpc>
              <a:spcBef>
                <a:spcPts val="260"/>
              </a:spcBef>
              <a:buClr>
                <a:srgbClr val="4E81BD"/>
              </a:buClr>
              <a:buFont typeface="Verdana"/>
              <a:buChar char="◦"/>
              <a:tabLst>
                <a:tab pos="805180" algn="l"/>
                <a:tab pos="805815" algn="l"/>
              </a:tabLst>
            </a:pPr>
            <a:r>
              <a:rPr sz="1500" b="1" spc="55" dirty="0">
                <a:latin typeface="Roboto Bk"/>
                <a:cs typeface="Roboto Bk"/>
              </a:rPr>
              <a:t>Institution</a:t>
            </a:r>
            <a:r>
              <a:rPr sz="1500" b="1" spc="35" dirty="0">
                <a:latin typeface="Roboto Bk"/>
                <a:cs typeface="Roboto Bk"/>
              </a:rPr>
              <a:t> </a:t>
            </a:r>
            <a:r>
              <a:rPr sz="1500" b="1" spc="75" dirty="0">
                <a:latin typeface="Roboto Bk"/>
                <a:cs typeface="Roboto Bk"/>
              </a:rPr>
              <a:t>merged</a:t>
            </a:r>
            <a:r>
              <a:rPr sz="1500" b="1" spc="35" dirty="0">
                <a:latin typeface="Roboto Bk"/>
                <a:cs typeface="Roboto Bk"/>
              </a:rPr>
              <a:t> </a:t>
            </a:r>
            <a:r>
              <a:rPr sz="1500" b="1" spc="105" dirty="0">
                <a:latin typeface="Roboto Bk"/>
                <a:cs typeface="Roboto Bk"/>
              </a:rPr>
              <a:t>with</a:t>
            </a:r>
            <a:r>
              <a:rPr sz="1500" b="1" spc="35" dirty="0">
                <a:latin typeface="Roboto Bk"/>
                <a:cs typeface="Roboto Bk"/>
              </a:rPr>
              <a:t> </a:t>
            </a:r>
            <a:r>
              <a:rPr sz="1500" b="1" spc="55" dirty="0">
                <a:latin typeface="Roboto Bk"/>
                <a:cs typeface="Roboto Bk"/>
              </a:rPr>
              <a:t>entity</a:t>
            </a:r>
            <a:r>
              <a:rPr sz="1500" b="1" spc="35" dirty="0">
                <a:latin typeface="Roboto Bk"/>
                <a:cs typeface="Roboto Bk"/>
              </a:rPr>
              <a:t> </a:t>
            </a:r>
            <a:r>
              <a:rPr sz="1500" b="1" spc="80" dirty="0">
                <a:latin typeface="Roboto Bk"/>
                <a:cs typeface="Roboto Bk"/>
              </a:rPr>
              <a:t>having</a:t>
            </a:r>
            <a:r>
              <a:rPr sz="1500" b="1" spc="35" dirty="0">
                <a:latin typeface="Roboto Bk"/>
                <a:cs typeface="Roboto Bk"/>
              </a:rPr>
              <a:t> </a:t>
            </a:r>
            <a:r>
              <a:rPr sz="1500" b="1" spc="65" dirty="0">
                <a:latin typeface="Roboto Bk"/>
                <a:cs typeface="Roboto Bk"/>
              </a:rPr>
              <a:t>different</a:t>
            </a:r>
            <a:r>
              <a:rPr sz="1500" b="1" spc="35" dirty="0">
                <a:latin typeface="Roboto Bk"/>
                <a:cs typeface="Roboto Bk"/>
              </a:rPr>
              <a:t> </a:t>
            </a:r>
            <a:r>
              <a:rPr sz="1500" b="1" spc="15" dirty="0">
                <a:latin typeface="Roboto Bk"/>
                <a:cs typeface="Roboto Bk"/>
              </a:rPr>
              <a:t>objects</a:t>
            </a:r>
            <a:r>
              <a:rPr sz="1500" b="1" spc="35" dirty="0">
                <a:latin typeface="Roboto Bk"/>
                <a:cs typeface="Roboto Bk"/>
              </a:rPr>
              <a:t> </a:t>
            </a:r>
            <a:r>
              <a:rPr sz="1500" b="1" spc="95" dirty="0">
                <a:latin typeface="Roboto Bk"/>
                <a:cs typeface="Roboto Bk"/>
              </a:rPr>
              <a:t>and</a:t>
            </a:r>
            <a:r>
              <a:rPr sz="1500" b="1" spc="35" dirty="0">
                <a:latin typeface="Roboto Bk"/>
                <a:cs typeface="Roboto Bk"/>
              </a:rPr>
              <a:t> </a:t>
            </a:r>
            <a:r>
              <a:rPr sz="1500" b="1" spc="110" dirty="0">
                <a:latin typeface="Roboto Bk"/>
                <a:cs typeface="Roboto Bk"/>
              </a:rPr>
              <a:t>or</a:t>
            </a:r>
            <a:endParaRPr sz="1500" dirty="0">
              <a:latin typeface="Roboto Bk"/>
              <a:cs typeface="Roboto Bk"/>
            </a:endParaRPr>
          </a:p>
          <a:p>
            <a:pPr marL="805180" lvl="1" indent="-323215">
              <a:lnSpc>
                <a:spcPct val="100000"/>
              </a:lnSpc>
              <a:spcBef>
                <a:spcPts val="265"/>
              </a:spcBef>
              <a:buClr>
                <a:srgbClr val="4E81BD"/>
              </a:buClr>
              <a:buFont typeface="Verdana"/>
              <a:buChar char="◦"/>
              <a:tabLst>
                <a:tab pos="805180" algn="l"/>
                <a:tab pos="805815" algn="l"/>
              </a:tabLst>
            </a:pPr>
            <a:r>
              <a:rPr sz="1500" b="1" spc="50" dirty="0">
                <a:latin typeface="Roboto Bk"/>
                <a:cs typeface="Roboto Bk"/>
              </a:rPr>
              <a:t>Failed</a:t>
            </a:r>
            <a:r>
              <a:rPr sz="1500" b="1" spc="20" dirty="0">
                <a:latin typeface="Roboto Bk"/>
                <a:cs typeface="Roboto Bk"/>
              </a:rPr>
              <a:t> to</a:t>
            </a:r>
            <a:r>
              <a:rPr sz="1500" b="1" spc="25" dirty="0">
                <a:latin typeface="Roboto Bk"/>
                <a:cs typeface="Roboto Bk"/>
              </a:rPr>
              <a:t> </a:t>
            </a:r>
            <a:r>
              <a:rPr sz="1500" b="1" spc="65" dirty="0">
                <a:latin typeface="Roboto Bk"/>
                <a:cs typeface="Roboto Bk"/>
              </a:rPr>
              <a:t>transfer</a:t>
            </a:r>
            <a:r>
              <a:rPr sz="1500" b="1" spc="20" dirty="0">
                <a:latin typeface="Roboto Bk"/>
                <a:cs typeface="Roboto Bk"/>
              </a:rPr>
              <a:t> </a:t>
            </a:r>
            <a:r>
              <a:rPr sz="1500" b="1" spc="95" dirty="0">
                <a:latin typeface="Roboto Bk"/>
                <a:cs typeface="Roboto Bk"/>
              </a:rPr>
              <a:t>upon</a:t>
            </a:r>
            <a:r>
              <a:rPr sz="1500" b="1" spc="25" dirty="0">
                <a:latin typeface="Roboto Bk"/>
                <a:cs typeface="Roboto Bk"/>
              </a:rPr>
              <a:t> </a:t>
            </a:r>
            <a:r>
              <a:rPr sz="1500" b="1" spc="45" dirty="0">
                <a:latin typeface="Roboto Bk"/>
                <a:cs typeface="Roboto Bk"/>
              </a:rPr>
              <a:t>dissolution</a:t>
            </a:r>
            <a:r>
              <a:rPr sz="1500" b="1" spc="25" dirty="0">
                <a:latin typeface="Roboto Bk"/>
                <a:cs typeface="Roboto Bk"/>
              </a:rPr>
              <a:t> </a:t>
            </a:r>
            <a:r>
              <a:rPr sz="1500" b="1" spc="60" dirty="0">
                <a:latin typeface="Roboto Bk"/>
                <a:cs typeface="Roboto Bk"/>
              </a:rPr>
              <a:t>all</a:t>
            </a:r>
            <a:r>
              <a:rPr sz="1500" b="1" spc="20" dirty="0">
                <a:latin typeface="Roboto Bk"/>
                <a:cs typeface="Roboto Bk"/>
              </a:rPr>
              <a:t> </a:t>
            </a:r>
            <a:r>
              <a:rPr sz="1500" b="1" dirty="0">
                <a:latin typeface="Roboto Bk"/>
                <a:cs typeface="Roboto Bk"/>
              </a:rPr>
              <a:t>its</a:t>
            </a:r>
            <a:r>
              <a:rPr sz="1500" b="1" spc="25" dirty="0">
                <a:latin typeface="Roboto Bk"/>
                <a:cs typeface="Roboto Bk"/>
              </a:rPr>
              <a:t> </a:t>
            </a:r>
            <a:r>
              <a:rPr sz="1500" b="1" spc="-25" dirty="0">
                <a:latin typeface="Roboto Bk"/>
                <a:cs typeface="Roboto Bk"/>
              </a:rPr>
              <a:t>assets</a:t>
            </a:r>
            <a:r>
              <a:rPr sz="1500" b="1" spc="25" dirty="0">
                <a:latin typeface="Roboto Bk"/>
                <a:cs typeface="Roboto Bk"/>
              </a:rPr>
              <a:t> </a:t>
            </a:r>
            <a:r>
              <a:rPr sz="1500" b="1" spc="-10" dirty="0">
                <a:latin typeface="Roboto Bk"/>
                <a:cs typeface="Roboto Bk"/>
              </a:rPr>
              <a:t>as</a:t>
            </a:r>
            <a:r>
              <a:rPr sz="1500" b="1" spc="20" dirty="0">
                <a:latin typeface="Roboto Bk"/>
                <a:cs typeface="Roboto Bk"/>
              </a:rPr>
              <a:t> </a:t>
            </a:r>
            <a:r>
              <a:rPr sz="1500" b="1" spc="105" dirty="0">
                <a:latin typeface="Roboto Bk"/>
                <a:cs typeface="Roboto Bk"/>
              </a:rPr>
              <a:t>per</a:t>
            </a:r>
            <a:r>
              <a:rPr sz="1500" b="1" spc="25" dirty="0">
                <a:latin typeface="Roboto Bk"/>
                <a:cs typeface="Roboto Bk"/>
              </a:rPr>
              <a:t> </a:t>
            </a:r>
            <a:r>
              <a:rPr sz="1500" b="1" dirty="0">
                <a:latin typeface="Roboto Bk"/>
                <a:cs typeface="Roboto Bk"/>
              </a:rPr>
              <a:t>its</a:t>
            </a:r>
            <a:r>
              <a:rPr sz="1500" b="1" spc="25" dirty="0">
                <a:latin typeface="Roboto Bk"/>
                <a:cs typeface="Roboto Bk"/>
              </a:rPr>
              <a:t> </a:t>
            </a:r>
            <a:r>
              <a:rPr sz="1500" b="1" spc="45" dirty="0">
                <a:latin typeface="Roboto Bk"/>
                <a:cs typeface="Roboto Bk"/>
              </a:rPr>
              <a:t>dissolution</a:t>
            </a:r>
            <a:r>
              <a:rPr sz="1500" b="1" spc="20" dirty="0">
                <a:latin typeface="Roboto Bk"/>
                <a:cs typeface="Roboto Bk"/>
              </a:rPr>
              <a:t> </a:t>
            </a:r>
            <a:r>
              <a:rPr sz="1500" b="1" spc="30" dirty="0">
                <a:latin typeface="Roboto Bk"/>
                <a:cs typeface="Roboto Bk"/>
              </a:rPr>
              <a:t>clause</a:t>
            </a:r>
            <a:endParaRPr sz="1500" dirty="0">
              <a:latin typeface="Roboto Bk"/>
              <a:cs typeface="Roboto Bk"/>
            </a:endParaRPr>
          </a:p>
          <a:p>
            <a:pPr marL="501650" marR="11430" indent="-489584">
              <a:lnSpc>
                <a:spcPts val="1730"/>
              </a:lnSpc>
              <a:spcBef>
                <a:spcPts val="625"/>
              </a:spcBef>
              <a:buClr>
                <a:srgbClr val="4E81BD"/>
              </a:buClr>
              <a:buSzPct val="91666"/>
              <a:buFont typeface="Segoe UI Symbol"/>
              <a:buChar char="⚫"/>
              <a:tabLst>
                <a:tab pos="501650" algn="l"/>
                <a:tab pos="502284" algn="l"/>
              </a:tabLst>
            </a:pPr>
            <a:r>
              <a:rPr sz="1800" b="1" spc="114" dirty="0">
                <a:latin typeface="Roboto Bk"/>
                <a:cs typeface="Roboto Bk"/>
              </a:rPr>
              <a:t>Only</a:t>
            </a:r>
            <a:r>
              <a:rPr sz="1800" b="1" spc="180" dirty="0">
                <a:latin typeface="Roboto Bk"/>
                <a:cs typeface="Roboto Bk"/>
              </a:rPr>
              <a:t> </a:t>
            </a:r>
            <a:r>
              <a:rPr sz="1800" b="1" spc="70" dirty="0">
                <a:latin typeface="Roboto Bk"/>
                <a:cs typeface="Roboto Bk"/>
              </a:rPr>
              <a:t>after</a:t>
            </a:r>
            <a:r>
              <a:rPr sz="1800" b="1" spc="215" dirty="0">
                <a:latin typeface="Roboto Bk"/>
                <a:cs typeface="Roboto Bk"/>
              </a:rPr>
              <a:t> </a:t>
            </a:r>
            <a:r>
              <a:rPr sz="1800" b="1" spc="60" dirty="0">
                <a:latin typeface="Roboto Bk"/>
                <a:cs typeface="Roboto Bk"/>
              </a:rPr>
              <a:t>the</a:t>
            </a:r>
            <a:r>
              <a:rPr sz="1800" b="1" spc="105" dirty="0">
                <a:latin typeface="Roboto Bk"/>
                <a:cs typeface="Roboto Bk"/>
              </a:rPr>
              <a:t> </a:t>
            </a:r>
            <a:r>
              <a:rPr sz="1800" b="1" spc="125" dirty="0">
                <a:latin typeface="Roboto Bk"/>
                <a:cs typeface="Roboto Bk"/>
              </a:rPr>
              <a:t>order</a:t>
            </a:r>
            <a:r>
              <a:rPr sz="1800" b="1" spc="235" dirty="0">
                <a:latin typeface="Roboto Bk"/>
                <a:cs typeface="Roboto Bk"/>
              </a:rPr>
              <a:t> </a:t>
            </a:r>
            <a:r>
              <a:rPr sz="1800" b="1" spc="60" dirty="0">
                <a:latin typeface="Roboto Bk"/>
                <a:cs typeface="Roboto Bk"/>
              </a:rPr>
              <a:t>cancelling</a:t>
            </a:r>
            <a:r>
              <a:rPr sz="1800" b="1" spc="225" dirty="0">
                <a:latin typeface="Roboto Bk"/>
                <a:cs typeface="Roboto Bk"/>
              </a:rPr>
              <a:t> </a:t>
            </a:r>
            <a:r>
              <a:rPr sz="1800" b="1" spc="60" dirty="0">
                <a:latin typeface="Roboto Bk"/>
                <a:cs typeface="Roboto Bk"/>
              </a:rPr>
              <a:t>the</a:t>
            </a:r>
            <a:r>
              <a:rPr sz="1800" b="1" spc="105" dirty="0">
                <a:latin typeface="Roboto Bk"/>
                <a:cs typeface="Roboto Bk"/>
              </a:rPr>
              <a:t> </a:t>
            </a:r>
            <a:r>
              <a:rPr sz="1800" b="1" spc="65" dirty="0">
                <a:latin typeface="Roboto Bk"/>
                <a:cs typeface="Roboto Bk"/>
              </a:rPr>
              <a:t>registration</a:t>
            </a:r>
            <a:r>
              <a:rPr sz="1800" b="1" spc="254" dirty="0">
                <a:latin typeface="Roboto Bk"/>
                <a:cs typeface="Roboto Bk"/>
              </a:rPr>
              <a:t> </a:t>
            </a:r>
            <a:r>
              <a:rPr sz="1800" b="1" spc="-5" dirty="0">
                <a:latin typeface="Roboto Bk"/>
                <a:cs typeface="Roboto Bk"/>
              </a:rPr>
              <a:t>is</a:t>
            </a:r>
            <a:r>
              <a:rPr sz="1800" b="1" spc="204" dirty="0">
                <a:latin typeface="Roboto Bk"/>
                <a:cs typeface="Roboto Bk"/>
              </a:rPr>
              <a:t> </a:t>
            </a:r>
            <a:r>
              <a:rPr sz="1800" b="1" spc="100" dirty="0">
                <a:latin typeface="Roboto Bk"/>
                <a:cs typeface="Roboto Bk"/>
              </a:rPr>
              <a:t>upheld</a:t>
            </a:r>
            <a:r>
              <a:rPr sz="1800" b="1" spc="120" dirty="0">
                <a:latin typeface="Roboto Bk"/>
                <a:cs typeface="Roboto Bk"/>
              </a:rPr>
              <a:t> </a:t>
            </a:r>
            <a:r>
              <a:rPr sz="1800" b="1" spc="90" dirty="0">
                <a:latin typeface="Roboto Bk"/>
                <a:cs typeface="Roboto Bk"/>
              </a:rPr>
              <a:t>by</a:t>
            </a:r>
            <a:r>
              <a:rPr sz="1800" b="1" spc="210" dirty="0">
                <a:latin typeface="Roboto Bk"/>
                <a:cs typeface="Roboto Bk"/>
              </a:rPr>
              <a:t> </a:t>
            </a:r>
            <a:r>
              <a:rPr sz="1800" b="1" spc="60" dirty="0">
                <a:latin typeface="Roboto Bk"/>
                <a:cs typeface="Roboto Bk"/>
              </a:rPr>
              <a:t>the</a:t>
            </a:r>
            <a:r>
              <a:rPr sz="1800" b="1" spc="110" dirty="0">
                <a:latin typeface="Roboto Bk"/>
                <a:cs typeface="Roboto Bk"/>
              </a:rPr>
              <a:t> </a:t>
            </a:r>
            <a:r>
              <a:rPr sz="1800" b="1" spc="65" dirty="0">
                <a:latin typeface="Roboto Bk"/>
                <a:cs typeface="Roboto Bk"/>
              </a:rPr>
              <a:t>ITAT </a:t>
            </a:r>
            <a:r>
              <a:rPr sz="1800" b="1" spc="-434" dirty="0">
                <a:latin typeface="Roboto Bk"/>
                <a:cs typeface="Roboto Bk"/>
              </a:rPr>
              <a:t> </a:t>
            </a:r>
            <a:r>
              <a:rPr sz="1800" b="1" spc="130" dirty="0">
                <a:latin typeface="Roboto Bk"/>
                <a:cs typeface="Roboto Bk"/>
              </a:rPr>
              <a:t>or</a:t>
            </a:r>
            <a:r>
              <a:rPr sz="1800" b="1" spc="20" dirty="0">
                <a:latin typeface="Roboto Bk"/>
                <a:cs typeface="Roboto Bk"/>
              </a:rPr>
              <a:t> </a:t>
            </a:r>
            <a:r>
              <a:rPr sz="1800" b="1" spc="105" dirty="0">
                <a:latin typeface="Roboto Bk"/>
                <a:cs typeface="Roboto Bk"/>
              </a:rPr>
              <a:t>no</a:t>
            </a:r>
            <a:r>
              <a:rPr sz="1800" b="1" spc="25" dirty="0">
                <a:latin typeface="Roboto Bk"/>
                <a:cs typeface="Roboto Bk"/>
              </a:rPr>
              <a:t> </a:t>
            </a:r>
            <a:r>
              <a:rPr sz="1800" b="1" spc="75" dirty="0">
                <a:latin typeface="Roboto Bk"/>
                <a:cs typeface="Roboto Bk"/>
              </a:rPr>
              <a:t>appeal</a:t>
            </a:r>
            <a:r>
              <a:rPr sz="1800" b="1" spc="25" dirty="0">
                <a:latin typeface="Roboto Bk"/>
                <a:cs typeface="Roboto Bk"/>
              </a:rPr>
              <a:t> </a:t>
            </a:r>
            <a:r>
              <a:rPr sz="1800" b="1" spc="-5" dirty="0">
                <a:latin typeface="Roboto Bk"/>
                <a:cs typeface="Roboto Bk"/>
              </a:rPr>
              <a:t>is</a:t>
            </a:r>
            <a:r>
              <a:rPr sz="1800" b="1" spc="25" dirty="0">
                <a:latin typeface="Roboto Bk"/>
                <a:cs typeface="Roboto Bk"/>
              </a:rPr>
              <a:t> </a:t>
            </a:r>
            <a:r>
              <a:rPr sz="1800" b="1" spc="40" dirty="0">
                <a:latin typeface="Roboto Bk"/>
                <a:cs typeface="Roboto Bk"/>
              </a:rPr>
              <a:t>ﬁled.</a:t>
            </a:r>
            <a:endParaRPr sz="1800" dirty="0">
              <a:latin typeface="Roboto Bk"/>
              <a:cs typeface="Roboto Bk"/>
            </a:endParaRPr>
          </a:p>
          <a:p>
            <a:pPr marL="501650" indent="-489584">
              <a:lnSpc>
                <a:spcPct val="100000"/>
              </a:lnSpc>
              <a:spcBef>
                <a:spcPts val="250"/>
              </a:spcBef>
              <a:buClr>
                <a:srgbClr val="4E81BD"/>
              </a:buClr>
              <a:buSzPct val="91666"/>
              <a:buFont typeface="Segoe UI Symbol"/>
              <a:buChar char="⚫"/>
              <a:tabLst>
                <a:tab pos="501650" algn="l"/>
                <a:tab pos="502284" algn="l"/>
              </a:tabLst>
            </a:pPr>
            <a:r>
              <a:rPr sz="1800" b="1" spc="35" dirty="0">
                <a:latin typeface="Roboto Bk"/>
                <a:cs typeface="Roboto Bk"/>
              </a:rPr>
              <a:t>115TD</a:t>
            </a:r>
            <a:r>
              <a:rPr sz="1800" b="1" spc="25" dirty="0">
                <a:latin typeface="Roboto Bk"/>
                <a:cs typeface="Roboto Bk"/>
              </a:rPr>
              <a:t> </a:t>
            </a:r>
            <a:r>
              <a:rPr sz="1800" b="1" spc="-204" dirty="0">
                <a:latin typeface="Roboto Bk"/>
                <a:cs typeface="Roboto Bk"/>
              </a:rPr>
              <a:t>-</a:t>
            </a:r>
            <a:r>
              <a:rPr sz="1800" b="1" spc="25" dirty="0">
                <a:latin typeface="Roboto Bk"/>
                <a:cs typeface="Roboto Bk"/>
              </a:rPr>
              <a:t> </a:t>
            </a:r>
            <a:r>
              <a:rPr sz="1800" b="1" spc="60" dirty="0">
                <a:latin typeface="Roboto Bk"/>
                <a:cs typeface="Roboto Bk"/>
              </a:rPr>
              <a:t>Accreted</a:t>
            </a:r>
            <a:r>
              <a:rPr sz="1800" b="1" spc="30" dirty="0">
                <a:latin typeface="Roboto Bk"/>
                <a:cs typeface="Roboto Bk"/>
              </a:rPr>
              <a:t> </a:t>
            </a:r>
            <a:r>
              <a:rPr sz="1800" b="1" spc="90" dirty="0">
                <a:latin typeface="Roboto Bk"/>
                <a:cs typeface="Roboto Bk"/>
              </a:rPr>
              <a:t>value</a:t>
            </a:r>
            <a:r>
              <a:rPr sz="1800" b="1" spc="25" dirty="0">
                <a:latin typeface="Roboto Bk"/>
                <a:cs typeface="Roboto Bk"/>
              </a:rPr>
              <a:t> </a:t>
            </a:r>
            <a:r>
              <a:rPr sz="1800" b="1" spc="35" dirty="0">
                <a:latin typeface="Roboto Bk"/>
                <a:cs typeface="Roboto Bk"/>
              </a:rPr>
              <a:t>of</a:t>
            </a:r>
            <a:r>
              <a:rPr sz="1800" b="1" spc="25" dirty="0">
                <a:latin typeface="Roboto Bk"/>
                <a:cs typeface="Roboto Bk"/>
              </a:rPr>
              <a:t> </a:t>
            </a:r>
            <a:r>
              <a:rPr sz="1800" b="1" spc="60" dirty="0">
                <a:latin typeface="Roboto Bk"/>
                <a:cs typeface="Roboto Bk"/>
              </a:rPr>
              <a:t>the</a:t>
            </a:r>
            <a:r>
              <a:rPr sz="1800" b="1" spc="30" dirty="0">
                <a:latin typeface="Roboto Bk"/>
                <a:cs typeface="Roboto Bk"/>
              </a:rPr>
              <a:t> </a:t>
            </a:r>
            <a:r>
              <a:rPr sz="1800" b="1" spc="-30" dirty="0">
                <a:latin typeface="Roboto Bk"/>
                <a:cs typeface="Roboto Bk"/>
              </a:rPr>
              <a:t>assets</a:t>
            </a:r>
            <a:r>
              <a:rPr sz="1800" b="1" spc="25" dirty="0">
                <a:latin typeface="Roboto Bk"/>
                <a:cs typeface="Roboto Bk"/>
              </a:rPr>
              <a:t> </a:t>
            </a:r>
            <a:r>
              <a:rPr sz="1800" b="1" spc="20" dirty="0">
                <a:latin typeface="Roboto Bk"/>
                <a:cs typeface="Roboto Bk"/>
              </a:rPr>
              <a:t>to</a:t>
            </a:r>
            <a:r>
              <a:rPr sz="1800" b="1" spc="25" dirty="0">
                <a:latin typeface="Roboto Bk"/>
                <a:cs typeface="Roboto Bk"/>
              </a:rPr>
              <a:t> </a:t>
            </a:r>
            <a:r>
              <a:rPr sz="1800" b="1" spc="70" dirty="0">
                <a:latin typeface="Roboto Bk"/>
                <a:cs typeface="Roboto Bk"/>
              </a:rPr>
              <a:t>be</a:t>
            </a:r>
            <a:r>
              <a:rPr sz="1800" b="1" spc="30" dirty="0">
                <a:latin typeface="Roboto Bk"/>
                <a:cs typeface="Roboto Bk"/>
              </a:rPr>
              <a:t> </a:t>
            </a:r>
            <a:r>
              <a:rPr sz="1800" b="1" spc="70" dirty="0">
                <a:latin typeface="Roboto Bk"/>
                <a:cs typeface="Roboto Bk"/>
              </a:rPr>
              <a:t>taxed</a:t>
            </a:r>
            <a:r>
              <a:rPr sz="1800" b="1" spc="25" dirty="0">
                <a:latin typeface="Roboto Bk"/>
                <a:cs typeface="Roboto Bk"/>
              </a:rPr>
              <a:t> </a:t>
            </a:r>
            <a:r>
              <a:rPr sz="1800" b="1" spc="55" dirty="0">
                <a:latin typeface="Roboto Bk"/>
                <a:cs typeface="Roboto Bk"/>
              </a:rPr>
              <a:t>(Rule</a:t>
            </a:r>
            <a:r>
              <a:rPr sz="1800" b="1" spc="25" dirty="0">
                <a:latin typeface="Roboto Bk"/>
                <a:cs typeface="Roboto Bk"/>
              </a:rPr>
              <a:t> </a:t>
            </a:r>
            <a:r>
              <a:rPr sz="1800" b="1" spc="-204" dirty="0">
                <a:latin typeface="Roboto Bk"/>
                <a:cs typeface="Roboto Bk"/>
              </a:rPr>
              <a:t>-</a:t>
            </a:r>
            <a:r>
              <a:rPr sz="1800" b="1" spc="30" dirty="0">
                <a:latin typeface="Roboto Bk"/>
                <a:cs typeface="Roboto Bk"/>
              </a:rPr>
              <a:t> </a:t>
            </a:r>
            <a:r>
              <a:rPr sz="1800" b="1" spc="-10" dirty="0">
                <a:latin typeface="Roboto Bk"/>
                <a:cs typeface="Roboto Bk"/>
              </a:rPr>
              <a:t>17CB)</a:t>
            </a:r>
            <a:endParaRPr sz="1800" dirty="0">
              <a:latin typeface="Roboto Bk"/>
              <a:cs typeface="Roboto Bk"/>
            </a:endParaRPr>
          </a:p>
          <a:p>
            <a:pPr marL="1087120" lvl="1" indent="-603885">
              <a:lnSpc>
                <a:spcPct val="100000"/>
              </a:lnSpc>
              <a:spcBef>
                <a:spcPts val="300"/>
              </a:spcBef>
              <a:buClr>
                <a:srgbClr val="4E81BD"/>
              </a:buClr>
              <a:buFont typeface="Verdana"/>
              <a:buChar char="◦"/>
              <a:tabLst>
                <a:tab pos="1087120" algn="l"/>
                <a:tab pos="1087755" algn="l"/>
                <a:tab pos="1330960" algn="l"/>
              </a:tabLst>
            </a:pPr>
            <a:r>
              <a:rPr sz="1400" b="1" spc="-160" dirty="0">
                <a:latin typeface="Roboto Bk"/>
                <a:cs typeface="Roboto Bk"/>
              </a:rPr>
              <a:t>-	</a:t>
            </a:r>
            <a:r>
              <a:rPr sz="1400" b="1" spc="85" dirty="0">
                <a:latin typeface="Roboto Bk"/>
                <a:cs typeface="Roboto Bk"/>
              </a:rPr>
              <a:t>Due</a:t>
            </a:r>
            <a:r>
              <a:rPr sz="1400" b="1" spc="380" dirty="0">
                <a:latin typeface="Roboto Bk"/>
                <a:cs typeface="Roboto Bk"/>
              </a:rPr>
              <a:t> </a:t>
            </a:r>
            <a:r>
              <a:rPr sz="1400" b="1" spc="40" dirty="0">
                <a:latin typeface="Roboto Bk"/>
                <a:cs typeface="Roboto Bk"/>
              </a:rPr>
              <a:t>date</a:t>
            </a:r>
            <a:r>
              <a:rPr sz="1400" b="1" spc="20" dirty="0">
                <a:latin typeface="Roboto Bk"/>
                <a:cs typeface="Roboto Bk"/>
              </a:rPr>
              <a:t> </a:t>
            </a:r>
            <a:r>
              <a:rPr sz="1400" b="1" spc="25" dirty="0">
                <a:latin typeface="Roboto Bk"/>
                <a:cs typeface="Roboto Bk"/>
              </a:rPr>
              <a:t>of</a:t>
            </a:r>
            <a:r>
              <a:rPr sz="1400" b="1" spc="15" dirty="0">
                <a:latin typeface="Roboto Bk"/>
                <a:cs typeface="Roboto Bk"/>
              </a:rPr>
              <a:t> </a:t>
            </a:r>
            <a:r>
              <a:rPr sz="1400" b="1" spc="70" dirty="0">
                <a:latin typeface="Roboto Bk"/>
                <a:cs typeface="Roboto Bk"/>
              </a:rPr>
              <a:t>payment</a:t>
            </a:r>
            <a:r>
              <a:rPr sz="1400" b="1" spc="20" dirty="0">
                <a:latin typeface="Roboto Bk"/>
                <a:cs typeface="Roboto Bk"/>
              </a:rPr>
              <a:t> </a:t>
            </a:r>
            <a:r>
              <a:rPr sz="1400" b="1" spc="-30" dirty="0">
                <a:latin typeface="Roboto Bk"/>
                <a:cs typeface="Roboto Bk"/>
              </a:rPr>
              <a:t>--Sec.115TD(5)</a:t>
            </a:r>
            <a:endParaRPr sz="1400" dirty="0">
              <a:latin typeface="Roboto Bk"/>
              <a:cs typeface="Roboto Bk"/>
            </a:endParaRPr>
          </a:p>
          <a:p>
            <a:pPr marL="501650" indent="-489584">
              <a:lnSpc>
                <a:spcPct val="100000"/>
              </a:lnSpc>
              <a:spcBef>
                <a:spcPts val="229"/>
              </a:spcBef>
              <a:buClr>
                <a:srgbClr val="4E81BD"/>
              </a:buClr>
              <a:buSzPct val="91666"/>
              <a:buFont typeface="Segoe UI Symbol"/>
              <a:buChar char="⚫"/>
              <a:tabLst>
                <a:tab pos="501650" algn="l"/>
                <a:tab pos="502284" algn="l"/>
              </a:tabLst>
            </a:pPr>
            <a:r>
              <a:rPr sz="1800" b="1" spc="-25" dirty="0">
                <a:latin typeface="Roboto Bk"/>
                <a:cs typeface="Roboto Bk"/>
              </a:rPr>
              <a:t>11</a:t>
            </a:r>
            <a:r>
              <a:rPr sz="1800" b="1" spc="-20" dirty="0">
                <a:latin typeface="Roboto Bk"/>
                <a:cs typeface="Roboto Bk"/>
              </a:rPr>
              <a:t>5</a:t>
            </a:r>
            <a:r>
              <a:rPr sz="1800" b="1" spc="25" dirty="0">
                <a:latin typeface="Roboto Bk"/>
                <a:cs typeface="Roboto Bk"/>
              </a:rPr>
              <a:t> </a:t>
            </a:r>
            <a:r>
              <a:rPr sz="1800" b="1" spc="105" dirty="0">
                <a:latin typeface="Roboto Bk"/>
                <a:cs typeface="Roboto Bk"/>
              </a:rPr>
              <a:t>T</a:t>
            </a:r>
            <a:r>
              <a:rPr sz="1800" b="1" spc="135" dirty="0">
                <a:latin typeface="Roboto Bk"/>
                <a:cs typeface="Roboto Bk"/>
              </a:rPr>
              <a:t>E</a:t>
            </a:r>
            <a:r>
              <a:rPr sz="1800" b="1" spc="25" dirty="0">
                <a:latin typeface="Roboto Bk"/>
                <a:cs typeface="Roboto Bk"/>
              </a:rPr>
              <a:t> </a:t>
            </a:r>
            <a:r>
              <a:rPr sz="1800" b="1" spc="-330" dirty="0">
                <a:latin typeface="Roboto Bk"/>
                <a:cs typeface="Roboto Bk"/>
              </a:rPr>
              <a:t>–</a:t>
            </a:r>
            <a:r>
              <a:rPr sz="1800" b="1" spc="25" dirty="0">
                <a:latin typeface="Roboto Bk"/>
                <a:cs typeface="Roboto Bk"/>
              </a:rPr>
              <a:t> </a:t>
            </a:r>
            <a:r>
              <a:rPr sz="1800" b="1" spc="-130" dirty="0">
                <a:latin typeface="Roboto Bk"/>
                <a:cs typeface="Roboto Bk"/>
              </a:rPr>
              <a:t>S</a:t>
            </a:r>
            <a:r>
              <a:rPr sz="1800" b="1" spc="85" dirty="0">
                <a:latin typeface="Roboto Bk"/>
                <a:cs typeface="Roboto Bk"/>
              </a:rPr>
              <a:t>i</a:t>
            </a:r>
            <a:r>
              <a:rPr sz="1800" b="1" spc="175" dirty="0">
                <a:latin typeface="Roboto Bk"/>
                <a:cs typeface="Roboto Bk"/>
              </a:rPr>
              <a:t>m</a:t>
            </a:r>
            <a:r>
              <a:rPr sz="1800" b="1" spc="105" dirty="0">
                <a:latin typeface="Roboto Bk"/>
                <a:cs typeface="Roboto Bk"/>
              </a:rPr>
              <a:t>p</a:t>
            </a:r>
            <a:r>
              <a:rPr sz="1800" b="1" spc="70" dirty="0">
                <a:latin typeface="Roboto Bk"/>
                <a:cs typeface="Roboto Bk"/>
              </a:rPr>
              <a:t>l</a:t>
            </a:r>
            <a:r>
              <a:rPr sz="1800" b="1" spc="35" dirty="0">
                <a:latin typeface="Roboto Bk"/>
                <a:cs typeface="Roboto Bk"/>
              </a:rPr>
              <a:t>e</a:t>
            </a:r>
            <a:r>
              <a:rPr sz="1800" b="1" spc="25" dirty="0">
                <a:latin typeface="Roboto Bk"/>
                <a:cs typeface="Roboto Bk"/>
              </a:rPr>
              <a:t> </a:t>
            </a:r>
            <a:r>
              <a:rPr sz="1800" b="1" spc="105" dirty="0">
                <a:latin typeface="Roboto Bk"/>
                <a:cs typeface="Roboto Bk"/>
              </a:rPr>
              <a:t>I</a:t>
            </a:r>
            <a:r>
              <a:rPr sz="1800" b="1" spc="190" dirty="0">
                <a:latin typeface="Roboto Bk"/>
                <a:cs typeface="Roboto Bk"/>
              </a:rPr>
              <a:t>n</a:t>
            </a:r>
            <a:r>
              <a:rPr sz="1800" b="1" dirty="0">
                <a:latin typeface="Roboto Bk"/>
                <a:cs typeface="Roboto Bk"/>
              </a:rPr>
              <a:t>t</a:t>
            </a:r>
            <a:r>
              <a:rPr sz="1800" b="1" spc="160" dirty="0">
                <a:latin typeface="Roboto Bk"/>
                <a:cs typeface="Roboto Bk"/>
              </a:rPr>
              <a:t>e</a:t>
            </a:r>
            <a:r>
              <a:rPr sz="1800" b="1" spc="100" dirty="0">
                <a:latin typeface="Roboto Bk"/>
                <a:cs typeface="Roboto Bk"/>
              </a:rPr>
              <a:t>r</a:t>
            </a:r>
            <a:r>
              <a:rPr sz="1800" b="1" spc="-30" dirty="0">
                <a:latin typeface="Roboto Bk"/>
                <a:cs typeface="Roboto Bk"/>
              </a:rPr>
              <a:t>e</a:t>
            </a:r>
            <a:r>
              <a:rPr sz="1800" b="1" spc="-35" dirty="0">
                <a:latin typeface="Roboto Bk"/>
                <a:cs typeface="Roboto Bk"/>
              </a:rPr>
              <a:t>s</a:t>
            </a:r>
            <a:r>
              <a:rPr sz="1800" b="1" spc="5" dirty="0">
                <a:latin typeface="Roboto Bk"/>
                <a:cs typeface="Roboto Bk"/>
              </a:rPr>
              <a:t>t</a:t>
            </a:r>
            <a:r>
              <a:rPr sz="1800" b="1" spc="25" dirty="0">
                <a:latin typeface="Roboto Bk"/>
                <a:cs typeface="Roboto Bk"/>
              </a:rPr>
              <a:t> </a:t>
            </a:r>
            <a:r>
              <a:rPr sz="1800" b="1" spc="95" dirty="0">
                <a:latin typeface="Roboto Bk"/>
                <a:cs typeface="Roboto Bk"/>
              </a:rPr>
              <a:t>@</a:t>
            </a:r>
            <a:r>
              <a:rPr sz="1800" b="1" spc="25" dirty="0">
                <a:latin typeface="Roboto Bk"/>
                <a:cs typeface="Roboto Bk"/>
              </a:rPr>
              <a:t> </a:t>
            </a:r>
            <a:r>
              <a:rPr sz="1800" b="1" spc="-25" dirty="0">
                <a:latin typeface="Roboto Bk"/>
                <a:cs typeface="Roboto Bk"/>
              </a:rPr>
              <a:t>1</a:t>
            </a:r>
            <a:r>
              <a:rPr sz="1800" b="1" spc="300" dirty="0">
                <a:latin typeface="Roboto Bk"/>
                <a:cs typeface="Roboto Bk"/>
              </a:rPr>
              <a:t>%</a:t>
            </a:r>
            <a:endParaRPr sz="1800" dirty="0">
              <a:latin typeface="Roboto Bk"/>
              <a:cs typeface="Roboto Bk"/>
            </a:endParaRPr>
          </a:p>
          <a:p>
            <a:pPr marL="501650" marR="5080" indent="-489584">
              <a:lnSpc>
                <a:spcPts val="1730"/>
              </a:lnSpc>
              <a:spcBef>
                <a:spcPts val="650"/>
              </a:spcBef>
              <a:buClr>
                <a:srgbClr val="4E81BD"/>
              </a:buClr>
              <a:buSzPct val="91666"/>
              <a:buFont typeface="Segoe UI Symbol"/>
              <a:buChar char="⚫"/>
              <a:tabLst>
                <a:tab pos="501650" algn="l"/>
                <a:tab pos="502284" algn="l"/>
              </a:tabLst>
            </a:pPr>
            <a:r>
              <a:rPr sz="1800" b="1" spc="20" dirty="0">
                <a:latin typeface="Roboto Bk"/>
                <a:cs typeface="Roboto Bk"/>
              </a:rPr>
              <a:t>115TF</a:t>
            </a:r>
            <a:r>
              <a:rPr sz="1800" b="1" spc="340" dirty="0">
                <a:latin typeface="Roboto Bk"/>
                <a:cs typeface="Roboto Bk"/>
              </a:rPr>
              <a:t> </a:t>
            </a:r>
            <a:r>
              <a:rPr sz="1800" b="1" spc="-330" dirty="0">
                <a:latin typeface="Roboto Bk"/>
                <a:cs typeface="Roboto Bk"/>
              </a:rPr>
              <a:t>–</a:t>
            </a:r>
            <a:r>
              <a:rPr sz="1800" b="1" spc="-300" dirty="0">
                <a:latin typeface="Roboto Bk"/>
                <a:cs typeface="Roboto Bk"/>
              </a:rPr>
              <a:t> </a:t>
            </a:r>
            <a:r>
              <a:rPr sz="1800" b="1" spc="-20" dirty="0">
                <a:latin typeface="Roboto Bk"/>
                <a:cs typeface="Roboto Bk"/>
              </a:rPr>
              <a:t>Assessee</a:t>
            </a:r>
            <a:r>
              <a:rPr sz="1800" b="1" spc="395" dirty="0">
                <a:latin typeface="Roboto Bk"/>
                <a:cs typeface="Roboto Bk"/>
              </a:rPr>
              <a:t> </a:t>
            </a:r>
            <a:r>
              <a:rPr sz="1800" b="1" spc="85" dirty="0">
                <a:latin typeface="Roboto Bk"/>
                <a:cs typeface="Roboto Bk"/>
              </a:rPr>
              <a:t>deemed</a:t>
            </a:r>
            <a:r>
              <a:rPr sz="1800" b="1" spc="295" dirty="0">
                <a:latin typeface="Roboto Bk"/>
                <a:cs typeface="Roboto Bk"/>
              </a:rPr>
              <a:t> </a:t>
            </a:r>
            <a:r>
              <a:rPr sz="1800" b="1" spc="20" dirty="0">
                <a:latin typeface="Roboto Bk"/>
                <a:cs typeface="Roboto Bk"/>
              </a:rPr>
              <a:t>to</a:t>
            </a:r>
            <a:r>
              <a:rPr sz="1800" b="1" spc="335" dirty="0">
                <a:latin typeface="Roboto Bk"/>
                <a:cs typeface="Roboto Bk"/>
              </a:rPr>
              <a:t> </a:t>
            </a:r>
            <a:r>
              <a:rPr sz="1800" b="1" spc="70" dirty="0">
                <a:latin typeface="Roboto Bk"/>
                <a:cs typeface="Roboto Bk"/>
              </a:rPr>
              <a:t>be</a:t>
            </a:r>
            <a:r>
              <a:rPr sz="1800" b="1" spc="409" dirty="0">
                <a:latin typeface="Roboto Bk"/>
                <a:cs typeface="Roboto Bk"/>
              </a:rPr>
              <a:t> </a:t>
            </a:r>
            <a:r>
              <a:rPr sz="1800" b="1" spc="-30" dirty="0">
                <a:latin typeface="Roboto Bk"/>
                <a:cs typeface="Roboto Bk"/>
              </a:rPr>
              <a:t>assessee</a:t>
            </a:r>
            <a:r>
              <a:rPr sz="1800" b="1" spc="330" dirty="0">
                <a:latin typeface="Roboto Bk"/>
                <a:cs typeface="Roboto Bk"/>
              </a:rPr>
              <a:t> </a:t>
            </a:r>
            <a:r>
              <a:rPr sz="1800" b="1" spc="125" dirty="0">
                <a:latin typeface="Roboto Bk"/>
                <a:cs typeface="Roboto Bk"/>
              </a:rPr>
              <a:t>in</a:t>
            </a:r>
            <a:r>
              <a:rPr sz="1800" b="1" spc="430" dirty="0">
                <a:latin typeface="Roboto Bk"/>
                <a:cs typeface="Roboto Bk"/>
              </a:rPr>
              <a:t> </a:t>
            </a:r>
            <a:r>
              <a:rPr sz="1800" b="1" spc="65" dirty="0">
                <a:latin typeface="Roboto Bk"/>
                <a:cs typeface="Roboto Bk"/>
              </a:rPr>
              <a:t>default</a:t>
            </a:r>
            <a:r>
              <a:rPr sz="1800" b="1" spc="310" dirty="0">
                <a:latin typeface="Roboto Bk"/>
                <a:cs typeface="Roboto Bk"/>
              </a:rPr>
              <a:t> </a:t>
            </a:r>
            <a:r>
              <a:rPr sz="1800" b="1" spc="-330" dirty="0">
                <a:latin typeface="Roboto Bk"/>
                <a:cs typeface="Roboto Bk"/>
              </a:rPr>
              <a:t>–</a:t>
            </a:r>
            <a:r>
              <a:rPr sz="1800" b="1" spc="-265" dirty="0">
                <a:latin typeface="Roboto Bk"/>
                <a:cs typeface="Roboto Bk"/>
              </a:rPr>
              <a:t> </a:t>
            </a:r>
            <a:r>
              <a:rPr sz="1800" b="1" spc="45" dirty="0">
                <a:latin typeface="Roboto Bk"/>
                <a:cs typeface="Roboto Bk"/>
              </a:rPr>
              <a:t>collection</a:t>
            </a:r>
            <a:r>
              <a:rPr sz="1800" b="1" spc="440" dirty="0">
                <a:latin typeface="Roboto Bk"/>
                <a:cs typeface="Roboto Bk"/>
              </a:rPr>
              <a:t> </a:t>
            </a:r>
            <a:r>
              <a:rPr sz="1800" b="1" spc="114" dirty="0">
                <a:latin typeface="Roboto Bk"/>
                <a:cs typeface="Roboto Bk"/>
              </a:rPr>
              <a:t>and </a:t>
            </a:r>
            <a:r>
              <a:rPr sz="1800" b="1" spc="-434" dirty="0">
                <a:latin typeface="Roboto Bk"/>
                <a:cs typeface="Roboto Bk"/>
              </a:rPr>
              <a:t> </a:t>
            </a:r>
            <a:r>
              <a:rPr sz="1800" b="1" spc="95" dirty="0">
                <a:latin typeface="Roboto Bk"/>
                <a:cs typeface="Roboto Bk"/>
              </a:rPr>
              <a:t>recovery</a:t>
            </a:r>
            <a:r>
              <a:rPr sz="1800" b="1" spc="20" dirty="0">
                <a:latin typeface="Roboto Bk"/>
                <a:cs typeface="Roboto Bk"/>
              </a:rPr>
              <a:t> </a:t>
            </a:r>
            <a:r>
              <a:rPr sz="1800" b="1" spc="60" dirty="0">
                <a:latin typeface="Roboto Bk"/>
                <a:cs typeface="Roboto Bk"/>
              </a:rPr>
              <a:t>proceedings</a:t>
            </a:r>
            <a:r>
              <a:rPr sz="1800" b="1" spc="25" dirty="0">
                <a:latin typeface="Roboto Bk"/>
                <a:cs typeface="Roboto Bk"/>
              </a:rPr>
              <a:t> </a:t>
            </a:r>
            <a:r>
              <a:rPr sz="1800" b="1" spc="-15" dirty="0">
                <a:latin typeface="Roboto Bk"/>
                <a:cs typeface="Roboto Bk"/>
              </a:rPr>
              <a:t>as</a:t>
            </a:r>
            <a:r>
              <a:rPr sz="1800" b="1" spc="25" dirty="0">
                <a:latin typeface="Roboto Bk"/>
                <a:cs typeface="Roboto Bk"/>
              </a:rPr>
              <a:t> </a:t>
            </a:r>
            <a:r>
              <a:rPr sz="1800" b="1" spc="125" dirty="0">
                <a:latin typeface="Roboto Bk"/>
                <a:cs typeface="Roboto Bk"/>
              </a:rPr>
              <a:t>per</a:t>
            </a:r>
            <a:r>
              <a:rPr sz="1800" b="1" spc="25" dirty="0">
                <a:latin typeface="Roboto Bk"/>
                <a:cs typeface="Roboto Bk"/>
              </a:rPr>
              <a:t> </a:t>
            </a:r>
            <a:r>
              <a:rPr sz="1800" b="1" spc="135" dirty="0">
                <a:latin typeface="Roboto Bk"/>
                <a:cs typeface="Roboto Bk"/>
              </a:rPr>
              <a:t>I</a:t>
            </a:r>
            <a:r>
              <a:rPr sz="1800" b="1" spc="25" dirty="0">
                <a:latin typeface="Roboto Bk"/>
                <a:cs typeface="Roboto Bk"/>
              </a:rPr>
              <a:t> </a:t>
            </a:r>
            <a:r>
              <a:rPr sz="1800" b="1" spc="110" dirty="0">
                <a:latin typeface="Roboto Bk"/>
                <a:cs typeface="Roboto Bk"/>
              </a:rPr>
              <a:t>T</a:t>
            </a:r>
            <a:r>
              <a:rPr sz="1800" b="1" spc="25" dirty="0">
                <a:latin typeface="Roboto Bk"/>
                <a:cs typeface="Roboto Bk"/>
              </a:rPr>
              <a:t> </a:t>
            </a:r>
            <a:r>
              <a:rPr sz="1800" b="1" spc="5" dirty="0">
                <a:latin typeface="Roboto Bk"/>
                <a:cs typeface="Roboto Bk"/>
              </a:rPr>
              <a:t>Act,</a:t>
            </a:r>
            <a:r>
              <a:rPr sz="1800" b="1" spc="25" dirty="0">
                <a:latin typeface="Roboto Bk"/>
                <a:cs typeface="Roboto Bk"/>
              </a:rPr>
              <a:t> </a:t>
            </a:r>
            <a:r>
              <a:rPr sz="1800" b="1" spc="-40" dirty="0">
                <a:latin typeface="Roboto Bk"/>
                <a:cs typeface="Roboto Bk"/>
              </a:rPr>
              <a:t>1961.</a:t>
            </a:r>
            <a:endParaRPr sz="1800" dirty="0">
              <a:latin typeface="Roboto Bk"/>
              <a:cs typeface="Roboto Bk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02690" marR="5080">
              <a:lnSpc>
                <a:spcPct val="101400"/>
              </a:lnSpc>
              <a:spcBef>
                <a:spcPts val="75"/>
              </a:spcBef>
            </a:pPr>
            <a:r>
              <a:rPr sz="3050" b="0" spc="-15" dirty="0">
                <a:latin typeface="Constantia"/>
                <a:cs typeface="Constantia"/>
              </a:rPr>
              <a:t>Failure </a:t>
            </a:r>
            <a:r>
              <a:rPr sz="3050" b="0" spc="10" dirty="0">
                <a:latin typeface="Constantia"/>
                <a:cs typeface="Constantia"/>
              </a:rPr>
              <a:t>in ﬁling application </a:t>
            </a:r>
            <a:r>
              <a:rPr sz="3050" b="0" dirty="0">
                <a:latin typeface="Constantia"/>
                <a:cs typeface="Constantia"/>
              </a:rPr>
              <a:t>for registration </a:t>
            </a:r>
            <a:r>
              <a:rPr sz="3050" b="0" spc="10" dirty="0">
                <a:latin typeface="Constantia"/>
                <a:cs typeface="Constantia"/>
              </a:rPr>
              <a:t>- </a:t>
            </a:r>
            <a:r>
              <a:rPr sz="3050" b="0" spc="15" dirty="0">
                <a:latin typeface="Constantia"/>
                <a:cs typeface="Constantia"/>
              </a:rPr>
              <a:t> </a:t>
            </a:r>
            <a:r>
              <a:rPr sz="3050" b="0" spc="5" dirty="0">
                <a:latin typeface="Constantia"/>
                <a:cs typeface="Constantia"/>
              </a:rPr>
              <a:t>Application</a:t>
            </a:r>
            <a:r>
              <a:rPr sz="3050" b="0" dirty="0">
                <a:latin typeface="Constantia"/>
                <a:cs typeface="Constantia"/>
              </a:rPr>
              <a:t> </a:t>
            </a:r>
            <a:r>
              <a:rPr sz="3050" b="0" spc="10" dirty="0">
                <a:latin typeface="Constantia"/>
                <a:cs typeface="Constantia"/>
              </a:rPr>
              <a:t>of</a:t>
            </a:r>
            <a:r>
              <a:rPr sz="3050" b="0" spc="5" dirty="0">
                <a:latin typeface="Constantia"/>
                <a:cs typeface="Constantia"/>
              </a:rPr>
              <a:t> section </a:t>
            </a:r>
            <a:r>
              <a:rPr sz="3050" b="0" dirty="0">
                <a:latin typeface="Constantia"/>
                <a:cs typeface="Constantia"/>
              </a:rPr>
              <a:t>115TD</a:t>
            </a:r>
            <a:r>
              <a:rPr sz="3050" b="0" spc="5" dirty="0">
                <a:latin typeface="Constantia"/>
                <a:cs typeface="Constantia"/>
              </a:rPr>
              <a:t> </a:t>
            </a:r>
            <a:r>
              <a:rPr sz="3050" b="0" spc="10" dirty="0">
                <a:latin typeface="Constantia"/>
                <a:cs typeface="Constantia"/>
              </a:rPr>
              <a:t>–-</a:t>
            </a:r>
            <a:r>
              <a:rPr sz="3050" b="0" spc="5" dirty="0">
                <a:latin typeface="Constantia"/>
                <a:cs typeface="Constantia"/>
              </a:rPr>
              <a:t> </a:t>
            </a:r>
            <a:r>
              <a:rPr sz="3050" b="0" dirty="0">
                <a:latin typeface="Constantia"/>
                <a:cs typeface="Constantia"/>
              </a:rPr>
              <a:t>Changes</a:t>
            </a:r>
            <a:r>
              <a:rPr sz="3050" b="0" spc="5" dirty="0">
                <a:latin typeface="Constantia"/>
                <a:cs typeface="Constantia"/>
              </a:rPr>
              <a:t> </a:t>
            </a:r>
            <a:r>
              <a:rPr sz="3050" b="0" dirty="0">
                <a:latin typeface="Constantia"/>
                <a:cs typeface="Constantia"/>
              </a:rPr>
              <a:t>by</a:t>
            </a:r>
            <a:r>
              <a:rPr sz="3050" b="0" spc="5" dirty="0">
                <a:latin typeface="Constantia"/>
                <a:cs typeface="Constantia"/>
              </a:rPr>
              <a:t> </a:t>
            </a:r>
            <a:r>
              <a:rPr sz="3050" b="0" spc="10" dirty="0">
                <a:latin typeface="Constantia"/>
                <a:cs typeface="Constantia"/>
              </a:rPr>
              <a:t>the </a:t>
            </a:r>
            <a:r>
              <a:rPr sz="3050" b="0" spc="-750" dirty="0">
                <a:latin typeface="Constantia"/>
                <a:cs typeface="Constantia"/>
              </a:rPr>
              <a:t> </a:t>
            </a:r>
            <a:r>
              <a:rPr sz="3050" b="0" dirty="0">
                <a:latin typeface="Constantia"/>
                <a:cs typeface="Constantia"/>
              </a:rPr>
              <a:t>Finance Act,</a:t>
            </a:r>
            <a:r>
              <a:rPr sz="3050" b="0" spc="5" dirty="0">
                <a:latin typeface="Constantia"/>
                <a:cs typeface="Constantia"/>
              </a:rPr>
              <a:t> </a:t>
            </a:r>
            <a:r>
              <a:rPr sz="3050" b="0" spc="-10" dirty="0">
                <a:latin typeface="Constantia"/>
                <a:cs typeface="Constantia"/>
              </a:rPr>
              <a:t>2023</a:t>
            </a:r>
            <a:endParaRPr sz="3050">
              <a:latin typeface="Constantia"/>
              <a:cs typeface="Constanti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21547" y="2243961"/>
            <a:ext cx="6887209" cy="3947160"/>
            <a:chOff x="321547" y="2243961"/>
            <a:chExt cx="6887209" cy="3947160"/>
          </a:xfrm>
        </p:grpSpPr>
        <p:sp>
          <p:nvSpPr>
            <p:cNvPr id="4" name="object 4"/>
            <p:cNvSpPr/>
            <p:nvPr/>
          </p:nvSpPr>
          <p:spPr>
            <a:xfrm>
              <a:off x="3888653" y="5857137"/>
              <a:ext cx="472440" cy="0"/>
            </a:xfrm>
            <a:custGeom>
              <a:avLst/>
              <a:gdLst/>
              <a:ahLst/>
              <a:cxnLst/>
              <a:rect l="l" t="t" r="r" b="b"/>
              <a:pathLst>
                <a:path w="472439">
                  <a:moveTo>
                    <a:pt x="0" y="0"/>
                  </a:moveTo>
                  <a:lnTo>
                    <a:pt x="472215" y="0"/>
                  </a:lnTo>
                </a:path>
              </a:pathLst>
            </a:custGeom>
            <a:ln w="27939">
              <a:solidFill>
                <a:srgbClr val="4573A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55357" y="4282484"/>
              <a:ext cx="472440" cy="1574800"/>
            </a:xfrm>
            <a:custGeom>
              <a:avLst/>
              <a:gdLst/>
              <a:ahLst/>
              <a:cxnLst/>
              <a:rect l="l" t="t" r="r" b="b"/>
              <a:pathLst>
                <a:path w="472440" h="1574800">
                  <a:moveTo>
                    <a:pt x="0" y="0"/>
                  </a:moveTo>
                  <a:lnTo>
                    <a:pt x="236107" y="0"/>
                  </a:lnTo>
                  <a:lnTo>
                    <a:pt x="236107" y="1574652"/>
                  </a:lnTo>
                  <a:lnTo>
                    <a:pt x="472215" y="1574652"/>
                  </a:lnTo>
                </a:path>
              </a:pathLst>
            </a:custGeom>
            <a:ln w="27939">
              <a:solidFill>
                <a:srgbClr val="3B649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888653" y="4057533"/>
              <a:ext cx="3305810" cy="900430"/>
            </a:xfrm>
            <a:custGeom>
              <a:avLst/>
              <a:gdLst/>
              <a:ahLst/>
              <a:cxnLst/>
              <a:rect l="l" t="t" r="r" b="b"/>
              <a:pathLst>
                <a:path w="3305809" h="900429">
                  <a:moveTo>
                    <a:pt x="2833294" y="899802"/>
                  </a:moveTo>
                  <a:lnTo>
                    <a:pt x="3305509" y="899802"/>
                  </a:lnTo>
                </a:path>
                <a:path w="3305809" h="900429">
                  <a:moveTo>
                    <a:pt x="0" y="449900"/>
                  </a:moveTo>
                  <a:lnTo>
                    <a:pt x="236107" y="449900"/>
                  </a:lnTo>
                  <a:lnTo>
                    <a:pt x="236107" y="899800"/>
                  </a:lnTo>
                  <a:lnTo>
                    <a:pt x="472215" y="899800"/>
                  </a:lnTo>
                </a:path>
                <a:path w="3305809" h="900429">
                  <a:moveTo>
                    <a:pt x="2833294" y="0"/>
                  </a:moveTo>
                  <a:lnTo>
                    <a:pt x="3305509" y="0"/>
                  </a:lnTo>
                </a:path>
                <a:path w="3305809" h="900429">
                  <a:moveTo>
                    <a:pt x="0" y="449899"/>
                  </a:moveTo>
                  <a:lnTo>
                    <a:pt x="236107" y="449899"/>
                  </a:lnTo>
                  <a:lnTo>
                    <a:pt x="236107" y="0"/>
                  </a:lnTo>
                  <a:lnTo>
                    <a:pt x="472215" y="0"/>
                  </a:lnTo>
                </a:path>
              </a:pathLst>
            </a:custGeom>
            <a:ln w="27939">
              <a:solidFill>
                <a:srgbClr val="4573A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55357" y="4282484"/>
              <a:ext cx="472440" cy="225425"/>
            </a:xfrm>
            <a:custGeom>
              <a:avLst/>
              <a:gdLst/>
              <a:ahLst/>
              <a:cxnLst/>
              <a:rect l="l" t="t" r="r" b="b"/>
              <a:pathLst>
                <a:path w="472440" h="225425">
                  <a:moveTo>
                    <a:pt x="0" y="0"/>
                  </a:moveTo>
                  <a:lnTo>
                    <a:pt x="236107" y="0"/>
                  </a:lnTo>
                  <a:lnTo>
                    <a:pt x="236107" y="224949"/>
                  </a:lnTo>
                  <a:lnTo>
                    <a:pt x="472215" y="224949"/>
                  </a:lnTo>
                </a:path>
              </a:pathLst>
            </a:custGeom>
            <a:ln w="27939">
              <a:solidFill>
                <a:srgbClr val="3B649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888653" y="2257931"/>
              <a:ext cx="3305810" cy="899794"/>
            </a:xfrm>
            <a:custGeom>
              <a:avLst/>
              <a:gdLst/>
              <a:ahLst/>
              <a:cxnLst/>
              <a:rect l="l" t="t" r="r" b="b"/>
              <a:pathLst>
                <a:path w="3305809" h="899794">
                  <a:moveTo>
                    <a:pt x="2833294" y="899801"/>
                  </a:moveTo>
                  <a:lnTo>
                    <a:pt x="3305509" y="899801"/>
                  </a:lnTo>
                </a:path>
                <a:path w="3305809" h="899794">
                  <a:moveTo>
                    <a:pt x="0" y="449901"/>
                  </a:moveTo>
                  <a:lnTo>
                    <a:pt x="236107" y="449901"/>
                  </a:lnTo>
                  <a:lnTo>
                    <a:pt x="236107" y="899801"/>
                  </a:lnTo>
                  <a:lnTo>
                    <a:pt x="472215" y="899801"/>
                  </a:lnTo>
                </a:path>
                <a:path w="3305809" h="899794">
                  <a:moveTo>
                    <a:pt x="0" y="449899"/>
                  </a:moveTo>
                  <a:lnTo>
                    <a:pt x="236107" y="449899"/>
                  </a:lnTo>
                  <a:lnTo>
                    <a:pt x="236107" y="0"/>
                  </a:lnTo>
                  <a:lnTo>
                    <a:pt x="472215" y="0"/>
                  </a:lnTo>
                </a:path>
              </a:pathLst>
            </a:custGeom>
            <a:ln w="27939">
              <a:solidFill>
                <a:srgbClr val="4573A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55357" y="2707832"/>
              <a:ext cx="472440" cy="1574800"/>
            </a:xfrm>
            <a:custGeom>
              <a:avLst/>
              <a:gdLst/>
              <a:ahLst/>
              <a:cxnLst/>
              <a:rect l="l" t="t" r="r" b="b"/>
              <a:pathLst>
                <a:path w="472440" h="1574800">
                  <a:moveTo>
                    <a:pt x="0" y="1574652"/>
                  </a:moveTo>
                  <a:lnTo>
                    <a:pt x="236107" y="1574652"/>
                  </a:lnTo>
                  <a:lnTo>
                    <a:pt x="236107" y="0"/>
                  </a:lnTo>
                  <a:lnTo>
                    <a:pt x="472215" y="0"/>
                  </a:lnTo>
                </a:path>
              </a:pathLst>
            </a:custGeom>
            <a:ln w="27939">
              <a:solidFill>
                <a:srgbClr val="3B649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35517" y="2388165"/>
              <a:ext cx="720090" cy="3789045"/>
            </a:xfrm>
            <a:custGeom>
              <a:avLst/>
              <a:gdLst/>
              <a:ahLst/>
              <a:cxnLst/>
              <a:rect l="l" t="t" r="r" b="b"/>
              <a:pathLst>
                <a:path w="720090" h="3789045">
                  <a:moveTo>
                    <a:pt x="719841" y="3788636"/>
                  </a:moveTo>
                  <a:lnTo>
                    <a:pt x="0" y="3788636"/>
                  </a:lnTo>
                  <a:lnTo>
                    <a:pt x="0" y="0"/>
                  </a:lnTo>
                  <a:lnTo>
                    <a:pt x="719841" y="0"/>
                  </a:lnTo>
                  <a:lnTo>
                    <a:pt x="719841" y="3788636"/>
                  </a:lnTo>
                  <a:close/>
                </a:path>
              </a:pathLst>
            </a:custGeom>
            <a:solidFill>
              <a:srgbClr val="4E81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35517" y="2388165"/>
              <a:ext cx="720090" cy="3789045"/>
            </a:xfrm>
            <a:custGeom>
              <a:avLst/>
              <a:gdLst/>
              <a:ahLst/>
              <a:cxnLst/>
              <a:rect l="l" t="t" r="r" b="b"/>
              <a:pathLst>
                <a:path w="720090" h="3789045">
                  <a:moveTo>
                    <a:pt x="0" y="0"/>
                  </a:moveTo>
                  <a:lnTo>
                    <a:pt x="719841" y="0"/>
                  </a:lnTo>
                  <a:lnTo>
                    <a:pt x="719841" y="3788636"/>
                  </a:lnTo>
                  <a:lnTo>
                    <a:pt x="0" y="3788636"/>
                  </a:lnTo>
                  <a:lnTo>
                    <a:pt x="0" y="0"/>
                  </a:lnTo>
                  <a:close/>
                </a:path>
              </a:pathLst>
            </a:custGeom>
            <a:ln w="279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430705" y="2785575"/>
            <a:ext cx="612140" cy="298704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4490"/>
              </a:lnSpc>
            </a:pPr>
            <a:r>
              <a:rPr sz="4600" dirty="0">
                <a:solidFill>
                  <a:srgbClr val="FFFFFF"/>
                </a:solidFill>
                <a:latin typeface="Constantia"/>
                <a:cs typeface="Constantia"/>
              </a:rPr>
              <a:t>Application</a:t>
            </a:r>
            <a:endParaRPr sz="4600">
              <a:latin typeface="Constantia"/>
              <a:cs typeface="Constantia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1513604" y="1884040"/>
            <a:ext cx="5222875" cy="1198245"/>
            <a:chOff x="1513604" y="1884040"/>
            <a:chExt cx="5222875" cy="1198245"/>
          </a:xfrm>
        </p:grpSpPr>
        <p:sp>
          <p:nvSpPr>
            <p:cNvPr id="14" name="object 14"/>
            <p:cNvSpPr/>
            <p:nvPr/>
          </p:nvSpPr>
          <p:spPr>
            <a:xfrm>
              <a:off x="1527574" y="2347911"/>
              <a:ext cx="2361565" cy="720090"/>
            </a:xfrm>
            <a:custGeom>
              <a:avLst/>
              <a:gdLst/>
              <a:ahLst/>
              <a:cxnLst/>
              <a:rect l="l" t="t" r="r" b="b"/>
              <a:pathLst>
                <a:path w="2361565" h="720089">
                  <a:moveTo>
                    <a:pt x="2361078" y="719841"/>
                  </a:moveTo>
                  <a:lnTo>
                    <a:pt x="0" y="719841"/>
                  </a:lnTo>
                  <a:lnTo>
                    <a:pt x="0" y="0"/>
                  </a:lnTo>
                  <a:lnTo>
                    <a:pt x="2361078" y="0"/>
                  </a:lnTo>
                  <a:lnTo>
                    <a:pt x="2361078" y="719841"/>
                  </a:lnTo>
                  <a:close/>
                </a:path>
              </a:pathLst>
            </a:custGeom>
            <a:solidFill>
              <a:srgbClr val="4E81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527574" y="2347911"/>
              <a:ext cx="2361565" cy="720090"/>
            </a:xfrm>
            <a:custGeom>
              <a:avLst/>
              <a:gdLst/>
              <a:ahLst/>
              <a:cxnLst/>
              <a:rect l="l" t="t" r="r" b="b"/>
              <a:pathLst>
                <a:path w="2361565" h="720089">
                  <a:moveTo>
                    <a:pt x="0" y="0"/>
                  </a:moveTo>
                  <a:lnTo>
                    <a:pt x="2361078" y="0"/>
                  </a:lnTo>
                  <a:lnTo>
                    <a:pt x="2361078" y="719841"/>
                  </a:lnTo>
                  <a:lnTo>
                    <a:pt x="0" y="719841"/>
                  </a:lnTo>
                  <a:lnTo>
                    <a:pt x="0" y="0"/>
                  </a:lnTo>
                  <a:close/>
                </a:path>
              </a:pathLst>
            </a:custGeom>
            <a:ln w="279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360868" y="1898010"/>
              <a:ext cx="2361565" cy="720090"/>
            </a:xfrm>
            <a:custGeom>
              <a:avLst/>
              <a:gdLst/>
              <a:ahLst/>
              <a:cxnLst/>
              <a:rect l="l" t="t" r="r" b="b"/>
              <a:pathLst>
                <a:path w="2361565" h="720089">
                  <a:moveTo>
                    <a:pt x="2361078" y="719841"/>
                  </a:moveTo>
                  <a:lnTo>
                    <a:pt x="0" y="719841"/>
                  </a:lnTo>
                  <a:lnTo>
                    <a:pt x="0" y="0"/>
                  </a:lnTo>
                  <a:lnTo>
                    <a:pt x="2361078" y="0"/>
                  </a:lnTo>
                  <a:lnTo>
                    <a:pt x="2361078" y="719841"/>
                  </a:lnTo>
                  <a:close/>
                </a:path>
              </a:pathLst>
            </a:custGeom>
            <a:solidFill>
              <a:srgbClr val="4E81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360868" y="1898010"/>
              <a:ext cx="2361565" cy="720090"/>
            </a:xfrm>
            <a:custGeom>
              <a:avLst/>
              <a:gdLst/>
              <a:ahLst/>
              <a:cxnLst/>
              <a:rect l="l" t="t" r="r" b="b"/>
              <a:pathLst>
                <a:path w="2361565" h="720089">
                  <a:moveTo>
                    <a:pt x="0" y="0"/>
                  </a:moveTo>
                  <a:lnTo>
                    <a:pt x="2361078" y="0"/>
                  </a:lnTo>
                  <a:lnTo>
                    <a:pt x="2361078" y="719841"/>
                  </a:lnTo>
                  <a:lnTo>
                    <a:pt x="0" y="719841"/>
                  </a:lnTo>
                  <a:lnTo>
                    <a:pt x="0" y="0"/>
                  </a:lnTo>
                  <a:close/>
                </a:path>
              </a:pathLst>
            </a:custGeom>
            <a:ln w="279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1588216" y="2015357"/>
            <a:ext cx="5009515" cy="925830"/>
          </a:xfrm>
          <a:prstGeom prst="rect">
            <a:avLst/>
          </a:prstGeom>
        </p:spPr>
        <p:txBody>
          <a:bodyPr vert="horz" wrap="square" lIns="0" tIns="95885" rIns="0" bIns="0" rtlCol="0">
            <a:spAutoFit/>
          </a:bodyPr>
          <a:lstStyle/>
          <a:p>
            <a:pPr marL="2887345">
              <a:lnSpc>
                <a:spcPct val="100000"/>
              </a:lnSpc>
              <a:spcBef>
                <a:spcPts val="755"/>
              </a:spcBef>
            </a:pPr>
            <a:r>
              <a:rPr sz="1650" spc="-10" dirty="0">
                <a:solidFill>
                  <a:srgbClr val="FFFFFF"/>
                </a:solidFill>
                <a:latin typeface="Constantia"/>
                <a:cs typeface="Constantia"/>
              </a:rPr>
              <a:t>Provisional</a:t>
            </a:r>
            <a:r>
              <a:rPr sz="1650" spc="-4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650" spc="-10" dirty="0">
                <a:solidFill>
                  <a:srgbClr val="FFFFFF"/>
                </a:solidFill>
                <a:latin typeface="Constantia"/>
                <a:cs typeface="Constantia"/>
              </a:rPr>
              <a:t>registration</a:t>
            </a:r>
            <a:endParaRPr sz="1650">
              <a:latin typeface="Constantia"/>
              <a:cs typeface="Constantia"/>
            </a:endParaRPr>
          </a:p>
          <a:p>
            <a:pPr marL="525780" marR="2797175" indent="-513715">
              <a:lnSpc>
                <a:spcPts val="1810"/>
              </a:lnSpc>
              <a:spcBef>
                <a:spcPts val="855"/>
              </a:spcBef>
            </a:pPr>
            <a:r>
              <a:rPr sz="1650" spc="-10" dirty="0">
                <a:solidFill>
                  <a:srgbClr val="FFFFFF"/>
                </a:solidFill>
                <a:latin typeface="Constantia"/>
                <a:cs typeface="Constantia"/>
              </a:rPr>
              <a:t>New </a:t>
            </a:r>
            <a:r>
              <a:rPr sz="1650" spc="-5" dirty="0">
                <a:solidFill>
                  <a:srgbClr val="FFFFFF"/>
                </a:solidFill>
                <a:latin typeface="Constantia"/>
                <a:cs typeface="Constantia"/>
              </a:rPr>
              <a:t>trust </a:t>
            </a:r>
            <a:r>
              <a:rPr sz="1650" spc="-10" dirty="0">
                <a:solidFill>
                  <a:srgbClr val="FFFFFF"/>
                </a:solidFill>
                <a:latin typeface="Constantia"/>
                <a:cs typeface="Constantia"/>
              </a:rPr>
              <a:t>(activities </a:t>
            </a:r>
            <a:r>
              <a:rPr sz="1650" spc="-5" dirty="0">
                <a:solidFill>
                  <a:srgbClr val="FFFFFF"/>
                </a:solidFill>
                <a:latin typeface="Constantia"/>
                <a:cs typeface="Constantia"/>
              </a:rPr>
              <a:t>not </a:t>
            </a:r>
            <a:r>
              <a:rPr sz="1650" spc="-40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650" spc="-10" dirty="0">
                <a:solidFill>
                  <a:srgbClr val="FFFFFF"/>
                </a:solidFill>
                <a:latin typeface="Constantia"/>
                <a:cs typeface="Constantia"/>
              </a:rPr>
              <a:t>commenced)</a:t>
            </a:r>
            <a:endParaRPr sz="1650">
              <a:latin typeface="Constantia"/>
              <a:cs typeface="Constantia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4346898" y="2783842"/>
            <a:ext cx="2389505" cy="748030"/>
            <a:chOff x="4346898" y="2783842"/>
            <a:chExt cx="2389505" cy="748030"/>
          </a:xfrm>
        </p:grpSpPr>
        <p:sp>
          <p:nvSpPr>
            <p:cNvPr id="20" name="object 20"/>
            <p:cNvSpPr/>
            <p:nvPr/>
          </p:nvSpPr>
          <p:spPr>
            <a:xfrm>
              <a:off x="4360868" y="2797812"/>
              <a:ext cx="2361565" cy="720090"/>
            </a:xfrm>
            <a:custGeom>
              <a:avLst/>
              <a:gdLst/>
              <a:ahLst/>
              <a:cxnLst/>
              <a:rect l="l" t="t" r="r" b="b"/>
              <a:pathLst>
                <a:path w="2361565" h="720089">
                  <a:moveTo>
                    <a:pt x="2361078" y="719841"/>
                  </a:moveTo>
                  <a:lnTo>
                    <a:pt x="0" y="719841"/>
                  </a:lnTo>
                  <a:lnTo>
                    <a:pt x="0" y="0"/>
                  </a:lnTo>
                  <a:lnTo>
                    <a:pt x="2361078" y="0"/>
                  </a:lnTo>
                  <a:lnTo>
                    <a:pt x="2361078" y="719841"/>
                  </a:lnTo>
                  <a:close/>
                </a:path>
              </a:pathLst>
            </a:custGeom>
            <a:solidFill>
              <a:srgbClr val="4E81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360868" y="2797812"/>
              <a:ext cx="2361565" cy="720090"/>
            </a:xfrm>
            <a:custGeom>
              <a:avLst/>
              <a:gdLst/>
              <a:ahLst/>
              <a:cxnLst/>
              <a:rect l="l" t="t" r="r" b="b"/>
              <a:pathLst>
                <a:path w="2361565" h="720089">
                  <a:moveTo>
                    <a:pt x="0" y="0"/>
                  </a:moveTo>
                  <a:lnTo>
                    <a:pt x="2361078" y="0"/>
                  </a:lnTo>
                  <a:lnTo>
                    <a:pt x="2361078" y="719841"/>
                  </a:lnTo>
                  <a:lnTo>
                    <a:pt x="0" y="719841"/>
                  </a:lnTo>
                  <a:lnTo>
                    <a:pt x="0" y="0"/>
                  </a:lnTo>
                  <a:close/>
                </a:path>
              </a:pathLst>
            </a:custGeom>
            <a:ln w="279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4547241" y="2883095"/>
            <a:ext cx="1965960" cy="507365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462915" marR="5080" indent="-450850">
              <a:lnSpc>
                <a:spcPts val="1820"/>
              </a:lnSpc>
              <a:spcBef>
                <a:spcPts val="290"/>
              </a:spcBef>
            </a:pPr>
            <a:r>
              <a:rPr sz="1650" spc="-10" dirty="0">
                <a:solidFill>
                  <a:srgbClr val="FFFFFF"/>
                </a:solidFill>
                <a:latin typeface="Constantia"/>
                <a:cs typeface="Constantia"/>
              </a:rPr>
              <a:t>Provisional </a:t>
            </a:r>
            <a:r>
              <a:rPr sz="1650" spc="-15" dirty="0">
                <a:solidFill>
                  <a:srgbClr val="FFFFFF"/>
                </a:solidFill>
                <a:latin typeface="Constantia"/>
                <a:cs typeface="Constantia"/>
              </a:rPr>
              <a:t>to </a:t>
            </a:r>
            <a:r>
              <a:rPr sz="1650" spc="-10" dirty="0">
                <a:solidFill>
                  <a:srgbClr val="FFFFFF"/>
                </a:solidFill>
                <a:latin typeface="Constantia"/>
                <a:cs typeface="Constantia"/>
              </a:rPr>
              <a:t>regular </a:t>
            </a:r>
            <a:r>
              <a:rPr sz="1650" spc="-40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650" spc="-10" dirty="0">
                <a:solidFill>
                  <a:srgbClr val="FFFFFF"/>
                </a:solidFill>
                <a:latin typeface="Constantia"/>
                <a:cs typeface="Constantia"/>
              </a:rPr>
              <a:t>registration</a:t>
            </a:r>
            <a:endParaRPr sz="1650">
              <a:latin typeface="Constantia"/>
              <a:cs typeface="Constantia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7180192" y="2783842"/>
            <a:ext cx="2389505" cy="748030"/>
            <a:chOff x="7180192" y="2783842"/>
            <a:chExt cx="2389505" cy="748030"/>
          </a:xfrm>
        </p:grpSpPr>
        <p:sp>
          <p:nvSpPr>
            <p:cNvPr id="24" name="object 24"/>
            <p:cNvSpPr/>
            <p:nvPr/>
          </p:nvSpPr>
          <p:spPr>
            <a:xfrm>
              <a:off x="7194162" y="2797812"/>
              <a:ext cx="2361565" cy="720090"/>
            </a:xfrm>
            <a:custGeom>
              <a:avLst/>
              <a:gdLst/>
              <a:ahLst/>
              <a:cxnLst/>
              <a:rect l="l" t="t" r="r" b="b"/>
              <a:pathLst>
                <a:path w="2361565" h="720089">
                  <a:moveTo>
                    <a:pt x="2361078" y="719841"/>
                  </a:moveTo>
                  <a:lnTo>
                    <a:pt x="0" y="719841"/>
                  </a:lnTo>
                  <a:lnTo>
                    <a:pt x="0" y="0"/>
                  </a:lnTo>
                  <a:lnTo>
                    <a:pt x="2361078" y="0"/>
                  </a:lnTo>
                  <a:lnTo>
                    <a:pt x="2361078" y="719841"/>
                  </a:lnTo>
                  <a:close/>
                </a:path>
              </a:pathLst>
            </a:custGeom>
            <a:solidFill>
              <a:srgbClr val="00B0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7194162" y="2797812"/>
              <a:ext cx="2361565" cy="720090"/>
            </a:xfrm>
            <a:custGeom>
              <a:avLst/>
              <a:gdLst/>
              <a:ahLst/>
              <a:cxnLst/>
              <a:rect l="l" t="t" r="r" b="b"/>
              <a:pathLst>
                <a:path w="2361565" h="720089">
                  <a:moveTo>
                    <a:pt x="0" y="0"/>
                  </a:moveTo>
                  <a:lnTo>
                    <a:pt x="2361078" y="0"/>
                  </a:lnTo>
                  <a:lnTo>
                    <a:pt x="2361078" y="719841"/>
                  </a:lnTo>
                  <a:lnTo>
                    <a:pt x="0" y="719841"/>
                  </a:lnTo>
                  <a:lnTo>
                    <a:pt x="0" y="0"/>
                  </a:lnTo>
                  <a:close/>
                </a:path>
              </a:pathLst>
            </a:custGeom>
            <a:ln w="279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7349102" y="2998347"/>
            <a:ext cx="2047239" cy="276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50" spc="-20" dirty="0">
                <a:solidFill>
                  <a:srgbClr val="FFFFFF"/>
                </a:solidFill>
                <a:latin typeface="Constantia"/>
                <a:cs typeface="Constantia"/>
              </a:rPr>
              <a:t>Failure</a:t>
            </a:r>
            <a:r>
              <a:rPr sz="1650" spc="-15" dirty="0">
                <a:solidFill>
                  <a:srgbClr val="FFFFFF"/>
                </a:solidFill>
                <a:latin typeface="Constantia"/>
                <a:cs typeface="Constantia"/>
              </a:rPr>
              <a:t> to </a:t>
            </a:r>
            <a:r>
              <a:rPr sz="1650" spc="-10" dirty="0">
                <a:solidFill>
                  <a:srgbClr val="FFFFFF"/>
                </a:solidFill>
                <a:latin typeface="Constantia"/>
                <a:cs typeface="Constantia"/>
              </a:rPr>
              <a:t>apply:</a:t>
            </a:r>
            <a:r>
              <a:rPr sz="1650" spc="-1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650" spc="-10" dirty="0">
                <a:solidFill>
                  <a:srgbClr val="FFFFFF"/>
                </a:solidFill>
                <a:latin typeface="Constantia"/>
                <a:cs typeface="Constantia"/>
              </a:rPr>
              <a:t>115TD</a:t>
            </a:r>
            <a:endParaRPr sz="1650">
              <a:latin typeface="Constantia"/>
              <a:cs typeface="Constantia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1513604" y="4133544"/>
            <a:ext cx="2389505" cy="748030"/>
            <a:chOff x="1513604" y="4133544"/>
            <a:chExt cx="2389505" cy="748030"/>
          </a:xfrm>
        </p:grpSpPr>
        <p:sp>
          <p:nvSpPr>
            <p:cNvPr id="28" name="object 28"/>
            <p:cNvSpPr/>
            <p:nvPr/>
          </p:nvSpPr>
          <p:spPr>
            <a:xfrm>
              <a:off x="1527574" y="4147514"/>
              <a:ext cx="2361565" cy="720090"/>
            </a:xfrm>
            <a:custGeom>
              <a:avLst/>
              <a:gdLst/>
              <a:ahLst/>
              <a:cxnLst/>
              <a:rect l="l" t="t" r="r" b="b"/>
              <a:pathLst>
                <a:path w="2361565" h="720089">
                  <a:moveTo>
                    <a:pt x="2361078" y="719841"/>
                  </a:moveTo>
                  <a:lnTo>
                    <a:pt x="0" y="719841"/>
                  </a:lnTo>
                  <a:lnTo>
                    <a:pt x="0" y="0"/>
                  </a:lnTo>
                  <a:lnTo>
                    <a:pt x="2361078" y="0"/>
                  </a:lnTo>
                  <a:lnTo>
                    <a:pt x="2361078" y="719841"/>
                  </a:lnTo>
                  <a:close/>
                </a:path>
              </a:pathLst>
            </a:custGeom>
            <a:solidFill>
              <a:srgbClr val="4E81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527574" y="4147514"/>
              <a:ext cx="2361565" cy="720090"/>
            </a:xfrm>
            <a:custGeom>
              <a:avLst/>
              <a:gdLst/>
              <a:ahLst/>
              <a:cxnLst/>
              <a:rect l="l" t="t" r="r" b="b"/>
              <a:pathLst>
                <a:path w="2361565" h="720089">
                  <a:moveTo>
                    <a:pt x="0" y="0"/>
                  </a:moveTo>
                  <a:lnTo>
                    <a:pt x="2361078" y="0"/>
                  </a:lnTo>
                  <a:lnTo>
                    <a:pt x="2361078" y="719841"/>
                  </a:lnTo>
                  <a:lnTo>
                    <a:pt x="0" y="719841"/>
                  </a:lnTo>
                  <a:lnTo>
                    <a:pt x="0" y="0"/>
                  </a:lnTo>
                  <a:close/>
                </a:path>
              </a:pathLst>
            </a:custGeom>
            <a:ln w="279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1881586" y="4232797"/>
            <a:ext cx="1641475" cy="507365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337185" marR="5080" indent="-325120">
              <a:lnSpc>
                <a:spcPts val="1810"/>
              </a:lnSpc>
              <a:spcBef>
                <a:spcPts val="300"/>
              </a:spcBef>
            </a:pPr>
            <a:r>
              <a:rPr sz="1650" spc="-5" dirty="0">
                <a:solidFill>
                  <a:srgbClr val="FFFFFF"/>
                </a:solidFill>
                <a:latin typeface="Constantia"/>
                <a:cs typeface="Constantia"/>
              </a:rPr>
              <a:t>Old</a:t>
            </a:r>
            <a:r>
              <a:rPr sz="1650" spc="-4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650" spc="-5" dirty="0">
                <a:solidFill>
                  <a:srgbClr val="FFFFFF"/>
                </a:solidFill>
                <a:latin typeface="Constantia"/>
                <a:cs typeface="Constantia"/>
              </a:rPr>
              <a:t>trust</a:t>
            </a:r>
            <a:r>
              <a:rPr sz="1650" spc="-4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650" spc="-10" dirty="0">
                <a:solidFill>
                  <a:srgbClr val="FFFFFF"/>
                </a:solidFill>
                <a:latin typeface="Constantia"/>
                <a:cs typeface="Constantia"/>
              </a:rPr>
              <a:t>(already </a:t>
            </a:r>
            <a:r>
              <a:rPr sz="1650" spc="-40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650" spc="-10" dirty="0">
                <a:solidFill>
                  <a:srgbClr val="FFFFFF"/>
                </a:solidFill>
                <a:latin typeface="Constantia"/>
                <a:cs typeface="Constantia"/>
              </a:rPr>
              <a:t>registered)</a:t>
            </a:r>
            <a:endParaRPr sz="1650">
              <a:latin typeface="Constantia"/>
              <a:cs typeface="Constantia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4346898" y="3683643"/>
            <a:ext cx="2389505" cy="748030"/>
            <a:chOff x="4346898" y="3683643"/>
            <a:chExt cx="2389505" cy="748030"/>
          </a:xfrm>
        </p:grpSpPr>
        <p:sp>
          <p:nvSpPr>
            <p:cNvPr id="32" name="object 32"/>
            <p:cNvSpPr/>
            <p:nvPr/>
          </p:nvSpPr>
          <p:spPr>
            <a:xfrm>
              <a:off x="4360868" y="3697613"/>
              <a:ext cx="2361565" cy="720090"/>
            </a:xfrm>
            <a:custGeom>
              <a:avLst/>
              <a:gdLst/>
              <a:ahLst/>
              <a:cxnLst/>
              <a:rect l="l" t="t" r="r" b="b"/>
              <a:pathLst>
                <a:path w="2361565" h="720089">
                  <a:moveTo>
                    <a:pt x="2361078" y="719840"/>
                  </a:moveTo>
                  <a:lnTo>
                    <a:pt x="0" y="719840"/>
                  </a:lnTo>
                  <a:lnTo>
                    <a:pt x="0" y="0"/>
                  </a:lnTo>
                  <a:lnTo>
                    <a:pt x="2361078" y="0"/>
                  </a:lnTo>
                  <a:lnTo>
                    <a:pt x="2361078" y="719840"/>
                  </a:lnTo>
                  <a:close/>
                </a:path>
              </a:pathLst>
            </a:custGeom>
            <a:solidFill>
              <a:srgbClr val="4E81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360868" y="3697613"/>
              <a:ext cx="2361565" cy="720090"/>
            </a:xfrm>
            <a:custGeom>
              <a:avLst/>
              <a:gdLst/>
              <a:ahLst/>
              <a:cxnLst/>
              <a:rect l="l" t="t" r="r" b="b"/>
              <a:pathLst>
                <a:path w="2361565" h="720089">
                  <a:moveTo>
                    <a:pt x="0" y="0"/>
                  </a:moveTo>
                  <a:lnTo>
                    <a:pt x="2361078" y="0"/>
                  </a:lnTo>
                  <a:lnTo>
                    <a:pt x="2361078" y="719840"/>
                  </a:lnTo>
                  <a:lnTo>
                    <a:pt x="0" y="719840"/>
                  </a:lnTo>
                  <a:lnTo>
                    <a:pt x="0" y="0"/>
                  </a:lnTo>
                  <a:close/>
                </a:path>
              </a:pathLst>
            </a:custGeom>
            <a:ln w="279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4411033" y="3898149"/>
            <a:ext cx="2240280" cy="276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50" spc="-5" dirty="0">
                <a:solidFill>
                  <a:srgbClr val="FFFFFF"/>
                </a:solidFill>
                <a:latin typeface="Constantia"/>
                <a:cs typeface="Constantia"/>
              </a:rPr>
              <a:t>One</a:t>
            </a:r>
            <a:r>
              <a:rPr sz="1650" spc="-2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650" spc="-5" dirty="0">
                <a:solidFill>
                  <a:srgbClr val="FFFFFF"/>
                </a:solidFill>
                <a:latin typeface="Constantia"/>
                <a:cs typeface="Constantia"/>
              </a:rPr>
              <a:t>time</a:t>
            </a:r>
            <a:r>
              <a:rPr sz="1650" spc="-2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650" spc="-10" dirty="0">
                <a:solidFill>
                  <a:srgbClr val="FFFFFF"/>
                </a:solidFill>
                <a:latin typeface="Constantia"/>
                <a:cs typeface="Constantia"/>
              </a:rPr>
              <a:t>re-registration</a:t>
            </a:r>
            <a:endParaRPr sz="1650">
              <a:latin typeface="Constantia"/>
              <a:cs typeface="Constantia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7180192" y="3683643"/>
            <a:ext cx="2389505" cy="748030"/>
            <a:chOff x="7180192" y="3683643"/>
            <a:chExt cx="2389505" cy="748030"/>
          </a:xfrm>
        </p:grpSpPr>
        <p:sp>
          <p:nvSpPr>
            <p:cNvPr id="36" name="object 36"/>
            <p:cNvSpPr/>
            <p:nvPr/>
          </p:nvSpPr>
          <p:spPr>
            <a:xfrm>
              <a:off x="7194162" y="3697613"/>
              <a:ext cx="2361565" cy="720090"/>
            </a:xfrm>
            <a:custGeom>
              <a:avLst/>
              <a:gdLst/>
              <a:ahLst/>
              <a:cxnLst/>
              <a:rect l="l" t="t" r="r" b="b"/>
              <a:pathLst>
                <a:path w="2361565" h="720089">
                  <a:moveTo>
                    <a:pt x="2361078" y="719840"/>
                  </a:moveTo>
                  <a:lnTo>
                    <a:pt x="0" y="719840"/>
                  </a:lnTo>
                  <a:lnTo>
                    <a:pt x="0" y="0"/>
                  </a:lnTo>
                  <a:lnTo>
                    <a:pt x="2361078" y="0"/>
                  </a:lnTo>
                  <a:lnTo>
                    <a:pt x="2361078" y="719840"/>
                  </a:lnTo>
                  <a:close/>
                </a:path>
              </a:pathLst>
            </a:custGeom>
            <a:solidFill>
              <a:srgbClr val="00B0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194162" y="3697613"/>
              <a:ext cx="2361565" cy="720090"/>
            </a:xfrm>
            <a:custGeom>
              <a:avLst/>
              <a:gdLst/>
              <a:ahLst/>
              <a:cxnLst/>
              <a:rect l="l" t="t" r="r" b="b"/>
              <a:pathLst>
                <a:path w="2361565" h="720089">
                  <a:moveTo>
                    <a:pt x="0" y="0"/>
                  </a:moveTo>
                  <a:lnTo>
                    <a:pt x="2361078" y="0"/>
                  </a:lnTo>
                  <a:lnTo>
                    <a:pt x="2361078" y="719840"/>
                  </a:lnTo>
                  <a:lnTo>
                    <a:pt x="0" y="719840"/>
                  </a:lnTo>
                  <a:lnTo>
                    <a:pt x="0" y="0"/>
                  </a:lnTo>
                  <a:close/>
                </a:path>
              </a:pathLst>
            </a:custGeom>
            <a:ln w="279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 txBox="1"/>
          <p:nvPr/>
        </p:nvSpPr>
        <p:spPr>
          <a:xfrm>
            <a:off x="7349102" y="3898149"/>
            <a:ext cx="2047239" cy="276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50" spc="-20" dirty="0">
                <a:solidFill>
                  <a:srgbClr val="FFFFFF"/>
                </a:solidFill>
                <a:latin typeface="Constantia"/>
                <a:cs typeface="Constantia"/>
              </a:rPr>
              <a:t>Failure</a:t>
            </a:r>
            <a:r>
              <a:rPr sz="1650" spc="-15" dirty="0">
                <a:solidFill>
                  <a:srgbClr val="FFFFFF"/>
                </a:solidFill>
                <a:latin typeface="Constantia"/>
                <a:cs typeface="Constantia"/>
              </a:rPr>
              <a:t> to </a:t>
            </a:r>
            <a:r>
              <a:rPr sz="1650" spc="-10" dirty="0">
                <a:solidFill>
                  <a:srgbClr val="FFFFFF"/>
                </a:solidFill>
                <a:latin typeface="Constantia"/>
                <a:cs typeface="Constantia"/>
              </a:rPr>
              <a:t>apply:</a:t>
            </a:r>
            <a:r>
              <a:rPr sz="1650" spc="-1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650" spc="-10" dirty="0">
                <a:solidFill>
                  <a:srgbClr val="FFFFFF"/>
                </a:solidFill>
                <a:latin typeface="Constantia"/>
                <a:cs typeface="Constantia"/>
              </a:rPr>
              <a:t>115TD</a:t>
            </a:r>
            <a:endParaRPr sz="1650">
              <a:latin typeface="Constantia"/>
              <a:cs typeface="Constantia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4346898" y="4583444"/>
            <a:ext cx="2389505" cy="748030"/>
            <a:chOff x="4346898" y="4583444"/>
            <a:chExt cx="2389505" cy="748030"/>
          </a:xfrm>
        </p:grpSpPr>
        <p:sp>
          <p:nvSpPr>
            <p:cNvPr id="40" name="object 40"/>
            <p:cNvSpPr/>
            <p:nvPr/>
          </p:nvSpPr>
          <p:spPr>
            <a:xfrm>
              <a:off x="4360868" y="4597414"/>
              <a:ext cx="2361565" cy="720090"/>
            </a:xfrm>
            <a:custGeom>
              <a:avLst/>
              <a:gdLst/>
              <a:ahLst/>
              <a:cxnLst/>
              <a:rect l="l" t="t" r="r" b="b"/>
              <a:pathLst>
                <a:path w="2361565" h="720089">
                  <a:moveTo>
                    <a:pt x="2361078" y="719841"/>
                  </a:moveTo>
                  <a:lnTo>
                    <a:pt x="0" y="719841"/>
                  </a:lnTo>
                  <a:lnTo>
                    <a:pt x="0" y="0"/>
                  </a:lnTo>
                  <a:lnTo>
                    <a:pt x="2361078" y="0"/>
                  </a:lnTo>
                  <a:lnTo>
                    <a:pt x="2361078" y="719841"/>
                  </a:lnTo>
                  <a:close/>
                </a:path>
              </a:pathLst>
            </a:custGeom>
            <a:solidFill>
              <a:srgbClr val="4E81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360868" y="4597414"/>
              <a:ext cx="2361565" cy="720090"/>
            </a:xfrm>
            <a:custGeom>
              <a:avLst/>
              <a:gdLst/>
              <a:ahLst/>
              <a:cxnLst/>
              <a:rect l="l" t="t" r="r" b="b"/>
              <a:pathLst>
                <a:path w="2361565" h="720089">
                  <a:moveTo>
                    <a:pt x="0" y="0"/>
                  </a:moveTo>
                  <a:lnTo>
                    <a:pt x="2361078" y="0"/>
                  </a:lnTo>
                  <a:lnTo>
                    <a:pt x="2361078" y="719841"/>
                  </a:lnTo>
                  <a:lnTo>
                    <a:pt x="0" y="719841"/>
                  </a:lnTo>
                  <a:lnTo>
                    <a:pt x="0" y="0"/>
                  </a:lnTo>
                  <a:close/>
                </a:path>
              </a:pathLst>
            </a:custGeom>
            <a:ln w="279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 txBox="1"/>
          <p:nvPr/>
        </p:nvSpPr>
        <p:spPr>
          <a:xfrm>
            <a:off x="4568195" y="4797950"/>
            <a:ext cx="1924050" cy="276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50" spc="-10" dirty="0">
                <a:solidFill>
                  <a:srgbClr val="FFFFFF"/>
                </a:solidFill>
                <a:latin typeface="Constantia"/>
                <a:cs typeface="Constantia"/>
              </a:rPr>
              <a:t>Renewal</a:t>
            </a:r>
            <a:r>
              <a:rPr sz="1650" spc="-2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650" spc="-10" dirty="0">
                <a:solidFill>
                  <a:srgbClr val="FFFFFF"/>
                </a:solidFill>
                <a:latin typeface="Constantia"/>
                <a:cs typeface="Constantia"/>
              </a:rPr>
              <a:t>after</a:t>
            </a:r>
            <a:r>
              <a:rPr sz="1650" spc="-2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650" dirty="0">
                <a:solidFill>
                  <a:srgbClr val="FFFFFF"/>
                </a:solidFill>
                <a:latin typeface="Constantia"/>
                <a:cs typeface="Constantia"/>
              </a:rPr>
              <a:t>5</a:t>
            </a:r>
            <a:r>
              <a:rPr sz="1650" spc="-2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650" spc="-15" dirty="0">
                <a:solidFill>
                  <a:srgbClr val="FFFFFF"/>
                </a:solidFill>
                <a:latin typeface="Constantia"/>
                <a:cs typeface="Constantia"/>
              </a:rPr>
              <a:t>years</a:t>
            </a:r>
            <a:endParaRPr sz="1650">
              <a:latin typeface="Constantia"/>
              <a:cs typeface="Constantia"/>
            </a:endParaRPr>
          </a:p>
        </p:txBody>
      </p:sp>
      <p:grpSp>
        <p:nvGrpSpPr>
          <p:cNvPr id="43" name="object 43"/>
          <p:cNvGrpSpPr/>
          <p:nvPr/>
        </p:nvGrpSpPr>
        <p:grpSpPr>
          <a:xfrm>
            <a:off x="7180192" y="4583444"/>
            <a:ext cx="2389505" cy="748030"/>
            <a:chOff x="7180192" y="4583444"/>
            <a:chExt cx="2389505" cy="748030"/>
          </a:xfrm>
        </p:grpSpPr>
        <p:sp>
          <p:nvSpPr>
            <p:cNvPr id="44" name="object 44"/>
            <p:cNvSpPr/>
            <p:nvPr/>
          </p:nvSpPr>
          <p:spPr>
            <a:xfrm>
              <a:off x="7194162" y="4597414"/>
              <a:ext cx="2361565" cy="720090"/>
            </a:xfrm>
            <a:custGeom>
              <a:avLst/>
              <a:gdLst/>
              <a:ahLst/>
              <a:cxnLst/>
              <a:rect l="l" t="t" r="r" b="b"/>
              <a:pathLst>
                <a:path w="2361565" h="720089">
                  <a:moveTo>
                    <a:pt x="2361078" y="719841"/>
                  </a:moveTo>
                  <a:lnTo>
                    <a:pt x="0" y="719841"/>
                  </a:lnTo>
                  <a:lnTo>
                    <a:pt x="0" y="0"/>
                  </a:lnTo>
                  <a:lnTo>
                    <a:pt x="2361078" y="0"/>
                  </a:lnTo>
                  <a:lnTo>
                    <a:pt x="2361078" y="719841"/>
                  </a:lnTo>
                  <a:close/>
                </a:path>
              </a:pathLst>
            </a:custGeom>
            <a:solidFill>
              <a:srgbClr val="00B0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7194162" y="4597414"/>
              <a:ext cx="2361565" cy="720090"/>
            </a:xfrm>
            <a:custGeom>
              <a:avLst/>
              <a:gdLst/>
              <a:ahLst/>
              <a:cxnLst/>
              <a:rect l="l" t="t" r="r" b="b"/>
              <a:pathLst>
                <a:path w="2361565" h="720089">
                  <a:moveTo>
                    <a:pt x="0" y="0"/>
                  </a:moveTo>
                  <a:lnTo>
                    <a:pt x="2361078" y="0"/>
                  </a:lnTo>
                  <a:lnTo>
                    <a:pt x="2361078" y="719841"/>
                  </a:lnTo>
                  <a:lnTo>
                    <a:pt x="0" y="719841"/>
                  </a:lnTo>
                  <a:lnTo>
                    <a:pt x="0" y="0"/>
                  </a:lnTo>
                  <a:close/>
                </a:path>
              </a:pathLst>
            </a:custGeom>
            <a:ln w="279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6" name="object 46"/>
          <p:cNvSpPr txBox="1"/>
          <p:nvPr/>
        </p:nvSpPr>
        <p:spPr>
          <a:xfrm>
            <a:off x="7349102" y="4797950"/>
            <a:ext cx="2047239" cy="276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50" spc="-20" dirty="0">
                <a:solidFill>
                  <a:srgbClr val="FFFFFF"/>
                </a:solidFill>
                <a:latin typeface="Constantia"/>
                <a:cs typeface="Constantia"/>
              </a:rPr>
              <a:t>Failure</a:t>
            </a:r>
            <a:r>
              <a:rPr sz="1650" spc="-15" dirty="0">
                <a:solidFill>
                  <a:srgbClr val="FFFFFF"/>
                </a:solidFill>
                <a:latin typeface="Constantia"/>
                <a:cs typeface="Constantia"/>
              </a:rPr>
              <a:t> to </a:t>
            </a:r>
            <a:r>
              <a:rPr sz="1650" spc="-10" dirty="0">
                <a:solidFill>
                  <a:srgbClr val="FFFFFF"/>
                </a:solidFill>
                <a:latin typeface="Constantia"/>
                <a:cs typeface="Constantia"/>
              </a:rPr>
              <a:t>apply:</a:t>
            </a:r>
            <a:r>
              <a:rPr sz="1650" spc="-1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650" spc="-10" dirty="0">
                <a:solidFill>
                  <a:srgbClr val="FFFFFF"/>
                </a:solidFill>
                <a:latin typeface="Constantia"/>
                <a:cs typeface="Constantia"/>
              </a:rPr>
              <a:t>115TD</a:t>
            </a:r>
            <a:endParaRPr sz="1650">
              <a:latin typeface="Constantia"/>
              <a:cs typeface="Constantia"/>
            </a:endParaRPr>
          </a:p>
        </p:txBody>
      </p:sp>
      <p:grpSp>
        <p:nvGrpSpPr>
          <p:cNvPr id="47" name="object 47"/>
          <p:cNvGrpSpPr/>
          <p:nvPr/>
        </p:nvGrpSpPr>
        <p:grpSpPr>
          <a:xfrm>
            <a:off x="1513604" y="5483247"/>
            <a:ext cx="2389505" cy="748030"/>
            <a:chOff x="1513604" y="5483247"/>
            <a:chExt cx="2389505" cy="748030"/>
          </a:xfrm>
        </p:grpSpPr>
        <p:sp>
          <p:nvSpPr>
            <p:cNvPr id="48" name="object 48"/>
            <p:cNvSpPr/>
            <p:nvPr/>
          </p:nvSpPr>
          <p:spPr>
            <a:xfrm>
              <a:off x="1527574" y="5497217"/>
              <a:ext cx="2361565" cy="720090"/>
            </a:xfrm>
            <a:custGeom>
              <a:avLst/>
              <a:gdLst/>
              <a:ahLst/>
              <a:cxnLst/>
              <a:rect l="l" t="t" r="r" b="b"/>
              <a:pathLst>
                <a:path w="2361565" h="720089">
                  <a:moveTo>
                    <a:pt x="2361078" y="719841"/>
                  </a:moveTo>
                  <a:lnTo>
                    <a:pt x="0" y="719841"/>
                  </a:lnTo>
                  <a:lnTo>
                    <a:pt x="0" y="0"/>
                  </a:lnTo>
                  <a:lnTo>
                    <a:pt x="2361078" y="0"/>
                  </a:lnTo>
                  <a:lnTo>
                    <a:pt x="2361078" y="719841"/>
                  </a:lnTo>
                  <a:close/>
                </a:path>
              </a:pathLst>
            </a:custGeom>
            <a:solidFill>
              <a:srgbClr val="00B0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527574" y="5497217"/>
              <a:ext cx="2361565" cy="720090"/>
            </a:xfrm>
            <a:custGeom>
              <a:avLst/>
              <a:gdLst/>
              <a:ahLst/>
              <a:cxnLst/>
              <a:rect l="l" t="t" r="r" b="b"/>
              <a:pathLst>
                <a:path w="2361565" h="720089">
                  <a:moveTo>
                    <a:pt x="0" y="0"/>
                  </a:moveTo>
                  <a:lnTo>
                    <a:pt x="2361078" y="0"/>
                  </a:lnTo>
                  <a:lnTo>
                    <a:pt x="2361078" y="719841"/>
                  </a:lnTo>
                  <a:lnTo>
                    <a:pt x="0" y="719841"/>
                  </a:lnTo>
                  <a:lnTo>
                    <a:pt x="0" y="0"/>
                  </a:lnTo>
                  <a:close/>
                </a:path>
              </a:pathLst>
            </a:custGeom>
            <a:ln w="279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0" name="object 50"/>
          <p:cNvSpPr txBox="1"/>
          <p:nvPr/>
        </p:nvSpPr>
        <p:spPr>
          <a:xfrm>
            <a:off x="1567261" y="5467246"/>
            <a:ext cx="2261235" cy="737870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 marR="5080" indent="10795" algn="ctr">
              <a:lnSpc>
                <a:spcPts val="1810"/>
              </a:lnSpc>
              <a:spcBef>
                <a:spcPts val="300"/>
              </a:spcBef>
            </a:pPr>
            <a:r>
              <a:rPr sz="1650" b="1" spc="-5" dirty="0">
                <a:solidFill>
                  <a:srgbClr val="FFFFFF"/>
                </a:solidFill>
                <a:latin typeface="Constantia"/>
                <a:cs typeface="Constantia"/>
              </a:rPr>
              <a:t>Old trusts (not </a:t>
            </a:r>
            <a:r>
              <a:rPr sz="1650" b="1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650" b="1" spc="-15" dirty="0">
                <a:solidFill>
                  <a:srgbClr val="FFFFFF"/>
                </a:solidFill>
                <a:latin typeface="Constantia"/>
                <a:cs typeface="Constantia"/>
              </a:rPr>
              <a:t>registered</a:t>
            </a:r>
            <a:r>
              <a:rPr sz="1650" b="1" spc="-1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650" b="1" spc="-5" dirty="0">
                <a:solidFill>
                  <a:srgbClr val="FFFFFF"/>
                </a:solidFill>
                <a:latin typeface="Constantia"/>
                <a:cs typeface="Constantia"/>
              </a:rPr>
              <a:t>and </a:t>
            </a:r>
            <a:r>
              <a:rPr sz="1650" b="1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650" b="1" spc="-5" dirty="0">
                <a:solidFill>
                  <a:srgbClr val="FFFFFF"/>
                </a:solidFill>
                <a:latin typeface="Constantia"/>
                <a:cs typeface="Constantia"/>
              </a:rPr>
              <a:t>activities</a:t>
            </a:r>
            <a:r>
              <a:rPr sz="1650" b="1" spc="-9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650" b="1" spc="-5" dirty="0">
                <a:solidFill>
                  <a:srgbClr val="FFFFFF"/>
                </a:solidFill>
                <a:latin typeface="Constantia"/>
                <a:cs typeface="Constantia"/>
              </a:rPr>
              <a:t>commenced</a:t>
            </a:r>
            <a:r>
              <a:rPr sz="1650" spc="-5" dirty="0">
                <a:solidFill>
                  <a:srgbClr val="FFFFFF"/>
                </a:solidFill>
                <a:latin typeface="Constantia"/>
                <a:cs typeface="Constantia"/>
              </a:rPr>
              <a:t>)</a:t>
            </a:r>
            <a:endParaRPr sz="1650">
              <a:latin typeface="Constantia"/>
              <a:cs typeface="Constantia"/>
            </a:endParaRPr>
          </a:p>
        </p:txBody>
      </p:sp>
      <p:grpSp>
        <p:nvGrpSpPr>
          <p:cNvPr id="51" name="object 51"/>
          <p:cNvGrpSpPr/>
          <p:nvPr/>
        </p:nvGrpSpPr>
        <p:grpSpPr>
          <a:xfrm>
            <a:off x="4346898" y="5483247"/>
            <a:ext cx="2389505" cy="748030"/>
            <a:chOff x="4346898" y="5483247"/>
            <a:chExt cx="2389505" cy="748030"/>
          </a:xfrm>
        </p:grpSpPr>
        <p:sp>
          <p:nvSpPr>
            <p:cNvPr id="52" name="object 52"/>
            <p:cNvSpPr/>
            <p:nvPr/>
          </p:nvSpPr>
          <p:spPr>
            <a:xfrm>
              <a:off x="4360868" y="5497217"/>
              <a:ext cx="2361565" cy="720090"/>
            </a:xfrm>
            <a:custGeom>
              <a:avLst/>
              <a:gdLst/>
              <a:ahLst/>
              <a:cxnLst/>
              <a:rect l="l" t="t" r="r" b="b"/>
              <a:pathLst>
                <a:path w="2361565" h="720089">
                  <a:moveTo>
                    <a:pt x="2361078" y="719841"/>
                  </a:moveTo>
                  <a:lnTo>
                    <a:pt x="0" y="719841"/>
                  </a:lnTo>
                  <a:lnTo>
                    <a:pt x="0" y="0"/>
                  </a:lnTo>
                  <a:lnTo>
                    <a:pt x="2361078" y="0"/>
                  </a:lnTo>
                  <a:lnTo>
                    <a:pt x="2361078" y="719841"/>
                  </a:lnTo>
                  <a:close/>
                </a:path>
              </a:pathLst>
            </a:custGeom>
            <a:solidFill>
              <a:srgbClr val="00B0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4360868" y="5497217"/>
              <a:ext cx="2361565" cy="720090"/>
            </a:xfrm>
            <a:custGeom>
              <a:avLst/>
              <a:gdLst/>
              <a:ahLst/>
              <a:cxnLst/>
              <a:rect l="l" t="t" r="r" b="b"/>
              <a:pathLst>
                <a:path w="2361565" h="720089">
                  <a:moveTo>
                    <a:pt x="0" y="0"/>
                  </a:moveTo>
                  <a:lnTo>
                    <a:pt x="2361078" y="0"/>
                  </a:lnTo>
                  <a:lnTo>
                    <a:pt x="2361078" y="719841"/>
                  </a:lnTo>
                  <a:lnTo>
                    <a:pt x="0" y="719841"/>
                  </a:lnTo>
                  <a:lnTo>
                    <a:pt x="0" y="0"/>
                  </a:lnTo>
                  <a:close/>
                </a:path>
              </a:pathLst>
            </a:custGeom>
            <a:ln w="279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4" name="object 54"/>
          <p:cNvSpPr txBox="1"/>
          <p:nvPr/>
        </p:nvSpPr>
        <p:spPr>
          <a:xfrm>
            <a:off x="4452943" y="5697752"/>
            <a:ext cx="2160270" cy="276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50" b="1" spc="-10" dirty="0">
                <a:solidFill>
                  <a:srgbClr val="FFFFFF"/>
                </a:solidFill>
                <a:latin typeface="Constantia"/>
                <a:cs typeface="Constantia"/>
              </a:rPr>
              <a:t>Common</a:t>
            </a:r>
            <a:r>
              <a:rPr sz="1650" b="1" spc="-5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650" b="1" spc="-10" dirty="0">
                <a:solidFill>
                  <a:srgbClr val="FFFFFF"/>
                </a:solidFill>
                <a:latin typeface="Constantia"/>
                <a:cs typeface="Constantia"/>
              </a:rPr>
              <a:t>registration</a:t>
            </a:r>
            <a:endParaRPr sz="1650">
              <a:latin typeface="Constantia"/>
              <a:cs typeface="Constantia"/>
            </a:endParaRPr>
          </a:p>
        </p:txBody>
      </p:sp>
      <p:sp>
        <p:nvSpPr>
          <p:cNvPr id="55" name="object 5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15" dirty="0"/>
              <a:pPr marL="38100">
                <a:lnSpc>
                  <a:spcPct val="100000"/>
                </a:lnSpc>
                <a:spcBef>
                  <a:spcPts val="25"/>
                </a:spcBef>
              </a:pPr>
              <a:t>38</a:t>
            </a:fld>
            <a:endParaRPr spc="-15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02690" marR="5080">
              <a:lnSpc>
                <a:spcPct val="100000"/>
              </a:lnSpc>
              <a:spcBef>
                <a:spcPts val="120"/>
              </a:spcBef>
            </a:pPr>
            <a:r>
              <a:rPr sz="3500" spc="45" dirty="0">
                <a:latin typeface="Roboto Bk"/>
                <a:cs typeface="Roboto Bk"/>
              </a:rPr>
              <a:t>Special</a:t>
            </a:r>
            <a:r>
              <a:rPr sz="3500" spc="30" dirty="0">
                <a:latin typeface="Roboto Bk"/>
                <a:cs typeface="Roboto Bk"/>
              </a:rPr>
              <a:t> </a:t>
            </a:r>
            <a:r>
              <a:rPr sz="3500" spc="114" dirty="0">
                <a:latin typeface="Roboto Bk"/>
                <a:cs typeface="Roboto Bk"/>
              </a:rPr>
              <a:t>provisions</a:t>
            </a:r>
            <a:r>
              <a:rPr sz="3500" spc="35" dirty="0">
                <a:latin typeface="Roboto Bk"/>
                <a:cs typeface="Roboto Bk"/>
              </a:rPr>
              <a:t> </a:t>
            </a:r>
            <a:r>
              <a:rPr sz="3500" spc="175" dirty="0">
                <a:latin typeface="Roboto Bk"/>
                <a:cs typeface="Roboto Bk"/>
              </a:rPr>
              <a:t>for</a:t>
            </a:r>
            <a:r>
              <a:rPr sz="3500" spc="35" dirty="0">
                <a:latin typeface="Roboto Bk"/>
                <a:cs typeface="Roboto Bk"/>
              </a:rPr>
              <a:t> </a:t>
            </a:r>
            <a:r>
              <a:rPr sz="3500" spc="70" dirty="0">
                <a:latin typeface="Roboto Bk"/>
                <a:cs typeface="Roboto Bk"/>
              </a:rPr>
              <a:t>Religious </a:t>
            </a:r>
            <a:r>
              <a:rPr sz="3500" spc="-860" dirty="0">
                <a:latin typeface="Roboto Bk"/>
                <a:cs typeface="Roboto Bk"/>
              </a:rPr>
              <a:t> </a:t>
            </a:r>
            <a:r>
              <a:rPr sz="3500" spc="90" dirty="0">
                <a:latin typeface="Roboto Bk"/>
                <a:cs typeface="Roboto Bk"/>
              </a:rPr>
              <a:t>Institutions</a:t>
            </a:r>
            <a:endParaRPr sz="3500" dirty="0">
              <a:latin typeface="Roboto Bk"/>
              <a:cs typeface="Roboto Bk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15" dirty="0"/>
              <a:pPr marL="38100">
                <a:lnSpc>
                  <a:spcPct val="100000"/>
                </a:lnSpc>
                <a:spcBef>
                  <a:spcPts val="25"/>
                </a:spcBef>
              </a:pPr>
              <a:t>39</a:t>
            </a:fld>
            <a:endParaRPr spc="-15" dirty="0"/>
          </a:p>
        </p:txBody>
      </p:sp>
      <p:sp>
        <p:nvSpPr>
          <p:cNvPr id="3" name="object 3"/>
          <p:cNvSpPr txBox="1"/>
          <p:nvPr/>
        </p:nvSpPr>
        <p:spPr>
          <a:xfrm>
            <a:off x="950832" y="1368212"/>
            <a:ext cx="8560435" cy="4642938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553720" marR="43180" indent="-502920" algn="just">
              <a:lnSpc>
                <a:spcPct val="102200"/>
              </a:lnSpc>
              <a:spcBef>
                <a:spcPts val="75"/>
              </a:spcBef>
              <a:buClr>
                <a:srgbClr val="4E81BD"/>
              </a:buClr>
              <a:buSzPct val="89743"/>
              <a:buFont typeface="Segoe UI Symbol"/>
              <a:buChar char="⚫"/>
              <a:tabLst>
                <a:tab pos="553720" algn="l"/>
              </a:tabLst>
            </a:pPr>
            <a:r>
              <a:rPr sz="1950" b="1" spc="75" dirty="0">
                <a:latin typeface="Roboto Bk"/>
                <a:cs typeface="Roboto Bk"/>
              </a:rPr>
              <a:t>Donations </a:t>
            </a:r>
            <a:r>
              <a:rPr sz="1950" b="1" spc="-50" dirty="0">
                <a:latin typeface="Roboto Bk"/>
                <a:cs typeface="Roboto Bk"/>
              </a:rPr>
              <a:t>u/s </a:t>
            </a:r>
            <a:r>
              <a:rPr sz="1950" b="1" spc="10" dirty="0">
                <a:latin typeface="Roboto Bk"/>
                <a:cs typeface="Roboto Bk"/>
              </a:rPr>
              <a:t>80G(2)(b) </a:t>
            </a:r>
            <a:r>
              <a:rPr sz="1950" b="1" spc="110" dirty="0">
                <a:latin typeface="Roboto Bk"/>
                <a:cs typeface="Roboto Bk"/>
              </a:rPr>
              <a:t>may </a:t>
            </a:r>
            <a:r>
              <a:rPr sz="1950" b="1" spc="75" dirty="0">
                <a:latin typeface="Roboto Bk"/>
                <a:cs typeface="Roboto Bk"/>
              </a:rPr>
              <a:t>be </a:t>
            </a:r>
            <a:r>
              <a:rPr sz="1950" b="1" spc="70" dirty="0">
                <a:latin typeface="Roboto Bk"/>
                <a:cs typeface="Roboto Bk"/>
              </a:rPr>
              <a:t>treated </a:t>
            </a:r>
            <a:r>
              <a:rPr sz="1950" b="1" spc="-15" dirty="0">
                <a:latin typeface="Roboto Bk"/>
                <a:cs typeface="Roboto Bk"/>
              </a:rPr>
              <a:t>as </a:t>
            </a:r>
            <a:r>
              <a:rPr sz="1950" b="1" spc="70" dirty="0">
                <a:latin typeface="Roboto Bk"/>
                <a:cs typeface="Roboto Bk"/>
              </a:rPr>
              <a:t>corpus </a:t>
            </a:r>
            <a:r>
              <a:rPr sz="1950" b="1" spc="35" dirty="0">
                <a:latin typeface="Roboto Bk"/>
                <a:cs typeface="Roboto Bk"/>
              </a:rPr>
              <a:t>subject </a:t>
            </a:r>
            <a:r>
              <a:rPr sz="1950" b="1" spc="25" dirty="0">
                <a:latin typeface="Roboto Bk"/>
                <a:cs typeface="Roboto Bk"/>
              </a:rPr>
              <a:t>to </a:t>
            </a:r>
            <a:r>
              <a:rPr sz="1950" b="1" spc="65" dirty="0">
                <a:latin typeface="Roboto Bk"/>
                <a:cs typeface="Roboto Bk"/>
              </a:rPr>
              <a:t>the </a:t>
            </a:r>
            <a:r>
              <a:rPr sz="1950" b="1" spc="70" dirty="0">
                <a:latin typeface="Roboto Bk"/>
                <a:cs typeface="Roboto Bk"/>
              </a:rPr>
              <a:t> </a:t>
            </a:r>
            <a:r>
              <a:rPr sz="1950" b="1" spc="85" dirty="0">
                <a:latin typeface="Roboto Bk"/>
                <a:cs typeface="Roboto Bk"/>
              </a:rPr>
              <a:t>following </a:t>
            </a:r>
            <a:r>
              <a:rPr sz="1950" b="1" spc="60" dirty="0">
                <a:latin typeface="Roboto Bk"/>
                <a:cs typeface="Roboto Bk"/>
              </a:rPr>
              <a:t>conditions </a:t>
            </a:r>
            <a:r>
              <a:rPr sz="1950" b="1" spc="105" dirty="0">
                <a:latin typeface="Roboto Bk"/>
                <a:cs typeface="Roboto Bk"/>
              </a:rPr>
              <a:t>[Explanation </a:t>
            </a:r>
            <a:r>
              <a:rPr sz="1950" b="1" spc="-15" dirty="0">
                <a:latin typeface="Roboto Bk"/>
                <a:cs typeface="Roboto Bk"/>
              </a:rPr>
              <a:t>1A/1B </a:t>
            </a:r>
            <a:r>
              <a:rPr sz="1950" b="1" spc="25" dirty="0">
                <a:latin typeface="Roboto Bk"/>
                <a:cs typeface="Roboto Bk"/>
              </a:rPr>
              <a:t>to </a:t>
            </a:r>
            <a:r>
              <a:rPr sz="1950" b="1" spc="85" dirty="0">
                <a:latin typeface="Roboto Bk"/>
                <a:cs typeface="Roboto Bk"/>
              </a:rPr>
              <a:t>3</a:t>
            </a:r>
            <a:r>
              <a:rPr sz="1725" b="1" spc="127" baseline="36231" dirty="0">
                <a:latin typeface="Roboto Bk"/>
                <a:cs typeface="Roboto Bk"/>
              </a:rPr>
              <a:t>rd</a:t>
            </a:r>
            <a:r>
              <a:rPr sz="1725" b="1" spc="135" baseline="36231" dirty="0">
                <a:latin typeface="Roboto Bk"/>
                <a:cs typeface="Roboto Bk"/>
              </a:rPr>
              <a:t> </a:t>
            </a:r>
            <a:r>
              <a:rPr sz="1950" b="1" spc="80" dirty="0">
                <a:latin typeface="Roboto Bk"/>
                <a:cs typeface="Roboto Bk"/>
              </a:rPr>
              <a:t>proviso </a:t>
            </a:r>
            <a:r>
              <a:rPr sz="1950" b="1" spc="25" dirty="0">
                <a:latin typeface="Roboto Bk"/>
                <a:cs typeface="Roboto Bk"/>
              </a:rPr>
              <a:t>to </a:t>
            </a:r>
            <a:r>
              <a:rPr sz="1950" b="1" spc="-25" dirty="0">
                <a:latin typeface="Roboto Bk"/>
                <a:cs typeface="Roboto Bk"/>
              </a:rPr>
              <a:t>10(23C) </a:t>
            </a:r>
            <a:r>
              <a:rPr sz="1950" b="1" spc="-20" dirty="0">
                <a:latin typeface="Roboto Bk"/>
                <a:cs typeface="Roboto Bk"/>
              </a:rPr>
              <a:t> </a:t>
            </a:r>
            <a:r>
              <a:rPr sz="1950" b="1" spc="120" dirty="0">
                <a:latin typeface="Roboto Bk"/>
                <a:cs typeface="Roboto Bk"/>
              </a:rPr>
              <a:t>and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100" dirty="0">
                <a:latin typeface="Roboto Bk"/>
                <a:cs typeface="Roboto Bk"/>
              </a:rPr>
              <a:t>Explanation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-15" dirty="0">
                <a:latin typeface="Roboto Bk"/>
                <a:cs typeface="Roboto Bk"/>
              </a:rPr>
              <a:t>3A/3B</a:t>
            </a:r>
            <a:r>
              <a:rPr sz="1950" b="1" spc="25" dirty="0">
                <a:latin typeface="Roboto Bk"/>
                <a:cs typeface="Roboto Bk"/>
              </a:rPr>
              <a:t> to </a:t>
            </a:r>
            <a:r>
              <a:rPr sz="1950" b="1" spc="30" dirty="0">
                <a:latin typeface="Roboto Bk"/>
                <a:cs typeface="Roboto Bk"/>
              </a:rPr>
              <a:t>section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5" dirty="0">
                <a:latin typeface="Roboto Bk"/>
                <a:cs typeface="Roboto Bk"/>
              </a:rPr>
              <a:t>11(1)]:</a:t>
            </a:r>
            <a:r>
              <a:rPr sz="1950" b="1" spc="30" dirty="0">
                <a:latin typeface="Roboto Bk"/>
                <a:cs typeface="Roboto Bk"/>
              </a:rPr>
              <a:t> </a:t>
            </a:r>
            <a:r>
              <a:rPr sz="1950" b="1" spc="60" dirty="0">
                <a:latin typeface="Roboto Bk"/>
                <a:cs typeface="Roboto Bk"/>
              </a:rPr>
              <a:t>if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65" dirty="0">
                <a:latin typeface="Roboto Bk"/>
                <a:cs typeface="Roboto Bk"/>
              </a:rPr>
              <a:t>the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80" dirty="0">
                <a:latin typeface="Roboto Bk"/>
                <a:cs typeface="Roboto Bk"/>
              </a:rPr>
              <a:t>Trust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-120" dirty="0">
                <a:latin typeface="Roboto Bk"/>
                <a:cs typeface="Roboto Bk"/>
              </a:rPr>
              <a:t>:-</a:t>
            </a:r>
            <a:endParaRPr sz="1950" dirty="0">
              <a:latin typeface="Roboto Bk"/>
              <a:cs typeface="Roboto Bk"/>
            </a:endParaRPr>
          </a:p>
          <a:p>
            <a:pPr marL="857250" lvl="1" indent="-566420" algn="just">
              <a:lnSpc>
                <a:spcPct val="100000"/>
              </a:lnSpc>
              <a:spcBef>
                <a:spcPts val="55"/>
              </a:spcBef>
              <a:buClr>
                <a:srgbClr val="4E81BD"/>
              </a:buClr>
              <a:buFont typeface="Constantia"/>
              <a:buAutoNum type="alphaLcParenBoth"/>
              <a:tabLst>
                <a:tab pos="857885" algn="l"/>
              </a:tabLst>
            </a:pPr>
            <a:r>
              <a:rPr sz="1950" b="1" spc="55" dirty="0">
                <a:latin typeface="Roboto Bk"/>
                <a:cs typeface="Roboto Bk"/>
              </a:rPr>
              <a:t>applies </a:t>
            </a:r>
            <a:r>
              <a:rPr sz="1950" b="1" spc="450" dirty="0">
                <a:latin typeface="Roboto Bk"/>
                <a:cs typeface="Roboto Bk"/>
              </a:rPr>
              <a:t> </a:t>
            </a:r>
            <a:r>
              <a:rPr sz="1950" b="1" spc="45" dirty="0">
                <a:latin typeface="Roboto Bk"/>
                <a:cs typeface="Roboto Bk"/>
              </a:rPr>
              <a:t>such </a:t>
            </a:r>
            <a:r>
              <a:rPr sz="1950" b="1" spc="515" dirty="0">
                <a:latin typeface="Roboto Bk"/>
                <a:cs typeface="Roboto Bk"/>
              </a:rPr>
              <a:t> </a:t>
            </a:r>
            <a:r>
              <a:rPr sz="1950" b="1" spc="70" dirty="0">
                <a:latin typeface="Roboto Bk"/>
                <a:cs typeface="Roboto Bk"/>
              </a:rPr>
              <a:t>corpus </a:t>
            </a:r>
            <a:r>
              <a:rPr sz="1950" b="1" spc="355" dirty="0">
                <a:latin typeface="Roboto Bk"/>
                <a:cs typeface="Roboto Bk"/>
              </a:rPr>
              <a:t> </a:t>
            </a:r>
            <a:r>
              <a:rPr sz="1950" b="1" spc="100" dirty="0">
                <a:latin typeface="Roboto Bk"/>
                <a:cs typeface="Roboto Bk"/>
              </a:rPr>
              <a:t>only </a:t>
            </a:r>
            <a:r>
              <a:rPr sz="1950" b="1" spc="355" dirty="0">
                <a:latin typeface="Roboto Bk"/>
                <a:cs typeface="Roboto Bk"/>
              </a:rPr>
              <a:t> </a:t>
            </a:r>
            <a:r>
              <a:rPr sz="1950" b="1" spc="105" dirty="0">
                <a:latin typeface="Roboto Bk"/>
                <a:cs typeface="Roboto Bk"/>
              </a:rPr>
              <a:t>for </a:t>
            </a:r>
            <a:r>
              <a:rPr sz="1950" b="1" spc="465" dirty="0">
                <a:latin typeface="Roboto Bk"/>
                <a:cs typeface="Roboto Bk"/>
              </a:rPr>
              <a:t> </a:t>
            </a:r>
            <a:r>
              <a:rPr sz="1950" b="1" spc="65" dirty="0">
                <a:latin typeface="Roboto Bk"/>
                <a:cs typeface="Roboto Bk"/>
              </a:rPr>
              <a:t>the </a:t>
            </a:r>
            <a:r>
              <a:rPr sz="1950" b="1" spc="459" dirty="0">
                <a:latin typeface="Roboto Bk"/>
                <a:cs typeface="Roboto Bk"/>
              </a:rPr>
              <a:t> </a:t>
            </a:r>
            <a:r>
              <a:rPr sz="1950" b="1" spc="85" dirty="0">
                <a:latin typeface="Roboto Bk"/>
                <a:cs typeface="Roboto Bk"/>
              </a:rPr>
              <a:t>purpose </a:t>
            </a:r>
            <a:r>
              <a:rPr sz="1950" b="1" spc="360" dirty="0">
                <a:latin typeface="Roboto Bk"/>
                <a:cs typeface="Roboto Bk"/>
              </a:rPr>
              <a:t> </a:t>
            </a:r>
            <a:r>
              <a:rPr sz="1950" b="1" spc="105" dirty="0">
                <a:latin typeface="Roboto Bk"/>
                <a:cs typeface="Roboto Bk"/>
              </a:rPr>
              <a:t>for </a:t>
            </a:r>
            <a:r>
              <a:rPr sz="1950" b="1" spc="465" dirty="0">
                <a:latin typeface="Roboto Bk"/>
                <a:cs typeface="Roboto Bk"/>
              </a:rPr>
              <a:t> </a:t>
            </a:r>
            <a:r>
              <a:rPr sz="1950" b="1" spc="135" dirty="0">
                <a:latin typeface="Roboto Bk"/>
                <a:cs typeface="Roboto Bk"/>
              </a:rPr>
              <a:t>which </a:t>
            </a:r>
            <a:r>
              <a:rPr sz="1950" b="1" spc="380" dirty="0">
                <a:latin typeface="Roboto Bk"/>
                <a:cs typeface="Roboto Bk"/>
              </a:rPr>
              <a:t> </a:t>
            </a:r>
            <a:r>
              <a:rPr sz="1950" b="1" spc="65" dirty="0">
                <a:latin typeface="Roboto Bk"/>
                <a:cs typeface="Roboto Bk"/>
              </a:rPr>
              <a:t>the</a:t>
            </a:r>
            <a:r>
              <a:rPr lang="en-US" sz="1950" b="1" spc="65" dirty="0">
                <a:latin typeface="Roboto Bk"/>
                <a:cs typeface="Roboto Bk"/>
              </a:rPr>
              <a:t> </a:t>
            </a:r>
            <a:r>
              <a:rPr sz="1950" b="1" spc="114" dirty="0">
                <a:latin typeface="Roboto Bk"/>
                <a:cs typeface="Roboto Bk"/>
              </a:rPr>
              <a:t>voluntary</a:t>
            </a:r>
            <a:r>
              <a:rPr sz="1950" b="1" spc="15" dirty="0">
                <a:latin typeface="Roboto Bk"/>
                <a:cs typeface="Roboto Bk"/>
              </a:rPr>
              <a:t> </a:t>
            </a:r>
            <a:r>
              <a:rPr sz="1950" b="1" spc="90" dirty="0">
                <a:latin typeface="Roboto Bk"/>
                <a:cs typeface="Roboto Bk"/>
              </a:rPr>
              <a:t>contribution</a:t>
            </a:r>
            <a:r>
              <a:rPr sz="1950" b="1" spc="20" dirty="0">
                <a:latin typeface="Roboto Bk"/>
                <a:cs typeface="Roboto Bk"/>
              </a:rPr>
              <a:t> </a:t>
            </a:r>
            <a:r>
              <a:rPr sz="1950" b="1" spc="85" dirty="0">
                <a:latin typeface="Roboto Bk"/>
                <a:cs typeface="Roboto Bk"/>
              </a:rPr>
              <a:t>was</a:t>
            </a:r>
            <a:r>
              <a:rPr sz="1950" b="1" spc="20" dirty="0">
                <a:latin typeface="Roboto Bk"/>
                <a:cs typeface="Roboto Bk"/>
              </a:rPr>
              <a:t> </a:t>
            </a:r>
            <a:r>
              <a:rPr sz="1950" b="1" spc="85" dirty="0">
                <a:latin typeface="Roboto Bk"/>
                <a:cs typeface="Roboto Bk"/>
              </a:rPr>
              <a:t>made;</a:t>
            </a:r>
            <a:endParaRPr sz="1950" dirty="0">
              <a:latin typeface="Roboto Bk"/>
              <a:cs typeface="Roboto Bk"/>
            </a:endParaRPr>
          </a:p>
          <a:p>
            <a:pPr marL="857250" marR="55244" lvl="1" indent="-586740">
              <a:lnSpc>
                <a:spcPct val="151600"/>
              </a:lnSpc>
              <a:buClr>
                <a:srgbClr val="4E81BD"/>
              </a:buClr>
              <a:buFont typeface="Constantia"/>
              <a:buAutoNum type="alphaLcParenBoth" startAt="2"/>
              <a:tabLst>
                <a:tab pos="857250" algn="l"/>
                <a:tab pos="857885" algn="l"/>
                <a:tab pos="1612900" algn="l"/>
                <a:tab pos="2211705" algn="l"/>
                <a:tab pos="3072130" algn="l"/>
                <a:tab pos="3837940" algn="l"/>
                <a:tab pos="4855845" algn="l"/>
                <a:tab pos="5412105" algn="l"/>
                <a:tab pos="6523990" algn="l"/>
                <a:tab pos="8233409" algn="l"/>
              </a:tabLst>
            </a:pPr>
            <a:r>
              <a:rPr sz="1950" b="1" spc="110" dirty="0">
                <a:latin typeface="Roboto Bk"/>
                <a:cs typeface="Roboto Bk"/>
              </a:rPr>
              <a:t>d</a:t>
            </a:r>
            <a:r>
              <a:rPr sz="1950" b="1" spc="-10" dirty="0">
                <a:latin typeface="Roboto Bk"/>
                <a:cs typeface="Roboto Bk"/>
              </a:rPr>
              <a:t>oes</a:t>
            </a:r>
            <a:r>
              <a:rPr sz="1950" b="1" dirty="0">
                <a:latin typeface="Roboto Bk"/>
                <a:cs typeface="Roboto Bk"/>
              </a:rPr>
              <a:t>	</a:t>
            </a:r>
            <a:r>
              <a:rPr sz="1950" b="1" spc="175" dirty="0">
                <a:latin typeface="Roboto Bk"/>
                <a:cs typeface="Roboto Bk"/>
              </a:rPr>
              <a:t>n</a:t>
            </a:r>
            <a:r>
              <a:rPr sz="1950" b="1" spc="25" dirty="0">
                <a:latin typeface="Roboto Bk"/>
                <a:cs typeface="Roboto Bk"/>
              </a:rPr>
              <a:t>ot</a:t>
            </a:r>
            <a:r>
              <a:rPr sz="1950" b="1" dirty="0">
                <a:latin typeface="Roboto Bk"/>
                <a:cs typeface="Roboto Bk"/>
              </a:rPr>
              <a:t>	</a:t>
            </a:r>
            <a:r>
              <a:rPr sz="1950" b="1" spc="75" dirty="0">
                <a:latin typeface="Roboto Bk"/>
                <a:cs typeface="Roboto Bk"/>
              </a:rPr>
              <a:t>a</a:t>
            </a:r>
            <a:r>
              <a:rPr sz="1950" b="1" spc="110" dirty="0">
                <a:latin typeface="Roboto Bk"/>
                <a:cs typeface="Roboto Bk"/>
              </a:rPr>
              <a:t>pp</a:t>
            </a:r>
            <a:r>
              <a:rPr sz="1950" b="1" spc="70" dirty="0">
                <a:latin typeface="Roboto Bk"/>
                <a:cs typeface="Roboto Bk"/>
              </a:rPr>
              <a:t>l</a:t>
            </a:r>
            <a:r>
              <a:rPr sz="1950" b="1" spc="114" dirty="0">
                <a:latin typeface="Roboto Bk"/>
                <a:cs typeface="Roboto Bk"/>
              </a:rPr>
              <a:t>y</a:t>
            </a:r>
            <a:r>
              <a:rPr sz="1950" b="1" dirty="0">
                <a:latin typeface="Roboto Bk"/>
                <a:cs typeface="Roboto Bk"/>
              </a:rPr>
              <a:t>	</a:t>
            </a:r>
            <a:r>
              <a:rPr sz="1950" b="1" spc="10" dirty="0">
                <a:latin typeface="Roboto Bk"/>
                <a:cs typeface="Roboto Bk"/>
              </a:rPr>
              <a:t>suc</a:t>
            </a:r>
            <a:r>
              <a:rPr sz="1950" b="1" spc="160" dirty="0">
                <a:latin typeface="Roboto Bk"/>
                <a:cs typeface="Roboto Bk"/>
              </a:rPr>
              <a:t>h</a:t>
            </a:r>
            <a:r>
              <a:rPr sz="1950" b="1" dirty="0">
                <a:latin typeface="Roboto Bk"/>
                <a:cs typeface="Roboto Bk"/>
              </a:rPr>
              <a:t>	</a:t>
            </a:r>
            <a:r>
              <a:rPr sz="1950" b="1" spc="100" dirty="0">
                <a:latin typeface="Roboto Bk"/>
                <a:cs typeface="Roboto Bk"/>
              </a:rPr>
              <a:t>co</a:t>
            </a:r>
            <a:r>
              <a:rPr sz="1950" b="1" spc="60" dirty="0">
                <a:latin typeface="Roboto Bk"/>
                <a:cs typeface="Roboto Bk"/>
              </a:rPr>
              <a:t>r</a:t>
            </a:r>
            <a:r>
              <a:rPr sz="1950" b="1" spc="110" dirty="0">
                <a:latin typeface="Roboto Bk"/>
                <a:cs typeface="Roboto Bk"/>
              </a:rPr>
              <a:t>p</a:t>
            </a:r>
            <a:r>
              <a:rPr sz="1950" b="1" spc="25" dirty="0">
                <a:latin typeface="Roboto Bk"/>
                <a:cs typeface="Roboto Bk"/>
              </a:rPr>
              <a:t>us</a:t>
            </a:r>
            <a:r>
              <a:rPr sz="1950" b="1" dirty="0">
                <a:latin typeface="Roboto Bk"/>
                <a:cs typeface="Roboto Bk"/>
              </a:rPr>
              <a:t>	</a:t>
            </a:r>
            <a:r>
              <a:rPr sz="1950" b="1" spc="105" dirty="0">
                <a:latin typeface="Roboto Bk"/>
                <a:cs typeface="Roboto Bk"/>
              </a:rPr>
              <a:t>for</a:t>
            </a:r>
            <a:r>
              <a:rPr sz="1950" b="1" dirty="0">
                <a:latin typeface="Roboto Bk"/>
                <a:cs typeface="Roboto Bk"/>
              </a:rPr>
              <a:t>	</a:t>
            </a:r>
            <a:r>
              <a:rPr sz="1950" b="1" spc="185" dirty="0">
                <a:latin typeface="Roboto Bk"/>
                <a:cs typeface="Roboto Bk"/>
              </a:rPr>
              <a:t>m</a:t>
            </a:r>
            <a:r>
              <a:rPr sz="1950" b="1" spc="75" dirty="0">
                <a:latin typeface="Roboto Bk"/>
                <a:cs typeface="Roboto Bk"/>
              </a:rPr>
              <a:t>a</a:t>
            </a:r>
            <a:r>
              <a:rPr sz="1950" b="1" spc="125" dirty="0">
                <a:latin typeface="Roboto Bk"/>
                <a:cs typeface="Roboto Bk"/>
              </a:rPr>
              <a:t>k</a:t>
            </a:r>
            <a:r>
              <a:rPr sz="1950" b="1" spc="55" dirty="0">
                <a:latin typeface="Roboto Bk"/>
                <a:cs typeface="Roboto Bk"/>
              </a:rPr>
              <a:t>i</a:t>
            </a:r>
            <a:r>
              <a:rPr sz="1950" b="1" spc="175" dirty="0">
                <a:latin typeface="Roboto Bk"/>
                <a:cs typeface="Roboto Bk"/>
              </a:rPr>
              <a:t>n</a:t>
            </a:r>
            <a:r>
              <a:rPr sz="1950" b="1" spc="-35" dirty="0">
                <a:latin typeface="Roboto Bk"/>
                <a:cs typeface="Roboto Bk"/>
              </a:rPr>
              <a:t>g</a:t>
            </a:r>
            <a:r>
              <a:rPr sz="1950" b="1" dirty="0">
                <a:latin typeface="Roboto Bk"/>
                <a:cs typeface="Roboto Bk"/>
              </a:rPr>
              <a:t>	</a:t>
            </a:r>
            <a:r>
              <a:rPr sz="1950" b="1" spc="10" dirty="0">
                <a:latin typeface="Roboto Bk"/>
                <a:cs typeface="Roboto Bk"/>
              </a:rPr>
              <a:t>co</a:t>
            </a:r>
            <a:r>
              <a:rPr sz="1950" b="1" spc="175" dirty="0">
                <a:latin typeface="Roboto Bk"/>
                <a:cs typeface="Roboto Bk"/>
              </a:rPr>
              <a:t>n</a:t>
            </a:r>
            <a:r>
              <a:rPr sz="1950" b="1" dirty="0">
                <a:latin typeface="Roboto Bk"/>
                <a:cs typeface="Roboto Bk"/>
              </a:rPr>
              <a:t>t</a:t>
            </a:r>
            <a:r>
              <a:rPr sz="1950" b="1" spc="240" dirty="0">
                <a:latin typeface="Roboto Bk"/>
                <a:cs typeface="Roboto Bk"/>
              </a:rPr>
              <a:t>r</a:t>
            </a:r>
            <a:r>
              <a:rPr sz="1950" b="1" spc="90" dirty="0">
                <a:latin typeface="Roboto Bk"/>
                <a:cs typeface="Roboto Bk"/>
              </a:rPr>
              <a:t>i</a:t>
            </a:r>
            <a:r>
              <a:rPr sz="1950" b="1" spc="110" dirty="0">
                <a:latin typeface="Roboto Bk"/>
                <a:cs typeface="Roboto Bk"/>
              </a:rPr>
              <a:t>b</a:t>
            </a:r>
            <a:r>
              <a:rPr sz="1950" b="1" spc="100" dirty="0">
                <a:latin typeface="Roboto Bk"/>
                <a:cs typeface="Roboto Bk"/>
              </a:rPr>
              <a:t>u</a:t>
            </a:r>
            <a:r>
              <a:rPr sz="1950" b="1" spc="60" dirty="0">
                <a:latin typeface="Roboto Bk"/>
                <a:cs typeface="Roboto Bk"/>
              </a:rPr>
              <a:t>t</a:t>
            </a:r>
            <a:r>
              <a:rPr sz="1950" b="1" spc="90" dirty="0">
                <a:latin typeface="Roboto Bk"/>
                <a:cs typeface="Roboto Bk"/>
              </a:rPr>
              <a:t>i</a:t>
            </a:r>
            <a:r>
              <a:rPr sz="1950" b="1" spc="110" dirty="0">
                <a:latin typeface="Roboto Bk"/>
                <a:cs typeface="Roboto Bk"/>
              </a:rPr>
              <a:t>on</a:t>
            </a:r>
            <a:r>
              <a:rPr sz="1950" b="1" dirty="0">
                <a:latin typeface="Roboto Bk"/>
                <a:cs typeface="Roboto Bk"/>
              </a:rPr>
              <a:t>	</a:t>
            </a:r>
            <a:r>
              <a:rPr sz="1950" b="1" spc="110" dirty="0">
                <a:latin typeface="Roboto Bk"/>
                <a:cs typeface="Roboto Bk"/>
              </a:rPr>
              <a:t>or  </a:t>
            </a:r>
            <a:r>
              <a:rPr sz="1950" b="1" spc="90" dirty="0">
                <a:latin typeface="Roboto Bk"/>
                <a:cs typeface="Roboto Bk"/>
              </a:rPr>
              <a:t>donation</a:t>
            </a:r>
            <a:r>
              <a:rPr sz="1950" b="1" spc="20" dirty="0">
                <a:latin typeface="Roboto Bk"/>
                <a:cs typeface="Roboto Bk"/>
              </a:rPr>
              <a:t> </a:t>
            </a:r>
            <a:r>
              <a:rPr sz="1950" b="1" spc="25" dirty="0">
                <a:latin typeface="Roboto Bk"/>
                <a:cs typeface="Roboto Bk"/>
              </a:rPr>
              <a:t>to </a:t>
            </a:r>
            <a:r>
              <a:rPr sz="1950" b="1" spc="110" dirty="0">
                <a:latin typeface="Roboto Bk"/>
                <a:cs typeface="Roboto Bk"/>
              </a:rPr>
              <a:t>any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75" dirty="0">
                <a:latin typeface="Roboto Bk"/>
                <a:cs typeface="Roboto Bk"/>
              </a:rPr>
              <a:t>person;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120" dirty="0">
                <a:latin typeface="Roboto Bk"/>
                <a:cs typeface="Roboto Bk"/>
              </a:rPr>
              <a:t>and</a:t>
            </a:r>
            <a:endParaRPr sz="1950" dirty="0">
              <a:latin typeface="Roboto Bk"/>
              <a:cs typeface="Roboto Bk"/>
            </a:endParaRPr>
          </a:p>
          <a:p>
            <a:pPr marL="857250" lvl="1" indent="-556260">
              <a:lnSpc>
                <a:spcPct val="100000"/>
              </a:lnSpc>
              <a:spcBef>
                <a:spcPts val="1210"/>
              </a:spcBef>
              <a:buClr>
                <a:srgbClr val="4E81BD"/>
              </a:buClr>
              <a:buFont typeface="Constantia"/>
              <a:buAutoNum type="alphaLcParenBoth" startAt="2"/>
              <a:tabLst>
                <a:tab pos="857250" algn="l"/>
                <a:tab pos="857885" algn="l"/>
              </a:tabLst>
            </a:pPr>
            <a:r>
              <a:rPr sz="1950" b="1" spc="85" dirty="0">
                <a:latin typeface="Roboto Bk"/>
                <a:cs typeface="Roboto Bk"/>
              </a:rPr>
              <a:t>maintains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45" dirty="0">
                <a:latin typeface="Roboto Bk"/>
                <a:cs typeface="Roboto Bk"/>
              </a:rPr>
              <a:t>such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70" dirty="0">
                <a:latin typeface="Roboto Bk"/>
                <a:cs typeface="Roboto Bk"/>
              </a:rPr>
              <a:t>corpus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-15" dirty="0">
                <a:latin typeface="Roboto Bk"/>
                <a:cs typeface="Roboto Bk"/>
              </a:rPr>
              <a:t>as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60" dirty="0">
                <a:latin typeface="Roboto Bk"/>
                <a:cs typeface="Roboto Bk"/>
              </a:rPr>
              <a:t>separately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75" dirty="0">
                <a:latin typeface="Roboto Bk"/>
                <a:cs typeface="Roboto Bk"/>
              </a:rPr>
              <a:t>identiﬁable;</a:t>
            </a:r>
            <a:endParaRPr sz="1950" dirty="0">
              <a:latin typeface="Roboto Bk"/>
              <a:cs typeface="Roboto Bk"/>
            </a:endParaRPr>
          </a:p>
          <a:p>
            <a:pPr marL="857250" marR="46990" lvl="1" indent="-586740">
              <a:lnSpc>
                <a:spcPct val="151600"/>
              </a:lnSpc>
              <a:buClr>
                <a:srgbClr val="4E81BD"/>
              </a:buClr>
              <a:buFont typeface="Constantia"/>
              <a:buAutoNum type="alphaLcParenBoth" startAt="2"/>
              <a:tabLst>
                <a:tab pos="857250" algn="l"/>
                <a:tab pos="857885" algn="l"/>
                <a:tab pos="1872614" algn="l"/>
                <a:tab pos="2321560" algn="l"/>
                <a:tab pos="3472815" algn="l"/>
                <a:tab pos="4215765" algn="l"/>
                <a:tab pos="5210175" algn="l"/>
                <a:tab pos="5638165" algn="l"/>
                <a:tab pos="6192520" algn="l"/>
                <a:tab pos="7082155" algn="l"/>
                <a:tab pos="7719695" algn="l"/>
              </a:tabLst>
            </a:pPr>
            <a:r>
              <a:rPr sz="1950" b="1" spc="90" dirty="0">
                <a:latin typeface="Roboto Bk"/>
                <a:cs typeface="Roboto Bk"/>
              </a:rPr>
              <a:t>i</a:t>
            </a:r>
            <a:r>
              <a:rPr sz="1950" b="1" spc="175" dirty="0">
                <a:latin typeface="Roboto Bk"/>
                <a:cs typeface="Roboto Bk"/>
              </a:rPr>
              <a:t>n</a:t>
            </a:r>
            <a:r>
              <a:rPr sz="1950" b="1" spc="20" dirty="0">
                <a:latin typeface="Roboto Bk"/>
                <a:cs typeface="Roboto Bk"/>
              </a:rPr>
              <a:t>ves</a:t>
            </a:r>
            <a:r>
              <a:rPr sz="1950" b="1" spc="10" dirty="0">
                <a:latin typeface="Roboto Bk"/>
                <a:cs typeface="Roboto Bk"/>
              </a:rPr>
              <a:t>t</a:t>
            </a:r>
            <a:r>
              <a:rPr sz="1950" b="1" spc="-105" dirty="0">
                <a:latin typeface="Roboto Bk"/>
                <a:cs typeface="Roboto Bk"/>
              </a:rPr>
              <a:t>s</a:t>
            </a:r>
            <a:r>
              <a:rPr sz="1950" b="1" dirty="0">
                <a:latin typeface="Roboto Bk"/>
                <a:cs typeface="Roboto Bk"/>
              </a:rPr>
              <a:t>	</a:t>
            </a:r>
            <a:r>
              <a:rPr sz="1950" b="1" spc="145" dirty="0">
                <a:latin typeface="Roboto Bk"/>
                <a:cs typeface="Roboto Bk"/>
              </a:rPr>
              <a:t>or</a:t>
            </a:r>
            <a:r>
              <a:rPr sz="1950" b="1" dirty="0">
                <a:latin typeface="Roboto Bk"/>
                <a:cs typeface="Roboto Bk"/>
              </a:rPr>
              <a:t>	</a:t>
            </a:r>
            <a:r>
              <a:rPr sz="1950" b="1" spc="110" dirty="0">
                <a:latin typeface="Roboto Bk"/>
                <a:cs typeface="Roboto Bk"/>
              </a:rPr>
              <a:t>d</a:t>
            </a:r>
            <a:r>
              <a:rPr sz="1950" b="1" spc="75" dirty="0">
                <a:latin typeface="Roboto Bk"/>
                <a:cs typeface="Roboto Bk"/>
              </a:rPr>
              <a:t>ep</a:t>
            </a:r>
            <a:r>
              <a:rPr sz="1950" b="1" spc="15" dirty="0">
                <a:latin typeface="Roboto Bk"/>
                <a:cs typeface="Roboto Bk"/>
              </a:rPr>
              <a:t>os</a:t>
            </a:r>
            <a:r>
              <a:rPr sz="1950" b="1" dirty="0">
                <a:latin typeface="Roboto Bk"/>
                <a:cs typeface="Roboto Bk"/>
              </a:rPr>
              <a:t>it</a:t>
            </a:r>
            <a:r>
              <a:rPr sz="1950" b="1" spc="-105" dirty="0">
                <a:latin typeface="Roboto Bk"/>
                <a:cs typeface="Roboto Bk"/>
              </a:rPr>
              <a:t>s</a:t>
            </a:r>
            <a:r>
              <a:rPr sz="1950" b="1" dirty="0">
                <a:latin typeface="Roboto Bk"/>
                <a:cs typeface="Roboto Bk"/>
              </a:rPr>
              <a:t>	</a:t>
            </a:r>
            <a:r>
              <a:rPr sz="1950" b="1" spc="45" dirty="0">
                <a:latin typeface="Roboto Bk"/>
                <a:cs typeface="Roboto Bk"/>
              </a:rPr>
              <a:t>such</a:t>
            </a:r>
            <a:r>
              <a:rPr sz="1950" b="1" dirty="0">
                <a:latin typeface="Roboto Bk"/>
                <a:cs typeface="Roboto Bk"/>
              </a:rPr>
              <a:t>	</a:t>
            </a:r>
            <a:r>
              <a:rPr sz="1950" b="1" spc="100" dirty="0">
                <a:latin typeface="Roboto Bk"/>
                <a:cs typeface="Roboto Bk"/>
              </a:rPr>
              <a:t>co</a:t>
            </a:r>
            <a:r>
              <a:rPr sz="1950" b="1" spc="60" dirty="0">
                <a:latin typeface="Roboto Bk"/>
                <a:cs typeface="Roboto Bk"/>
              </a:rPr>
              <a:t>r</a:t>
            </a:r>
            <a:r>
              <a:rPr sz="1950" b="1" spc="110" dirty="0">
                <a:latin typeface="Roboto Bk"/>
                <a:cs typeface="Roboto Bk"/>
              </a:rPr>
              <a:t>p</a:t>
            </a:r>
            <a:r>
              <a:rPr sz="1950" b="1" spc="25" dirty="0">
                <a:latin typeface="Roboto Bk"/>
                <a:cs typeface="Roboto Bk"/>
              </a:rPr>
              <a:t>us</a:t>
            </a:r>
            <a:r>
              <a:rPr sz="1950" b="1" dirty="0">
                <a:latin typeface="Roboto Bk"/>
                <a:cs typeface="Roboto Bk"/>
              </a:rPr>
              <a:t>	</a:t>
            </a:r>
            <a:r>
              <a:rPr sz="1950" b="1" spc="90" dirty="0">
                <a:latin typeface="Roboto Bk"/>
                <a:cs typeface="Roboto Bk"/>
              </a:rPr>
              <a:t>i</a:t>
            </a:r>
            <a:r>
              <a:rPr sz="1950" b="1" spc="180" dirty="0">
                <a:latin typeface="Roboto Bk"/>
                <a:cs typeface="Roboto Bk"/>
              </a:rPr>
              <a:t>n</a:t>
            </a:r>
            <a:r>
              <a:rPr sz="1950" b="1" dirty="0">
                <a:latin typeface="Roboto Bk"/>
                <a:cs typeface="Roboto Bk"/>
              </a:rPr>
              <a:t>	t</a:t>
            </a:r>
            <a:r>
              <a:rPr sz="1950" b="1" spc="100" dirty="0">
                <a:latin typeface="Roboto Bk"/>
                <a:cs typeface="Roboto Bk"/>
              </a:rPr>
              <a:t>he</a:t>
            </a:r>
            <a:r>
              <a:rPr sz="1950" b="1" dirty="0">
                <a:latin typeface="Roboto Bk"/>
                <a:cs typeface="Roboto Bk"/>
              </a:rPr>
              <a:t>	</a:t>
            </a:r>
            <a:r>
              <a:rPr sz="1950" b="1" spc="114" dirty="0">
                <a:latin typeface="Roboto Bk"/>
                <a:cs typeface="Roboto Bk"/>
              </a:rPr>
              <a:t>fo</a:t>
            </a:r>
            <a:r>
              <a:rPr sz="1950" b="1" spc="80" dirty="0">
                <a:latin typeface="Roboto Bk"/>
                <a:cs typeface="Roboto Bk"/>
              </a:rPr>
              <a:t>r</a:t>
            </a:r>
            <a:r>
              <a:rPr sz="1950" b="1" spc="185" dirty="0">
                <a:latin typeface="Roboto Bk"/>
                <a:cs typeface="Roboto Bk"/>
              </a:rPr>
              <a:t>m</a:t>
            </a:r>
            <a:r>
              <a:rPr sz="1950" b="1" spc="-105" dirty="0">
                <a:latin typeface="Roboto Bk"/>
                <a:cs typeface="Roboto Bk"/>
              </a:rPr>
              <a:t>s</a:t>
            </a:r>
            <a:r>
              <a:rPr sz="1950" b="1" dirty="0">
                <a:latin typeface="Roboto Bk"/>
                <a:cs typeface="Roboto Bk"/>
              </a:rPr>
              <a:t>	</a:t>
            </a:r>
            <a:r>
              <a:rPr sz="1950" b="1" spc="75" dirty="0">
                <a:latin typeface="Roboto Bk"/>
                <a:cs typeface="Roboto Bk"/>
              </a:rPr>
              <a:t>a</a:t>
            </a:r>
            <a:r>
              <a:rPr sz="1950" b="1" spc="175" dirty="0">
                <a:latin typeface="Roboto Bk"/>
                <a:cs typeface="Roboto Bk"/>
              </a:rPr>
              <a:t>n</a:t>
            </a:r>
            <a:r>
              <a:rPr sz="1950" b="1" spc="114" dirty="0">
                <a:latin typeface="Roboto Bk"/>
                <a:cs typeface="Roboto Bk"/>
              </a:rPr>
              <a:t>d</a:t>
            </a:r>
            <a:r>
              <a:rPr sz="1950" b="1" dirty="0">
                <a:latin typeface="Roboto Bk"/>
                <a:cs typeface="Roboto Bk"/>
              </a:rPr>
              <a:t>	</a:t>
            </a:r>
            <a:r>
              <a:rPr sz="1950" b="1" spc="185" dirty="0">
                <a:latin typeface="Roboto Bk"/>
                <a:cs typeface="Roboto Bk"/>
              </a:rPr>
              <a:t>m</a:t>
            </a:r>
            <a:r>
              <a:rPr sz="1950" b="1" spc="80" dirty="0">
                <a:latin typeface="Roboto Bk"/>
                <a:cs typeface="Roboto Bk"/>
              </a:rPr>
              <a:t>o</a:t>
            </a:r>
            <a:r>
              <a:rPr sz="1950" b="1" spc="75" dirty="0">
                <a:latin typeface="Roboto Bk"/>
                <a:cs typeface="Roboto Bk"/>
              </a:rPr>
              <a:t>d</a:t>
            </a:r>
            <a:r>
              <a:rPr sz="1950" b="1" spc="-25" dirty="0">
                <a:latin typeface="Roboto Bk"/>
                <a:cs typeface="Roboto Bk"/>
              </a:rPr>
              <a:t>es  </a:t>
            </a:r>
            <a:r>
              <a:rPr sz="1950" b="1" spc="40" dirty="0">
                <a:latin typeface="Roboto Bk"/>
                <a:cs typeface="Roboto Bk"/>
              </a:rPr>
              <a:t>speciﬁed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145" dirty="0">
                <a:latin typeface="Roboto Bk"/>
                <a:cs typeface="Roboto Bk"/>
              </a:rPr>
              <a:t>under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15" dirty="0">
                <a:latin typeface="Roboto Bk"/>
                <a:cs typeface="Roboto Bk"/>
              </a:rPr>
              <a:t>sub-section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-15" dirty="0">
                <a:latin typeface="Roboto Bk"/>
                <a:cs typeface="Roboto Bk"/>
              </a:rPr>
              <a:t>(5)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35" dirty="0">
                <a:latin typeface="Roboto Bk"/>
                <a:cs typeface="Roboto Bk"/>
              </a:rPr>
              <a:t>of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30" dirty="0">
                <a:latin typeface="Roboto Bk"/>
                <a:cs typeface="Roboto Bk"/>
              </a:rPr>
              <a:t>section</a:t>
            </a:r>
            <a:r>
              <a:rPr sz="1950" b="1" spc="25" dirty="0">
                <a:latin typeface="Roboto Bk"/>
                <a:cs typeface="Roboto Bk"/>
              </a:rPr>
              <a:t> </a:t>
            </a:r>
            <a:r>
              <a:rPr sz="1950" b="1" spc="-50" dirty="0">
                <a:latin typeface="Roboto Bk"/>
                <a:cs typeface="Roboto Bk"/>
              </a:rPr>
              <a:t>11.</a:t>
            </a:r>
            <a:endParaRPr sz="1950" dirty="0">
              <a:latin typeface="Roboto Bk"/>
              <a:cs typeface="Roboto Bk"/>
            </a:endParaRPr>
          </a:p>
          <a:p>
            <a:pPr marL="553720" marR="50165" indent="-502920" algn="just">
              <a:lnSpc>
                <a:spcPct val="102200"/>
              </a:lnSpc>
              <a:spcBef>
                <a:spcPts val="1814"/>
              </a:spcBef>
              <a:buClr>
                <a:srgbClr val="4E81BD"/>
              </a:buClr>
              <a:buSzPct val="89743"/>
              <a:buFont typeface="Segoe UI Symbol"/>
              <a:buChar char="⚫"/>
              <a:tabLst>
                <a:tab pos="553720" algn="l"/>
              </a:tabLst>
            </a:pPr>
            <a:r>
              <a:rPr sz="1950" b="1" spc="160" dirty="0">
                <a:latin typeface="Roboto Bk"/>
                <a:cs typeface="Roboto Bk"/>
              </a:rPr>
              <a:t>In </a:t>
            </a:r>
            <a:r>
              <a:rPr sz="1950" b="1" spc="-5" dirty="0">
                <a:latin typeface="Roboto Bk"/>
                <a:cs typeface="Roboto Bk"/>
              </a:rPr>
              <a:t>case </a:t>
            </a:r>
            <a:r>
              <a:rPr sz="1950" b="1" spc="35" dirty="0">
                <a:latin typeface="Roboto Bk"/>
                <a:cs typeface="Roboto Bk"/>
              </a:rPr>
              <a:t>of </a:t>
            </a:r>
            <a:r>
              <a:rPr sz="1950" b="1" spc="80" dirty="0">
                <a:latin typeface="Roboto Bk"/>
                <a:cs typeface="Roboto Bk"/>
              </a:rPr>
              <a:t>violation </a:t>
            </a:r>
            <a:r>
              <a:rPr sz="1950" b="1" spc="35" dirty="0">
                <a:latin typeface="Roboto Bk"/>
                <a:cs typeface="Roboto Bk"/>
              </a:rPr>
              <a:t>of </a:t>
            </a:r>
            <a:r>
              <a:rPr sz="1950" b="1" spc="50" dirty="0">
                <a:latin typeface="Roboto Bk"/>
                <a:cs typeface="Roboto Bk"/>
              </a:rPr>
              <a:t>conditions, it </a:t>
            </a:r>
            <a:r>
              <a:rPr sz="1950" b="1" spc="130" dirty="0">
                <a:latin typeface="Roboto Bk"/>
                <a:cs typeface="Roboto Bk"/>
              </a:rPr>
              <a:t>will </a:t>
            </a:r>
            <a:r>
              <a:rPr sz="1950" b="1" spc="65" dirty="0">
                <a:latin typeface="Roboto Bk"/>
                <a:cs typeface="Roboto Bk"/>
              </a:rPr>
              <a:t>become </a:t>
            </a:r>
            <a:r>
              <a:rPr sz="1950" b="1" spc="85" dirty="0">
                <a:latin typeface="Roboto Bk"/>
                <a:cs typeface="Roboto Bk"/>
              </a:rPr>
              <a:t>income </a:t>
            </a:r>
            <a:r>
              <a:rPr sz="1950" b="1" spc="35" dirty="0">
                <a:latin typeface="Roboto Bk"/>
                <a:cs typeface="Roboto Bk"/>
              </a:rPr>
              <a:t>of </a:t>
            </a:r>
            <a:r>
              <a:rPr sz="1950" b="1" spc="60" dirty="0">
                <a:latin typeface="Roboto Bk"/>
                <a:cs typeface="Roboto Bk"/>
              </a:rPr>
              <a:t>that </a:t>
            </a:r>
            <a:r>
              <a:rPr sz="1950" b="1" spc="65" dirty="0">
                <a:latin typeface="Roboto Bk"/>
                <a:cs typeface="Roboto Bk"/>
              </a:rPr>
              <a:t> </a:t>
            </a:r>
            <a:r>
              <a:rPr sz="1950" b="1" spc="114" dirty="0">
                <a:latin typeface="Roboto Bk"/>
                <a:cs typeface="Roboto Bk"/>
              </a:rPr>
              <a:t>year</a:t>
            </a:r>
            <a:endParaRPr sz="1950" dirty="0">
              <a:latin typeface="Roboto Bk"/>
              <a:cs typeface="Roboto B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97510" y="0"/>
            <a:ext cx="9660890" cy="7586345"/>
            <a:chOff x="397879" y="0"/>
            <a:chExt cx="9660890" cy="7586345"/>
          </a:xfrm>
        </p:grpSpPr>
        <p:sp>
          <p:nvSpPr>
            <p:cNvPr id="3" name="object 3"/>
            <p:cNvSpPr/>
            <p:nvPr/>
          </p:nvSpPr>
          <p:spPr>
            <a:xfrm>
              <a:off x="1116482" y="0"/>
              <a:ext cx="8942070" cy="7543800"/>
            </a:xfrm>
            <a:custGeom>
              <a:avLst/>
              <a:gdLst/>
              <a:ahLst/>
              <a:cxnLst/>
              <a:rect l="l" t="t" r="r" b="b"/>
              <a:pathLst>
                <a:path w="8942070" h="7543800">
                  <a:moveTo>
                    <a:pt x="8941917" y="7543799"/>
                  </a:moveTo>
                  <a:lnTo>
                    <a:pt x="0" y="7543799"/>
                  </a:lnTo>
                  <a:lnTo>
                    <a:pt x="0" y="0"/>
                  </a:lnTo>
                  <a:lnTo>
                    <a:pt x="8941917" y="0"/>
                  </a:lnTo>
                  <a:lnTo>
                    <a:pt x="8941917" y="754379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32277" y="0"/>
              <a:ext cx="165277" cy="7586205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1116469" y="0"/>
              <a:ext cx="80645" cy="7544434"/>
            </a:xfrm>
            <a:custGeom>
              <a:avLst/>
              <a:gdLst/>
              <a:ahLst/>
              <a:cxnLst/>
              <a:rect l="l" t="t" r="r" b="b"/>
              <a:pathLst>
                <a:path w="80644" h="7544434">
                  <a:moveTo>
                    <a:pt x="80479" y="3194608"/>
                  </a:moveTo>
                  <a:lnTo>
                    <a:pt x="0" y="3194608"/>
                  </a:lnTo>
                  <a:lnTo>
                    <a:pt x="0" y="7543851"/>
                  </a:lnTo>
                  <a:lnTo>
                    <a:pt x="80479" y="7543851"/>
                  </a:lnTo>
                  <a:lnTo>
                    <a:pt x="80479" y="3194608"/>
                  </a:lnTo>
                  <a:close/>
                </a:path>
                <a:path w="80644" h="7544434">
                  <a:moveTo>
                    <a:pt x="80479" y="916889"/>
                  </a:moveTo>
                  <a:lnTo>
                    <a:pt x="0" y="916889"/>
                  </a:lnTo>
                  <a:lnTo>
                    <a:pt x="0" y="3101390"/>
                  </a:lnTo>
                  <a:lnTo>
                    <a:pt x="80479" y="3101390"/>
                  </a:lnTo>
                  <a:lnTo>
                    <a:pt x="80479" y="916889"/>
                  </a:lnTo>
                  <a:close/>
                </a:path>
                <a:path w="80644" h="7544434">
                  <a:moveTo>
                    <a:pt x="80479" y="0"/>
                  </a:moveTo>
                  <a:lnTo>
                    <a:pt x="0" y="0"/>
                  </a:lnTo>
                  <a:lnTo>
                    <a:pt x="0" y="586790"/>
                  </a:lnTo>
                  <a:lnTo>
                    <a:pt x="80479" y="586790"/>
                  </a:lnTo>
                  <a:lnTo>
                    <a:pt x="804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97879" y="586740"/>
              <a:ext cx="8966835" cy="330200"/>
            </a:xfrm>
            <a:custGeom>
              <a:avLst/>
              <a:gdLst/>
              <a:ahLst/>
              <a:cxnLst/>
              <a:rect l="l" t="t" r="r" b="b"/>
              <a:pathLst>
                <a:path w="8966835" h="330200">
                  <a:moveTo>
                    <a:pt x="8966820" y="330090"/>
                  </a:moveTo>
                  <a:lnTo>
                    <a:pt x="0" y="330090"/>
                  </a:lnTo>
                  <a:lnTo>
                    <a:pt x="0" y="0"/>
                  </a:lnTo>
                  <a:lnTo>
                    <a:pt x="8966820" y="0"/>
                  </a:lnTo>
                  <a:lnTo>
                    <a:pt x="8966820" y="33009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747684" y="613832"/>
            <a:ext cx="8250555" cy="45621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36670" marR="5080" indent="-3824604">
              <a:lnSpc>
                <a:spcPct val="104299"/>
              </a:lnSpc>
              <a:spcBef>
                <a:spcPts val="60"/>
              </a:spcBef>
            </a:pPr>
            <a:r>
              <a:rPr sz="1450" b="1" spc="130" dirty="0">
                <a:latin typeface="Roboto"/>
                <a:cs typeface="Roboto"/>
              </a:rPr>
              <a:t>AUTHORITIES</a:t>
            </a:r>
            <a:r>
              <a:rPr sz="1450" b="1" spc="25" dirty="0">
                <a:latin typeface="Roboto"/>
                <a:cs typeface="Roboto"/>
              </a:rPr>
              <a:t> </a:t>
            </a:r>
            <a:r>
              <a:rPr sz="1450" b="1" spc="165" dirty="0">
                <a:latin typeface="Roboto"/>
                <a:cs typeface="Roboto"/>
              </a:rPr>
              <a:t>ENGAGED</a:t>
            </a:r>
            <a:r>
              <a:rPr sz="1450" b="1" spc="25" dirty="0">
                <a:latin typeface="Roboto"/>
                <a:cs typeface="Roboto"/>
              </a:rPr>
              <a:t> </a:t>
            </a:r>
            <a:r>
              <a:rPr sz="1450" b="1" spc="155" dirty="0">
                <a:latin typeface="Roboto"/>
                <a:cs typeface="Roboto"/>
              </a:rPr>
              <a:t>IN</a:t>
            </a:r>
            <a:r>
              <a:rPr sz="1450" b="1" spc="30" dirty="0">
                <a:latin typeface="Roboto"/>
                <a:cs typeface="Roboto"/>
              </a:rPr>
              <a:t> </a:t>
            </a:r>
            <a:r>
              <a:rPr sz="1450" b="1" spc="114" dirty="0">
                <a:latin typeface="Roboto"/>
                <a:cs typeface="Roboto"/>
              </a:rPr>
              <a:t>INCO</a:t>
            </a:r>
            <a:r>
              <a:rPr lang="en-US" sz="1450" b="1" spc="114" dirty="0">
                <a:latin typeface="Roboto"/>
                <a:cs typeface="Roboto"/>
              </a:rPr>
              <a:t>R</a:t>
            </a:r>
            <a:r>
              <a:rPr sz="1450" b="1" spc="114" dirty="0">
                <a:latin typeface="Roboto"/>
                <a:cs typeface="Roboto"/>
              </a:rPr>
              <a:t>PORATION/REGISTRATION/REGULATION</a:t>
            </a:r>
            <a:r>
              <a:rPr sz="1450" b="1" spc="25" dirty="0">
                <a:latin typeface="Roboto"/>
                <a:cs typeface="Roboto"/>
              </a:rPr>
              <a:t> </a:t>
            </a:r>
            <a:r>
              <a:rPr sz="1450" b="1" spc="140" dirty="0">
                <a:latin typeface="Roboto"/>
                <a:cs typeface="Roboto"/>
              </a:rPr>
              <a:t>OF</a:t>
            </a:r>
            <a:r>
              <a:rPr sz="1450" b="1" spc="30" dirty="0">
                <a:latin typeface="Roboto"/>
                <a:cs typeface="Roboto"/>
              </a:rPr>
              <a:t> </a:t>
            </a:r>
            <a:r>
              <a:rPr sz="1450" b="1" spc="75" dirty="0">
                <a:latin typeface="Roboto"/>
                <a:cs typeface="Roboto"/>
              </a:rPr>
              <a:t>NPOs</a:t>
            </a:r>
            <a:r>
              <a:rPr sz="1450" b="1" spc="25" dirty="0">
                <a:latin typeface="Roboto"/>
                <a:cs typeface="Roboto"/>
              </a:rPr>
              <a:t> </a:t>
            </a:r>
            <a:r>
              <a:rPr sz="1450" b="1" spc="155" dirty="0">
                <a:latin typeface="Roboto"/>
                <a:cs typeface="Roboto"/>
              </a:rPr>
              <a:t>IN </a:t>
            </a:r>
            <a:r>
              <a:rPr sz="1450" b="1" spc="-345" dirty="0">
                <a:latin typeface="Roboto"/>
                <a:cs typeface="Roboto"/>
              </a:rPr>
              <a:t> </a:t>
            </a:r>
            <a:r>
              <a:rPr sz="1450" b="1" spc="165" dirty="0">
                <a:latin typeface="Roboto"/>
                <a:cs typeface="Roboto"/>
              </a:rPr>
              <a:t>INDIA</a:t>
            </a:r>
            <a:endParaRPr sz="1450" dirty="0">
              <a:latin typeface="Roboto"/>
              <a:cs typeface="Roboto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1117600" y="1373091"/>
            <a:ext cx="1805939" cy="1440815"/>
            <a:chOff x="1117600" y="1373091"/>
            <a:chExt cx="1805939" cy="1440815"/>
          </a:xfrm>
        </p:grpSpPr>
        <p:sp>
          <p:nvSpPr>
            <p:cNvPr id="9" name="object 9"/>
            <p:cNvSpPr/>
            <p:nvPr/>
          </p:nvSpPr>
          <p:spPr>
            <a:xfrm>
              <a:off x="1131570" y="1387061"/>
              <a:ext cx="1778000" cy="1412875"/>
            </a:xfrm>
            <a:custGeom>
              <a:avLst/>
              <a:gdLst/>
              <a:ahLst/>
              <a:cxnLst/>
              <a:rect l="l" t="t" r="r" b="b"/>
              <a:pathLst>
                <a:path w="1778000" h="1412875">
                  <a:moveTo>
                    <a:pt x="1542095" y="1412772"/>
                  </a:moveTo>
                  <a:lnTo>
                    <a:pt x="235466" y="1412772"/>
                  </a:lnTo>
                  <a:lnTo>
                    <a:pt x="188012" y="1407988"/>
                  </a:lnTo>
                  <a:lnTo>
                    <a:pt x="143812" y="1394268"/>
                  </a:lnTo>
                  <a:lnTo>
                    <a:pt x="103815" y="1372558"/>
                  </a:lnTo>
                  <a:lnTo>
                    <a:pt x="68966" y="1343806"/>
                  </a:lnTo>
                  <a:lnTo>
                    <a:pt x="40214" y="1308957"/>
                  </a:lnTo>
                  <a:lnTo>
                    <a:pt x="18504" y="1268960"/>
                  </a:lnTo>
                  <a:lnTo>
                    <a:pt x="4783" y="1224760"/>
                  </a:lnTo>
                  <a:lnTo>
                    <a:pt x="0" y="1177305"/>
                  </a:lnTo>
                  <a:lnTo>
                    <a:pt x="0" y="235466"/>
                  </a:lnTo>
                  <a:lnTo>
                    <a:pt x="4783" y="188012"/>
                  </a:lnTo>
                  <a:lnTo>
                    <a:pt x="18504" y="143812"/>
                  </a:lnTo>
                  <a:lnTo>
                    <a:pt x="40214" y="103815"/>
                  </a:lnTo>
                  <a:lnTo>
                    <a:pt x="68966" y="68966"/>
                  </a:lnTo>
                  <a:lnTo>
                    <a:pt x="103815" y="40214"/>
                  </a:lnTo>
                  <a:lnTo>
                    <a:pt x="143812" y="18504"/>
                  </a:lnTo>
                  <a:lnTo>
                    <a:pt x="188012" y="4783"/>
                  </a:lnTo>
                  <a:lnTo>
                    <a:pt x="235466" y="0"/>
                  </a:lnTo>
                  <a:lnTo>
                    <a:pt x="1542095" y="0"/>
                  </a:lnTo>
                  <a:lnTo>
                    <a:pt x="1588247" y="4566"/>
                  </a:lnTo>
                  <a:lnTo>
                    <a:pt x="1632205" y="17923"/>
                  </a:lnTo>
                  <a:lnTo>
                    <a:pt x="1672732" y="39561"/>
                  </a:lnTo>
                  <a:lnTo>
                    <a:pt x="1708596" y="68966"/>
                  </a:lnTo>
                  <a:lnTo>
                    <a:pt x="1738001" y="104829"/>
                  </a:lnTo>
                  <a:lnTo>
                    <a:pt x="1759638" y="145357"/>
                  </a:lnTo>
                  <a:lnTo>
                    <a:pt x="1772996" y="189314"/>
                  </a:lnTo>
                  <a:lnTo>
                    <a:pt x="1777562" y="235466"/>
                  </a:lnTo>
                  <a:lnTo>
                    <a:pt x="1777562" y="1177305"/>
                  </a:lnTo>
                  <a:lnTo>
                    <a:pt x="1772778" y="1224760"/>
                  </a:lnTo>
                  <a:lnTo>
                    <a:pt x="1759058" y="1268960"/>
                  </a:lnTo>
                  <a:lnTo>
                    <a:pt x="1737348" y="1308957"/>
                  </a:lnTo>
                  <a:lnTo>
                    <a:pt x="1708595" y="1343806"/>
                  </a:lnTo>
                  <a:lnTo>
                    <a:pt x="1673747" y="1372558"/>
                  </a:lnTo>
                  <a:lnTo>
                    <a:pt x="1633750" y="1394268"/>
                  </a:lnTo>
                  <a:lnTo>
                    <a:pt x="1589550" y="1407988"/>
                  </a:lnTo>
                  <a:lnTo>
                    <a:pt x="1542095" y="1412772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131570" y="1387061"/>
              <a:ext cx="1778000" cy="1412875"/>
            </a:xfrm>
            <a:custGeom>
              <a:avLst/>
              <a:gdLst/>
              <a:ahLst/>
              <a:cxnLst/>
              <a:rect l="l" t="t" r="r" b="b"/>
              <a:pathLst>
                <a:path w="1778000" h="1412875">
                  <a:moveTo>
                    <a:pt x="0" y="235466"/>
                  </a:moveTo>
                  <a:lnTo>
                    <a:pt x="4783" y="188012"/>
                  </a:lnTo>
                  <a:lnTo>
                    <a:pt x="18504" y="143812"/>
                  </a:lnTo>
                  <a:lnTo>
                    <a:pt x="40214" y="103815"/>
                  </a:lnTo>
                  <a:lnTo>
                    <a:pt x="68966" y="68966"/>
                  </a:lnTo>
                  <a:lnTo>
                    <a:pt x="103815" y="40214"/>
                  </a:lnTo>
                  <a:lnTo>
                    <a:pt x="143812" y="18504"/>
                  </a:lnTo>
                  <a:lnTo>
                    <a:pt x="188012" y="4783"/>
                  </a:lnTo>
                  <a:lnTo>
                    <a:pt x="235466" y="0"/>
                  </a:lnTo>
                  <a:lnTo>
                    <a:pt x="1542095" y="0"/>
                  </a:lnTo>
                  <a:lnTo>
                    <a:pt x="1588247" y="4566"/>
                  </a:lnTo>
                  <a:lnTo>
                    <a:pt x="1632205" y="17923"/>
                  </a:lnTo>
                  <a:lnTo>
                    <a:pt x="1672732" y="39561"/>
                  </a:lnTo>
                  <a:lnTo>
                    <a:pt x="1708596" y="68966"/>
                  </a:lnTo>
                  <a:lnTo>
                    <a:pt x="1738001" y="104829"/>
                  </a:lnTo>
                  <a:lnTo>
                    <a:pt x="1759638" y="145357"/>
                  </a:lnTo>
                  <a:lnTo>
                    <a:pt x="1772996" y="189314"/>
                  </a:lnTo>
                  <a:lnTo>
                    <a:pt x="1777562" y="235466"/>
                  </a:lnTo>
                  <a:lnTo>
                    <a:pt x="1777562" y="1177305"/>
                  </a:lnTo>
                  <a:lnTo>
                    <a:pt x="1772778" y="1224760"/>
                  </a:lnTo>
                  <a:lnTo>
                    <a:pt x="1759058" y="1268960"/>
                  </a:lnTo>
                  <a:lnTo>
                    <a:pt x="1737348" y="1308957"/>
                  </a:lnTo>
                  <a:lnTo>
                    <a:pt x="1708595" y="1343806"/>
                  </a:lnTo>
                  <a:lnTo>
                    <a:pt x="1673747" y="1372558"/>
                  </a:lnTo>
                  <a:lnTo>
                    <a:pt x="1633750" y="1394268"/>
                  </a:lnTo>
                  <a:lnTo>
                    <a:pt x="1589550" y="1407988"/>
                  </a:lnTo>
                  <a:lnTo>
                    <a:pt x="1542095" y="1412772"/>
                  </a:lnTo>
                  <a:lnTo>
                    <a:pt x="235466" y="1412772"/>
                  </a:lnTo>
                  <a:lnTo>
                    <a:pt x="188012" y="1407988"/>
                  </a:lnTo>
                  <a:lnTo>
                    <a:pt x="143812" y="1394268"/>
                  </a:lnTo>
                  <a:lnTo>
                    <a:pt x="103815" y="1372558"/>
                  </a:lnTo>
                  <a:lnTo>
                    <a:pt x="68966" y="1343806"/>
                  </a:lnTo>
                  <a:lnTo>
                    <a:pt x="40214" y="1308957"/>
                  </a:lnTo>
                  <a:lnTo>
                    <a:pt x="18504" y="1268960"/>
                  </a:lnTo>
                  <a:lnTo>
                    <a:pt x="4783" y="1224760"/>
                  </a:lnTo>
                  <a:lnTo>
                    <a:pt x="0" y="1177305"/>
                  </a:lnTo>
                  <a:lnTo>
                    <a:pt x="0" y="235466"/>
                  </a:lnTo>
                  <a:close/>
                </a:path>
              </a:pathLst>
            </a:custGeom>
            <a:ln w="27939">
              <a:solidFill>
                <a:srgbClr val="20364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340790" y="1724512"/>
            <a:ext cx="1342390" cy="71310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080" algn="ctr">
              <a:lnSpc>
                <a:spcPct val="104299"/>
              </a:lnSpc>
              <a:spcBef>
                <a:spcPts val="60"/>
              </a:spcBef>
            </a:pPr>
            <a:r>
              <a:rPr sz="1450" spc="10" dirty="0">
                <a:latin typeface="Constantia"/>
                <a:cs typeface="Constantia"/>
              </a:rPr>
              <a:t>CHARITABLE</a:t>
            </a:r>
            <a:r>
              <a:rPr sz="1450" spc="-80" dirty="0">
                <a:latin typeface="Constantia"/>
                <a:cs typeface="Constantia"/>
              </a:rPr>
              <a:t> </a:t>
            </a:r>
            <a:r>
              <a:rPr sz="1450" spc="20" dirty="0">
                <a:latin typeface="Constantia"/>
                <a:cs typeface="Constantia"/>
              </a:rPr>
              <a:t>&amp; </a:t>
            </a:r>
            <a:r>
              <a:rPr sz="1450" spc="-350" dirty="0">
                <a:latin typeface="Constantia"/>
                <a:cs typeface="Constantia"/>
              </a:rPr>
              <a:t> </a:t>
            </a:r>
            <a:r>
              <a:rPr sz="1450" spc="15" dirty="0">
                <a:latin typeface="Constantia"/>
                <a:cs typeface="Constantia"/>
              </a:rPr>
              <a:t>RELIGIOUS </a:t>
            </a:r>
            <a:r>
              <a:rPr sz="1450" spc="20" dirty="0">
                <a:latin typeface="Constantia"/>
                <a:cs typeface="Constantia"/>
              </a:rPr>
              <a:t> </a:t>
            </a:r>
            <a:r>
              <a:rPr sz="1450" spc="10" dirty="0">
                <a:latin typeface="Constantia"/>
                <a:cs typeface="Constantia"/>
              </a:rPr>
              <a:t>TRUSTS</a:t>
            </a:r>
            <a:endParaRPr sz="1450">
              <a:latin typeface="Constantia"/>
              <a:cs typeface="Constantia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4174139" y="1441671"/>
            <a:ext cx="1805939" cy="1440815"/>
            <a:chOff x="4174139" y="1373091"/>
            <a:chExt cx="1805939" cy="1440815"/>
          </a:xfrm>
        </p:grpSpPr>
        <p:sp>
          <p:nvSpPr>
            <p:cNvPr id="13" name="object 13"/>
            <p:cNvSpPr/>
            <p:nvPr/>
          </p:nvSpPr>
          <p:spPr>
            <a:xfrm>
              <a:off x="4188109" y="1387061"/>
              <a:ext cx="1778000" cy="1412875"/>
            </a:xfrm>
            <a:custGeom>
              <a:avLst/>
              <a:gdLst/>
              <a:ahLst/>
              <a:cxnLst/>
              <a:rect l="l" t="t" r="r" b="b"/>
              <a:pathLst>
                <a:path w="1778000" h="1412875">
                  <a:moveTo>
                    <a:pt x="1542095" y="1412772"/>
                  </a:moveTo>
                  <a:lnTo>
                    <a:pt x="235467" y="1412772"/>
                  </a:lnTo>
                  <a:lnTo>
                    <a:pt x="188012" y="1407988"/>
                  </a:lnTo>
                  <a:lnTo>
                    <a:pt x="143812" y="1394268"/>
                  </a:lnTo>
                  <a:lnTo>
                    <a:pt x="103815" y="1372558"/>
                  </a:lnTo>
                  <a:lnTo>
                    <a:pt x="68966" y="1343806"/>
                  </a:lnTo>
                  <a:lnTo>
                    <a:pt x="40214" y="1308957"/>
                  </a:lnTo>
                  <a:lnTo>
                    <a:pt x="18504" y="1268960"/>
                  </a:lnTo>
                  <a:lnTo>
                    <a:pt x="4783" y="1224760"/>
                  </a:lnTo>
                  <a:lnTo>
                    <a:pt x="0" y="1177305"/>
                  </a:lnTo>
                  <a:lnTo>
                    <a:pt x="0" y="235466"/>
                  </a:lnTo>
                  <a:lnTo>
                    <a:pt x="4783" y="188012"/>
                  </a:lnTo>
                  <a:lnTo>
                    <a:pt x="18504" y="143812"/>
                  </a:lnTo>
                  <a:lnTo>
                    <a:pt x="40214" y="103815"/>
                  </a:lnTo>
                  <a:lnTo>
                    <a:pt x="68966" y="68966"/>
                  </a:lnTo>
                  <a:lnTo>
                    <a:pt x="103815" y="40214"/>
                  </a:lnTo>
                  <a:lnTo>
                    <a:pt x="143812" y="18504"/>
                  </a:lnTo>
                  <a:lnTo>
                    <a:pt x="188012" y="4783"/>
                  </a:lnTo>
                  <a:lnTo>
                    <a:pt x="235467" y="0"/>
                  </a:lnTo>
                  <a:lnTo>
                    <a:pt x="1542095" y="0"/>
                  </a:lnTo>
                  <a:lnTo>
                    <a:pt x="1588247" y="4566"/>
                  </a:lnTo>
                  <a:lnTo>
                    <a:pt x="1632205" y="17923"/>
                  </a:lnTo>
                  <a:lnTo>
                    <a:pt x="1672733" y="39561"/>
                  </a:lnTo>
                  <a:lnTo>
                    <a:pt x="1708596" y="68966"/>
                  </a:lnTo>
                  <a:lnTo>
                    <a:pt x="1738001" y="104829"/>
                  </a:lnTo>
                  <a:lnTo>
                    <a:pt x="1759638" y="145357"/>
                  </a:lnTo>
                  <a:lnTo>
                    <a:pt x="1772996" y="189314"/>
                  </a:lnTo>
                  <a:lnTo>
                    <a:pt x="1777562" y="235466"/>
                  </a:lnTo>
                  <a:lnTo>
                    <a:pt x="1777562" y="1177305"/>
                  </a:lnTo>
                  <a:lnTo>
                    <a:pt x="1772778" y="1224760"/>
                  </a:lnTo>
                  <a:lnTo>
                    <a:pt x="1759058" y="1268960"/>
                  </a:lnTo>
                  <a:lnTo>
                    <a:pt x="1737348" y="1308957"/>
                  </a:lnTo>
                  <a:lnTo>
                    <a:pt x="1708595" y="1343806"/>
                  </a:lnTo>
                  <a:lnTo>
                    <a:pt x="1673747" y="1372558"/>
                  </a:lnTo>
                  <a:lnTo>
                    <a:pt x="1633750" y="1394268"/>
                  </a:lnTo>
                  <a:lnTo>
                    <a:pt x="1589550" y="1407988"/>
                  </a:lnTo>
                  <a:lnTo>
                    <a:pt x="1542095" y="1412772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188109" y="1387061"/>
              <a:ext cx="1778000" cy="1412875"/>
            </a:xfrm>
            <a:custGeom>
              <a:avLst/>
              <a:gdLst/>
              <a:ahLst/>
              <a:cxnLst/>
              <a:rect l="l" t="t" r="r" b="b"/>
              <a:pathLst>
                <a:path w="1778000" h="1412875">
                  <a:moveTo>
                    <a:pt x="0" y="235466"/>
                  </a:moveTo>
                  <a:lnTo>
                    <a:pt x="4783" y="188012"/>
                  </a:lnTo>
                  <a:lnTo>
                    <a:pt x="18504" y="143812"/>
                  </a:lnTo>
                  <a:lnTo>
                    <a:pt x="40214" y="103815"/>
                  </a:lnTo>
                  <a:lnTo>
                    <a:pt x="68966" y="68966"/>
                  </a:lnTo>
                  <a:lnTo>
                    <a:pt x="103815" y="40214"/>
                  </a:lnTo>
                  <a:lnTo>
                    <a:pt x="143812" y="18504"/>
                  </a:lnTo>
                  <a:lnTo>
                    <a:pt x="188012" y="4783"/>
                  </a:lnTo>
                  <a:lnTo>
                    <a:pt x="235467" y="0"/>
                  </a:lnTo>
                  <a:lnTo>
                    <a:pt x="1542095" y="0"/>
                  </a:lnTo>
                  <a:lnTo>
                    <a:pt x="1588247" y="4566"/>
                  </a:lnTo>
                  <a:lnTo>
                    <a:pt x="1632205" y="17923"/>
                  </a:lnTo>
                  <a:lnTo>
                    <a:pt x="1672733" y="39561"/>
                  </a:lnTo>
                  <a:lnTo>
                    <a:pt x="1708596" y="68966"/>
                  </a:lnTo>
                  <a:lnTo>
                    <a:pt x="1738001" y="104829"/>
                  </a:lnTo>
                  <a:lnTo>
                    <a:pt x="1759638" y="145357"/>
                  </a:lnTo>
                  <a:lnTo>
                    <a:pt x="1772996" y="189314"/>
                  </a:lnTo>
                  <a:lnTo>
                    <a:pt x="1777562" y="235466"/>
                  </a:lnTo>
                  <a:lnTo>
                    <a:pt x="1777562" y="1177305"/>
                  </a:lnTo>
                  <a:lnTo>
                    <a:pt x="1772778" y="1224760"/>
                  </a:lnTo>
                  <a:lnTo>
                    <a:pt x="1759058" y="1268960"/>
                  </a:lnTo>
                  <a:lnTo>
                    <a:pt x="1737348" y="1308957"/>
                  </a:lnTo>
                  <a:lnTo>
                    <a:pt x="1708595" y="1343806"/>
                  </a:lnTo>
                  <a:lnTo>
                    <a:pt x="1673747" y="1372558"/>
                  </a:lnTo>
                  <a:lnTo>
                    <a:pt x="1633750" y="1394268"/>
                  </a:lnTo>
                  <a:lnTo>
                    <a:pt x="1589550" y="1407988"/>
                  </a:lnTo>
                  <a:lnTo>
                    <a:pt x="1542095" y="1412772"/>
                  </a:lnTo>
                  <a:lnTo>
                    <a:pt x="235467" y="1412772"/>
                  </a:lnTo>
                  <a:lnTo>
                    <a:pt x="188012" y="1407988"/>
                  </a:lnTo>
                  <a:lnTo>
                    <a:pt x="143812" y="1394268"/>
                  </a:lnTo>
                  <a:lnTo>
                    <a:pt x="103815" y="1372558"/>
                  </a:lnTo>
                  <a:lnTo>
                    <a:pt x="68966" y="1343806"/>
                  </a:lnTo>
                  <a:lnTo>
                    <a:pt x="40214" y="1308957"/>
                  </a:lnTo>
                  <a:lnTo>
                    <a:pt x="18504" y="1268960"/>
                  </a:lnTo>
                  <a:lnTo>
                    <a:pt x="4783" y="1224760"/>
                  </a:lnTo>
                  <a:lnTo>
                    <a:pt x="0" y="1177305"/>
                  </a:lnTo>
                  <a:lnTo>
                    <a:pt x="0" y="235466"/>
                  </a:lnTo>
                  <a:close/>
                </a:path>
              </a:pathLst>
            </a:custGeom>
            <a:ln w="27939">
              <a:solidFill>
                <a:srgbClr val="20364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4502105" y="1839765"/>
            <a:ext cx="1136650" cy="482600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80340" marR="5080" indent="-167640">
              <a:lnSpc>
                <a:spcPct val="104299"/>
              </a:lnSpc>
              <a:spcBef>
                <a:spcPts val="60"/>
              </a:spcBef>
            </a:pPr>
            <a:r>
              <a:rPr sz="1450" spc="15" dirty="0">
                <a:latin typeface="Constantia"/>
                <a:cs typeface="Constantia"/>
              </a:rPr>
              <a:t>R</a:t>
            </a:r>
            <a:r>
              <a:rPr sz="1450" spc="-10" dirty="0">
                <a:latin typeface="Constantia"/>
                <a:cs typeface="Constantia"/>
              </a:rPr>
              <a:t>E</a:t>
            </a:r>
            <a:r>
              <a:rPr sz="1450" spc="15" dirty="0">
                <a:latin typeface="Constantia"/>
                <a:cs typeface="Constantia"/>
              </a:rPr>
              <a:t>G</a:t>
            </a:r>
            <a:r>
              <a:rPr sz="1450" spc="10" dirty="0">
                <a:latin typeface="Constantia"/>
                <a:cs typeface="Constantia"/>
              </a:rPr>
              <a:t>I</a:t>
            </a:r>
            <a:r>
              <a:rPr sz="1450" dirty="0">
                <a:latin typeface="Constantia"/>
                <a:cs typeface="Constantia"/>
              </a:rPr>
              <a:t>S</a:t>
            </a:r>
            <a:r>
              <a:rPr sz="1450" spc="20" dirty="0">
                <a:latin typeface="Constantia"/>
                <a:cs typeface="Constantia"/>
              </a:rPr>
              <a:t>T</a:t>
            </a:r>
            <a:r>
              <a:rPr sz="1450" spc="15" dirty="0">
                <a:latin typeface="Constantia"/>
                <a:cs typeface="Constantia"/>
              </a:rPr>
              <a:t>ERE</a:t>
            </a:r>
            <a:r>
              <a:rPr sz="1450" spc="10" dirty="0">
                <a:latin typeface="Constantia"/>
                <a:cs typeface="Constantia"/>
              </a:rPr>
              <a:t>D  </a:t>
            </a:r>
            <a:r>
              <a:rPr sz="1450" spc="25" dirty="0">
                <a:latin typeface="Constantia"/>
                <a:cs typeface="Constantia"/>
              </a:rPr>
              <a:t>SOCIETY</a:t>
            </a:r>
            <a:endParaRPr sz="1450">
              <a:latin typeface="Constantia"/>
              <a:cs typeface="Constantia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7104949" y="1373091"/>
            <a:ext cx="1805939" cy="1440815"/>
            <a:chOff x="7104949" y="1373091"/>
            <a:chExt cx="1805939" cy="1440815"/>
          </a:xfrm>
        </p:grpSpPr>
        <p:sp>
          <p:nvSpPr>
            <p:cNvPr id="17" name="object 17"/>
            <p:cNvSpPr/>
            <p:nvPr/>
          </p:nvSpPr>
          <p:spPr>
            <a:xfrm>
              <a:off x="7118919" y="1387061"/>
              <a:ext cx="1778000" cy="1412875"/>
            </a:xfrm>
            <a:custGeom>
              <a:avLst/>
              <a:gdLst/>
              <a:ahLst/>
              <a:cxnLst/>
              <a:rect l="l" t="t" r="r" b="b"/>
              <a:pathLst>
                <a:path w="1778000" h="1412875">
                  <a:moveTo>
                    <a:pt x="1542095" y="1412772"/>
                  </a:moveTo>
                  <a:lnTo>
                    <a:pt x="235466" y="1412772"/>
                  </a:lnTo>
                  <a:lnTo>
                    <a:pt x="188011" y="1407988"/>
                  </a:lnTo>
                  <a:lnTo>
                    <a:pt x="143812" y="1394268"/>
                  </a:lnTo>
                  <a:lnTo>
                    <a:pt x="103815" y="1372558"/>
                  </a:lnTo>
                  <a:lnTo>
                    <a:pt x="68966" y="1343806"/>
                  </a:lnTo>
                  <a:lnTo>
                    <a:pt x="40214" y="1308957"/>
                  </a:lnTo>
                  <a:lnTo>
                    <a:pt x="18504" y="1268960"/>
                  </a:lnTo>
                  <a:lnTo>
                    <a:pt x="4783" y="1224760"/>
                  </a:lnTo>
                  <a:lnTo>
                    <a:pt x="0" y="1177305"/>
                  </a:lnTo>
                  <a:lnTo>
                    <a:pt x="0" y="235466"/>
                  </a:lnTo>
                  <a:lnTo>
                    <a:pt x="4783" y="188012"/>
                  </a:lnTo>
                  <a:lnTo>
                    <a:pt x="18504" y="143812"/>
                  </a:lnTo>
                  <a:lnTo>
                    <a:pt x="40214" y="103815"/>
                  </a:lnTo>
                  <a:lnTo>
                    <a:pt x="68966" y="68966"/>
                  </a:lnTo>
                  <a:lnTo>
                    <a:pt x="103815" y="40214"/>
                  </a:lnTo>
                  <a:lnTo>
                    <a:pt x="143812" y="18504"/>
                  </a:lnTo>
                  <a:lnTo>
                    <a:pt x="188011" y="4783"/>
                  </a:lnTo>
                  <a:lnTo>
                    <a:pt x="235466" y="0"/>
                  </a:lnTo>
                  <a:lnTo>
                    <a:pt x="1542095" y="0"/>
                  </a:lnTo>
                  <a:lnTo>
                    <a:pt x="1588247" y="4566"/>
                  </a:lnTo>
                  <a:lnTo>
                    <a:pt x="1632204" y="17923"/>
                  </a:lnTo>
                  <a:lnTo>
                    <a:pt x="1672732" y="39561"/>
                  </a:lnTo>
                  <a:lnTo>
                    <a:pt x="1708595" y="68966"/>
                  </a:lnTo>
                  <a:lnTo>
                    <a:pt x="1738001" y="104829"/>
                  </a:lnTo>
                  <a:lnTo>
                    <a:pt x="1759638" y="145357"/>
                  </a:lnTo>
                  <a:lnTo>
                    <a:pt x="1772996" y="189314"/>
                  </a:lnTo>
                  <a:lnTo>
                    <a:pt x="1777562" y="235466"/>
                  </a:lnTo>
                  <a:lnTo>
                    <a:pt x="1777562" y="1177305"/>
                  </a:lnTo>
                  <a:lnTo>
                    <a:pt x="1772778" y="1224760"/>
                  </a:lnTo>
                  <a:lnTo>
                    <a:pt x="1759058" y="1268960"/>
                  </a:lnTo>
                  <a:lnTo>
                    <a:pt x="1737348" y="1308957"/>
                  </a:lnTo>
                  <a:lnTo>
                    <a:pt x="1708595" y="1343806"/>
                  </a:lnTo>
                  <a:lnTo>
                    <a:pt x="1673747" y="1372558"/>
                  </a:lnTo>
                  <a:lnTo>
                    <a:pt x="1633749" y="1394268"/>
                  </a:lnTo>
                  <a:lnTo>
                    <a:pt x="1589550" y="1407988"/>
                  </a:lnTo>
                  <a:lnTo>
                    <a:pt x="1542095" y="1412772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118919" y="1387061"/>
              <a:ext cx="1778000" cy="1412875"/>
            </a:xfrm>
            <a:custGeom>
              <a:avLst/>
              <a:gdLst/>
              <a:ahLst/>
              <a:cxnLst/>
              <a:rect l="l" t="t" r="r" b="b"/>
              <a:pathLst>
                <a:path w="1778000" h="1412875">
                  <a:moveTo>
                    <a:pt x="0" y="235466"/>
                  </a:moveTo>
                  <a:lnTo>
                    <a:pt x="4783" y="188012"/>
                  </a:lnTo>
                  <a:lnTo>
                    <a:pt x="18504" y="143812"/>
                  </a:lnTo>
                  <a:lnTo>
                    <a:pt x="40214" y="103815"/>
                  </a:lnTo>
                  <a:lnTo>
                    <a:pt x="68966" y="68966"/>
                  </a:lnTo>
                  <a:lnTo>
                    <a:pt x="103815" y="40214"/>
                  </a:lnTo>
                  <a:lnTo>
                    <a:pt x="143812" y="18504"/>
                  </a:lnTo>
                  <a:lnTo>
                    <a:pt x="188011" y="4783"/>
                  </a:lnTo>
                  <a:lnTo>
                    <a:pt x="235466" y="0"/>
                  </a:lnTo>
                  <a:lnTo>
                    <a:pt x="1542095" y="0"/>
                  </a:lnTo>
                  <a:lnTo>
                    <a:pt x="1588247" y="4566"/>
                  </a:lnTo>
                  <a:lnTo>
                    <a:pt x="1632204" y="17923"/>
                  </a:lnTo>
                  <a:lnTo>
                    <a:pt x="1672732" y="39561"/>
                  </a:lnTo>
                  <a:lnTo>
                    <a:pt x="1708595" y="68966"/>
                  </a:lnTo>
                  <a:lnTo>
                    <a:pt x="1738001" y="104829"/>
                  </a:lnTo>
                  <a:lnTo>
                    <a:pt x="1759638" y="145357"/>
                  </a:lnTo>
                  <a:lnTo>
                    <a:pt x="1772996" y="189314"/>
                  </a:lnTo>
                  <a:lnTo>
                    <a:pt x="1777562" y="235466"/>
                  </a:lnTo>
                  <a:lnTo>
                    <a:pt x="1777562" y="1177305"/>
                  </a:lnTo>
                  <a:lnTo>
                    <a:pt x="1772778" y="1224760"/>
                  </a:lnTo>
                  <a:lnTo>
                    <a:pt x="1759058" y="1268960"/>
                  </a:lnTo>
                  <a:lnTo>
                    <a:pt x="1737348" y="1308957"/>
                  </a:lnTo>
                  <a:lnTo>
                    <a:pt x="1708595" y="1343806"/>
                  </a:lnTo>
                  <a:lnTo>
                    <a:pt x="1673747" y="1372558"/>
                  </a:lnTo>
                  <a:lnTo>
                    <a:pt x="1633749" y="1394268"/>
                  </a:lnTo>
                  <a:lnTo>
                    <a:pt x="1589550" y="1407988"/>
                  </a:lnTo>
                  <a:lnTo>
                    <a:pt x="1542095" y="1412772"/>
                  </a:lnTo>
                  <a:lnTo>
                    <a:pt x="235466" y="1412772"/>
                  </a:lnTo>
                  <a:lnTo>
                    <a:pt x="188011" y="1407988"/>
                  </a:lnTo>
                  <a:lnTo>
                    <a:pt x="143812" y="1394268"/>
                  </a:lnTo>
                  <a:lnTo>
                    <a:pt x="103815" y="1372558"/>
                  </a:lnTo>
                  <a:lnTo>
                    <a:pt x="68966" y="1343806"/>
                  </a:lnTo>
                  <a:lnTo>
                    <a:pt x="40214" y="1308957"/>
                  </a:lnTo>
                  <a:lnTo>
                    <a:pt x="18504" y="1268960"/>
                  </a:lnTo>
                  <a:lnTo>
                    <a:pt x="4783" y="1224760"/>
                  </a:lnTo>
                  <a:lnTo>
                    <a:pt x="0" y="1177305"/>
                  </a:lnTo>
                  <a:lnTo>
                    <a:pt x="0" y="235466"/>
                  </a:lnTo>
                  <a:close/>
                </a:path>
              </a:pathLst>
            </a:custGeom>
            <a:ln w="27939">
              <a:solidFill>
                <a:srgbClr val="20364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7443392" y="1609260"/>
            <a:ext cx="1113155" cy="943610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080" algn="ctr">
              <a:lnSpc>
                <a:spcPct val="104299"/>
              </a:lnSpc>
              <a:spcBef>
                <a:spcPts val="60"/>
              </a:spcBef>
            </a:pPr>
            <a:r>
              <a:rPr sz="1450" spc="15" dirty="0">
                <a:latin typeface="Constantia"/>
                <a:cs typeface="Constantia"/>
              </a:rPr>
              <a:t>SECTION</a:t>
            </a:r>
            <a:r>
              <a:rPr sz="1450" spc="-40" dirty="0">
                <a:latin typeface="Constantia"/>
                <a:cs typeface="Constantia"/>
              </a:rPr>
              <a:t> </a:t>
            </a:r>
            <a:r>
              <a:rPr sz="1450" spc="15" dirty="0">
                <a:latin typeface="Constantia"/>
                <a:cs typeface="Constantia"/>
              </a:rPr>
              <a:t>8</a:t>
            </a:r>
            <a:r>
              <a:rPr sz="1450" spc="-40" dirty="0">
                <a:latin typeface="Constantia"/>
                <a:cs typeface="Constantia"/>
              </a:rPr>
              <a:t> </a:t>
            </a:r>
            <a:r>
              <a:rPr sz="1450" spc="15" dirty="0">
                <a:latin typeface="Constantia"/>
                <a:cs typeface="Constantia"/>
              </a:rPr>
              <a:t>– </a:t>
            </a:r>
            <a:r>
              <a:rPr sz="1450" spc="-350" dirty="0">
                <a:latin typeface="Constantia"/>
                <a:cs typeface="Constantia"/>
              </a:rPr>
              <a:t> </a:t>
            </a:r>
            <a:r>
              <a:rPr sz="1450" spc="15" dirty="0">
                <a:latin typeface="Constantia"/>
                <a:cs typeface="Constantia"/>
              </a:rPr>
              <a:t>NOT </a:t>
            </a:r>
            <a:r>
              <a:rPr sz="1450" spc="5" dirty="0">
                <a:latin typeface="Constantia"/>
                <a:cs typeface="Constantia"/>
              </a:rPr>
              <a:t>FOR </a:t>
            </a:r>
            <a:r>
              <a:rPr sz="1450" spc="10" dirty="0">
                <a:latin typeface="Constantia"/>
                <a:cs typeface="Constantia"/>
              </a:rPr>
              <a:t> </a:t>
            </a:r>
            <a:r>
              <a:rPr sz="1450" spc="5" dirty="0">
                <a:latin typeface="Constantia"/>
                <a:cs typeface="Constantia"/>
              </a:rPr>
              <a:t>PROFIT </a:t>
            </a:r>
            <a:r>
              <a:rPr sz="1450" spc="10" dirty="0">
                <a:latin typeface="Constantia"/>
                <a:cs typeface="Constantia"/>
              </a:rPr>
              <a:t> </a:t>
            </a:r>
            <a:r>
              <a:rPr sz="1450" spc="-5" dirty="0">
                <a:latin typeface="Constantia"/>
                <a:cs typeface="Constantia"/>
              </a:rPr>
              <a:t>COMPANY</a:t>
            </a:r>
            <a:endParaRPr sz="1450">
              <a:latin typeface="Constantia"/>
              <a:cs typeface="Constantia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69850" y="3087370"/>
            <a:ext cx="9699625" cy="1871980"/>
            <a:chOff x="69850" y="3087370"/>
            <a:chExt cx="9699625" cy="1871980"/>
          </a:xfrm>
        </p:grpSpPr>
        <p:sp>
          <p:nvSpPr>
            <p:cNvPr id="21" name="object 21"/>
            <p:cNvSpPr/>
            <p:nvPr/>
          </p:nvSpPr>
          <p:spPr>
            <a:xfrm>
              <a:off x="641657" y="3101340"/>
              <a:ext cx="9113520" cy="93345"/>
            </a:xfrm>
            <a:custGeom>
              <a:avLst/>
              <a:gdLst/>
              <a:ahLst/>
              <a:cxnLst/>
              <a:rect l="l" t="t" r="r" b="b"/>
              <a:pathLst>
                <a:path w="9113520" h="93344">
                  <a:moveTo>
                    <a:pt x="9113256" y="93214"/>
                  </a:moveTo>
                  <a:lnTo>
                    <a:pt x="0" y="93214"/>
                  </a:lnTo>
                  <a:lnTo>
                    <a:pt x="0" y="0"/>
                  </a:lnTo>
                  <a:lnTo>
                    <a:pt x="9113256" y="0"/>
                  </a:lnTo>
                  <a:lnTo>
                    <a:pt x="9113256" y="93214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41657" y="3101340"/>
              <a:ext cx="9113520" cy="93345"/>
            </a:xfrm>
            <a:custGeom>
              <a:avLst/>
              <a:gdLst/>
              <a:ahLst/>
              <a:cxnLst/>
              <a:rect l="l" t="t" r="r" b="b"/>
              <a:pathLst>
                <a:path w="9113520" h="93344">
                  <a:moveTo>
                    <a:pt x="0" y="0"/>
                  </a:moveTo>
                  <a:lnTo>
                    <a:pt x="9113256" y="0"/>
                  </a:lnTo>
                  <a:lnTo>
                    <a:pt x="9113256" y="93214"/>
                  </a:lnTo>
                  <a:lnTo>
                    <a:pt x="0" y="93214"/>
                  </a:lnTo>
                  <a:lnTo>
                    <a:pt x="0" y="0"/>
                  </a:lnTo>
                  <a:close/>
                </a:path>
              </a:pathLst>
            </a:custGeom>
            <a:ln w="27939">
              <a:solidFill>
                <a:srgbClr val="20364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83820" y="3352801"/>
              <a:ext cx="2094230" cy="1592580"/>
            </a:xfrm>
            <a:custGeom>
              <a:avLst/>
              <a:gdLst/>
              <a:ahLst/>
              <a:cxnLst/>
              <a:rect l="l" t="t" r="r" b="b"/>
              <a:pathLst>
                <a:path w="2094230" h="1592579">
                  <a:moveTo>
                    <a:pt x="1046800" y="1592580"/>
                  </a:moveTo>
                  <a:lnTo>
                    <a:pt x="992932" y="1591544"/>
                  </a:lnTo>
                  <a:lnTo>
                    <a:pt x="939771" y="1588469"/>
                  </a:lnTo>
                  <a:lnTo>
                    <a:pt x="887383" y="1583405"/>
                  </a:lnTo>
                  <a:lnTo>
                    <a:pt x="835833" y="1576402"/>
                  </a:lnTo>
                  <a:lnTo>
                    <a:pt x="785188" y="1567510"/>
                  </a:lnTo>
                  <a:lnTo>
                    <a:pt x="735514" y="1556780"/>
                  </a:lnTo>
                  <a:lnTo>
                    <a:pt x="686875" y="1544261"/>
                  </a:lnTo>
                  <a:lnTo>
                    <a:pt x="639338" y="1530003"/>
                  </a:lnTo>
                  <a:lnTo>
                    <a:pt x="592969" y="1514057"/>
                  </a:lnTo>
                  <a:lnTo>
                    <a:pt x="547833" y="1496472"/>
                  </a:lnTo>
                  <a:lnTo>
                    <a:pt x="503996" y="1477298"/>
                  </a:lnTo>
                  <a:lnTo>
                    <a:pt x="461524" y="1456586"/>
                  </a:lnTo>
                  <a:lnTo>
                    <a:pt x="420483" y="1434385"/>
                  </a:lnTo>
                  <a:lnTo>
                    <a:pt x="380938" y="1410746"/>
                  </a:lnTo>
                  <a:lnTo>
                    <a:pt x="342955" y="1385718"/>
                  </a:lnTo>
                  <a:lnTo>
                    <a:pt x="306600" y="1359352"/>
                  </a:lnTo>
                  <a:lnTo>
                    <a:pt x="271939" y="1331697"/>
                  </a:lnTo>
                  <a:lnTo>
                    <a:pt x="239038" y="1302804"/>
                  </a:lnTo>
                  <a:lnTo>
                    <a:pt x="207962" y="1272723"/>
                  </a:lnTo>
                  <a:lnTo>
                    <a:pt x="178777" y="1241503"/>
                  </a:lnTo>
                  <a:lnTo>
                    <a:pt x="151548" y="1209195"/>
                  </a:lnTo>
                  <a:lnTo>
                    <a:pt x="126343" y="1175849"/>
                  </a:lnTo>
                  <a:lnTo>
                    <a:pt x="103225" y="1141514"/>
                  </a:lnTo>
                  <a:lnTo>
                    <a:pt x="82262" y="1106242"/>
                  </a:lnTo>
                  <a:lnTo>
                    <a:pt x="63519" y="1070081"/>
                  </a:lnTo>
                  <a:lnTo>
                    <a:pt x="47062" y="1033082"/>
                  </a:lnTo>
                  <a:lnTo>
                    <a:pt x="32956" y="995295"/>
                  </a:lnTo>
                  <a:lnTo>
                    <a:pt x="21267" y="956770"/>
                  </a:lnTo>
                  <a:lnTo>
                    <a:pt x="12061" y="917557"/>
                  </a:lnTo>
                  <a:lnTo>
                    <a:pt x="5404" y="877706"/>
                  </a:lnTo>
                  <a:lnTo>
                    <a:pt x="1362" y="837267"/>
                  </a:lnTo>
                  <a:lnTo>
                    <a:pt x="0" y="796290"/>
                  </a:lnTo>
                  <a:lnTo>
                    <a:pt x="1362" y="755313"/>
                  </a:lnTo>
                  <a:lnTo>
                    <a:pt x="5404" y="714874"/>
                  </a:lnTo>
                  <a:lnTo>
                    <a:pt x="12061" y="675023"/>
                  </a:lnTo>
                  <a:lnTo>
                    <a:pt x="21267" y="635809"/>
                  </a:lnTo>
                  <a:lnTo>
                    <a:pt x="32956" y="597284"/>
                  </a:lnTo>
                  <a:lnTo>
                    <a:pt x="47062" y="559497"/>
                  </a:lnTo>
                  <a:lnTo>
                    <a:pt x="63519" y="522498"/>
                  </a:lnTo>
                  <a:lnTo>
                    <a:pt x="82262" y="486338"/>
                  </a:lnTo>
                  <a:lnTo>
                    <a:pt x="103225" y="451065"/>
                  </a:lnTo>
                  <a:lnTo>
                    <a:pt x="126343" y="416730"/>
                  </a:lnTo>
                  <a:lnTo>
                    <a:pt x="151548" y="383384"/>
                  </a:lnTo>
                  <a:lnTo>
                    <a:pt x="178777" y="351076"/>
                  </a:lnTo>
                  <a:lnTo>
                    <a:pt x="207962" y="319856"/>
                  </a:lnTo>
                  <a:lnTo>
                    <a:pt x="239038" y="289775"/>
                  </a:lnTo>
                  <a:lnTo>
                    <a:pt x="271939" y="260882"/>
                  </a:lnTo>
                  <a:lnTo>
                    <a:pt x="306600" y="233227"/>
                  </a:lnTo>
                  <a:lnTo>
                    <a:pt x="342955" y="206861"/>
                  </a:lnTo>
                  <a:lnTo>
                    <a:pt x="380938" y="181833"/>
                  </a:lnTo>
                  <a:lnTo>
                    <a:pt x="420483" y="158194"/>
                  </a:lnTo>
                  <a:lnTo>
                    <a:pt x="461524" y="135993"/>
                  </a:lnTo>
                  <a:lnTo>
                    <a:pt x="503996" y="115281"/>
                  </a:lnTo>
                  <a:lnTo>
                    <a:pt x="547833" y="96107"/>
                  </a:lnTo>
                  <a:lnTo>
                    <a:pt x="592969" y="78522"/>
                  </a:lnTo>
                  <a:lnTo>
                    <a:pt x="639338" y="62576"/>
                  </a:lnTo>
                  <a:lnTo>
                    <a:pt x="686875" y="48318"/>
                  </a:lnTo>
                  <a:lnTo>
                    <a:pt x="735514" y="35799"/>
                  </a:lnTo>
                  <a:lnTo>
                    <a:pt x="785188" y="25069"/>
                  </a:lnTo>
                  <a:lnTo>
                    <a:pt x="835833" y="16177"/>
                  </a:lnTo>
                  <a:lnTo>
                    <a:pt x="887383" y="9175"/>
                  </a:lnTo>
                  <a:lnTo>
                    <a:pt x="939771" y="4111"/>
                  </a:lnTo>
                  <a:lnTo>
                    <a:pt x="992932" y="1036"/>
                  </a:lnTo>
                  <a:lnTo>
                    <a:pt x="1046800" y="0"/>
                  </a:lnTo>
                  <a:lnTo>
                    <a:pt x="1100668" y="1036"/>
                  </a:lnTo>
                  <a:lnTo>
                    <a:pt x="1153829" y="4111"/>
                  </a:lnTo>
                  <a:lnTo>
                    <a:pt x="1206218" y="9175"/>
                  </a:lnTo>
                  <a:lnTo>
                    <a:pt x="1257767" y="16177"/>
                  </a:lnTo>
                  <a:lnTo>
                    <a:pt x="1308412" y="25069"/>
                  </a:lnTo>
                  <a:lnTo>
                    <a:pt x="1358087" y="35799"/>
                  </a:lnTo>
                  <a:lnTo>
                    <a:pt x="1406725" y="48318"/>
                  </a:lnTo>
                  <a:lnTo>
                    <a:pt x="1454262" y="62576"/>
                  </a:lnTo>
                  <a:lnTo>
                    <a:pt x="1500632" y="78522"/>
                  </a:lnTo>
                  <a:lnTo>
                    <a:pt x="1545768" y="96107"/>
                  </a:lnTo>
                  <a:lnTo>
                    <a:pt x="1589604" y="115281"/>
                  </a:lnTo>
                  <a:lnTo>
                    <a:pt x="1632076" y="135993"/>
                  </a:lnTo>
                  <a:lnTo>
                    <a:pt x="1673118" y="158194"/>
                  </a:lnTo>
                  <a:lnTo>
                    <a:pt x="1712663" y="181833"/>
                  </a:lnTo>
                  <a:lnTo>
                    <a:pt x="1750645" y="206861"/>
                  </a:lnTo>
                  <a:lnTo>
                    <a:pt x="1787000" y="233227"/>
                  </a:lnTo>
                  <a:lnTo>
                    <a:pt x="1821661" y="260882"/>
                  </a:lnTo>
                  <a:lnTo>
                    <a:pt x="1854563" y="289775"/>
                  </a:lnTo>
                  <a:lnTo>
                    <a:pt x="1885639" y="319856"/>
                  </a:lnTo>
                  <a:lnTo>
                    <a:pt x="1914824" y="351076"/>
                  </a:lnTo>
                  <a:lnTo>
                    <a:pt x="1942052" y="383384"/>
                  </a:lnTo>
                  <a:lnTo>
                    <a:pt x="1967258" y="416730"/>
                  </a:lnTo>
                  <a:lnTo>
                    <a:pt x="1990375" y="451065"/>
                  </a:lnTo>
                  <a:lnTo>
                    <a:pt x="2011338" y="486338"/>
                  </a:lnTo>
                  <a:lnTo>
                    <a:pt x="2030081" y="522498"/>
                  </a:lnTo>
                  <a:lnTo>
                    <a:pt x="2046539" y="559497"/>
                  </a:lnTo>
                  <a:lnTo>
                    <a:pt x="2060645" y="597284"/>
                  </a:lnTo>
                  <a:lnTo>
                    <a:pt x="2072334" y="635809"/>
                  </a:lnTo>
                  <a:lnTo>
                    <a:pt x="2081539" y="675023"/>
                  </a:lnTo>
                  <a:lnTo>
                    <a:pt x="2088196" y="714874"/>
                  </a:lnTo>
                  <a:lnTo>
                    <a:pt x="2092239" y="755313"/>
                  </a:lnTo>
                  <a:lnTo>
                    <a:pt x="2093601" y="796290"/>
                  </a:lnTo>
                  <a:lnTo>
                    <a:pt x="2092239" y="837267"/>
                  </a:lnTo>
                  <a:lnTo>
                    <a:pt x="2088196" y="877706"/>
                  </a:lnTo>
                  <a:lnTo>
                    <a:pt x="2081539" y="917557"/>
                  </a:lnTo>
                  <a:lnTo>
                    <a:pt x="2072334" y="956770"/>
                  </a:lnTo>
                  <a:lnTo>
                    <a:pt x="2060645" y="995295"/>
                  </a:lnTo>
                  <a:lnTo>
                    <a:pt x="2046539" y="1033082"/>
                  </a:lnTo>
                  <a:lnTo>
                    <a:pt x="2030081" y="1070081"/>
                  </a:lnTo>
                  <a:lnTo>
                    <a:pt x="2011338" y="1106242"/>
                  </a:lnTo>
                  <a:lnTo>
                    <a:pt x="1990375" y="1141514"/>
                  </a:lnTo>
                  <a:lnTo>
                    <a:pt x="1967258" y="1175849"/>
                  </a:lnTo>
                  <a:lnTo>
                    <a:pt x="1942052" y="1209195"/>
                  </a:lnTo>
                  <a:lnTo>
                    <a:pt x="1914824" y="1241503"/>
                  </a:lnTo>
                  <a:lnTo>
                    <a:pt x="1885639" y="1272723"/>
                  </a:lnTo>
                  <a:lnTo>
                    <a:pt x="1854563" y="1302804"/>
                  </a:lnTo>
                  <a:lnTo>
                    <a:pt x="1821661" y="1331697"/>
                  </a:lnTo>
                  <a:lnTo>
                    <a:pt x="1787000" y="1359352"/>
                  </a:lnTo>
                  <a:lnTo>
                    <a:pt x="1750645" y="1385718"/>
                  </a:lnTo>
                  <a:lnTo>
                    <a:pt x="1712663" y="1410746"/>
                  </a:lnTo>
                  <a:lnTo>
                    <a:pt x="1673118" y="1434385"/>
                  </a:lnTo>
                  <a:lnTo>
                    <a:pt x="1632076" y="1456586"/>
                  </a:lnTo>
                  <a:lnTo>
                    <a:pt x="1589604" y="1477298"/>
                  </a:lnTo>
                  <a:lnTo>
                    <a:pt x="1545768" y="1496472"/>
                  </a:lnTo>
                  <a:lnTo>
                    <a:pt x="1500632" y="1514057"/>
                  </a:lnTo>
                  <a:lnTo>
                    <a:pt x="1454262" y="1530003"/>
                  </a:lnTo>
                  <a:lnTo>
                    <a:pt x="1406725" y="1544261"/>
                  </a:lnTo>
                  <a:lnTo>
                    <a:pt x="1358087" y="1556780"/>
                  </a:lnTo>
                  <a:lnTo>
                    <a:pt x="1308412" y="1567510"/>
                  </a:lnTo>
                  <a:lnTo>
                    <a:pt x="1257767" y="1576402"/>
                  </a:lnTo>
                  <a:lnTo>
                    <a:pt x="1206218" y="1583405"/>
                  </a:lnTo>
                  <a:lnTo>
                    <a:pt x="1153829" y="1588469"/>
                  </a:lnTo>
                  <a:lnTo>
                    <a:pt x="1100668" y="1591544"/>
                  </a:lnTo>
                  <a:lnTo>
                    <a:pt x="1046800" y="1592580"/>
                  </a:lnTo>
                  <a:close/>
                </a:path>
              </a:pathLst>
            </a:custGeom>
            <a:solidFill>
              <a:srgbClr val="FF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83820" y="3352801"/>
              <a:ext cx="2094230" cy="1592580"/>
            </a:xfrm>
            <a:custGeom>
              <a:avLst/>
              <a:gdLst/>
              <a:ahLst/>
              <a:cxnLst/>
              <a:rect l="l" t="t" r="r" b="b"/>
              <a:pathLst>
                <a:path w="2094230" h="1592579">
                  <a:moveTo>
                    <a:pt x="0" y="796290"/>
                  </a:moveTo>
                  <a:lnTo>
                    <a:pt x="1362" y="755313"/>
                  </a:lnTo>
                  <a:lnTo>
                    <a:pt x="5404" y="714874"/>
                  </a:lnTo>
                  <a:lnTo>
                    <a:pt x="12061" y="675023"/>
                  </a:lnTo>
                  <a:lnTo>
                    <a:pt x="21267" y="635809"/>
                  </a:lnTo>
                  <a:lnTo>
                    <a:pt x="32956" y="597284"/>
                  </a:lnTo>
                  <a:lnTo>
                    <a:pt x="47062" y="559497"/>
                  </a:lnTo>
                  <a:lnTo>
                    <a:pt x="63519" y="522498"/>
                  </a:lnTo>
                  <a:lnTo>
                    <a:pt x="82262" y="486338"/>
                  </a:lnTo>
                  <a:lnTo>
                    <a:pt x="103225" y="451065"/>
                  </a:lnTo>
                  <a:lnTo>
                    <a:pt x="126343" y="416730"/>
                  </a:lnTo>
                  <a:lnTo>
                    <a:pt x="151548" y="383384"/>
                  </a:lnTo>
                  <a:lnTo>
                    <a:pt x="178777" y="351076"/>
                  </a:lnTo>
                  <a:lnTo>
                    <a:pt x="207962" y="319856"/>
                  </a:lnTo>
                  <a:lnTo>
                    <a:pt x="239038" y="289775"/>
                  </a:lnTo>
                  <a:lnTo>
                    <a:pt x="271939" y="260882"/>
                  </a:lnTo>
                  <a:lnTo>
                    <a:pt x="306600" y="233227"/>
                  </a:lnTo>
                  <a:lnTo>
                    <a:pt x="342955" y="206861"/>
                  </a:lnTo>
                  <a:lnTo>
                    <a:pt x="380938" y="181833"/>
                  </a:lnTo>
                  <a:lnTo>
                    <a:pt x="420483" y="158194"/>
                  </a:lnTo>
                  <a:lnTo>
                    <a:pt x="461524" y="135993"/>
                  </a:lnTo>
                  <a:lnTo>
                    <a:pt x="503996" y="115281"/>
                  </a:lnTo>
                  <a:lnTo>
                    <a:pt x="547833" y="96107"/>
                  </a:lnTo>
                  <a:lnTo>
                    <a:pt x="592969" y="78522"/>
                  </a:lnTo>
                  <a:lnTo>
                    <a:pt x="639338" y="62576"/>
                  </a:lnTo>
                  <a:lnTo>
                    <a:pt x="686875" y="48318"/>
                  </a:lnTo>
                  <a:lnTo>
                    <a:pt x="735514" y="35799"/>
                  </a:lnTo>
                  <a:lnTo>
                    <a:pt x="785188" y="25069"/>
                  </a:lnTo>
                  <a:lnTo>
                    <a:pt x="835833" y="16177"/>
                  </a:lnTo>
                  <a:lnTo>
                    <a:pt x="887383" y="9175"/>
                  </a:lnTo>
                  <a:lnTo>
                    <a:pt x="939771" y="4111"/>
                  </a:lnTo>
                  <a:lnTo>
                    <a:pt x="992932" y="1036"/>
                  </a:lnTo>
                  <a:lnTo>
                    <a:pt x="1046800" y="0"/>
                  </a:lnTo>
                  <a:lnTo>
                    <a:pt x="1100668" y="1036"/>
                  </a:lnTo>
                  <a:lnTo>
                    <a:pt x="1153829" y="4111"/>
                  </a:lnTo>
                  <a:lnTo>
                    <a:pt x="1206218" y="9175"/>
                  </a:lnTo>
                  <a:lnTo>
                    <a:pt x="1257767" y="16177"/>
                  </a:lnTo>
                  <a:lnTo>
                    <a:pt x="1308412" y="25069"/>
                  </a:lnTo>
                  <a:lnTo>
                    <a:pt x="1358087" y="35799"/>
                  </a:lnTo>
                  <a:lnTo>
                    <a:pt x="1406725" y="48318"/>
                  </a:lnTo>
                  <a:lnTo>
                    <a:pt x="1454262" y="62576"/>
                  </a:lnTo>
                  <a:lnTo>
                    <a:pt x="1500632" y="78522"/>
                  </a:lnTo>
                  <a:lnTo>
                    <a:pt x="1545768" y="96107"/>
                  </a:lnTo>
                  <a:lnTo>
                    <a:pt x="1589604" y="115281"/>
                  </a:lnTo>
                  <a:lnTo>
                    <a:pt x="1632076" y="135993"/>
                  </a:lnTo>
                  <a:lnTo>
                    <a:pt x="1673118" y="158194"/>
                  </a:lnTo>
                  <a:lnTo>
                    <a:pt x="1712663" y="181833"/>
                  </a:lnTo>
                  <a:lnTo>
                    <a:pt x="1750645" y="206861"/>
                  </a:lnTo>
                  <a:lnTo>
                    <a:pt x="1787000" y="233227"/>
                  </a:lnTo>
                  <a:lnTo>
                    <a:pt x="1821661" y="260882"/>
                  </a:lnTo>
                  <a:lnTo>
                    <a:pt x="1854563" y="289775"/>
                  </a:lnTo>
                  <a:lnTo>
                    <a:pt x="1885639" y="319856"/>
                  </a:lnTo>
                  <a:lnTo>
                    <a:pt x="1914824" y="351076"/>
                  </a:lnTo>
                  <a:lnTo>
                    <a:pt x="1942052" y="383384"/>
                  </a:lnTo>
                  <a:lnTo>
                    <a:pt x="1967258" y="416730"/>
                  </a:lnTo>
                  <a:lnTo>
                    <a:pt x="1990375" y="451065"/>
                  </a:lnTo>
                  <a:lnTo>
                    <a:pt x="2011338" y="486338"/>
                  </a:lnTo>
                  <a:lnTo>
                    <a:pt x="2030081" y="522498"/>
                  </a:lnTo>
                  <a:lnTo>
                    <a:pt x="2046539" y="559497"/>
                  </a:lnTo>
                  <a:lnTo>
                    <a:pt x="2060645" y="597284"/>
                  </a:lnTo>
                  <a:lnTo>
                    <a:pt x="2072334" y="635809"/>
                  </a:lnTo>
                  <a:lnTo>
                    <a:pt x="2081539" y="675023"/>
                  </a:lnTo>
                  <a:lnTo>
                    <a:pt x="2088196" y="714874"/>
                  </a:lnTo>
                  <a:lnTo>
                    <a:pt x="2092239" y="755313"/>
                  </a:lnTo>
                  <a:lnTo>
                    <a:pt x="2093601" y="796290"/>
                  </a:lnTo>
                  <a:lnTo>
                    <a:pt x="2092239" y="837267"/>
                  </a:lnTo>
                  <a:lnTo>
                    <a:pt x="2088196" y="877706"/>
                  </a:lnTo>
                  <a:lnTo>
                    <a:pt x="2081539" y="917557"/>
                  </a:lnTo>
                  <a:lnTo>
                    <a:pt x="2072334" y="956770"/>
                  </a:lnTo>
                  <a:lnTo>
                    <a:pt x="2060645" y="995295"/>
                  </a:lnTo>
                  <a:lnTo>
                    <a:pt x="2046539" y="1033082"/>
                  </a:lnTo>
                  <a:lnTo>
                    <a:pt x="2030081" y="1070081"/>
                  </a:lnTo>
                  <a:lnTo>
                    <a:pt x="2011338" y="1106242"/>
                  </a:lnTo>
                  <a:lnTo>
                    <a:pt x="1990375" y="1141514"/>
                  </a:lnTo>
                  <a:lnTo>
                    <a:pt x="1967258" y="1175849"/>
                  </a:lnTo>
                  <a:lnTo>
                    <a:pt x="1942052" y="1209195"/>
                  </a:lnTo>
                  <a:lnTo>
                    <a:pt x="1914824" y="1241503"/>
                  </a:lnTo>
                  <a:lnTo>
                    <a:pt x="1885639" y="1272723"/>
                  </a:lnTo>
                  <a:lnTo>
                    <a:pt x="1854563" y="1302804"/>
                  </a:lnTo>
                  <a:lnTo>
                    <a:pt x="1821661" y="1331697"/>
                  </a:lnTo>
                  <a:lnTo>
                    <a:pt x="1787000" y="1359352"/>
                  </a:lnTo>
                  <a:lnTo>
                    <a:pt x="1750645" y="1385718"/>
                  </a:lnTo>
                  <a:lnTo>
                    <a:pt x="1712663" y="1410746"/>
                  </a:lnTo>
                  <a:lnTo>
                    <a:pt x="1673118" y="1434385"/>
                  </a:lnTo>
                  <a:lnTo>
                    <a:pt x="1632076" y="1456586"/>
                  </a:lnTo>
                  <a:lnTo>
                    <a:pt x="1589604" y="1477298"/>
                  </a:lnTo>
                  <a:lnTo>
                    <a:pt x="1545768" y="1496472"/>
                  </a:lnTo>
                  <a:lnTo>
                    <a:pt x="1500632" y="1514057"/>
                  </a:lnTo>
                  <a:lnTo>
                    <a:pt x="1454262" y="1530003"/>
                  </a:lnTo>
                  <a:lnTo>
                    <a:pt x="1406725" y="1544261"/>
                  </a:lnTo>
                  <a:lnTo>
                    <a:pt x="1358087" y="1556780"/>
                  </a:lnTo>
                  <a:lnTo>
                    <a:pt x="1308412" y="1567510"/>
                  </a:lnTo>
                  <a:lnTo>
                    <a:pt x="1257767" y="1576402"/>
                  </a:lnTo>
                  <a:lnTo>
                    <a:pt x="1206218" y="1583405"/>
                  </a:lnTo>
                  <a:lnTo>
                    <a:pt x="1153829" y="1588469"/>
                  </a:lnTo>
                  <a:lnTo>
                    <a:pt x="1100668" y="1591544"/>
                  </a:lnTo>
                  <a:lnTo>
                    <a:pt x="1046800" y="1592580"/>
                  </a:lnTo>
                  <a:lnTo>
                    <a:pt x="992932" y="1591544"/>
                  </a:lnTo>
                  <a:lnTo>
                    <a:pt x="939771" y="1588469"/>
                  </a:lnTo>
                  <a:lnTo>
                    <a:pt x="887383" y="1583405"/>
                  </a:lnTo>
                  <a:lnTo>
                    <a:pt x="835833" y="1576402"/>
                  </a:lnTo>
                  <a:lnTo>
                    <a:pt x="785188" y="1567510"/>
                  </a:lnTo>
                  <a:lnTo>
                    <a:pt x="735514" y="1556780"/>
                  </a:lnTo>
                  <a:lnTo>
                    <a:pt x="686875" y="1544261"/>
                  </a:lnTo>
                  <a:lnTo>
                    <a:pt x="639338" y="1530003"/>
                  </a:lnTo>
                  <a:lnTo>
                    <a:pt x="592969" y="1514057"/>
                  </a:lnTo>
                  <a:lnTo>
                    <a:pt x="547833" y="1496472"/>
                  </a:lnTo>
                  <a:lnTo>
                    <a:pt x="503996" y="1477298"/>
                  </a:lnTo>
                  <a:lnTo>
                    <a:pt x="461524" y="1456586"/>
                  </a:lnTo>
                  <a:lnTo>
                    <a:pt x="420483" y="1434385"/>
                  </a:lnTo>
                  <a:lnTo>
                    <a:pt x="380938" y="1410746"/>
                  </a:lnTo>
                  <a:lnTo>
                    <a:pt x="342955" y="1385718"/>
                  </a:lnTo>
                  <a:lnTo>
                    <a:pt x="306600" y="1359352"/>
                  </a:lnTo>
                  <a:lnTo>
                    <a:pt x="271939" y="1331697"/>
                  </a:lnTo>
                  <a:lnTo>
                    <a:pt x="239038" y="1302804"/>
                  </a:lnTo>
                  <a:lnTo>
                    <a:pt x="207962" y="1272723"/>
                  </a:lnTo>
                  <a:lnTo>
                    <a:pt x="178777" y="1241503"/>
                  </a:lnTo>
                  <a:lnTo>
                    <a:pt x="151548" y="1209195"/>
                  </a:lnTo>
                  <a:lnTo>
                    <a:pt x="126343" y="1175849"/>
                  </a:lnTo>
                  <a:lnTo>
                    <a:pt x="103225" y="1141514"/>
                  </a:lnTo>
                  <a:lnTo>
                    <a:pt x="82262" y="1106242"/>
                  </a:lnTo>
                  <a:lnTo>
                    <a:pt x="63519" y="1070081"/>
                  </a:lnTo>
                  <a:lnTo>
                    <a:pt x="47062" y="1033082"/>
                  </a:lnTo>
                  <a:lnTo>
                    <a:pt x="32956" y="995295"/>
                  </a:lnTo>
                  <a:lnTo>
                    <a:pt x="21267" y="956770"/>
                  </a:lnTo>
                  <a:lnTo>
                    <a:pt x="12061" y="917557"/>
                  </a:lnTo>
                  <a:lnTo>
                    <a:pt x="5404" y="877706"/>
                  </a:lnTo>
                  <a:lnTo>
                    <a:pt x="1362" y="837267"/>
                  </a:lnTo>
                  <a:lnTo>
                    <a:pt x="0" y="796290"/>
                  </a:lnTo>
                  <a:close/>
                </a:path>
              </a:pathLst>
            </a:custGeom>
            <a:ln w="279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499243" y="3664903"/>
            <a:ext cx="1264920" cy="943610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080" indent="-5080" algn="ctr">
              <a:lnSpc>
                <a:spcPct val="104299"/>
              </a:lnSpc>
              <a:spcBef>
                <a:spcPts val="60"/>
              </a:spcBef>
            </a:pPr>
            <a:r>
              <a:rPr sz="1450" spc="10" dirty="0">
                <a:latin typeface="Constantia"/>
                <a:cs typeface="Constantia"/>
              </a:rPr>
              <a:t>Charity</a:t>
            </a:r>
            <a:r>
              <a:rPr sz="1450" spc="1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450" spc="1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300" spc="5" dirty="0">
                <a:latin typeface="Constantia"/>
                <a:cs typeface="Constantia"/>
              </a:rPr>
              <a:t>Commissioners</a:t>
            </a:r>
            <a:r>
              <a:rPr sz="1300" spc="-6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450" spc="10" dirty="0">
                <a:solidFill>
                  <a:srgbClr val="FFFFFF"/>
                </a:solidFill>
                <a:latin typeface="Constantia"/>
                <a:cs typeface="Constantia"/>
              </a:rPr>
              <a:t>/ </a:t>
            </a:r>
            <a:r>
              <a:rPr sz="1450" spc="-35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450" spc="5" dirty="0">
                <a:latin typeface="Constantia"/>
                <a:cs typeface="Constantia"/>
              </a:rPr>
              <a:t>State</a:t>
            </a:r>
            <a:r>
              <a:rPr sz="1450" spc="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450" spc="1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450" spc="10" dirty="0">
                <a:latin typeface="Constantia"/>
                <a:cs typeface="Constantia"/>
              </a:rPr>
              <a:t>Authorities</a:t>
            </a:r>
            <a:endParaRPr sz="1450">
              <a:latin typeface="Constantia"/>
              <a:cs typeface="Constantia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8105388" y="3397993"/>
            <a:ext cx="1799589" cy="1520190"/>
            <a:chOff x="8105388" y="3397993"/>
            <a:chExt cx="1799589" cy="1520190"/>
          </a:xfrm>
        </p:grpSpPr>
        <p:sp>
          <p:nvSpPr>
            <p:cNvPr id="27" name="object 27"/>
            <p:cNvSpPr/>
            <p:nvPr/>
          </p:nvSpPr>
          <p:spPr>
            <a:xfrm>
              <a:off x="8119358" y="3411963"/>
              <a:ext cx="1771650" cy="1492250"/>
            </a:xfrm>
            <a:custGeom>
              <a:avLst/>
              <a:gdLst/>
              <a:ahLst/>
              <a:cxnLst/>
              <a:rect l="l" t="t" r="r" b="b"/>
              <a:pathLst>
                <a:path w="1771650" h="1492250">
                  <a:moveTo>
                    <a:pt x="885701" y="1492206"/>
                  </a:moveTo>
                  <a:lnTo>
                    <a:pt x="833659" y="1490939"/>
                  </a:lnTo>
                  <a:lnTo>
                    <a:pt x="782409" y="1487186"/>
                  </a:lnTo>
                  <a:lnTo>
                    <a:pt x="732034" y="1481017"/>
                  </a:lnTo>
                  <a:lnTo>
                    <a:pt x="682617" y="1472501"/>
                  </a:lnTo>
                  <a:lnTo>
                    <a:pt x="634241" y="1461708"/>
                  </a:lnTo>
                  <a:lnTo>
                    <a:pt x="586990" y="1448709"/>
                  </a:lnTo>
                  <a:lnTo>
                    <a:pt x="540945" y="1433573"/>
                  </a:lnTo>
                  <a:lnTo>
                    <a:pt x="496191" y="1416371"/>
                  </a:lnTo>
                  <a:lnTo>
                    <a:pt x="452811" y="1397172"/>
                  </a:lnTo>
                  <a:lnTo>
                    <a:pt x="410886" y="1376046"/>
                  </a:lnTo>
                  <a:lnTo>
                    <a:pt x="370502" y="1353064"/>
                  </a:lnTo>
                  <a:lnTo>
                    <a:pt x="331739" y="1328295"/>
                  </a:lnTo>
                  <a:lnTo>
                    <a:pt x="294683" y="1301810"/>
                  </a:lnTo>
                  <a:lnTo>
                    <a:pt x="259415" y="1273677"/>
                  </a:lnTo>
                  <a:lnTo>
                    <a:pt x="226019" y="1243968"/>
                  </a:lnTo>
                  <a:lnTo>
                    <a:pt x="194578" y="1212752"/>
                  </a:lnTo>
                  <a:lnTo>
                    <a:pt x="165175" y="1180099"/>
                  </a:lnTo>
                  <a:lnTo>
                    <a:pt x="137892" y="1146080"/>
                  </a:lnTo>
                  <a:lnTo>
                    <a:pt x="112814" y="1110763"/>
                  </a:lnTo>
                  <a:lnTo>
                    <a:pt x="90023" y="1074220"/>
                  </a:lnTo>
                  <a:lnTo>
                    <a:pt x="69602" y="1036520"/>
                  </a:lnTo>
                  <a:lnTo>
                    <a:pt x="51635" y="997732"/>
                  </a:lnTo>
                  <a:lnTo>
                    <a:pt x="36203" y="957928"/>
                  </a:lnTo>
                  <a:lnTo>
                    <a:pt x="23391" y="917177"/>
                  </a:lnTo>
                  <a:lnTo>
                    <a:pt x="13282" y="875549"/>
                  </a:lnTo>
                  <a:lnTo>
                    <a:pt x="5958" y="833114"/>
                  </a:lnTo>
                  <a:lnTo>
                    <a:pt x="1503" y="789942"/>
                  </a:lnTo>
                  <a:lnTo>
                    <a:pt x="0" y="746103"/>
                  </a:lnTo>
                  <a:lnTo>
                    <a:pt x="1503" y="702263"/>
                  </a:lnTo>
                  <a:lnTo>
                    <a:pt x="5958" y="659091"/>
                  </a:lnTo>
                  <a:lnTo>
                    <a:pt x="13282" y="616656"/>
                  </a:lnTo>
                  <a:lnTo>
                    <a:pt x="23391" y="575028"/>
                  </a:lnTo>
                  <a:lnTo>
                    <a:pt x="36203" y="534277"/>
                  </a:lnTo>
                  <a:lnTo>
                    <a:pt x="51635" y="494473"/>
                  </a:lnTo>
                  <a:lnTo>
                    <a:pt x="69602" y="455686"/>
                  </a:lnTo>
                  <a:lnTo>
                    <a:pt x="90023" y="417985"/>
                  </a:lnTo>
                  <a:lnTo>
                    <a:pt x="112814" y="381442"/>
                  </a:lnTo>
                  <a:lnTo>
                    <a:pt x="137892" y="346126"/>
                  </a:lnTo>
                  <a:lnTo>
                    <a:pt x="165175" y="312106"/>
                  </a:lnTo>
                  <a:lnTo>
                    <a:pt x="194578" y="279453"/>
                  </a:lnTo>
                  <a:lnTo>
                    <a:pt x="226019" y="248237"/>
                  </a:lnTo>
                  <a:lnTo>
                    <a:pt x="259415" y="218528"/>
                  </a:lnTo>
                  <a:lnTo>
                    <a:pt x="294683" y="190396"/>
                  </a:lnTo>
                  <a:lnTo>
                    <a:pt x="331739" y="163910"/>
                  </a:lnTo>
                  <a:lnTo>
                    <a:pt x="370502" y="139141"/>
                  </a:lnTo>
                  <a:lnTo>
                    <a:pt x="410886" y="116159"/>
                  </a:lnTo>
                  <a:lnTo>
                    <a:pt x="452811" y="95033"/>
                  </a:lnTo>
                  <a:lnTo>
                    <a:pt x="496191" y="75834"/>
                  </a:lnTo>
                  <a:lnTo>
                    <a:pt x="540945" y="58632"/>
                  </a:lnTo>
                  <a:lnTo>
                    <a:pt x="586990" y="43496"/>
                  </a:lnTo>
                  <a:lnTo>
                    <a:pt x="634241" y="30497"/>
                  </a:lnTo>
                  <a:lnTo>
                    <a:pt x="682617" y="19705"/>
                  </a:lnTo>
                  <a:lnTo>
                    <a:pt x="732034" y="11189"/>
                  </a:lnTo>
                  <a:lnTo>
                    <a:pt x="782409" y="5019"/>
                  </a:lnTo>
                  <a:lnTo>
                    <a:pt x="833659" y="1266"/>
                  </a:lnTo>
                  <a:lnTo>
                    <a:pt x="885701" y="0"/>
                  </a:lnTo>
                  <a:lnTo>
                    <a:pt x="937742" y="1266"/>
                  </a:lnTo>
                  <a:lnTo>
                    <a:pt x="988992" y="5019"/>
                  </a:lnTo>
                  <a:lnTo>
                    <a:pt x="1039367" y="11189"/>
                  </a:lnTo>
                  <a:lnTo>
                    <a:pt x="1088783" y="19705"/>
                  </a:lnTo>
                  <a:lnTo>
                    <a:pt x="1137159" y="30497"/>
                  </a:lnTo>
                  <a:lnTo>
                    <a:pt x="1184411" y="43496"/>
                  </a:lnTo>
                  <a:lnTo>
                    <a:pt x="1230455" y="58632"/>
                  </a:lnTo>
                  <a:lnTo>
                    <a:pt x="1275209" y="75834"/>
                  </a:lnTo>
                  <a:lnTo>
                    <a:pt x="1318590" y="95033"/>
                  </a:lnTo>
                  <a:lnTo>
                    <a:pt x="1360514" y="116159"/>
                  </a:lnTo>
                  <a:lnTo>
                    <a:pt x="1400899" y="139141"/>
                  </a:lnTo>
                  <a:lnTo>
                    <a:pt x="1439661" y="163910"/>
                  </a:lnTo>
                  <a:lnTo>
                    <a:pt x="1476718" y="190396"/>
                  </a:lnTo>
                  <a:lnTo>
                    <a:pt x="1511986" y="218528"/>
                  </a:lnTo>
                  <a:lnTo>
                    <a:pt x="1545382" y="248237"/>
                  </a:lnTo>
                  <a:lnTo>
                    <a:pt x="1576823" y="279453"/>
                  </a:lnTo>
                  <a:lnTo>
                    <a:pt x="1606226" y="312106"/>
                  </a:lnTo>
                  <a:lnTo>
                    <a:pt x="1633508" y="346126"/>
                  </a:lnTo>
                  <a:lnTo>
                    <a:pt x="1658587" y="381442"/>
                  </a:lnTo>
                  <a:lnTo>
                    <a:pt x="1681378" y="417985"/>
                  </a:lnTo>
                  <a:lnTo>
                    <a:pt x="1701799" y="455686"/>
                  </a:lnTo>
                  <a:lnTo>
                    <a:pt x="1719766" y="494473"/>
                  </a:lnTo>
                  <a:lnTo>
                    <a:pt x="1735198" y="534277"/>
                  </a:lnTo>
                  <a:lnTo>
                    <a:pt x="1748010" y="575028"/>
                  </a:lnTo>
                  <a:lnTo>
                    <a:pt x="1758119" y="616656"/>
                  </a:lnTo>
                  <a:lnTo>
                    <a:pt x="1765443" y="659091"/>
                  </a:lnTo>
                  <a:lnTo>
                    <a:pt x="1769898" y="702263"/>
                  </a:lnTo>
                  <a:lnTo>
                    <a:pt x="1771402" y="746103"/>
                  </a:lnTo>
                  <a:lnTo>
                    <a:pt x="1769898" y="789942"/>
                  </a:lnTo>
                  <a:lnTo>
                    <a:pt x="1765443" y="833114"/>
                  </a:lnTo>
                  <a:lnTo>
                    <a:pt x="1758119" y="875549"/>
                  </a:lnTo>
                  <a:lnTo>
                    <a:pt x="1748010" y="917177"/>
                  </a:lnTo>
                  <a:lnTo>
                    <a:pt x="1735198" y="957928"/>
                  </a:lnTo>
                  <a:lnTo>
                    <a:pt x="1719766" y="997732"/>
                  </a:lnTo>
                  <a:lnTo>
                    <a:pt x="1701799" y="1036520"/>
                  </a:lnTo>
                  <a:lnTo>
                    <a:pt x="1681378" y="1074220"/>
                  </a:lnTo>
                  <a:lnTo>
                    <a:pt x="1658587" y="1110763"/>
                  </a:lnTo>
                  <a:lnTo>
                    <a:pt x="1633508" y="1146080"/>
                  </a:lnTo>
                  <a:lnTo>
                    <a:pt x="1606226" y="1180099"/>
                  </a:lnTo>
                  <a:lnTo>
                    <a:pt x="1576823" y="1212752"/>
                  </a:lnTo>
                  <a:lnTo>
                    <a:pt x="1545382" y="1243968"/>
                  </a:lnTo>
                  <a:lnTo>
                    <a:pt x="1511986" y="1273677"/>
                  </a:lnTo>
                  <a:lnTo>
                    <a:pt x="1476718" y="1301810"/>
                  </a:lnTo>
                  <a:lnTo>
                    <a:pt x="1439661" y="1328295"/>
                  </a:lnTo>
                  <a:lnTo>
                    <a:pt x="1400899" y="1353064"/>
                  </a:lnTo>
                  <a:lnTo>
                    <a:pt x="1360514" y="1376046"/>
                  </a:lnTo>
                  <a:lnTo>
                    <a:pt x="1318590" y="1397172"/>
                  </a:lnTo>
                  <a:lnTo>
                    <a:pt x="1275209" y="1416371"/>
                  </a:lnTo>
                  <a:lnTo>
                    <a:pt x="1230455" y="1433573"/>
                  </a:lnTo>
                  <a:lnTo>
                    <a:pt x="1184411" y="1448709"/>
                  </a:lnTo>
                  <a:lnTo>
                    <a:pt x="1137159" y="1461708"/>
                  </a:lnTo>
                  <a:lnTo>
                    <a:pt x="1088783" y="1472501"/>
                  </a:lnTo>
                  <a:lnTo>
                    <a:pt x="1039367" y="1481017"/>
                  </a:lnTo>
                  <a:lnTo>
                    <a:pt x="988992" y="1487186"/>
                  </a:lnTo>
                  <a:lnTo>
                    <a:pt x="937742" y="1490939"/>
                  </a:lnTo>
                  <a:lnTo>
                    <a:pt x="885701" y="1492206"/>
                  </a:lnTo>
                  <a:close/>
                </a:path>
              </a:pathLst>
            </a:custGeom>
            <a:solidFill>
              <a:srgbClr val="B1A0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8119358" y="3411963"/>
              <a:ext cx="1771650" cy="1492250"/>
            </a:xfrm>
            <a:custGeom>
              <a:avLst/>
              <a:gdLst/>
              <a:ahLst/>
              <a:cxnLst/>
              <a:rect l="l" t="t" r="r" b="b"/>
              <a:pathLst>
                <a:path w="1771650" h="1492250">
                  <a:moveTo>
                    <a:pt x="0" y="746103"/>
                  </a:moveTo>
                  <a:lnTo>
                    <a:pt x="1503" y="702263"/>
                  </a:lnTo>
                  <a:lnTo>
                    <a:pt x="5958" y="659091"/>
                  </a:lnTo>
                  <a:lnTo>
                    <a:pt x="13282" y="616656"/>
                  </a:lnTo>
                  <a:lnTo>
                    <a:pt x="23391" y="575028"/>
                  </a:lnTo>
                  <a:lnTo>
                    <a:pt x="36203" y="534277"/>
                  </a:lnTo>
                  <a:lnTo>
                    <a:pt x="51635" y="494473"/>
                  </a:lnTo>
                  <a:lnTo>
                    <a:pt x="69602" y="455686"/>
                  </a:lnTo>
                  <a:lnTo>
                    <a:pt x="90023" y="417985"/>
                  </a:lnTo>
                  <a:lnTo>
                    <a:pt x="112814" y="381442"/>
                  </a:lnTo>
                  <a:lnTo>
                    <a:pt x="137892" y="346126"/>
                  </a:lnTo>
                  <a:lnTo>
                    <a:pt x="165175" y="312106"/>
                  </a:lnTo>
                  <a:lnTo>
                    <a:pt x="194578" y="279453"/>
                  </a:lnTo>
                  <a:lnTo>
                    <a:pt x="226019" y="248237"/>
                  </a:lnTo>
                  <a:lnTo>
                    <a:pt x="259415" y="218528"/>
                  </a:lnTo>
                  <a:lnTo>
                    <a:pt x="294683" y="190396"/>
                  </a:lnTo>
                  <a:lnTo>
                    <a:pt x="331739" y="163910"/>
                  </a:lnTo>
                  <a:lnTo>
                    <a:pt x="370502" y="139141"/>
                  </a:lnTo>
                  <a:lnTo>
                    <a:pt x="410886" y="116159"/>
                  </a:lnTo>
                  <a:lnTo>
                    <a:pt x="452811" y="95033"/>
                  </a:lnTo>
                  <a:lnTo>
                    <a:pt x="496191" y="75834"/>
                  </a:lnTo>
                  <a:lnTo>
                    <a:pt x="540945" y="58632"/>
                  </a:lnTo>
                  <a:lnTo>
                    <a:pt x="586990" y="43496"/>
                  </a:lnTo>
                  <a:lnTo>
                    <a:pt x="634241" y="30497"/>
                  </a:lnTo>
                  <a:lnTo>
                    <a:pt x="682617" y="19705"/>
                  </a:lnTo>
                  <a:lnTo>
                    <a:pt x="732034" y="11189"/>
                  </a:lnTo>
                  <a:lnTo>
                    <a:pt x="782409" y="5019"/>
                  </a:lnTo>
                  <a:lnTo>
                    <a:pt x="833659" y="1266"/>
                  </a:lnTo>
                  <a:lnTo>
                    <a:pt x="885701" y="0"/>
                  </a:lnTo>
                  <a:lnTo>
                    <a:pt x="937742" y="1266"/>
                  </a:lnTo>
                  <a:lnTo>
                    <a:pt x="988992" y="5019"/>
                  </a:lnTo>
                  <a:lnTo>
                    <a:pt x="1039367" y="11189"/>
                  </a:lnTo>
                  <a:lnTo>
                    <a:pt x="1088783" y="19705"/>
                  </a:lnTo>
                  <a:lnTo>
                    <a:pt x="1137159" y="30497"/>
                  </a:lnTo>
                  <a:lnTo>
                    <a:pt x="1184411" y="43496"/>
                  </a:lnTo>
                  <a:lnTo>
                    <a:pt x="1230455" y="58632"/>
                  </a:lnTo>
                  <a:lnTo>
                    <a:pt x="1275209" y="75834"/>
                  </a:lnTo>
                  <a:lnTo>
                    <a:pt x="1318590" y="95033"/>
                  </a:lnTo>
                  <a:lnTo>
                    <a:pt x="1360514" y="116159"/>
                  </a:lnTo>
                  <a:lnTo>
                    <a:pt x="1400899" y="139141"/>
                  </a:lnTo>
                  <a:lnTo>
                    <a:pt x="1439661" y="163910"/>
                  </a:lnTo>
                  <a:lnTo>
                    <a:pt x="1476718" y="190396"/>
                  </a:lnTo>
                  <a:lnTo>
                    <a:pt x="1511986" y="218528"/>
                  </a:lnTo>
                  <a:lnTo>
                    <a:pt x="1545382" y="248237"/>
                  </a:lnTo>
                  <a:lnTo>
                    <a:pt x="1576823" y="279453"/>
                  </a:lnTo>
                  <a:lnTo>
                    <a:pt x="1606226" y="312106"/>
                  </a:lnTo>
                  <a:lnTo>
                    <a:pt x="1633508" y="346126"/>
                  </a:lnTo>
                  <a:lnTo>
                    <a:pt x="1658587" y="381442"/>
                  </a:lnTo>
                  <a:lnTo>
                    <a:pt x="1681378" y="417985"/>
                  </a:lnTo>
                  <a:lnTo>
                    <a:pt x="1701799" y="455686"/>
                  </a:lnTo>
                  <a:lnTo>
                    <a:pt x="1719766" y="494473"/>
                  </a:lnTo>
                  <a:lnTo>
                    <a:pt x="1735198" y="534277"/>
                  </a:lnTo>
                  <a:lnTo>
                    <a:pt x="1748010" y="575028"/>
                  </a:lnTo>
                  <a:lnTo>
                    <a:pt x="1758119" y="616656"/>
                  </a:lnTo>
                  <a:lnTo>
                    <a:pt x="1765443" y="659091"/>
                  </a:lnTo>
                  <a:lnTo>
                    <a:pt x="1769898" y="702263"/>
                  </a:lnTo>
                  <a:lnTo>
                    <a:pt x="1771402" y="746103"/>
                  </a:lnTo>
                  <a:lnTo>
                    <a:pt x="1769898" y="789942"/>
                  </a:lnTo>
                  <a:lnTo>
                    <a:pt x="1765443" y="833114"/>
                  </a:lnTo>
                  <a:lnTo>
                    <a:pt x="1758119" y="875549"/>
                  </a:lnTo>
                  <a:lnTo>
                    <a:pt x="1748010" y="917177"/>
                  </a:lnTo>
                  <a:lnTo>
                    <a:pt x="1735198" y="957928"/>
                  </a:lnTo>
                  <a:lnTo>
                    <a:pt x="1719766" y="997732"/>
                  </a:lnTo>
                  <a:lnTo>
                    <a:pt x="1701799" y="1036520"/>
                  </a:lnTo>
                  <a:lnTo>
                    <a:pt x="1681378" y="1074220"/>
                  </a:lnTo>
                  <a:lnTo>
                    <a:pt x="1658587" y="1110763"/>
                  </a:lnTo>
                  <a:lnTo>
                    <a:pt x="1633508" y="1146080"/>
                  </a:lnTo>
                  <a:lnTo>
                    <a:pt x="1606226" y="1180099"/>
                  </a:lnTo>
                  <a:lnTo>
                    <a:pt x="1576823" y="1212752"/>
                  </a:lnTo>
                  <a:lnTo>
                    <a:pt x="1545382" y="1243968"/>
                  </a:lnTo>
                  <a:lnTo>
                    <a:pt x="1511986" y="1273677"/>
                  </a:lnTo>
                  <a:lnTo>
                    <a:pt x="1476718" y="1301810"/>
                  </a:lnTo>
                  <a:lnTo>
                    <a:pt x="1439661" y="1328295"/>
                  </a:lnTo>
                  <a:lnTo>
                    <a:pt x="1400899" y="1353064"/>
                  </a:lnTo>
                  <a:lnTo>
                    <a:pt x="1360514" y="1376046"/>
                  </a:lnTo>
                  <a:lnTo>
                    <a:pt x="1318590" y="1397172"/>
                  </a:lnTo>
                  <a:lnTo>
                    <a:pt x="1275209" y="1416371"/>
                  </a:lnTo>
                  <a:lnTo>
                    <a:pt x="1230455" y="1433573"/>
                  </a:lnTo>
                  <a:lnTo>
                    <a:pt x="1184411" y="1448709"/>
                  </a:lnTo>
                  <a:lnTo>
                    <a:pt x="1137159" y="1461708"/>
                  </a:lnTo>
                  <a:lnTo>
                    <a:pt x="1088783" y="1472501"/>
                  </a:lnTo>
                  <a:lnTo>
                    <a:pt x="1039367" y="1481017"/>
                  </a:lnTo>
                  <a:lnTo>
                    <a:pt x="988992" y="1487186"/>
                  </a:lnTo>
                  <a:lnTo>
                    <a:pt x="937742" y="1490939"/>
                  </a:lnTo>
                  <a:lnTo>
                    <a:pt x="885701" y="1492206"/>
                  </a:lnTo>
                  <a:lnTo>
                    <a:pt x="833659" y="1490939"/>
                  </a:lnTo>
                  <a:lnTo>
                    <a:pt x="782409" y="1487186"/>
                  </a:lnTo>
                  <a:lnTo>
                    <a:pt x="732034" y="1481017"/>
                  </a:lnTo>
                  <a:lnTo>
                    <a:pt x="682617" y="1472501"/>
                  </a:lnTo>
                  <a:lnTo>
                    <a:pt x="634241" y="1461708"/>
                  </a:lnTo>
                  <a:lnTo>
                    <a:pt x="586990" y="1448709"/>
                  </a:lnTo>
                  <a:lnTo>
                    <a:pt x="540945" y="1433573"/>
                  </a:lnTo>
                  <a:lnTo>
                    <a:pt x="496191" y="1416371"/>
                  </a:lnTo>
                  <a:lnTo>
                    <a:pt x="452811" y="1397172"/>
                  </a:lnTo>
                  <a:lnTo>
                    <a:pt x="410886" y="1376046"/>
                  </a:lnTo>
                  <a:lnTo>
                    <a:pt x="370502" y="1353064"/>
                  </a:lnTo>
                  <a:lnTo>
                    <a:pt x="331739" y="1328295"/>
                  </a:lnTo>
                  <a:lnTo>
                    <a:pt x="294683" y="1301810"/>
                  </a:lnTo>
                  <a:lnTo>
                    <a:pt x="259415" y="1273677"/>
                  </a:lnTo>
                  <a:lnTo>
                    <a:pt x="226019" y="1243968"/>
                  </a:lnTo>
                  <a:lnTo>
                    <a:pt x="194578" y="1212752"/>
                  </a:lnTo>
                  <a:lnTo>
                    <a:pt x="165175" y="1180099"/>
                  </a:lnTo>
                  <a:lnTo>
                    <a:pt x="137892" y="1146080"/>
                  </a:lnTo>
                  <a:lnTo>
                    <a:pt x="112814" y="1110763"/>
                  </a:lnTo>
                  <a:lnTo>
                    <a:pt x="90023" y="1074220"/>
                  </a:lnTo>
                  <a:lnTo>
                    <a:pt x="69602" y="1036520"/>
                  </a:lnTo>
                  <a:lnTo>
                    <a:pt x="51635" y="997732"/>
                  </a:lnTo>
                  <a:lnTo>
                    <a:pt x="36203" y="957928"/>
                  </a:lnTo>
                  <a:lnTo>
                    <a:pt x="23391" y="917177"/>
                  </a:lnTo>
                  <a:lnTo>
                    <a:pt x="13282" y="875549"/>
                  </a:lnTo>
                  <a:lnTo>
                    <a:pt x="5958" y="833114"/>
                  </a:lnTo>
                  <a:lnTo>
                    <a:pt x="1503" y="789942"/>
                  </a:lnTo>
                  <a:lnTo>
                    <a:pt x="0" y="746103"/>
                  </a:lnTo>
                  <a:close/>
                </a:path>
              </a:pathLst>
            </a:custGeom>
            <a:ln w="279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8707622" y="3935816"/>
            <a:ext cx="596900" cy="4279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650" spc="-10" dirty="0">
                <a:solidFill>
                  <a:srgbClr val="FFFFFF"/>
                </a:solidFill>
                <a:latin typeface="Constantia"/>
                <a:cs typeface="Constantia"/>
              </a:rPr>
              <a:t>ITD</a:t>
            </a:r>
            <a:endParaRPr sz="2650">
              <a:latin typeface="Constantia"/>
              <a:cs typeface="Constantia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4265552" y="3338829"/>
            <a:ext cx="1901825" cy="1713864"/>
            <a:chOff x="4265552" y="3338829"/>
            <a:chExt cx="1901825" cy="1713864"/>
          </a:xfrm>
        </p:grpSpPr>
        <p:sp>
          <p:nvSpPr>
            <p:cNvPr id="31" name="object 31"/>
            <p:cNvSpPr/>
            <p:nvPr/>
          </p:nvSpPr>
          <p:spPr>
            <a:xfrm>
              <a:off x="4279522" y="3352799"/>
              <a:ext cx="1873885" cy="1685925"/>
            </a:xfrm>
            <a:custGeom>
              <a:avLst/>
              <a:gdLst/>
              <a:ahLst/>
              <a:cxnLst/>
              <a:rect l="l" t="t" r="r" b="b"/>
              <a:pathLst>
                <a:path w="1873885" h="1685925">
                  <a:moveTo>
                    <a:pt x="936647" y="1685483"/>
                  </a:moveTo>
                  <a:lnTo>
                    <a:pt x="885256" y="1684236"/>
                  </a:lnTo>
                  <a:lnTo>
                    <a:pt x="834589" y="1680538"/>
                  </a:lnTo>
                  <a:lnTo>
                    <a:pt x="784718" y="1674453"/>
                  </a:lnTo>
                  <a:lnTo>
                    <a:pt x="735714" y="1666045"/>
                  </a:lnTo>
                  <a:lnTo>
                    <a:pt x="687649" y="1655379"/>
                  </a:lnTo>
                  <a:lnTo>
                    <a:pt x="640594" y="1642520"/>
                  </a:lnTo>
                  <a:lnTo>
                    <a:pt x="594620" y="1627530"/>
                  </a:lnTo>
                  <a:lnTo>
                    <a:pt x="549800" y="1610474"/>
                  </a:lnTo>
                  <a:lnTo>
                    <a:pt x="506204" y="1591418"/>
                  </a:lnTo>
                  <a:lnTo>
                    <a:pt x="463903" y="1570424"/>
                  </a:lnTo>
                  <a:lnTo>
                    <a:pt x="422970" y="1547558"/>
                  </a:lnTo>
                  <a:lnTo>
                    <a:pt x="383475" y="1522883"/>
                  </a:lnTo>
                  <a:lnTo>
                    <a:pt x="345491" y="1496464"/>
                  </a:lnTo>
                  <a:lnTo>
                    <a:pt x="309087" y="1468365"/>
                  </a:lnTo>
                  <a:lnTo>
                    <a:pt x="274337" y="1438650"/>
                  </a:lnTo>
                  <a:lnTo>
                    <a:pt x="241311" y="1407384"/>
                  </a:lnTo>
                  <a:lnTo>
                    <a:pt x="210081" y="1374630"/>
                  </a:lnTo>
                  <a:lnTo>
                    <a:pt x="180718" y="1340454"/>
                  </a:lnTo>
                  <a:lnTo>
                    <a:pt x="153294" y="1304919"/>
                  </a:lnTo>
                  <a:lnTo>
                    <a:pt x="127879" y="1268089"/>
                  </a:lnTo>
                  <a:lnTo>
                    <a:pt x="104546" y="1230030"/>
                  </a:lnTo>
                  <a:lnTo>
                    <a:pt x="83366" y="1190804"/>
                  </a:lnTo>
                  <a:lnTo>
                    <a:pt x="64411" y="1150477"/>
                  </a:lnTo>
                  <a:lnTo>
                    <a:pt x="47750" y="1109113"/>
                  </a:lnTo>
                  <a:lnTo>
                    <a:pt x="33457" y="1066776"/>
                  </a:lnTo>
                  <a:lnTo>
                    <a:pt x="21603" y="1023529"/>
                  </a:lnTo>
                  <a:lnTo>
                    <a:pt x="12259" y="979438"/>
                  </a:lnTo>
                  <a:lnTo>
                    <a:pt x="5496" y="934567"/>
                  </a:lnTo>
                  <a:lnTo>
                    <a:pt x="1385" y="888980"/>
                  </a:lnTo>
                  <a:lnTo>
                    <a:pt x="0" y="842741"/>
                  </a:lnTo>
                  <a:lnTo>
                    <a:pt x="1385" y="796502"/>
                  </a:lnTo>
                  <a:lnTo>
                    <a:pt x="5496" y="750915"/>
                  </a:lnTo>
                  <a:lnTo>
                    <a:pt x="12259" y="706044"/>
                  </a:lnTo>
                  <a:lnTo>
                    <a:pt x="21603" y="661953"/>
                  </a:lnTo>
                  <a:lnTo>
                    <a:pt x="33457" y="618707"/>
                  </a:lnTo>
                  <a:lnTo>
                    <a:pt x="47750" y="576370"/>
                  </a:lnTo>
                  <a:lnTo>
                    <a:pt x="64411" y="535005"/>
                  </a:lnTo>
                  <a:lnTo>
                    <a:pt x="83366" y="494678"/>
                  </a:lnTo>
                  <a:lnTo>
                    <a:pt x="104546" y="455453"/>
                  </a:lnTo>
                  <a:lnTo>
                    <a:pt x="127879" y="417393"/>
                  </a:lnTo>
                  <a:lnTo>
                    <a:pt x="153294" y="380564"/>
                  </a:lnTo>
                  <a:lnTo>
                    <a:pt x="180718" y="345029"/>
                  </a:lnTo>
                  <a:lnTo>
                    <a:pt x="210081" y="310853"/>
                  </a:lnTo>
                  <a:lnTo>
                    <a:pt x="241311" y="278099"/>
                  </a:lnTo>
                  <a:lnTo>
                    <a:pt x="274337" y="246833"/>
                  </a:lnTo>
                  <a:lnTo>
                    <a:pt x="309087" y="217118"/>
                  </a:lnTo>
                  <a:lnTo>
                    <a:pt x="345491" y="189019"/>
                  </a:lnTo>
                  <a:lnTo>
                    <a:pt x="383475" y="162600"/>
                  </a:lnTo>
                  <a:lnTo>
                    <a:pt x="422970" y="137925"/>
                  </a:lnTo>
                  <a:lnTo>
                    <a:pt x="463903" y="115059"/>
                  </a:lnTo>
                  <a:lnTo>
                    <a:pt x="506204" y="94065"/>
                  </a:lnTo>
                  <a:lnTo>
                    <a:pt x="549800" y="75008"/>
                  </a:lnTo>
                  <a:lnTo>
                    <a:pt x="594620" y="57953"/>
                  </a:lnTo>
                  <a:lnTo>
                    <a:pt x="640594" y="42963"/>
                  </a:lnTo>
                  <a:lnTo>
                    <a:pt x="687649" y="30103"/>
                  </a:lnTo>
                  <a:lnTo>
                    <a:pt x="735714" y="19437"/>
                  </a:lnTo>
                  <a:lnTo>
                    <a:pt x="784718" y="11030"/>
                  </a:lnTo>
                  <a:lnTo>
                    <a:pt x="834589" y="4945"/>
                  </a:lnTo>
                  <a:lnTo>
                    <a:pt x="885256" y="1246"/>
                  </a:lnTo>
                  <a:lnTo>
                    <a:pt x="936647" y="0"/>
                  </a:lnTo>
                  <a:lnTo>
                    <a:pt x="988038" y="1246"/>
                  </a:lnTo>
                  <a:lnTo>
                    <a:pt x="1038705" y="4945"/>
                  </a:lnTo>
                  <a:lnTo>
                    <a:pt x="1088576" y="11030"/>
                  </a:lnTo>
                  <a:lnTo>
                    <a:pt x="1137580" y="19437"/>
                  </a:lnTo>
                  <a:lnTo>
                    <a:pt x="1185645" y="30103"/>
                  </a:lnTo>
                  <a:lnTo>
                    <a:pt x="1232700" y="42963"/>
                  </a:lnTo>
                  <a:lnTo>
                    <a:pt x="1278673" y="57953"/>
                  </a:lnTo>
                  <a:lnTo>
                    <a:pt x="1323494" y="75008"/>
                  </a:lnTo>
                  <a:lnTo>
                    <a:pt x="1367090" y="94065"/>
                  </a:lnTo>
                  <a:lnTo>
                    <a:pt x="1409391" y="115059"/>
                  </a:lnTo>
                  <a:lnTo>
                    <a:pt x="1450324" y="137925"/>
                  </a:lnTo>
                  <a:lnTo>
                    <a:pt x="1489818" y="162600"/>
                  </a:lnTo>
                  <a:lnTo>
                    <a:pt x="1527803" y="189019"/>
                  </a:lnTo>
                  <a:lnTo>
                    <a:pt x="1564206" y="217118"/>
                  </a:lnTo>
                  <a:lnTo>
                    <a:pt x="1598956" y="246833"/>
                  </a:lnTo>
                  <a:lnTo>
                    <a:pt x="1631982" y="278099"/>
                  </a:lnTo>
                  <a:lnTo>
                    <a:pt x="1663212" y="310853"/>
                  </a:lnTo>
                  <a:lnTo>
                    <a:pt x="1692575" y="345029"/>
                  </a:lnTo>
                  <a:lnTo>
                    <a:pt x="1720000" y="380564"/>
                  </a:lnTo>
                  <a:lnTo>
                    <a:pt x="1745414" y="417393"/>
                  </a:lnTo>
                  <a:lnTo>
                    <a:pt x="1768747" y="455453"/>
                  </a:lnTo>
                  <a:lnTo>
                    <a:pt x="1789927" y="494678"/>
                  </a:lnTo>
                  <a:lnTo>
                    <a:pt x="1808883" y="535005"/>
                  </a:lnTo>
                  <a:lnTo>
                    <a:pt x="1825543" y="576370"/>
                  </a:lnTo>
                  <a:lnTo>
                    <a:pt x="1839836" y="618707"/>
                  </a:lnTo>
                  <a:lnTo>
                    <a:pt x="1851690" y="661953"/>
                  </a:lnTo>
                  <a:lnTo>
                    <a:pt x="1861035" y="706044"/>
                  </a:lnTo>
                  <a:lnTo>
                    <a:pt x="1867798" y="750915"/>
                  </a:lnTo>
                  <a:lnTo>
                    <a:pt x="1871908" y="796502"/>
                  </a:lnTo>
                  <a:lnTo>
                    <a:pt x="1873294" y="842741"/>
                  </a:lnTo>
                  <a:lnTo>
                    <a:pt x="1871908" y="888980"/>
                  </a:lnTo>
                  <a:lnTo>
                    <a:pt x="1867798" y="934567"/>
                  </a:lnTo>
                  <a:lnTo>
                    <a:pt x="1861035" y="979438"/>
                  </a:lnTo>
                  <a:lnTo>
                    <a:pt x="1851690" y="1023529"/>
                  </a:lnTo>
                  <a:lnTo>
                    <a:pt x="1839836" y="1066776"/>
                  </a:lnTo>
                  <a:lnTo>
                    <a:pt x="1825543" y="1109113"/>
                  </a:lnTo>
                  <a:lnTo>
                    <a:pt x="1808883" y="1150477"/>
                  </a:lnTo>
                  <a:lnTo>
                    <a:pt x="1789927" y="1190804"/>
                  </a:lnTo>
                  <a:lnTo>
                    <a:pt x="1768747" y="1230030"/>
                  </a:lnTo>
                  <a:lnTo>
                    <a:pt x="1745414" y="1268089"/>
                  </a:lnTo>
                  <a:lnTo>
                    <a:pt x="1720000" y="1304919"/>
                  </a:lnTo>
                  <a:lnTo>
                    <a:pt x="1692575" y="1340454"/>
                  </a:lnTo>
                  <a:lnTo>
                    <a:pt x="1663212" y="1374630"/>
                  </a:lnTo>
                  <a:lnTo>
                    <a:pt x="1631982" y="1407384"/>
                  </a:lnTo>
                  <a:lnTo>
                    <a:pt x="1598956" y="1438650"/>
                  </a:lnTo>
                  <a:lnTo>
                    <a:pt x="1564206" y="1468365"/>
                  </a:lnTo>
                  <a:lnTo>
                    <a:pt x="1527803" y="1496464"/>
                  </a:lnTo>
                  <a:lnTo>
                    <a:pt x="1489818" y="1522883"/>
                  </a:lnTo>
                  <a:lnTo>
                    <a:pt x="1450324" y="1547558"/>
                  </a:lnTo>
                  <a:lnTo>
                    <a:pt x="1409391" y="1570424"/>
                  </a:lnTo>
                  <a:lnTo>
                    <a:pt x="1367090" y="1591418"/>
                  </a:lnTo>
                  <a:lnTo>
                    <a:pt x="1323494" y="1610474"/>
                  </a:lnTo>
                  <a:lnTo>
                    <a:pt x="1278673" y="1627530"/>
                  </a:lnTo>
                  <a:lnTo>
                    <a:pt x="1232700" y="1642520"/>
                  </a:lnTo>
                  <a:lnTo>
                    <a:pt x="1185645" y="1655379"/>
                  </a:lnTo>
                  <a:lnTo>
                    <a:pt x="1137580" y="1666045"/>
                  </a:lnTo>
                  <a:lnTo>
                    <a:pt x="1088576" y="1674453"/>
                  </a:lnTo>
                  <a:lnTo>
                    <a:pt x="1038705" y="1680538"/>
                  </a:lnTo>
                  <a:lnTo>
                    <a:pt x="988038" y="1684236"/>
                  </a:lnTo>
                  <a:lnTo>
                    <a:pt x="936647" y="1685483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279522" y="3352799"/>
              <a:ext cx="1873885" cy="1685925"/>
            </a:xfrm>
            <a:custGeom>
              <a:avLst/>
              <a:gdLst/>
              <a:ahLst/>
              <a:cxnLst/>
              <a:rect l="l" t="t" r="r" b="b"/>
              <a:pathLst>
                <a:path w="1873885" h="1685925">
                  <a:moveTo>
                    <a:pt x="0" y="842741"/>
                  </a:moveTo>
                  <a:lnTo>
                    <a:pt x="1385" y="796502"/>
                  </a:lnTo>
                  <a:lnTo>
                    <a:pt x="5496" y="750915"/>
                  </a:lnTo>
                  <a:lnTo>
                    <a:pt x="12259" y="706044"/>
                  </a:lnTo>
                  <a:lnTo>
                    <a:pt x="21603" y="661953"/>
                  </a:lnTo>
                  <a:lnTo>
                    <a:pt x="33457" y="618707"/>
                  </a:lnTo>
                  <a:lnTo>
                    <a:pt x="47750" y="576370"/>
                  </a:lnTo>
                  <a:lnTo>
                    <a:pt x="64411" y="535005"/>
                  </a:lnTo>
                  <a:lnTo>
                    <a:pt x="83366" y="494678"/>
                  </a:lnTo>
                  <a:lnTo>
                    <a:pt x="104546" y="455453"/>
                  </a:lnTo>
                  <a:lnTo>
                    <a:pt x="127879" y="417393"/>
                  </a:lnTo>
                  <a:lnTo>
                    <a:pt x="153294" y="380564"/>
                  </a:lnTo>
                  <a:lnTo>
                    <a:pt x="180718" y="345029"/>
                  </a:lnTo>
                  <a:lnTo>
                    <a:pt x="210081" y="310853"/>
                  </a:lnTo>
                  <a:lnTo>
                    <a:pt x="241311" y="278099"/>
                  </a:lnTo>
                  <a:lnTo>
                    <a:pt x="274337" y="246833"/>
                  </a:lnTo>
                  <a:lnTo>
                    <a:pt x="309087" y="217118"/>
                  </a:lnTo>
                  <a:lnTo>
                    <a:pt x="345491" y="189019"/>
                  </a:lnTo>
                  <a:lnTo>
                    <a:pt x="383475" y="162600"/>
                  </a:lnTo>
                  <a:lnTo>
                    <a:pt x="422970" y="137925"/>
                  </a:lnTo>
                  <a:lnTo>
                    <a:pt x="463903" y="115059"/>
                  </a:lnTo>
                  <a:lnTo>
                    <a:pt x="506204" y="94065"/>
                  </a:lnTo>
                  <a:lnTo>
                    <a:pt x="549800" y="75008"/>
                  </a:lnTo>
                  <a:lnTo>
                    <a:pt x="594620" y="57953"/>
                  </a:lnTo>
                  <a:lnTo>
                    <a:pt x="640594" y="42963"/>
                  </a:lnTo>
                  <a:lnTo>
                    <a:pt x="687649" y="30103"/>
                  </a:lnTo>
                  <a:lnTo>
                    <a:pt x="735714" y="19437"/>
                  </a:lnTo>
                  <a:lnTo>
                    <a:pt x="784718" y="11030"/>
                  </a:lnTo>
                  <a:lnTo>
                    <a:pt x="834589" y="4945"/>
                  </a:lnTo>
                  <a:lnTo>
                    <a:pt x="885256" y="1246"/>
                  </a:lnTo>
                  <a:lnTo>
                    <a:pt x="936647" y="0"/>
                  </a:lnTo>
                  <a:lnTo>
                    <a:pt x="988038" y="1246"/>
                  </a:lnTo>
                  <a:lnTo>
                    <a:pt x="1038705" y="4945"/>
                  </a:lnTo>
                  <a:lnTo>
                    <a:pt x="1088576" y="11030"/>
                  </a:lnTo>
                  <a:lnTo>
                    <a:pt x="1137580" y="19437"/>
                  </a:lnTo>
                  <a:lnTo>
                    <a:pt x="1185645" y="30103"/>
                  </a:lnTo>
                  <a:lnTo>
                    <a:pt x="1232700" y="42963"/>
                  </a:lnTo>
                  <a:lnTo>
                    <a:pt x="1278673" y="57953"/>
                  </a:lnTo>
                  <a:lnTo>
                    <a:pt x="1323494" y="75008"/>
                  </a:lnTo>
                  <a:lnTo>
                    <a:pt x="1367090" y="94065"/>
                  </a:lnTo>
                  <a:lnTo>
                    <a:pt x="1409391" y="115059"/>
                  </a:lnTo>
                  <a:lnTo>
                    <a:pt x="1450324" y="137925"/>
                  </a:lnTo>
                  <a:lnTo>
                    <a:pt x="1489818" y="162600"/>
                  </a:lnTo>
                  <a:lnTo>
                    <a:pt x="1527803" y="189019"/>
                  </a:lnTo>
                  <a:lnTo>
                    <a:pt x="1564206" y="217118"/>
                  </a:lnTo>
                  <a:lnTo>
                    <a:pt x="1598956" y="246833"/>
                  </a:lnTo>
                  <a:lnTo>
                    <a:pt x="1631982" y="278099"/>
                  </a:lnTo>
                  <a:lnTo>
                    <a:pt x="1663212" y="310853"/>
                  </a:lnTo>
                  <a:lnTo>
                    <a:pt x="1692575" y="345029"/>
                  </a:lnTo>
                  <a:lnTo>
                    <a:pt x="1720000" y="380564"/>
                  </a:lnTo>
                  <a:lnTo>
                    <a:pt x="1745414" y="417393"/>
                  </a:lnTo>
                  <a:lnTo>
                    <a:pt x="1768747" y="455453"/>
                  </a:lnTo>
                  <a:lnTo>
                    <a:pt x="1789927" y="494678"/>
                  </a:lnTo>
                  <a:lnTo>
                    <a:pt x="1808883" y="535005"/>
                  </a:lnTo>
                  <a:lnTo>
                    <a:pt x="1825543" y="576370"/>
                  </a:lnTo>
                  <a:lnTo>
                    <a:pt x="1839836" y="618707"/>
                  </a:lnTo>
                  <a:lnTo>
                    <a:pt x="1851690" y="661953"/>
                  </a:lnTo>
                  <a:lnTo>
                    <a:pt x="1861035" y="706044"/>
                  </a:lnTo>
                  <a:lnTo>
                    <a:pt x="1867798" y="750915"/>
                  </a:lnTo>
                  <a:lnTo>
                    <a:pt x="1871908" y="796502"/>
                  </a:lnTo>
                  <a:lnTo>
                    <a:pt x="1873294" y="842741"/>
                  </a:lnTo>
                  <a:lnTo>
                    <a:pt x="1871908" y="888980"/>
                  </a:lnTo>
                  <a:lnTo>
                    <a:pt x="1867798" y="934567"/>
                  </a:lnTo>
                  <a:lnTo>
                    <a:pt x="1861035" y="979438"/>
                  </a:lnTo>
                  <a:lnTo>
                    <a:pt x="1851690" y="1023529"/>
                  </a:lnTo>
                  <a:lnTo>
                    <a:pt x="1839836" y="1066776"/>
                  </a:lnTo>
                  <a:lnTo>
                    <a:pt x="1825543" y="1109113"/>
                  </a:lnTo>
                  <a:lnTo>
                    <a:pt x="1808883" y="1150477"/>
                  </a:lnTo>
                  <a:lnTo>
                    <a:pt x="1789927" y="1190804"/>
                  </a:lnTo>
                  <a:lnTo>
                    <a:pt x="1768747" y="1230030"/>
                  </a:lnTo>
                  <a:lnTo>
                    <a:pt x="1745414" y="1268089"/>
                  </a:lnTo>
                  <a:lnTo>
                    <a:pt x="1720000" y="1304919"/>
                  </a:lnTo>
                  <a:lnTo>
                    <a:pt x="1692575" y="1340454"/>
                  </a:lnTo>
                  <a:lnTo>
                    <a:pt x="1663212" y="1374630"/>
                  </a:lnTo>
                  <a:lnTo>
                    <a:pt x="1631982" y="1407384"/>
                  </a:lnTo>
                  <a:lnTo>
                    <a:pt x="1598956" y="1438650"/>
                  </a:lnTo>
                  <a:lnTo>
                    <a:pt x="1564206" y="1468365"/>
                  </a:lnTo>
                  <a:lnTo>
                    <a:pt x="1527803" y="1496464"/>
                  </a:lnTo>
                  <a:lnTo>
                    <a:pt x="1489818" y="1522883"/>
                  </a:lnTo>
                  <a:lnTo>
                    <a:pt x="1450324" y="1547558"/>
                  </a:lnTo>
                  <a:lnTo>
                    <a:pt x="1409391" y="1570424"/>
                  </a:lnTo>
                  <a:lnTo>
                    <a:pt x="1367090" y="1591418"/>
                  </a:lnTo>
                  <a:lnTo>
                    <a:pt x="1323494" y="1610474"/>
                  </a:lnTo>
                  <a:lnTo>
                    <a:pt x="1278673" y="1627530"/>
                  </a:lnTo>
                  <a:lnTo>
                    <a:pt x="1232700" y="1642520"/>
                  </a:lnTo>
                  <a:lnTo>
                    <a:pt x="1185645" y="1655379"/>
                  </a:lnTo>
                  <a:lnTo>
                    <a:pt x="1137580" y="1666045"/>
                  </a:lnTo>
                  <a:lnTo>
                    <a:pt x="1088576" y="1674453"/>
                  </a:lnTo>
                  <a:lnTo>
                    <a:pt x="1038705" y="1680538"/>
                  </a:lnTo>
                  <a:lnTo>
                    <a:pt x="988038" y="1684236"/>
                  </a:lnTo>
                  <a:lnTo>
                    <a:pt x="936647" y="1685483"/>
                  </a:lnTo>
                  <a:lnTo>
                    <a:pt x="885256" y="1684236"/>
                  </a:lnTo>
                  <a:lnTo>
                    <a:pt x="834589" y="1680538"/>
                  </a:lnTo>
                  <a:lnTo>
                    <a:pt x="784718" y="1674453"/>
                  </a:lnTo>
                  <a:lnTo>
                    <a:pt x="735714" y="1666045"/>
                  </a:lnTo>
                  <a:lnTo>
                    <a:pt x="687649" y="1655379"/>
                  </a:lnTo>
                  <a:lnTo>
                    <a:pt x="640594" y="1642520"/>
                  </a:lnTo>
                  <a:lnTo>
                    <a:pt x="594620" y="1627530"/>
                  </a:lnTo>
                  <a:lnTo>
                    <a:pt x="549800" y="1610474"/>
                  </a:lnTo>
                  <a:lnTo>
                    <a:pt x="506204" y="1591418"/>
                  </a:lnTo>
                  <a:lnTo>
                    <a:pt x="463903" y="1570424"/>
                  </a:lnTo>
                  <a:lnTo>
                    <a:pt x="422970" y="1547558"/>
                  </a:lnTo>
                  <a:lnTo>
                    <a:pt x="383475" y="1522883"/>
                  </a:lnTo>
                  <a:lnTo>
                    <a:pt x="345491" y="1496464"/>
                  </a:lnTo>
                  <a:lnTo>
                    <a:pt x="309087" y="1468365"/>
                  </a:lnTo>
                  <a:lnTo>
                    <a:pt x="274337" y="1438650"/>
                  </a:lnTo>
                  <a:lnTo>
                    <a:pt x="241311" y="1407384"/>
                  </a:lnTo>
                  <a:lnTo>
                    <a:pt x="210081" y="1374630"/>
                  </a:lnTo>
                  <a:lnTo>
                    <a:pt x="180718" y="1340454"/>
                  </a:lnTo>
                  <a:lnTo>
                    <a:pt x="153294" y="1304919"/>
                  </a:lnTo>
                  <a:lnTo>
                    <a:pt x="127879" y="1268089"/>
                  </a:lnTo>
                  <a:lnTo>
                    <a:pt x="104546" y="1230030"/>
                  </a:lnTo>
                  <a:lnTo>
                    <a:pt x="83366" y="1190804"/>
                  </a:lnTo>
                  <a:lnTo>
                    <a:pt x="64411" y="1150477"/>
                  </a:lnTo>
                  <a:lnTo>
                    <a:pt x="47750" y="1109113"/>
                  </a:lnTo>
                  <a:lnTo>
                    <a:pt x="33457" y="1066776"/>
                  </a:lnTo>
                  <a:lnTo>
                    <a:pt x="21603" y="1023529"/>
                  </a:lnTo>
                  <a:lnTo>
                    <a:pt x="12259" y="979438"/>
                  </a:lnTo>
                  <a:lnTo>
                    <a:pt x="5496" y="934567"/>
                  </a:lnTo>
                  <a:lnTo>
                    <a:pt x="1385" y="888980"/>
                  </a:lnTo>
                  <a:lnTo>
                    <a:pt x="0" y="842741"/>
                  </a:lnTo>
                  <a:close/>
                </a:path>
              </a:pathLst>
            </a:custGeom>
            <a:ln w="279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4746502" y="3945351"/>
            <a:ext cx="924560" cy="490855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 marR="5080" indent="146685">
              <a:lnSpc>
                <a:spcPts val="1810"/>
              </a:lnSpc>
              <a:spcBef>
                <a:spcPts val="190"/>
              </a:spcBef>
            </a:pPr>
            <a:r>
              <a:rPr sz="1550" spc="-10" dirty="0">
                <a:solidFill>
                  <a:srgbClr val="FFFFFF"/>
                </a:solidFill>
                <a:latin typeface="Constantia"/>
                <a:cs typeface="Constantia"/>
              </a:rPr>
              <a:t>MHA </a:t>
            </a:r>
            <a:r>
              <a:rPr sz="1550" spc="-5" dirty="0">
                <a:solidFill>
                  <a:srgbClr val="FFFFFF"/>
                </a:solidFill>
                <a:latin typeface="Constantia"/>
                <a:cs typeface="Constantia"/>
              </a:rPr>
              <a:t>– </a:t>
            </a:r>
            <a:r>
              <a:rPr sz="155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550" spc="-50" dirty="0">
                <a:solidFill>
                  <a:srgbClr val="FFFFFF"/>
                </a:solidFill>
                <a:latin typeface="Constantia"/>
                <a:cs typeface="Constantia"/>
              </a:rPr>
              <a:t>F</a:t>
            </a:r>
            <a:r>
              <a:rPr sz="1550" spc="-10" dirty="0">
                <a:solidFill>
                  <a:srgbClr val="FFFFFF"/>
                </a:solidFill>
                <a:latin typeface="Constantia"/>
                <a:cs typeface="Constantia"/>
              </a:rPr>
              <a:t>CRA</a:t>
            </a:r>
            <a:r>
              <a:rPr sz="1550" spc="-5" dirty="0">
                <a:solidFill>
                  <a:srgbClr val="FFFFFF"/>
                </a:solidFill>
                <a:latin typeface="Constantia"/>
                <a:cs typeface="Constantia"/>
              </a:rPr>
              <a:t> 2010</a:t>
            </a:r>
            <a:endParaRPr sz="1550">
              <a:latin typeface="Constantia"/>
              <a:cs typeface="Constantia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6247086" y="3368411"/>
            <a:ext cx="1802764" cy="1654810"/>
            <a:chOff x="6247086" y="3368411"/>
            <a:chExt cx="1802764" cy="1654810"/>
          </a:xfrm>
        </p:grpSpPr>
        <p:sp>
          <p:nvSpPr>
            <p:cNvPr id="35" name="object 35"/>
            <p:cNvSpPr/>
            <p:nvPr/>
          </p:nvSpPr>
          <p:spPr>
            <a:xfrm>
              <a:off x="6261056" y="3382381"/>
              <a:ext cx="1774825" cy="1626870"/>
            </a:xfrm>
            <a:custGeom>
              <a:avLst/>
              <a:gdLst/>
              <a:ahLst/>
              <a:cxnLst/>
              <a:rect l="l" t="t" r="r" b="b"/>
              <a:pathLst>
                <a:path w="1774825" h="1626870">
                  <a:moveTo>
                    <a:pt x="887156" y="1626320"/>
                  </a:moveTo>
                  <a:lnTo>
                    <a:pt x="836813" y="1625032"/>
                  </a:lnTo>
                  <a:lnTo>
                    <a:pt x="787208" y="1621216"/>
                  </a:lnTo>
                  <a:lnTo>
                    <a:pt x="738414" y="1614940"/>
                  </a:lnTo>
                  <a:lnTo>
                    <a:pt x="690506" y="1606273"/>
                  </a:lnTo>
                  <a:lnTo>
                    <a:pt x="643560" y="1595283"/>
                  </a:lnTo>
                  <a:lnTo>
                    <a:pt x="597650" y="1582038"/>
                  </a:lnTo>
                  <a:lnTo>
                    <a:pt x="552852" y="1566608"/>
                  </a:lnTo>
                  <a:lnTo>
                    <a:pt x="509239" y="1549062"/>
                  </a:lnTo>
                  <a:lnTo>
                    <a:pt x="466888" y="1529467"/>
                  </a:lnTo>
                  <a:lnTo>
                    <a:pt x="425872" y="1507892"/>
                  </a:lnTo>
                  <a:lnTo>
                    <a:pt x="386267" y="1484407"/>
                  </a:lnTo>
                  <a:lnTo>
                    <a:pt x="348148" y="1459079"/>
                  </a:lnTo>
                  <a:lnTo>
                    <a:pt x="311590" y="1431978"/>
                  </a:lnTo>
                  <a:lnTo>
                    <a:pt x="276666" y="1403172"/>
                  </a:lnTo>
                  <a:lnTo>
                    <a:pt x="243454" y="1372729"/>
                  </a:lnTo>
                  <a:lnTo>
                    <a:pt x="212026" y="1340719"/>
                  </a:lnTo>
                  <a:lnTo>
                    <a:pt x="182459" y="1307210"/>
                  </a:lnTo>
                  <a:lnTo>
                    <a:pt x="154826" y="1272270"/>
                  </a:lnTo>
                  <a:lnTo>
                    <a:pt x="129204" y="1235968"/>
                  </a:lnTo>
                  <a:lnTo>
                    <a:pt x="105666" y="1198374"/>
                  </a:lnTo>
                  <a:lnTo>
                    <a:pt x="84288" y="1159555"/>
                  </a:lnTo>
                  <a:lnTo>
                    <a:pt x="65144" y="1119580"/>
                  </a:lnTo>
                  <a:lnTo>
                    <a:pt x="48310" y="1078518"/>
                  </a:lnTo>
                  <a:lnTo>
                    <a:pt x="33861" y="1036438"/>
                  </a:lnTo>
                  <a:lnTo>
                    <a:pt x="21870" y="993407"/>
                  </a:lnTo>
                  <a:lnTo>
                    <a:pt x="12414" y="949496"/>
                  </a:lnTo>
                  <a:lnTo>
                    <a:pt x="5567" y="904771"/>
                  </a:lnTo>
                  <a:lnTo>
                    <a:pt x="1404" y="859303"/>
                  </a:lnTo>
                  <a:lnTo>
                    <a:pt x="0" y="813160"/>
                  </a:lnTo>
                  <a:lnTo>
                    <a:pt x="1404" y="767016"/>
                  </a:lnTo>
                  <a:lnTo>
                    <a:pt x="5567" y="721548"/>
                  </a:lnTo>
                  <a:lnTo>
                    <a:pt x="12414" y="676824"/>
                  </a:lnTo>
                  <a:lnTo>
                    <a:pt x="21870" y="632912"/>
                  </a:lnTo>
                  <a:lnTo>
                    <a:pt x="33861" y="589882"/>
                  </a:lnTo>
                  <a:lnTo>
                    <a:pt x="48310" y="547801"/>
                  </a:lnTo>
                  <a:lnTo>
                    <a:pt x="65144" y="506739"/>
                  </a:lnTo>
                  <a:lnTo>
                    <a:pt x="84288" y="466764"/>
                  </a:lnTo>
                  <a:lnTo>
                    <a:pt x="105666" y="427945"/>
                  </a:lnTo>
                  <a:lnTo>
                    <a:pt x="129204" y="390351"/>
                  </a:lnTo>
                  <a:lnTo>
                    <a:pt x="154826" y="354049"/>
                  </a:lnTo>
                  <a:lnTo>
                    <a:pt x="182459" y="319110"/>
                  </a:lnTo>
                  <a:lnTo>
                    <a:pt x="212026" y="285600"/>
                  </a:lnTo>
                  <a:lnTo>
                    <a:pt x="243454" y="253590"/>
                  </a:lnTo>
                  <a:lnTo>
                    <a:pt x="276666" y="223148"/>
                  </a:lnTo>
                  <a:lnTo>
                    <a:pt x="311590" y="194341"/>
                  </a:lnTo>
                  <a:lnTo>
                    <a:pt x="348148" y="167240"/>
                  </a:lnTo>
                  <a:lnTo>
                    <a:pt x="386267" y="141912"/>
                  </a:lnTo>
                  <a:lnTo>
                    <a:pt x="425872" y="118427"/>
                  </a:lnTo>
                  <a:lnTo>
                    <a:pt x="466888" y="96852"/>
                  </a:lnTo>
                  <a:lnTo>
                    <a:pt x="509239" y="77257"/>
                  </a:lnTo>
                  <a:lnTo>
                    <a:pt x="552852" y="59711"/>
                  </a:lnTo>
                  <a:lnTo>
                    <a:pt x="597650" y="44281"/>
                  </a:lnTo>
                  <a:lnTo>
                    <a:pt x="643560" y="31036"/>
                  </a:lnTo>
                  <a:lnTo>
                    <a:pt x="690506" y="20046"/>
                  </a:lnTo>
                  <a:lnTo>
                    <a:pt x="738414" y="11379"/>
                  </a:lnTo>
                  <a:lnTo>
                    <a:pt x="787208" y="5103"/>
                  </a:lnTo>
                  <a:lnTo>
                    <a:pt x="836813" y="1287"/>
                  </a:lnTo>
                  <a:lnTo>
                    <a:pt x="887156" y="0"/>
                  </a:lnTo>
                  <a:lnTo>
                    <a:pt x="937498" y="1287"/>
                  </a:lnTo>
                  <a:lnTo>
                    <a:pt x="987104" y="5103"/>
                  </a:lnTo>
                  <a:lnTo>
                    <a:pt x="1035898" y="11379"/>
                  </a:lnTo>
                  <a:lnTo>
                    <a:pt x="1083806" y="20046"/>
                  </a:lnTo>
                  <a:lnTo>
                    <a:pt x="1130752" y="31036"/>
                  </a:lnTo>
                  <a:lnTo>
                    <a:pt x="1176661" y="44281"/>
                  </a:lnTo>
                  <a:lnTo>
                    <a:pt x="1221460" y="59711"/>
                  </a:lnTo>
                  <a:lnTo>
                    <a:pt x="1265073" y="77257"/>
                  </a:lnTo>
                  <a:lnTo>
                    <a:pt x="1307424" y="96852"/>
                  </a:lnTo>
                  <a:lnTo>
                    <a:pt x="1348440" y="118427"/>
                  </a:lnTo>
                  <a:lnTo>
                    <a:pt x="1388045" y="141912"/>
                  </a:lnTo>
                  <a:lnTo>
                    <a:pt x="1426164" y="167240"/>
                  </a:lnTo>
                  <a:lnTo>
                    <a:pt x="1462722" y="194341"/>
                  </a:lnTo>
                  <a:lnTo>
                    <a:pt x="1497646" y="223148"/>
                  </a:lnTo>
                  <a:lnTo>
                    <a:pt x="1530858" y="253590"/>
                  </a:lnTo>
                  <a:lnTo>
                    <a:pt x="1562286" y="285600"/>
                  </a:lnTo>
                  <a:lnTo>
                    <a:pt x="1591853" y="319110"/>
                  </a:lnTo>
                  <a:lnTo>
                    <a:pt x="1619486" y="354049"/>
                  </a:lnTo>
                  <a:lnTo>
                    <a:pt x="1645108" y="390351"/>
                  </a:lnTo>
                  <a:lnTo>
                    <a:pt x="1668646" y="427945"/>
                  </a:lnTo>
                  <a:lnTo>
                    <a:pt x="1690024" y="466764"/>
                  </a:lnTo>
                  <a:lnTo>
                    <a:pt x="1709168" y="506739"/>
                  </a:lnTo>
                  <a:lnTo>
                    <a:pt x="1726002" y="547801"/>
                  </a:lnTo>
                  <a:lnTo>
                    <a:pt x="1740451" y="589882"/>
                  </a:lnTo>
                  <a:lnTo>
                    <a:pt x="1752442" y="632912"/>
                  </a:lnTo>
                  <a:lnTo>
                    <a:pt x="1761898" y="676824"/>
                  </a:lnTo>
                  <a:lnTo>
                    <a:pt x="1768745" y="721548"/>
                  </a:lnTo>
                  <a:lnTo>
                    <a:pt x="1772908" y="767016"/>
                  </a:lnTo>
                  <a:lnTo>
                    <a:pt x="1774313" y="813160"/>
                  </a:lnTo>
                  <a:lnTo>
                    <a:pt x="1772908" y="859303"/>
                  </a:lnTo>
                  <a:lnTo>
                    <a:pt x="1768745" y="904771"/>
                  </a:lnTo>
                  <a:lnTo>
                    <a:pt x="1761898" y="949496"/>
                  </a:lnTo>
                  <a:lnTo>
                    <a:pt x="1752442" y="993407"/>
                  </a:lnTo>
                  <a:lnTo>
                    <a:pt x="1740451" y="1036438"/>
                  </a:lnTo>
                  <a:lnTo>
                    <a:pt x="1726002" y="1078518"/>
                  </a:lnTo>
                  <a:lnTo>
                    <a:pt x="1709168" y="1119580"/>
                  </a:lnTo>
                  <a:lnTo>
                    <a:pt x="1690024" y="1159555"/>
                  </a:lnTo>
                  <a:lnTo>
                    <a:pt x="1668646" y="1198374"/>
                  </a:lnTo>
                  <a:lnTo>
                    <a:pt x="1645108" y="1235968"/>
                  </a:lnTo>
                  <a:lnTo>
                    <a:pt x="1619486" y="1272270"/>
                  </a:lnTo>
                  <a:lnTo>
                    <a:pt x="1591853" y="1307210"/>
                  </a:lnTo>
                  <a:lnTo>
                    <a:pt x="1562286" y="1340719"/>
                  </a:lnTo>
                  <a:lnTo>
                    <a:pt x="1530858" y="1372729"/>
                  </a:lnTo>
                  <a:lnTo>
                    <a:pt x="1497646" y="1403172"/>
                  </a:lnTo>
                  <a:lnTo>
                    <a:pt x="1462722" y="1431978"/>
                  </a:lnTo>
                  <a:lnTo>
                    <a:pt x="1426164" y="1459079"/>
                  </a:lnTo>
                  <a:lnTo>
                    <a:pt x="1388045" y="1484407"/>
                  </a:lnTo>
                  <a:lnTo>
                    <a:pt x="1348440" y="1507892"/>
                  </a:lnTo>
                  <a:lnTo>
                    <a:pt x="1307424" y="1529467"/>
                  </a:lnTo>
                  <a:lnTo>
                    <a:pt x="1265073" y="1549062"/>
                  </a:lnTo>
                  <a:lnTo>
                    <a:pt x="1221460" y="1566608"/>
                  </a:lnTo>
                  <a:lnTo>
                    <a:pt x="1176661" y="1582038"/>
                  </a:lnTo>
                  <a:lnTo>
                    <a:pt x="1130752" y="1595283"/>
                  </a:lnTo>
                  <a:lnTo>
                    <a:pt x="1083806" y="1606273"/>
                  </a:lnTo>
                  <a:lnTo>
                    <a:pt x="1035898" y="1614940"/>
                  </a:lnTo>
                  <a:lnTo>
                    <a:pt x="987104" y="1621216"/>
                  </a:lnTo>
                  <a:lnTo>
                    <a:pt x="937498" y="1625032"/>
                  </a:lnTo>
                  <a:lnTo>
                    <a:pt x="887156" y="1626320"/>
                  </a:lnTo>
                  <a:close/>
                </a:path>
              </a:pathLst>
            </a:custGeom>
            <a:solidFill>
              <a:srgbClr val="91D0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261056" y="3382381"/>
              <a:ext cx="1774825" cy="1626870"/>
            </a:xfrm>
            <a:custGeom>
              <a:avLst/>
              <a:gdLst/>
              <a:ahLst/>
              <a:cxnLst/>
              <a:rect l="l" t="t" r="r" b="b"/>
              <a:pathLst>
                <a:path w="1774825" h="1626870">
                  <a:moveTo>
                    <a:pt x="0" y="813160"/>
                  </a:moveTo>
                  <a:lnTo>
                    <a:pt x="1404" y="767016"/>
                  </a:lnTo>
                  <a:lnTo>
                    <a:pt x="5567" y="721548"/>
                  </a:lnTo>
                  <a:lnTo>
                    <a:pt x="12414" y="676824"/>
                  </a:lnTo>
                  <a:lnTo>
                    <a:pt x="21870" y="632912"/>
                  </a:lnTo>
                  <a:lnTo>
                    <a:pt x="33861" y="589882"/>
                  </a:lnTo>
                  <a:lnTo>
                    <a:pt x="48310" y="547801"/>
                  </a:lnTo>
                  <a:lnTo>
                    <a:pt x="65144" y="506739"/>
                  </a:lnTo>
                  <a:lnTo>
                    <a:pt x="84288" y="466764"/>
                  </a:lnTo>
                  <a:lnTo>
                    <a:pt x="105666" y="427945"/>
                  </a:lnTo>
                  <a:lnTo>
                    <a:pt x="129204" y="390351"/>
                  </a:lnTo>
                  <a:lnTo>
                    <a:pt x="154826" y="354049"/>
                  </a:lnTo>
                  <a:lnTo>
                    <a:pt x="182459" y="319110"/>
                  </a:lnTo>
                  <a:lnTo>
                    <a:pt x="212026" y="285600"/>
                  </a:lnTo>
                  <a:lnTo>
                    <a:pt x="243454" y="253590"/>
                  </a:lnTo>
                  <a:lnTo>
                    <a:pt x="276666" y="223148"/>
                  </a:lnTo>
                  <a:lnTo>
                    <a:pt x="311590" y="194341"/>
                  </a:lnTo>
                  <a:lnTo>
                    <a:pt x="348148" y="167240"/>
                  </a:lnTo>
                  <a:lnTo>
                    <a:pt x="386267" y="141912"/>
                  </a:lnTo>
                  <a:lnTo>
                    <a:pt x="425872" y="118427"/>
                  </a:lnTo>
                  <a:lnTo>
                    <a:pt x="466888" y="96852"/>
                  </a:lnTo>
                  <a:lnTo>
                    <a:pt x="509239" y="77257"/>
                  </a:lnTo>
                  <a:lnTo>
                    <a:pt x="552852" y="59711"/>
                  </a:lnTo>
                  <a:lnTo>
                    <a:pt x="597650" y="44281"/>
                  </a:lnTo>
                  <a:lnTo>
                    <a:pt x="643560" y="31036"/>
                  </a:lnTo>
                  <a:lnTo>
                    <a:pt x="690506" y="20046"/>
                  </a:lnTo>
                  <a:lnTo>
                    <a:pt x="738414" y="11379"/>
                  </a:lnTo>
                  <a:lnTo>
                    <a:pt x="787208" y="5103"/>
                  </a:lnTo>
                  <a:lnTo>
                    <a:pt x="836813" y="1287"/>
                  </a:lnTo>
                  <a:lnTo>
                    <a:pt x="887156" y="0"/>
                  </a:lnTo>
                  <a:lnTo>
                    <a:pt x="937498" y="1287"/>
                  </a:lnTo>
                  <a:lnTo>
                    <a:pt x="987104" y="5103"/>
                  </a:lnTo>
                  <a:lnTo>
                    <a:pt x="1035898" y="11379"/>
                  </a:lnTo>
                  <a:lnTo>
                    <a:pt x="1083806" y="20046"/>
                  </a:lnTo>
                  <a:lnTo>
                    <a:pt x="1130752" y="31036"/>
                  </a:lnTo>
                  <a:lnTo>
                    <a:pt x="1176661" y="44281"/>
                  </a:lnTo>
                  <a:lnTo>
                    <a:pt x="1221460" y="59711"/>
                  </a:lnTo>
                  <a:lnTo>
                    <a:pt x="1265073" y="77257"/>
                  </a:lnTo>
                  <a:lnTo>
                    <a:pt x="1307424" y="96852"/>
                  </a:lnTo>
                  <a:lnTo>
                    <a:pt x="1348440" y="118427"/>
                  </a:lnTo>
                  <a:lnTo>
                    <a:pt x="1388045" y="141912"/>
                  </a:lnTo>
                  <a:lnTo>
                    <a:pt x="1426164" y="167240"/>
                  </a:lnTo>
                  <a:lnTo>
                    <a:pt x="1462722" y="194341"/>
                  </a:lnTo>
                  <a:lnTo>
                    <a:pt x="1497646" y="223148"/>
                  </a:lnTo>
                  <a:lnTo>
                    <a:pt x="1530858" y="253590"/>
                  </a:lnTo>
                  <a:lnTo>
                    <a:pt x="1562286" y="285600"/>
                  </a:lnTo>
                  <a:lnTo>
                    <a:pt x="1591853" y="319110"/>
                  </a:lnTo>
                  <a:lnTo>
                    <a:pt x="1619486" y="354049"/>
                  </a:lnTo>
                  <a:lnTo>
                    <a:pt x="1645108" y="390351"/>
                  </a:lnTo>
                  <a:lnTo>
                    <a:pt x="1668646" y="427945"/>
                  </a:lnTo>
                  <a:lnTo>
                    <a:pt x="1690024" y="466764"/>
                  </a:lnTo>
                  <a:lnTo>
                    <a:pt x="1709168" y="506739"/>
                  </a:lnTo>
                  <a:lnTo>
                    <a:pt x="1726002" y="547801"/>
                  </a:lnTo>
                  <a:lnTo>
                    <a:pt x="1740451" y="589882"/>
                  </a:lnTo>
                  <a:lnTo>
                    <a:pt x="1752442" y="632912"/>
                  </a:lnTo>
                  <a:lnTo>
                    <a:pt x="1761898" y="676824"/>
                  </a:lnTo>
                  <a:lnTo>
                    <a:pt x="1768745" y="721548"/>
                  </a:lnTo>
                  <a:lnTo>
                    <a:pt x="1772908" y="767016"/>
                  </a:lnTo>
                  <a:lnTo>
                    <a:pt x="1774313" y="813160"/>
                  </a:lnTo>
                  <a:lnTo>
                    <a:pt x="1772908" y="859303"/>
                  </a:lnTo>
                  <a:lnTo>
                    <a:pt x="1768745" y="904771"/>
                  </a:lnTo>
                  <a:lnTo>
                    <a:pt x="1761898" y="949496"/>
                  </a:lnTo>
                  <a:lnTo>
                    <a:pt x="1752442" y="993407"/>
                  </a:lnTo>
                  <a:lnTo>
                    <a:pt x="1740451" y="1036438"/>
                  </a:lnTo>
                  <a:lnTo>
                    <a:pt x="1726002" y="1078518"/>
                  </a:lnTo>
                  <a:lnTo>
                    <a:pt x="1709168" y="1119580"/>
                  </a:lnTo>
                  <a:lnTo>
                    <a:pt x="1690024" y="1159555"/>
                  </a:lnTo>
                  <a:lnTo>
                    <a:pt x="1668646" y="1198374"/>
                  </a:lnTo>
                  <a:lnTo>
                    <a:pt x="1645108" y="1235968"/>
                  </a:lnTo>
                  <a:lnTo>
                    <a:pt x="1619486" y="1272270"/>
                  </a:lnTo>
                  <a:lnTo>
                    <a:pt x="1591853" y="1307210"/>
                  </a:lnTo>
                  <a:lnTo>
                    <a:pt x="1562286" y="1340719"/>
                  </a:lnTo>
                  <a:lnTo>
                    <a:pt x="1530858" y="1372729"/>
                  </a:lnTo>
                  <a:lnTo>
                    <a:pt x="1497646" y="1403172"/>
                  </a:lnTo>
                  <a:lnTo>
                    <a:pt x="1462722" y="1431978"/>
                  </a:lnTo>
                  <a:lnTo>
                    <a:pt x="1426164" y="1459079"/>
                  </a:lnTo>
                  <a:lnTo>
                    <a:pt x="1388045" y="1484407"/>
                  </a:lnTo>
                  <a:lnTo>
                    <a:pt x="1348440" y="1507892"/>
                  </a:lnTo>
                  <a:lnTo>
                    <a:pt x="1307424" y="1529467"/>
                  </a:lnTo>
                  <a:lnTo>
                    <a:pt x="1265073" y="1549062"/>
                  </a:lnTo>
                  <a:lnTo>
                    <a:pt x="1221460" y="1566608"/>
                  </a:lnTo>
                  <a:lnTo>
                    <a:pt x="1176661" y="1582038"/>
                  </a:lnTo>
                  <a:lnTo>
                    <a:pt x="1130752" y="1595283"/>
                  </a:lnTo>
                  <a:lnTo>
                    <a:pt x="1083806" y="1606273"/>
                  </a:lnTo>
                  <a:lnTo>
                    <a:pt x="1035898" y="1614940"/>
                  </a:lnTo>
                  <a:lnTo>
                    <a:pt x="987104" y="1621216"/>
                  </a:lnTo>
                  <a:lnTo>
                    <a:pt x="937498" y="1625032"/>
                  </a:lnTo>
                  <a:lnTo>
                    <a:pt x="887156" y="1626320"/>
                  </a:lnTo>
                  <a:lnTo>
                    <a:pt x="836813" y="1625032"/>
                  </a:lnTo>
                  <a:lnTo>
                    <a:pt x="787208" y="1621216"/>
                  </a:lnTo>
                  <a:lnTo>
                    <a:pt x="738414" y="1614940"/>
                  </a:lnTo>
                  <a:lnTo>
                    <a:pt x="690506" y="1606273"/>
                  </a:lnTo>
                  <a:lnTo>
                    <a:pt x="643560" y="1595283"/>
                  </a:lnTo>
                  <a:lnTo>
                    <a:pt x="597650" y="1582038"/>
                  </a:lnTo>
                  <a:lnTo>
                    <a:pt x="552852" y="1566608"/>
                  </a:lnTo>
                  <a:lnTo>
                    <a:pt x="509239" y="1549062"/>
                  </a:lnTo>
                  <a:lnTo>
                    <a:pt x="466888" y="1529467"/>
                  </a:lnTo>
                  <a:lnTo>
                    <a:pt x="425872" y="1507892"/>
                  </a:lnTo>
                  <a:lnTo>
                    <a:pt x="386267" y="1484407"/>
                  </a:lnTo>
                  <a:lnTo>
                    <a:pt x="348148" y="1459079"/>
                  </a:lnTo>
                  <a:lnTo>
                    <a:pt x="311590" y="1431978"/>
                  </a:lnTo>
                  <a:lnTo>
                    <a:pt x="276666" y="1403172"/>
                  </a:lnTo>
                  <a:lnTo>
                    <a:pt x="243454" y="1372729"/>
                  </a:lnTo>
                  <a:lnTo>
                    <a:pt x="212026" y="1340719"/>
                  </a:lnTo>
                  <a:lnTo>
                    <a:pt x="182459" y="1307210"/>
                  </a:lnTo>
                  <a:lnTo>
                    <a:pt x="154826" y="1272270"/>
                  </a:lnTo>
                  <a:lnTo>
                    <a:pt x="129204" y="1235968"/>
                  </a:lnTo>
                  <a:lnTo>
                    <a:pt x="105666" y="1198374"/>
                  </a:lnTo>
                  <a:lnTo>
                    <a:pt x="84288" y="1159555"/>
                  </a:lnTo>
                  <a:lnTo>
                    <a:pt x="65144" y="1119580"/>
                  </a:lnTo>
                  <a:lnTo>
                    <a:pt x="48310" y="1078518"/>
                  </a:lnTo>
                  <a:lnTo>
                    <a:pt x="33861" y="1036438"/>
                  </a:lnTo>
                  <a:lnTo>
                    <a:pt x="21870" y="993407"/>
                  </a:lnTo>
                  <a:lnTo>
                    <a:pt x="12414" y="949496"/>
                  </a:lnTo>
                  <a:lnTo>
                    <a:pt x="5567" y="904771"/>
                  </a:lnTo>
                  <a:lnTo>
                    <a:pt x="1404" y="859303"/>
                  </a:lnTo>
                  <a:lnTo>
                    <a:pt x="0" y="813160"/>
                  </a:lnTo>
                  <a:close/>
                </a:path>
              </a:pathLst>
            </a:custGeom>
            <a:ln w="279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6663374" y="3714846"/>
            <a:ext cx="965200" cy="25006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0"/>
              </a:spcBef>
            </a:pPr>
            <a:r>
              <a:rPr sz="1550" spc="-10" dirty="0">
                <a:latin typeface="Constantia"/>
                <a:cs typeface="Constantia"/>
              </a:rPr>
              <a:t>NITI</a:t>
            </a:r>
            <a:r>
              <a:rPr sz="1550" spc="-50" dirty="0">
                <a:latin typeface="Constantia"/>
                <a:cs typeface="Constantia"/>
              </a:rPr>
              <a:t> </a:t>
            </a:r>
            <a:r>
              <a:rPr sz="1550" spc="-25" dirty="0">
                <a:latin typeface="Constantia"/>
                <a:cs typeface="Constantia"/>
              </a:rPr>
              <a:t>Aayog</a:t>
            </a:r>
            <a:endParaRPr sz="1550">
              <a:latin typeface="Constantia"/>
              <a:cs typeface="Constantia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103429" y="3945351"/>
            <a:ext cx="97790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0"/>
              </a:spcBef>
            </a:pPr>
            <a:r>
              <a:rPr sz="1550" spc="-5" dirty="0">
                <a:solidFill>
                  <a:srgbClr val="FFFFFF"/>
                </a:solidFill>
                <a:latin typeface="Constantia"/>
                <a:cs typeface="Constantia"/>
              </a:rPr>
              <a:t>–</a:t>
            </a:r>
            <a:endParaRPr sz="1550">
              <a:latin typeface="Constantia"/>
              <a:cs typeface="Constanti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757672" y="4175856"/>
            <a:ext cx="773430" cy="49085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ts val="1835"/>
              </a:lnSpc>
              <a:spcBef>
                <a:spcPts val="90"/>
              </a:spcBef>
            </a:pPr>
            <a:r>
              <a:rPr sz="1550" spc="-65" dirty="0">
                <a:latin typeface="Constantia"/>
                <a:cs typeface="Constantia"/>
              </a:rPr>
              <a:t>D</a:t>
            </a:r>
            <a:r>
              <a:rPr sz="1550" spc="-10" dirty="0">
                <a:latin typeface="Constantia"/>
                <a:cs typeface="Constantia"/>
              </a:rPr>
              <a:t>AR</a:t>
            </a:r>
            <a:r>
              <a:rPr sz="1550" spc="-125" dirty="0">
                <a:latin typeface="Constantia"/>
                <a:cs typeface="Constantia"/>
              </a:rPr>
              <a:t>P</a:t>
            </a:r>
            <a:r>
              <a:rPr sz="1550" spc="-10" dirty="0">
                <a:latin typeface="Constantia"/>
                <a:cs typeface="Constantia"/>
              </a:rPr>
              <a:t>AN</a:t>
            </a:r>
            <a:endParaRPr sz="1550">
              <a:latin typeface="Constantia"/>
              <a:cs typeface="Constantia"/>
            </a:endParaRPr>
          </a:p>
          <a:p>
            <a:pPr marL="5080" algn="ctr">
              <a:lnSpc>
                <a:spcPts val="1835"/>
              </a:lnSpc>
            </a:pPr>
            <a:r>
              <a:rPr sz="1550" spc="-15" dirty="0">
                <a:latin typeface="Constantia"/>
                <a:cs typeface="Constantia"/>
              </a:rPr>
              <a:t>Portal</a:t>
            </a:r>
            <a:endParaRPr sz="1550">
              <a:latin typeface="Constantia"/>
              <a:cs typeface="Constantia"/>
            </a:endParaRPr>
          </a:p>
        </p:txBody>
      </p:sp>
      <p:grpSp>
        <p:nvGrpSpPr>
          <p:cNvPr id="40" name="object 40"/>
          <p:cNvGrpSpPr/>
          <p:nvPr/>
        </p:nvGrpSpPr>
        <p:grpSpPr>
          <a:xfrm>
            <a:off x="2271690" y="3338829"/>
            <a:ext cx="1915795" cy="1620520"/>
            <a:chOff x="2271690" y="3338829"/>
            <a:chExt cx="1915795" cy="1620520"/>
          </a:xfrm>
        </p:grpSpPr>
        <p:sp>
          <p:nvSpPr>
            <p:cNvPr id="41" name="object 41"/>
            <p:cNvSpPr/>
            <p:nvPr/>
          </p:nvSpPr>
          <p:spPr>
            <a:xfrm>
              <a:off x="2285660" y="3352799"/>
              <a:ext cx="1887855" cy="1592580"/>
            </a:xfrm>
            <a:custGeom>
              <a:avLst/>
              <a:gdLst/>
              <a:ahLst/>
              <a:cxnLst/>
              <a:rect l="l" t="t" r="r" b="b"/>
              <a:pathLst>
                <a:path w="1887854" h="1592579">
                  <a:moveTo>
                    <a:pt x="943760" y="1592579"/>
                  </a:moveTo>
                  <a:lnTo>
                    <a:pt x="891979" y="1591401"/>
                  </a:lnTo>
                  <a:lnTo>
                    <a:pt x="840927" y="1587907"/>
                  </a:lnTo>
                  <a:lnTo>
                    <a:pt x="790677" y="1582157"/>
                  </a:lnTo>
                  <a:lnTo>
                    <a:pt x="741302" y="1574213"/>
                  </a:lnTo>
                  <a:lnTo>
                    <a:pt x="692871" y="1564135"/>
                  </a:lnTo>
                  <a:lnTo>
                    <a:pt x="645459" y="1551984"/>
                  </a:lnTo>
                  <a:lnTo>
                    <a:pt x="599136" y="1537821"/>
                  </a:lnTo>
                  <a:lnTo>
                    <a:pt x="553975" y="1521705"/>
                  </a:lnTo>
                  <a:lnTo>
                    <a:pt x="510048" y="1503699"/>
                  </a:lnTo>
                  <a:lnTo>
                    <a:pt x="467426" y="1483863"/>
                  </a:lnTo>
                  <a:lnTo>
                    <a:pt x="426182" y="1462257"/>
                  </a:lnTo>
                  <a:lnTo>
                    <a:pt x="386387" y="1438942"/>
                  </a:lnTo>
                  <a:lnTo>
                    <a:pt x="348114" y="1413979"/>
                  </a:lnTo>
                  <a:lnTo>
                    <a:pt x="311435" y="1387428"/>
                  </a:lnTo>
                  <a:lnTo>
                    <a:pt x="276421" y="1359352"/>
                  </a:lnTo>
                  <a:lnTo>
                    <a:pt x="243144" y="1329809"/>
                  </a:lnTo>
                  <a:lnTo>
                    <a:pt x="211677" y="1298861"/>
                  </a:lnTo>
                  <a:lnTo>
                    <a:pt x="182091" y="1266568"/>
                  </a:lnTo>
                  <a:lnTo>
                    <a:pt x="154458" y="1232992"/>
                  </a:lnTo>
                  <a:lnTo>
                    <a:pt x="128851" y="1198192"/>
                  </a:lnTo>
                  <a:lnTo>
                    <a:pt x="105340" y="1162231"/>
                  </a:lnTo>
                  <a:lnTo>
                    <a:pt x="83999" y="1125167"/>
                  </a:lnTo>
                  <a:lnTo>
                    <a:pt x="64900" y="1087063"/>
                  </a:lnTo>
                  <a:lnTo>
                    <a:pt x="48113" y="1047979"/>
                  </a:lnTo>
                  <a:lnTo>
                    <a:pt x="33712" y="1007975"/>
                  </a:lnTo>
                  <a:lnTo>
                    <a:pt x="21767" y="967112"/>
                  </a:lnTo>
                  <a:lnTo>
                    <a:pt x="12352" y="925452"/>
                  </a:lnTo>
                  <a:lnTo>
                    <a:pt x="5537" y="883054"/>
                  </a:lnTo>
                  <a:lnTo>
                    <a:pt x="1396" y="839980"/>
                  </a:lnTo>
                  <a:lnTo>
                    <a:pt x="0" y="796289"/>
                  </a:lnTo>
                  <a:lnTo>
                    <a:pt x="1396" y="752599"/>
                  </a:lnTo>
                  <a:lnTo>
                    <a:pt x="5537" y="709525"/>
                  </a:lnTo>
                  <a:lnTo>
                    <a:pt x="12352" y="667127"/>
                  </a:lnTo>
                  <a:lnTo>
                    <a:pt x="21767" y="625467"/>
                  </a:lnTo>
                  <a:lnTo>
                    <a:pt x="33712" y="584604"/>
                  </a:lnTo>
                  <a:lnTo>
                    <a:pt x="48113" y="544600"/>
                  </a:lnTo>
                  <a:lnTo>
                    <a:pt x="64900" y="505516"/>
                  </a:lnTo>
                  <a:lnTo>
                    <a:pt x="83999" y="467412"/>
                  </a:lnTo>
                  <a:lnTo>
                    <a:pt x="105340" y="430348"/>
                  </a:lnTo>
                  <a:lnTo>
                    <a:pt x="128851" y="394387"/>
                  </a:lnTo>
                  <a:lnTo>
                    <a:pt x="154458" y="359587"/>
                  </a:lnTo>
                  <a:lnTo>
                    <a:pt x="182091" y="326011"/>
                  </a:lnTo>
                  <a:lnTo>
                    <a:pt x="211677" y="293718"/>
                  </a:lnTo>
                  <a:lnTo>
                    <a:pt x="243144" y="262770"/>
                  </a:lnTo>
                  <a:lnTo>
                    <a:pt x="276421" y="233227"/>
                  </a:lnTo>
                  <a:lnTo>
                    <a:pt x="311435" y="205151"/>
                  </a:lnTo>
                  <a:lnTo>
                    <a:pt x="348114" y="178600"/>
                  </a:lnTo>
                  <a:lnTo>
                    <a:pt x="386387" y="153637"/>
                  </a:lnTo>
                  <a:lnTo>
                    <a:pt x="426182" y="130322"/>
                  </a:lnTo>
                  <a:lnTo>
                    <a:pt x="467426" y="108716"/>
                  </a:lnTo>
                  <a:lnTo>
                    <a:pt x="510048" y="88880"/>
                  </a:lnTo>
                  <a:lnTo>
                    <a:pt x="553975" y="70874"/>
                  </a:lnTo>
                  <a:lnTo>
                    <a:pt x="599136" y="54758"/>
                  </a:lnTo>
                  <a:lnTo>
                    <a:pt x="645459" y="40595"/>
                  </a:lnTo>
                  <a:lnTo>
                    <a:pt x="692871" y="28444"/>
                  </a:lnTo>
                  <a:lnTo>
                    <a:pt x="741302" y="18366"/>
                  </a:lnTo>
                  <a:lnTo>
                    <a:pt x="790677" y="10422"/>
                  </a:lnTo>
                  <a:lnTo>
                    <a:pt x="840927" y="4672"/>
                  </a:lnTo>
                  <a:lnTo>
                    <a:pt x="891979" y="1178"/>
                  </a:lnTo>
                  <a:lnTo>
                    <a:pt x="943760" y="0"/>
                  </a:lnTo>
                  <a:lnTo>
                    <a:pt x="995542" y="1178"/>
                  </a:lnTo>
                  <a:lnTo>
                    <a:pt x="1046594" y="4672"/>
                  </a:lnTo>
                  <a:lnTo>
                    <a:pt x="1096843" y="10422"/>
                  </a:lnTo>
                  <a:lnTo>
                    <a:pt x="1146219" y="18366"/>
                  </a:lnTo>
                  <a:lnTo>
                    <a:pt x="1194649" y="28444"/>
                  </a:lnTo>
                  <a:lnTo>
                    <a:pt x="1242062" y="40595"/>
                  </a:lnTo>
                  <a:lnTo>
                    <a:pt x="1288384" y="54758"/>
                  </a:lnTo>
                  <a:lnTo>
                    <a:pt x="1333545" y="70874"/>
                  </a:lnTo>
                  <a:lnTo>
                    <a:pt x="1377473" y="88880"/>
                  </a:lnTo>
                  <a:lnTo>
                    <a:pt x="1420095" y="108716"/>
                  </a:lnTo>
                  <a:lnTo>
                    <a:pt x="1461339" y="130322"/>
                  </a:lnTo>
                  <a:lnTo>
                    <a:pt x="1501133" y="153637"/>
                  </a:lnTo>
                  <a:lnTo>
                    <a:pt x="1539406" y="178600"/>
                  </a:lnTo>
                  <a:lnTo>
                    <a:pt x="1576086" y="205151"/>
                  </a:lnTo>
                  <a:lnTo>
                    <a:pt x="1611100" y="233227"/>
                  </a:lnTo>
                  <a:lnTo>
                    <a:pt x="1644377" y="262770"/>
                  </a:lnTo>
                  <a:lnTo>
                    <a:pt x="1675844" y="293718"/>
                  </a:lnTo>
                  <a:lnTo>
                    <a:pt x="1705430" y="326011"/>
                  </a:lnTo>
                  <a:lnTo>
                    <a:pt x="1733063" y="359587"/>
                  </a:lnTo>
                  <a:lnTo>
                    <a:pt x="1758670" y="394387"/>
                  </a:lnTo>
                  <a:lnTo>
                    <a:pt x="1782180" y="430348"/>
                  </a:lnTo>
                  <a:lnTo>
                    <a:pt x="1803521" y="467412"/>
                  </a:lnTo>
                  <a:lnTo>
                    <a:pt x="1822621" y="505516"/>
                  </a:lnTo>
                  <a:lnTo>
                    <a:pt x="1839408" y="544600"/>
                  </a:lnTo>
                  <a:lnTo>
                    <a:pt x="1853809" y="584604"/>
                  </a:lnTo>
                  <a:lnTo>
                    <a:pt x="1865754" y="625467"/>
                  </a:lnTo>
                  <a:lnTo>
                    <a:pt x="1875169" y="667127"/>
                  </a:lnTo>
                  <a:lnTo>
                    <a:pt x="1881983" y="709525"/>
                  </a:lnTo>
                  <a:lnTo>
                    <a:pt x="1886125" y="752599"/>
                  </a:lnTo>
                  <a:lnTo>
                    <a:pt x="1887521" y="796289"/>
                  </a:lnTo>
                  <a:lnTo>
                    <a:pt x="1886125" y="839980"/>
                  </a:lnTo>
                  <a:lnTo>
                    <a:pt x="1881983" y="883054"/>
                  </a:lnTo>
                  <a:lnTo>
                    <a:pt x="1875169" y="925452"/>
                  </a:lnTo>
                  <a:lnTo>
                    <a:pt x="1865754" y="967112"/>
                  </a:lnTo>
                  <a:lnTo>
                    <a:pt x="1853809" y="1007975"/>
                  </a:lnTo>
                  <a:lnTo>
                    <a:pt x="1839408" y="1047979"/>
                  </a:lnTo>
                  <a:lnTo>
                    <a:pt x="1822621" y="1087063"/>
                  </a:lnTo>
                  <a:lnTo>
                    <a:pt x="1803521" y="1125167"/>
                  </a:lnTo>
                  <a:lnTo>
                    <a:pt x="1782180" y="1162231"/>
                  </a:lnTo>
                  <a:lnTo>
                    <a:pt x="1758670" y="1198192"/>
                  </a:lnTo>
                  <a:lnTo>
                    <a:pt x="1733063" y="1232992"/>
                  </a:lnTo>
                  <a:lnTo>
                    <a:pt x="1705430" y="1266568"/>
                  </a:lnTo>
                  <a:lnTo>
                    <a:pt x="1675844" y="1298861"/>
                  </a:lnTo>
                  <a:lnTo>
                    <a:pt x="1644377" y="1329809"/>
                  </a:lnTo>
                  <a:lnTo>
                    <a:pt x="1611100" y="1359352"/>
                  </a:lnTo>
                  <a:lnTo>
                    <a:pt x="1576086" y="1387428"/>
                  </a:lnTo>
                  <a:lnTo>
                    <a:pt x="1539406" y="1413979"/>
                  </a:lnTo>
                  <a:lnTo>
                    <a:pt x="1501133" y="1438942"/>
                  </a:lnTo>
                  <a:lnTo>
                    <a:pt x="1461339" y="1462257"/>
                  </a:lnTo>
                  <a:lnTo>
                    <a:pt x="1420095" y="1483863"/>
                  </a:lnTo>
                  <a:lnTo>
                    <a:pt x="1377473" y="1503699"/>
                  </a:lnTo>
                  <a:lnTo>
                    <a:pt x="1333545" y="1521705"/>
                  </a:lnTo>
                  <a:lnTo>
                    <a:pt x="1288384" y="1537821"/>
                  </a:lnTo>
                  <a:lnTo>
                    <a:pt x="1242062" y="1551984"/>
                  </a:lnTo>
                  <a:lnTo>
                    <a:pt x="1194649" y="1564135"/>
                  </a:lnTo>
                  <a:lnTo>
                    <a:pt x="1146219" y="1574213"/>
                  </a:lnTo>
                  <a:lnTo>
                    <a:pt x="1096843" y="1582157"/>
                  </a:lnTo>
                  <a:lnTo>
                    <a:pt x="1046594" y="1587907"/>
                  </a:lnTo>
                  <a:lnTo>
                    <a:pt x="995542" y="1591401"/>
                  </a:lnTo>
                  <a:lnTo>
                    <a:pt x="943760" y="1592579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2285660" y="3352799"/>
              <a:ext cx="1887855" cy="1592580"/>
            </a:xfrm>
            <a:custGeom>
              <a:avLst/>
              <a:gdLst/>
              <a:ahLst/>
              <a:cxnLst/>
              <a:rect l="l" t="t" r="r" b="b"/>
              <a:pathLst>
                <a:path w="1887854" h="1592579">
                  <a:moveTo>
                    <a:pt x="0" y="796289"/>
                  </a:moveTo>
                  <a:lnTo>
                    <a:pt x="1396" y="752599"/>
                  </a:lnTo>
                  <a:lnTo>
                    <a:pt x="5537" y="709525"/>
                  </a:lnTo>
                  <a:lnTo>
                    <a:pt x="12352" y="667127"/>
                  </a:lnTo>
                  <a:lnTo>
                    <a:pt x="21767" y="625467"/>
                  </a:lnTo>
                  <a:lnTo>
                    <a:pt x="33712" y="584604"/>
                  </a:lnTo>
                  <a:lnTo>
                    <a:pt x="48113" y="544600"/>
                  </a:lnTo>
                  <a:lnTo>
                    <a:pt x="64900" y="505516"/>
                  </a:lnTo>
                  <a:lnTo>
                    <a:pt x="83999" y="467412"/>
                  </a:lnTo>
                  <a:lnTo>
                    <a:pt x="105340" y="430348"/>
                  </a:lnTo>
                  <a:lnTo>
                    <a:pt x="128851" y="394387"/>
                  </a:lnTo>
                  <a:lnTo>
                    <a:pt x="154458" y="359587"/>
                  </a:lnTo>
                  <a:lnTo>
                    <a:pt x="182091" y="326011"/>
                  </a:lnTo>
                  <a:lnTo>
                    <a:pt x="211677" y="293718"/>
                  </a:lnTo>
                  <a:lnTo>
                    <a:pt x="243144" y="262770"/>
                  </a:lnTo>
                  <a:lnTo>
                    <a:pt x="276421" y="233227"/>
                  </a:lnTo>
                  <a:lnTo>
                    <a:pt x="311435" y="205151"/>
                  </a:lnTo>
                  <a:lnTo>
                    <a:pt x="348114" y="178600"/>
                  </a:lnTo>
                  <a:lnTo>
                    <a:pt x="386387" y="153637"/>
                  </a:lnTo>
                  <a:lnTo>
                    <a:pt x="426182" y="130322"/>
                  </a:lnTo>
                  <a:lnTo>
                    <a:pt x="467426" y="108716"/>
                  </a:lnTo>
                  <a:lnTo>
                    <a:pt x="510048" y="88880"/>
                  </a:lnTo>
                  <a:lnTo>
                    <a:pt x="553975" y="70874"/>
                  </a:lnTo>
                  <a:lnTo>
                    <a:pt x="599136" y="54758"/>
                  </a:lnTo>
                  <a:lnTo>
                    <a:pt x="645459" y="40595"/>
                  </a:lnTo>
                  <a:lnTo>
                    <a:pt x="692871" y="28444"/>
                  </a:lnTo>
                  <a:lnTo>
                    <a:pt x="741302" y="18366"/>
                  </a:lnTo>
                  <a:lnTo>
                    <a:pt x="790677" y="10422"/>
                  </a:lnTo>
                  <a:lnTo>
                    <a:pt x="840927" y="4672"/>
                  </a:lnTo>
                  <a:lnTo>
                    <a:pt x="891979" y="1178"/>
                  </a:lnTo>
                  <a:lnTo>
                    <a:pt x="943760" y="0"/>
                  </a:lnTo>
                  <a:lnTo>
                    <a:pt x="995542" y="1178"/>
                  </a:lnTo>
                  <a:lnTo>
                    <a:pt x="1046594" y="4672"/>
                  </a:lnTo>
                  <a:lnTo>
                    <a:pt x="1096843" y="10422"/>
                  </a:lnTo>
                  <a:lnTo>
                    <a:pt x="1146219" y="18366"/>
                  </a:lnTo>
                  <a:lnTo>
                    <a:pt x="1194649" y="28444"/>
                  </a:lnTo>
                  <a:lnTo>
                    <a:pt x="1242062" y="40595"/>
                  </a:lnTo>
                  <a:lnTo>
                    <a:pt x="1288384" y="54758"/>
                  </a:lnTo>
                  <a:lnTo>
                    <a:pt x="1333545" y="70874"/>
                  </a:lnTo>
                  <a:lnTo>
                    <a:pt x="1377473" y="88880"/>
                  </a:lnTo>
                  <a:lnTo>
                    <a:pt x="1420095" y="108716"/>
                  </a:lnTo>
                  <a:lnTo>
                    <a:pt x="1461339" y="130322"/>
                  </a:lnTo>
                  <a:lnTo>
                    <a:pt x="1501133" y="153637"/>
                  </a:lnTo>
                  <a:lnTo>
                    <a:pt x="1539406" y="178600"/>
                  </a:lnTo>
                  <a:lnTo>
                    <a:pt x="1576086" y="205151"/>
                  </a:lnTo>
                  <a:lnTo>
                    <a:pt x="1611100" y="233227"/>
                  </a:lnTo>
                  <a:lnTo>
                    <a:pt x="1644377" y="262770"/>
                  </a:lnTo>
                  <a:lnTo>
                    <a:pt x="1675844" y="293718"/>
                  </a:lnTo>
                  <a:lnTo>
                    <a:pt x="1705430" y="326011"/>
                  </a:lnTo>
                  <a:lnTo>
                    <a:pt x="1733063" y="359587"/>
                  </a:lnTo>
                  <a:lnTo>
                    <a:pt x="1758670" y="394387"/>
                  </a:lnTo>
                  <a:lnTo>
                    <a:pt x="1782180" y="430348"/>
                  </a:lnTo>
                  <a:lnTo>
                    <a:pt x="1803521" y="467412"/>
                  </a:lnTo>
                  <a:lnTo>
                    <a:pt x="1822621" y="505516"/>
                  </a:lnTo>
                  <a:lnTo>
                    <a:pt x="1839408" y="544600"/>
                  </a:lnTo>
                  <a:lnTo>
                    <a:pt x="1853809" y="584604"/>
                  </a:lnTo>
                  <a:lnTo>
                    <a:pt x="1865754" y="625467"/>
                  </a:lnTo>
                  <a:lnTo>
                    <a:pt x="1875169" y="667127"/>
                  </a:lnTo>
                  <a:lnTo>
                    <a:pt x="1881983" y="709525"/>
                  </a:lnTo>
                  <a:lnTo>
                    <a:pt x="1886125" y="752599"/>
                  </a:lnTo>
                  <a:lnTo>
                    <a:pt x="1887521" y="796289"/>
                  </a:lnTo>
                  <a:lnTo>
                    <a:pt x="1886125" y="839980"/>
                  </a:lnTo>
                  <a:lnTo>
                    <a:pt x="1881983" y="883054"/>
                  </a:lnTo>
                  <a:lnTo>
                    <a:pt x="1875169" y="925452"/>
                  </a:lnTo>
                  <a:lnTo>
                    <a:pt x="1865754" y="967112"/>
                  </a:lnTo>
                  <a:lnTo>
                    <a:pt x="1853809" y="1007975"/>
                  </a:lnTo>
                  <a:lnTo>
                    <a:pt x="1839408" y="1047979"/>
                  </a:lnTo>
                  <a:lnTo>
                    <a:pt x="1822621" y="1087063"/>
                  </a:lnTo>
                  <a:lnTo>
                    <a:pt x="1803521" y="1125167"/>
                  </a:lnTo>
                  <a:lnTo>
                    <a:pt x="1782180" y="1162231"/>
                  </a:lnTo>
                  <a:lnTo>
                    <a:pt x="1758670" y="1198192"/>
                  </a:lnTo>
                  <a:lnTo>
                    <a:pt x="1733063" y="1232992"/>
                  </a:lnTo>
                  <a:lnTo>
                    <a:pt x="1705430" y="1266568"/>
                  </a:lnTo>
                  <a:lnTo>
                    <a:pt x="1675844" y="1298861"/>
                  </a:lnTo>
                  <a:lnTo>
                    <a:pt x="1644377" y="1329809"/>
                  </a:lnTo>
                  <a:lnTo>
                    <a:pt x="1611100" y="1359352"/>
                  </a:lnTo>
                  <a:lnTo>
                    <a:pt x="1576086" y="1387428"/>
                  </a:lnTo>
                  <a:lnTo>
                    <a:pt x="1539406" y="1413979"/>
                  </a:lnTo>
                  <a:lnTo>
                    <a:pt x="1501133" y="1438942"/>
                  </a:lnTo>
                  <a:lnTo>
                    <a:pt x="1461339" y="1462257"/>
                  </a:lnTo>
                  <a:lnTo>
                    <a:pt x="1420095" y="1483863"/>
                  </a:lnTo>
                  <a:lnTo>
                    <a:pt x="1377473" y="1503699"/>
                  </a:lnTo>
                  <a:lnTo>
                    <a:pt x="1333545" y="1521705"/>
                  </a:lnTo>
                  <a:lnTo>
                    <a:pt x="1288384" y="1537821"/>
                  </a:lnTo>
                  <a:lnTo>
                    <a:pt x="1242062" y="1551984"/>
                  </a:lnTo>
                  <a:lnTo>
                    <a:pt x="1194649" y="1564135"/>
                  </a:lnTo>
                  <a:lnTo>
                    <a:pt x="1146219" y="1574213"/>
                  </a:lnTo>
                  <a:lnTo>
                    <a:pt x="1096843" y="1582157"/>
                  </a:lnTo>
                  <a:lnTo>
                    <a:pt x="1046594" y="1587907"/>
                  </a:lnTo>
                  <a:lnTo>
                    <a:pt x="995542" y="1591401"/>
                  </a:lnTo>
                  <a:lnTo>
                    <a:pt x="943760" y="1592579"/>
                  </a:lnTo>
                  <a:lnTo>
                    <a:pt x="891979" y="1591401"/>
                  </a:lnTo>
                  <a:lnTo>
                    <a:pt x="840927" y="1587907"/>
                  </a:lnTo>
                  <a:lnTo>
                    <a:pt x="790677" y="1582157"/>
                  </a:lnTo>
                  <a:lnTo>
                    <a:pt x="741302" y="1574213"/>
                  </a:lnTo>
                  <a:lnTo>
                    <a:pt x="692871" y="1564135"/>
                  </a:lnTo>
                  <a:lnTo>
                    <a:pt x="645459" y="1551984"/>
                  </a:lnTo>
                  <a:lnTo>
                    <a:pt x="599136" y="1537821"/>
                  </a:lnTo>
                  <a:lnTo>
                    <a:pt x="553975" y="1521705"/>
                  </a:lnTo>
                  <a:lnTo>
                    <a:pt x="510048" y="1503699"/>
                  </a:lnTo>
                  <a:lnTo>
                    <a:pt x="467426" y="1483863"/>
                  </a:lnTo>
                  <a:lnTo>
                    <a:pt x="426182" y="1462257"/>
                  </a:lnTo>
                  <a:lnTo>
                    <a:pt x="386387" y="1438942"/>
                  </a:lnTo>
                  <a:lnTo>
                    <a:pt x="348114" y="1413979"/>
                  </a:lnTo>
                  <a:lnTo>
                    <a:pt x="311435" y="1387428"/>
                  </a:lnTo>
                  <a:lnTo>
                    <a:pt x="276421" y="1359352"/>
                  </a:lnTo>
                  <a:lnTo>
                    <a:pt x="243144" y="1329809"/>
                  </a:lnTo>
                  <a:lnTo>
                    <a:pt x="211677" y="1298861"/>
                  </a:lnTo>
                  <a:lnTo>
                    <a:pt x="182091" y="1266568"/>
                  </a:lnTo>
                  <a:lnTo>
                    <a:pt x="154458" y="1232992"/>
                  </a:lnTo>
                  <a:lnTo>
                    <a:pt x="128851" y="1198192"/>
                  </a:lnTo>
                  <a:lnTo>
                    <a:pt x="105340" y="1162231"/>
                  </a:lnTo>
                  <a:lnTo>
                    <a:pt x="83999" y="1125167"/>
                  </a:lnTo>
                  <a:lnTo>
                    <a:pt x="64900" y="1087063"/>
                  </a:lnTo>
                  <a:lnTo>
                    <a:pt x="48113" y="1047979"/>
                  </a:lnTo>
                  <a:lnTo>
                    <a:pt x="33712" y="1007975"/>
                  </a:lnTo>
                  <a:lnTo>
                    <a:pt x="21767" y="967112"/>
                  </a:lnTo>
                  <a:lnTo>
                    <a:pt x="12352" y="925452"/>
                  </a:lnTo>
                  <a:lnTo>
                    <a:pt x="5537" y="883054"/>
                  </a:lnTo>
                  <a:lnTo>
                    <a:pt x="1396" y="839980"/>
                  </a:lnTo>
                  <a:lnTo>
                    <a:pt x="0" y="796289"/>
                  </a:lnTo>
                  <a:close/>
                </a:path>
              </a:pathLst>
            </a:custGeom>
            <a:ln w="279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43"/>
          <p:cNvSpPr txBox="1"/>
          <p:nvPr/>
        </p:nvSpPr>
        <p:spPr>
          <a:xfrm>
            <a:off x="2702336" y="3898900"/>
            <a:ext cx="1050290" cy="490855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53975" marR="5080" indent="-41910">
              <a:lnSpc>
                <a:spcPts val="1810"/>
              </a:lnSpc>
              <a:spcBef>
                <a:spcPts val="190"/>
              </a:spcBef>
            </a:pPr>
            <a:r>
              <a:rPr sz="1550" spc="-15" dirty="0">
                <a:solidFill>
                  <a:srgbClr val="FFFFFF"/>
                </a:solidFill>
                <a:latin typeface="Constantia"/>
                <a:cs typeface="Constantia"/>
              </a:rPr>
              <a:t>Registrar</a:t>
            </a:r>
            <a:r>
              <a:rPr sz="1550" spc="-5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550" spc="-10" dirty="0">
                <a:solidFill>
                  <a:srgbClr val="FFFFFF"/>
                </a:solidFill>
                <a:latin typeface="Constantia"/>
                <a:cs typeface="Constantia"/>
              </a:rPr>
              <a:t>Of </a:t>
            </a:r>
            <a:r>
              <a:rPr sz="1550" spc="-37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550" spc="-10" dirty="0">
                <a:solidFill>
                  <a:srgbClr val="FFFFFF"/>
                </a:solidFill>
                <a:latin typeface="Constantia"/>
                <a:cs typeface="Constantia"/>
              </a:rPr>
              <a:t>Companies</a:t>
            </a:r>
            <a:endParaRPr sz="1550">
              <a:latin typeface="Constantia"/>
              <a:cs typeface="Constantia"/>
            </a:endParaRPr>
          </a:p>
        </p:txBody>
      </p:sp>
      <p:grpSp>
        <p:nvGrpSpPr>
          <p:cNvPr id="44" name="object 44"/>
          <p:cNvGrpSpPr/>
          <p:nvPr/>
        </p:nvGrpSpPr>
        <p:grpSpPr>
          <a:xfrm>
            <a:off x="285805" y="5182868"/>
            <a:ext cx="1639570" cy="1186815"/>
            <a:chOff x="285805" y="5182868"/>
            <a:chExt cx="1639570" cy="1186815"/>
          </a:xfrm>
        </p:grpSpPr>
        <p:sp>
          <p:nvSpPr>
            <p:cNvPr id="45" name="object 45"/>
            <p:cNvSpPr/>
            <p:nvPr/>
          </p:nvSpPr>
          <p:spPr>
            <a:xfrm>
              <a:off x="299775" y="5196838"/>
              <a:ext cx="1611630" cy="1158875"/>
            </a:xfrm>
            <a:custGeom>
              <a:avLst/>
              <a:gdLst/>
              <a:ahLst/>
              <a:cxnLst/>
              <a:rect l="l" t="t" r="r" b="b"/>
              <a:pathLst>
                <a:path w="1611630" h="1158875">
                  <a:moveTo>
                    <a:pt x="805627" y="1158829"/>
                  </a:moveTo>
                  <a:lnTo>
                    <a:pt x="750469" y="1157492"/>
                  </a:lnTo>
                  <a:lnTo>
                    <a:pt x="696308" y="1153540"/>
                  </a:lnTo>
                  <a:lnTo>
                    <a:pt x="643265" y="1147057"/>
                  </a:lnTo>
                  <a:lnTo>
                    <a:pt x="591460" y="1138132"/>
                  </a:lnTo>
                  <a:lnTo>
                    <a:pt x="541011" y="1126849"/>
                  </a:lnTo>
                  <a:lnTo>
                    <a:pt x="492041" y="1113296"/>
                  </a:lnTo>
                  <a:lnTo>
                    <a:pt x="444667" y="1097558"/>
                  </a:lnTo>
                  <a:lnTo>
                    <a:pt x="399012" y="1079722"/>
                  </a:lnTo>
                  <a:lnTo>
                    <a:pt x="355193" y="1059874"/>
                  </a:lnTo>
                  <a:lnTo>
                    <a:pt x="313332" y="1038101"/>
                  </a:lnTo>
                  <a:lnTo>
                    <a:pt x="273549" y="1014488"/>
                  </a:lnTo>
                  <a:lnTo>
                    <a:pt x="235962" y="989122"/>
                  </a:lnTo>
                  <a:lnTo>
                    <a:pt x="200694" y="962090"/>
                  </a:lnTo>
                  <a:lnTo>
                    <a:pt x="167862" y="933477"/>
                  </a:lnTo>
                  <a:lnTo>
                    <a:pt x="137588" y="903371"/>
                  </a:lnTo>
                  <a:lnTo>
                    <a:pt x="109991" y="871856"/>
                  </a:lnTo>
                  <a:lnTo>
                    <a:pt x="85192" y="839020"/>
                  </a:lnTo>
                  <a:lnTo>
                    <a:pt x="63310" y="804949"/>
                  </a:lnTo>
                  <a:lnTo>
                    <a:pt x="44465" y="769729"/>
                  </a:lnTo>
                  <a:lnTo>
                    <a:pt x="28777" y="733446"/>
                  </a:lnTo>
                  <a:lnTo>
                    <a:pt x="16367" y="696187"/>
                  </a:lnTo>
                  <a:lnTo>
                    <a:pt x="7354" y="658038"/>
                  </a:lnTo>
                  <a:lnTo>
                    <a:pt x="1858" y="619085"/>
                  </a:lnTo>
                  <a:lnTo>
                    <a:pt x="0" y="579414"/>
                  </a:lnTo>
                  <a:lnTo>
                    <a:pt x="1858" y="539744"/>
                  </a:lnTo>
                  <a:lnTo>
                    <a:pt x="7354" y="500791"/>
                  </a:lnTo>
                  <a:lnTo>
                    <a:pt x="16367" y="462642"/>
                  </a:lnTo>
                  <a:lnTo>
                    <a:pt x="28777" y="425383"/>
                  </a:lnTo>
                  <a:lnTo>
                    <a:pt x="44465" y="389100"/>
                  </a:lnTo>
                  <a:lnTo>
                    <a:pt x="63310" y="353880"/>
                  </a:lnTo>
                  <a:lnTo>
                    <a:pt x="85192" y="319809"/>
                  </a:lnTo>
                  <a:lnTo>
                    <a:pt x="109991" y="286973"/>
                  </a:lnTo>
                  <a:lnTo>
                    <a:pt x="137588" y="255458"/>
                  </a:lnTo>
                  <a:lnTo>
                    <a:pt x="167862" y="225351"/>
                  </a:lnTo>
                  <a:lnTo>
                    <a:pt x="200694" y="196739"/>
                  </a:lnTo>
                  <a:lnTo>
                    <a:pt x="235962" y="169706"/>
                  </a:lnTo>
                  <a:lnTo>
                    <a:pt x="273549" y="144341"/>
                  </a:lnTo>
                  <a:lnTo>
                    <a:pt x="313332" y="120728"/>
                  </a:lnTo>
                  <a:lnTo>
                    <a:pt x="355193" y="98955"/>
                  </a:lnTo>
                  <a:lnTo>
                    <a:pt x="399012" y="79107"/>
                  </a:lnTo>
                  <a:lnTo>
                    <a:pt x="444667" y="61271"/>
                  </a:lnTo>
                  <a:lnTo>
                    <a:pt x="492041" y="45533"/>
                  </a:lnTo>
                  <a:lnTo>
                    <a:pt x="541011" y="31979"/>
                  </a:lnTo>
                  <a:lnTo>
                    <a:pt x="591460" y="20697"/>
                  </a:lnTo>
                  <a:lnTo>
                    <a:pt x="643265" y="11771"/>
                  </a:lnTo>
                  <a:lnTo>
                    <a:pt x="696308" y="5289"/>
                  </a:lnTo>
                  <a:lnTo>
                    <a:pt x="750469" y="1336"/>
                  </a:lnTo>
                  <a:lnTo>
                    <a:pt x="805627" y="0"/>
                  </a:lnTo>
                  <a:lnTo>
                    <a:pt x="860786" y="1336"/>
                  </a:lnTo>
                  <a:lnTo>
                    <a:pt x="914946" y="5289"/>
                  </a:lnTo>
                  <a:lnTo>
                    <a:pt x="967990" y="11771"/>
                  </a:lnTo>
                  <a:lnTo>
                    <a:pt x="1019795" y="20697"/>
                  </a:lnTo>
                  <a:lnTo>
                    <a:pt x="1070243" y="31979"/>
                  </a:lnTo>
                  <a:lnTo>
                    <a:pt x="1119214" y="45533"/>
                  </a:lnTo>
                  <a:lnTo>
                    <a:pt x="1166587" y="61271"/>
                  </a:lnTo>
                  <a:lnTo>
                    <a:pt x="1212243" y="79107"/>
                  </a:lnTo>
                  <a:lnTo>
                    <a:pt x="1256062" y="98955"/>
                  </a:lnTo>
                  <a:lnTo>
                    <a:pt x="1297923" y="120728"/>
                  </a:lnTo>
                  <a:lnTo>
                    <a:pt x="1337706" y="144341"/>
                  </a:lnTo>
                  <a:lnTo>
                    <a:pt x="1375292" y="169706"/>
                  </a:lnTo>
                  <a:lnTo>
                    <a:pt x="1410561" y="196739"/>
                  </a:lnTo>
                  <a:lnTo>
                    <a:pt x="1443393" y="225351"/>
                  </a:lnTo>
                  <a:lnTo>
                    <a:pt x="1473667" y="255458"/>
                  </a:lnTo>
                  <a:lnTo>
                    <a:pt x="1501263" y="286973"/>
                  </a:lnTo>
                  <a:lnTo>
                    <a:pt x="1526063" y="319809"/>
                  </a:lnTo>
                  <a:lnTo>
                    <a:pt x="1547945" y="353880"/>
                  </a:lnTo>
                  <a:lnTo>
                    <a:pt x="1566790" y="389100"/>
                  </a:lnTo>
                  <a:lnTo>
                    <a:pt x="1582477" y="425383"/>
                  </a:lnTo>
                  <a:lnTo>
                    <a:pt x="1594888" y="462642"/>
                  </a:lnTo>
                  <a:lnTo>
                    <a:pt x="1603901" y="500791"/>
                  </a:lnTo>
                  <a:lnTo>
                    <a:pt x="1609397" y="539744"/>
                  </a:lnTo>
                  <a:lnTo>
                    <a:pt x="1611255" y="579414"/>
                  </a:lnTo>
                  <a:lnTo>
                    <a:pt x="1609397" y="619085"/>
                  </a:lnTo>
                  <a:lnTo>
                    <a:pt x="1603901" y="658038"/>
                  </a:lnTo>
                  <a:lnTo>
                    <a:pt x="1594888" y="696187"/>
                  </a:lnTo>
                  <a:lnTo>
                    <a:pt x="1582477" y="733446"/>
                  </a:lnTo>
                  <a:lnTo>
                    <a:pt x="1566790" y="769729"/>
                  </a:lnTo>
                  <a:lnTo>
                    <a:pt x="1547945" y="804949"/>
                  </a:lnTo>
                  <a:lnTo>
                    <a:pt x="1526063" y="839020"/>
                  </a:lnTo>
                  <a:lnTo>
                    <a:pt x="1501263" y="871856"/>
                  </a:lnTo>
                  <a:lnTo>
                    <a:pt x="1473667" y="903371"/>
                  </a:lnTo>
                  <a:lnTo>
                    <a:pt x="1443393" y="933477"/>
                  </a:lnTo>
                  <a:lnTo>
                    <a:pt x="1410561" y="962090"/>
                  </a:lnTo>
                  <a:lnTo>
                    <a:pt x="1375292" y="989122"/>
                  </a:lnTo>
                  <a:lnTo>
                    <a:pt x="1337706" y="1014488"/>
                  </a:lnTo>
                  <a:lnTo>
                    <a:pt x="1297923" y="1038101"/>
                  </a:lnTo>
                  <a:lnTo>
                    <a:pt x="1256062" y="1059874"/>
                  </a:lnTo>
                  <a:lnTo>
                    <a:pt x="1212243" y="1079722"/>
                  </a:lnTo>
                  <a:lnTo>
                    <a:pt x="1166587" y="1097558"/>
                  </a:lnTo>
                  <a:lnTo>
                    <a:pt x="1119214" y="1113296"/>
                  </a:lnTo>
                  <a:lnTo>
                    <a:pt x="1070243" y="1126849"/>
                  </a:lnTo>
                  <a:lnTo>
                    <a:pt x="1019795" y="1138132"/>
                  </a:lnTo>
                  <a:lnTo>
                    <a:pt x="967990" y="1147057"/>
                  </a:lnTo>
                  <a:lnTo>
                    <a:pt x="914946" y="1153540"/>
                  </a:lnTo>
                  <a:lnTo>
                    <a:pt x="860786" y="1157492"/>
                  </a:lnTo>
                  <a:lnTo>
                    <a:pt x="805627" y="1158829"/>
                  </a:lnTo>
                  <a:close/>
                </a:path>
              </a:pathLst>
            </a:custGeom>
            <a:solidFill>
              <a:srgbClr val="B1A0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299775" y="5196838"/>
              <a:ext cx="1611630" cy="1158875"/>
            </a:xfrm>
            <a:custGeom>
              <a:avLst/>
              <a:gdLst/>
              <a:ahLst/>
              <a:cxnLst/>
              <a:rect l="l" t="t" r="r" b="b"/>
              <a:pathLst>
                <a:path w="1611630" h="1158875">
                  <a:moveTo>
                    <a:pt x="0" y="579414"/>
                  </a:moveTo>
                  <a:lnTo>
                    <a:pt x="1858" y="539744"/>
                  </a:lnTo>
                  <a:lnTo>
                    <a:pt x="7354" y="500791"/>
                  </a:lnTo>
                  <a:lnTo>
                    <a:pt x="16367" y="462642"/>
                  </a:lnTo>
                  <a:lnTo>
                    <a:pt x="28777" y="425383"/>
                  </a:lnTo>
                  <a:lnTo>
                    <a:pt x="44465" y="389100"/>
                  </a:lnTo>
                  <a:lnTo>
                    <a:pt x="63310" y="353880"/>
                  </a:lnTo>
                  <a:lnTo>
                    <a:pt x="85192" y="319809"/>
                  </a:lnTo>
                  <a:lnTo>
                    <a:pt x="109991" y="286973"/>
                  </a:lnTo>
                  <a:lnTo>
                    <a:pt x="137588" y="255458"/>
                  </a:lnTo>
                  <a:lnTo>
                    <a:pt x="167862" y="225351"/>
                  </a:lnTo>
                  <a:lnTo>
                    <a:pt x="200694" y="196739"/>
                  </a:lnTo>
                  <a:lnTo>
                    <a:pt x="235962" y="169706"/>
                  </a:lnTo>
                  <a:lnTo>
                    <a:pt x="273549" y="144341"/>
                  </a:lnTo>
                  <a:lnTo>
                    <a:pt x="313332" y="120728"/>
                  </a:lnTo>
                  <a:lnTo>
                    <a:pt x="355193" y="98955"/>
                  </a:lnTo>
                  <a:lnTo>
                    <a:pt x="399012" y="79107"/>
                  </a:lnTo>
                  <a:lnTo>
                    <a:pt x="444667" y="61271"/>
                  </a:lnTo>
                  <a:lnTo>
                    <a:pt x="492041" y="45533"/>
                  </a:lnTo>
                  <a:lnTo>
                    <a:pt x="541011" y="31979"/>
                  </a:lnTo>
                  <a:lnTo>
                    <a:pt x="591460" y="20697"/>
                  </a:lnTo>
                  <a:lnTo>
                    <a:pt x="643265" y="11771"/>
                  </a:lnTo>
                  <a:lnTo>
                    <a:pt x="696308" y="5289"/>
                  </a:lnTo>
                  <a:lnTo>
                    <a:pt x="750469" y="1336"/>
                  </a:lnTo>
                  <a:lnTo>
                    <a:pt x="805627" y="0"/>
                  </a:lnTo>
                  <a:lnTo>
                    <a:pt x="860786" y="1336"/>
                  </a:lnTo>
                  <a:lnTo>
                    <a:pt x="914946" y="5289"/>
                  </a:lnTo>
                  <a:lnTo>
                    <a:pt x="967990" y="11771"/>
                  </a:lnTo>
                  <a:lnTo>
                    <a:pt x="1019795" y="20697"/>
                  </a:lnTo>
                  <a:lnTo>
                    <a:pt x="1070243" y="31979"/>
                  </a:lnTo>
                  <a:lnTo>
                    <a:pt x="1119214" y="45533"/>
                  </a:lnTo>
                  <a:lnTo>
                    <a:pt x="1166587" y="61271"/>
                  </a:lnTo>
                  <a:lnTo>
                    <a:pt x="1212243" y="79107"/>
                  </a:lnTo>
                  <a:lnTo>
                    <a:pt x="1256062" y="98955"/>
                  </a:lnTo>
                  <a:lnTo>
                    <a:pt x="1297923" y="120728"/>
                  </a:lnTo>
                  <a:lnTo>
                    <a:pt x="1337706" y="144341"/>
                  </a:lnTo>
                  <a:lnTo>
                    <a:pt x="1375292" y="169706"/>
                  </a:lnTo>
                  <a:lnTo>
                    <a:pt x="1410561" y="196739"/>
                  </a:lnTo>
                  <a:lnTo>
                    <a:pt x="1443393" y="225351"/>
                  </a:lnTo>
                  <a:lnTo>
                    <a:pt x="1473667" y="255458"/>
                  </a:lnTo>
                  <a:lnTo>
                    <a:pt x="1501263" y="286973"/>
                  </a:lnTo>
                  <a:lnTo>
                    <a:pt x="1526063" y="319809"/>
                  </a:lnTo>
                  <a:lnTo>
                    <a:pt x="1547945" y="353880"/>
                  </a:lnTo>
                  <a:lnTo>
                    <a:pt x="1566790" y="389100"/>
                  </a:lnTo>
                  <a:lnTo>
                    <a:pt x="1582477" y="425383"/>
                  </a:lnTo>
                  <a:lnTo>
                    <a:pt x="1594888" y="462642"/>
                  </a:lnTo>
                  <a:lnTo>
                    <a:pt x="1603901" y="500791"/>
                  </a:lnTo>
                  <a:lnTo>
                    <a:pt x="1609397" y="539744"/>
                  </a:lnTo>
                  <a:lnTo>
                    <a:pt x="1611255" y="579414"/>
                  </a:lnTo>
                  <a:lnTo>
                    <a:pt x="1609397" y="619085"/>
                  </a:lnTo>
                  <a:lnTo>
                    <a:pt x="1603901" y="658038"/>
                  </a:lnTo>
                  <a:lnTo>
                    <a:pt x="1594888" y="696187"/>
                  </a:lnTo>
                  <a:lnTo>
                    <a:pt x="1582477" y="733446"/>
                  </a:lnTo>
                  <a:lnTo>
                    <a:pt x="1566790" y="769729"/>
                  </a:lnTo>
                  <a:lnTo>
                    <a:pt x="1547945" y="804949"/>
                  </a:lnTo>
                  <a:lnTo>
                    <a:pt x="1526063" y="839020"/>
                  </a:lnTo>
                  <a:lnTo>
                    <a:pt x="1501263" y="871856"/>
                  </a:lnTo>
                  <a:lnTo>
                    <a:pt x="1473667" y="903371"/>
                  </a:lnTo>
                  <a:lnTo>
                    <a:pt x="1443393" y="933477"/>
                  </a:lnTo>
                  <a:lnTo>
                    <a:pt x="1410561" y="962090"/>
                  </a:lnTo>
                  <a:lnTo>
                    <a:pt x="1375292" y="989122"/>
                  </a:lnTo>
                  <a:lnTo>
                    <a:pt x="1337706" y="1014488"/>
                  </a:lnTo>
                  <a:lnTo>
                    <a:pt x="1297923" y="1038101"/>
                  </a:lnTo>
                  <a:lnTo>
                    <a:pt x="1256062" y="1059874"/>
                  </a:lnTo>
                  <a:lnTo>
                    <a:pt x="1212243" y="1079722"/>
                  </a:lnTo>
                  <a:lnTo>
                    <a:pt x="1166587" y="1097558"/>
                  </a:lnTo>
                  <a:lnTo>
                    <a:pt x="1119214" y="1113296"/>
                  </a:lnTo>
                  <a:lnTo>
                    <a:pt x="1070243" y="1126849"/>
                  </a:lnTo>
                  <a:lnTo>
                    <a:pt x="1019795" y="1138132"/>
                  </a:lnTo>
                  <a:lnTo>
                    <a:pt x="967990" y="1147057"/>
                  </a:lnTo>
                  <a:lnTo>
                    <a:pt x="914946" y="1153540"/>
                  </a:lnTo>
                  <a:lnTo>
                    <a:pt x="860786" y="1157492"/>
                  </a:lnTo>
                  <a:lnTo>
                    <a:pt x="805627" y="1158829"/>
                  </a:lnTo>
                  <a:lnTo>
                    <a:pt x="750469" y="1157492"/>
                  </a:lnTo>
                  <a:lnTo>
                    <a:pt x="696308" y="1153540"/>
                  </a:lnTo>
                  <a:lnTo>
                    <a:pt x="643265" y="1147057"/>
                  </a:lnTo>
                  <a:lnTo>
                    <a:pt x="591460" y="1138132"/>
                  </a:lnTo>
                  <a:lnTo>
                    <a:pt x="541011" y="1126849"/>
                  </a:lnTo>
                  <a:lnTo>
                    <a:pt x="492041" y="1113296"/>
                  </a:lnTo>
                  <a:lnTo>
                    <a:pt x="444667" y="1097558"/>
                  </a:lnTo>
                  <a:lnTo>
                    <a:pt x="399012" y="1079722"/>
                  </a:lnTo>
                  <a:lnTo>
                    <a:pt x="355193" y="1059874"/>
                  </a:lnTo>
                  <a:lnTo>
                    <a:pt x="313332" y="1038101"/>
                  </a:lnTo>
                  <a:lnTo>
                    <a:pt x="273549" y="1014488"/>
                  </a:lnTo>
                  <a:lnTo>
                    <a:pt x="235962" y="989122"/>
                  </a:lnTo>
                  <a:lnTo>
                    <a:pt x="200694" y="962090"/>
                  </a:lnTo>
                  <a:lnTo>
                    <a:pt x="167862" y="933477"/>
                  </a:lnTo>
                  <a:lnTo>
                    <a:pt x="137588" y="903371"/>
                  </a:lnTo>
                  <a:lnTo>
                    <a:pt x="109991" y="871856"/>
                  </a:lnTo>
                  <a:lnTo>
                    <a:pt x="85192" y="839020"/>
                  </a:lnTo>
                  <a:lnTo>
                    <a:pt x="63310" y="804949"/>
                  </a:lnTo>
                  <a:lnTo>
                    <a:pt x="44465" y="769729"/>
                  </a:lnTo>
                  <a:lnTo>
                    <a:pt x="28777" y="733446"/>
                  </a:lnTo>
                  <a:lnTo>
                    <a:pt x="16367" y="696187"/>
                  </a:lnTo>
                  <a:lnTo>
                    <a:pt x="7354" y="658038"/>
                  </a:lnTo>
                  <a:lnTo>
                    <a:pt x="1858" y="619085"/>
                  </a:lnTo>
                  <a:lnTo>
                    <a:pt x="0" y="579414"/>
                  </a:lnTo>
                  <a:close/>
                </a:path>
              </a:pathLst>
            </a:custGeom>
            <a:ln w="279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7" name="object 47"/>
          <p:cNvSpPr txBox="1"/>
          <p:nvPr/>
        </p:nvSpPr>
        <p:spPr>
          <a:xfrm>
            <a:off x="770290" y="5554003"/>
            <a:ext cx="661670" cy="42608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marR="5080" indent="52069">
              <a:lnSpc>
                <a:spcPct val="100000"/>
              </a:lnSpc>
              <a:spcBef>
                <a:spcPts val="120"/>
              </a:spcBef>
            </a:pPr>
            <a:r>
              <a:rPr sz="1300" spc="-10" dirty="0">
                <a:latin typeface="Constantia"/>
                <a:cs typeface="Constantia"/>
              </a:rPr>
              <a:t>Trusts</a:t>
            </a:r>
            <a:r>
              <a:rPr sz="1300" spc="-10" dirty="0">
                <a:solidFill>
                  <a:srgbClr val="FFFFFF"/>
                </a:solidFill>
                <a:latin typeface="Constantia"/>
                <a:cs typeface="Constantia"/>
              </a:rPr>
              <a:t>/ </a:t>
            </a:r>
            <a:r>
              <a:rPr sz="1300" spc="-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300" spc="10" dirty="0">
                <a:latin typeface="Constantia"/>
                <a:cs typeface="Constantia"/>
              </a:rPr>
              <a:t>S</a:t>
            </a:r>
            <a:r>
              <a:rPr sz="1300" spc="5" dirty="0">
                <a:latin typeface="Constantia"/>
                <a:cs typeface="Constantia"/>
              </a:rPr>
              <a:t>oci</a:t>
            </a:r>
            <a:r>
              <a:rPr sz="1300" dirty="0">
                <a:latin typeface="Constantia"/>
                <a:cs typeface="Constantia"/>
              </a:rPr>
              <a:t>et</a:t>
            </a:r>
            <a:r>
              <a:rPr sz="1300" spc="5" dirty="0">
                <a:latin typeface="Constantia"/>
                <a:cs typeface="Constantia"/>
              </a:rPr>
              <a:t>i</a:t>
            </a:r>
            <a:r>
              <a:rPr sz="1300" dirty="0">
                <a:latin typeface="Constantia"/>
                <a:cs typeface="Constantia"/>
              </a:rPr>
              <a:t>e</a:t>
            </a:r>
            <a:r>
              <a:rPr sz="1300" spc="5" dirty="0">
                <a:latin typeface="Constantia"/>
                <a:cs typeface="Constantia"/>
              </a:rPr>
              <a:t>s</a:t>
            </a:r>
            <a:endParaRPr sz="1300">
              <a:latin typeface="Constantia"/>
              <a:cs typeface="Constantia"/>
            </a:endParaRPr>
          </a:p>
        </p:txBody>
      </p:sp>
      <p:grpSp>
        <p:nvGrpSpPr>
          <p:cNvPr id="48" name="object 48"/>
          <p:cNvGrpSpPr/>
          <p:nvPr/>
        </p:nvGrpSpPr>
        <p:grpSpPr>
          <a:xfrm>
            <a:off x="2345713" y="5194262"/>
            <a:ext cx="1697989" cy="1186815"/>
            <a:chOff x="2345713" y="5194262"/>
            <a:chExt cx="1697989" cy="1186815"/>
          </a:xfrm>
        </p:grpSpPr>
        <p:sp>
          <p:nvSpPr>
            <p:cNvPr id="49" name="object 49"/>
            <p:cNvSpPr/>
            <p:nvPr/>
          </p:nvSpPr>
          <p:spPr>
            <a:xfrm>
              <a:off x="2359683" y="5208232"/>
              <a:ext cx="1670050" cy="1158875"/>
            </a:xfrm>
            <a:custGeom>
              <a:avLst/>
              <a:gdLst/>
              <a:ahLst/>
              <a:cxnLst/>
              <a:rect l="l" t="t" r="r" b="b"/>
              <a:pathLst>
                <a:path w="1670050" h="1158875">
                  <a:moveTo>
                    <a:pt x="834802" y="1158830"/>
                  </a:moveTo>
                  <a:lnTo>
                    <a:pt x="777646" y="1157493"/>
                  </a:lnTo>
                  <a:lnTo>
                    <a:pt x="721524" y="1153540"/>
                  </a:lnTo>
                  <a:lnTo>
                    <a:pt x="666560" y="1147058"/>
                  </a:lnTo>
                  <a:lnTo>
                    <a:pt x="612879" y="1138132"/>
                  </a:lnTo>
                  <a:lnTo>
                    <a:pt x="560603" y="1126850"/>
                  </a:lnTo>
                  <a:lnTo>
                    <a:pt x="509859" y="1113296"/>
                  </a:lnTo>
                  <a:lnTo>
                    <a:pt x="460770" y="1097559"/>
                  </a:lnTo>
                  <a:lnTo>
                    <a:pt x="413461" y="1079723"/>
                  </a:lnTo>
                  <a:lnTo>
                    <a:pt x="368056" y="1059875"/>
                  </a:lnTo>
                  <a:lnTo>
                    <a:pt x="324679" y="1038101"/>
                  </a:lnTo>
                  <a:lnTo>
                    <a:pt x="283455" y="1014489"/>
                  </a:lnTo>
                  <a:lnTo>
                    <a:pt x="244508" y="989123"/>
                  </a:lnTo>
                  <a:lnTo>
                    <a:pt x="207961" y="962091"/>
                  </a:lnTo>
                  <a:lnTo>
                    <a:pt x="173941" y="933478"/>
                  </a:lnTo>
                  <a:lnTo>
                    <a:pt x="142571" y="903371"/>
                  </a:lnTo>
                  <a:lnTo>
                    <a:pt x="113975" y="871856"/>
                  </a:lnTo>
                  <a:lnTo>
                    <a:pt x="88277" y="839020"/>
                  </a:lnTo>
                  <a:lnTo>
                    <a:pt x="65602" y="804949"/>
                  </a:lnTo>
                  <a:lnTo>
                    <a:pt x="46075" y="769729"/>
                  </a:lnTo>
                  <a:lnTo>
                    <a:pt x="29819" y="733446"/>
                  </a:lnTo>
                  <a:lnTo>
                    <a:pt x="16960" y="696187"/>
                  </a:lnTo>
                  <a:lnTo>
                    <a:pt x="7620" y="658038"/>
                  </a:lnTo>
                  <a:lnTo>
                    <a:pt x="1925" y="619085"/>
                  </a:lnTo>
                  <a:lnTo>
                    <a:pt x="0" y="579415"/>
                  </a:lnTo>
                  <a:lnTo>
                    <a:pt x="1925" y="539744"/>
                  </a:lnTo>
                  <a:lnTo>
                    <a:pt x="7620" y="500791"/>
                  </a:lnTo>
                  <a:lnTo>
                    <a:pt x="16960" y="462642"/>
                  </a:lnTo>
                  <a:lnTo>
                    <a:pt x="29819" y="425383"/>
                  </a:lnTo>
                  <a:lnTo>
                    <a:pt x="46075" y="389100"/>
                  </a:lnTo>
                  <a:lnTo>
                    <a:pt x="65602" y="353880"/>
                  </a:lnTo>
                  <a:lnTo>
                    <a:pt x="88277" y="319809"/>
                  </a:lnTo>
                  <a:lnTo>
                    <a:pt x="113975" y="286973"/>
                  </a:lnTo>
                  <a:lnTo>
                    <a:pt x="142571" y="255458"/>
                  </a:lnTo>
                  <a:lnTo>
                    <a:pt x="173941" y="225351"/>
                  </a:lnTo>
                  <a:lnTo>
                    <a:pt x="207961" y="196739"/>
                  </a:lnTo>
                  <a:lnTo>
                    <a:pt x="244508" y="169706"/>
                  </a:lnTo>
                  <a:lnTo>
                    <a:pt x="283455" y="144341"/>
                  </a:lnTo>
                  <a:lnTo>
                    <a:pt x="324679" y="120728"/>
                  </a:lnTo>
                  <a:lnTo>
                    <a:pt x="368056" y="98955"/>
                  </a:lnTo>
                  <a:lnTo>
                    <a:pt x="413461" y="79107"/>
                  </a:lnTo>
                  <a:lnTo>
                    <a:pt x="460770" y="61271"/>
                  </a:lnTo>
                  <a:lnTo>
                    <a:pt x="509859" y="45533"/>
                  </a:lnTo>
                  <a:lnTo>
                    <a:pt x="560603" y="31979"/>
                  </a:lnTo>
                  <a:lnTo>
                    <a:pt x="612879" y="20697"/>
                  </a:lnTo>
                  <a:lnTo>
                    <a:pt x="666560" y="11771"/>
                  </a:lnTo>
                  <a:lnTo>
                    <a:pt x="721524" y="5289"/>
                  </a:lnTo>
                  <a:lnTo>
                    <a:pt x="777646" y="1336"/>
                  </a:lnTo>
                  <a:lnTo>
                    <a:pt x="834802" y="0"/>
                  </a:lnTo>
                  <a:lnTo>
                    <a:pt x="891958" y="1336"/>
                  </a:lnTo>
                  <a:lnTo>
                    <a:pt x="948080" y="5289"/>
                  </a:lnTo>
                  <a:lnTo>
                    <a:pt x="1003044" y="11771"/>
                  </a:lnTo>
                  <a:lnTo>
                    <a:pt x="1056726" y="20697"/>
                  </a:lnTo>
                  <a:lnTo>
                    <a:pt x="1109001" y="31979"/>
                  </a:lnTo>
                  <a:lnTo>
                    <a:pt x="1159745" y="45533"/>
                  </a:lnTo>
                  <a:lnTo>
                    <a:pt x="1208834" y="61271"/>
                  </a:lnTo>
                  <a:lnTo>
                    <a:pt x="1256143" y="79107"/>
                  </a:lnTo>
                  <a:lnTo>
                    <a:pt x="1301548" y="98955"/>
                  </a:lnTo>
                  <a:lnTo>
                    <a:pt x="1344925" y="120728"/>
                  </a:lnTo>
                  <a:lnTo>
                    <a:pt x="1386149" y="144341"/>
                  </a:lnTo>
                  <a:lnTo>
                    <a:pt x="1425097" y="169706"/>
                  </a:lnTo>
                  <a:lnTo>
                    <a:pt x="1461643" y="196739"/>
                  </a:lnTo>
                  <a:lnTo>
                    <a:pt x="1495663" y="225351"/>
                  </a:lnTo>
                  <a:lnTo>
                    <a:pt x="1527033" y="255458"/>
                  </a:lnTo>
                  <a:lnTo>
                    <a:pt x="1555630" y="286973"/>
                  </a:lnTo>
                  <a:lnTo>
                    <a:pt x="1581327" y="319809"/>
                  </a:lnTo>
                  <a:lnTo>
                    <a:pt x="1604002" y="353880"/>
                  </a:lnTo>
                  <a:lnTo>
                    <a:pt x="1623529" y="389100"/>
                  </a:lnTo>
                  <a:lnTo>
                    <a:pt x="1639785" y="425383"/>
                  </a:lnTo>
                  <a:lnTo>
                    <a:pt x="1652644" y="462642"/>
                  </a:lnTo>
                  <a:lnTo>
                    <a:pt x="1661984" y="500791"/>
                  </a:lnTo>
                  <a:lnTo>
                    <a:pt x="1667679" y="539744"/>
                  </a:lnTo>
                  <a:lnTo>
                    <a:pt x="1669605" y="579415"/>
                  </a:lnTo>
                  <a:lnTo>
                    <a:pt x="1667679" y="619085"/>
                  </a:lnTo>
                  <a:lnTo>
                    <a:pt x="1661984" y="658038"/>
                  </a:lnTo>
                  <a:lnTo>
                    <a:pt x="1652644" y="696187"/>
                  </a:lnTo>
                  <a:lnTo>
                    <a:pt x="1639785" y="733446"/>
                  </a:lnTo>
                  <a:lnTo>
                    <a:pt x="1623529" y="769729"/>
                  </a:lnTo>
                  <a:lnTo>
                    <a:pt x="1604002" y="804949"/>
                  </a:lnTo>
                  <a:lnTo>
                    <a:pt x="1581327" y="839020"/>
                  </a:lnTo>
                  <a:lnTo>
                    <a:pt x="1555630" y="871856"/>
                  </a:lnTo>
                  <a:lnTo>
                    <a:pt x="1527033" y="903371"/>
                  </a:lnTo>
                  <a:lnTo>
                    <a:pt x="1495663" y="933478"/>
                  </a:lnTo>
                  <a:lnTo>
                    <a:pt x="1461643" y="962091"/>
                  </a:lnTo>
                  <a:lnTo>
                    <a:pt x="1425097" y="989123"/>
                  </a:lnTo>
                  <a:lnTo>
                    <a:pt x="1386149" y="1014489"/>
                  </a:lnTo>
                  <a:lnTo>
                    <a:pt x="1344925" y="1038101"/>
                  </a:lnTo>
                  <a:lnTo>
                    <a:pt x="1301548" y="1059875"/>
                  </a:lnTo>
                  <a:lnTo>
                    <a:pt x="1256143" y="1079723"/>
                  </a:lnTo>
                  <a:lnTo>
                    <a:pt x="1208834" y="1097559"/>
                  </a:lnTo>
                  <a:lnTo>
                    <a:pt x="1159745" y="1113296"/>
                  </a:lnTo>
                  <a:lnTo>
                    <a:pt x="1109001" y="1126850"/>
                  </a:lnTo>
                  <a:lnTo>
                    <a:pt x="1056726" y="1138132"/>
                  </a:lnTo>
                  <a:lnTo>
                    <a:pt x="1003044" y="1147058"/>
                  </a:lnTo>
                  <a:lnTo>
                    <a:pt x="948080" y="1153540"/>
                  </a:lnTo>
                  <a:lnTo>
                    <a:pt x="891958" y="1157493"/>
                  </a:lnTo>
                  <a:lnTo>
                    <a:pt x="834802" y="1158830"/>
                  </a:lnTo>
                  <a:close/>
                </a:path>
              </a:pathLst>
            </a:custGeom>
            <a:solidFill>
              <a:srgbClr val="B1A0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2359683" y="5208232"/>
              <a:ext cx="1670050" cy="1158875"/>
            </a:xfrm>
            <a:custGeom>
              <a:avLst/>
              <a:gdLst/>
              <a:ahLst/>
              <a:cxnLst/>
              <a:rect l="l" t="t" r="r" b="b"/>
              <a:pathLst>
                <a:path w="1670050" h="1158875">
                  <a:moveTo>
                    <a:pt x="0" y="579415"/>
                  </a:moveTo>
                  <a:lnTo>
                    <a:pt x="1925" y="539744"/>
                  </a:lnTo>
                  <a:lnTo>
                    <a:pt x="7620" y="500791"/>
                  </a:lnTo>
                  <a:lnTo>
                    <a:pt x="16960" y="462642"/>
                  </a:lnTo>
                  <a:lnTo>
                    <a:pt x="29819" y="425383"/>
                  </a:lnTo>
                  <a:lnTo>
                    <a:pt x="46075" y="389100"/>
                  </a:lnTo>
                  <a:lnTo>
                    <a:pt x="65602" y="353880"/>
                  </a:lnTo>
                  <a:lnTo>
                    <a:pt x="88277" y="319809"/>
                  </a:lnTo>
                  <a:lnTo>
                    <a:pt x="113975" y="286973"/>
                  </a:lnTo>
                  <a:lnTo>
                    <a:pt x="142571" y="255458"/>
                  </a:lnTo>
                  <a:lnTo>
                    <a:pt x="173941" y="225351"/>
                  </a:lnTo>
                  <a:lnTo>
                    <a:pt x="207961" y="196739"/>
                  </a:lnTo>
                  <a:lnTo>
                    <a:pt x="244508" y="169706"/>
                  </a:lnTo>
                  <a:lnTo>
                    <a:pt x="283455" y="144341"/>
                  </a:lnTo>
                  <a:lnTo>
                    <a:pt x="324679" y="120728"/>
                  </a:lnTo>
                  <a:lnTo>
                    <a:pt x="368056" y="98955"/>
                  </a:lnTo>
                  <a:lnTo>
                    <a:pt x="413461" y="79107"/>
                  </a:lnTo>
                  <a:lnTo>
                    <a:pt x="460770" y="61271"/>
                  </a:lnTo>
                  <a:lnTo>
                    <a:pt x="509859" y="45533"/>
                  </a:lnTo>
                  <a:lnTo>
                    <a:pt x="560603" y="31979"/>
                  </a:lnTo>
                  <a:lnTo>
                    <a:pt x="612879" y="20697"/>
                  </a:lnTo>
                  <a:lnTo>
                    <a:pt x="666560" y="11771"/>
                  </a:lnTo>
                  <a:lnTo>
                    <a:pt x="721524" y="5289"/>
                  </a:lnTo>
                  <a:lnTo>
                    <a:pt x="777646" y="1336"/>
                  </a:lnTo>
                  <a:lnTo>
                    <a:pt x="834802" y="0"/>
                  </a:lnTo>
                  <a:lnTo>
                    <a:pt x="891958" y="1336"/>
                  </a:lnTo>
                  <a:lnTo>
                    <a:pt x="948080" y="5289"/>
                  </a:lnTo>
                  <a:lnTo>
                    <a:pt x="1003044" y="11771"/>
                  </a:lnTo>
                  <a:lnTo>
                    <a:pt x="1056726" y="20697"/>
                  </a:lnTo>
                  <a:lnTo>
                    <a:pt x="1109001" y="31979"/>
                  </a:lnTo>
                  <a:lnTo>
                    <a:pt x="1159745" y="45533"/>
                  </a:lnTo>
                  <a:lnTo>
                    <a:pt x="1208834" y="61271"/>
                  </a:lnTo>
                  <a:lnTo>
                    <a:pt x="1256143" y="79107"/>
                  </a:lnTo>
                  <a:lnTo>
                    <a:pt x="1301548" y="98955"/>
                  </a:lnTo>
                  <a:lnTo>
                    <a:pt x="1344925" y="120728"/>
                  </a:lnTo>
                  <a:lnTo>
                    <a:pt x="1386149" y="144341"/>
                  </a:lnTo>
                  <a:lnTo>
                    <a:pt x="1425097" y="169706"/>
                  </a:lnTo>
                  <a:lnTo>
                    <a:pt x="1461643" y="196739"/>
                  </a:lnTo>
                  <a:lnTo>
                    <a:pt x="1495663" y="225351"/>
                  </a:lnTo>
                  <a:lnTo>
                    <a:pt x="1527033" y="255458"/>
                  </a:lnTo>
                  <a:lnTo>
                    <a:pt x="1555630" y="286973"/>
                  </a:lnTo>
                  <a:lnTo>
                    <a:pt x="1581327" y="319809"/>
                  </a:lnTo>
                  <a:lnTo>
                    <a:pt x="1604002" y="353880"/>
                  </a:lnTo>
                  <a:lnTo>
                    <a:pt x="1623529" y="389100"/>
                  </a:lnTo>
                  <a:lnTo>
                    <a:pt x="1639785" y="425383"/>
                  </a:lnTo>
                  <a:lnTo>
                    <a:pt x="1652644" y="462642"/>
                  </a:lnTo>
                  <a:lnTo>
                    <a:pt x="1661984" y="500791"/>
                  </a:lnTo>
                  <a:lnTo>
                    <a:pt x="1667679" y="539744"/>
                  </a:lnTo>
                  <a:lnTo>
                    <a:pt x="1669605" y="579415"/>
                  </a:lnTo>
                  <a:lnTo>
                    <a:pt x="1667679" y="619085"/>
                  </a:lnTo>
                  <a:lnTo>
                    <a:pt x="1661984" y="658038"/>
                  </a:lnTo>
                  <a:lnTo>
                    <a:pt x="1652644" y="696187"/>
                  </a:lnTo>
                  <a:lnTo>
                    <a:pt x="1639785" y="733446"/>
                  </a:lnTo>
                  <a:lnTo>
                    <a:pt x="1623529" y="769729"/>
                  </a:lnTo>
                  <a:lnTo>
                    <a:pt x="1604002" y="804949"/>
                  </a:lnTo>
                  <a:lnTo>
                    <a:pt x="1581327" y="839020"/>
                  </a:lnTo>
                  <a:lnTo>
                    <a:pt x="1555630" y="871856"/>
                  </a:lnTo>
                  <a:lnTo>
                    <a:pt x="1527033" y="903371"/>
                  </a:lnTo>
                  <a:lnTo>
                    <a:pt x="1495663" y="933478"/>
                  </a:lnTo>
                  <a:lnTo>
                    <a:pt x="1461643" y="962091"/>
                  </a:lnTo>
                  <a:lnTo>
                    <a:pt x="1425097" y="989123"/>
                  </a:lnTo>
                  <a:lnTo>
                    <a:pt x="1386149" y="1014489"/>
                  </a:lnTo>
                  <a:lnTo>
                    <a:pt x="1344925" y="1038101"/>
                  </a:lnTo>
                  <a:lnTo>
                    <a:pt x="1301548" y="1059875"/>
                  </a:lnTo>
                  <a:lnTo>
                    <a:pt x="1256143" y="1079723"/>
                  </a:lnTo>
                  <a:lnTo>
                    <a:pt x="1208834" y="1097559"/>
                  </a:lnTo>
                  <a:lnTo>
                    <a:pt x="1159745" y="1113296"/>
                  </a:lnTo>
                  <a:lnTo>
                    <a:pt x="1109001" y="1126850"/>
                  </a:lnTo>
                  <a:lnTo>
                    <a:pt x="1056726" y="1138132"/>
                  </a:lnTo>
                  <a:lnTo>
                    <a:pt x="1003044" y="1147058"/>
                  </a:lnTo>
                  <a:lnTo>
                    <a:pt x="948080" y="1153540"/>
                  </a:lnTo>
                  <a:lnTo>
                    <a:pt x="891958" y="1157493"/>
                  </a:lnTo>
                  <a:lnTo>
                    <a:pt x="834802" y="1158830"/>
                  </a:lnTo>
                  <a:lnTo>
                    <a:pt x="777646" y="1157493"/>
                  </a:lnTo>
                  <a:lnTo>
                    <a:pt x="721524" y="1153540"/>
                  </a:lnTo>
                  <a:lnTo>
                    <a:pt x="666560" y="1147058"/>
                  </a:lnTo>
                  <a:lnTo>
                    <a:pt x="612879" y="1138132"/>
                  </a:lnTo>
                  <a:lnTo>
                    <a:pt x="560603" y="1126850"/>
                  </a:lnTo>
                  <a:lnTo>
                    <a:pt x="509859" y="1113296"/>
                  </a:lnTo>
                  <a:lnTo>
                    <a:pt x="460770" y="1097559"/>
                  </a:lnTo>
                  <a:lnTo>
                    <a:pt x="413461" y="1079723"/>
                  </a:lnTo>
                  <a:lnTo>
                    <a:pt x="368056" y="1059875"/>
                  </a:lnTo>
                  <a:lnTo>
                    <a:pt x="324679" y="1038101"/>
                  </a:lnTo>
                  <a:lnTo>
                    <a:pt x="283455" y="1014489"/>
                  </a:lnTo>
                  <a:lnTo>
                    <a:pt x="244508" y="989123"/>
                  </a:lnTo>
                  <a:lnTo>
                    <a:pt x="207961" y="962091"/>
                  </a:lnTo>
                  <a:lnTo>
                    <a:pt x="173941" y="933478"/>
                  </a:lnTo>
                  <a:lnTo>
                    <a:pt x="142571" y="903371"/>
                  </a:lnTo>
                  <a:lnTo>
                    <a:pt x="113975" y="871856"/>
                  </a:lnTo>
                  <a:lnTo>
                    <a:pt x="88277" y="839020"/>
                  </a:lnTo>
                  <a:lnTo>
                    <a:pt x="65602" y="804949"/>
                  </a:lnTo>
                  <a:lnTo>
                    <a:pt x="46075" y="769729"/>
                  </a:lnTo>
                  <a:lnTo>
                    <a:pt x="29819" y="733446"/>
                  </a:lnTo>
                  <a:lnTo>
                    <a:pt x="16960" y="696187"/>
                  </a:lnTo>
                  <a:lnTo>
                    <a:pt x="7620" y="658038"/>
                  </a:lnTo>
                  <a:lnTo>
                    <a:pt x="1925" y="619085"/>
                  </a:lnTo>
                  <a:lnTo>
                    <a:pt x="0" y="579415"/>
                  </a:lnTo>
                  <a:close/>
                </a:path>
              </a:pathLst>
            </a:custGeom>
            <a:ln w="279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1" name="object 51"/>
          <p:cNvSpPr txBox="1"/>
          <p:nvPr/>
        </p:nvSpPr>
        <p:spPr>
          <a:xfrm>
            <a:off x="2838744" y="5565397"/>
            <a:ext cx="695960" cy="42608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2860" marR="5080" indent="-10795">
              <a:lnSpc>
                <a:spcPct val="100000"/>
              </a:lnSpc>
              <a:spcBef>
                <a:spcPts val="120"/>
              </a:spcBef>
            </a:pPr>
            <a:r>
              <a:rPr sz="1300" spc="5" dirty="0">
                <a:latin typeface="Constantia"/>
                <a:cs typeface="Constantia"/>
              </a:rPr>
              <a:t>Section</a:t>
            </a:r>
            <a:r>
              <a:rPr sz="1300" spc="-8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300" spc="10" dirty="0">
                <a:solidFill>
                  <a:srgbClr val="FFFFFF"/>
                </a:solidFill>
                <a:latin typeface="Constantia"/>
                <a:cs typeface="Constantia"/>
              </a:rPr>
              <a:t>8 </a:t>
            </a:r>
            <a:r>
              <a:rPr sz="1300" spc="-31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300" spc="-25" dirty="0">
                <a:latin typeface="Constantia"/>
                <a:cs typeface="Constantia"/>
              </a:rPr>
              <a:t>c</a:t>
            </a:r>
            <a:r>
              <a:rPr sz="1300" spc="5" dirty="0">
                <a:latin typeface="Constantia"/>
                <a:cs typeface="Constantia"/>
              </a:rPr>
              <a:t>ompa</a:t>
            </a:r>
            <a:r>
              <a:rPr sz="1300" spc="-10" dirty="0">
                <a:latin typeface="Constantia"/>
                <a:cs typeface="Constantia"/>
              </a:rPr>
              <a:t>n</a:t>
            </a:r>
            <a:r>
              <a:rPr sz="1300" spc="5" dirty="0">
                <a:latin typeface="Constantia"/>
                <a:cs typeface="Constantia"/>
              </a:rPr>
              <a:t>y</a:t>
            </a:r>
            <a:endParaRPr sz="1300">
              <a:latin typeface="Constantia"/>
              <a:cs typeface="Constantia"/>
            </a:endParaRPr>
          </a:p>
        </p:txBody>
      </p:sp>
      <p:grpSp>
        <p:nvGrpSpPr>
          <p:cNvPr id="52" name="object 52"/>
          <p:cNvGrpSpPr/>
          <p:nvPr/>
        </p:nvGrpSpPr>
        <p:grpSpPr>
          <a:xfrm>
            <a:off x="4303771" y="5197516"/>
            <a:ext cx="1707514" cy="1186815"/>
            <a:chOff x="4303771" y="5197516"/>
            <a:chExt cx="1707514" cy="1186815"/>
          </a:xfrm>
        </p:grpSpPr>
        <p:sp>
          <p:nvSpPr>
            <p:cNvPr id="53" name="object 53"/>
            <p:cNvSpPr/>
            <p:nvPr/>
          </p:nvSpPr>
          <p:spPr>
            <a:xfrm>
              <a:off x="4317741" y="5211486"/>
              <a:ext cx="1679575" cy="1158875"/>
            </a:xfrm>
            <a:custGeom>
              <a:avLst/>
              <a:gdLst/>
              <a:ahLst/>
              <a:cxnLst/>
              <a:rect l="l" t="t" r="r" b="b"/>
              <a:pathLst>
                <a:path w="1679575" h="1158875">
                  <a:moveTo>
                    <a:pt x="839645" y="1158831"/>
                  </a:moveTo>
                  <a:lnTo>
                    <a:pt x="782158" y="1157494"/>
                  </a:lnTo>
                  <a:lnTo>
                    <a:pt x="725710" y="1153542"/>
                  </a:lnTo>
                  <a:lnTo>
                    <a:pt x="670427" y="1147059"/>
                  </a:lnTo>
                  <a:lnTo>
                    <a:pt x="616434" y="1138134"/>
                  </a:lnTo>
                  <a:lnTo>
                    <a:pt x="563856" y="1126851"/>
                  </a:lnTo>
                  <a:lnTo>
                    <a:pt x="512817" y="1113298"/>
                  </a:lnTo>
                  <a:lnTo>
                    <a:pt x="463443" y="1097560"/>
                  </a:lnTo>
                  <a:lnTo>
                    <a:pt x="415860" y="1079724"/>
                  </a:lnTo>
                  <a:lnTo>
                    <a:pt x="370191" y="1059876"/>
                  </a:lnTo>
                  <a:lnTo>
                    <a:pt x="326563" y="1038103"/>
                  </a:lnTo>
                  <a:lnTo>
                    <a:pt x="285099" y="1014490"/>
                  </a:lnTo>
                  <a:lnTo>
                    <a:pt x="245926" y="989124"/>
                  </a:lnTo>
                  <a:lnTo>
                    <a:pt x="209168" y="962092"/>
                  </a:lnTo>
                  <a:lnTo>
                    <a:pt x="174950" y="933479"/>
                  </a:lnTo>
                  <a:lnTo>
                    <a:pt x="143398" y="903372"/>
                  </a:lnTo>
                  <a:lnTo>
                    <a:pt x="114636" y="871858"/>
                  </a:lnTo>
                  <a:lnTo>
                    <a:pt x="88789" y="839022"/>
                  </a:lnTo>
                  <a:lnTo>
                    <a:pt x="65983" y="804950"/>
                  </a:lnTo>
                  <a:lnTo>
                    <a:pt x="46342" y="769730"/>
                  </a:lnTo>
                  <a:lnTo>
                    <a:pt x="29992" y="733447"/>
                  </a:lnTo>
                  <a:lnTo>
                    <a:pt x="17058" y="696188"/>
                  </a:lnTo>
                  <a:lnTo>
                    <a:pt x="7664" y="658039"/>
                  </a:lnTo>
                  <a:lnTo>
                    <a:pt x="1937" y="619086"/>
                  </a:lnTo>
                  <a:lnTo>
                    <a:pt x="0" y="579416"/>
                  </a:lnTo>
                  <a:lnTo>
                    <a:pt x="1937" y="539745"/>
                  </a:lnTo>
                  <a:lnTo>
                    <a:pt x="7664" y="500792"/>
                  </a:lnTo>
                  <a:lnTo>
                    <a:pt x="17058" y="462643"/>
                  </a:lnTo>
                  <a:lnTo>
                    <a:pt x="29992" y="425384"/>
                  </a:lnTo>
                  <a:lnTo>
                    <a:pt x="46342" y="389101"/>
                  </a:lnTo>
                  <a:lnTo>
                    <a:pt x="65983" y="353881"/>
                  </a:lnTo>
                  <a:lnTo>
                    <a:pt x="88789" y="319809"/>
                  </a:lnTo>
                  <a:lnTo>
                    <a:pt x="114636" y="286973"/>
                  </a:lnTo>
                  <a:lnTo>
                    <a:pt x="143398" y="255459"/>
                  </a:lnTo>
                  <a:lnTo>
                    <a:pt x="174950" y="225352"/>
                  </a:lnTo>
                  <a:lnTo>
                    <a:pt x="209168" y="196739"/>
                  </a:lnTo>
                  <a:lnTo>
                    <a:pt x="245926" y="169707"/>
                  </a:lnTo>
                  <a:lnTo>
                    <a:pt x="285099" y="144341"/>
                  </a:lnTo>
                  <a:lnTo>
                    <a:pt x="326563" y="120728"/>
                  </a:lnTo>
                  <a:lnTo>
                    <a:pt x="370191" y="98955"/>
                  </a:lnTo>
                  <a:lnTo>
                    <a:pt x="415860" y="79107"/>
                  </a:lnTo>
                  <a:lnTo>
                    <a:pt x="463443" y="61271"/>
                  </a:lnTo>
                  <a:lnTo>
                    <a:pt x="512817" y="45533"/>
                  </a:lnTo>
                  <a:lnTo>
                    <a:pt x="563856" y="31979"/>
                  </a:lnTo>
                  <a:lnTo>
                    <a:pt x="616434" y="20697"/>
                  </a:lnTo>
                  <a:lnTo>
                    <a:pt x="670427" y="11771"/>
                  </a:lnTo>
                  <a:lnTo>
                    <a:pt x="725710" y="5289"/>
                  </a:lnTo>
                  <a:lnTo>
                    <a:pt x="782158" y="1336"/>
                  </a:lnTo>
                  <a:lnTo>
                    <a:pt x="839645" y="0"/>
                  </a:lnTo>
                  <a:lnTo>
                    <a:pt x="897132" y="1336"/>
                  </a:lnTo>
                  <a:lnTo>
                    <a:pt x="953580" y="5289"/>
                  </a:lnTo>
                  <a:lnTo>
                    <a:pt x="1008863" y="11771"/>
                  </a:lnTo>
                  <a:lnTo>
                    <a:pt x="1062856" y="20697"/>
                  </a:lnTo>
                  <a:lnTo>
                    <a:pt x="1115434" y="31979"/>
                  </a:lnTo>
                  <a:lnTo>
                    <a:pt x="1166473" y="45533"/>
                  </a:lnTo>
                  <a:lnTo>
                    <a:pt x="1215846" y="61271"/>
                  </a:lnTo>
                  <a:lnTo>
                    <a:pt x="1263430" y="79107"/>
                  </a:lnTo>
                  <a:lnTo>
                    <a:pt x="1309099" y="98955"/>
                  </a:lnTo>
                  <a:lnTo>
                    <a:pt x="1352727" y="120728"/>
                  </a:lnTo>
                  <a:lnTo>
                    <a:pt x="1394191" y="144341"/>
                  </a:lnTo>
                  <a:lnTo>
                    <a:pt x="1433364" y="169707"/>
                  </a:lnTo>
                  <a:lnTo>
                    <a:pt x="1470122" y="196739"/>
                  </a:lnTo>
                  <a:lnTo>
                    <a:pt x="1504340" y="225352"/>
                  </a:lnTo>
                  <a:lnTo>
                    <a:pt x="1535892" y="255459"/>
                  </a:lnTo>
                  <a:lnTo>
                    <a:pt x="1564654" y="286973"/>
                  </a:lnTo>
                  <a:lnTo>
                    <a:pt x="1590501" y="319809"/>
                  </a:lnTo>
                  <a:lnTo>
                    <a:pt x="1613307" y="353881"/>
                  </a:lnTo>
                  <a:lnTo>
                    <a:pt x="1632947" y="389101"/>
                  </a:lnTo>
                  <a:lnTo>
                    <a:pt x="1649297" y="425384"/>
                  </a:lnTo>
                  <a:lnTo>
                    <a:pt x="1662232" y="462643"/>
                  </a:lnTo>
                  <a:lnTo>
                    <a:pt x="1671625" y="500792"/>
                  </a:lnTo>
                  <a:lnTo>
                    <a:pt x="1677353" y="539745"/>
                  </a:lnTo>
                  <a:lnTo>
                    <a:pt x="1679290" y="579416"/>
                  </a:lnTo>
                  <a:lnTo>
                    <a:pt x="1677353" y="619086"/>
                  </a:lnTo>
                  <a:lnTo>
                    <a:pt x="1671625" y="658039"/>
                  </a:lnTo>
                  <a:lnTo>
                    <a:pt x="1662232" y="696188"/>
                  </a:lnTo>
                  <a:lnTo>
                    <a:pt x="1649297" y="733447"/>
                  </a:lnTo>
                  <a:lnTo>
                    <a:pt x="1632947" y="769730"/>
                  </a:lnTo>
                  <a:lnTo>
                    <a:pt x="1613307" y="804950"/>
                  </a:lnTo>
                  <a:lnTo>
                    <a:pt x="1590501" y="839022"/>
                  </a:lnTo>
                  <a:lnTo>
                    <a:pt x="1564654" y="871858"/>
                  </a:lnTo>
                  <a:lnTo>
                    <a:pt x="1535892" y="903372"/>
                  </a:lnTo>
                  <a:lnTo>
                    <a:pt x="1504340" y="933479"/>
                  </a:lnTo>
                  <a:lnTo>
                    <a:pt x="1470122" y="962092"/>
                  </a:lnTo>
                  <a:lnTo>
                    <a:pt x="1433364" y="989124"/>
                  </a:lnTo>
                  <a:lnTo>
                    <a:pt x="1394191" y="1014490"/>
                  </a:lnTo>
                  <a:lnTo>
                    <a:pt x="1352727" y="1038103"/>
                  </a:lnTo>
                  <a:lnTo>
                    <a:pt x="1309099" y="1059876"/>
                  </a:lnTo>
                  <a:lnTo>
                    <a:pt x="1263430" y="1079724"/>
                  </a:lnTo>
                  <a:lnTo>
                    <a:pt x="1215846" y="1097560"/>
                  </a:lnTo>
                  <a:lnTo>
                    <a:pt x="1166473" y="1113298"/>
                  </a:lnTo>
                  <a:lnTo>
                    <a:pt x="1115434" y="1126851"/>
                  </a:lnTo>
                  <a:lnTo>
                    <a:pt x="1062856" y="1138134"/>
                  </a:lnTo>
                  <a:lnTo>
                    <a:pt x="1008863" y="1147059"/>
                  </a:lnTo>
                  <a:lnTo>
                    <a:pt x="953580" y="1153542"/>
                  </a:lnTo>
                  <a:lnTo>
                    <a:pt x="897132" y="1157494"/>
                  </a:lnTo>
                  <a:lnTo>
                    <a:pt x="839645" y="1158831"/>
                  </a:lnTo>
                  <a:close/>
                </a:path>
              </a:pathLst>
            </a:custGeom>
            <a:solidFill>
              <a:srgbClr val="B1A0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317741" y="5211486"/>
              <a:ext cx="1679575" cy="1158875"/>
            </a:xfrm>
            <a:custGeom>
              <a:avLst/>
              <a:gdLst/>
              <a:ahLst/>
              <a:cxnLst/>
              <a:rect l="l" t="t" r="r" b="b"/>
              <a:pathLst>
                <a:path w="1679575" h="1158875">
                  <a:moveTo>
                    <a:pt x="0" y="579416"/>
                  </a:moveTo>
                  <a:lnTo>
                    <a:pt x="1937" y="539745"/>
                  </a:lnTo>
                  <a:lnTo>
                    <a:pt x="7664" y="500792"/>
                  </a:lnTo>
                  <a:lnTo>
                    <a:pt x="17058" y="462643"/>
                  </a:lnTo>
                  <a:lnTo>
                    <a:pt x="29992" y="425384"/>
                  </a:lnTo>
                  <a:lnTo>
                    <a:pt x="46342" y="389101"/>
                  </a:lnTo>
                  <a:lnTo>
                    <a:pt x="65983" y="353881"/>
                  </a:lnTo>
                  <a:lnTo>
                    <a:pt x="88789" y="319809"/>
                  </a:lnTo>
                  <a:lnTo>
                    <a:pt x="114636" y="286973"/>
                  </a:lnTo>
                  <a:lnTo>
                    <a:pt x="143398" y="255459"/>
                  </a:lnTo>
                  <a:lnTo>
                    <a:pt x="174950" y="225352"/>
                  </a:lnTo>
                  <a:lnTo>
                    <a:pt x="209168" y="196739"/>
                  </a:lnTo>
                  <a:lnTo>
                    <a:pt x="245926" y="169707"/>
                  </a:lnTo>
                  <a:lnTo>
                    <a:pt x="285099" y="144341"/>
                  </a:lnTo>
                  <a:lnTo>
                    <a:pt x="326563" y="120728"/>
                  </a:lnTo>
                  <a:lnTo>
                    <a:pt x="370191" y="98955"/>
                  </a:lnTo>
                  <a:lnTo>
                    <a:pt x="415860" y="79107"/>
                  </a:lnTo>
                  <a:lnTo>
                    <a:pt x="463443" y="61271"/>
                  </a:lnTo>
                  <a:lnTo>
                    <a:pt x="512817" y="45533"/>
                  </a:lnTo>
                  <a:lnTo>
                    <a:pt x="563856" y="31979"/>
                  </a:lnTo>
                  <a:lnTo>
                    <a:pt x="616434" y="20697"/>
                  </a:lnTo>
                  <a:lnTo>
                    <a:pt x="670427" y="11771"/>
                  </a:lnTo>
                  <a:lnTo>
                    <a:pt x="725710" y="5289"/>
                  </a:lnTo>
                  <a:lnTo>
                    <a:pt x="782158" y="1336"/>
                  </a:lnTo>
                  <a:lnTo>
                    <a:pt x="839645" y="0"/>
                  </a:lnTo>
                  <a:lnTo>
                    <a:pt x="897132" y="1336"/>
                  </a:lnTo>
                  <a:lnTo>
                    <a:pt x="953580" y="5289"/>
                  </a:lnTo>
                  <a:lnTo>
                    <a:pt x="1008863" y="11771"/>
                  </a:lnTo>
                  <a:lnTo>
                    <a:pt x="1062856" y="20697"/>
                  </a:lnTo>
                  <a:lnTo>
                    <a:pt x="1115434" y="31979"/>
                  </a:lnTo>
                  <a:lnTo>
                    <a:pt x="1166473" y="45533"/>
                  </a:lnTo>
                  <a:lnTo>
                    <a:pt x="1215846" y="61271"/>
                  </a:lnTo>
                  <a:lnTo>
                    <a:pt x="1263430" y="79107"/>
                  </a:lnTo>
                  <a:lnTo>
                    <a:pt x="1309099" y="98955"/>
                  </a:lnTo>
                  <a:lnTo>
                    <a:pt x="1352727" y="120728"/>
                  </a:lnTo>
                  <a:lnTo>
                    <a:pt x="1394191" y="144341"/>
                  </a:lnTo>
                  <a:lnTo>
                    <a:pt x="1433364" y="169707"/>
                  </a:lnTo>
                  <a:lnTo>
                    <a:pt x="1470122" y="196739"/>
                  </a:lnTo>
                  <a:lnTo>
                    <a:pt x="1504340" y="225352"/>
                  </a:lnTo>
                  <a:lnTo>
                    <a:pt x="1535892" y="255459"/>
                  </a:lnTo>
                  <a:lnTo>
                    <a:pt x="1564654" y="286973"/>
                  </a:lnTo>
                  <a:lnTo>
                    <a:pt x="1590501" y="319809"/>
                  </a:lnTo>
                  <a:lnTo>
                    <a:pt x="1613307" y="353881"/>
                  </a:lnTo>
                  <a:lnTo>
                    <a:pt x="1632947" y="389101"/>
                  </a:lnTo>
                  <a:lnTo>
                    <a:pt x="1649297" y="425384"/>
                  </a:lnTo>
                  <a:lnTo>
                    <a:pt x="1662232" y="462643"/>
                  </a:lnTo>
                  <a:lnTo>
                    <a:pt x="1671625" y="500792"/>
                  </a:lnTo>
                  <a:lnTo>
                    <a:pt x="1677353" y="539745"/>
                  </a:lnTo>
                  <a:lnTo>
                    <a:pt x="1679290" y="579416"/>
                  </a:lnTo>
                  <a:lnTo>
                    <a:pt x="1677353" y="619086"/>
                  </a:lnTo>
                  <a:lnTo>
                    <a:pt x="1671625" y="658039"/>
                  </a:lnTo>
                  <a:lnTo>
                    <a:pt x="1662232" y="696188"/>
                  </a:lnTo>
                  <a:lnTo>
                    <a:pt x="1649297" y="733447"/>
                  </a:lnTo>
                  <a:lnTo>
                    <a:pt x="1632947" y="769730"/>
                  </a:lnTo>
                  <a:lnTo>
                    <a:pt x="1613307" y="804950"/>
                  </a:lnTo>
                  <a:lnTo>
                    <a:pt x="1590501" y="839022"/>
                  </a:lnTo>
                  <a:lnTo>
                    <a:pt x="1564654" y="871858"/>
                  </a:lnTo>
                  <a:lnTo>
                    <a:pt x="1535892" y="903372"/>
                  </a:lnTo>
                  <a:lnTo>
                    <a:pt x="1504340" y="933479"/>
                  </a:lnTo>
                  <a:lnTo>
                    <a:pt x="1470122" y="962092"/>
                  </a:lnTo>
                  <a:lnTo>
                    <a:pt x="1433364" y="989124"/>
                  </a:lnTo>
                  <a:lnTo>
                    <a:pt x="1394191" y="1014490"/>
                  </a:lnTo>
                  <a:lnTo>
                    <a:pt x="1352727" y="1038103"/>
                  </a:lnTo>
                  <a:lnTo>
                    <a:pt x="1309099" y="1059876"/>
                  </a:lnTo>
                  <a:lnTo>
                    <a:pt x="1263430" y="1079724"/>
                  </a:lnTo>
                  <a:lnTo>
                    <a:pt x="1215846" y="1097560"/>
                  </a:lnTo>
                  <a:lnTo>
                    <a:pt x="1166473" y="1113298"/>
                  </a:lnTo>
                  <a:lnTo>
                    <a:pt x="1115434" y="1126851"/>
                  </a:lnTo>
                  <a:lnTo>
                    <a:pt x="1062856" y="1138134"/>
                  </a:lnTo>
                  <a:lnTo>
                    <a:pt x="1008863" y="1147059"/>
                  </a:lnTo>
                  <a:lnTo>
                    <a:pt x="953580" y="1153542"/>
                  </a:lnTo>
                  <a:lnTo>
                    <a:pt x="897132" y="1157494"/>
                  </a:lnTo>
                  <a:lnTo>
                    <a:pt x="839645" y="1158831"/>
                  </a:lnTo>
                  <a:lnTo>
                    <a:pt x="782158" y="1157494"/>
                  </a:lnTo>
                  <a:lnTo>
                    <a:pt x="725710" y="1153542"/>
                  </a:lnTo>
                  <a:lnTo>
                    <a:pt x="670427" y="1147059"/>
                  </a:lnTo>
                  <a:lnTo>
                    <a:pt x="616434" y="1138134"/>
                  </a:lnTo>
                  <a:lnTo>
                    <a:pt x="563856" y="1126851"/>
                  </a:lnTo>
                  <a:lnTo>
                    <a:pt x="512817" y="1113298"/>
                  </a:lnTo>
                  <a:lnTo>
                    <a:pt x="463443" y="1097560"/>
                  </a:lnTo>
                  <a:lnTo>
                    <a:pt x="415860" y="1079724"/>
                  </a:lnTo>
                  <a:lnTo>
                    <a:pt x="370191" y="1059876"/>
                  </a:lnTo>
                  <a:lnTo>
                    <a:pt x="326563" y="1038103"/>
                  </a:lnTo>
                  <a:lnTo>
                    <a:pt x="285099" y="1014490"/>
                  </a:lnTo>
                  <a:lnTo>
                    <a:pt x="245926" y="989124"/>
                  </a:lnTo>
                  <a:lnTo>
                    <a:pt x="209168" y="962092"/>
                  </a:lnTo>
                  <a:lnTo>
                    <a:pt x="174950" y="933479"/>
                  </a:lnTo>
                  <a:lnTo>
                    <a:pt x="143398" y="903372"/>
                  </a:lnTo>
                  <a:lnTo>
                    <a:pt x="114636" y="871858"/>
                  </a:lnTo>
                  <a:lnTo>
                    <a:pt x="88789" y="839022"/>
                  </a:lnTo>
                  <a:lnTo>
                    <a:pt x="65983" y="804950"/>
                  </a:lnTo>
                  <a:lnTo>
                    <a:pt x="46342" y="769730"/>
                  </a:lnTo>
                  <a:lnTo>
                    <a:pt x="29992" y="733447"/>
                  </a:lnTo>
                  <a:lnTo>
                    <a:pt x="17058" y="696188"/>
                  </a:lnTo>
                  <a:lnTo>
                    <a:pt x="7664" y="658039"/>
                  </a:lnTo>
                  <a:lnTo>
                    <a:pt x="1937" y="619086"/>
                  </a:lnTo>
                  <a:lnTo>
                    <a:pt x="0" y="579416"/>
                  </a:lnTo>
                  <a:close/>
                </a:path>
              </a:pathLst>
            </a:custGeom>
            <a:ln w="279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5" name="object 55"/>
          <p:cNvSpPr txBox="1"/>
          <p:nvPr/>
        </p:nvSpPr>
        <p:spPr>
          <a:xfrm>
            <a:off x="4766788" y="5568652"/>
            <a:ext cx="782955" cy="42608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marR="5080" indent="104775">
              <a:lnSpc>
                <a:spcPct val="100000"/>
              </a:lnSpc>
              <a:spcBef>
                <a:spcPts val="120"/>
              </a:spcBef>
            </a:pPr>
            <a:r>
              <a:rPr sz="1300" spc="-5" dirty="0">
                <a:latin typeface="Constantia"/>
                <a:cs typeface="Constantia"/>
              </a:rPr>
              <a:t>Foreign </a:t>
            </a:r>
            <a:r>
              <a:rPr sz="1300" dirty="0">
                <a:latin typeface="Constantia"/>
                <a:cs typeface="Constantia"/>
              </a:rPr>
              <a:t> </a:t>
            </a:r>
            <a:r>
              <a:rPr sz="1300" spc="5" dirty="0">
                <a:latin typeface="Constantia"/>
                <a:cs typeface="Constantia"/>
              </a:rPr>
              <a:t>Do</a:t>
            </a:r>
            <a:r>
              <a:rPr sz="1300" spc="10" dirty="0">
                <a:latin typeface="Constantia"/>
                <a:cs typeface="Constantia"/>
              </a:rPr>
              <a:t>n</a:t>
            </a:r>
            <a:r>
              <a:rPr sz="1300" dirty="0">
                <a:latin typeface="Constantia"/>
                <a:cs typeface="Constantia"/>
              </a:rPr>
              <a:t>at</a:t>
            </a:r>
            <a:r>
              <a:rPr sz="1300" spc="5" dirty="0">
                <a:latin typeface="Constantia"/>
                <a:cs typeface="Constantia"/>
              </a:rPr>
              <a:t>ions</a:t>
            </a:r>
            <a:endParaRPr sz="1300">
              <a:latin typeface="Constantia"/>
              <a:cs typeface="Constantia"/>
            </a:endParaRPr>
          </a:p>
        </p:txBody>
      </p:sp>
      <p:grpSp>
        <p:nvGrpSpPr>
          <p:cNvPr id="56" name="object 56"/>
          <p:cNvGrpSpPr/>
          <p:nvPr/>
        </p:nvGrpSpPr>
        <p:grpSpPr>
          <a:xfrm>
            <a:off x="6247086" y="5197517"/>
            <a:ext cx="1774825" cy="1270635"/>
            <a:chOff x="6247086" y="5197517"/>
            <a:chExt cx="1774825" cy="1270635"/>
          </a:xfrm>
        </p:grpSpPr>
        <p:sp>
          <p:nvSpPr>
            <p:cNvPr id="57" name="object 57"/>
            <p:cNvSpPr/>
            <p:nvPr/>
          </p:nvSpPr>
          <p:spPr>
            <a:xfrm>
              <a:off x="6261056" y="5211487"/>
              <a:ext cx="1746885" cy="1242695"/>
            </a:xfrm>
            <a:custGeom>
              <a:avLst/>
              <a:gdLst/>
              <a:ahLst/>
              <a:cxnLst/>
              <a:rect l="l" t="t" r="r" b="b"/>
              <a:pathLst>
                <a:path w="1746884" h="1242695">
                  <a:moveTo>
                    <a:pt x="873322" y="1242652"/>
                  </a:moveTo>
                  <a:lnTo>
                    <a:pt x="818091" y="1241430"/>
                  </a:lnTo>
                  <a:lnTo>
                    <a:pt x="763774" y="1237811"/>
                  </a:lnTo>
                  <a:lnTo>
                    <a:pt x="710472" y="1231869"/>
                  </a:lnTo>
                  <a:lnTo>
                    <a:pt x="658287" y="1223676"/>
                  </a:lnTo>
                  <a:lnTo>
                    <a:pt x="607322" y="1213305"/>
                  </a:lnTo>
                  <a:lnTo>
                    <a:pt x="557679" y="1200830"/>
                  </a:lnTo>
                  <a:lnTo>
                    <a:pt x="509460" y="1186321"/>
                  </a:lnTo>
                  <a:lnTo>
                    <a:pt x="462769" y="1169854"/>
                  </a:lnTo>
                  <a:lnTo>
                    <a:pt x="417706" y="1151499"/>
                  </a:lnTo>
                  <a:lnTo>
                    <a:pt x="374374" y="1131331"/>
                  </a:lnTo>
                  <a:lnTo>
                    <a:pt x="332876" y="1109421"/>
                  </a:lnTo>
                  <a:lnTo>
                    <a:pt x="293314" y="1085843"/>
                  </a:lnTo>
                  <a:lnTo>
                    <a:pt x="255790" y="1060670"/>
                  </a:lnTo>
                  <a:lnTo>
                    <a:pt x="220406" y="1033973"/>
                  </a:lnTo>
                  <a:lnTo>
                    <a:pt x="187265" y="1005827"/>
                  </a:lnTo>
                  <a:lnTo>
                    <a:pt x="156470" y="976303"/>
                  </a:lnTo>
                  <a:lnTo>
                    <a:pt x="128121" y="945474"/>
                  </a:lnTo>
                  <a:lnTo>
                    <a:pt x="102323" y="913414"/>
                  </a:lnTo>
                  <a:lnTo>
                    <a:pt x="79176" y="880195"/>
                  </a:lnTo>
                  <a:lnTo>
                    <a:pt x="58784" y="845890"/>
                  </a:lnTo>
                  <a:lnTo>
                    <a:pt x="41248" y="810571"/>
                  </a:lnTo>
                  <a:lnTo>
                    <a:pt x="26672" y="774312"/>
                  </a:lnTo>
                  <a:lnTo>
                    <a:pt x="15156" y="737185"/>
                  </a:lnTo>
                  <a:lnTo>
                    <a:pt x="6804" y="699263"/>
                  </a:lnTo>
                  <a:lnTo>
                    <a:pt x="1718" y="660619"/>
                  </a:lnTo>
                  <a:lnTo>
                    <a:pt x="0" y="621325"/>
                  </a:lnTo>
                  <a:lnTo>
                    <a:pt x="1718" y="582032"/>
                  </a:lnTo>
                  <a:lnTo>
                    <a:pt x="6804" y="543388"/>
                  </a:lnTo>
                  <a:lnTo>
                    <a:pt x="15156" y="505466"/>
                  </a:lnTo>
                  <a:lnTo>
                    <a:pt x="26672" y="468339"/>
                  </a:lnTo>
                  <a:lnTo>
                    <a:pt x="41248" y="432080"/>
                  </a:lnTo>
                  <a:lnTo>
                    <a:pt x="58784" y="396761"/>
                  </a:lnTo>
                  <a:lnTo>
                    <a:pt x="79176" y="362456"/>
                  </a:lnTo>
                  <a:lnTo>
                    <a:pt x="102323" y="329237"/>
                  </a:lnTo>
                  <a:lnTo>
                    <a:pt x="128121" y="297177"/>
                  </a:lnTo>
                  <a:lnTo>
                    <a:pt x="156470" y="266349"/>
                  </a:lnTo>
                  <a:lnTo>
                    <a:pt x="187265" y="236825"/>
                  </a:lnTo>
                  <a:lnTo>
                    <a:pt x="220406" y="208678"/>
                  </a:lnTo>
                  <a:lnTo>
                    <a:pt x="255790" y="181982"/>
                  </a:lnTo>
                  <a:lnTo>
                    <a:pt x="293314" y="156808"/>
                  </a:lnTo>
                  <a:lnTo>
                    <a:pt x="332876" y="133230"/>
                  </a:lnTo>
                  <a:lnTo>
                    <a:pt x="374374" y="111320"/>
                  </a:lnTo>
                  <a:lnTo>
                    <a:pt x="417706" y="91152"/>
                  </a:lnTo>
                  <a:lnTo>
                    <a:pt x="462769" y="72798"/>
                  </a:lnTo>
                  <a:lnTo>
                    <a:pt x="509460" y="56330"/>
                  </a:lnTo>
                  <a:lnTo>
                    <a:pt x="557679" y="41822"/>
                  </a:lnTo>
                  <a:lnTo>
                    <a:pt x="607322" y="29346"/>
                  </a:lnTo>
                  <a:lnTo>
                    <a:pt x="658287" y="18975"/>
                  </a:lnTo>
                  <a:lnTo>
                    <a:pt x="710472" y="10783"/>
                  </a:lnTo>
                  <a:lnTo>
                    <a:pt x="763774" y="4841"/>
                  </a:lnTo>
                  <a:lnTo>
                    <a:pt x="818091" y="1222"/>
                  </a:lnTo>
                  <a:lnTo>
                    <a:pt x="873322" y="0"/>
                  </a:lnTo>
                  <a:lnTo>
                    <a:pt x="928552" y="1222"/>
                  </a:lnTo>
                  <a:lnTo>
                    <a:pt x="982869" y="4841"/>
                  </a:lnTo>
                  <a:lnTo>
                    <a:pt x="1036172" y="10783"/>
                  </a:lnTo>
                  <a:lnTo>
                    <a:pt x="1088356" y="18975"/>
                  </a:lnTo>
                  <a:lnTo>
                    <a:pt x="1139321" y="29346"/>
                  </a:lnTo>
                  <a:lnTo>
                    <a:pt x="1188964" y="41822"/>
                  </a:lnTo>
                  <a:lnTo>
                    <a:pt x="1237183" y="56330"/>
                  </a:lnTo>
                  <a:lnTo>
                    <a:pt x="1283875" y="72798"/>
                  </a:lnTo>
                  <a:lnTo>
                    <a:pt x="1328938" y="91152"/>
                  </a:lnTo>
                  <a:lnTo>
                    <a:pt x="1372270" y="111320"/>
                  </a:lnTo>
                  <a:lnTo>
                    <a:pt x="1413768" y="133230"/>
                  </a:lnTo>
                  <a:lnTo>
                    <a:pt x="1453330" y="156808"/>
                  </a:lnTo>
                  <a:lnTo>
                    <a:pt x="1490854" y="181982"/>
                  </a:lnTo>
                  <a:lnTo>
                    <a:pt x="1526238" y="208678"/>
                  </a:lnTo>
                  <a:lnTo>
                    <a:pt x="1559378" y="236825"/>
                  </a:lnTo>
                  <a:lnTo>
                    <a:pt x="1590174" y="266349"/>
                  </a:lnTo>
                  <a:lnTo>
                    <a:pt x="1618522" y="297177"/>
                  </a:lnTo>
                  <a:lnTo>
                    <a:pt x="1644321" y="329237"/>
                  </a:lnTo>
                  <a:lnTo>
                    <a:pt x="1667467" y="362456"/>
                  </a:lnTo>
                  <a:lnTo>
                    <a:pt x="1687860" y="396761"/>
                  </a:lnTo>
                  <a:lnTo>
                    <a:pt x="1705395" y="432080"/>
                  </a:lnTo>
                  <a:lnTo>
                    <a:pt x="1719972" y="468339"/>
                  </a:lnTo>
                  <a:lnTo>
                    <a:pt x="1731488" y="505466"/>
                  </a:lnTo>
                  <a:lnTo>
                    <a:pt x="1739840" y="543388"/>
                  </a:lnTo>
                  <a:lnTo>
                    <a:pt x="1744926" y="582032"/>
                  </a:lnTo>
                  <a:lnTo>
                    <a:pt x="1746644" y="621325"/>
                  </a:lnTo>
                  <a:lnTo>
                    <a:pt x="1744926" y="660619"/>
                  </a:lnTo>
                  <a:lnTo>
                    <a:pt x="1739840" y="699263"/>
                  </a:lnTo>
                  <a:lnTo>
                    <a:pt x="1731488" y="737185"/>
                  </a:lnTo>
                  <a:lnTo>
                    <a:pt x="1719972" y="774312"/>
                  </a:lnTo>
                  <a:lnTo>
                    <a:pt x="1705395" y="810571"/>
                  </a:lnTo>
                  <a:lnTo>
                    <a:pt x="1687860" y="845890"/>
                  </a:lnTo>
                  <a:lnTo>
                    <a:pt x="1667467" y="880195"/>
                  </a:lnTo>
                  <a:lnTo>
                    <a:pt x="1644321" y="913414"/>
                  </a:lnTo>
                  <a:lnTo>
                    <a:pt x="1618522" y="945474"/>
                  </a:lnTo>
                  <a:lnTo>
                    <a:pt x="1590174" y="976303"/>
                  </a:lnTo>
                  <a:lnTo>
                    <a:pt x="1559378" y="1005827"/>
                  </a:lnTo>
                  <a:lnTo>
                    <a:pt x="1526238" y="1033973"/>
                  </a:lnTo>
                  <a:lnTo>
                    <a:pt x="1490854" y="1060670"/>
                  </a:lnTo>
                  <a:lnTo>
                    <a:pt x="1453330" y="1085843"/>
                  </a:lnTo>
                  <a:lnTo>
                    <a:pt x="1413768" y="1109421"/>
                  </a:lnTo>
                  <a:lnTo>
                    <a:pt x="1372270" y="1131331"/>
                  </a:lnTo>
                  <a:lnTo>
                    <a:pt x="1328938" y="1151499"/>
                  </a:lnTo>
                  <a:lnTo>
                    <a:pt x="1283875" y="1169854"/>
                  </a:lnTo>
                  <a:lnTo>
                    <a:pt x="1237183" y="1186321"/>
                  </a:lnTo>
                  <a:lnTo>
                    <a:pt x="1188964" y="1200830"/>
                  </a:lnTo>
                  <a:lnTo>
                    <a:pt x="1139321" y="1213305"/>
                  </a:lnTo>
                  <a:lnTo>
                    <a:pt x="1088356" y="1223676"/>
                  </a:lnTo>
                  <a:lnTo>
                    <a:pt x="1036172" y="1231869"/>
                  </a:lnTo>
                  <a:lnTo>
                    <a:pt x="982869" y="1237811"/>
                  </a:lnTo>
                  <a:lnTo>
                    <a:pt x="928552" y="1241430"/>
                  </a:lnTo>
                  <a:lnTo>
                    <a:pt x="873322" y="1242652"/>
                  </a:lnTo>
                  <a:close/>
                </a:path>
              </a:pathLst>
            </a:custGeom>
            <a:solidFill>
              <a:srgbClr val="B1A0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261056" y="5211487"/>
              <a:ext cx="1746885" cy="1242695"/>
            </a:xfrm>
            <a:custGeom>
              <a:avLst/>
              <a:gdLst/>
              <a:ahLst/>
              <a:cxnLst/>
              <a:rect l="l" t="t" r="r" b="b"/>
              <a:pathLst>
                <a:path w="1746884" h="1242695">
                  <a:moveTo>
                    <a:pt x="0" y="621325"/>
                  </a:moveTo>
                  <a:lnTo>
                    <a:pt x="1718" y="582032"/>
                  </a:lnTo>
                  <a:lnTo>
                    <a:pt x="6804" y="543388"/>
                  </a:lnTo>
                  <a:lnTo>
                    <a:pt x="15156" y="505466"/>
                  </a:lnTo>
                  <a:lnTo>
                    <a:pt x="26672" y="468339"/>
                  </a:lnTo>
                  <a:lnTo>
                    <a:pt x="41248" y="432080"/>
                  </a:lnTo>
                  <a:lnTo>
                    <a:pt x="58784" y="396761"/>
                  </a:lnTo>
                  <a:lnTo>
                    <a:pt x="79176" y="362456"/>
                  </a:lnTo>
                  <a:lnTo>
                    <a:pt x="102323" y="329237"/>
                  </a:lnTo>
                  <a:lnTo>
                    <a:pt x="128121" y="297177"/>
                  </a:lnTo>
                  <a:lnTo>
                    <a:pt x="156470" y="266349"/>
                  </a:lnTo>
                  <a:lnTo>
                    <a:pt x="187265" y="236825"/>
                  </a:lnTo>
                  <a:lnTo>
                    <a:pt x="220406" y="208678"/>
                  </a:lnTo>
                  <a:lnTo>
                    <a:pt x="255790" y="181982"/>
                  </a:lnTo>
                  <a:lnTo>
                    <a:pt x="293314" y="156808"/>
                  </a:lnTo>
                  <a:lnTo>
                    <a:pt x="332876" y="133230"/>
                  </a:lnTo>
                  <a:lnTo>
                    <a:pt x="374374" y="111320"/>
                  </a:lnTo>
                  <a:lnTo>
                    <a:pt x="417706" y="91152"/>
                  </a:lnTo>
                  <a:lnTo>
                    <a:pt x="462769" y="72798"/>
                  </a:lnTo>
                  <a:lnTo>
                    <a:pt x="509460" y="56330"/>
                  </a:lnTo>
                  <a:lnTo>
                    <a:pt x="557679" y="41822"/>
                  </a:lnTo>
                  <a:lnTo>
                    <a:pt x="607322" y="29346"/>
                  </a:lnTo>
                  <a:lnTo>
                    <a:pt x="658287" y="18975"/>
                  </a:lnTo>
                  <a:lnTo>
                    <a:pt x="710472" y="10783"/>
                  </a:lnTo>
                  <a:lnTo>
                    <a:pt x="763774" y="4841"/>
                  </a:lnTo>
                  <a:lnTo>
                    <a:pt x="818091" y="1222"/>
                  </a:lnTo>
                  <a:lnTo>
                    <a:pt x="873322" y="0"/>
                  </a:lnTo>
                  <a:lnTo>
                    <a:pt x="928552" y="1222"/>
                  </a:lnTo>
                  <a:lnTo>
                    <a:pt x="982869" y="4841"/>
                  </a:lnTo>
                  <a:lnTo>
                    <a:pt x="1036172" y="10783"/>
                  </a:lnTo>
                  <a:lnTo>
                    <a:pt x="1088356" y="18975"/>
                  </a:lnTo>
                  <a:lnTo>
                    <a:pt x="1139321" y="29346"/>
                  </a:lnTo>
                  <a:lnTo>
                    <a:pt x="1188964" y="41822"/>
                  </a:lnTo>
                  <a:lnTo>
                    <a:pt x="1237183" y="56330"/>
                  </a:lnTo>
                  <a:lnTo>
                    <a:pt x="1283875" y="72798"/>
                  </a:lnTo>
                  <a:lnTo>
                    <a:pt x="1328938" y="91152"/>
                  </a:lnTo>
                  <a:lnTo>
                    <a:pt x="1372270" y="111320"/>
                  </a:lnTo>
                  <a:lnTo>
                    <a:pt x="1413768" y="133230"/>
                  </a:lnTo>
                  <a:lnTo>
                    <a:pt x="1453330" y="156808"/>
                  </a:lnTo>
                  <a:lnTo>
                    <a:pt x="1490854" y="181982"/>
                  </a:lnTo>
                  <a:lnTo>
                    <a:pt x="1526238" y="208678"/>
                  </a:lnTo>
                  <a:lnTo>
                    <a:pt x="1559378" y="236825"/>
                  </a:lnTo>
                  <a:lnTo>
                    <a:pt x="1590174" y="266349"/>
                  </a:lnTo>
                  <a:lnTo>
                    <a:pt x="1618522" y="297177"/>
                  </a:lnTo>
                  <a:lnTo>
                    <a:pt x="1644321" y="329237"/>
                  </a:lnTo>
                  <a:lnTo>
                    <a:pt x="1667467" y="362456"/>
                  </a:lnTo>
                  <a:lnTo>
                    <a:pt x="1687860" y="396761"/>
                  </a:lnTo>
                  <a:lnTo>
                    <a:pt x="1705395" y="432080"/>
                  </a:lnTo>
                  <a:lnTo>
                    <a:pt x="1719972" y="468339"/>
                  </a:lnTo>
                  <a:lnTo>
                    <a:pt x="1731488" y="505466"/>
                  </a:lnTo>
                  <a:lnTo>
                    <a:pt x="1739840" y="543388"/>
                  </a:lnTo>
                  <a:lnTo>
                    <a:pt x="1744926" y="582032"/>
                  </a:lnTo>
                  <a:lnTo>
                    <a:pt x="1746644" y="621325"/>
                  </a:lnTo>
                  <a:lnTo>
                    <a:pt x="1744926" y="660619"/>
                  </a:lnTo>
                  <a:lnTo>
                    <a:pt x="1739840" y="699263"/>
                  </a:lnTo>
                  <a:lnTo>
                    <a:pt x="1731488" y="737185"/>
                  </a:lnTo>
                  <a:lnTo>
                    <a:pt x="1719972" y="774312"/>
                  </a:lnTo>
                  <a:lnTo>
                    <a:pt x="1705395" y="810571"/>
                  </a:lnTo>
                  <a:lnTo>
                    <a:pt x="1687860" y="845890"/>
                  </a:lnTo>
                  <a:lnTo>
                    <a:pt x="1667467" y="880195"/>
                  </a:lnTo>
                  <a:lnTo>
                    <a:pt x="1644321" y="913414"/>
                  </a:lnTo>
                  <a:lnTo>
                    <a:pt x="1618522" y="945474"/>
                  </a:lnTo>
                  <a:lnTo>
                    <a:pt x="1590174" y="976303"/>
                  </a:lnTo>
                  <a:lnTo>
                    <a:pt x="1559378" y="1005827"/>
                  </a:lnTo>
                  <a:lnTo>
                    <a:pt x="1526238" y="1033973"/>
                  </a:lnTo>
                  <a:lnTo>
                    <a:pt x="1490854" y="1060670"/>
                  </a:lnTo>
                  <a:lnTo>
                    <a:pt x="1453330" y="1085843"/>
                  </a:lnTo>
                  <a:lnTo>
                    <a:pt x="1413768" y="1109421"/>
                  </a:lnTo>
                  <a:lnTo>
                    <a:pt x="1372270" y="1131331"/>
                  </a:lnTo>
                  <a:lnTo>
                    <a:pt x="1328938" y="1151499"/>
                  </a:lnTo>
                  <a:lnTo>
                    <a:pt x="1283875" y="1169854"/>
                  </a:lnTo>
                  <a:lnTo>
                    <a:pt x="1237183" y="1186321"/>
                  </a:lnTo>
                  <a:lnTo>
                    <a:pt x="1188964" y="1200830"/>
                  </a:lnTo>
                  <a:lnTo>
                    <a:pt x="1139321" y="1213305"/>
                  </a:lnTo>
                  <a:lnTo>
                    <a:pt x="1088356" y="1223676"/>
                  </a:lnTo>
                  <a:lnTo>
                    <a:pt x="1036172" y="1231869"/>
                  </a:lnTo>
                  <a:lnTo>
                    <a:pt x="982869" y="1237811"/>
                  </a:lnTo>
                  <a:lnTo>
                    <a:pt x="928552" y="1241430"/>
                  </a:lnTo>
                  <a:lnTo>
                    <a:pt x="873322" y="1242652"/>
                  </a:lnTo>
                  <a:lnTo>
                    <a:pt x="818091" y="1241430"/>
                  </a:lnTo>
                  <a:lnTo>
                    <a:pt x="763774" y="1237811"/>
                  </a:lnTo>
                  <a:lnTo>
                    <a:pt x="710472" y="1231869"/>
                  </a:lnTo>
                  <a:lnTo>
                    <a:pt x="658287" y="1223676"/>
                  </a:lnTo>
                  <a:lnTo>
                    <a:pt x="607322" y="1213305"/>
                  </a:lnTo>
                  <a:lnTo>
                    <a:pt x="557679" y="1200830"/>
                  </a:lnTo>
                  <a:lnTo>
                    <a:pt x="509460" y="1186321"/>
                  </a:lnTo>
                  <a:lnTo>
                    <a:pt x="462769" y="1169854"/>
                  </a:lnTo>
                  <a:lnTo>
                    <a:pt x="417706" y="1151499"/>
                  </a:lnTo>
                  <a:lnTo>
                    <a:pt x="374374" y="1131331"/>
                  </a:lnTo>
                  <a:lnTo>
                    <a:pt x="332876" y="1109421"/>
                  </a:lnTo>
                  <a:lnTo>
                    <a:pt x="293314" y="1085843"/>
                  </a:lnTo>
                  <a:lnTo>
                    <a:pt x="255790" y="1060670"/>
                  </a:lnTo>
                  <a:lnTo>
                    <a:pt x="220406" y="1033973"/>
                  </a:lnTo>
                  <a:lnTo>
                    <a:pt x="187265" y="1005827"/>
                  </a:lnTo>
                  <a:lnTo>
                    <a:pt x="156470" y="976303"/>
                  </a:lnTo>
                  <a:lnTo>
                    <a:pt x="128121" y="945474"/>
                  </a:lnTo>
                  <a:lnTo>
                    <a:pt x="102323" y="913414"/>
                  </a:lnTo>
                  <a:lnTo>
                    <a:pt x="79176" y="880195"/>
                  </a:lnTo>
                  <a:lnTo>
                    <a:pt x="58784" y="845890"/>
                  </a:lnTo>
                  <a:lnTo>
                    <a:pt x="41248" y="810571"/>
                  </a:lnTo>
                  <a:lnTo>
                    <a:pt x="26672" y="774312"/>
                  </a:lnTo>
                  <a:lnTo>
                    <a:pt x="15156" y="737185"/>
                  </a:lnTo>
                  <a:lnTo>
                    <a:pt x="6804" y="699263"/>
                  </a:lnTo>
                  <a:lnTo>
                    <a:pt x="1718" y="660619"/>
                  </a:lnTo>
                  <a:lnTo>
                    <a:pt x="0" y="621325"/>
                  </a:lnTo>
                  <a:close/>
                </a:path>
              </a:pathLst>
            </a:custGeom>
            <a:ln w="279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9" name="object 59"/>
          <p:cNvSpPr txBox="1"/>
          <p:nvPr/>
        </p:nvSpPr>
        <p:spPr>
          <a:xfrm>
            <a:off x="6646622" y="5542460"/>
            <a:ext cx="968375" cy="55816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 algn="ctr">
              <a:lnSpc>
                <a:spcPct val="101600"/>
              </a:lnSpc>
              <a:spcBef>
                <a:spcPts val="80"/>
              </a:spcBef>
            </a:pPr>
            <a:r>
              <a:rPr sz="1150" spc="-5" dirty="0">
                <a:latin typeface="Constantia"/>
                <a:cs typeface="Constantia"/>
              </a:rPr>
              <a:t>G</a:t>
            </a:r>
            <a:r>
              <a:rPr sz="1150" spc="-20" dirty="0">
                <a:latin typeface="Constantia"/>
                <a:cs typeface="Constantia"/>
              </a:rPr>
              <a:t>o</a:t>
            </a:r>
            <a:r>
              <a:rPr sz="1150" spc="-5" dirty="0">
                <a:latin typeface="Constantia"/>
                <a:cs typeface="Constantia"/>
              </a:rPr>
              <a:t>vt</a:t>
            </a:r>
            <a:r>
              <a:rPr sz="1150" dirty="0">
                <a:latin typeface="Constantia"/>
                <a:cs typeface="Constantia"/>
              </a:rPr>
              <a:t>. </a:t>
            </a:r>
            <a:r>
              <a:rPr sz="1150" spc="-5" dirty="0">
                <a:latin typeface="Constantia"/>
                <a:cs typeface="Constantia"/>
              </a:rPr>
              <a:t>P</a:t>
            </a:r>
            <a:r>
              <a:rPr sz="1150" spc="-20" dirty="0">
                <a:latin typeface="Constantia"/>
                <a:cs typeface="Constantia"/>
              </a:rPr>
              <a:t>r</a:t>
            </a:r>
            <a:r>
              <a:rPr sz="1150" spc="-5" dirty="0">
                <a:latin typeface="Constantia"/>
                <a:cs typeface="Constantia"/>
              </a:rPr>
              <a:t>ojects</a:t>
            </a:r>
            <a:r>
              <a:rPr sz="1150" dirty="0">
                <a:latin typeface="Constantia"/>
                <a:cs typeface="Constantia"/>
              </a:rPr>
              <a:t>/  CE opening </a:t>
            </a:r>
            <a:r>
              <a:rPr sz="1150" spc="5" dirty="0">
                <a:latin typeface="Constantia"/>
                <a:cs typeface="Constantia"/>
              </a:rPr>
              <a:t> </a:t>
            </a:r>
            <a:r>
              <a:rPr sz="1150" dirty="0">
                <a:latin typeface="Constantia"/>
                <a:cs typeface="Constantia"/>
              </a:rPr>
              <a:t>bank</a:t>
            </a:r>
            <a:r>
              <a:rPr sz="1150" spc="-35" dirty="0">
                <a:latin typeface="Constantia"/>
                <a:cs typeface="Constantia"/>
              </a:rPr>
              <a:t> </a:t>
            </a:r>
            <a:r>
              <a:rPr sz="1150" spc="-10" dirty="0">
                <a:latin typeface="Constantia"/>
                <a:cs typeface="Constantia"/>
              </a:rPr>
              <a:t>accounts</a:t>
            </a:r>
            <a:endParaRPr sz="1150">
              <a:latin typeface="Constantia"/>
              <a:cs typeface="Constantia"/>
            </a:endParaRPr>
          </a:p>
        </p:txBody>
      </p:sp>
      <p:grpSp>
        <p:nvGrpSpPr>
          <p:cNvPr id="60" name="object 60"/>
          <p:cNvGrpSpPr/>
          <p:nvPr/>
        </p:nvGrpSpPr>
        <p:grpSpPr>
          <a:xfrm>
            <a:off x="8185460" y="5208909"/>
            <a:ext cx="1774825" cy="1175385"/>
            <a:chOff x="8185460" y="5208909"/>
            <a:chExt cx="1774825" cy="1175385"/>
          </a:xfrm>
        </p:grpSpPr>
        <p:sp>
          <p:nvSpPr>
            <p:cNvPr id="61" name="object 61"/>
            <p:cNvSpPr/>
            <p:nvPr/>
          </p:nvSpPr>
          <p:spPr>
            <a:xfrm>
              <a:off x="8199430" y="5222879"/>
              <a:ext cx="1746885" cy="1147445"/>
            </a:xfrm>
            <a:custGeom>
              <a:avLst/>
              <a:gdLst/>
              <a:ahLst/>
              <a:cxnLst/>
              <a:rect l="l" t="t" r="r" b="b"/>
              <a:pathLst>
                <a:path w="1746884" h="1147445">
                  <a:moveTo>
                    <a:pt x="873321" y="1147439"/>
                  </a:moveTo>
                  <a:lnTo>
                    <a:pt x="815900" y="1146219"/>
                  </a:lnTo>
                  <a:lnTo>
                    <a:pt x="759471" y="1142608"/>
                  </a:lnTo>
                  <a:lnTo>
                    <a:pt x="704148" y="1136683"/>
                  </a:lnTo>
                  <a:lnTo>
                    <a:pt x="650048" y="1128518"/>
                  </a:lnTo>
                  <a:lnTo>
                    <a:pt x="597284" y="1118190"/>
                  </a:lnTo>
                  <a:lnTo>
                    <a:pt x="545973" y="1105775"/>
                  </a:lnTo>
                  <a:lnTo>
                    <a:pt x="496228" y="1091346"/>
                  </a:lnTo>
                  <a:lnTo>
                    <a:pt x="448166" y="1074982"/>
                  </a:lnTo>
                  <a:lnTo>
                    <a:pt x="401901" y="1056756"/>
                  </a:lnTo>
                  <a:lnTo>
                    <a:pt x="357549" y="1036744"/>
                  </a:lnTo>
                  <a:lnTo>
                    <a:pt x="315224" y="1015023"/>
                  </a:lnTo>
                  <a:lnTo>
                    <a:pt x="275041" y="991667"/>
                  </a:lnTo>
                  <a:lnTo>
                    <a:pt x="237116" y="966753"/>
                  </a:lnTo>
                  <a:lnTo>
                    <a:pt x="201564" y="940356"/>
                  </a:lnTo>
                  <a:lnTo>
                    <a:pt x="168500" y="912551"/>
                  </a:lnTo>
                  <a:lnTo>
                    <a:pt x="138038" y="883414"/>
                  </a:lnTo>
                  <a:lnTo>
                    <a:pt x="110295" y="853021"/>
                  </a:lnTo>
                  <a:lnTo>
                    <a:pt x="85384" y="821447"/>
                  </a:lnTo>
                  <a:lnTo>
                    <a:pt x="63421" y="788768"/>
                  </a:lnTo>
                  <a:lnTo>
                    <a:pt x="44522" y="755059"/>
                  </a:lnTo>
                  <a:lnTo>
                    <a:pt x="16373" y="684856"/>
                  </a:lnTo>
                  <a:lnTo>
                    <a:pt x="1857" y="611442"/>
                  </a:lnTo>
                  <a:lnTo>
                    <a:pt x="0" y="573719"/>
                  </a:lnTo>
                  <a:lnTo>
                    <a:pt x="1857" y="535997"/>
                  </a:lnTo>
                  <a:lnTo>
                    <a:pt x="16373" y="462583"/>
                  </a:lnTo>
                  <a:lnTo>
                    <a:pt x="44522" y="392380"/>
                  </a:lnTo>
                  <a:lnTo>
                    <a:pt x="63421" y="358671"/>
                  </a:lnTo>
                  <a:lnTo>
                    <a:pt x="85384" y="325992"/>
                  </a:lnTo>
                  <a:lnTo>
                    <a:pt x="110295" y="294418"/>
                  </a:lnTo>
                  <a:lnTo>
                    <a:pt x="138038" y="264025"/>
                  </a:lnTo>
                  <a:lnTo>
                    <a:pt x="168500" y="234888"/>
                  </a:lnTo>
                  <a:lnTo>
                    <a:pt x="201564" y="207083"/>
                  </a:lnTo>
                  <a:lnTo>
                    <a:pt x="237116" y="180685"/>
                  </a:lnTo>
                  <a:lnTo>
                    <a:pt x="275041" y="155771"/>
                  </a:lnTo>
                  <a:lnTo>
                    <a:pt x="315224" y="132415"/>
                  </a:lnTo>
                  <a:lnTo>
                    <a:pt x="357549" y="110694"/>
                  </a:lnTo>
                  <a:lnTo>
                    <a:pt x="401901" y="90683"/>
                  </a:lnTo>
                  <a:lnTo>
                    <a:pt x="448166" y="72457"/>
                  </a:lnTo>
                  <a:lnTo>
                    <a:pt x="496228" y="56092"/>
                  </a:lnTo>
                  <a:lnTo>
                    <a:pt x="545973" y="41664"/>
                  </a:lnTo>
                  <a:lnTo>
                    <a:pt x="597284" y="29248"/>
                  </a:lnTo>
                  <a:lnTo>
                    <a:pt x="650048" y="18920"/>
                  </a:lnTo>
                  <a:lnTo>
                    <a:pt x="704148" y="10756"/>
                  </a:lnTo>
                  <a:lnTo>
                    <a:pt x="759471" y="4830"/>
                  </a:lnTo>
                  <a:lnTo>
                    <a:pt x="815900" y="1220"/>
                  </a:lnTo>
                  <a:lnTo>
                    <a:pt x="873321" y="0"/>
                  </a:lnTo>
                  <a:lnTo>
                    <a:pt x="930743" y="1220"/>
                  </a:lnTo>
                  <a:lnTo>
                    <a:pt x="987172" y="4830"/>
                  </a:lnTo>
                  <a:lnTo>
                    <a:pt x="1042495" y="10756"/>
                  </a:lnTo>
                  <a:lnTo>
                    <a:pt x="1096595" y="18920"/>
                  </a:lnTo>
                  <a:lnTo>
                    <a:pt x="1149359" y="29248"/>
                  </a:lnTo>
                  <a:lnTo>
                    <a:pt x="1200671" y="41664"/>
                  </a:lnTo>
                  <a:lnTo>
                    <a:pt x="1250415" y="56092"/>
                  </a:lnTo>
                  <a:lnTo>
                    <a:pt x="1298477" y="72457"/>
                  </a:lnTo>
                  <a:lnTo>
                    <a:pt x="1344742" y="90683"/>
                  </a:lnTo>
                  <a:lnTo>
                    <a:pt x="1389095" y="110694"/>
                  </a:lnTo>
                  <a:lnTo>
                    <a:pt x="1431420" y="132415"/>
                  </a:lnTo>
                  <a:lnTo>
                    <a:pt x="1471602" y="155771"/>
                  </a:lnTo>
                  <a:lnTo>
                    <a:pt x="1509527" y="180685"/>
                  </a:lnTo>
                  <a:lnTo>
                    <a:pt x="1545079" y="207083"/>
                  </a:lnTo>
                  <a:lnTo>
                    <a:pt x="1578144" y="234888"/>
                  </a:lnTo>
                  <a:lnTo>
                    <a:pt x="1608605" y="264025"/>
                  </a:lnTo>
                  <a:lnTo>
                    <a:pt x="1636349" y="294418"/>
                  </a:lnTo>
                  <a:lnTo>
                    <a:pt x="1661260" y="325992"/>
                  </a:lnTo>
                  <a:lnTo>
                    <a:pt x="1683222" y="358671"/>
                  </a:lnTo>
                  <a:lnTo>
                    <a:pt x="1702122" y="392380"/>
                  </a:lnTo>
                  <a:lnTo>
                    <a:pt x="1730271" y="462583"/>
                  </a:lnTo>
                  <a:lnTo>
                    <a:pt x="1744787" y="535997"/>
                  </a:lnTo>
                  <a:lnTo>
                    <a:pt x="1746644" y="573719"/>
                  </a:lnTo>
                  <a:lnTo>
                    <a:pt x="1744787" y="611442"/>
                  </a:lnTo>
                  <a:lnTo>
                    <a:pt x="1730271" y="684856"/>
                  </a:lnTo>
                  <a:lnTo>
                    <a:pt x="1702122" y="755059"/>
                  </a:lnTo>
                  <a:lnTo>
                    <a:pt x="1683222" y="788768"/>
                  </a:lnTo>
                  <a:lnTo>
                    <a:pt x="1661260" y="821447"/>
                  </a:lnTo>
                  <a:lnTo>
                    <a:pt x="1636349" y="853021"/>
                  </a:lnTo>
                  <a:lnTo>
                    <a:pt x="1608605" y="883414"/>
                  </a:lnTo>
                  <a:lnTo>
                    <a:pt x="1578144" y="912551"/>
                  </a:lnTo>
                  <a:lnTo>
                    <a:pt x="1545079" y="940356"/>
                  </a:lnTo>
                  <a:lnTo>
                    <a:pt x="1509527" y="966753"/>
                  </a:lnTo>
                  <a:lnTo>
                    <a:pt x="1471602" y="991667"/>
                  </a:lnTo>
                  <a:lnTo>
                    <a:pt x="1431420" y="1015023"/>
                  </a:lnTo>
                  <a:lnTo>
                    <a:pt x="1389095" y="1036744"/>
                  </a:lnTo>
                  <a:lnTo>
                    <a:pt x="1344742" y="1056756"/>
                  </a:lnTo>
                  <a:lnTo>
                    <a:pt x="1298477" y="1074982"/>
                  </a:lnTo>
                  <a:lnTo>
                    <a:pt x="1250415" y="1091346"/>
                  </a:lnTo>
                  <a:lnTo>
                    <a:pt x="1200671" y="1105775"/>
                  </a:lnTo>
                  <a:lnTo>
                    <a:pt x="1149359" y="1118190"/>
                  </a:lnTo>
                  <a:lnTo>
                    <a:pt x="1096595" y="1128518"/>
                  </a:lnTo>
                  <a:lnTo>
                    <a:pt x="1042495" y="1136683"/>
                  </a:lnTo>
                  <a:lnTo>
                    <a:pt x="987172" y="1142608"/>
                  </a:lnTo>
                  <a:lnTo>
                    <a:pt x="930743" y="1146219"/>
                  </a:lnTo>
                  <a:lnTo>
                    <a:pt x="873321" y="1147439"/>
                  </a:lnTo>
                  <a:close/>
                </a:path>
              </a:pathLst>
            </a:custGeom>
            <a:solidFill>
              <a:srgbClr val="B1A0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8199430" y="5222879"/>
              <a:ext cx="1746885" cy="1147445"/>
            </a:xfrm>
            <a:custGeom>
              <a:avLst/>
              <a:gdLst/>
              <a:ahLst/>
              <a:cxnLst/>
              <a:rect l="l" t="t" r="r" b="b"/>
              <a:pathLst>
                <a:path w="1746884" h="1147445">
                  <a:moveTo>
                    <a:pt x="0" y="573719"/>
                  </a:moveTo>
                  <a:lnTo>
                    <a:pt x="7353" y="498926"/>
                  </a:lnTo>
                  <a:lnTo>
                    <a:pt x="28801" y="427042"/>
                  </a:lnTo>
                  <a:lnTo>
                    <a:pt x="63421" y="358671"/>
                  </a:lnTo>
                  <a:lnTo>
                    <a:pt x="85384" y="325992"/>
                  </a:lnTo>
                  <a:lnTo>
                    <a:pt x="110295" y="294418"/>
                  </a:lnTo>
                  <a:lnTo>
                    <a:pt x="138038" y="264025"/>
                  </a:lnTo>
                  <a:lnTo>
                    <a:pt x="168500" y="234888"/>
                  </a:lnTo>
                  <a:lnTo>
                    <a:pt x="201564" y="207083"/>
                  </a:lnTo>
                  <a:lnTo>
                    <a:pt x="237116" y="180685"/>
                  </a:lnTo>
                  <a:lnTo>
                    <a:pt x="275041" y="155771"/>
                  </a:lnTo>
                  <a:lnTo>
                    <a:pt x="315224" y="132415"/>
                  </a:lnTo>
                  <a:lnTo>
                    <a:pt x="357549" y="110694"/>
                  </a:lnTo>
                  <a:lnTo>
                    <a:pt x="401901" y="90683"/>
                  </a:lnTo>
                  <a:lnTo>
                    <a:pt x="448166" y="72457"/>
                  </a:lnTo>
                  <a:lnTo>
                    <a:pt x="496228" y="56092"/>
                  </a:lnTo>
                  <a:lnTo>
                    <a:pt x="545973" y="41664"/>
                  </a:lnTo>
                  <a:lnTo>
                    <a:pt x="597284" y="29248"/>
                  </a:lnTo>
                  <a:lnTo>
                    <a:pt x="650048" y="18920"/>
                  </a:lnTo>
                  <a:lnTo>
                    <a:pt x="704148" y="10756"/>
                  </a:lnTo>
                  <a:lnTo>
                    <a:pt x="759471" y="4830"/>
                  </a:lnTo>
                  <a:lnTo>
                    <a:pt x="815900" y="1220"/>
                  </a:lnTo>
                  <a:lnTo>
                    <a:pt x="873321" y="0"/>
                  </a:lnTo>
                  <a:lnTo>
                    <a:pt x="930743" y="1220"/>
                  </a:lnTo>
                  <a:lnTo>
                    <a:pt x="987172" y="4830"/>
                  </a:lnTo>
                  <a:lnTo>
                    <a:pt x="1042495" y="10756"/>
                  </a:lnTo>
                  <a:lnTo>
                    <a:pt x="1096595" y="18920"/>
                  </a:lnTo>
                  <a:lnTo>
                    <a:pt x="1149359" y="29248"/>
                  </a:lnTo>
                  <a:lnTo>
                    <a:pt x="1200671" y="41664"/>
                  </a:lnTo>
                  <a:lnTo>
                    <a:pt x="1250415" y="56092"/>
                  </a:lnTo>
                  <a:lnTo>
                    <a:pt x="1298477" y="72457"/>
                  </a:lnTo>
                  <a:lnTo>
                    <a:pt x="1344742" y="90683"/>
                  </a:lnTo>
                  <a:lnTo>
                    <a:pt x="1389095" y="110694"/>
                  </a:lnTo>
                  <a:lnTo>
                    <a:pt x="1431420" y="132415"/>
                  </a:lnTo>
                  <a:lnTo>
                    <a:pt x="1471602" y="155771"/>
                  </a:lnTo>
                  <a:lnTo>
                    <a:pt x="1509527" y="180685"/>
                  </a:lnTo>
                  <a:lnTo>
                    <a:pt x="1545079" y="207083"/>
                  </a:lnTo>
                  <a:lnTo>
                    <a:pt x="1578144" y="234888"/>
                  </a:lnTo>
                  <a:lnTo>
                    <a:pt x="1608605" y="264025"/>
                  </a:lnTo>
                  <a:lnTo>
                    <a:pt x="1636349" y="294418"/>
                  </a:lnTo>
                  <a:lnTo>
                    <a:pt x="1661260" y="325992"/>
                  </a:lnTo>
                  <a:lnTo>
                    <a:pt x="1683222" y="358671"/>
                  </a:lnTo>
                  <a:lnTo>
                    <a:pt x="1702122" y="392380"/>
                  </a:lnTo>
                  <a:lnTo>
                    <a:pt x="1730271" y="462583"/>
                  </a:lnTo>
                  <a:lnTo>
                    <a:pt x="1744787" y="535997"/>
                  </a:lnTo>
                  <a:lnTo>
                    <a:pt x="1746644" y="573719"/>
                  </a:lnTo>
                  <a:lnTo>
                    <a:pt x="1744787" y="611442"/>
                  </a:lnTo>
                  <a:lnTo>
                    <a:pt x="1730271" y="684856"/>
                  </a:lnTo>
                  <a:lnTo>
                    <a:pt x="1702122" y="755059"/>
                  </a:lnTo>
                  <a:lnTo>
                    <a:pt x="1683222" y="788768"/>
                  </a:lnTo>
                  <a:lnTo>
                    <a:pt x="1661260" y="821447"/>
                  </a:lnTo>
                  <a:lnTo>
                    <a:pt x="1636349" y="853021"/>
                  </a:lnTo>
                  <a:lnTo>
                    <a:pt x="1608605" y="883414"/>
                  </a:lnTo>
                  <a:lnTo>
                    <a:pt x="1578144" y="912551"/>
                  </a:lnTo>
                  <a:lnTo>
                    <a:pt x="1545079" y="940356"/>
                  </a:lnTo>
                  <a:lnTo>
                    <a:pt x="1509527" y="966753"/>
                  </a:lnTo>
                  <a:lnTo>
                    <a:pt x="1471602" y="991667"/>
                  </a:lnTo>
                  <a:lnTo>
                    <a:pt x="1431420" y="1015023"/>
                  </a:lnTo>
                  <a:lnTo>
                    <a:pt x="1389095" y="1036744"/>
                  </a:lnTo>
                  <a:lnTo>
                    <a:pt x="1344742" y="1056756"/>
                  </a:lnTo>
                  <a:lnTo>
                    <a:pt x="1298477" y="1074982"/>
                  </a:lnTo>
                  <a:lnTo>
                    <a:pt x="1250415" y="1091346"/>
                  </a:lnTo>
                  <a:lnTo>
                    <a:pt x="1200671" y="1105775"/>
                  </a:lnTo>
                  <a:lnTo>
                    <a:pt x="1149359" y="1118190"/>
                  </a:lnTo>
                  <a:lnTo>
                    <a:pt x="1096595" y="1128518"/>
                  </a:lnTo>
                  <a:lnTo>
                    <a:pt x="1042495" y="1136683"/>
                  </a:lnTo>
                  <a:lnTo>
                    <a:pt x="987172" y="1142608"/>
                  </a:lnTo>
                  <a:lnTo>
                    <a:pt x="930743" y="1146219"/>
                  </a:lnTo>
                  <a:lnTo>
                    <a:pt x="873321" y="1147439"/>
                  </a:lnTo>
                  <a:lnTo>
                    <a:pt x="815900" y="1146219"/>
                  </a:lnTo>
                  <a:lnTo>
                    <a:pt x="759471" y="1142608"/>
                  </a:lnTo>
                  <a:lnTo>
                    <a:pt x="704148" y="1136683"/>
                  </a:lnTo>
                  <a:lnTo>
                    <a:pt x="650048" y="1128518"/>
                  </a:lnTo>
                  <a:lnTo>
                    <a:pt x="597284" y="1118190"/>
                  </a:lnTo>
                  <a:lnTo>
                    <a:pt x="545973" y="1105775"/>
                  </a:lnTo>
                  <a:lnTo>
                    <a:pt x="496228" y="1091346"/>
                  </a:lnTo>
                  <a:lnTo>
                    <a:pt x="448166" y="1074982"/>
                  </a:lnTo>
                  <a:lnTo>
                    <a:pt x="401901" y="1056756"/>
                  </a:lnTo>
                  <a:lnTo>
                    <a:pt x="357549" y="1036744"/>
                  </a:lnTo>
                  <a:lnTo>
                    <a:pt x="315224" y="1015023"/>
                  </a:lnTo>
                  <a:lnTo>
                    <a:pt x="275041" y="991667"/>
                  </a:lnTo>
                  <a:lnTo>
                    <a:pt x="237116" y="966753"/>
                  </a:lnTo>
                  <a:lnTo>
                    <a:pt x="201564" y="940356"/>
                  </a:lnTo>
                  <a:lnTo>
                    <a:pt x="168500" y="912551"/>
                  </a:lnTo>
                  <a:lnTo>
                    <a:pt x="138038" y="883414"/>
                  </a:lnTo>
                  <a:lnTo>
                    <a:pt x="110295" y="853021"/>
                  </a:lnTo>
                  <a:lnTo>
                    <a:pt x="85384" y="821447"/>
                  </a:lnTo>
                  <a:lnTo>
                    <a:pt x="63421" y="788768"/>
                  </a:lnTo>
                  <a:lnTo>
                    <a:pt x="44522" y="755059"/>
                  </a:lnTo>
                  <a:lnTo>
                    <a:pt x="16373" y="684856"/>
                  </a:lnTo>
                  <a:lnTo>
                    <a:pt x="1857" y="611442"/>
                  </a:lnTo>
                  <a:lnTo>
                    <a:pt x="0" y="573719"/>
                  </a:lnTo>
                  <a:close/>
                </a:path>
              </a:pathLst>
            </a:custGeom>
            <a:ln w="2793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3" name="object 63"/>
          <p:cNvSpPr txBox="1"/>
          <p:nvPr/>
        </p:nvSpPr>
        <p:spPr>
          <a:xfrm>
            <a:off x="8574519" y="5375276"/>
            <a:ext cx="981710" cy="8242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marR="5080" indent="5715" algn="ctr">
              <a:lnSpc>
                <a:spcPct val="100000"/>
              </a:lnSpc>
              <a:spcBef>
                <a:spcPts val="120"/>
              </a:spcBef>
            </a:pPr>
            <a:r>
              <a:rPr sz="1300" dirty="0">
                <a:latin typeface="Constantia"/>
                <a:cs typeface="Constantia"/>
              </a:rPr>
              <a:t>All</a:t>
            </a:r>
            <a:r>
              <a:rPr sz="130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300" spc="5" dirty="0">
                <a:latin typeface="Constantia"/>
                <a:cs typeface="Constantia"/>
              </a:rPr>
              <a:t>Charitable</a:t>
            </a:r>
            <a:r>
              <a:rPr sz="1300" spc="-8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Constantia"/>
                <a:cs typeface="Constantia"/>
              </a:rPr>
              <a:t>or </a:t>
            </a:r>
            <a:r>
              <a:rPr sz="1300" spc="-31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300" dirty="0">
                <a:latin typeface="Constantia"/>
                <a:cs typeface="Constantia"/>
              </a:rPr>
              <a:t>Religious</a:t>
            </a:r>
            <a:r>
              <a:rPr sz="1300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300" spc="5" dirty="0">
                <a:solidFill>
                  <a:srgbClr val="FFFFFF"/>
                </a:solidFill>
                <a:latin typeface="Constantia"/>
                <a:cs typeface="Constantia"/>
              </a:rPr>
              <a:t> </a:t>
            </a:r>
            <a:r>
              <a:rPr sz="1300" spc="5" dirty="0">
                <a:latin typeface="Constantia"/>
                <a:cs typeface="Constantia"/>
              </a:rPr>
              <a:t>Institutions</a:t>
            </a:r>
            <a:endParaRPr sz="13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02690" marR="5080">
              <a:lnSpc>
                <a:spcPct val="100899"/>
              </a:lnSpc>
              <a:spcBef>
                <a:spcPts val="80"/>
              </a:spcBef>
            </a:pPr>
            <a:r>
              <a:rPr sz="4700" spc="254" dirty="0">
                <a:latin typeface="Roboto Bk"/>
                <a:cs typeface="Roboto Bk"/>
              </a:rPr>
              <a:t>Other</a:t>
            </a:r>
            <a:r>
              <a:rPr sz="4700" spc="40" dirty="0">
                <a:latin typeface="Roboto Bk"/>
                <a:cs typeface="Roboto Bk"/>
              </a:rPr>
              <a:t> </a:t>
            </a:r>
            <a:r>
              <a:rPr sz="4700" spc="20" dirty="0">
                <a:latin typeface="Roboto Bk"/>
                <a:cs typeface="Roboto Bk"/>
              </a:rPr>
              <a:t>sections</a:t>
            </a:r>
            <a:r>
              <a:rPr sz="4700" spc="40" dirty="0">
                <a:latin typeface="Roboto Bk"/>
                <a:cs typeface="Roboto Bk"/>
              </a:rPr>
              <a:t> </a:t>
            </a:r>
            <a:r>
              <a:rPr sz="4700" spc="315" dirty="0">
                <a:latin typeface="Roboto Bk"/>
                <a:cs typeface="Roboto Bk"/>
              </a:rPr>
              <a:t>in</a:t>
            </a:r>
            <a:r>
              <a:rPr sz="4700" spc="40" dirty="0">
                <a:latin typeface="Roboto Bk"/>
                <a:cs typeface="Roboto Bk"/>
              </a:rPr>
              <a:t> </a:t>
            </a:r>
            <a:r>
              <a:rPr sz="4700" spc="145" dirty="0">
                <a:latin typeface="Roboto Bk"/>
                <a:cs typeface="Roboto Bk"/>
              </a:rPr>
              <a:t>the</a:t>
            </a:r>
            <a:r>
              <a:rPr sz="4700" spc="45" dirty="0">
                <a:latin typeface="Roboto Bk"/>
                <a:cs typeface="Roboto Bk"/>
              </a:rPr>
              <a:t> </a:t>
            </a:r>
            <a:r>
              <a:rPr sz="4700" spc="380" dirty="0">
                <a:latin typeface="Roboto Bk"/>
                <a:cs typeface="Roboto Bk"/>
              </a:rPr>
              <a:t>work </a:t>
            </a:r>
            <a:r>
              <a:rPr sz="4700" spc="-1155" dirty="0">
                <a:latin typeface="Roboto Bk"/>
                <a:cs typeface="Roboto Bk"/>
              </a:rPr>
              <a:t> </a:t>
            </a:r>
            <a:r>
              <a:rPr sz="4700" spc="245" dirty="0">
                <a:latin typeface="Roboto Bk"/>
                <a:cs typeface="Roboto Bk"/>
              </a:rPr>
              <a:t>area</a:t>
            </a:r>
            <a:endParaRPr sz="4700">
              <a:latin typeface="Roboto Bk"/>
              <a:cs typeface="Roboto Bk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15" dirty="0"/>
              <a:pPr marL="38100">
                <a:lnSpc>
                  <a:spcPct val="100000"/>
                </a:lnSpc>
                <a:spcBef>
                  <a:spcPts val="25"/>
                </a:spcBef>
              </a:pPr>
              <a:t>40</a:t>
            </a:fld>
            <a:endParaRPr spc="-15" dirty="0"/>
          </a:p>
        </p:txBody>
      </p:sp>
      <p:sp>
        <p:nvSpPr>
          <p:cNvPr id="3" name="object 3"/>
          <p:cNvSpPr txBox="1"/>
          <p:nvPr/>
        </p:nvSpPr>
        <p:spPr>
          <a:xfrm>
            <a:off x="1172370" y="1606585"/>
            <a:ext cx="8409305" cy="4618637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522605" marR="15240" indent="-509905" algn="just">
              <a:lnSpc>
                <a:spcPts val="2230"/>
              </a:lnSpc>
              <a:spcBef>
                <a:spcPts val="350"/>
              </a:spcBef>
              <a:buSzPct val="90000"/>
              <a:buFont typeface="Segoe UI Symbol"/>
              <a:buChar char="⚫"/>
              <a:tabLst>
                <a:tab pos="522605" algn="l"/>
              </a:tabLst>
            </a:pPr>
            <a:r>
              <a:rPr sz="2000" b="1" spc="105" dirty="0">
                <a:latin typeface="Roboto"/>
                <a:cs typeface="Roboto"/>
              </a:rPr>
              <a:t>Section </a:t>
            </a:r>
            <a:r>
              <a:rPr sz="2000" b="1" spc="35" dirty="0">
                <a:latin typeface="Roboto"/>
                <a:cs typeface="Roboto"/>
              </a:rPr>
              <a:t>17(2) </a:t>
            </a:r>
            <a:r>
              <a:rPr sz="2000" b="1" spc="145" dirty="0">
                <a:latin typeface="Roboto"/>
                <a:cs typeface="Roboto"/>
              </a:rPr>
              <a:t>approvals</a:t>
            </a:r>
            <a:r>
              <a:rPr sz="2000" b="1" spc="145" dirty="0">
                <a:latin typeface="Roboto Bk"/>
                <a:cs typeface="Roboto Bk"/>
              </a:rPr>
              <a:t>: </a:t>
            </a:r>
            <a:r>
              <a:rPr sz="2000" b="1" spc="70" dirty="0">
                <a:latin typeface="Roboto Bk"/>
                <a:cs typeface="Roboto Bk"/>
              </a:rPr>
              <a:t>Employees </a:t>
            </a:r>
            <a:r>
              <a:rPr sz="2000" b="1" spc="35" dirty="0">
                <a:latin typeface="Roboto Bk"/>
                <a:cs typeface="Roboto Bk"/>
              </a:rPr>
              <a:t>getting </a:t>
            </a:r>
            <a:r>
              <a:rPr sz="2000" b="1" spc="90" dirty="0">
                <a:latin typeface="Roboto Bk"/>
                <a:cs typeface="Roboto Bk"/>
              </a:rPr>
              <a:t>treatment </a:t>
            </a:r>
            <a:r>
              <a:rPr sz="2000" b="1" spc="140" dirty="0">
                <a:latin typeface="Roboto Bk"/>
                <a:cs typeface="Roboto Bk"/>
              </a:rPr>
              <a:t>in </a:t>
            </a:r>
            <a:r>
              <a:rPr sz="2000" b="1" spc="70" dirty="0">
                <a:latin typeface="Roboto Bk"/>
                <a:cs typeface="Roboto Bk"/>
              </a:rPr>
              <a:t>the </a:t>
            </a:r>
            <a:r>
              <a:rPr sz="2000" b="1" spc="75" dirty="0">
                <a:latin typeface="Roboto Bk"/>
                <a:cs typeface="Roboto Bk"/>
              </a:rPr>
              <a:t> </a:t>
            </a:r>
            <a:r>
              <a:rPr sz="2000" b="1" spc="60" dirty="0">
                <a:latin typeface="Roboto Bk"/>
                <a:cs typeface="Roboto Bk"/>
              </a:rPr>
              <a:t>hospital</a:t>
            </a:r>
            <a:r>
              <a:rPr sz="2000" b="1" spc="65" dirty="0">
                <a:latin typeface="Roboto Bk"/>
                <a:cs typeface="Roboto Bk"/>
              </a:rPr>
              <a:t> </a:t>
            </a:r>
            <a:r>
              <a:rPr sz="2000" b="1" spc="-25" dirty="0">
                <a:latin typeface="Roboto Bk"/>
                <a:cs typeface="Roboto Bk"/>
              </a:rPr>
              <a:t>gets</a:t>
            </a:r>
            <a:r>
              <a:rPr sz="2000" b="1" spc="-20" dirty="0">
                <a:latin typeface="Roboto Bk"/>
                <a:cs typeface="Roboto Bk"/>
              </a:rPr>
              <a:t> </a:t>
            </a:r>
            <a:r>
              <a:rPr sz="2000" b="1" spc="95" dirty="0">
                <a:latin typeface="Roboto Bk"/>
                <a:cs typeface="Roboto Bk"/>
              </a:rPr>
              <a:t>exemption</a:t>
            </a:r>
            <a:r>
              <a:rPr sz="2000" b="1" spc="100" dirty="0">
                <a:latin typeface="Roboto Bk"/>
                <a:cs typeface="Roboto Bk"/>
              </a:rPr>
              <a:t> </a:t>
            </a:r>
            <a:r>
              <a:rPr sz="2000" b="1" spc="105" dirty="0">
                <a:latin typeface="Roboto Bk"/>
                <a:cs typeface="Roboto Bk"/>
              </a:rPr>
              <a:t>for</a:t>
            </a:r>
            <a:r>
              <a:rPr sz="2000" b="1" spc="110" dirty="0">
                <a:latin typeface="Roboto Bk"/>
                <a:cs typeface="Roboto Bk"/>
              </a:rPr>
              <a:t> </a:t>
            </a:r>
            <a:r>
              <a:rPr sz="2000" b="1" spc="70" dirty="0">
                <a:latin typeface="Roboto Bk"/>
                <a:cs typeface="Roboto Bk"/>
              </a:rPr>
              <a:t>the</a:t>
            </a:r>
            <a:r>
              <a:rPr sz="2000" b="1" spc="75" dirty="0">
                <a:latin typeface="Roboto Bk"/>
                <a:cs typeface="Roboto Bk"/>
              </a:rPr>
              <a:t> </a:t>
            </a:r>
            <a:r>
              <a:rPr sz="2000" b="1" spc="80" dirty="0">
                <a:latin typeface="Roboto Bk"/>
                <a:cs typeface="Roboto Bk"/>
              </a:rPr>
              <a:t>perquisite</a:t>
            </a:r>
            <a:r>
              <a:rPr sz="2000" b="1" spc="85" dirty="0">
                <a:latin typeface="Roboto Bk"/>
                <a:cs typeface="Roboto Bk"/>
              </a:rPr>
              <a:t> </a:t>
            </a:r>
            <a:r>
              <a:rPr sz="2000" b="1" spc="-365" dirty="0">
                <a:latin typeface="Roboto Bk"/>
                <a:cs typeface="Roboto Bk"/>
              </a:rPr>
              <a:t>–</a:t>
            </a:r>
            <a:r>
              <a:rPr sz="2000" b="1" spc="-360" dirty="0">
                <a:latin typeface="Roboto Bk"/>
                <a:cs typeface="Roboto Bk"/>
              </a:rPr>
              <a:t> </a:t>
            </a:r>
            <a:r>
              <a:rPr sz="2000" b="1" spc="80" dirty="0">
                <a:latin typeface="Roboto Bk"/>
                <a:cs typeface="Roboto Bk"/>
              </a:rPr>
              <a:t>compliance</a:t>
            </a:r>
            <a:r>
              <a:rPr sz="2000" b="1" spc="85" dirty="0">
                <a:latin typeface="Roboto Bk"/>
                <a:cs typeface="Roboto Bk"/>
              </a:rPr>
              <a:t> </a:t>
            </a:r>
            <a:r>
              <a:rPr sz="2000" b="1" spc="35" dirty="0">
                <a:latin typeface="Roboto Bk"/>
                <a:cs typeface="Roboto Bk"/>
              </a:rPr>
              <a:t>of </a:t>
            </a:r>
            <a:r>
              <a:rPr sz="2000" b="1" spc="40" dirty="0">
                <a:latin typeface="Roboto Bk"/>
                <a:cs typeface="Roboto Bk"/>
              </a:rPr>
              <a:t> </a:t>
            </a:r>
            <a:r>
              <a:rPr sz="2000" b="1" spc="105" dirty="0">
                <a:latin typeface="Roboto Bk"/>
                <a:cs typeface="Roboto Bk"/>
              </a:rPr>
              <a:t>requirements</a:t>
            </a:r>
            <a:r>
              <a:rPr sz="2000" b="1" spc="25" dirty="0">
                <a:latin typeface="Roboto Bk"/>
                <a:cs typeface="Roboto Bk"/>
              </a:rPr>
              <a:t> </a:t>
            </a:r>
            <a:r>
              <a:rPr sz="2000" b="1" spc="35" dirty="0">
                <a:latin typeface="Roboto Bk"/>
                <a:cs typeface="Roboto Bk"/>
              </a:rPr>
              <a:t>of</a:t>
            </a:r>
            <a:r>
              <a:rPr sz="2000" b="1" spc="30" dirty="0">
                <a:latin typeface="Roboto Bk"/>
                <a:cs typeface="Roboto Bk"/>
              </a:rPr>
              <a:t> </a:t>
            </a:r>
            <a:r>
              <a:rPr sz="2000" b="1" spc="80" dirty="0">
                <a:latin typeface="Roboto Bk"/>
                <a:cs typeface="Roboto Bk"/>
              </a:rPr>
              <a:t>Rule</a:t>
            </a:r>
            <a:r>
              <a:rPr sz="2000" b="1" spc="30" dirty="0">
                <a:latin typeface="Roboto Bk"/>
                <a:cs typeface="Roboto Bk"/>
              </a:rPr>
              <a:t> </a:t>
            </a:r>
            <a:r>
              <a:rPr sz="2000" b="1" spc="65" dirty="0">
                <a:latin typeface="Roboto Bk"/>
                <a:cs typeface="Roboto Bk"/>
              </a:rPr>
              <a:t>3A</a:t>
            </a:r>
            <a:r>
              <a:rPr sz="2000" b="1" spc="30" dirty="0">
                <a:latin typeface="Roboto Bk"/>
                <a:cs typeface="Roboto Bk"/>
              </a:rPr>
              <a:t> </a:t>
            </a:r>
            <a:r>
              <a:rPr sz="2000" b="1" spc="20" dirty="0">
                <a:latin typeface="Roboto Bk"/>
                <a:cs typeface="Roboto Bk"/>
              </a:rPr>
              <a:t>essential.</a:t>
            </a:r>
            <a:endParaRPr sz="2000" dirty="0">
              <a:latin typeface="Roboto Bk"/>
              <a:cs typeface="Roboto Bk"/>
            </a:endParaRPr>
          </a:p>
          <a:p>
            <a:pPr marL="522605" indent="-509905">
              <a:lnSpc>
                <a:spcPct val="100000"/>
              </a:lnSpc>
              <a:spcBef>
                <a:spcPts val="434"/>
              </a:spcBef>
              <a:buSzPct val="90000"/>
              <a:buFont typeface="Segoe UI Symbol"/>
              <a:buChar char="⚫"/>
              <a:tabLst>
                <a:tab pos="521970" algn="l"/>
                <a:tab pos="522605" algn="l"/>
              </a:tabLst>
            </a:pPr>
            <a:r>
              <a:rPr sz="2000" b="1" spc="105" dirty="0">
                <a:latin typeface="Roboto"/>
                <a:cs typeface="Roboto"/>
              </a:rPr>
              <a:t>Section</a:t>
            </a:r>
            <a:r>
              <a:rPr sz="2000" b="1" spc="-5" dirty="0">
                <a:latin typeface="Roboto"/>
                <a:cs typeface="Roboto"/>
              </a:rPr>
              <a:t> </a:t>
            </a:r>
            <a:r>
              <a:rPr sz="2000" b="1" spc="30" dirty="0">
                <a:latin typeface="Roboto"/>
                <a:cs typeface="Roboto"/>
              </a:rPr>
              <a:t>10(46):</a:t>
            </a:r>
            <a:endParaRPr sz="2000" dirty="0">
              <a:latin typeface="Roboto"/>
              <a:cs typeface="Roboto"/>
            </a:endParaRPr>
          </a:p>
          <a:p>
            <a:pPr marL="826135" marR="5080" lvl="1" indent="-334645" algn="just">
              <a:lnSpc>
                <a:spcPct val="92400"/>
              </a:lnSpc>
              <a:spcBef>
                <a:spcPts val="620"/>
              </a:spcBef>
              <a:buClr>
                <a:srgbClr val="4E81BD"/>
              </a:buClr>
              <a:buFont typeface="Verdana"/>
              <a:buChar char="◦"/>
              <a:tabLst>
                <a:tab pos="826769" algn="l"/>
              </a:tabLst>
            </a:pPr>
            <a:r>
              <a:rPr sz="1600" b="1" spc="40" dirty="0">
                <a:latin typeface="Roboto Bk"/>
                <a:cs typeface="Roboto Bk"/>
              </a:rPr>
              <a:t>Body/Authority/Board/Trust/Commission </a:t>
            </a:r>
            <a:r>
              <a:rPr sz="1600" b="1" spc="30" dirty="0">
                <a:latin typeface="Roboto Bk"/>
                <a:cs typeface="Roboto Bk"/>
              </a:rPr>
              <a:t>established/Constituted </a:t>
            </a:r>
            <a:r>
              <a:rPr sz="1600" b="1" spc="80" dirty="0">
                <a:latin typeface="Roboto Bk"/>
                <a:cs typeface="Roboto Bk"/>
              </a:rPr>
              <a:t>by </a:t>
            </a:r>
            <a:r>
              <a:rPr sz="1600" b="1" spc="35" dirty="0">
                <a:latin typeface="Roboto Bk"/>
                <a:cs typeface="Roboto Bk"/>
              </a:rPr>
              <a:t>Central/ </a:t>
            </a:r>
            <a:r>
              <a:rPr sz="1600" b="1" spc="40" dirty="0">
                <a:latin typeface="Roboto Bk"/>
                <a:cs typeface="Roboto Bk"/>
              </a:rPr>
              <a:t> </a:t>
            </a:r>
            <a:r>
              <a:rPr sz="1600" b="1" dirty="0">
                <a:latin typeface="Roboto Bk"/>
                <a:cs typeface="Roboto Bk"/>
              </a:rPr>
              <a:t>State</a:t>
            </a:r>
            <a:r>
              <a:rPr sz="1600" b="1" spc="5" dirty="0">
                <a:latin typeface="Roboto Bk"/>
                <a:cs typeface="Roboto Bk"/>
              </a:rPr>
              <a:t> </a:t>
            </a:r>
            <a:r>
              <a:rPr sz="1600" b="1" spc="95" dirty="0">
                <a:latin typeface="Roboto Bk"/>
                <a:cs typeface="Roboto Bk"/>
              </a:rPr>
              <a:t>Government</a:t>
            </a:r>
            <a:r>
              <a:rPr sz="1600" b="1" spc="100" dirty="0">
                <a:latin typeface="Roboto Bk"/>
                <a:cs typeface="Roboto Bk"/>
              </a:rPr>
              <a:t> </a:t>
            </a:r>
            <a:r>
              <a:rPr sz="1600" b="1" spc="-180" dirty="0">
                <a:latin typeface="Roboto Bk"/>
                <a:cs typeface="Roboto Bk"/>
              </a:rPr>
              <a:t>-</a:t>
            </a:r>
            <a:r>
              <a:rPr sz="1600" b="1" spc="-175" dirty="0">
                <a:latin typeface="Roboto Bk"/>
                <a:cs typeface="Roboto Bk"/>
              </a:rPr>
              <a:t> </a:t>
            </a:r>
            <a:r>
              <a:rPr sz="1600" b="1" spc="65" dirty="0">
                <a:latin typeface="Roboto Bk"/>
                <a:cs typeface="Roboto Bk"/>
              </a:rPr>
              <a:t>notiﬁed</a:t>
            </a:r>
            <a:r>
              <a:rPr sz="1600" b="1" spc="70" dirty="0">
                <a:latin typeface="Roboto Bk"/>
                <a:cs typeface="Roboto Bk"/>
              </a:rPr>
              <a:t> </a:t>
            </a:r>
            <a:r>
              <a:rPr sz="1600" b="1" spc="80" dirty="0">
                <a:latin typeface="Roboto Bk"/>
                <a:cs typeface="Roboto Bk"/>
              </a:rPr>
              <a:t>by </a:t>
            </a:r>
            <a:r>
              <a:rPr sz="1600" b="1" spc="65" dirty="0">
                <a:latin typeface="Roboto Bk"/>
                <a:cs typeface="Roboto Bk"/>
              </a:rPr>
              <a:t>Central</a:t>
            </a:r>
            <a:r>
              <a:rPr sz="1600" b="1" spc="70" dirty="0">
                <a:latin typeface="Roboto Bk"/>
                <a:cs typeface="Roboto Bk"/>
              </a:rPr>
              <a:t> </a:t>
            </a:r>
            <a:r>
              <a:rPr sz="1600" b="1" spc="60" dirty="0">
                <a:latin typeface="Roboto Bk"/>
                <a:cs typeface="Roboto Bk"/>
              </a:rPr>
              <a:t>Government– beneﬁt </a:t>
            </a:r>
            <a:r>
              <a:rPr sz="1600" b="1" spc="30" dirty="0">
                <a:latin typeface="Roboto Bk"/>
                <a:cs typeface="Roboto Bk"/>
              </a:rPr>
              <a:t>of  </a:t>
            </a:r>
            <a:r>
              <a:rPr sz="1600" b="1" spc="70" dirty="0">
                <a:latin typeface="Roboto Bk"/>
                <a:cs typeface="Roboto Bk"/>
              </a:rPr>
              <a:t>general </a:t>
            </a:r>
            <a:r>
              <a:rPr sz="1600" b="1" spc="75" dirty="0">
                <a:latin typeface="Roboto Bk"/>
                <a:cs typeface="Roboto Bk"/>
              </a:rPr>
              <a:t> </a:t>
            </a:r>
            <a:r>
              <a:rPr sz="1600" b="1" spc="100" dirty="0">
                <a:latin typeface="Roboto Bk"/>
                <a:cs typeface="Roboto Bk"/>
              </a:rPr>
              <a:t>p</a:t>
            </a:r>
            <a:r>
              <a:rPr sz="1600" b="1" spc="125" dirty="0">
                <a:latin typeface="Roboto Bk"/>
                <a:cs typeface="Roboto Bk"/>
              </a:rPr>
              <a:t>u</a:t>
            </a:r>
            <a:r>
              <a:rPr sz="1600" b="1" spc="100" dirty="0">
                <a:latin typeface="Roboto Bk"/>
                <a:cs typeface="Roboto Bk"/>
              </a:rPr>
              <a:t>b</a:t>
            </a:r>
            <a:r>
              <a:rPr sz="1600" b="1" spc="60" dirty="0">
                <a:latin typeface="Roboto Bk"/>
                <a:cs typeface="Roboto Bk"/>
              </a:rPr>
              <a:t>l</a:t>
            </a:r>
            <a:r>
              <a:rPr sz="1600" b="1" spc="75" dirty="0">
                <a:latin typeface="Roboto Bk"/>
                <a:cs typeface="Roboto Bk"/>
              </a:rPr>
              <a:t>i</a:t>
            </a:r>
            <a:r>
              <a:rPr sz="1600" b="1" spc="-20" dirty="0">
                <a:latin typeface="Roboto Bk"/>
                <a:cs typeface="Roboto Bk"/>
              </a:rPr>
              <a:t>c</a:t>
            </a:r>
            <a:r>
              <a:rPr sz="1600" b="1" spc="20" dirty="0">
                <a:latin typeface="Roboto Bk"/>
                <a:cs typeface="Roboto Bk"/>
              </a:rPr>
              <a:t> </a:t>
            </a:r>
            <a:r>
              <a:rPr sz="1600" b="1" spc="-290" dirty="0">
                <a:latin typeface="Roboto Bk"/>
                <a:cs typeface="Roboto Bk"/>
              </a:rPr>
              <a:t>–</a:t>
            </a:r>
            <a:r>
              <a:rPr sz="1600" b="1" spc="20" dirty="0">
                <a:latin typeface="Roboto Bk"/>
                <a:cs typeface="Roboto Bk"/>
              </a:rPr>
              <a:t> </a:t>
            </a:r>
            <a:r>
              <a:rPr sz="1600" b="1" spc="150" dirty="0">
                <a:latin typeface="Roboto Bk"/>
                <a:cs typeface="Roboto Bk"/>
              </a:rPr>
              <a:t>n</a:t>
            </a:r>
            <a:r>
              <a:rPr sz="1600" b="1" spc="35" dirty="0">
                <a:latin typeface="Roboto Bk"/>
                <a:cs typeface="Roboto Bk"/>
              </a:rPr>
              <a:t>o</a:t>
            </a:r>
            <a:r>
              <a:rPr sz="1600" b="1" spc="5" dirty="0">
                <a:latin typeface="Roboto Bk"/>
                <a:cs typeface="Roboto Bk"/>
              </a:rPr>
              <a:t>t</a:t>
            </a:r>
            <a:r>
              <a:rPr sz="1600" b="1" spc="20" dirty="0">
                <a:latin typeface="Roboto Bk"/>
                <a:cs typeface="Roboto Bk"/>
              </a:rPr>
              <a:t> </a:t>
            </a:r>
            <a:r>
              <a:rPr sz="1600" b="1" spc="90" dirty="0">
                <a:latin typeface="Roboto Bk"/>
                <a:cs typeface="Roboto Bk"/>
              </a:rPr>
              <a:t>en</a:t>
            </a:r>
            <a:r>
              <a:rPr sz="1600" b="1" spc="-30" dirty="0">
                <a:latin typeface="Roboto Bk"/>
                <a:cs typeface="Roboto Bk"/>
              </a:rPr>
              <a:t>g</a:t>
            </a:r>
            <a:r>
              <a:rPr sz="1600" b="1" spc="65" dirty="0">
                <a:latin typeface="Roboto Bk"/>
                <a:cs typeface="Roboto Bk"/>
              </a:rPr>
              <a:t>a</a:t>
            </a:r>
            <a:r>
              <a:rPr sz="1600" b="1" spc="-30" dirty="0">
                <a:latin typeface="Roboto Bk"/>
                <a:cs typeface="Roboto Bk"/>
              </a:rPr>
              <a:t>g</a:t>
            </a:r>
            <a:r>
              <a:rPr sz="1600" b="1" spc="65" dirty="0">
                <a:latin typeface="Roboto Bk"/>
                <a:cs typeface="Roboto Bk"/>
              </a:rPr>
              <a:t>ed</a:t>
            </a:r>
            <a:r>
              <a:rPr sz="1600" b="1" spc="20" dirty="0">
                <a:latin typeface="Roboto Bk"/>
                <a:cs typeface="Roboto Bk"/>
              </a:rPr>
              <a:t> </a:t>
            </a:r>
            <a:r>
              <a:rPr sz="1600" b="1" spc="75" dirty="0">
                <a:latin typeface="Roboto Bk"/>
                <a:cs typeface="Roboto Bk"/>
              </a:rPr>
              <a:t>i</a:t>
            </a:r>
            <a:r>
              <a:rPr sz="1600" b="1" spc="150" dirty="0">
                <a:latin typeface="Roboto Bk"/>
                <a:cs typeface="Roboto Bk"/>
              </a:rPr>
              <a:t>n</a:t>
            </a:r>
            <a:r>
              <a:rPr sz="1600" b="1" spc="20" dirty="0">
                <a:latin typeface="Roboto Bk"/>
                <a:cs typeface="Roboto Bk"/>
              </a:rPr>
              <a:t> </a:t>
            </a:r>
            <a:r>
              <a:rPr sz="1600" b="1" spc="10" dirty="0">
                <a:latin typeface="Roboto Bk"/>
                <a:cs typeface="Roboto Bk"/>
              </a:rPr>
              <a:t>c</a:t>
            </a:r>
            <a:r>
              <a:rPr sz="1600" b="1" spc="5" dirty="0">
                <a:latin typeface="Roboto Bk"/>
                <a:cs typeface="Roboto Bk"/>
              </a:rPr>
              <a:t>o</a:t>
            </a:r>
            <a:r>
              <a:rPr sz="1600" b="1" spc="155" dirty="0">
                <a:latin typeface="Roboto Bk"/>
                <a:cs typeface="Roboto Bk"/>
              </a:rPr>
              <a:t>mm</a:t>
            </a:r>
            <a:r>
              <a:rPr sz="1600" b="1" spc="140" dirty="0">
                <a:latin typeface="Roboto Bk"/>
                <a:cs typeface="Roboto Bk"/>
              </a:rPr>
              <a:t>e</a:t>
            </a:r>
            <a:r>
              <a:rPr sz="1600" b="1" spc="90" dirty="0">
                <a:latin typeface="Roboto Bk"/>
                <a:cs typeface="Roboto Bk"/>
              </a:rPr>
              <a:t>r</a:t>
            </a:r>
            <a:r>
              <a:rPr sz="1600" b="1" spc="40" dirty="0">
                <a:latin typeface="Roboto Bk"/>
                <a:cs typeface="Roboto Bk"/>
              </a:rPr>
              <a:t>c</a:t>
            </a:r>
            <a:r>
              <a:rPr sz="1600" b="1" spc="15" dirty="0">
                <a:latin typeface="Roboto Bk"/>
                <a:cs typeface="Roboto Bk"/>
              </a:rPr>
              <a:t>i</a:t>
            </a:r>
            <a:r>
              <a:rPr sz="1600" b="1" spc="65" dirty="0">
                <a:latin typeface="Roboto Bk"/>
                <a:cs typeface="Roboto Bk"/>
              </a:rPr>
              <a:t>al</a:t>
            </a:r>
            <a:r>
              <a:rPr sz="1600" b="1" spc="20" dirty="0">
                <a:latin typeface="Roboto Bk"/>
                <a:cs typeface="Roboto Bk"/>
              </a:rPr>
              <a:t> </a:t>
            </a:r>
            <a:r>
              <a:rPr sz="1600" b="1" spc="65" dirty="0">
                <a:latin typeface="Roboto Bk"/>
                <a:cs typeface="Roboto Bk"/>
              </a:rPr>
              <a:t>a</a:t>
            </a:r>
            <a:r>
              <a:rPr sz="1600" b="1" spc="-5" dirty="0">
                <a:latin typeface="Roboto Bk"/>
                <a:cs typeface="Roboto Bk"/>
              </a:rPr>
              <a:t>ct</a:t>
            </a:r>
            <a:r>
              <a:rPr sz="1600" b="1" spc="75" dirty="0">
                <a:latin typeface="Roboto Bk"/>
                <a:cs typeface="Roboto Bk"/>
              </a:rPr>
              <a:t>i</a:t>
            </a:r>
            <a:r>
              <a:rPr sz="1600" b="1" spc="114" dirty="0">
                <a:latin typeface="Roboto Bk"/>
                <a:cs typeface="Roboto Bk"/>
              </a:rPr>
              <a:t>v</a:t>
            </a:r>
            <a:r>
              <a:rPr sz="1600" b="1" spc="75" dirty="0">
                <a:latin typeface="Roboto Bk"/>
                <a:cs typeface="Roboto Bk"/>
              </a:rPr>
              <a:t>i</a:t>
            </a:r>
            <a:r>
              <a:rPr sz="1600" b="1" spc="5" dirty="0">
                <a:latin typeface="Roboto Bk"/>
                <a:cs typeface="Roboto Bk"/>
              </a:rPr>
              <a:t>t</a:t>
            </a:r>
            <a:r>
              <a:rPr sz="1600" b="1" spc="75" dirty="0">
                <a:latin typeface="Roboto Bk"/>
                <a:cs typeface="Roboto Bk"/>
              </a:rPr>
              <a:t>i</a:t>
            </a:r>
            <a:r>
              <a:rPr sz="1600" b="1" spc="-25" dirty="0">
                <a:latin typeface="Roboto Bk"/>
                <a:cs typeface="Roboto Bk"/>
              </a:rPr>
              <a:t>es</a:t>
            </a:r>
            <a:endParaRPr sz="1600" dirty="0">
              <a:latin typeface="Roboto Bk"/>
              <a:cs typeface="Roboto Bk"/>
            </a:endParaRPr>
          </a:p>
          <a:p>
            <a:pPr marL="595630" indent="-344170">
              <a:lnSpc>
                <a:spcPct val="100000"/>
              </a:lnSpc>
              <a:spcBef>
                <a:spcPts val="420"/>
              </a:spcBef>
              <a:buClr>
                <a:srgbClr val="4E81BD"/>
              </a:buClr>
              <a:buFont typeface="Arial"/>
              <a:buChar char="•"/>
              <a:tabLst>
                <a:tab pos="595630" algn="l"/>
                <a:tab pos="596265" algn="l"/>
              </a:tabLst>
            </a:pPr>
            <a:r>
              <a:rPr sz="1900" b="1" spc="35" dirty="0">
                <a:latin typeface="Roboto"/>
                <a:cs typeface="Roboto"/>
              </a:rPr>
              <a:t>S</a:t>
            </a:r>
            <a:r>
              <a:rPr sz="1900" b="1" spc="25" dirty="0">
                <a:latin typeface="Roboto"/>
                <a:cs typeface="Roboto"/>
              </a:rPr>
              <a:t>e</a:t>
            </a:r>
            <a:r>
              <a:rPr sz="1900" b="1" spc="30" dirty="0">
                <a:latin typeface="Roboto"/>
                <a:cs typeface="Roboto"/>
              </a:rPr>
              <a:t>c</a:t>
            </a:r>
            <a:r>
              <a:rPr sz="1900" b="1" spc="114" dirty="0">
                <a:latin typeface="Roboto"/>
                <a:cs typeface="Roboto"/>
              </a:rPr>
              <a:t>t</a:t>
            </a:r>
            <a:r>
              <a:rPr sz="1900" b="1" spc="165" dirty="0">
                <a:latin typeface="Roboto"/>
                <a:cs typeface="Roboto"/>
              </a:rPr>
              <a:t>i</a:t>
            </a:r>
            <a:r>
              <a:rPr sz="1900" b="1" spc="105" dirty="0">
                <a:latin typeface="Roboto"/>
                <a:cs typeface="Roboto"/>
              </a:rPr>
              <a:t>o</a:t>
            </a:r>
            <a:r>
              <a:rPr sz="1900" b="1" spc="215" dirty="0">
                <a:latin typeface="Roboto"/>
                <a:cs typeface="Roboto"/>
              </a:rPr>
              <a:t>n</a:t>
            </a:r>
            <a:r>
              <a:rPr sz="1900" b="1" spc="25" dirty="0">
                <a:latin typeface="Roboto"/>
                <a:cs typeface="Roboto"/>
              </a:rPr>
              <a:t> </a:t>
            </a:r>
            <a:r>
              <a:rPr sz="1900" b="1" spc="-15" dirty="0">
                <a:latin typeface="Roboto"/>
                <a:cs typeface="Roboto"/>
              </a:rPr>
              <a:t>10</a:t>
            </a:r>
            <a:r>
              <a:rPr sz="1900" b="1" spc="105" dirty="0">
                <a:latin typeface="Roboto"/>
                <a:cs typeface="Roboto"/>
              </a:rPr>
              <a:t>(</a:t>
            </a:r>
            <a:r>
              <a:rPr sz="1900" b="1" spc="-15" dirty="0">
                <a:latin typeface="Roboto"/>
                <a:cs typeface="Roboto"/>
              </a:rPr>
              <a:t>46</a:t>
            </a:r>
            <a:r>
              <a:rPr sz="1900" b="1" spc="175" dirty="0">
                <a:latin typeface="Roboto"/>
                <a:cs typeface="Roboto"/>
              </a:rPr>
              <a:t>A)</a:t>
            </a:r>
            <a:r>
              <a:rPr sz="1900" b="1" spc="25" dirty="0">
                <a:latin typeface="Roboto"/>
                <a:cs typeface="Roboto"/>
              </a:rPr>
              <a:t> </a:t>
            </a:r>
            <a:r>
              <a:rPr sz="1900" b="1" spc="-229" dirty="0">
                <a:latin typeface="Roboto"/>
                <a:cs typeface="Roboto"/>
              </a:rPr>
              <a:t>-</a:t>
            </a:r>
            <a:r>
              <a:rPr sz="1900" b="1" spc="25" dirty="0">
                <a:latin typeface="Roboto"/>
                <a:cs typeface="Roboto"/>
              </a:rPr>
              <a:t> </a:t>
            </a:r>
            <a:r>
              <a:rPr sz="1900" b="1" spc="120" dirty="0">
                <a:latin typeface="Roboto"/>
                <a:cs typeface="Roboto"/>
              </a:rPr>
              <a:t>w</a:t>
            </a:r>
            <a:r>
              <a:rPr sz="1900" b="1" spc="40" dirty="0">
                <a:latin typeface="Roboto"/>
                <a:cs typeface="Roboto"/>
              </a:rPr>
              <a:t>.</a:t>
            </a:r>
            <a:r>
              <a:rPr sz="1900" b="1" spc="75" dirty="0">
                <a:latin typeface="Roboto"/>
                <a:cs typeface="Roboto"/>
              </a:rPr>
              <a:t>e</a:t>
            </a:r>
            <a:r>
              <a:rPr sz="1900" b="1" spc="70" dirty="0">
                <a:latin typeface="Roboto"/>
                <a:cs typeface="Roboto"/>
              </a:rPr>
              <a:t>.f</a:t>
            </a:r>
            <a:r>
              <a:rPr sz="1900" b="1" spc="25" dirty="0">
                <a:latin typeface="Roboto"/>
                <a:cs typeface="Roboto"/>
              </a:rPr>
              <a:t> </a:t>
            </a:r>
            <a:r>
              <a:rPr sz="1900" b="1" spc="110" dirty="0">
                <a:latin typeface="Roboto"/>
                <a:cs typeface="Roboto"/>
              </a:rPr>
              <a:t>A</a:t>
            </a:r>
            <a:r>
              <a:rPr sz="1900" b="1" spc="130" dirty="0">
                <a:latin typeface="Roboto"/>
                <a:cs typeface="Roboto"/>
              </a:rPr>
              <a:t>Y</a:t>
            </a:r>
            <a:r>
              <a:rPr sz="1900" b="1" spc="25" dirty="0">
                <a:latin typeface="Roboto"/>
                <a:cs typeface="Roboto"/>
              </a:rPr>
              <a:t> </a:t>
            </a:r>
            <a:r>
              <a:rPr sz="1900" b="1" spc="-15" dirty="0">
                <a:latin typeface="Roboto"/>
                <a:cs typeface="Roboto"/>
              </a:rPr>
              <a:t>2024</a:t>
            </a:r>
            <a:r>
              <a:rPr sz="1900" b="1" spc="-235" dirty="0">
                <a:latin typeface="Roboto"/>
                <a:cs typeface="Roboto"/>
              </a:rPr>
              <a:t>-</a:t>
            </a:r>
            <a:r>
              <a:rPr sz="1900" b="1" spc="-15" dirty="0">
                <a:latin typeface="Roboto"/>
                <a:cs typeface="Roboto"/>
              </a:rPr>
              <a:t>2</a:t>
            </a:r>
            <a:r>
              <a:rPr sz="1900" b="1" spc="-10" dirty="0">
                <a:latin typeface="Roboto"/>
                <a:cs typeface="Roboto"/>
              </a:rPr>
              <a:t>5</a:t>
            </a:r>
            <a:r>
              <a:rPr sz="1900" b="1" spc="25" dirty="0">
                <a:latin typeface="Roboto"/>
                <a:cs typeface="Roboto"/>
              </a:rPr>
              <a:t> </a:t>
            </a:r>
            <a:r>
              <a:rPr sz="1900" b="1" spc="45" dirty="0">
                <a:latin typeface="Roboto"/>
                <a:cs typeface="Roboto"/>
              </a:rPr>
              <a:t>:</a:t>
            </a:r>
            <a:endParaRPr sz="1900" dirty="0">
              <a:latin typeface="Roboto"/>
              <a:cs typeface="Roboto"/>
            </a:endParaRPr>
          </a:p>
          <a:p>
            <a:pPr marL="826135" marR="6985" lvl="1" indent="-334645" algn="just">
              <a:lnSpc>
                <a:spcPct val="91700"/>
              </a:lnSpc>
              <a:spcBef>
                <a:spcPts val="575"/>
              </a:spcBef>
              <a:buClr>
                <a:srgbClr val="4E81BD"/>
              </a:buClr>
              <a:buFont typeface="Verdana"/>
              <a:buChar char="◦"/>
              <a:tabLst>
                <a:tab pos="826769" algn="l"/>
              </a:tabLst>
            </a:pPr>
            <a:r>
              <a:rPr sz="1600" b="1" spc="40" dirty="0">
                <a:latin typeface="Roboto Bk"/>
                <a:cs typeface="Roboto Bk"/>
              </a:rPr>
              <a:t>Body/Authority/Board/Trust/Commission </a:t>
            </a:r>
            <a:r>
              <a:rPr sz="1600" b="1" spc="30" dirty="0">
                <a:latin typeface="Roboto Bk"/>
                <a:cs typeface="Roboto Bk"/>
              </a:rPr>
              <a:t>established/Constituted </a:t>
            </a:r>
            <a:r>
              <a:rPr sz="1600" b="1" spc="80" dirty="0">
                <a:latin typeface="Roboto Bk"/>
                <a:cs typeface="Roboto Bk"/>
              </a:rPr>
              <a:t>by </a:t>
            </a:r>
            <a:r>
              <a:rPr sz="1600" b="1" spc="35" dirty="0">
                <a:latin typeface="Roboto Bk"/>
                <a:cs typeface="Roboto Bk"/>
              </a:rPr>
              <a:t>Central/ </a:t>
            </a:r>
            <a:r>
              <a:rPr sz="1600" b="1" spc="40" dirty="0">
                <a:latin typeface="Roboto Bk"/>
                <a:cs typeface="Roboto Bk"/>
              </a:rPr>
              <a:t> </a:t>
            </a:r>
            <a:r>
              <a:rPr sz="1600" b="1" dirty="0">
                <a:latin typeface="Roboto Bk"/>
                <a:cs typeface="Roboto Bk"/>
              </a:rPr>
              <a:t>State</a:t>
            </a:r>
            <a:r>
              <a:rPr sz="1600" b="1" spc="5" dirty="0">
                <a:latin typeface="Roboto Bk"/>
                <a:cs typeface="Roboto Bk"/>
              </a:rPr>
              <a:t> </a:t>
            </a:r>
            <a:r>
              <a:rPr sz="1600" b="1" spc="95" dirty="0">
                <a:latin typeface="Roboto Bk"/>
                <a:cs typeface="Roboto Bk"/>
              </a:rPr>
              <a:t>Government</a:t>
            </a:r>
            <a:r>
              <a:rPr sz="1600" b="1" spc="100" dirty="0">
                <a:latin typeface="Roboto Bk"/>
                <a:cs typeface="Roboto Bk"/>
              </a:rPr>
              <a:t> </a:t>
            </a:r>
            <a:r>
              <a:rPr sz="1600" b="1" spc="-180" dirty="0">
                <a:latin typeface="Roboto Bk"/>
                <a:cs typeface="Roboto Bk"/>
              </a:rPr>
              <a:t>-</a:t>
            </a:r>
            <a:r>
              <a:rPr sz="1600" b="1" spc="-175" dirty="0">
                <a:latin typeface="Roboto Bk"/>
                <a:cs typeface="Roboto Bk"/>
              </a:rPr>
              <a:t> </a:t>
            </a:r>
            <a:r>
              <a:rPr sz="1600" b="1" spc="65" dirty="0">
                <a:latin typeface="Roboto Bk"/>
                <a:cs typeface="Roboto Bk"/>
              </a:rPr>
              <a:t>notiﬁed</a:t>
            </a:r>
            <a:r>
              <a:rPr sz="1600" b="1" spc="70" dirty="0">
                <a:latin typeface="Roboto Bk"/>
                <a:cs typeface="Roboto Bk"/>
              </a:rPr>
              <a:t> </a:t>
            </a:r>
            <a:r>
              <a:rPr sz="1600" b="1" spc="80" dirty="0">
                <a:latin typeface="Roboto Bk"/>
                <a:cs typeface="Roboto Bk"/>
              </a:rPr>
              <a:t>by</a:t>
            </a:r>
            <a:r>
              <a:rPr sz="1600" b="1" spc="85" dirty="0">
                <a:latin typeface="Roboto Bk"/>
                <a:cs typeface="Roboto Bk"/>
              </a:rPr>
              <a:t> </a:t>
            </a:r>
            <a:r>
              <a:rPr sz="1600" b="1" spc="65" dirty="0">
                <a:latin typeface="Roboto Bk"/>
                <a:cs typeface="Roboto Bk"/>
              </a:rPr>
              <a:t>Central</a:t>
            </a:r>
            <a:r>
              <a:rPr sz="1600" b="1" spc="70" dirty="0">
                <a:latin typeface="Roboto Bk"/>
                <a:cs typeface="Roboto Bk"/>
              </a:rPr>
              <a:t> </a:t>
            </a:r>
            <a:r>
              <a:rPr sz="1600" b="1" spc="95" dirty="0">
                <a:latin typeface="Roboto Bk"/>
                <a:cs typeface="Roboto Bk"/>
              </a:rPr>
              <a:t>Government</a:t>
            </a:r>
            <a:r>
              <a:rPr sz="1600" b="1" spc="100" dirty="0">
                <a:latin typeface="Roboto Bk"/>
                <a:cs typeface="Roboto Bk"/>
              </a:rPr>
              <a:t> </a:t>
            </a:r>
            <a:r>
              <a:rPr sz="1600" b="1" spc="-290" dirty="0">
                <a:latin typeface="Roboto Bk"/>
                <a:cs typeface="Roboto Bk"/>
              </a:rPr>
              <a:t>–</a:t>
            </a:r>
            <a:r>
              <a:rPr sz="1600" b="1" spc="-285" dirty="0">
                <a:latin typeface="Roboto Bk"/>
                <a:cs typeface="Roboto Bk"/>
              </a:rPr>
              <a:t> </a:t>
            </a:r>
            <a:r>
              <a:rPr sz="1600" b="1" spc="55" dirty="0">
                <a:latin typeface="Roboto Bk"/>
                <a:cs typeface="Roboto Bk"/>
              </a:rPr>
              <a:t>housing </a:t>
            </a:r>
            <a:r>
              <a:rPr sz="1600" b="1" spc="60" dirty="0">
                <a:latin typeface="Roboto Bk"/>
                <a:cs typeface="Roboto Bk"/>
              </a:rPr>
              <a:t> </a:t>
            </a:r>
            <a:r>
              <a:rPr sz="1600" b="1" spc="55" dirty="0">
                <a:latin typeface="Roboto Bk"/>
                <a:cs typeface="Roboto Bk"/>
              </a:rPr>
              <a:t>accommodation, </a:t>
            </a:r>
            <a:r>
              <a:rPr sz="1600" b="1" spc="60" dirty="0">
                <a:latin typeface="Roboto Bk"/>
                <a:cs typeface="Roboto Bk"/>
              </a:rPr>
              <a:t>planning/development/improvement/activity </a:t>
            </a:r>
            <a:r>
              <a:rPr sz="1600" b="1" spc="85" dirty="0">
                <a:latin typeface="Roboto Bk"/>
                <a:cs typeface="Roboto Bk"/>
              </a:rPr>
              <a:t>for </a:t>
            </a:r>
            <a:r>
              <a:rPr sz="1600" b="1" spc="60" dirty="0">
                <a:latin typeface="Roboto Bk"/>
                <a:cs typeface="Roboto Bk"/>
              </a:rPr>
              <a:t>beneﬁt </a:t>
            </a:r>
            <a:r>
              <a:rPr sz="1600" b="1" spc="30" dirty="0">
                <a:latin typeface="Roboto Bk"/>
                <a:cs typeface="Roboto Bk"/>
              </a:rPr>
              <a:t>of </a:t>
            </a:r>
            <a:r>
              <a:rPr sz="1600" b="1" spc="35" dirty="0">
                <a:latin typeface="Roboto Bk"/>
                <a:cs typeface="Roboto Bk"/>
              </a:rPr>
              <a:t> </a:t>
            </a:r>
            <a:r>
              <a:rPr sz="1600" b="1" spc="70" dirty="0">
                <a:latin typeface="Roboto Bk"/>
                <a:cs typeface="Roboto Bk"/>
              </a:rPr>
              <a:t>general</a:t>
            </a:r>
            <a:r>
              <a:rPr sz="1600" b="1" spc="15" dirty="0">
                <a:latin typeface="Roboto Bk"/>
                <a:cs typeface="Roboto Bk"/>
              </a:rPr>
              <a:t> </a:t>
            </a:r>
            <a:r>
              <a:rPr sz="1600" b="1" spc="75" dirty="0">
                <a:latin typeface="Roboto Bk"/>
                <a:cs typeface="Roboto Bk"/>
              </a:rPr>
              <a:t>public</a:t>
            </a:r>
            <a:endParaRPr sz="1600" dirty="0">
              <a:latin typeface="Roboto Bk"/>
              <a:cs typeface="Roboto Bk"/>
            </a:endParaRPr>
          </a:p>
          <a:p>
            <a:pPr marL="522605" indent="-489584">
              <a:lnSpc>
                <a:spcPct val="100000"/>
              </a:lnSpc>
              <a:spcBef>
                <a:spcPts val="520"/>
              </a:spcBef>
              <a:buSzPct val="91666"/>
              <a:buFont typeface="Segoe UI Symbol"/>
              <a:buChar char="⚫"/>
              <a:tabLst>
                <a:tab pos="521970" algn="l"/>
                <a:tab pos="522605" algn="l"/>
              </a:tabLst>
            </a:pPr>
            <a:r>
              <a:rPr sz="1800" b="1" spc="114" dirty="0">
                <a:latin typeface="Roboto"/>
                <a:cs typeface="Roboto"/>
              </a:rPr>
              <a:t>Political</a:t>
            </a:r>
            <a:r>
              <a:rPr sz="1800" b="1" spc="-20" dirty="0">
                <a:latin typeface="Roboto"/>
                <a:cs typeface="Roboto"/>
              </a:rPr>
              <a:t> </a:t>
            </a:r>
            <a:r>
              <a:rPr sz="1800" b="1" spc="100" dirty="0">
                <a:latin typeface="Roboto"/>
                <a:cs typeface="Roboto"/>
              </a:rPr>
              <a:t>trusts:</a:t>
            </a:r>
            <a:endParaRPr sz="1800" dirty="0">
              <a:latin typeface="Roboto"/>
              <a:cs typeface="Roboto"/>
            </a:endParaRPr>
          </a:p>
          <a:p>
            <a:pPr marL="522605" indent="-489584">
              <a:lnSpc>
                <a:spcPct val="100000"/>
              </a:lnSpc>
              <a:spcBef>
                <a:spcPts val="480"/>
              </a:spcBef>
              <a:buSzPct val="91666"/>
              <a:buFont typeface="Segoe UI Symbol"/>
              <a:buChar char="⚫"/>
              <a:tabLst>
                <a:tab pos="521970" algn="l"/>
                <a:tab pos="522605" algn="l"/>
              </a:tabLst>
            </a:pPr>
            <a:r>
              <a:rPr sz="1800" b="1" spc="95" dirty="0">
                <a:latin typeface="Roboto"/>
                <a:cs typeface="Roboto"/>
              </a:rPr>
              <a:t>Section</a:t>
            </a:r>
            <a:r>
              <a:rPr sz="1800" b="1" spc="25" dirty="0">
                <a:latin typeface="Roboto"/>
                <a:cs typeface="Roboto"/>
              </a:rPr>
              <a:t> </a:t>
            </a:r>
            <a:r>
              <a:rPr sz="1800" b="1" spc="-15" dirty="0">
                <a:latin typeface="Roboto"/>
                <a:cs typeface="Roboto"/>
              </a:rPr>
              <a:t>35</a:t>
            </a:r>
            <a:r>
              <a:rPr sz="1800" b="1" spc="90" dirty="0">
                <a:latin typeface="Roboto"/>
                <a:cs typeface="Roboto"/>
              </a:rPr>
              <a:t> </a:t>
            </a:r>
            <a:r>
              <a:rPr sz="1800" b="1" spc="-330" dirty="0">
                <a:latin typeface="Roboto Bk"/>
                <a:cs typeface="Roboto Bk"/>
              </a:rPr>
              <a:t>–</a:t>
            </a:r>
            <a:r>
              <a:rPr sz="1800" b="1" spc="-280" dirty="0">
                <a:latin typeface="Roboto Bk"/>
                <a:cs typeface="Roboto Bk"/>
              </a:rPr>
              <a:t> </a:t>
            </a:r>
            <a:r>
              <a:rPr sz="1800" b="1" spc="105" dirty="0">
                <a:solidFill>
                  <a:srgbClr val="FF0000"/>
                </a:solidFill>
                <a:latin typeface="Roboto Bk"/>
                <a:cs typeface="Roboto Bk"/>
              </a:rPr>
              <a:t>Expenditure</a:t>
            </a:r>
            <a:r>
              <a:rPr sz="1800" b="1" spc="30" dirty="0">
                <a:solidFill>
                  <a:srgbClr val="FF0000"/>
                </a:solidFill>
                <a:latin typeface="Roboto Bk"/>
                <a:cs typeface="Roboto Bk"/>
              </a:rPr>
              <a:t> </a:t>
            </a:r>
            <a:r>
              <a:rPr sz="1800" b="1" spc="105" dirty="0">
                <a:solidFill>
                  <a:srgbClr val="FF0000"/>
                </a:solidFill>
                <a:latin typeface="Roboto Bk"/>
                <a:cs typeface="Roboto Bk"/>
              </a:rPr>
              <a:t>on</a:t>
            </a:r>
            <a:r>
              <a:rPr sz="1800" b="1" spc="25" dirty="0">
                <a:solidFill>
                  <a:srgbClr val="FF0000"/>
                </a:solidFill>
                <a:latin typeface="Roboto Bk"/>
                <a:cs typeface="Roboto Bk"/>
              </a:rPr>
              <a:t> </a:t>
            </a:r>
            <a:r>
              <a:rPr sz="1800" b="1" spc="30" dirty="0">
                <a:solidFill>
                  <a:srgbClr val="FF0000"/>
                </a:solidFill>
                <a:latin typeface="Roboto Bk"/>
                <a:cs typeface="Roboto Bk"/>
              </a:rPr>
              <a:t>scientiﬁc</a:t>
            </a:r>
            <a:r>
              <a:rPr sz="1800" b="1" spc="25" dirty="0">
                <a:solidFill>
                  <a:srgbClr val="FF0000"/>
                </a:solidFill>
                <a:latin typeface="Roboto Bk"/>
                <a:cs typeface="Roboto Bk"/>
              </a:rPr>
              <a:t> </a:t>
            </a:r>
            <a:r>
              <a:rPr sz="1800" b="1" spc="75" dirty="0">
                <a:solidFill>
                  <a:srgbClr val="FF0000"/>
                </a:solidFill>
                <a:latin typeface="Roboto Bk"/>
                <a:cs typeface="Roboto Bk"/>
              </a:rPr>
              <a:t>research</a:t>
            </a:r>
            <a:endParaRPr sz="1800" dirty="0">
              <a:latin typeface="Roboto Bk"/>
              <a:cs typeface="Roboto Bk"/>
            </a:endParaRPr>
          </a:p>
          <a:p>
            <a:pPr marL="521970" marR="14604" indent="-489584" algn="just">
              <a:lnSpc>
                <a:spcPts val="1980"/>
              </a:lnSpc>
              <a:spcBef>
                <a:spcPts val="695"/>
              </a:spcBef>
              <a:buSzPct val="91666"/>
              <a:buFont typeface="Segoe UI Symbol"/>
              <a:buChar char="⚫"/>
              <a:tabLst>
                <a:tab pos="522605" algn="l"/>
              </a:tabLst>
            </a:pPr>
            <a:r>
              <a:rPr sz="1800" b="1" spc="95" dirty="0">
                <a:latin typeface="Roboto"/>
                <a:cs typeface="Roboto"/>
              </a:rPr>
              <a:t>Section</a:t>
            </a:r>
            <a:r>
              <a:rPr sz="1800" b="1" spc="100" dirty="0">
                <a:latin typeface="Roboto"/>
                <a:cs typeface="Roboto"/>
              </a:rPr>
              <a:t> </a:t>
            </a:r>
            <a:r>
              <a:rPr sz="1800" b="1" spc="55" dirty="0">
                <a:latin typeface="Roboto"/>
                <a:cs typeface="Roboto"/>
              </a:rPr>
              <a:t>119(2)(b):</a:t>
            </a:r>
            <a:r>
              <a:rPr sz="1800" b="1" spc="60" dirty="0">
                <a:latin typeface="Roboto"/>
                <a:cs typeface="Roboto"/>
              </a:rPr>
              <a:t> </a:t>
            </a:r>
            <a:r>
              <a:rPr sz="1800" b="1" spc="70" dirty="0">
                <a:latin typeface="Roboto Bk"/>
                <a:cs typeface="Roboto Bk"/>
              </a:rPr>
              <a:t>reasonable</a:t>
            </a:r>
            <a:r>
              <a:rPr sz="1800" b="1" spc="75" dirty="0">
                <a:latin typeface="Roboto Bk"/>
                <a:cs typeface="Roboto Bk"/>
              </a:rPr>
              <a:t> </a:t>
            </a:r>
            <a:r>
              <a:rPr sz="1800" b="1" spc="25" dirty="0">
                <a:latin typeface="Roboto Bk"/>
                <a:cs typeface="Roboto Bk"/>
              </a:rPr>
              <a:t>cause</a:t>
            </a:r>
            <a:r>
              <a:rPr sz="1800" b="1" spc="30" dirty="0">
                <a:latin typeface="Roboto Bk"/>
                <a:cs typeface="Roboto Bk"/>
              </a:rPr>
              <a:t> </a:t>
            </a:r>
            <a:r>
              <a:rPr sz="1800" b="1" spc="75" dirty="0">
                <a:latin typeface="Roboto Bk"/>
                <a:cs typeface="Roboto Bk"/>
              </a:rPr>
              <a:t>(genuine</a:t>
            </a:r>
            <a:r>
              <a:rPr sz="1800" b="1" spc="80" dirty="0">
                <a:latin typeface="Roboto Bk"/>
                <a:cs typeface="Roboto Bk"/>
              </a:rPr>
              <a:t> </a:t>
            </a:r>
            <a:r>
              <a:rPr sz="1800" b="1" spc="85" dirty="0">
                <a:latin typeface="Roboto Bk"/>
                <a:cs typeface="Roboto Bk"/>
              </a:rPr>
              <a:t>hardship)</a:t>
            </a:r>
            <a:r>
              <a:rPr sz="1800" b="1" spc="90" dirty="0">
                <a:latin typeface="Roboto Bk"/>
                <a:cs typeface="Roboto Bk"/>
              </a:rPr>
              <a:t> </a:t>
            </a:r>
            <a:r>
              <a:rPr sz="1800" b="1" spc="40" dirty="0">
                <a:latin typeface="Roboto Bk"/>
                <a:cs typeface="Roboto Bk"/>
              </a:rPr>
              <a:t>has</a:t>
            </a:r>
            <a:r>
              <a:rPr sz="1800" b="1" spc="45" dirty="0">
                <a:latin typeface="Roboto Bk"/>
                <a:cs typeface="Roboto Bk"/>
              </a:rPr>
              <a:t> </a:t>
            </a:r>
            <a:r>
              <a:rPr sz="1800" b="1" spc="20" dirty="0">
                <a:latin typeface="Roboto Bk"/>
                <a:cs typeface="Roboto Bk"/>
              </a:rPr>
              <a:t>to</a:t>
            </a:r>
            <a:r>
              <a:rPr sz="1800" b="1" spc="25" dirty="0">
                <a:latin typeface="Roboto Bk"/>
                <a:cs typeface="Roboto Bk"/>
              </a:rPr>
              <a:t> </a:t>
            </a:r>
            <a:r>
              <a:rPr sz="1800" b="1" spc="70" dirty="0">
                <a:latin typeface="Roboto Bk"/>
                <a:cs typeface="Roboto Bk"/>
              </a:rPr>
              <a:t>be </a:t>
            </a:r>
            <a:r>
              <a:rPr sz="1800" b="1" spc="75" dirty="0">
                <a:latin typeface="Roboto Bk"/>
                <a:cs typeface="Roboto Bk"/>
              </a:rPr>
              <a:t> </a:t>
            </a:r>
            <a:r>
              <a:rPr sz="1800" b="1" spc="114" dirty="0">
                <a:latin typeface="Roboto Bk"/>
                <a:cs typeface="Roboto Bk"/>
              </a:rPr>
              <a:t>properly</a:t>
            </a:r>
            <a:r>
              <a:rPr sz="1800" b="1" spc="20" dirty="0">
                <a:latin typeface="Roboto Bk"/>
                <a:cs typeface="Roboto Bk"/>
              </a:rPr>
              <a:t> </a:t>
            </a:r>
            <a:r>
              <a:rPr sz="1800" b="1" spc="60" dirty="0">
                <a:latin typeface="Roboto Bk"/>
                <a:cs typeface="Roboto Bk"/>
              </a:rPr>
              <a:t>ascertained</a:t>
            </a:r>
            <a:r>
              <a:rPr sz="1800" b="1" spc="25" dirty="0">
                <a:latin typeface="Roboto Bk"/>
                <a:cs typeface="Roboto Bk"/>
              </a:rPr>
              <a:t> </a:t>
            </a:r>
            <a:r>
              <a:rPr sz="1800" b="1" spc="114" dirty="0">
                <a:latin typeface="Roboto Bk"/>
                <a:cs typeface="Roboto Bk"/>
              </a:rPr>
              <a:t>and</a:t>
            </a:r>
            <a:r>
              <a:rPr sz="1800" b="1" spc="25" dirty="0">
                <a:latin typeface="Roboto Bk"/>
                <a:cs typeface="Roboto Bk"/>
              </a:rPr>
              <a:t> </a:t>
            </a:r>
            <a:r>
              <a:rPr sz="1800" b="1" spc="75" dirty="0">
                <a:latin typeface="Roboto Bk"/>
                <a:cs typeface="Roboto Bk"/>
              </a:rPr>
              <a:t>veriﬁed.</a:t>
            </a:r>
            <a:endParaRPr sz="1800" dirty="0">
              <a:latin typeface="Roboto Bk"/>
              <a:cs typeface="Roboto Bk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7036" y="170656"/>
            <a:ext cx="7553164" cy="7467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700" spc="125" dirty="0">
                <a:latin typeface="Roboto Bk"/>
                <a:cs typeface="Roboto Bk"/>
              </a:rPr>
              <a:t>Compliances</a:t>
            </a:r>
            <a:r>
              <a:rPr sz="4700" spc="-25" dirty="0">
                <a:latin typeface="Roboto Bk"/>
                <a:cs typeface="Roboto Bk"/>
              </a:rPr>
              <a:t> </a:t>
            </a:r>
            <a:r>
              <a:rPr sz="4700" spc="280" dirty="0">
                <a:latin typeface="Roboto Bk"/>
                <a:cs typeface="Roboto Bk"/>
              </a:rPr>
              <a:t>and</a:t>
            </a:r>
            <a:endParaRPr sz="4700">
              <a:latin typeface="Roboto Bk"/>
              <a:cs typeface="Roboto Bk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15" dirty="0"/>
              <a:pPr marL="38100">
                <a:lnSpc>
                  <a:spcPct val="100000"/>
                </a:lnSpc>
                <a:spcBef>
                  <a:spcPts val="25"/>
                </a:spcBef>
              </a:pPr>
              <a:t>41</a:t>
            </a:fld>
            <a:endParaRPr spc="-15" dirty="0"/>
          </a:p>
        </p:txBody>
      </p:sp>
      <p:sp>
        <p:nvSpPr>
          <p:cNvPr id="3" name="object 3"/>
          <p:cNvSpPr txBox="1"/>
          <p:nvPr/>
        </p:nvSpPr>
        <p:spPr>
          <a:xfrm>
            <a:off x="1667036" y="893604"/>
            <a:ext cx="4025265" cy="7467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700" b="1" spc="190" dirty="0">
                <a:solidFill>
                  <a:srgbClr val="0F468B"/>
                </a:solidFill>
                <a:latin typeface="Roboto Bk"/>
                <a:cs typeface="Roboto Bk"/>
              </a:rPr>
              <a:t>Amendments:</a:t>
            </a:r>
            <a:endParaRPr sz="4700">
              <a:latin typeface="Roboto Bk"/>
              <a:cs typeface="Roboto Bk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309250" y="1501775"/>
          <a:ext cx="8656955" cy="560321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05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717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037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907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72021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0185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marL="215265" marR="85725" indent="-136525">
                        <a:lnSpc>
                          <a:spcPts val="1810"/>
                        </a:lnSpc>
                      </a:pPr>
                      <a:r>
                        <a:rPr sz="1550" b="1" spc="-65" dirty="0">
                          <a:latin typeface="Roboto Bk"/>
                          <a:cs typeface="Roboto Bk"/>
                        </a:rPr>
                        <a:t>F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orm  </a:t>
                      </a:r>
                      <a:r>
                        <a:rPr sz="1550" b="1" spc="70" dirty="0">
                          <a:latin typeface="Roboto Bk"/>
                          <a:cs typeface="Roboto Bk"/>
                        </a:rPr>
                        <a:t>no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254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marL="791210" marR="276860" indent="-513715">
                        <a:lnSpc>
                          <a:spcPts val="1810"/>
                        </a:lnSpc>
                      </a:pPr>
                      <a:r>
                        <a:rPr sz="1550" b="1" spc="30" dirty="0">
                          <a:latin typeface="Roboto Bk"/>
                          <a:cs typeface="Roboto Bk"/>
                        </a:rPr>
                        <a:t>Purpose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ﬁling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5" dirty="0">
                          <a:latin typeface="Roboto Bk"/>
                          <a:cs typeface="Roboto Bk"/>
                        </a:rPr>
                        <a:t>by </a:t>
                      </a:r>
                      <a:r>
                        <a:rPr sz="1550" b="1" spc="-3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40" dirty="0">
                          <a:latin typeface="Roboto Bk"/>
                          <a:cs typeface="Roboto Bk"/>
                        </a:rPr>
                        <a:t>assessee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254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650">
                        <a:latin typeface="Times New Roman"/>
                        <a:cs typeface="Times New Roman"/>
                      </a:endParaRPr>
                    </a:p>
                    <a:p>
                      <a:pPr marL="141605">
                        <a:lnSpc>
                          <a:spcPct val="100000"/>
                        </a:lnSpc>
                      </a:pPr>
                      <a:r>
                        <a:rPr sz="1550" b="1" spc="75" dirty="0">
                          <a:latin typeface="Roboto Bk"/>
                          <a:cs typeface="Roboto Bk"/>
                        </a:rPr>
                        <a:t>Due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Date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ﬁling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254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marL="539750" marR="215900" indent="-325120">
                        <a:lnSpc>
                          <a:spcPts val="1810"/>
                        </a:lnSpc>
                      </a:pPr>
                      <a:r>
                        <a:rPr sz="1550" b="1" spc="15" dirty="0">
                          <a:latin typeface="Roboto Bk"/>
                          <a:cs typeface="Roboto Bk"/>
                        </a:rPr>
                        <a:t>Consequences</a:t>
                      </a:r>
                      <a:r>
                        <a:rPr sz="1550" b="1" spc="-6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 </a:t>
                      </a:r>
                      <a:r>
                        <a:rPr sz="1550" b="1" spc="-3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85" dirty="0">
                          <a:latin typeface="Roboto Bk"/>
                          <a:cs typeface="Roboto Bk"/>
                        </a:rPr>
                        <a:t>non</a:t>
                      </a:r>
                      <a:r>
                        <a:rPr sz="15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ﬁling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254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marL="236220" marR="229870" indent="303530">
                        <a:lnSpc>
                          <a:spcPts val="1810"/>
                        </a:lnSpc>
                      </a:pPr>
                      <a:r>
                        <a:rPr sz="1550" b="1" spc="20" dirty="0">
                          <a:latin typeface="Roboto Bk"/>
                          <a:cs typeface="Roboto Bk"/>
                        </a:rPr>
                        <a:t>Recent </a:t>
                      </a:r>
                      <a:r>
                        <a:rPr sz="1550" b="1" spc="2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Amendments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254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569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L="5715">
                        <a:lnSpc>
                          <a:spcPct val="100000"/>
                        </a:lnSpc>
                        <a:spcBef>
                          <a:spcPts val="1925"/>
                        </a:spcBef>
                      </a:pPr>
                      <a:r>
                        <a:rPr sz="1950" b="1" spc="114" dirty="0">
                          <a:latin typeface="Roboto"/>
                          <a:cs typeface="Roboto"/>
                        </a:rPr>
                        <a:t>9A</a:t>
                      </a:r>
                      <a:endParaRPr sz="1950">
                        <a:latin typeface="Roboto"/>
                        <a:cs typeface="Roboto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5715" marR="298450">
                        <a:lnSpc>
                          <a:spcPts val="1810"/>
                        </a:lnSpc>
                        <a:spcBef>
                          <a:spcPts val="1405"/>
                        </a:spcBef>
                      </a:pPr>
                      <a:r>
                        <a:rPr sz="1550" b="1" spc="55" dirty="0">
                          <a:latin typeface="Roboto Bk"/>
                          <a:cs typeface="Roboto Bk"/>
                        </a:rPr>
                        <a:t>If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utilisation </a:t>
                      </a:r>
                      <a:r>
                        <a:rPr sz="1550" b="1" spc="-35" dirty="0">
                          <a:latin typeface="Roboto Bk"/>
                          <a:cs typeface="Roboto Bk"/>
                        </a:rPr>
                        <a:t>less </a:t>
                      </a:r>
                      <a:r>
                        <a:rPr sz="1550" b="1" spc="65" dirty="0">
                          <a:latin typeface="Roboto Bk"/>
                          <a:cs typeface="Roboto Bk"/>
                        </a:rPr>
                        <a:t>than </a:t>
                      </a:r>
                      <a:r>
                        <a:rPr sz="1550" b="1" spc="-37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85%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income </a:t>
                      </a:r>
                      <a:r>
                        <a:rPr sz="1550" b="1" spc="95" dirty="0">
                          <a:latin typeface="Roboto Bk"/>
                          <a:cs typeface="Roboto Bk"/>
                        </a:rPr>
                        <a:t>in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the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80" dirty="0">
                          <a:latin typeface="Roboto Bk"/>
                          <a:cs typeface="Roboto Bk"/>
                        </a:rPr>
                        <a:t>current</a:t>
                      </a:r>
                      <a:r>
                        <a:rPr sz="1550" b="1" spc="-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year,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65" dirty="0">
                          <a:latin typeface="Roboto Bk"/>
                          <a:cs typeface="Roboto Bk"/>
                        </a:rPr>
                        <a:t>AO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to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be </a:t>
                      </a:r>
                      <a:r>
                        <a:rPr sz="1550" b="1" spc="-3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5" dirty="0">
                          <a:latin typeface="Roboto Bk"/>
                          <a:cs typeface="Roboto Bk"/>
                        </a:rPr>
                        <a:t>intimated 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to </a:t>
                      </a:r>
                      <a:r>
                        <a:rPr sz="1550" b="1" spc="30" dirty="0">
                          <a:latin typeface="Roboto Bk"/>
                          <a:cs typeface="Roboto Bk"/>
                        </a:rPr>
                        <a:t>exercise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option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that</a:t>
                      </a:r>
                      <a:endParaRPr sz="1550">
                        <a:latin typeface="Roboto Bk"/>
                        <a:cs typeface="Roboto Bk"/>
                      </a:endParaRPr>
                    </a:p>
                    <a:p>
                      <a:pPr marL="5715" marR="162560">
                        <a:lnSpc>
                          <a:spcPts val="1810"/>
                        </a:lnSpc>
                        <a:spcBef>
                          <a:spcPts val="25"/>
                        </a:spcBef>
                      </a:pPr>
                      <a:r>
                        <a:rPr sz="1550" b="1" spc="10" dirty="0">
                          <a:latin typeface="Roboto Bk"/>
                          <a:cs typeface="Roboto Bk"/>
                        </a:rPr>
                        <a:t>(i)</a:t>
                      </a:r>
                      <a:r>
                        <a:rPr sz="15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10" dirty="0">
                          <a:latin typeface="Roboto Bk"/>
                          <a:cs typeface="Roboto Bk"/>
                        </a:rPr>
                        <a:t>In</a:t>
                      </a:r>
                      <a:r>
                        <a:rPr sz="15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20" dirty="0">
                          <a:latin typeface="Roboto Bk"/>
                          <a:cs typeface="Roboto Bk"/>
                        </a:rPr>
                        <a:t>case</a:t>
                      </a:r>
                      <a:r>
                        <a:rPr sz="15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income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20" dirty="0">
                          <a:latin typeface="Roboto Bk"/>
                          <a:cs typeface="Roboto Bk"/>
                        </a:rPr>
                        <a:t>is</a:t>
                      </a:r>
                      <a:r>
                        <a:rPr sz="15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not </a:t>
                      </a:r>
                      <a:r>
                        <a:rPr sz="1550" b="1" spc="-3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received.</a:t>
                      </a:r>
                      <a:endParaRPr sz="1550">
                        <a:latin typeface="Roboto Bk"/>
                        <a:cs typeface="Roboto Bk"/>
                      </a:endParaRPr>
                    </a:p>
                    <a:p>
                      <a:pPr marL="5715" marR="281305">
                        <a:lnSpc>
                          <a:spcPts val="1810"/>
                        </a:lnSpc>
                        <a:spcBef>
                          <a:spcPts val="10"/>
                        </a:spcBef>
                      </a:pPr>
                      <a:r>
                        <a:rPr sz="1550" b="1" spc="35" dirty="0">
                          <a:latin typeface="Roboto Bk"/>
                          <a:cs typeface="Roboto Bk"/>
                        </a:rPr>
                        <a:t>ii) the </a:t>
                      </a:r>
                      <a:r>
                        <a:rPr sz="1550" b="1" spc="20" dirty="0">
                          <a:latin typeface="Roboto Bk"/>
                          <a:cs typeface="Roboto Bk"/>
                        </a:rPr>
                        <a:t>same </a:t>
                      </a:r>
                      <a:r>
                        <a:rPr sz="1550" b="1" spc="90" dirty="0">
                          <a:latin typeface="Roboto Bk"/>
                          <a:cs typeface="Roboto Bk"/>
                        </a:rPr>
                        <a:t>will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be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 utilized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95" dirty="0">
                          <a:latin typeface="Roboto Bk"/>
                          <a:cs typeface="Roboto Bk"/>
                        </a:rPr>
                        <a:t>in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the</a:t>
                      </a:r>
                      <a:r>
                        <a:rPr sz="15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5" dirty="0">
                          <a:latin typeface="Roboto Bk"/>
                          <a:cs typeface="Roboto Bk"/>
                        </a:rPr>
                        <a:t>next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65" dirty="0">
                          <a:latin typeface="Roboto Bk"/>
                          <a:cs typeface="Roboto Bk"/>
                        </a:rPr>
                        <a:t>FY. </a:t>
                      </a:r>
                      <a:r>
                        <a:rPr sz="1550" b="1" spc="-3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95" dirty="0">
                          <a:latin typeface="Roboto Bk"/>
                          <a:cs typeface="Roboto Bk"/>
                        </a:rPr>
                        <a:t>in </a:t>
                      </a:r>
                      <a:r>
                        <a:rPr sz="1550" b="1" spc="-20" dirty="0">
                          <a:latin typeface="Roboto Bk"/>
                          <a:cs typeface="Roboto Bk"/>
                        </a:rPr>
                        <a:t>case </a:t>
                      </a:r>
                      <a:r>
                        <a:rPr sz="1550" b="1" spc="100" dirty="0">
                          <a:latin typeface="Roboto Bk"/>
                          <a:cs typeface="Roboto Bk"/>
                        </a:rPr>
                        <a:t>where </a:t>
                      </a:r>
                      <a:r>
                        <a:rPr sz="1550" b="1" spc="30" dirty="0">
                          <a:latin typeface="Roboto Bk"/>
                          <a:cs typeface="Roboto Bk"/>
                        </a:rPr>
                        <a:t>it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could </a:t>
                      </a:r>
                      <a:r>
                        <a:rPr sz="1550" b="1" spc="-37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not</a:t>
                      </a:r>
                      <a:r>
                        <a:rPr sz="15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be</a:t>
                      </a:r>
                      <a:r>
                        <a:rPr sz="15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5" dirty="0">
                          <a:latin typeface="Roboto Bk"/>
                          <a:cs typeface="Roboto Bk"/>
                        </a:rPr>
                        <a:t>applied</a:t>
                      </a:r>
                      <a:r>
                        <a:rPr sz="15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70" dirty="0">
                          <a:latin typeface="Roboto Bk"/>
                          <a:cs typeface="Roboto Bk"/>
                        </a:rPr>
                        <a:t>for</a:t>
                      </a:r>
                      <a:r>
                        <a:rPr sz="15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65" dirty="0">
                          <a:latin typeface="Roboto Bk"/>
                          <a:cs typeface="Roboto Bk"/>
                        </a:rPr>
                        <a:t>any </a:t>
                      </a:r>
                      <a:r>
                        <a:rPr sz="1550" b="1" spc="-3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60" dirty="0">
                          <a:latin typeface="Roboto Bk"/>
                          <a:cs typeface="Roboto Bk"/>
                        </a:rPr>
                        <a:t>other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reason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5715" marR="156210">
                        <a:lnSpc>
                          <a:spcPts val="1820"/>
                        </a:lnSpc>
                        <a:buAutoNum type="romanLcParenR"/>
                        <a:tabLst>
                          <a:tab pos="187325" algn="l"/>
                        </a:tabLst>
                      </a:pPr>
                      <a:r>
                        <a:rPr sz="1550" b="1" spc="75" dirty="0">
                          <a:latin typeface="Roboto Bk"/>
                          <a:cs typeface="Roboto Bk"/>
                        </a:rPr>
                        <a:t>Prior 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to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Finance </a:t>
                      </a:r>
                      <a:r>
                        <a:rPr sz="1550" b="1" spc="-37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45" dirty="0">
                          <a:latin typeface="Roboto Bk"/>
                          <a:cs typeface="Roboto Bk"/>
                        </a:rPr>
                        <a:t>Act-2023,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before </a:t>
                      </a:r>
                      <a:r>
                        <a:rPr sz="1550" b="1" spc="5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the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80" dirty="0">
                          <a:latin typeface="Roboto Bk"/>
                          <a:cs typeface="Roboto Bk"/>
                        </a:rPr>
                        <a:t>expiry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0" dirty="0">
                          <a:latin typeface="Roboto Bk"/>
                          <a:cs typeface="Roboto Bk"/>
                        </a:rPr>
                        <a:t>date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70" dirty="0">
                          <a:latin typeface="Roboto Bk"/>
                          <a:cs typeface="Roboto Bk"/>
                        </a:rPr>
                        <a:t>for </a:t>
                      </a:r>
                      <a:r>
                        <a:rPr sz="1550" b="1" spc="-3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ﬁling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</a:t>
                      </a:r>
                      <a:r>
                        <a:rPr sz="1550" b="1" spc="2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65" dirty="0">
                          <a:latin typeface="Roboto Bk"/>
                          <a:cs typeface="Roboto Bk"/>
                        </a:rPr>
                        <a:t>ITR </a:t>
                      </a:r>
                      <a:r>
                        <a:rPr sz="1550" b="1" spc="-50" dirty="0">
                          <a:latin typeface="Roboto Bk"/>
                          <a:cs typeface="Roboto Bk"/>
                        </a:rPr>
                        <a:t>7, </a:t>
                      </a:r>
                      <a:r>
                        <a:rPr sz="1550" b="1" spc="-55" dirty="0">
                          <a:latin typeface="Roboto Bk"/>
                          <a:cs typeface="Roboto Bk"/>
                        </a:rPr>
                        <a:t>u/s </a:t>
                      </a:r>
                      <a:r>
                        <a:rPr sz="1550" b="1" spc="-5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35" dirty="0">
                          <a:latin typeface="Roboto Bk"/>
                          <a:cs typeface="Roboto Bk"/>
                        </a:rPr>
                        <a:t>139(1),</a:t>
                      </a:r>
                      <a:endParaRPr sz="1550">
                        <a:latin typeface="Roboto Bk"/>
                        <a:cs typeface="Roboto Bk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Roboto Bk"/>
                        <a:buAutoNum type="romanLcParenR"/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5715" marR="189865">
                        <a:lnSpc>
                          <a:spcPts val="1820"/>
                        </a:lnSpc>
                        <a:spcBef>
                          <a:spcPts val="5"/>
                        </a:spcBef>
                        <a:buAutoNum type="romanLcParenR"/>
                        <a:tabLst>
                          <a:tab pos="249554" algn="l"/>
                        </a:tabLst>
                      </a:pPr>
                      <a:r>
                        <a:rPr sz="1550" b="1" spc="50" dirty="0">
                          <a:latin typeface="Roboto Bk"/>
                          <a:cs typeface="Roboto Bk"/>
                        </a:rPr>
                        <a:t>Vide Finance </a:t>
                      </a:r>
                      <a:r>
                        <a:rPr sz="1550" b="1" spc="5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45" dirty="0">
                          <a:latin typeface="Roboto Bk"/>
                          <a:cs typeface="Roboto Bk"/>
                        </a:rPr>
                        <a:t>Act-2023,</a:t>
                      </a:r>
                      <a:r>
                        <a:rPr sz="1550" b="1" spc="-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60" dirty="0">
                          <a:latin typeface="Roboto Bk"/>
                          <a:cs typeface="Roboto Bk"/>
                        </a:rPr>
                        <a:t>due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0" dirty="0">
                          <a:latin typeface="Roboto Bk"/>
                          <a:cs typeface="Roboto Bk"/>
                        </a:rPr>
                        <a:t>date </a:t>
                      </a:r>
                      <a:r>
                        <a:rPr sz="1550" b="1" spc="-3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</a:t>
                      </a:r>
                      <a:r>
                        <a:rPr sz="15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ﬁling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0" dirty="0">
                          <a:latin typeface="Roboto Bk"/>
                          <a:cs typeface="Roboto Bk"/>
                        </a:rPr>
                        <a:t>9A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20" dirty="0">
                          <a:latin typeface="Roboto Bk"/>
                          <a:cs typeface="Roboto Bk"/>
                        </a:rPr>
                        <a:t>is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40" dirty="0">
                          <a:latin typeface="Roboto Bk"/>
                          <a:cs typeface="Roboto Bk"/>
                        </a:rPr>
                        <a:t>2</a:t>
                      </a:r>
                      <a:endParaRPr sz="1550">
                        <a:latin typeface="Roboto Bk"/>
                        <a:cs typeface="Roboto Bk"/>
                      </a:endParaRPr>
                    </a:p>
                    <a:p>
                      <a:pPr marL="5715">
                        <a:lnSpc>
                          <a:spcPts val="1730"/>
                        </a:lnSpc>
                      </a:pPr>
                      <a:r>
                        <a:rPr sz="1550" b="1" spc="40" dirty="0">
                          <a:latin typeface="Roboto Bk"/>
                          <a:cs typeface="Roboto Bk"/>
                        </a:rPr>
                        <a:t>months</a:t>
                      </a:r>
                      <a:r>
                        <a:rPr sz="15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00" dirty="0">
                          <a:latin typeface="Roboto Bk"/>
                          <a:cs typeface="Roboto Bk"/>
                        </a:rPr>
                        <a:t>prior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to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the</a:t>
                      </a:r>
                      <a:endParaRPr sz="1550">
                        <a:latin typeface="Roboto Bk"/>
                        <a:cs typeface="Roboto Bk"/>
                      </a:endParaRPr>
                    </a:p>
                    <a:p>
                      <a:pPr marL="5715" marR="219710">
                        <a:lnSpc>
                          <a:spcPts val="1820"/>
                        </a:lnSpc>
                        <a:spcBef>
                          <a:spcPts val="70"/>
                        </a:spcBef>
                      </a:pPr>
                      <a:r>
                        <a:rPr sz="1550" b="1" spc="80" dirty="0">
                          <a:latin typeface="Roboto Bk"/>
                          <a:cs typeface="Roboto Bk"/>
                        </a:rPr>
                        <a:t>expiry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 </a:t>
                      </a:r>
                      <a:r>
                        <a:rPr sz="1550" b="1" spc="30" dirty="0">
                          <a:latin typeface="Roboto Bk"/>
                          <a:cs typeface="Roboto Bk"/>
                        </a:rPr>
                        <a:t>date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 </a:t>
                      </a:r>
                      <a:r>
                        <a:rPr sz="1550" b="1" spc="2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ﬁling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</a:t>
                      </a:r>
                      <a:r>
                        <a:rPr sz="1550" b="1" spc="38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65" dirty="0">
                          <a:latin typeface="Roboto Bk"/>
                          <a:cs typeface="Roboto Bk"/>
                        </a:rPr>
                        <a:t>ITR</a:t>
                      </a:r>
                      <a:r>
                        <a:rPr sz="15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50" dirty="0">
                          <a:latin typeface="Roboto Bk"/>
                          <a:cs typeface="Roboto Bk"/>
                        </a:rPr>
                        <a:t>7,</a:t>
                      </a:r>
                      <a:r>
                        <a:rPr sz="15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55" dirty="0">
                          <a:latin typeface="Roboto Bk"/>
                          <a:cs typeface="Roboto Bk"/>
                        </a:rPr>
                        <a:t>u/s </a:t>
                      </a:r>
                      <a:r>
                        <a:rPr sz="1550" b="1" spc="-3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30" dirty="0">
                          <a:latin typeface="Roboto Bk"/>
                          <a:cs typeface="Roboto Bk"/>
                        </a:rPr>
                        <a:t>139(1)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 marL="5715" marR="97790">
                        <a:lnSpc>
                          <a:spcPts val="1810"/>
                        </a:lnSpc>
                        <a:buAutoNum type="romanLcParenBoth"/>
                        <a:tabLst>
                          <a:tab pos="263525" algn="l"/>
                        </a:tabLst>
                      </a:pPr>
                      <a:r>
                        <a:rPr sz="1550" b="1" spc="110" dirty="0">
                          <a:latin typeface="Roboto Bk"/>
                          <a:cs typeface="Roboto Bk"/>
                        </a:rPr>
                        <a:t>In</a:t>
                      </a:r>
                      <a:r>
                        <a:rPr sz="1550" b="1" spc="-20" dirty="0">
                          <a:latin typeface="Roboto Bk"/>
                          <a:cs typeface="Roboto Bk"/>
                        </a:rPr>
                        <a:t> case</a:t>
                      </a:r>
                      <a:r>
                        <a:rPr sz="1550" b="1" spc="-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</a:t>
                      </a:r>
                      <a:r>
                        <a:rPr sz="1550" b="1" spc="-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income </a:t>
                      </a:r>
                      <a:r>
                        <a:rPr sz="1550" b="1" spc="-37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not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received </a:t>
                      </a:r>
                      <a:r>
                        <a:rPr sz="1550" b="1" spc="90" dirty="0">
                          <a:latin typeface="Roboto Bk"/>
                          <a:cs typeface="Roboto Bk"/>
                        </a:rPr>
                        <a:t>will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be </a:t>
                      </a:r>
                      <a:r>
                        <a:rPr sz="1550" b="1" spc="-37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taxed if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not utilized </a:t>
                      </a:r>
                      <a:r>
                        <a:rPr sz="1550" b="1" spc="-37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95" dirty="0">
                          <a:latin typeface="Roboto Bk"/>
                          <a:cs typeface="Roboto Bk"/>
                        </a:rPr>
                        <a:t>in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the </a:t>
                      </a:r>
                      <a:r>
                        <a:rPr sz="1550" b="1" spc="75" dirty="0">
                          <a:latin typeface="Roboto Bk"/>
                          <a:cs typeface="Roboto Bk"/>
                        </a:rPr>
                        <a:t>year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 </a:t>
                      </a:r>
                      <a:r>
                        <a:rPr sz="1550" b="1" spc="2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25" dirty="0">
                          <a:latin typeface="Roboto Bk"/>
                          <a:cs typeface="Roboto Bk"/>
                        </a:rPr>
                        <a:t>receipt.</a:t>
                      </a:r>
                      <a:endParaRPr sz="1550">
                        <a:latin typeface="Roboto Bk"/>
                        <a:cs typeface="Roboto Bk"/>
                      </a:endParaRPr>
                    </a:p>
                    <a:p>
                      <a:pPr>
                        <a:lnSpc>
                          <a:spcPct val="100000"/>
                        </a:lnSpc>
                        <a:buFont typeface="Roboto Bk"/>
                        <a:buAutoNum type="romanLcParenBoth"/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5715" marR="161925">
                        <a:lnSpc>
                          <a:spcPts val="1810"/>
                        </a:lnSpc>
                        <a:buAutoNum type="romanLcParenBoth"/>
                        <a:tabLst>
                          <a:tab pos="317500" algn="l"/>
                        </a:tabLst>
                      </a:pPr>
                      <a:r>
                        <a:rPr sz="1550" b="1" spc="50" dirty="0">
                          <a:latin typeface="Roboto Bk"/>
                          <a:cs typeface="Roboto Bk"/>
                        </a:rPr>
                        <a:t>Unutilized </a:t>
                      </a:r>
                      <a:r>
                        <a:rPr sz="1550" b="1" spc="5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65" dirty="0">
                          <a:latin typeface="Roboto Bk"/>
                          <a:cs typeface="Roboto Bk"/>
                        </a:rPr>
                        <a:t>amount </a:t>
                      </a:r>
                      <a:r>
                        <a:rPr sz="1550" b="1" spc="95" dirty="0">
                          <a:latin typeface="Roboto Bk"/>
                          <a:cs typeface="Roboto Bk"/>
                        </a:rPr>
                        <a:t>in </a:t>
                      </a:r>
                      <a:r>
                        <a:rPr sz="1550" b="1" spc="-20" dirty="0">
                          <a:latin typeface="Roboto Bk"/>
                          <a:cs typeface="Roboto Bk"/>
                        </a:rPr>
                        <a:t>case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 </a:t>
                      </a:r>
                      <a:r>
                        <a:rPr sz="1550" b="1" spc="2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65" dirty="0">
                          <a:latin typeface="Roboto Bk"/>
                          <a:cs typeface="Roboto Bk"/>
                        </a:rPr>
                        <a:t>any </a:t>
                      </a:r>
                      <a:r>
                        <a:rPr sz="1550" b="1" spc="60" dirty="0">
                          <a:latin typeface="Roboto Bk"/>
                          <a:cs typeface="Roboto Bk"/>
                        </a:rPr>
                        <a:t>other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reason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90" dirty="0">
                          <a:latin typeface="Roboto Bk"/>
                          <a:cs typeface="Roboto Bk"/>
                        </a:rPr>
                        <a:t>will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be taxed </a:t>
                      </a:r>
                      <a:r>
                        <a:rPr sz="1550" b="1" spc="-30" dirty="0">
                          <a:latin typeface="Roboto Bk"/>
                          <a:cs typeface="Roboto Bk"/>
                        </a:rPr>
                        <a:t>as </a:t>
                      </a:r>
                      <a:r>
                        <a:rPr sz="1550" b="1" spc="-2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income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the trust </a:t>
                      </a:r>
                      <a:r>
                        <a:rPr sz="1550" b="1" spc="-37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95" dirty="0">
                          <a:latin typeface="Roboto Bk"/>
                          <a:cs typeface="Roboto Bk"/>
                        </a:rPr>
                        <a:t>or</a:t>
                      </a:r>
                      <a:r>
                        <a:rPr sz="1550" b="1" spc="-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institution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95" dirty="0">
                          <a:latin typeface="Roboto Bk"/>
                          <a:cs typeface="Roboto Bk"/>
                        </a:rPr>
                        <a:t>in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the </a:t>
                      </a:r>
                      <a:r>
                        <a:rPr sz="1550" b="1" spc="-3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succeeding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75" dirty="0">
                          <a:latin typeface="Roboto Bk"/>
                          <a:cs typeface="Roboto Bk"/>
                        </a:rPr>
                        <a:t>year</a:t>
                      </a:r>
                      <a:r>
                        <a:rPr sz="1550" b="1" spc="39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00" dirty="0">
                          <a:latin typeface="Roboto Bk"/>
                          <a:cs typeface="Roboto Bk"/>
                        </a:rPr>
                        <a:t>I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 marL="5715" marR="138430">
                        <a:lnSpc>
                          <a:spcPts val="1810"/>
                        </a:lnSpc>
                        <a:spcBef>
                          <a:spcPts val="100"/>
                        </a:spcBef>
                      </a:pPr>
                      <a:r>
                        <a:rPr sz="1550" b="1" spc="60" dirty="0">
                          <a:latin typeface="Roboto Bk"/>
                          <a:cs typeface="Roboto Bk"/>
                        </a:rPr>
                        <a:t>The </a:t>
                      </a:r>
                      <a:r>
                        <a:rPr sz="1550" b="1" spc="6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0" dirty="0">
                          <a:latin typeface="Roboto Bk"/>
                          <a:cs typeface="Roboto Bk"/>
                        </a:rPr>
                        <a:t>accumulation/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deemed </a:t>
                      </a:r>
                      <a:r>
                        <a:rPr sz="1550" b="1" spc="5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application </a:t>
                      </a:r>
                      <a:r>
                        <a:rPr sz="1550" b="1" spc="30" dirty="0">
                          <a:latin typeface="Roboto Bk"/>
                          <a:cs typeface="Roboto Bk"/>
                        </a:rPr>
                        <a:t>shall </a:t>
                      </a:r>
                      <a:r>
                        <a:rPr sz="1550" b="1" spc="-37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not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be </a:t>
                      </a:r>
                      <a:r>
                        <a:rPr sz="1550" b="1" spc="60" dirty="0">
                          <a:latin typeface="Roboto Bk"/>
                          <a:cs typeface="Roboto Bk"/>
                        </a:rPr>
                        <a:t>denied 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to </a:t>
                      </a:r>
                      <a:r>
                        <a:rPr sz="1550" b="1" spc="-37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a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trust</a:t>
                      </a:r>
                      <a:r>
                        <a:rPr sz="15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30" dirty="0">
                          <a:latin typeface="Roboto Bk"/>
                          <a:cs typeface="Roboto Bk"/>
                        </a:rPr>
                        <a:t>as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long</a:t>
                      </a:r>
                      <a:r>
                        <a:rPr sz="15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30" dirty="0">
                          <a:latin typeface="Roboto Bk"/>
                          <a:cs typeface="Roboto Bk"/>
                        </a:rPr>
                        <a:t>as </a:t>
                      </a:r>
                      <a:r>
                        <a:rPr sz="1550" b="1" spc="-3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the </a:t>
                      </a:r>
                      <a:r>
                        <a:rPr sz="1550" b="1" spc="20" dirty="0">
                          <a:latin typeface="Roboto Bk"/>
                          <a:cs typeface="Roboto Bk"/>
                        </a:rPr>
                        <a:t>statement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 </a:t>
                      </a:r>
                      <a:r>
                        <a:rPr sz="1550" b="1" spc="-37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0" dirty="0">
                          <a:latin typeface="Roboto Bk"/>
                          <a:cs typeface="Roboto Bk"/>
                        </a:rPr>
                        <a:t>accumulation/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deemed </a:t>
                      </a:r>
                      <a:r>
                        <a:rPr sz="1550" b="1" spc="5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application </a:t>
                      </a:r>
                      <a:r>
                        <a:rPr sz="1550" b="1" spc="-20" dirty="0">
                          <a:latin typeface="Roboto Bk"/>
                          <a:cs typeface="Roboto Bk"/>
                        </a:rPr>
                        <a:t>is </a:t>
                      </a:r>
                      <a:r>
                        <a:rPr sz="1550" b="1" spc="-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65" dirty="0">
                          <a:latin typeface="Roboto Bk"/>
                          <a:cs typeface="Roboto Bk"/>
                        </a:rPr>
                        <a:t>furnished </a:t>
                      </a:r>
                      <a:r>
                        <a:rPr sz="1550" b="1" spc="70" dirty="0">
                          <a:latin typeface="Roboto Bk"/>
                          <a:cs typeface="Roboto Bk"/>
                        </a:rPr>
                        <a:t>on </a:t>
                      </a:r>
                      <a:r>
                        <a:rPr sz="1550" b="1" spc="95" dirty="0">
                          <a:latin typeface="Roboto Bk"/>
                          <a:cs typeface="Roboto Bk"/>
                        </a:rPr>
                        <a:t>or </a:t>
                      </a:r>
                      <a:r>
                        <a:rPr sz="1550" b="1" spc="10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before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the </a:t>
                      </a:r>
                      <a:r>
                        <a:rPr sz="1550" b="1" spc="60" dirty="0">
                          <a:latin typeface="Roboto Bk"/>
                          <a:cs typeface="Roboto Bk"/>
                        </a:rPr>
                        <a:t>due </a:t>
                      </a:r>
                      <a:r>
                        <a:rPr sz="1550" b="1" spc="6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0" dirty="0">
                          <a:latin typeface="Roboto Bk"/>
                          <a:cs typeface="Roboto Bk"/>
                        </a:rPr>
                        <a:t>date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 </a:t>
                      </a:r>
                      <a:r>
                        <a:rPr sz="1550" b="1" spc="2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60" dirty="0">
                          <a:latin typeface="Roboto Bk"/>
                          <a:cs typeface="Roboto Bk"/>
                        </a:rPr>
                        <a:t>furnishing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the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95" dirty="0">
                          <a:latin typeface="Roboto Bk"/>
                          <a:cs typeface="Roboto Bk"/>
                        </a:rPr>
                        <a:t>return </a:t>
                      </a:r>
                      <a:r>
                        <a:rPr sz="1550" b="1" spc="-55" dirty="0">
                          <a:latin typeface="Roboto Bk"/>
                          <a:cs typeface="Roboto Bk"/>
                        </a:rPr>
                        <a:t>u/s </a:t>
                      </a:r>
                      <a:r>
                        <a:rPr sz="1550" b="1" spc="-30" dirty="0">
                          <a:latin typeface="Roboto Bk"/>
                          <a:cs typeface="Roboto Bk"/>
                        </a:rPr>
                        <a:t>139(1) </a:t>
                      </a:r>
                      <a:r>
                        <a:rPr sz="1550" b="1" spc="-37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5" dirty="0">
                          <a:latin typeface="Roboto Bk"/>
                          <a:cs typeface="Roboto Bk"/>
                        </a:rPr>
                        <a:t>by</a:t>
                      </a:r>
                      <a:r>
                        <a:rPr sz="1550" b="1" spc="-4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0" dirty="0">
                          <a:latin typeface="Roboto Bk"/>
                          <a:cs typeface="Roboto Bk"/>
                        </a:rPr>
                        <a:t>CBDT</a:t>
                      </a:r>
                      <a:r>
                        <a:rPr sz="1550" b="1" spc="-3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70" dirty="0">
                          <a:latin typeface="Roboto Bk"/>
                          <a:cs typeface="Roboto Bk"/>
                        </a:rPr>
                        <a:t>circular </a:t>
                      </a:r>
                      <a:r>
                        <a:rPr sz="1550" b="1" spc="-37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no.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40" dirty="0">
                          <a:latin typeface="Roboto Bk"/>
                          <a:cs typeface="Roboto Bk"/>
                        </a:rPr>
                        <a:t>6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40" dirty="0">
                          <a:latin typeface="Roboto Bk"/>
                          <a:cs typeface="Roboto Bk"/>
                        </a:rPr>
                        <a:t>2023</a:t>
                      </a:r>
                      <a:endParaRPr sz="1550">
                        <a:latin typeface="Roboto Bk"/>
                        <a:cs typeface="Roboto Bk"/>
                      </a:endParaRPr>
                    </a:p>
                    <a:p>
                      <a:pPr marL="5715">
                        <a:lnSpc>
                          <a:spcPts val="1764"/>
                        </a:lnSpc>
                      </a:pPr>
                      <a:r>
                        <a:rPr sz="1550" b="1" spc="40" dirty="0">
                          <a:latin typeface="Roboto Bk"/>
                          <a:cs typeface="Roboto Bk"/>
                        </a:rPr>
                        <a:t>dated</a:t>
                      </a:r>
                      <a:r>
                        <a:rPr sz="1550" b="1" spc="-2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70" dirty="0">
                          <a:latin typeface="Roboto Bk"/>
                          <a:cs typeface="Roboto Bk"/>
                        </a:rPr>
                        <a:t>24-05-2023.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1270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7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058399" cy="7543799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-1926" y="0"/>
            <a:ext cx="10060940" cy="7587615"/>
            <a:chOff x="-1926" y="0"/>
            <a:chExt cx="10060940" cy="7587615"/>
          </a:xfrm>
        </p:grpSpPr>
        <p:sp>
          <p:nvSpPr>
            <p:cNvPr id="4" name="object 4"/>
            <p:cNvSpPr/>
            <p:nvPr/>
          </p:nvSpPr>
          <p:spPr>
            <a:xfrm>
              <a:off x="3312" y="3873"/>
              <a:ext cx="902335" cy="901700"/>
            </a:xfrm>
            <a:custGeom>
              <a:avLst/>
              <a:gdLst/>
              <a:ahLst/>
              <a:cxnLst/>
              <a:rect l="l" t="t" r="r" b="b"/>
              <a:pathLst>
                <a:path w="902335" h="901700">
                  <a:moveTo>
                    <a:pt x="0" y="901387"/>
                  </a:moveTo>
                  <a:lnTo>
                    <a:pt x="555" y="0"/>
                  </a:lnTo>
                  <a:lnTo>
                    <a:pt x="901943" y="0"/>
                  </a:lnTo>
                  <a:lnTo>
                    <a:pt x="900496" y="51079"/>
                  </a:lnTo>
                  <a:lnTo>
                    <a:pt x="896185" y="101749"/>
                  </a:lnTo>
                  <a:lnTo>
                    <a:pt x="889056" y="151897"/>
                  </a:lnTo>
                  <a:lnTo>
                    <a:pt x="879155" y="201415"/>
                  </a:lnTo>
                  <a:lnTo>
                    <a:pt x="866528" y="250190"/>
                  </a:lnTo>
                  <a:lnTo>
                    <a:pt x="851219" y="298113"/>
                  </a:lnTo>
                  <a:lnTo>
                    <a:pt x="833276" y="345074"/>
                  </a:lnTo>
                  <a:lnTo>
                    <a:pt x="812743" y="390962"/>
                  </a:lnTo>
                  <a:lnTo>
                    <a:pt x="789667" y="435666"/>
                  </a:lnTo>
                  <a:lnTo>
                    <a:pt x="764094" y="479077"/>
                  </a:lnTo>
                  <a:lnTo>
                    <a:pt x="736068" y="521083"/>
                  </a:lnTo>
                  <a:lnTo>
                    <a:pt x="705636" y="561575"/>
                  </a:lnTo>
                  <a:lnTo>
                    <a:pt x="672843" y="600442"/>
                  </a:lnTo>
                  <a:lnTo>
                    <a:pt x="637736" y="637573"/>
                  </a:lnTo>
                  <a:lnTo>
                    <a:pt x="600583" y="672658"/>
                  </a:lnTo>
                  <a:lnTo>
                    <a:pt x="561696" y="705426"/>
                  </a:lnTo>
                  <a:lnTo>
                    <a:pt x="521186" y="735833"/>
                  </a:lnTo>
                  <a:lnTo>
                    <a:pt x="479162" y="763833"/>
                  </a:lnTo>
                  <a:lnTo>
                    <a:pt x="435735" y="789380"/>
                  </a:lnTo>
                  <a:lnTo>
                    <a:pt x="391017" y="812428"/>
                  </a:lnTo>
                  <a:lnTo>
                    <a:pt x="345116" y="832933"/>
                  </a:lnTo>
                  <a:lnTo>
                    <a:pt x="298145" y="850847"/>
                  </a:lnTo>
                  <a:lnTo>
                    <a:pt x="250212" y="866126"/>
                  </a:lnTo>
                  <a:lnTo>
                    <a:pt x="201429" y="878723"/>
                  </a:lnTo>
                  <a:lnTo>
                    <a:pt x="151905" y="888594"/>
                  </a:lnTo>
                  <a:lnTo>
                    <a:pt x="101752" y="895692"/>
                  </a:lnTo>
                  <a:lnTo>
                    <a:pt x="51080" y="899972"/>
                  </a:lnTo>
                  <a:lnTo>
                    <a:pt x="0" y="901387"/>
                  </a:lnTo>
                  <a:close/>
                </a:path>
              </a:pathLst>
            </a:custGeom>
            <a:solidFill>
              <a:srgbClr val="FDFDF7">
                <a:alpha val="3293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312" y="3873"/>
              <a:ext cx="902335" cy="901700"/>
            </a:xfrm>
            <a:custGeom>
              <a:avLst/>
              <a:gdLst/>
              <a:ahLst/>
              <a:cxnLst/>
              <a:rect l="l" t="t" r="r" b="b"/>
              <a:pathLst>
                <a:path w="902335" h="901700">
                  <a:moveTo>
                    <a:pt x="901943" y="0"/>
                  </a:moveTo>
                  <a:lnTo>
                    <a:pt x="900496" y="51079"/>
                  </a:lnTo>
                  <a:lnTo>
                    <a:pt x="896185" y="101749"/>
                  </a:lnTo>
                  <a:lnTo>
                    <a:pt x="889056" y="151897"/>
                  </a:lnTo>
                  <a:lnTo>
                    <a:pt x="879155" y="201415"/>
                  </a:lnTo>
                  <a:lnTo>
                    <a:pt x="866528" y="250190"/>
                  </a:lnTo>
                  <a:lnTo>
                    <a:pt x="851219" y="298113"/>
                  </a:lnTo>
                  <a:lnTo>
                    <a:pt x="833276" y="345074"/>
                  </a:lnTo>
                  <a:lnTo>
                    <a:pt x="812743" y="390962"/>
                  </a:lnTo>
                  <a:lnTo>
                    <a:pt x="789667" y="435666"/>
                  </a:lnTo>
                  <a:lnTo>
                    <a:pt x="764094" y="479077"/>
                  </a:lnTo>
                  <a:lnTo>
                    <a:pt x="736068" y="521083"/>
                  </a:lnTo>
                  <a:lnTo>
                    <a:pt x="705636" y="561575"/>
                  </a:lnTo>
                  <a:lnTo>
                    <a:pt x="672843" y="600442"/>
                  </a:lnTo>
                  <a:lnTo>
                    <a:pt x="637736" y="637573"/>
                  </a:lnTo>
                  <a:lnTo>
                    <a:pt x="600583" y="672658"/>
                  </a:lnTo>
                  <a:lnTo>
                    <a:pt x="561696" y="705426"/>
                  </a:lnTo>
                  <a:lnTo>
                    <a:pt x="521186" y="735833"/>
                  </a:lnTo>
                  <a:lnTo>
                    <a:pt x="479162" y="763833"/>
                  </a:lnTo>
                  <a:lnTo>
                    <a:pt x="435735" y="789380"/>
                  </a:lnTo>
                  <a:lnTo>
                    <a:pt x="391017" y="812428"/>
                  </a:lnTo>
                  <a:lnTo>
                    <a:pt x="345116" y="832933"/>
                  </a:lnTo>
                  <a:lnTo>
                    <a:pt x="298145" y="850847"/>
                  </a:lnTo>
                  <a:lnTo>
                    <a:pt x="250212" y="866126"/>
                  </a:lnTo>
                  <a:lnTo>
                    <a:pt x="201429" y="878723"/>
                  </a:lnTo>
                  <a:lnTo>
                    <a:pt x="151905" y="888594"/>
                  </a:lnTo>
                  <a:lnTo>
                    <a:pt x="101752" y="895692"/>
                  </a:lnTo>
                  <a:lnTo>
                    <a:pt x="51080" y="899972"/>
                  </a:lnTo>
                  <a:lnTo>
                    <a:pt x="0" y="901387"/>
                  </a:lnTo>
                  <a:lnTo>
                    <a:pt x="555" y="0"/>
                  </a:lnTo>
                  <a:lnTo>
                    <a:pt x="901943" y="0"/>
                  </a:lnTo>
                  <a:close/>
                </a:path>
              </a:pathLst>
            </a:custGeom>
            <a:ln w="10477">
              <a:solidFill>
                <a:srgbClr val="CFCBB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2742" y="8197"/>
              <a:ext cx="1958319" cy="195831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85697" y="23212"/>
              <a:ext cx="1872614" cy="1872614"/>
            </a:xfrm>
            <a:custGeom>
              <a:avLst/>
              <a:gdLst/>
              <a:ahLst/>
              <a:cxnLst/>
              <a:rect l="l" t="t" r="r" b="b"/>
              <a:pathLst>
                <a:path w="1872614" h="1872614">
                  <a:moveTo>
                    <a:pt x="0" y="936204"/>
                  </a:moveTo>
                  <a:lnTo>
                    <a:pt x="1218" y="888028"/>
                  </a:lnTo>
                  <a:lnTo>
                    <a:pt x="4833" y="840483"/>
                  </a:lnTo>
                  <a:lnTo>
                    <a:pt x="10787" y="793630"/>
                  </a:lnTo>
                  <a:lnTo>
                    <a:pt x="19020" y="747527"/>
                  </a:lnTo>
                  <a:lnTo>
                    <a:pt x="29474" y="702232"/>
                  </a:lnTo>
                  <a:lnTo>
                    <a:pt x="42089" y="657806"/>
                  </a:lnTo>
                  <a:lnTo>
                    <a:pt x="56808" y="614306"/>
                  </a:lnTo>
                  <a:lnTo>
                    <a:pt x="73571" y="571791"/>
                  </a:lnTo>
                  <a:lnTo>
                    <a:pt x="92319" y="530321"/>
                  </a:lnTo>
                  <a:lnTo>
                    <a:pt x="112994" y="489954"/>
                  </a:lnTo>
                  <a:lnTo>
                    <a:pt x="135537" y="450748"/>
                  </a:lnTo>
                  <a:lnTo>
                    <a:pt x="159889" y="412763"/>
                  </a:lnTo>
                  <a:lnTo>
                    <a:pt x="185990" y="376058"/>
                  </a:lnTo>
                  <a:lnTo>
                    <a:pt x="213783" y="340691"/>
                  </a:lnTo>
                  <a:lnTo>
                    <a:pt x="243209" y="306721"/>
                  </a:lnTo>
                  <a:lnTo>
                    <a:pt x="274208" y="274208"/>
                  </a:lnTo>
                  <a:lnTo>
                    <a:pt x="306721" y="243209"/>
                  </a:lnTo>
                  <a:lnTo>
                    <a:pt x="340691" y="213783"/>
                  </a:lnTo>
                  <a:lnTo>
                    <a:pt x="376058" y="185990"/>
                  </a:lnTo>
                  <a:lnTo>
                    <a:pt x="412763" y="159889"/>
                  </a:lnTo>
                  <a:lnTo>
                    <a:pt x="450748" y="135537"/>
                  </a:lnTo>
                  <a:lnTo>
                    <a:pt x="489954" y="112994"/>
                  </a:lnTo>
                  <a:lnTo>
                    <a:pt x="530321" y="92319"/>
                  </a:lnTo>
                  <a:lnTo>
                    <a:pt x="571791" y="73571"/>
                  </a:lnTo>
                  <a:lnTo>
                    <a:pt x="614306" y="56808"/>
                  </a:lnTo>
                  <a:lnTo>
                    <a:pt x="657806" y="42089"/>
                  </a:lnTo>
                  <a:lnTo>
                    <a:pt x="702232" y="29474"/>
                  </a:lnTo>
                  <a:lnTo>
                    <a:pt x="747527" y="19020"/>
                  </a:lnTo>
                  <a:lnTo>
                    <a:pt x="793630" y="10787"/>
                  </a:lnTo>
                  <a:lnTo>
                    <a:pt x="840483" y="4833"/>
                  </a:lnTo>
                  <a:lnTo>
                    <a:pt x="888028" y="1218"/>
                  </a:lnTo>
                  <a:lnTo>
                    <a:pt x="936205" y="0"/>
                  </a:lnTo>
                  <a:lnTo>
                    <a:pt x="985713" y="1308"/>
                  </a:lnTo>
                  <a:lnTo>
                    <a:pt x="1034857" y="5209"/>
                  </a:lnTo>
                  <a:lnTo>
                    <a:pt x="1083543" y="11662"/>
                  </a:lnTo>
                  <a:lnTo>
                    <a:pt x="1131679" y="20630"/>
                  </a:lnTo>
                  <a:lnTo>
                    <a:pt x="1179171" y="32074"/>
                  </a:lnTo>
                  <a:lnTo>
                    <a:pt x="1225927" y="45956"/>
                  </a:lnTo>
                  <a:lnTo>
                    <a:pt x="1271852" y="62236"/>
                  </a:lnTo>
                  <a:lnTo>
                    <a:pt x="1316855" y="80877"/>
                  </a:lnTo>
                  <a:lnTo>
                    <a:pt x="1360841" y="101839"/>
                  </a:lnTo>
                  <a:lnTo>
                    <a:pt x="1403718" y="125084"/>
                  </a:lnTo>
                  <a:lnTo>
                    <a:pt x="1445392" y="150574"/>
                  </a:lnTo>
                  <a:lnTo>
                    <a:pt x="1485770" y="178270"/>
                  </a:lnTo>
                  <a:lnTo>
                    <a:pt x="1524760" y="208133"/>
                  </a:lnTo>
                  <a:lnTo>
                    <a:pt x="1562268" y="240125"/>
                  </a:lnTo>
                  <a:lnTo>
                    <a:pt x="1598201" y="274208"/>
                  </a:lnTo>
                  <a:lnTo>
                    <a:pt x="1632284" y="310141"/>
                  </a:lnTo>
                  <a:lnTo>
                    <a:pt x="1664276" y="347649"/>
                  </a:lnTo>
                  <a:lnTo>
                    <a:pt x="1694139" y="386639"/>
                  </a:lnTo>
                  <a:lnTo>
                    <a:pt x="1721835" y="427017"/>
                  </a:lnTo>
                  <a:lnTo>
                    <a:pt x="1747325" y="468692"/>
                  </a:lnTo>
                  <a:lnTo>
                    <a:pt x="1770570" y="511568"/>
                  </a:lnTo>
                  <a:lnTo>
                    <a:pt x="1791532" y="555554"/>
                  </a:lnTo>
                  <a:lnTo>
                    <a:pt x="1810173" y="600557"/>
                  </a:lnTo>
                  <a:lnTo>
                    <a:pt x="1826453" y="646482"/>
                  </a:lnTo>
                  <a:lnTo>
                    <a:pt x="1840335" y="693238"/>
                  </a:lnTo>
                  <a:lnTo>
                    <a:pt x="1851779" y="740730"/>
                  </a:lnTo>
                  <a:lnTo>
                    <a:pt x="1860747" y="788866"/>
                  </a:lnTo>
                  <a:lnTo>
                    <a:pt x="1867200" y="837552"/>
                  </a:lnTo>
                  <a:lnTo>
                    <a:pt x="1871101" y="886696"/>
                  </a:lnTo>
                  <a:lnTo>
                    <a:pt x="1872410" y="936204"/>
                  </a:lnTo>
                  <a:lnTo>
                    <a:pt x="1871191" y="984381"/>
                  </a:lnTo>
                  <a:lnTo>
                    <a:pt x="1867576" y="1031926"/>
                  </a:lnTo>
                  <a:lnTo>
                    <a:pt x="1861622" y="1078779"/>
                  </a:lnTo>
                  <a:lnTo>
                    <a:pt x="1853389" y="1124882"/>
                  </a:lnTo>
                  <a:lnTo>
                    <a:pt x="1842935" y="1170177"/>
                  </a:lnTo>
                  <a:lnTo>
                    <a:pt x="1830320" y="1214603"/>
                  </a:lnTo>
                  <a:lnTo>
                    <a:pt x="1815601" y="1258103"/>
                  </a:lnTo>
                  <a:lnTo>
                    <a:pt x="1798838" y="1300618"/>
                  </a:lnTo>
                  <a:lnTo>
                    <a:pt x="1780090" y="1342088"/>
                  </a:lnTo>
                  <a:lnTo>
                    <a:pt x="1759415" y="1382455"/>
                  </a:lnTo>
                  <a:lnTo>
                    <a:pt x="1736872" y="1421661"/>
                  </a:lnTo>
                  <a:lnTo>
                    <a:pt x="1712521" y="1459646"/>
                  </a:lnTo>
                  <a:lnTo>
                    <a:pt x="1686419" y="1496351"/>
                  </a:lnTo>
                  <a:lnTo>
                    <a:pt x="1658626" y="1531718"/>
                  </a:lnTo>
                  <a:lnTo>
                    <a:pt x="1629201" y="1565688"/>
                  </a:lnTo>
                  <a:lnTo>
                    <a:pt x="1598202" y="1598201"/>
                  </a:lnTo>
                  <a:lnTo>
                    <a:pt x="1565688" y="1629200"/>
                  </a:lnTo>
                  <a:lnTo>
                    <a:pt x="1531718" y="1658626"/>
                  </a:lnTo>
                  <a:lnTo>
                    <a:pt x="1496351" y="1686419"/>
                  </a:lnTo>
                  <a:lnTo>
                    <a:pt x="1459646" y="1712520"/>
                  </a:lnTo>
                  <a:lnTo>
                    <a:pt x="1421661" y="1736872"/>
                  </a:lnTo>
                  <a:lnTo>
                    <a:pt x="1382455" y="1759415"/>
                  </a:lnTo>
                  <a:lnTo>
                    <a:pt x="1342088" y="1780090"/>
                  </a:lnTo>
                  <a:lnTo>
                    <a:pt x="1300618" y="1798838"/>
                  </a:lnTo>
                  <a:lnTo>
                    <a:pt x="1258103" y="1815601"/>
                  </a:lnTo>
                  <a:lnTo>
                    <a:pt x="1214603" y="1830320"/>
                  </a:lnTo>
                  <a:lnTo>
                    <a:pt x="1170177" y="1842935"/>
                  </a:lnTo>
                  <a:lnTo>
                    <a:pt x="1124883" y="1853389"/>
                  </a:lnTo>
                  <a:lnTo>
                    <a:pt x="1078779" y="1861622"/>
                  </a:lnTo>
                  <a:lnTo>
                    <a:pt x="1031926" y="1867576"/>
                  </a:lnTo>
                  <a:lnTo>
                    <a:pt x="984382" y="1871191"/>
                  </a:lnTo>
                  <a:lnTo>
                    <a:pt x="936205" y="1872410"/>
                  </a:lnTo>
                  <a:lnTo>
                    <a:pt x="888028" y="1871191"/>
                  </a:lnTo>
                  <a:lnTo>
                    <a:pt x="840483" y="1867576"/>
                  </a:lnTo>
                  <a:lnTo>
                    <a:pt x="793630" y="1861622"/>
                  </a:lnTo>
                  <a:lnTo>
                    <a:pt x="747527" y="1853389"/>
                  </a:lnTo>
                  <a:lnTo>
                    <a:pt x="702232" y="1842935"/>
                  </a:lnTo>
                  <a:lnTo>
                    <a:pt x="657806" y="1830320"/>
                  </a:lnTo>
                  <a:lnTo>
                    <a:pt x="614306" y="1815601"/>
                  </a:lnTo>
                  <a:lnTo>
                    <a:pt x="571791" y="1798838"/>
                  </a:lnTo>
                  <a:lnTo>
                    <a:pt x="530321" y="1780090"/>
                  </a:lnTo>
                  <a:lnTo>
                    <a:pt x="489954" y="1759415"/>
                  </a:lnTo>
                  <a:lnTo>
                    <a:pt x="450748" y="1736872"/>
                  </a:lnTo>
                  <a:lnTo>
                    <a:pt x="412763" y="1712520"/>
                  </a:lnTo>
                  <a:lnTo>
                    <a:pt x="376058" y="1686419"/>
                  </a:lnTo>
                  <a:lnTo>
                    <a:pt x="340691" y="1658626"/>
                  </a:lnTo>
                  <a:lnTo>
                    <a:pt x="306721" y="1629200"/>
                  </a:lnTo>
                  <a:lnTo>
                    <a:pt x="274208" y="1598201"/>
                  </a:lnTo>
                  <a:lnTo>
                    <a:pt x="243209" y="1565688"/>
                  </a:lnTo>
                  <a:lnTo>
                    <a:pt x="213783" y="1531718"/>
                  </a:lnTo>
                  <a:lnTo>
                    <a:pt x="185990" y="1496351"/>
                  </a:lnTo>
                  <a:lnTo>
                    <a:pt x="159889" y="1459646"/>
                  </a:lnTo>
                  <a:lnTo>
                    <a:pt x="135537" y="1421661"/>
                  </a:lnTo>
                  <a:lnTo>
                    <a:pt x="112994" y="1382455"/>
                  </a:lnTo>
                  <a:lnTo>
                    <a:pt x="92319" y="1342088"/>
                  </a:lnTo>
                  <a:lnTo>
                    <a:pt x="73571" y="1300618"/>
                  </a:lnTo>
                  <a:lnTo>
                    <a:pt x="56808" y="1258103"/>
                  </a:lnTo>
                  <a:lnTo>
                    <a:pt x="42089" y="1214603"/>
                  </a:lnTo>
                  <a:lnTo>
                    <a:pt x="29474" y="1170177"/>
                  </a:lnTo>
                  <a:lnTo>
                    <a:pt x="19020" y="1124882"/>
                  </a:lnTo>
                  <a:lnTo>
                    <a:pt x="10787" y="1078779"/>
                  </a:lnTo>
                  <a:lnTo>
                    <a:pt x="4833" y="1031926"/>
                  </a:lnTo>
                  <a:lnTo>
                    <a:pt x="1218" y="984381"/>
                  </a:lnTo>
                  <a:lnTo>
                    <a:pt x="0" y="936204"/>
                  </a:lnTo>
                  <a:close/>
                </a:path>
              </a:pathLst>
            </a:custGeom>
            <a:ln w="30029">
              <a:solidFill>
                <a:srgbClr val="FEFAE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91114" y="1152320"/>
              <a:ext cx="1266913" cy="1261289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06103" y="1155608"/>
              <a:ext cx="1228044" cy="1222838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206103" y="1155608"/>
              <a:ext cx="1228090" cy="1223010"/>
            </a:xfrm>
            <a:custGeom>
              <a:avLst/>
              <a:gdLst/>
              <a:ahLst/>
              <a:cxnLst/>
              <a:rect l="l" t="t" r="r" b="b"/>
              <a:pathLst>
                <a:path w="1228090" h="1223010">
                  <a:moveTo>
                    <a:pt x="130299" y="225193"/>
                  </a:moveTo>
                  <a:lnTo>
                    <a:pt x="161319" y="189313"/>
                  </a:lnTo>
                  <a:lnTo>
                    <a:pt x="194557" y="156480"/>
                  </a:lnTo>
                  <a:lnTo>
                    <a:pt x="229821" y="126713"/>
                  </a:lnTo>
                  <a:lnTo>
                    <a:pt x="266919" y="100032"/>
                  </a:lnTo>
                  <a:lnTo>
                    <a:pt x="305660" y="76455"/>
                  </a:lnTo>
                  <a:lnTo>
                    <a:pt x="345852" y="56003"/>
                  </a:lnTo>
                  <a:lnTo>
                    <a:pt x="387303" y="38695"/>
                  </a:lnTo>
                  <a:lnTo>
                    <a:pt x="429823" y="24551"/>
                  </a:lnTo>
                  <a:lnTo>
                    <a:pt x="473218" y="13590"/>
                  </a:lnTo>
                  <a:lnTo>
                    <a:pt x="517297" y="5831"/>
                  </a:lnTo>
                  <a:lnTo>
                    <a:pt x="561869" y="1295"/>
                  </a:lnTo>
                  <a:lnTo>
                    <a:pt x="606742" y="0"/>
                  </a:lnTo>
                  <a:lnTo>
                    <a:pt x="651724" y="1966"/>
                  </a:lnTo>
                  <a:lnTo>
                    <a:pt x="696624" y="7212"/>
                  </a:lnTo>
                  <a:lnTo>
                    <a:pt x="741249" y="15759"/>
                  </a:lnTo>
                  <a:lnTo>
                    <a:pt x="785409" y="27626"/>
                  </a:lnTo>
                  <a:lnTo>
                    <a:pt x="828911" y="42831"/>
                  </a:lnTo>
                  <a:lnTo>
                    <a:pt x="871565" y="61395"/>
                  </a:lnTo>
                  <a:lnTo>
                    <a:pt x="913177" y="83338"/>
                  </a:lnTo>
                  <a:lnTo>
                    <a:pt x="953557" y="108678"/>
                  </a:lnTo>
                  <a:lnTo>
                    <a:pt x="992512" y="137435"/>
                  </a:lnTo>
                  <a:lnTo>
                    <a:pt x="1029643" y="169505"/>
                  </a:lnTo>
                  <a:lnTo>
                    <a:pt x="1063957" y="204123"/>
                  </a:lnTo>
                  <a:lnTo>
                    <a:pt x="1095344" y="241095"/>
                  </a:lnTo>
                  <a:lnTo>
                    <a:pt x="1123695" y="280225"/>
                  </a:lnTo>
                  <a:lnTo>
                    <a:pt x="1148900" y="321317"/>
                  </a:lnTo>
                  <a:lnTo>
                    <a:pt x="1170849" y="364176"/>
                  </a:lnTo>
                  <a:lnTo>
                    <a:pt x="1189432" y="408605"/>
                  </a:lnTo>
                  <a:lnTo>
                    <a:pt x="1204539" y="454410"/>
                  </a:lnTo>
                  <a:lnTo>
                    <a:pt x="1216060" y="501395"/>
                  </a:lnTo>
                  <a:lnTo>
                    <a:pt x="1223886" y="549365"/>
                  </a:lnTo>
                  <a:lnTo>
                    <a:pt x="1227886" y="597723"/>
                  </a:lnTo>
                  <a:lnTo>
                    <a:pt x="1228044" y="645865"/>
                  </a:lnTo>
                  <a:lnTo>
                    <a:pt x="1224418" y="693577"/>
                  </a:lnTo>
                  <a:lnTo>
                    <a:pt x="1217068" y="740646"/>
                  </a:lnTo>
                  <a:lnTo>
                    <a:pt x="1206055" y="786859"/>
                  </a:lnTo>
                  <a:lnTo>
                    <a:pt x="1191437" y="832004"/>
                  </a:lnTo>
                  <a:lnTo>
                    <a:pt x="1173275" y="875868"/>
                  </a:lnTo>
                  <a:lnTo>
                    <a:pt x="1151628" y="918238"/>
                  </a:lnTo>
                  <a:lnTo>
                    <a:pt x="1126557" y="958901"/>
                  </a:lnTo>
                  <a:lnTo>
                    <a:pt x="1098120" y="997644"/>
                  </a:lnTo>
                  <a:lnTo>
                    <a:pt x="1067100" y="1033524"/>
                  </a:lnTo>
                  <a:lnTo>
                    <a:pt x="1033862" y="1066357"/>
                  </a:lnTo>
                  <a:lnTo>
                    <a:pt x="998598" y="1096124"/>
                  </a:lnTo>
                  <a:lnTo>
                    <a:pt x="961500" y="1122806"/>
                  </a:lnTo>
                  <a:lnTo>
                    <a:pt x="922759" y="1146382"/>
                  </a:lnTo>
                  <a:lnTo>
                    <a:pt x="882567" y="1166834"/>
                  </a:lnTo>
                  <a:lnTo>
                    <a:pt x="841115" y="1184142"/>
                  </a:lnTo>
                  <a:lnTo>
                    <a:pt x="798596" y="1198286"/>
                  </a:lnTo>
                  <a:lnTo>
                    <a:pt x="755201" y="1209248"/>
                  </a:lnTo>
                  <a:lnTo>
                    <a:pt x="711122" y="1217006"/>
                  </a:lnTo>
                  <a:lnTo>
                    <a:pt x="666550" y="1221543"/>
                  </a:lnTo>
                  <a:lnTo>
                    <a:pt x="621677" y="1222838"/>
                  </a:lnTo>
                  <a:lnTo>
                    <a:pt x="576695" y="1220872"/>
                  </a:lnTo>
                  <a:lnTo>
                    <a:pt x="531795" y="1215625"/>
                  </a:lnTo>
                  <a:lnTo>
                    <a:pt x="487169" y="1207078"/>
                  </a:lnTo>
                  <a:lnTo>
                    <a:pt x="443010" y="1195212"/>
                  </a:lnTo>
                  <a:lnTo>
                    <a:pt x="399507" y="1180006"/>
                  </a:lnTo>
                  <a:lnTo>
                    <a:pt x="356854" y="1161442"/>
                  </a:lnTo>
                  <a:lnTo>
                    <a:pt x="315242" y="1139500"/>
                  </a:lnTo>
                  <a:lnTo>
                    <a:pt x="274862" y="1114160"/>
                  </a:lnTo>
                  <a:lnTo>
                    <a:pt x="235907" y="1085402"/>
                  </a:lnTo>
                  <a:lnTo>
                    <a:pt x="199227" y="1053793"/>
                  </a:lnTo>
                  <a:lnTo>
                    <a:pt x="165565" y="1020037"/>
                  </a:lnTo>
                  <a:lnTo>
                    <a:pt x="134942" y="984326"/>
                  </a:lnTo>
                  <a:lnTo>
                    <a:pt x="107382" y="946851"/>
                  </a:lnTo>
                  <a:lnTo>
                    <a:pt x="82909" y="907803"/>
                  </a:lnTo>
                  <a:lnTo>
                    <a:pt x="61546" y="867374"/>
                  </a:lnTo>
                  <a:lnTo>
                    <a:pt x="43317" y="825754"/>
                  </a:lnTo>
                  <a:lnTo>
                    <a:pt x="28245" y="783135"/>
                  </a:lnTo>
                  <a:lnTo>
                    <a:pt x="16354" y="739709"/>
                  </a:lnTo>
                  <a:lnTo>
                    <a:pt x="7667" y="695666"/>
                  </a:lnTo>
                  <a:lnTo>
                    <a:pt x="2208" y="651197"/>
                  </a:lnTo>
                  <a:lnTo>
                    <a:pt x="0" y="606495"/>
                  </a:lnTo>
                  <a:lnTo>
                    <a:pt x="1066" y="561750"/>
                  </a:lnTo>
                  <a:lnTo>
                    <a:pt x="5430" y="517153"/>
                  </a:lnTo>
                  <a:lnTo>
                    <a:pt x="13116" y="472895"/>
                  </a:lnTo>
                  <a:lnTo>
                    <a:pt x="24147" y="429169"/>
                  </a:lnTo>
                  <a:lnTo>
                    <a:pt x="38547" y="386164"/>
                  </a:lnTo>
                  <a:lnTo>
                    <a:pt x="56338" y="344073"/>
                  </a:lnTo>
                  <a:lnTo>
                    <a:pt x="77545" y="303087"/>
                  </a:lnTo>
                  <a:lnTo>
                    <a:pt x="102191" y="263396"/>
                  </a:lnTo>
                  <a:lnTo>
                    <a:pt x="130299" y="225193"/>
                  </a:lnTo>
                  <a:close/>
                </a:path>
                <a:path w="1228090" h="1223010">
                  <a:moveTo>
                    <a:pt x="242472" y="314722"/>
                  </a:moveTo>
                  <a:lnTo>
                    <a:pt x="214866" y="353247"/>
                  </a:lnTo>
                  <a:lnTo>
                    <a:pt x="191826" y="393667"/>
                  </a:lnTo>
                  <a:lnTo>
                    <a:pt x="173312" y="435652"/>
                  </a:lnTo>
                  <a:lnTo>
                    <a:pt x="159281" y="478871"/>
                  </a:lnTo>
                  <a:lnTo>
                    <a:pt x="149692" y="522992"/>
                  </a:lnTo>
                  <a:lnTo>
                    <a:pt x="144503" y="567685"/>
                  </a:lnTo>
                  <a:lnTo>
                    <a:pt x="143672" y="612618"/>
                  </a:lnTo>
                  <a:lnTo>
                    <a:pt x="147157" y="657461"/>
                  </a:lnTo>
                  <a:lnTo>
                    <a:pt x="154918" y="701883"/>
                  </a:lnTo>
                  <a:lnTo>
                    <a:pt x="166912" y="745552"/>
                  </a:lnTo>
                  <a:lnTo>
                    <a:pt x="183097" y="788138"/>
                  </a:lnTo>
                  <a:lnTo>
                    <a:pt x="203432" y="829309"/>
                  </a:lnTo>
                  <a:lnTo>
                    <a:pt x="227875" y="868735"/>
                  </a:lnTo>
                  <a:lnTo>
                    <a:pt x="256385" y="906084"/>
                  </a:lnTo>
                  <a:lnTo>
                    <a:pt x="288919" y="941026"/>
                  </a:lnTo>
                  <a:lnTo>
                    <a:pt x="325436" y="973229"/>
                  </a:lnTo>
                  <a:lnTo>
                    <a:pt x="364935" y="1001697"/>
                  </a:lnTo>
                  <a:lnTo>
                    <a:pt x="406221" y="1025673"/>
                  </a:lnTo>
                  <a:lnTo>
                    <a:pt x="448962" y="1045192"/>
                  </a:lnTo>
                  <a:lnTo>
                    <a:pt x="492826" y="1060284"/>
                  </a:lnTo>
                  <a:lnTo>
                    <a:pt x="537481" y="1070984"/>
                  </a:lnTo>
                  <a:lnTo>
                    <a:pt x="582596" y="1077324"/>
                  </a:lnTo>
                  <a:lnTo>
                    <a:pt x="627837" y="1079336"/>
                  </a:lnTo>
                  <a:lnTo>
                    <a:pt x="672874" y="1077054"/>
                  </a:lnTo>
                  <a:lnTo>
                    <a:pt x="717373" y="1070509"/>
                  </a:lnTo>
                  <a:lnTo>
                    <a:pt x="761004" y="1059736"/>
                  </a:lnTo>
                  <a:lnTo>
                    <a:pt x="803434" y="1044766"/>
                  </a:lnTo>
                  <a:lnTo>
                    <a:pt x="844330" y="1025633"/>
                  </a:lnTo>
                  <a:lnTo>
                    <a:pt x="883362" y="1002368"/>
                  </a:lnTo>
                  <a:lnTo>
                    <a:pt x="920197" y="975005"/>
                  </a:lnTo>
                  <a:lnTo>
                    <a:pt x="954502" y="943577"/>
                  </a:lnTo>
                  <a:lnTo>
                    <a:pt x="985947" y="908115"/>
                  </a:lnTo>
                  <a:lnTo>
                    <a:pt x="1013553" y="869591"/>
                  </a:lnTo>
                  <a:lnTo>
                    <a:pt x="1036592" y="829170"/>
                  </a:lnTo>
                  <a:lnTo>
                    <a:pt x="1055107" y="787185"/>
                  </a:lnTo>
                  <a:lnTo>
                    <a:pt x="1069138" y="743966"/>
                  </a:lnTo>
                  <a:lnTo>
                    <a:pt x="1078727" y="699845"/>
                  </a:lnTo>
                  <a:lnTo>
                    <a:pt x="1083916" y="655153"/>
                  </a:lnTo>
                  <a:lnTo>
                    <a:pt x="1084747" y="610219"/>
                  </a:lnTo>
                  <a:lnTo>
                    <a:pt x="1081261" y="565376"/>
                  </a:lnTo>
                  <a:lnTo>
                    <a:pt x="1073501" y="520955"/>
                  </a:lnTo>
                  <a:lnTo>
                    <a:pt x="1061507" y="477286"/>
                  </a:lnTo>
                  <a:lnTo>
                    <a:pt x="1045322" y="434700"/>
                  </a:lnTo>
                  <a:lnTo>
                    <a:pt x="1024987" y="393529"/>
                  </a:lnTo>
                  <a:lnTo>
                    <a:pt x="1000544" y="354103"/>
                  </a:lnTo>
                  <a:lnTo>
                    <a:pt x="972034" y="316754"/>
                  </a:lnTo>
                  <a:lnTo>
                    <a:pt x="939500" y="281812"/>
                  </a:lnTo>
                  <a:lnTo>
                    <a:pt x="902983" y="249608"/>
                  </a:lnTo>
                  <a:lnTo>
                    <a:pt x="863484" y="221141"/>
                  </a:lnTo>
                  <a:lnTo>
                    <a:pt x="822198" y="197164"/>
                  </a:lnTo>
                  <a:lnTo>
                    <a:pt x="779457" y="177646"/>
                  </a:lnTo>
                  <a:lnTo>
                    <a:pt x="735593" y="162553"/>
                  </a:lnTo>
                  <a:lnTo>
                    <a:pt x="690937" y="151853"/>
                  </a:lnTo>
                  <a:lnTo>
                    <a:pt x="645823" y="145514"/>
                  </a:lnTo>
                  <a:lnTo>
                    <a:pt x="600581" y="143501"/>
                  </a:lnTo>
                  <a:lnTo>
                    <a:pt x="555545" y="145784"/>
                  </a:lnTo>
                  <a:lnTo>
                    <a:pt x="511045" y="152328"/>
                  </a:lnTo>
                  <a:lnTo>
                    <a:pt x="467415" y="163101"/>
                  </a:lnTo>
                  <a:lnTo>
                    <a:pt x="424985" y="178071"/>
                  </a:lnTo>
                  <a:lnTo>
                    <a:pt x="384088" y="197205"/>
                  </a:lnTo>
                  <a:lnTo>
                    <a:pt x="345057" y="220470"/>
                  </a:lnTo>
                  <a:lnTo>
                    <a:pt x="308222" y="247832"/>
                  </a:lnTo>
                  <a:lnTo>
                    <a:pt x="273916" y="279261"/>
                  </a:lnTo>
                  <a:lnTo>
                    <a:pt x="242472" y="314722"/>
                  </a:lnTo>
                  <a:close/>
                </a:path>
              </a:pathLst>
            </a:custGeom>
            <a:ln w="10477">
              <a:solidFill>
                <a:srgbClr val="C2BEA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114160" y="0"/>
              <a:ext cx="8944610" cy="7544434"/>
            </a:xfrm>
            <a:custGeom>
              <a:avLst/>
              <a:gdLst/>
              <a:ahLst/>
              <a:cxnLst/>
              <a:rect l="l" t="t" r="r" b="b"/>
              <a:pathLst>
                <a:path w="8944610" h="7544434">
                  <a:moveTo>
                    <a:pt x="8944239" y="7543859"/>
                  </a:moveTo>
                  <a:lnTo>
                    <a:pt x="0" y="7543859"/>
                  </a:lnTo>
                  <a:lnTo>
                    <a:pt x="0" y="0"/>
                  </a:lnTo>
                  <a:lnTo>
                    <a:pt x="8944239" y="0"/>
                  </a:lnTo>
                  <a:lnTo>
                    <a:pt x="8944239" y="754385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32277" y="0"/>
              <a:ext cx="165277" cy="7586205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1116469" y="0"/>
              <a:ext cx="80645" cy="7544434"/>
            </a:xfrm>
            <a:custGeom>
              <a:avLst/>
              <a:gdLst/>
              <a:ahLst/>
              <a:cxnLst/>
              <a:rect l="l" t="t" r="r" b="b"/>
              <a:pathLst>
                <a:path w="80644" h="7544434">
                  <a:moveTo>
                    <a:pt x="80479" y="6200953"/>
                  </a:moveTo>
                  <a:lnTo>
                    <a:pt x="0" y="6200953"/>
                  </a:lnTo>
                  <a:lnTo>
                    <a:pt x="0" y="7543851"/>
                  </a:lnTo>
                  <a:lnTo>
                    <a:pt x="80479" y="7543851"/>
                  </a:lnTo>
                  <a:lnTo>
                    <a:pt x="80479" y="6200953"/>
                  </a:lnTo>
                  <a:close/>
                </a:path>
                <a:path w="80644" h="7544434">
                  <a:moveTo>
                    <a:pt x="80479" y="0"/>
                  </a:moveTo>
                  <a:lnTo>
                    <a:pt x="0" y="0"/>
                  </a:lnTo>
                  <a:lnTo>
                    <a:pt x="0" y="1760270"/>
                  </a:lnTo>
                  <a:lnTo>
                    <a:pt x="80479" y="1760270"/>
                  </a:lnTo>
                  <a:lnTo>
                    <a:pt x="804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02690" marR="5080">
              <a:lnSpc>
                <a:spcPct val="100899"/>
              </a:lnSpc>
              <a:spcBef>
                <a:spcPts val="80"/>
              </a:spcBef>
            </a:pPr>
            <a:r>
              <a:rPr sz="4700" spc="125" dirty="0">
                <a:latin typeface="Roboto Bk"/>
                <a:cs typeface="Roboto Bk"/>
              </a:rPr>
              <a:t>Compliances</a:t>
            </a:r>
            <a:r>
              <a:rPr sz="4700" spc="-35" dirty="0">
                <a:latin typeface="Roboto Bk"/>
                <a:cs typeface="Roboto Bk"/>
              </a:rPr>
              <a:t> </a:t>
            </a:r>
            <a:r>
              <a:rPr sz="4700" spc="280" dirty="0">
                <a:latin typeface="Roboto Bk"/>
                <a:cs typeface="Roboto Bk"/>
              </a:rPr>
              <a:t>and </a:t>
            </a:r>
            <a:r>
              <a:rPr sz="4700" spc="-1160" dirty="0">
                <a:latin typeface="Roboto Bk"/>
                <a:cs typeface="Roboto Bk"/>
              </a:rPr>
              <a:t> </a:t>
            </a:r>
            <a:r>
              <a:rPr sz="4700" spc="190" dirty="0">
                <a:latin typeface="Roboto Bk"/>
                <a:cs typeface="Roboto Bk"/>
              </a:rPr>
              <a:t>Amendments:</a:t>
            </a:r>
            <a:endParaRPr sz="4700">
              <a:latin typeface="Roboto Bk"/>
              <a:cs typeface="Roboto Bk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15" dirty="0"/>
              <a:pPr marL="38100">
                <a:lnSpc>
                  <a:spcPct val="100000"/>
                </a:lnSpc>
                <a:spcBef>
                  <a:spcPts val="25"/>
                </a:spcBef>
              </a:pPr>
              <a:t>42</a:t>
            </a:fld>
            <a:endParaRPr spc="-15" dirty="0"/>
          </a:p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998855" y="1753235"/>
          <a:ext cx="8966199" cy="46804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37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993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1104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5958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6250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0247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marL="193040" marR="71755" indent="-136525">
                        <a:lnSpc>
                          <a:spcPts val="1810"/>
                        </a:lnSpc>
                      </a:pPr>
                      <a:r>
                        <a:rPr sz="1550" b="1" spc="-65" dirty="0">
                          <a:latin typeface="Roboto Bk"/>
                          <a:cs typeface="Roboto Bk"/>
                        </a:rPr>
                        <a:t>F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orm  </a:t>
                      </a:r>
                      <a:r>
                        <a:rPr sz="1550" b="1" spc="70" dirty="0">
                          <a:latin typeface="Roboto Bk"/>
                          <a:cs typeface="Roboto Bk"/>
                        </a:rPr>
                        <a:t>no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444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marL="758825" marR="237490" indent="-513715">
                        <a:lnSpc>
                          <a:spcPts val="1810"/>
                        </a:lnSpc>
                      </a:pPr>
                      <a:r>
                        <a:rPr sz="1550" b="1" spc="30" dirty="0">
                          <a:latin typeface="Roboto Bk"/>
                          <a:cs typeface="Roboto Bk"/>
                        </a:rPr>
                        <a:t>Purpose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ﬁling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5" dirty="0">
                          <a:latin typeface="Roboto Bk"/>
                          <a:cs typeface="Roboto Bk"/>
                        </a:rPr>
                        <a:t>by </a:t>
                      </a:r>
                      <a:r>
                        <a:rPr sz="1550" b="1" spc="-37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40" dirty="0">
                          <a:latin typeface="Roboto Bk"/>
                          <a:cs typeface="Roboto Bk"/>
                        </a:rPr>
                        <a:t>assessee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444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2650">
                        <a:latin typeface="Times New Roman"/>
                        <a:cs typeface="Times New Roman"/>
                      </a:endParaRPr>
                    </a:p>
                    <a:p>
                      <a:pPr marL="1930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550" b="1" spc="75" dirty="0">
                          <a:latin typeface="Roboto Bk"/>
                          <a:cs typeface="Roboto Bk"/>
                        </a:rPr>
                        <a:t>Due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Date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ﬁling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444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marL="423545" marR="100965" indent="-325120">
                        <a:lnSpc>
                          <a:spcPts val="1810"/>
                        </a:lnSpc>
                      </a:pPr>
                      <a:r>
                        <a:rPr sz="1550" b="1" spc="15" dirty="0">
                          <a:latin typeface="Roboto Bk"/>
                          <a:cs typeface="Roboto Bk"/>
                        </a:rPr>
                        <a:t>Consequences</a:t>
                      </a:r>
                      <a:r>
                        <a:rPr sz="1550" b="1" spc="-6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 </a:t>
                      </a:r>
                      <a:r>
                        <a:rPr sz="1550" b="1" spc="-3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85" dirty="0">
                          <a:latin typeface="Roboto Bk"/>
                          <a:cs typeface="Roboto Bk"/>
                        </a:rPr>
                        <a:t>non</a:t>
                      </a:r>
                      <a:r>
                        <a:rPr sz="15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ﬁling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444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2650">
                        <a:latin typeface="Times New Roman"/>
                        <a:cs typeface="Times New Roman"/>
                      </a:endParaRPr>
                    </a:p>
                    <a:p>
                      <a:pPr marL="1612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550" b="1" spc="20" dirty="0">
                          <a:latin typeface="Roboto Bk"/>
                          <a:cs typeface="Roboto Bk"/>
                        </a:rPr>
                        <a:t>Recent</a:t>
                      </a:r>
                      <a:r>
                        <a:rPr sz="1550" b="1" spc="-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5" dirty="0">
                          <a:latin typeface="Roboto Bk"/>
                          <a:cs typeface="Roboto Bk"/>
                        </a:rPr>
                        <a:t>Amendments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444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159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700">
                        <a:latin typeface="Times New Roman"/>
                        <a:cs typeface="Times New Roman"/>
                      </a:endParaRPr>
                    </a:p>
                    <a:p>
                      <a:pPr marL="151130">
                        <a:lnSpc>
                          <a:spcPct val="100000"/>
                        </a:lnSpc>
                      </a:pPr>
                      <a:r>
                        <a:rPr sz="2200" b="1" spc="-35" dirty="0">
                          <a:latin typeface="Roboto"/>
                          <a:cs typeface="Roboto"/>
                        </a:rPr>
                        <a:t>10</a:t>
                      </a:r>
                      <a:endParaRPr sz="2200">
                        <a:latin typeface="Roboto"/>
                        <a:cs typeface="Roboto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4D8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4445" marR="93980">
                        <a:lnSpc>
                          <a:spcPts val="1810"/>
                        </a:lnSpc>
                      </a:pPr>
                      <a:r>
                        <a:rPr sz="1550" b="1" u="sng" spc="20" dirty="0">
                          <a:uFill>
                            <a:solidFill>
                              <a:srgbClr val="000000"/>
                            </a:solidFill>
                          </a:uFill>
                          <a:latin typeface="Roboto Bk"/>
                          <a:cs typeface="Roboto Bk"/>
                        </a:rPr>
                        <a:t>To </a:t>
                      </a:r>
                      <a:r>
                        <a:rPr sz="1550" b="1" u="sng" spc="40" dirty="0">
                          <a:uFill>
                            <a:solidFill>
                              <a:srgbClr val="000000"/>
                            </a:solidFill>
                          </a:uFill>
                          <a:latin typeface="Roboto Bk"/>
                          <a:cs typeface="Roboto Bk"/>
                        </a:rPr>
                        <a:t>be </a:t>
                      </a:r>
                      <a:r>
                        <a:rPr sz="1550" b="1" u="sng" spc="65" dirty="0">
                          <a:uFill>
                            <a:solidFill>
                              <a:srgbClr val="000000"/>
                            </a:solidFill>
                          </a:uFill>
                          <a:latin typeface="Roboto Bk"/>
                          <a:cs typeface="Roboto Bk"/>
                        </a:rPr>
                        <a:t>furnished</a:t>
                      </a:r>
                      <a:r>
                        <a:rPr sz="1550" b="1" spc="6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70" dirty="0">
                          <a:latin typeface="Roboto Bk"/>
                          <a:cs typeface="Roboto Bk"/>
                        </a:rPr>
                        <a:t>for </a:t>
                      </a:r>
                      <a:r>
                        <a:rPr sz="1550" b="1" spc="7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accumulation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 </a:t>
                      </a:r>
                      <a:r>
                        <a:rPr sz="1550" b="1" spc="2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income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65" dirty="0">
                          <a:latin typeface="Roboto Bk"/>
                          <a:cs typeface="Roboto Bk"/>
                        </a:rPr>
                        <a:t>u/s.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30" dirty="0">
                          <a:latin typeface="Roboto Bk"/>
                          <a:cs typeface="Roboto Bk"/>
                        </a:rPr>
                        <a:t>11(2)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u="sng" spc="70" dirty="0">
                          <a:uFill>
                            <a:solidFill>
                              <a:srgbClr val="000000"/>
                            </a:solidFill>
                          </a:uFill>
                          <a:latin typeface="Roboto Bk"/>
                          <a:cs typeface="Roboto Bk"/>
                        </a:rPr>
                        <a:t>for </a:t>
                      </a:r>
                      <a:r>
                        <a:rPr sz="1550" b="1" spc="7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Roboto Bk"/>
                          <a:cs typeface="Roboto Bk"/>
                        </a:rPr>
                        <a:t>speciﬁc </a:t>
                      </a:r>
                      <a:r>
                        <a:rPr sz="1550" b="1" u="sng" spc="50" dirty="0">
                          <a:uFill>
                            <a:solidFill>
                              <a:srgbClr val="000000"/>
                            </a:solidFill>
                          </a:uFill>
                          <a:latin typeface="Roboto Bk"/>
                          <a:cs typeface="Roboto Bk"/>
                        </a:rPr>
                        <a:t>purpose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95" dirty="0">
                          <a:latin typeface="Roboto Bk"/>
                          <a:cs typeface="Roboto Bk"/>
                        </a:rPr>
                        <a:t>or </a:t>
                      </a:r>
                      <a:r>
                        <a:rPr sz="1550" b="1" spc="10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95" dirty="0">
                          <a:latin typeface="Roboto Bk"/>
                          <a:cs typeface="Roboto Bk"/>
                        </a:rPr>
                        <a:t>under </a:t>
                      </a:r>
                      <a:r>
                        <a:rPr sz="1550" b="1" spc="70" dirty="0">
                          <a:latin typeface="Roboto Bk"/>
                          <a:cs typeface="Roboto Bk"/>
                        </a:rPr>
                        <a:t>3rd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proviso 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to </a:t>
                      </a:r>
                      <a:r>
                        <a:rPr sz="1550" b="1" spc="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60" dirty="0">
                          <a:latin typeface="Roboto Bk"/>
                          <a:cs typeface="Roboto Bk"/>
                        </a:rPr>
                        <a:t>Sec.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35" dirty="0">
                          <a:latin typeface="Roboto Bk"/>
                          <a:cs typeface="Roboto Bk"/>
                        </a:rPr>
                        <a:t>10(23C)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to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be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 utilized</a:t>
                      </a:r>
                      <a:r>
                        <a:rPr sz="1550" b="1" spc="-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70" dirty="0">
                          <a:latin typeface="Roboto Bk"/>
                          <a:cs typeface="Roboto Bk"/>
                        </a:rPr>
                        <a:t>for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the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purpose </a:t>
                      </a:r>
                      <a:r>
                        <a:rPr sz="1550" b="1" spc="-3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70" dirty="0">
                          <a:latin typeface="Roboto Bk"/>
                          <a:cs typeface="Roboto Bk"/>
                        </a:rPr>
                        <a:t>for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85" dirty="0">
                          <a:latin typeface="Roboto Bk"/>
                          <a:cs typeface="Roboto Bk"/>
                        </a:rPr>
                        <a:t>which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0" dirty="0">
                          <a:latin typeface="Roboto Bk"/>
                          <a:cs typeface="Roboto Bk"/>
                        </a:rPr>
                        <a:t>it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20" dirty="0">
                          <a:latin typeface="Roboto Bk"/>
                          <a:cs typeface="Roboto Bk"/>
                        </a:rPr>
                        <a:t>is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30" dirty="0">
                          <a:latin typeface="Roboto Bk"/>
                          <a:cs typeface="Roboto Bk"/>
                        </a:rPr>
                        <a:t>set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0" dirty="0">
                          <a:latin typeface="Roboto Bk"/>
                          <a:cs typeface="Roboto Bk"/>
                        </a:rPr>
                        <a:t>up.</a:t>
                      </a:r>
                      <a:endParaRPr sz="1550">
                        <a:latin typeface="Roboto Bk"/>
                        <a:cs typeface="Roboto Bk"/>
                      </a:endParaRPr>
                    </a:p>
                    <a:p>
                      <a:pPr marL="4445" marR="102235">
                        <a:lnSpc>
                          <a:spcPts val="1820"/>
                        </a:lnSpc>
                        <a:spcBef>
                          <a:spcPts val="30"/>
                        </a:spcBef>
                      </a:pPr>
                      <a:r>
                        <a:rPr sz="1550" b="1" u="sng" spc="75" dirty="0">
                          <a:uFill>
                            <a:solidFill>
                              <a:srgbClr val="000000"/>
                            </a:solidFill>
                          </a:uFill>
                          <a:latin typeface="Roboto Bk"/>
                          <a:cs typeface="Roboto Bk"/>
                        </a:rPr>
                        <a:t>Then </a:t>
                      </a:r>
                      <a:r>
                        <a:rPr sz="1550" b="1" u="sng" spc="35" dirty="0">
                          <a:uFill>
                            <a:solidFill>
                              <a:srgbClr val="000000"/>
                            </a:solidFill>
                          </a:uFill>
                          <a:latin typeface="Roboto Bk"/>
                          <a:cs typeface="Roboto Bk"/>
                        </a:rPr>
                        <a:t>the </a:t>
                      </a:r>
                      <a:r>
                        <a:rPr sz="1550" b="1" u="sng" spc="65" dirty="0">
                          <a:uFill>
                            <a:solidFill>
                              <a:srgbClr val="000000"/>
                            </a:solidFill>
                          </a:uFill>
                          <a:latin typeface="Roboto Bk"/>
                          <a:cs typeface="Roboto Bk"/>
                        </a:rPr>
                        <a:t>amount </a:t>
                      </a:r>
                      <a:r>
                        <a:rPr sz="1550" b="1" u="sng" spc="40" dirty="0">
                          <a:uFill>
                            <a:solidFill>
                              <a:srgbClr val="000000"/>
                            </a:solidFill>
                          </a:uFill>
                          <a:latin typeface="Roboto Bk"/>
                          <a:cs typeface="Roboto Bk"/>
                        </a:rPr>
                        <a:t>can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u="sng" spc="40" dirty="0">
                          <a:uFill>
                            <a:solidFill>
                              <a:srgbClr val="000000"/>
                            </a:solidFill>
                          </a:uFill>
                          <a:latin typeface="Roboto Bk"/>
                          <a:cs typeface="Roboto Bk"/>
                        </a:rPr>
                        <a:t>be</a:t>
                      </a:r>
                      <a:r>
                        <a:rPr sz="155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u="sng" spc="35" dirty="0">
                          <a:uFill>
                            <a:solidFill>
                              <a:srgbClr val="000000"/>
                            </a:solidFill>
                          </a:uFill>
                          <a:latin typeface="Roboto Bk"/>
                          <a:cs typeface="Roboto Bk"/>
                        </a:rPr>
                        <a:t>utilised</a:t>
                      </a:r>
                      <a:r>
                        <a:rPr sz="155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u="sng" spc="95" dirty="0">
                          <a:uFill>
                            <a:solidFill>
                              <a:srgbClr val="000000"/>
                            </a:solidFill>
                          </a:uFill>
                          <a:latin typeface="Roboto Bk"/>
                          <a:cs typeface="Roboto Bk"/>
                        </a:rPr>
                        <a:t>in</a:t>
                      </a:r>
                      <a:r>
                        <a:rPr sz="155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u="sng" spc="65" dirty="0">
                          <a:uFill>
                            <a:solidFill>
                              <a:srgbClr val="000000"/>
                            </a:solidFill>
                          </a:uFill>
                          <a:latin typeface="Roboto Bk"/>
                          <a:cs typeface="Roboto Bk"/>
                        </a:rPr>
                        <a:t>any</a:t>
                      </a:r>
                      <a:r>
                        <a:rPr sz="1550" b="1" u="sng" dirty="0">
                          <a:uFill>
                            <a:solidFill>
                              <a:srgbClr val="000000"/>
                            </a:solidFill>
                          </a:u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u="sng" spc="15" dirty="0">
                          <a:uFill>
                            <a:solidFill>
                              <a:srgbClr val="000000"/>
                            </a:solidFill>
                          </a:uFill>
                          <a:latin typeface="Roboto Bk"/>
                          <a:cs typeface="Roboto Bk"/>
                        </a:rPr>
                        <a:t>of</a:t>
                      </a:r>
                      <a:r>
                        <a:rPr sz="1550" b="1" u="sng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u="sng" spc="35" dirty="0">
                          <a:uFill>
                            <a:solidFill>
                              <a:srgbClr val="000000"/>
                            </a:solidFill>
                          </a:uFill>
                          <a:latin typeface="Roboto Bk"/>
                          <a:cs typeface="Roboto Bk"/>
                        </a:rPr>
                        <a:t>the </a:t>
                      </a:r>
                      <a:r>
                        <a:rPr sz="1550" b="1" spc="-3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u="sng" spc="30" dirty="0">
                          <a:uFill>
                            <a:solidFill>
                              <a:srgbClr val="000000"/>
                            </a:solidFill>
                          </a:uFill>
                          <a:latin typeface="Roboto Bk"/>
                          <a:cs typeface="Roboto Bk"/>
                        </a:rPr>
                        <a:t>subsequent </a:t>
                      </a:r>
                      <a:r>
                        <a:rPr sz="1550" b="1" u="sng" spc="-40" dirty="0">
                          <a:uFill>
                            <a:solidFill>
                              <a:srgbClr val="000000"/>
                            </a:solidFill>
                          </a:uFill>
                          <a:latin typeface="Roboto Bk"/>
                          <a:cs typeface="Roboto Bk"/>
                        </a:rPr>
                        <a:t>5 </a:t>
                      </a:r>
                      <a:r>
                        <a:rPr sz="1550" b="1" u="sng" spc="40" dirty="0">
                          <a:uFill>
                            <a:solidFill>
                              <a:srgbClr val="000000"/>
                            </a:solidFill>
                          </a:uFill>
                          <a:latin typeface="Roboto Bk"/>
                          <a:cs typeface="Roboto Bk"/>
                        </a:rPr>
                        <a:t>years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70" dirty="0">
                          <a:latin typeface="Roboto Bk"/>
                          <a:cs typeface="Roboto Bk"/>
                        </a:rPr>
                        <a:t>for </a:t>
                      </a:r>
                      <a:r>
                        <a:rPr sz="1550" b="1" spc="7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the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purpose </a:t>
                      </a:r>
                      <a:r>
                        <a:rPr sz="1550" b="1" spc="70" dirty="0">
                          <a:latin typeface="Roboto Bk"/>
                          <a:cs typeface="Roboto Bk"/>
                        </a:rPr>
                        <a:t>for </a:t>
                      </a:r>
                      <a:r>
                        <a:rPr sz="1550" b="1" spc="85" dirty="0">
                          <a:latin typeface="Roboto Bk"/>
                          <a:cs typeface="Roboto Bk"/>
                        </a:rPr>
                        <a:t>which </a:t>
                      </a:r>
                      <a:r>
                        <a:rPr sz="1550" b="1" spc="9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0" dirty="0">
                          <a:latin typeface="Roboto Bk"/>
                          <a:cs typeface="Roboto Bk"/>
                        </a:rPr>
                        <a:t>it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was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0" dirty="0">
                          <a:latin typeface="Roboto Bk"/>
                          <a:cs typeface="Roboto Bk"/>
                        </a:rPr>
                        <a:t>accumulated.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57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4D8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4445" marR="78740">
                        <a:lnSpc>
                          <a:spcPts val="1810"/>
                        </a:lnSpc>
                        <a:buAutoNum type="romanLcParenR"/>
                        <a:tabLst>
                          <a:tab pos="236854" algn="l"/>
                        </a:tabLst>
                      </a:pPr>
                      <a:r>
                        <a:rPr sz="1550" b="1" spc="75" dirty="0">
                          <a:latin typeface="Roboto Bk"/>
                          <a:cs typeface="Roboto Bk"/>
                        </a:rPr>
                        <a:t>Prior 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to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Finance </a:t>
                      </a:r>
                      <a:r>
                        <a:rPr sz="1550" b="1" spc="5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45" dirty="0">
                          <a:latin typeface="Roboto Bk"/>
                          <a:cs typeface="Roboto Bk"/>
                        </a:rPr>
                        <a:t>Act-2023,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before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the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80" dirty="0">
                          <a:latin typeface="Roboto Bk"/>
                          <a:cs typeface="Roboto Bk"/>
                        </a:rPr>
                        <a:t>expiry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0" dirty="0">
                          <a:latin typeface="Roboto Bk"/>
                          <a:cs typeface="Roboto Bk"/>
                        </a:rPr>
                        <a:t>date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70" dirty="0">
                          <a:latin typeface="Roboto Bk"/>
                          <a:cs typeface="Roboto Bk"/>
                        </a:rPr>
                        <a:t>for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ﬁling </a:t>
                      </a:r>
                      <a:r>
                        <a:rPr sz="1550" b="1" spc="-3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</a:t>
                      </a:r>
                      <a:r>
                        <a:rPr sz="1550" b="1" spc="38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65" dirty="0">
                          <a:latin typeface="Roboto Bk"/>
                          <a:cs typeface="Roboto Bk"/>
                        </a:rPr>
                        <a:t>ITR</a:t>
                      </a:r>
                      <a:r>
                        <a:rPr sz="15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50" dirty="0">
                          <a:latin typeface="Roboto Bk"/>
                          <a:cs typeface="Roboto Bk"/>
                        </a:rPr>
                        <a:t>7,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55" dirty="0">
                          <a:latin typeface="Roboto Bk"/>
                          <a:cs typeface="Roboto Bk"/>
                        </a:rPr>
                        <a:t>u/s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35" dirty="0">
                          <a:latin typeface="Roboto Bk"/>
                          <a:cs typeface="Roboto Bk"/>
                        </a:rPr>
                        <a:t>139(1),</a:t>
                      </a:r>
                      <a:endParaRPr sz="1550">
                        <a:latin typeface="Roboto Bk"/>
                        <a:cs typeface="Roboto Bk"/>
                      </a:endParaRPr>
                    </a:p>
                    <a:p>
                      <a:pPr marL="248285" indent="-243840">
                        <a:lnSpc>
                          <a:spcPts val="1755"/>
                        </a:lnSpc>
                        <a:buAutoNum type="romanLcParenR"/>
                        <a:tabLst>
                          <a:tab pos="248285" algn="l"/>
                        </a:tabLst>
                      </a:pPr>
                      <a:r>
                        <a:rPr sz="1550" b="1" spc="50" dirty="0">
                          <a:latin typeface="Roboto Bk"/>
                          <a:cs typeface="Roboto Bk"/>
                        </a:rPr>
                        <a:t>Vide</a:t>
                      </a:r>
                      <a:r>
                        <a:rPr sz="1550" b="1" spc="-2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Finance</a:t>
                      </a:r>
                      <a:endParaRPr sz="1550">
                        <a:latin typeface="Roboto Bk"/>
                        <a:cs typeface="Roboto Bk"/>
                      </a:endParaRPr>
                    </a:p>
                    <a:p>
                      <a:pPr marL="4445" marR="62865">
                        <a:lnSpc>
                          <a:spcPts val="1820"/>
                        </a:lnSpc>
                        <a:spcBef>
                          <a:spcPts val="75"/>
                        </a:spcBef>
                      </a:pPr>
                      <a:r>
                        <a:rPr sz="1550" b="1" spc="-45" dirty="0">
                          <a:latin typeface="Roboto Bk"/>
                          <a:cs typeface="Roboto Bk"/>
                        </a:rPr>
                        <a:t>Act-2023,</a:t>
                      </a:r>
                      <a:r>
                        <a:rPr sz="15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60" dirty="0">
                          <a:latin typeface="Roboto Bk"/>
                          <a:cs typeface="Roboto Bk"/>
                        </a:rPr>
                        <a:t>due</a:t>
                      </a:r>
                      <a:r>
                        <a:rPr sz="15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0" dirty="0">
                          <a:latin typeface="Roboto Bk"/>
                          <a:cs typeface="Roboto Bk"/>
                        </a:rPr>
                        <a:t>date</a:t>
                      </a:r>
                      <a:r>
                        <a:rPr sz="15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 </a:t>
                      </a:r>
                      <a:r>
                        <a:rPr sz="1550" b="1" spc="-3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ﬁling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40" dirty="0">
                          <a:latin typeface="Roboto Bk"/>
                          <a:cs typeface="Roboto Bk"/>
                        </a:rPr>
                        <a:t>10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20" dirty="0">
                          <a:latin typeface="Roboto Bk"/>
                          <a:cs typeface="Roboto Bk"/>
                        </a:rPr>
                        <a:t>is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40" dirty="0">
                          <a:latin typeface="Roboto Bk"/>
                          <a:cs typeface="Roboto Bk"/>
                        </a:rPr>
                        <a:t>2 </a:t>
                      </a:r>
                      <a:r>
                        <a:rPr sz="1550" b="1" spc="-3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months </a:t>
                      </a:r>
                      <a:r>
                        <a:rPr sz="1550" b="1" spc="100" dirty="0">
                          <a:latin typeface="Roboto Bk"/>
                          <a:cs typeface="Roboto Bk"/>
                        </a:rPr>
                        <a:t>prior 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to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the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70" dirty="0">
                          <a:latin typeface="Roboto Bk"/>
                          <a:cs typeface="Roboto Bk"/>
                        </a:rPr>
                        <a:t>expire </a:t>
                      </a:r>
                      <a:r>
                        <a:rPr sz="1550" b="1" spc="30" dirty="0">
                          <a:latin typeface="Roboto Bk"/>
                          <a:cs typeface="Roboto Bk"/>
                        </a:rPr>
                        <a:t>date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ﬁling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</a:t>
                      </a:r>
                      <a:r>
                        <a:rPr sz="1550" b="1" spc="38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65" dirty="0">
                          <a:latin typeface="Roboto Bk"/>
                          <a:cs typeface="Roboto Bk"/>
                        </a:rPr>
                        <a:t>ITR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50" dirty="0">
                          <a:latin typeface="Roboto Bk"/>
                          <a:cs typeface="Roboto Bk"/>
                        </a:rPr>
                        <a:t>7,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55" dirty="0">
                          <a:latin typeface="Roboto Bk"/>
                          <a:cs typeface="Roboto Bk"/>
                        </a:rPr>
                        <a:t>u/s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30" dirty="0">
                          <a:latin typeface="Roboto Bk"/>
                          <a:cs typeface="Roboto Bk"/>
                        </a:rPr>
                        <a:t>139(1)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4D8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4445" marR="183515">
                        <a:lnSpc>
                          <a:spcPts val="1820"/>
                        </a:lnSpc>
                        <a:spcBef>
                          <a:spcPts val="1195"/>
                        </a:spcBef>
                      </a:pPr>
                      <a:r>
                        <a:rPr sz="1550" b="1" spc="50" dirty="0">
                          <a:latin typeface="Roboto Bk"/>
                          <a:cs typeface="Roboto Bk"/>
                        </a:rPr>
                        <a:t>Unutilized </a:t>
                      </a:r>
                      <a:r>
                        <a:rPr sz="1550" b="1" spc="5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65" dirty="0">
                          <a:latin typeface="Roboto Bk"/>
                          <a:cs typeface="Roboto Bk"/>
                        </a:rPr>
                        <a:t>amount </a:t>
                      </a:r>
                      <a:r>
                        <a:rPr sz="1550" b="1" spc="90" dirty="0">
                          <a:latin typeface="Roboto Bk"/>
                          <a:cs typeface="Roboto Bk"/>
                        </a:rPr>
                        <a:t>will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be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taxed </a:t>
                      </a:r>
                      <a:r>
                        <a:rPr sz="1550" b="1" spc="-30" dirty="0">
                          <a:latin typeface="Roboto Bk"/>
                          <a:cs typeface="Roboto Bk"/>
                        </a:rPr>
                        <a:t>as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income </a:t>
                      </a:r>
                      <a:r>
                        <a:rPr sz="1550" b="1" spc="5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the trust </a:t>
                      </a:r>
                      <a:r>
                        <a:rPr sz="1550" b="1" spc="95" dirty="0">
                          <a:latin typeface="Roboto Bk"/>
                          <a:cs typeface="Roboto Bk"/>
                        </a:rPr>
                        <a:t>or </a:t>
                      </a:r>
                      <a:r>
                        <a:rPr sz="1550" b="1" spc="10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institution</a:t>
                      </a:r>
                      <a:r>
                        <a:rPr sz="1550" b="1" spc="-2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95" dirty="0">
                          <a:latin typeface="Roboto Bk"/>
                          <a:cs typeface="Roboto Bk"/>
                        </a:rPr>
                        <a:t>in</a:t>
                      </a:r>
                      <a:r>
                        <a:rPr sz="1550" b="1" spc="-2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the </a:t>
                      </a:r>
                      <a:r>
                        <a:rPr sz="1550" b="1" spc="-3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20" dirty="0">
                          <a:latin typeface="Roboto Bk"/>
                          <a:cs typeface="Roboto Bk"/>
                        </a:rPr>
                        <a:t>5th </a:t>
                      </a:r>
                      <a:r>
                        <a:rPr sz="1550" b="1" spc="75" dirty="0">
                          <a:latin typeface="Roboto Bk"/>
                          <a:cs typeface="Roboto Bk"/>
                        </a:rPr>
                        <a:t>year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the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accumulation </a:t>
                      </a:r>
                      <a:r>
                        <a:rPr sz="1550" b="1" spc="-30" dirty="0">
                          <a:latin typeface="Roboto Bk"/>
                          <a:cs typeface="Roboto Bk"/>
                        </a:rPr>
                        <a:t>as </a:t>
                      </a:r>
                      <a:r>
                        <a:rPr sz="1550" b="1" spc="-37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speciﬁed</a:t>
                      </a:r>
                      <a:r>
                        <a:rPr sz="1550" b="1" spc="-5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income </a:t>
                      </a:r>
                      <a:r>
                        <a:rPr sz="1550" b="1" spc="-38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20" dirty="0">
                          <a:latin typeface="Roboto Bk"/>
                          <a:cs typeface="Roboto Bk"/>
                        </a:rPr>
                        <a:t>@30%.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4D8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4445" marR="90170">
                        <a:lnSpc>
                          <a:spcPts val="1810"/>
                        </a:lnSpc>
                      </a:pPr>
                      <a:r>
                        <a:rPr sz="1550" b="1" spc="60" dirty="0">
                          <a:latin typeface="Roboto Bk"/>
                          <a:cs typeface="Roboto Bk"/>
                        </a:rPr>
                        <a:t>The </a:t>
                      </a:r>
                      <a:r>
                        <a:rPr sz="1550" b="1" spc="30" dirty="0">
                          <a:latin typeface="Roboto Bk"/>
                          <a:cs typeface="Roboto Bk"/>
                        </a:rPr>
                        <a:t>accumulation/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deemed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application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0" dirty="0">
                          <a:latin typeface="Roboto Bk"/>
                          <a:cs typeface="Roboto Bk"/>
                        </a:rPr>
                        <a:t>shall</a:t>
                      </a:r>
                      <a:r>
                        <a:rPr sz="15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not</a:t>
                      </a:r>
                      <a:r>
                        <a:rPr sz="15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be</a:t>
                      </a:r>
                      <a:r>
                        <a:rPr sz="15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60" dirty="0">
                          <a:latin typeface="Roboto Bk"/>
                          <a:cs typeface="Roboto Bk"/>
                        </a:rPr>
                        <a:t>denied</a:t>
                      </a:r>
                      <a:r>
                        <a:rPr sz="15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to</a:t>
                      </a:r>
                      <a:r>
                        <a:rPr sz="15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a </a:t>
                      </a:r>
                      <a:r>
                        <a:rPr sz="1550" b="1" spc="-3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trust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30" dirty="0">
                          <a:latin typeface="Roboto Bk"/>
                          <a:cs typeface="Roboto Bk"/>
                        </a:rPr>
                        <a:t>as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long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30" dirty="0">
                          <a:latin typeface="Roboto Bk"/>
                          <a:cs typeface="Roboto Bk"/>
                        </a:rPr>
                        <a:t>as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the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20" dirty="0">
                          <a:latin typeface="Roboto Bk"/>
                          <a:cs typeface="Roboto Bk"/>
                        </a:rPr>
                        <a:t>statement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 </a:t>
                      </a:r>
                      <a:r>
                        <a:rPr sz="1550" b="1" spc="2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0" dirty="0">
                          <a:latin typeface="Roboto Bk"/>
                          <a:cs typeface="Roboto Bk"/>
                        </a:rPr>
                        <a:t>accumulation/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deemed </a:t>
                      </a:r>
                      <a:r>
                        <a:rPr sz="1550" b="1" spc="-37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application </a:t>
                      </a:r>
                      <a:r>
                        <a:rPr sz="1550" b="1" spc="-20" dirty="0">
                          <a:latin typeface="Roboto Bk"/>
                          <a:cs typeface="Roboto Bk"/>
                        </a:rPr>
                        <a:t>is </a:t>
                      </a:r>
                      <a:r>
                        <a:rPr sz="1550" b="1" spc="-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65" dirty="0">
                          <a:latin typeface="Roboto Bk"/>
                          <a:cs typeface="Roboto Bk"/>
                        </a:rPr>
                        <a:t>furnished </a:t>
                      </a:r>
                      <a:r>
                        <a:rPr sz="1550" b="1" spc="70" dirty="0">
                          <a:latin typeface="Roboto Bk"/>
                          <a:cs typeface="Roboto Bk"/>
                        </a:rPr>
                        <a:t>on </a:t>
                      </a:r>
                      <a:r>
                        <a:rPr sz="1550" b="1" spc="95" dirty="0">
                          <a:latin typeface="Roboto Bk"/>
                          <a:cs typeface="Roboto Bk"/>
                        </a:rPr>
                        <a:t>or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before </a:t>
                      </a:r>
                      <a:r>
                        <a:rPr sz="1550" b="1" spc="-37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the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60" dirty="0">
                          <a:latin typeface="Roboto Bk"/>
                          <a:cs typeface="Roboto Bk"/>
                        </a:rPr>
                        <a:t>due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0" dirty="0">
                          <a:latin typeface="Roboto Bk"/>
                          <a:cs typeface="Roboto Bk"/>
                        </a:rPr>
                        <a:t>date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</a:t>
                      </a:r>
                      <a:endParaRPr sz="1550">
                        <a:latin typeface="Roboto Bk"/>
                        <a:cs typeface="Roboto Bk"/>
                      </a:endParaRPr>
                    </a:p>
                    <a:p>
                      <a:pPr marL="4445" marR="28575">
                        <a:lnSpc>
                          <a:spcPts val="1810"/>
                        </a:lnSpc>
                        <a:spcBef>
                          <a:spcPts val="45"/>
                        </a:spcBef>
                      </a:pPr>
                      <a:r>
                        <a:rPr sz="1550" b="1" spc="60" dirty="0">
                          <a:latin typeface="Roboto Bk"/>
                          <a:cs typeface="Roboto Bk"/>
                        </a:rPr>
                        <a:t>furnishing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the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95" dirty="0">
                          <a:latin typeface="Roboto Bk"/>
                          <a:cs typeface="Roboto Bk"/>
                        </a:rPr>
                        <a:t>return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35" dirty="0">
                          <a:latin typeface="Roboto Bk"/>
                          <a:cs typeface="Roboto Bk"/>
                        </a:rPr>
                        <a:t>u/ </a:t>
                      </a:r>
                      <a:r>
                        <a:rPr sz="1550" b="1" spc="-3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100" dirty="0">
                          <a:latin typeface="Roboto Bk"/>
                          <a:cs typeface="Roboto Bk"/>
                        </a:rPr>
                        <a:t>s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30" dirty="0">
                          <a:latin typeface="Roboto Bk"/>
                          <a:cs typeface="Roboto Bk"/>
                        </a:rPr>
                        <a:t>139(1)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5" dirty="0">
                          <a:latin typeface="Roboto Bk"/>
                          <a:cs typeface="Roboto Bk"/>
                        </a:rPr>
                        <a:t>by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0" dirty="0">
                          <a:latin typeface="Roboto Bk"/>
                          <a:cs typeface="Roboto Bk"/>
                        </a:rPr>
                        <a:t>CBDT</a:t>
                      </a:r>
                      <a:endParaRPr sz="1550">
                        <a:latin typeface="Roboto Bk"/>
                        <a:cs typeface="Roboto Bk"/>
                      </a:endParaRPr>
                    </a:p>
                    <a:p>
                      <a:pPr marL="4445">
                        <a:lnSpc>
                          <a:spcPts val="1745"/>
                        </a:lnSpc>
                      </a:pPr>
                      <a:r>
                        <a:rPr sz="1550" b="1" spc="70" dirty="0">
                          <a:latin typeface="Roboto Bk"/>
                          <a:cs typeface="Roboto Bk"/>
                        </a:rPr>
                        <a:t>circular</a:t>
                      </a:r>
                      <a:r>
                        <a:rPr sz="15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no.</a:t>
                      </a:r>
                      <a:r>
                        <a:rPr sz="15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40" dirty="0">
                          <a:latin typeface="Roboto Bk"/>
                          <a:cs typeface="Roboto Bk"/>
                        </a:rPr>
                        <a:t>6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</a:t>
                      </a:r>
                      <a:r>
                        <a:rPr sz="15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40" dirty="0">
                          <a:latin typeface="Roboto Bk"/>
                          <a:cs typeface="Roboto Bk"/>
                        </a:rPr>
                        <a:t>2023</a:t>
                      </a:r>
                      <a:endParaRPr sz="1550">
                        <a:latin typeface="Roboto Bk"/>
                        <a:cs typeface="Roboto Bk"/>
                      </a:endParaRPr>
                    </a:p>
                    <a:p>
                      <a:pPr marL="4445">
                        <a:lnSpc>
                          <a:spcPts val="1835"/>
                        </a:lnSpc>
                      </a:pPr>
                      <a:r>
                        <a:rPr sz="1550" b="1" spc="40" dirty="0">
                          <a:latin typeface="Roboto Bk"/>
                          <a:cs typeface="Roboto Bk"/>
                        </a:rPr>
                        <a:t>dated</a:t>
                      </a:r>
                      <a:r>
                        <a:rPr sz="1550" b="1" spc="-2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70" dirty="0">
                          <a:latin typeface="Roboto Bk"/>
                          <a:cs typeface="Roboto Bk"/>
                        </a:rPr>
                        <a:t>24-05-2023.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57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C4D8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02690" marR="5080">
              <a:lnSpc>
                <a:spcPct val="100899"/>
              </a:lnSpc>
              <a:spcBef>
                <a:spcPts val="80"/>
              </a:spcBef>
            </a:pPr>
            <a:r>
              <a:rPr sz="4700" spc="125" dirty="0">
                <a:latin typeface="Roboto Bk"/>
                <a:cs typeface="Roboto Bk"/>
              </a:rPr>
              <a:t>Compliances</a:t>
            </a:r>
            <a:r>
              <a:rPr sz="4700" spc="-35" dirty="0">
                <a:latin typeface="Roboto Bk"/>
                <a:cs typeface="Roboto Bk"/>
              </a:rPr>
              <a:t> </a:t>
            </a:r>
            <a:r>
              <a:rPr sz="4700" spc="280" dirty="0">
                <a:latin typeface="Roboto Bk"/>
                <a:cs typeface="Roboto Bk"/>
              </a:rPr>
              <a:t>and </a:t>
            </a:r>
            <a:r>
              <a:rPr sz="4700" spc="-1160" dirty="0">
                <a:latin typeface="Roboto Bk"/>
                <a:cs typeface="Roboto Bk"/>
              </a:rPr>
              <a:t> </a:t>
            </a:r>
            <a:r>
              <a:rPr sz="4700" spc="190" dirty="0">
                <a:latin typeface="Roboto Bk"/>
                <a:cs typeface="Roboto Bk"/>
              </a:rPr>
              <a:t>Amendments:</a:t>
            </a:r>
            <a:endParaRPr sz="4700">
              <a:latin typeface="Roboto Bk"/>
              <a:cs typeface="Roboto Bk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15" dirty="0"/>
              <a:pPr marL="38100">
                <a:lnSpc>
                  <a:spcPct val="100000"/>
                </a:lnSpc>
                <a:spcBef>
                  <a:spcPts val="25"/>
                </a:spcBef>
              </a:pPr>
              <a:t>43</a:t>
            </a:fld>
            <a:endParaRPr spc="-15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15295784"/>
              </p:ext>
            </p:extLst>
          </p:nvPr>
        </p:nvGraphicFramePr>
        <p:xfrm>
          <a:off x="1334135" y="1837054"/>
          <a:ext cx="8465819" cy="51756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925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278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116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1973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550" b="1" spc="70" dirty="0">
                          <a:latin typeface="Roboto Bk"/>
                          <a:cs typeface="Roboto Bk"/>
                        </a:rPr>
                        <a:t>Form</a:t>
                      </a:r>
                      <a:r>
                        <a:rPr sz="1550" b="1" spc="-5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70" dirty="0">
                          <a:latin typeface="Roboto Bk"/>
                          <a:cs typeface="Roboto Bk"/>
                        </a:rPr>
                        <a:t>no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39725" marR="142240" indent="-209550">
                        <a:lnSpc>
                          <a:spcPct val="100000"/>
                        </a:lnSpc>
                      </a:pPr>
                      <a:r>
                        <a:rPr sz="1300" b="1" spc="40" dirty="0">
                          <a:latin typeface="Roboto Bk"/>
                          <a:cs typeface="Roboto Bk"/>
                        </a:rPr>
                        <a:t>Purpose</a:t>
                      </a:r>
                      <a:r>
                        <a:rPr sz="1300" b="1" spc="-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300" b="1" spc="20" dirty="0">
                          <a:latin typeface="Roboto Bk"/>
                          <a:cs typeface="Roboto Bk"/>
                        </a:rPr>
                        <a:t>of</a:t>
                      </a:r>
                      <a:r>
                        <a:rPr sz="1300" b="1" spc="-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300" b="1" spc="45" dirty="0">
                          <a:latin typeface="Roboto Bk"/>
                          <a:cs typeface="Roboto Bk"/>
                        </a:rPr>
                        <a:t>ﬁling </a:t>
                      </a:r>
                      <a:r>
                        <a:rPr sz="1300" b="1" spc="-30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300" b="1" spc="60" dirty="0">
                          <a:latin typeface="Roboto Bk"/>
                          <a:cs typeface="Roboto Bk"/>
                        </a:rPr>
                        <a:t>by</a:t>
                      </a:r>
                      <a:r>
                        <a:rPr sz="130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300" b="1" spc="-20" dirty="0">
                          <a:latin typeface="Roboto Bk"/>
                          <a:cs typeface="Roboto Bk"/>
                        </a:rPr>
                        <a:t>assessee</a:t>
                      </a:r>
                      <a:endParaRPr sz="130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151130">
                        <a:lnSpc>
                          <a:spcPct val="100000"/>
                        </a:lnSpc>
                      </a:pPr>
                      <a:r>
                        <a:rPr sz="1550" b="1" spc="75" dirty="0">
                          <a:latin typeface="Roboto Bk"/>
                          <a:cs typeface="Roboto Bk"/>
                        </a:rPr>
                        <a:t>Due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Date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ﬁling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2550">
                        <a:latin typeface="Times New Roman"/>
                        <a:cs typeface="Times New Roman"/>
                      </a:endParaRPr>
                    </a:p>
                    <a:p>
                      <a:pPr marL="549275" marR="226695" indent="-325120">
                        <a:lnSpc>
                          <a:spcPts val="1810"/>
                        </a:lnSpc>
                      </a:pPr>
                      <a:r>
                        <a:rPr sz="1550" b="1" spc="15" dirty="0">
                          <a:latin typeface="Roboto Bk"/>
                          <a:cs typeface="Roboto Bk"/>
                        </a:rPr>
                        <a:t>Consequences</a:t>
                      </a:r>
                      <a:r>
                        <a:rPr sz="1550" b="1" spc="-6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 </a:t>
                      </a:r>
                      <a:r>
                        <a:rPr sz="1550" b="1" spc="-3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85" dirty="0">
                          <a:latin typeface="Roboto Bk"/>
                          <a:cs typeface="Roboto Bk"/>
                        </a:rPr>
                        <a:t>non</a:t>
                      </a:r>
                      <a:r>
                        <a:rPr sz="15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ﬁling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31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77470">
                        <a:lnSpc>
                          <a:spcPct val="100000"/>
                        </a:lnSpc>
                      </a:pPr>
                      <a:r>
                        <a:rPr sz="1550" b="1" spc="20" dirty="0">
                          <a:latin typeface="Roboto Bk"/>
                          <a:cs typeface="Roboto Bk"/>
                        </a:rPr>
                        <a:t>Recent</a:t>
                      </a:r>
                      <a:r>
                        <a:rPr sz="1550" b="1" spc="-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5" dirty="0">
                          <a:latin typeface="Roboto Bk"/>
                          <a:cs typeface="Roboto Bk"/>
                        </a:rPr>
                        <a:t>Amendments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466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L="4445">
                        <a:lnSpc>
                          <a:spcPct val="100000"/>
                        </a:lnSpc>
                      </a:pPr>
                      <a:r>
                        <a:rPr sz="1750" b="1" spc="55" dirty="0">
                          <a:latin typeface="Roboto"/>
                          <a:cs typeface="Roboto"/>
                        </a:rPr>
                        <a:t>10AB</a:t>
                      </a:r>
                      <a:endParaRPr sz="1750">
                        <a:latin typeface="Roboto"/>
                        <a:cs typeface="Roboto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4445" marR="86995">
                        <a:lnSpc>
                          <a:spcPts val="1820"/>
                        </a:lnSpc>
                        <a:spcBef>
                          <a:spcPts val="1060"/>
                        </a:spcBef>
                      </a:pPr>
                      <a:r>
                        <a:rPr sz="1550" b="1" spc="20" dirty="0">
                          <a:latin typeface="Roboto Bk"/>
                          <a:cs typeface="Roboto Bk"/>
                        </a:rPr>
                        <a:t>To </a:t>
                      </a:r>
                      <a:r>
                        <a:rPr sz="1550" b="1" spc="55" dirty="0">
                          <a:latin typeface="Roboto Bk"/>
                          <a:cs typeface="Roboto Bk"/>
                        </a:rPr>
                        <a:t>convert </a:t>
                      </a:r>
                      <a:r>
                        <a:rPr sz="1550" b="1" spc="6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5" dirty="0">
                          <a:latin typeface="Roboto Bk"/>
                          <a:cs typeface="Roboto Bk"/>
                        </a:rPr>
                        <a:t>provisional </a:t>
                      </a:r>
                      <a:r>
                        <a:rPr sz="1550" b="1" spc="6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registration </a:t>
                      </a:r>
                      <a:r>
                        <a:rPr sz="1550" b="1" spc="95" dirty="0">
                          <a:latin typeface="Roboto Bk"/>
                          <a:cs typeface="Roboto Bk"/>
                        </a:rPr>
                        <a:t>or </a:t>
                      </a:r>
                      <a:r>
                        <a:rPr sz="1550" b="1" spc="10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70" dirty="0">
                          <a:latin typeface="Roboto Bk"/>
                          <a:cs typeface="Roboto Bk"/>
                        </a:rPr>
                        <a:t>approval </a:t>
                      </a:r>
                      <a:r>
                        <a:rPr sz="1550" b="1" spc="55" dirty="0">
                          <a:latin typeface="Roboto Bk"/>
                          <a:cs typeface="Roboto Bk"/>
                        </a:rPr>
                        <a:t>recd </a:t>
                      </a:r>
                      <a:r>
                        <a:rPr sz="1550" b="1" spc="6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95" dirty="0">
                          <a:latin typeface="Roboto Bk"/>
                          <a:cs typeface="Roboto Bk"/>
                        </a:rPr>
                        <a:t>in</a:t>
                      </a:r>
                      <a:r>
                        <a:rPr sz="1550" b="1" spc="-2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70" dirty="0">
                          <a:latin typeface="Roboto Bk"/>
                          <a:cs typeface="Roboto Bk"/>
                        </a:rPr>
                        <a:t>Form</a:t>
                      </a:r>
                      <a:r>
                        <a:rPr sz="1550" b="1" spc="-15" dirty="0">
                          <a:latin typeface="Roboto Bk"/>
                          <a:cs typeface="Roboto Bk"/>
                        </a:rPr>
                        <a:t> 10AC 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to </a:t>
                      </a:r>
                      <a:r>
                        <a:rPr sz="1550" b="1" spc="-3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75" dirty="0">
                          <a:latin typeface="Roboto Bk"/>
                          <a:cs typeface="Roboto Bk"/>
                        </a:rPr>
                        <a:t>regular </a:t>
                      </a:r>
                      <a:r>
                        <a:rPr sz="1550" b="1" spc="8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registration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4445" marR="181610">
                        <a:lnSpc>
                          <a:spcPts val="1820"/>
                        </a:lnSpc>
                        <a:spcBef>
                          <a:spcPts val="1060"/>
                        </a:spcBef>
                      </a:pPr>
                      <a:r>
                        <a:rPr sz="1550" b="1" spc="55" dirty="0">
                          <a:latin typeface="Roboto Bk"/>
                          <a:cs typeface="Roboto Bk"/>
                        </a:rPr>
                        <a:t>After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receipt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 </a:t>
                      </a:r>
                      <a:r>
                        <a:rPr sz="1550" b="1" spc="2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70" dirty="0">
                          <a:latin typeface="Roboto Bk"/>
                          <a:cs typeface="Roboto Bk"/>
                        </a:rPr>
                        <a:t>Form</a:t>
                      </a:r>
                      <a:r>
                        <a:rPr sz="1550" b="1" spc="-2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25" dirty="0">
                          <a:latin typeface="Roboto Bk"/>
                          <a:cs typeface="Roboto Bk"/>
                        </a:rPr>
                        <a:t>10AC,</a:t>
                      </a:r>
                      <a:r>
                        <a:rPr sz="1550" b="1" spc="-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90" dirty="0">
                          <a:latin typeface="Roboto Bk"/>
                          <a:cs typeface="Roboto Bk"/>
                        </a:rPr>
                        <a:t>within </a:t>
                      </a:r>
                      <a:r>
                        <a:rPr sz="1550" b="1" spc="-3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40" dirty="0">
                          <a:latin typeface="Roboto Bk"/>
                          <a:cs typeface="Roboto Bk"/>
                        </a:rPr>
                        <a:t>6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months</a:t>
                      </a:r>
                      <a:r>
                        <a:rPr sz="15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80" dirty="0">
                          <a:latin typeface="Roboto Bk"/>
                          <a:cs typeface="Roboto Bk"/>
                        </a:rPr>
                        <a:t>from</a:t>
                      </a:r>
                      <a:r>
                        <a:rPr sz="15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the </a:t>
                      </a:r>
                      <a:r>
                        <a:rPr sz="1550" b="1" spc="-37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commencement</a:t>
                      </a:r>
                      <a:r>
                        <a:rPr sz="1550" b="1" spc="-4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 </a:t>
                      </a:r>
                      <a:r>
                        <a:rPr sz="1550" b="1" spc="-3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activity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after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receipt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 </a:t>
                      </a:r>
                      <a:r>
                        <a:rPr sz="1550" b="1" spc="70" dirty="0">
                          <a:latin typeface="Roboto Bk"/>
                          <a:cs typeface="Roboto Bk"/>
                        </a:rPr>
                        <a:t>Form </a:t>
                      </a:r>
                      <a:r>
                        <a:rPr sz="1550" b="1" spc="7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30" dirty="0">
                          <a:latin typeface="Roboto Bk"/>
                          <a:cs typeface="Roboto Bk"/>
                        </a:rPr>
                        <a:t>10AC.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4445" marR="205104">
                        <a:lnSpc>
                          <a:spcPts val="1810"/>
                        </a:lnSpc>
                        <a:buAutoNum type="romanLcParenR"/>
                        <a:tabLst>
                          <a:tab pos="186055" algn="l"/>
                        </a:tabLst>
                      </a:pPr>
                      <a:r>
                        <a:rPr sz="1550" b="1" spc="55" dirty="0">
                          <a:latin typeface="Roboto Bk"/>
                          <a:cs typeface="Roboto Bk"/>
                        </a:rPr>
                        <a:t>If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activity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not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commenced</a:t>
                      </a:r>
                      <a:r>
                        <a:rPr sz="1550" b="1" spc="-6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90" dirty="0">
                          <a:latin typeface="Roboto Bk"/>
                          <a:cs typeface="Roboto Bk"/>
                        </a:rPr>
                        <a:t>within </a:t>
                      </a:r>
                      <a:r>
                        <a:rPr sz="1550" b="1" spc="-37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40" dirty="0">
                          <a:latin typeface="Roboto Bk"/>
                          <a:cs typeface="Roboto Bk"/>
                        </a:rPr>
                        <a:t>3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years </a:t>
                      </a:r>
                      <a:r>
                        <a:rPr sz="1550" b="1" spc="55" dirty="0">
                          <a:latin typeface="Roboto Bk"/>
                          <a:cs typeface="Roboto Bk"/>
                        </a:rPr>
                        <a:t>provisional </a:t>
                      </a:r>
                      <a:r>
                        <a:rPr sz="1550" b="1" spc="-37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registration</a:t>
                      </a:r>
                      <a:r>
                        <a:rPr sz="1550" b="1" spc="-5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0" dirty="0">
                          <a:latin typeface="Roboto Bk"/>
                          <a:cs typeface="Roboto Bk"/>
                        </a:rPr>
                        <a:t>lapsed.</a:t>
                      </a:r>
                      <a:endParaRPr sz="1550">
                        <a:latin typeface="Roboto Bk"/>
                        <a:cs typeface="Roboto Bk"/>
                      </a:endParaRPr>
                    </a:p>
                    <a:p>
                      <a:pPr marL="4445" marR="66040">
                        <a:lnSpc>
                          <a:spcPts val="1820"/>
                        </a:lnSpc>
                        <a:spcBef>
                          <a:spcPts val="15"/>
                        </a:spcBef>
                        <a:buAutoNum type="romanLcParenR"/>
                        <a:tabLst>
                          <a:tab pos="248285" algn="l"/>
                        </a:tabLst>
                      </a:pPr>
                      <a:r>
                        <a:rPr sz="1550" b="1" spc="55" dirty="0">
                          <a:latin typeface="Roboto Bk"/>
                          <a:cs typeface="Roboto Bk"/>
                        </a:rPr>
                        <a:t>If </a:t>
                      </a:r>
                      <a:r>
                        <a:rPr sz="1550" b="1" spc="70" dirty="0">
                          <a:latin typeface="Roboto Bk"/>
                          <a:cs typeface="Roboto Bk"/>
                        </a:rPr>
                        <a:t>Form </a:t>
                      </a:r>
                      <a:r>
                        <a:rPr sz="1550" b="1" spc="10" dirty="0">
                          <a:latin typeface="Roboto Bk"/>
                          <a:cs typeface="Roboto Bk"/>
                        </a:rPr>
                        <a:t>10AB </a:t>
                      </a:r>
                      <a:r>
                        <a:rPr sz="1550" b="1" spc="-20" dirty="0">
                          <a:latin typeface="Roboto Bk"/>
                          <a:cs typeface="Roboto Bk"/>
                        </a:rPr>
                        <a:t>is </a:t>
                      </a:r>
                      <a:r>
                        <a:rPr sz="1550" b="1" spc="-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not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ﬁled </a:t>
                      </a:r>
                      <a:r>
                        <a:rPr sz="1550" b="1" spc="90" dirty="0">
                          <a:latin typeface="Roboto Bk"/>
                          <a:cs typeface="Roboto Bk"/>
                        </a:rPr>
                        <a:t>with </a:t>
                      </a:r>
                      <a:r>
                        <a:rPr sz="1550" b="1" spc="-40" dirty="0">
                          <a:latin typeface="Roboto Bk"/>
                          <a:cs typeface="Roboto Bk"/>
                        </a:rPr>
                        <a:t>6 </a:t>
                      </a:r>
                      <a:r>
                        <a:rPr sz="1550" b="1" spc="-3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months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80" dirty="0">
                          <a:latin typeface="Roboto Bk"/>
                          <a:cs typeface="Roboto Bk"/>
                        </a:rPr>
                        <a:t>from</a:t>
                      </a:r>
                      <a:r>
                        <a:rPr sz="15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20" dirty="0">
                          <a:latin typeface="Roboto Bk"/>
                          <a:cs typeface="Roboto Bk"/>
                        </a:rPr>
                        <a:t>start</a:t>
                      </a:r>
                      <a:r>
                        <a:rPr sz="15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 </a:t>
                      </a:r>
                      <a:r>
                        <a:rPr sz="1550" b="1" spc="-37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activity </a:t>
                      </a:r>
                      <a:r>
                        <a:rPr sz="1550" b="1" spc="55" dirty="0">
                          <a:latin typeface="Roboto Bk"/>
                          <a:cs typeface="Roboto Bk"/>
                        </a:rPr>
                        <a:t>provisional </a:t>
                      </a:r>
                      <a:r>
                        <a:rPr sz="1550" b="1" spc="6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registration </a:t>
                      </a:r>
                      <a:r>
                        <a:rPr sz="1550" b="1" spc="-35" dirty="0">
                          <a:latin typeface="Roboto Bk"/>
                          <a:cs typeface="Roboto Bk"/>
                        </a:rPr>
                        <a:t>gets </a:t>
                      </a:r>
                      <a:r>
                        <a:rPr sz="1550" b="1" spc="-3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20" dirty="0">
                          <a:latin typeface="Roboto Bk"/>
                          <a:cs typeface="Roboto Bk"/>
                        </a:rPr>
                        <a:t>rejected.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 marL="4445" marR="156845">
                        <a:lnSpc>
                          <a:spcPts val="1810"/>
                        </a:lnSpc>
                        <a:spcBef>
                          <a:spcPts val="925"/>
                        </a:spcBef>
                      </a:pPr>
                      <a:r>
                        <a:rPr sz="1550" b="1" spc="65" dirty="0">
                          <a:latin typeface="Roboto Bk"/>
                          <a:cs typeface="Roboto Bk"/>
                        </a:rPr>
                        <a:t>All </a:t>
                      </a:r>
                      <a:r>
                        <a:rPr sz="1550" b="1" spc="60" dirty="0">
                          <a:latin typeface="Roboto Bk"/>
                          <a:cs typeface="Roboto Bk"/>
                        </a:rPr>
                        <a:t>pending </a:t>
                      </a:r>
                      <a:r>
                        <a:rPr sz="1550" b="1" spc="6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applications</a:t>
                      </a:r>
                      <a:r>
                        <a:rPr sz="1550" b="1" spc="-3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95" dirty="0">
                          <a:latin typeface="Roboto Bk"/>
                          <a:cs typeface="Roboto Bk"/>
                        </a:rPr>
                        <a:t>in</a:t>
                      </a:r>
                      <a:r>
                        <a:rPr sz="1550" b="1" spc="-2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70" dirty="0">
                          <a:latin typeface="Roboto Bk"/>
                          <a:cs typeface="Roboto Bk"/>
                        </a:rPr>
                        <a:t>Form </a:t>
                      </a:r>
                      <a:r>
                        <a:rPr sz="1550" b="1" spc="-3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0" dirty="0">
                          <a:latin typeface="Roboto Bk"/>
                          <a:cs typeface="Roboto Bk"/>
                        </a:rPr>
                        <a:t>10AB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90" dirty="0">
                          <a:latin typeface="Roboto Bk"/>
                          <a:cs typeface="Roboto Bk"/>
                        </a:rPr>
                        <a:t>with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0" dirty="0">
                          <a:latin typeface="Roboto Bk"/>
                          <a:cs typeface="Roboto Bk"/>
                        </a:rPr>
                        <a:t>CIT(E)</a:t>
                      </a:r>
                      <a:endParaRPr sz="1550" dirty="0">
                        <a:latin typeface="Roboto Bk"/>
                        <a:cs typeface="Roboto Bk"/>
                      </a:endParaRPr>
                    </a:p>
                    <a:p>
                      <a:pPr marL="4445" marR="57150">
                        <a:lnSpc>
                          <a:spcPts val="1820"/>
                        </a:lnSpc>
                        <a:spcBef>
                          <a:spcPts val="5"/>
                        </a:spcBef>
                      </a:pPr>
                      <a:r>
                        <a:rPr sz="1550" b="1" spc="40" dirty="0">
                          <a:latin typeface="Roboto Bk"/>
                          <a:cs typeface="Roboto Bk"/>
                        </a:rPr>
                        <a:t>considered </a:t>
                      </a:r>
                      <a:r>
                        <a:rPr sz="1550" b="1" spc="65" dirty="0">
                          <a:latin typeface="Roboto Bk"/>
                          <a:cs typeface="Roboto Bk"/>
                        </a:rPr>
                        <a:t>valid </a:t>
                      </a:r>
                      <a:r>
                        <a:rPr sz="1550" b="1" spc="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applications </a:t>
                      </a:r>
                      <a:r>
                        <a:rPr sz="1550" b="1" spc="80" dirty="0">
                          <a:latin typeface="Roboto Bk"/>
                          <a:cs typeface="Roboto Bk"/>
                        </a:rPr>
                        <a:t>and </a:t>
                      </a:r>
                      <a:r>
                        <a:rPr sz="1550" b="1" spc="8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applications rejected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75" dirty="0">
                          <a:latin typeface="Roboto Bk"/>
                          <a:cs typeface="Roboto Bk"/>
                        </a:rPr>
                        <a:t>earlier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solely </a:t>
                      </a:r>
                      <a:r>
                        <a:rPr sz="1550" b="1" spc="70" dirty="0">
                          <a:latin typeface="Roboto Bk"/>
                          <a:cs typeface="Roboto Bk"/>
                        </a:rPr>
                        <a:t>on </a:t>
                      </a:r>
                      <a:r>
                        <a:rPr sz="1550" b="1" spc="7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0" dirty="0">
                          <a:latin typeface="Roboto Bk"/>
                          <a:cs typeface="Roboto Bk"/>
                        </a:rPr>
                        <a:t>account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 missing of </a:t>
                      </a:r>
                      <a:r>
                        <a:rPr sz="1550" b="1" spc="-37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60" dirty="0">
                          <a:latin typeface="Roboto Bk"/>
                          <a:cs typeface="Roboto Bk"/>
                        </a:rPr>
                        <a:t>due </a:t>
                      </a:r>
                      <a:r>
                        <a:rPr sz="1550" b="1" spc="30" dirty="0">
                          <a:latin typeface="Roboto Bk"/>
                          <a:cs typeface="Roboto Bk"/>
                        </a:rPr>
                        <a:t>date 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to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be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considered</a:t>
                      </a:r>
                      <a:r>
                        <a:rPr sz="1550" b="1" spc="12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again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upto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50" dirty="0">
                          <a:latin typeface="Roboto Bk"/>
                          <a:cs typeface="Roboto Bk"/>
                        </a:rPr>
                        <a:t>30.09.2023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5" dirty="0">
                          <a:latin typeface="Roboto Bk"/>
                          <a:cs typeface="Roboto Bk"/>
                        </a:rPr>
                        <a:t>by </a:t>
                      </a:r>
                      <a:r>
                        <a:rPr sz="1550" b="1" spc="6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0" dirty="0">
                          <a:latin typeface="Roboto Bk"/>
                          <a:cs typeface="Roboto Bk"/>
                        </a:rPr>
                        <a:t>CBDT</a:t>
                      </a:r>
                      <a:r>
                        <a:rPr sz="1550" b="1" spc="-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70" dirty="0">
                          <a:latin typeface="Roboto Bk"/>
                          <a:cs typeface="Roboto Bk"/>
                        </a:rPr>
                        <a:t>circular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no.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40" dirty="0">
                          <a:latin typeface="Roboto Bk"/>
                          <a:cs typeface="Roboto Bk"/>
                        </a:rPr>
                        <a:t>6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 </a:t>
                      </a:r>
                      <a:r>
                        <a:rPr sz="1550" b="1" spc="-3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40" dirty="0">
                          <a:latin typeface="Roboto Bk"/>
                          <a:cs typeface="Roboto Bk"/>
                        </a:rPr>
                        <a:t>2023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dated</a:t>
                      </a:r>
                      <a:endParaRPr sz="1550" dirty="0">
                        <a:latin typeface="Roboto Bk"/>
                        <a:cs typeface="Roboto Bk"/>
                      </a:endParaRPr>
                    </a:p>
                    <a:p>
                      <a:pPr marL="4445">
                        <a:lnSpc>
                          <a:spcPts val="1714"/>
                        </a:lnSpc>
                      </a:pPr>
                      <a:r>
                        <a:rPr sz="1550" b="1" spc="-70" dirty="0">
                          <a:latin typeface="Roboto Bk"/>
                          <a:cs typeface="Roboto Bk"/>
                        </a:rPr>
                        <a:t>24-05-2023.</a:t>
                      </a:r>
                      <a:r>
                        <a:rPr lang="en-US" sz="1550" b="1" spc="-70" dirty="0">
                          <a:latin typeface="Roboto Bk"/>
                          <a:cs typeface="Roboto Bk"/>
                        </a:rPr>
                        <a:t> Also 07/2024 up to 30.6.2024.</a:t>
                      </a:r>
                      <a:endParaRPr sz="1550" dirty="0">
                        <a:latin typeface="Roboto Bk"/>
                        <a:cs typeface="Roboto Bk"/>
                      </a:endParaRPr>
                    </a:p>
                  </a:txBody>
                  <a:tcPr marL="0" marR="0" marT="1174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7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02690" marR="5080">
              <a:lnSpc>
                <a:spcPct val="100899"/>
              </a:lnSpc>
              <a:spcBef>
                <a:spcPts val="80"/>
              </a:spcBef>
            </a:pPr>
            <a:r>
              <a:rPr sz="4700" spc="125" dirty="0">
                <a:latin typeface="Roboto Bk"/>
                <a:cs typeface="Roboto Bk"/>
              </a:rPr>
              <a:t>Compliances</a:t>
            </a:r>
            <a:r>
              <a:rPr sz="4700" spc="-35" dirty="0">
                <a:latin typeface="Roboto Bk"/>
                <a:cs typeface="Roboto Bk"/>
              </a:rPr>
              <a:t> </a:t>
            </a:r>
            <a:r>
              <a:rPr sz="4700" spc="280" dirty="0">
                <a:latin typeface="Roboto Bk"/>
                <a:cs typeface="Roboto Bk"/>
              </a:rPr>
              <a:t>and </a:t>
            </a:r>
            <a:r>
              <a:rPr sz="4700" spc="-1160" dirty="0">
                <a:latin typeface="Roboto Bk"/>
                <a:cs typeface="Roboto Bk"/>
              </a:rPr>
              <a:t> </a:t>
            </a:r>
            <a:r>
              <a:rPr sz="4700" spc="190" dirty="0">
                <a:latin typeface="Roboto Bk"/>
                <a:cs typeface="Roboto Bk"/>
              </a:rPr>
              <a:t>Amendments:</a:t>
            </a:r>
            <a:endParaRPr sz="4700">
              <a:latin typeface="Roboto Bk"/>
              <a:cs typeface="Roboto Bk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15" dirty="0"/>
              <a:pPr marL="38100">
                <a:lnSpc>
                  <a:spcPct val="100000"/>
                </a:lnSpc>
                <a:spcBef>
                  <a:spcPts val="25"/>
                </a:spcBef>
              </a:pPr>
              <a:t>44</a:t>
            </a:fld>
            <a:endParaRPr spc="-15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334135" y="2004695"/>
          <a:ext cx="8502013" cy="55313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199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155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307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2493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0875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956559">
                <a:tc>
                  <a:txBody>
                    <a:bodyPr/>
                    <a:lstStyle/>
                    <a:p>
                      <a:pPr marL="224154" marR="67945" indent="-146685">
                        <a:lnSpc>
                          <a:spcPct val="102099"/>
                        </a:lnSpc>
                        <a:spcBef>
                          <a:spcPts val="1500"/>
                        </a:spcBef>
                      </a:pPr>
                      <a:r>
                        <a:rPr sz="1750" b="1" spc="-75" dirty="0">
                          <a:latin typeface="Roboto Bk"/>
                          <a:cs typeface="Roboto Bk"/>
                        </a:rPr>
                        <a:t>F</a:t>
                      </a:r>
                      <a:r>
                        <a:rPr sz="1750" b="1" spc="-5" dirty="0">
                          <a:latin typeface="Roboto Bk"/>
                          <a:cs typeface="Roboto Bk"/>
                        </a:rPr>
                        <a:t>or</a:t>
                      </a:r>
                      <a:r>
                        <a:rPr sz="1750" b="1" dirty="0">
                          <a:latin typeface="Roboto Bk"/>
                          <a:cs typeface="Roboto Bk"/>
                        </a:rPr>
                        <a:t>m  </a:t>
                      </a:r>
                      <a:r>
                        <a:rPr sz="1750" b="1" spc="85" dirty="0">
                          <a:latin typeface="Roboto Bk"/>
                          <a:cs typeface="Roboto Bk"/>
                        </a:rPr>
                        <a:t>no</a:t>
                      </a:r>
                      <a:endParaRPr sz="1750">
                        <a:latin typeface="Roboto Bk"/>
                        <a:cs typeface="Roboto Bk"/>
                      </a:endParaRPr>
                    </a:p>
                  </a:txBody>
                  <a:tcPr marL="0" marR="0" marT="19050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695960" marR="75565" indent="-628650">
                        <a:lnSpc>
                          <a:spcPct val="102099"/>
                        </a:lnSpc>
                        <a:spcBef>
                          <a:spcPts val="1500"/>
                        </a:spcBef>
                      </a:pPr>
                      <a:r>
                        <a:rPr sz="1750" b="1" spc="45" dirty="0">
                          <a:latin typeface="Roboto Bk"/>
                          <a:cs typeface="Roboto Bk"/>
                        </a:rPr>
                        <a:t>Purpose</a:t>
                      </a:r>
                      <a:r>
                        <a:rPr sz="17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20" dirty="0">
                          <a:latin typeface="Roboto Bk"/>
                          <a:cs typeface="Roboto Bk"/>
                        </a:rPr>
                        <a:t>of</a:t>
                      </a:r>
                      <a:r>
                        <a:rPr sz="17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25" dirty="0">
                          <a:latin typeface="Roboto Bk"/>
                          <a:cs typeface="Roboto Bk"/>
                        </a:rPr>
                        <a:t>issuing</a:t>
                      </a:r>
                      <a:r>
                        <a:rPr sz="17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75" dirty="0">
                          <a:latin typeface="Roboto Bk"/>
                          <a:cs typeface="Roboto Bk"/>
                        </a:rPr>
                        <a:t>by </a:t>
                      </a:r>
                      <a:r>
                        <a:rPr sz="1750" b="1" spc="-42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80" dirty="0">
                          <a:latin typeface="Roboto Bk"/>
                          <a:cs typeface="Roboto Bk"/>
                        </a:rPr>
                        <a:t>authority</a:t>
                      </a:r>
                      <a:endParaRPr sz="1750">
                        <a:latin typeface="Roboto Bk"/>
                        <a:cs typeface="Roboto Bk"/>
                      </a:endParaRPr>
                    </a:p>
                  </a:txBody>
                  <a:tcPr marL="0" marR="0" marT="19050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22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750" b="1" spc="95" dirty="0">
                          <a:latin typeface="Roboto Bk"/>
                          <a:cs typeface="Roboto Bk"/>
                        </a:rPr>
                        <a:t>Due</a:t>
                      </a:r>
                      <a:r>
                        <a:rPr sz="17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50" dirty="0">
                          <a:latin typeface="Roboto Bk"/>
                          <a:cs typeface="Roboto Bk"/>
                        </a:rPr>
                        <a:t>Date</a:t>
                      </a:r>
                      <a:r>
                        <a:rPr sz="1750" b="1" spc="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20" dirty="0">
                          <a:latin typeface="Roboto Bk"/>
                          <a:cs typeface="Roboto Bk"/>
                        </a:rPr>
                        <a:t>of</a:t>
                      </a:r>
                      <a:r>
                        <a:rPr sz="1750" b="1" spc="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55" dirty="0">
                          <a:latin typeface="Roboto Bk"/>
                          <a:cs typeface="Roboto Bk"/>
                        </a:rPr>
                        <a:t>ﬁling</a:t>
                      </a:r>
                      <a:endParaRPr sz="1750">
                        <a:latin typeface="Roboto Bk"/>
                        <a:cs typeface="Roboto Bk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4445" marR="8890" algn="ctr">
                        <a:lnSpc>
                          <a:spcPct val="102099"/>
                        </a:lnSpc>
                        <a:spcBef>
                          <a:spcPts val="425"/>
                        </a:spcBef>
                      </a:pPr>
                      <a:r>
                        <a:rPr sz="1750" b="1" spc="-5" dirty="0">
                          <a:latin typeface="Roboto Bk"/>
                          <a:cs typeface="Roboto Bk"/>
                        </a:rPr>
                        <a:t>Con</a:t>
                      </a:r>
                      <a:r>
                        <a:rPr sz="1750" b="1" dirty="0">
                          <a:latin typeface="Roboto Bk"/>
                          <a:cs typeface="Roboto Bk"/>
                        </a:rPr>
                        <a:t>se</a:t>
                      </a:r>
                      <a:r>
                        <a:rPr sz="1750" b="1" spc="-5" dirty="0">
                          <a:latin typeface="Roboto Bk"/>
                          <a:cs typeface="Roboto Bk"/>
                        </a:rPr>
                        <a:t>q</a:t>
                      </a:r>
                      <a:r>
                        <a:rPr sz="1750" b="1" dirty="0">
                          <a:latin typeface="Roboto Bk"/>
                          <a:cs typeface="Roboto Bk"/>
                        </a:rPr>
                        <a:t>ue</a:t>
                      </a:r>
                      <a:r>
                        <a:rPr sz="1750" b="1" spc="-5" dirty="0">
                          <a:latin typeface="Roboto Bk"/>
                          <a:cs typeface="Roboto Bk"/>
                        </a:rPr>
                        <a:t>n</a:t>
                      </a:r>
                      <a:r>
                        <a:rPr sz="1750" b="1" dirty="0">
                          <a:latin typeface="Roboto Bk"/>
                          <a:cs typeface="Roboto Bk"/>
                        </a:rPr>
                        <a:t>ce  </a:t>
                      </a:r>
                      <a:r>
                        <a:rPr sz="1750" b="1" spc="-105" dirty="0">
                          <a:latin typeface="Roboto Bk"/>
                          <a:cs typeface="Roboto Bk"/>
                        </a:rPr>
                        <a:t>s</a:t>
                      </a:r>
                      <a:r>
                        <a:rPr sz="1750" b="1" spc="22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20" dirty="0">
                          <a:latin typeface="Roboto Bk"/>
                          <a:cs typeface="Roboto Bk"/>
                        </a:rPr>
                        <a:t>of </a:t>
                      </a:r>
                      <a:r>
                        <a:rPr sz="1750" b="1" spc="105" dirty="0">
                          <a:latin typeface="Roboto Bk"/>
                          <a:cs typeface="Roboto Bk"/>
                        </a:rPr>
                        <a:t>non </a:t>
                      </a:r>
                      <a:r>
                        <a:rPr sz="1750" b="1" spc="1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55" dirty="0">
                          <a:latin typeface="Roboto Bk"/>
                          <a:cs typeface="Roboto Bk"/>
                        </a:rPr>
                        <a:t>ﬁling</a:t>
                      </a:r>
                      <a:endParaRPr sz="1750">
                        <a:latin typeface="Roboto Bk"/>
                        <a:cs typeface="Roboto Bk"/>
                      </a:endParaRPr>
                    </a:p>
                  </a:txBody>
                  <a:tcPr marL="0" marR="0" marT="539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35560" marR="40640" indent="356235">
                        <a:lnSpc>
                          <a:spcPct val="102099"/>
                        </a:lnSpc>
                        <a:spcBef>
                          <a:spcPts val="1500"/>
                        </a:spcBef>
                      </a:pPr>
                      <a:r>
                        <a:rPr sz="1750" b="1" spc="30" dirty="0">
                          <a:latin typeface="Roboto Bk"/>
                          <a:cs typeface="Roboto Bk"/>
                        </a:rPr>
                        <a:t>Recent </a:t>
                      </a:r>
                      <a:r>
                        <a:rPr sz="1750" b="1" spc="3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dirty="0">
                          <a:latin typeface="Roboto Bk"/>
                          <a:cs typeface="Roboto Bk"/>
                        </a:rPr>
                        <a:t>A</a:t>
                      </a:r>
                      <a:r>
                        <a:rPr sz="1750" b="1" spc="-5" dirty="0">
                          <a:latin typeface="Roboto Bk"/>
                          <a:cs typeface="Roboto Bk"/>
                        </a:rPr>
                        <a:t>m</a:t>
                      </a:r>
                      <a:r>
                        <a:rPr sz="1750" b="1" dirty="0">
                          <a:latin typeface="Roboto Bk"/>
                          <a:cs typeface="Roboto Bk"/>
                        </a:rPr>
                        <a:t>e</a:t>
                      </a:r>
                      <a:r>
                        <a:rPr sz="1750" b="1" spc="-5" dirty="0">
                          <a:latin typeface="Roboto Bk"/>
                          <a:cs typeface="Roboto Bk"/>
                        </a:rPr>
                        <a:t>ndm</a:t>
                      </a:r>
                      <a:r>
                        <a:rPr sz="1750" b="1" dirty="0">
                          <a:latin typeface="Roboto Bk"/>
                          <a:cs typeface="Roboto Bk"/>
                        </a:rPr>
                        <a:t>e</a:t>
                      </a:r>
                      <a:r>
                        <a:rPr sz="1750" b="1" spc="-5" dirty="0">
                          <a:latin typeface="Roboto Bk"/>
                          <a:cs typeface="Roboto Bk"/>
                        </a:rPr>
                        <a:t>nt</a:t>
                      </a:r>
                      <a:r>
                        <a:rPr sz="1750" b="1" dirty="0">
                          <a:latin typeface="Roboto Bk"/>
                          <a:cs typeface="Roboto Bk"/>
                        </a:rPr>
                        <a:t>s</a:t>
                      </a:r>
                      <a:endParaRPr sz="1750">
                        <a:latin typeface="Roboto Bk"/>
                        <a:cs typeface="Roboto Bk"/>
                      </a:endParaRPr>
                    </a:p>
                  </a:txBody>
                  <a:tcPr marL="0" marR="0" marT="19050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597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3000">
                        <a:latin typeface="Times New Roman"/>
                        <a:cs typeface="Times New Roman"/>
                      </a:endParaRPr>
                    </a:p>
                    <a:p>
                      <a:pPr marL="4445">
                        <a:lnSpc>
                          <a:spcPct val="100000"/>
                        </a:lnSpc>
                      </a:pPr>
                      <a:r>
                        <a:rPr sz="1950" b="1" spc="60" dirty="0">
                          <a:latin typeface="Roboto"/>
                          <a:cs typeface="Roboto"/>
                        </a:rPr>
                        <a:t>10AC</a:t>
                      </a:r>
                      <a:endParaRPr sz="1950">
                        <a:latin typeface="Roboto"/>
                        <a:cs typeface="Roboto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1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  <a:p>
                      <a:pPr marL="4445" marR="598805">
                        <a:lnSpc>
                          <a:spcPct val="102099"/>
                        </a:lnSpc>
                      </a:pPr>
                      <a:r>
                        <a:rPr sz="1750" b="1" spc="25" dirty="0">
                          <a:latin typeface="Roboto Bk"/>
                          <a:cs typeface="Roboto Bk"/>
                        </a:rPr>
                        <a:t>Issued </a:t>
                      </a:r>
                      <a:r>
                        <a:rPr sz="1750" b="1" spc="75" dirty="0">
                          <a:latin typeface="Roboto Bk"/>
                          <a:cs typeface="Roboto Bk"/>
                        </a:rPr>
                        <a:t>by </a:t>
                      </a:r>
                      <a:r>
                        <a:rPr sz="1750" b="1" spc="-50" dirty="0">
                          <a:latin typeface="Roboto Bk"/>
                          <a:cs typeface="Roboto Bk"/>
                        </a:rPr>
                        <a:t>CPC </a:t>
                      </a:r>
                      <a:r>
                        <a:rPr sz="1750" b="1" spc="-25" dirty="0">
                          <a:latin typeface="Roboto Bk"/>
                          <a:cs typeface="Roboto Bk"/>
                        </a:rPr>
                        <a:t>as </a:t>
                      </a:r>
                      <a:r>
                        <a:rPr sz="1750" b="1" spc="-2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70" dirty="0">
                          <a:latin typeface="Roboto Bk"/>
                          <a:cs typeface="Roboto Bk"/>
                        </a:rPr>
                        <a:t>provisional </a:t>
                      </a:r>
                      <a:r>
                        <a:rPr sz="1750" b="1" spc="7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50" dirty="0">
                          <a:latin typeface="Roboto Bk"/>
                          <a:cs typeface="Roboto Bk"/>
                        </a:rPr>
                        <a:t>registration</a:t>
                      </a:r>
                      <a:r>
                        <a:rPr sz="17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85" dirty="0">
                          <a:latin typeface="Roboto Bk"/>
                          <a:cs typeface="Roboto Bk"/>
                        </a:rPr>
                        <a:t>for</a:t>
                      </a:r>
                      <a:r>
                        <a:rPr sz="17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-30" dirty="0">
                          <a:latin typeface="Roboto Bk"/>
                          <a:cs typeface="Roboto Bk"/>
                        </a:rPr>
                        <a:t>3 </a:t>
                      </a:r>
                      <a:r>
                        <a:rPr sz="1750" b="1" spc="-42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55" dirty="0">
                          <a:latin typeface="Roboto Bk"/>
                          <a:cs typeface="Roboto Bk"/>
                        </a:rPr>
                        <a:t>years</a:t>
                      </a:r>
                      <a:endParaRPr sz="1750">
                        <a:latin typeface="Roboto Bk"/>
                        <a:cs typeface="Roboto Bk"/>
                      </a:endParaRPr>
                    </a:p>
                  </a:txBody>
                  <a:tcPr marL="0" marR="0" marT="444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1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  <a:p>
                      <a:pPr marL="46355" marR="48895" algn="ctr">
                        <a:lnSpc>
                          <a:spcPct val="102099"/>
                        </a:lnSpc>
                      </a:pPr>
                      <a:r>
                        <a:rPr sz="1750" b="1" spc="-50" dirty="0">
                          <a:latin typeface="Roboto Bk"/>
                          <a:cs typeface="Roboto Bk"/>
                        </a:rPr>
                        <a:t>CPC</a:t>
                      </a:r>
                      <a:r>
                        <a:rPr sz="1750" b="1" spc="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-15" dirty="0">
                          <a:latin typeface="Roboto Bk"/>
                          <a:cs typeface="Roboto Bk"/>
                        </a:rPr>
                        <a:t>issues</a:t>
                      </a:r>
                      <a:r>
                        <a:rPr sz="1750" b="1" spc="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90" dirty="0">
                          <a:latin typeface="Roboto Bk"/>
                          <a:cs typeface="Roboto Bk"/>
                        </a:rPr>
                        <a:t>Form</a:t>
                      </a:r>
                      <a:r>
                        <a:rPr sz="1750" b="1" spc="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-10" dirty="0">
                          <a:latin typeface="Roboto Bk"/>
                          <a:cs typeface="Roboto Bk"/>
                        </a:rPr>
                        <a:t>10AC </a:t>
                      </a:r>
                      <a:r>
                        <a:rPr sz="1750" b="1" spc="-42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110" dirty="0">
                          <a:latin typeface="Roboto Bk"/>
                          <a:cs typeface="Roboto Bk"/>
                        </a:rPr>
                        <a:t>within </a:t>
                      </a:r>
                      <a:r>
                        <a:rPr sz="1750" b="1" spc="-30" dirty="0">
                          <a:latin typeface="Roboto Bk"/>
                          <a:cs typeface="Roboto Bk"/>
                        </a:rPr>
                        <a:t>1 </a:t>
                      </a:r>
                      <a:r>
                        <a:rPr sz="1750" b="1" spc="90" dirty="0">
                          <a:latin typeface="Roboto Bk"/>
                          <a:cs typeface="Roboto Bk"/>
                        </a:rPr>
                        <a:t>month </a:t>
                      </a:r>
                      <a:r>
                        <a:rPr sz="1750" b="1" spc="100" dirty="0">
                          <a:latin typeface="Roboto Bk"/>
                          <a:cs typeface="Roboto Bk"/>
                        </a:rPr>
                        <a:t>from </a:t>
                      </a:r>
                      <a:r>
                        <a:rPr sz="1750" b="1" spc="10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50" dirty="0">
                          <a:latin typeface="Roboto Bk"/>
                          <a:cs typeface="Roboto Bk"/>
                        </a:rPr>
                        <a:t>the</a:t>
                      </a:r>
                      <a:r>
                        <a:rPr sz="1750" b="1" spc="8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40" dirty="0">
                          <a:latin typeface="Roboto Bk"/>
                          <a:cs typeface="Roboto Bk"/>
                        </a:rPr>
                        <a:t>date</a:t>
                      </a:r>
                      <a:r>
                        <a:rPr sz="1750" b="1" spc="8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20" dirty="0">
                          <a:latin typeface="Roboto Bk"/>
                          <a:cs typeface="Roboto Bk"/>
                        </a:rPr>
                        <a:t>of</a:t>
                      </a:r>
                      <a:r>
                        <a:rPr sz="1750" b="1" spc="9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55" dirty="0">
                          <a:latin typeface="Roboto Bk"/>
                          <a:cs typeface="Roboto Bk"/>
                        </a:rPr>
                        <a:t>ﬁling </a:t>
                      </a:r>
                      <a:r>
                        <a:rPr sz="1750" b="1" spc="6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90" dirty="0">
                          <a:latin typeface="Roboto Bk"/>
                          <a:cs typeface="Roboto Bk"/>
                        </a:rPr>
                        <a:t>Form</a:t>
                      </a:r>
                      <a:r>
                        <a:rPr sz="1750" b="1" spc="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-10" dirty="0">
                          <a:latin typeface="Roboto Bk"/>
                          <a:cs typeface="Roboto Bk"/>
                        </a:rPr>
                        <a:t>10A.</a:t>
                      </a:r>
                      <a:endParaRPr sz="1750">
                        <a:latin typeface="Roboto Bk"/>
                        <a:cs typeface="Roboto Bk"/>
                      </a:endParaRPr>
                    </a:p>
                  </a:txBody>
                  <a:tcPr marL="0" marR="0" marT="444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1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R="10795" algn="ctr">
                        <a:lnSpc>
                          <a:spcPct val="100000"/>
                        </a:lnSpc>
                        <a:spcBef>
                          <a:spcPts val="1575"/>
                        </a:spcBef>
                      </a:pPr>
                      <a:r>
                        <a:rPr sz="1750" b="1" spc="110" dirty="0">
                          <a:latin typeface="Roboto Bk"/>
                          <a:cs typeface="Roboto Bk"/>
                        </a:rPr>
                        <a:t>NA</a:t>
                      </a:r>
                      <a:endParaRPr sz="17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1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R="10795" algn="ctr">
                        <a:lnSpc>
                          <a:spcPct val="100000"/>
                        </a:lnSpc>
                        <a:spcBef>
                          <a:spcPts val="1575"/>
                        </a:spcBef>
                      </a:pPr>
                      <a:r>
                        <a:rPr sz="1750" b="1" spc="110" dirty="0">
                          <a:latin typeface="Roboto Bk"/>
                          <a:cs typeface="Roboto Bk"/>
                        </a:rPr>
                        <a:t>NA</a:t>
                      </a:r>
                      <a:endParaRPr sz="17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1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579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750">
                        <a:latin typeface="Times New Roman"/>
                        <a:cs typeface="Times New Roman"/>
                      </a:endParaRPr>
                    </a:p>
                    <a:p>
                      <a:pPr marL="4445">
                        <a:lnSpc>
                          <a:spcPct val="100000"/>
                        </a:lnSpc>
                      </a:pPr>
                      <a:r>
                        <a:rPr sz="1950" b="1" spc="110" dirty="0">
                          <a:latin typeface="Roboto"/>
                          <a:cs typeface="Roboto"/>
                        </a:rPr>
                        <a:t>10AD</a:t>
                      </a:r>
                      <a:endParaRPr sz="1950">
                        <a:latin typeface="Roboto"/>
                        <a:cs typeface="Roboto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1D9D9"/>
                    </a:solidFill>
                  </a:tcPr>
                </a:tc>
                <a:tc>
                  <a:txBody>
                    <a:bodyPr/>
                    <a:lstStyle/>
                    <a:p>
                      <a:pPr marL="4445">
                        <a:lnSpc>
                          <a:spcPts val="2050"/>
                        </a:lnSpc>
                      </a:pPr>
                      <a:r>
                        <a:rPr sz="1750" b="1" spc="25" dirty="0">
                          <a:latin typeface="Roboto Bk"/>
                          <a:cs typeface="Roboto Bk"/>
                        </a:rPr>
                        <a:t>Issued</a:t>
                      </a:r>
                      <a:r>
                        <a:rPr sz="1750" b="1" spc="-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75" dirty="0">
                          <a:latin typeface="Roboto Bk"/>
                          <a:cs typeface="Roboto Bk"/>
                        </a:rPr>
                        <a:t>by</a:t>
                      </a:r>
                      <a:endParaRPr sz="1750">
                        <a:latin typeface="Roboto Bk"/>
                        <a:cs typeface="Roboto Bk"/>
                      </a:endParaRPr>
                    </a:p>
                    <a:p>
                      <a:pPr marL="4445" marR="212725">
                        <a:lnSpc>
                          <a:spcPct val="102099"/>
                        </a:lnSpc>
                      </a:pPr>
                      <a:r>
                        <a:rPr sz="1750" b="1" spc="60" dirty="0">
                          <a:latin typeface="Roboto Bk"/>
                          <a:cs typeface="Roboto Bk"/>
                        </a:rPr>
                        <a:t>jurisdictional </a:t>
                      </a:r>
                      <a:r>
                        <a:rPr sz="1750" b="1" spc="40" dirty="0">
                          <a:latin typeface="Roboto Bk"/>
                          <a:cs typeface="Roboto Bk"/>
                        </a:rPr>
                        <a:t>CIT(E) </a:t>
                      </a:r>
                      <a:r>
                        <a:rPr sz="1750" b="1" spc="-42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-25" dirty="0">
                          <a:latin typeface="Roboto Bk"/>
                          <a:cs typeface="Roboto Bk"/>
                        </a:rPr>
                        <a:t>as</a:t>
                      </a:r>
                      <a:r>
                        <a:rPr sz="17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125" dirty="0">
                          <a:latin typeface="Roboto Bk"/>
                          <a:cs typeface="Roboto Bk"/>
                        </a:rPr>
                        <a:t>Order</a:t>
                      </a:r>
                      <a:r>
                        <a:rPr sz="17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20" dirty="0">
                          <a:latin typeface="Roboto Bk"/>
                          <a:cs typeface="Roboto Bk"/>
                        </a:rPr>
                        <a:t>of</a:t>
                      </a:r>
                      <a:r>
                        <a:rPr sz="17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60" dirty="0">
                          <a:latin typeface="Roboto Bk"/>
                          <a:cs typeface="Roboto Bk"/>
                        </a:rPr>
                        <a:t>rejection </a:t>
                      </a:r>
                      <a:r>
                        <a:rPr sz="1750" b="1" spc="-42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114" dirty="0">
                          <a:latin typeface="Roboto Bk"/>
                          <a:cs typeface="Roboto Bk"/>
                        </a:rPr>
                        <a:t>or </a:t>
                      </a:r>
                      <a:r>
                        <a:rPr sz="1750" b="1" spc="90" dirty="0">
                          <a:latin typeface="Roboto Bk"/>
                          <a:cs typeface="Roboto Bk"/>
                        </a:rPr>
                        <a:t>regular </a:t>
                      </a:r>
                      <a:r>
                        <a:rPr sz="1750" b="1" spc="9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50" dirty="0">
                          <a:latin typeface="Roboto Bk"/>
                          <a:cs typeface="Roboto Bk"/>
                        </a:rPr>
                        <a:t>registration </a:t>
                      </a:r>
                      <a:r>
                        <a:rPr sz="1750" b="1" spc="114" dirty="0">
                          <a:latin typeface="Roboto Bk"/>
                          <a:cs typeface="Roboto Bk"/>
                        </a:rPr>
                        <a:t>or </a:t>
                      </a:r>
                      <a:r>
                        <a:rPr sz="1750" b="1" spc="12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85" dirty="0">
                          <a:latin typeface="Roboto Bk"/>
                          <a:cs typeface="Roboto Bk"/>
                        </a:rPr>
                        <a:t>approval for </a:t>
                      </a:r>
                      <a:r>
                        <a:rPr sz="1750" b="1" spc="-30" dirty="0">
                          <a:latin typeface="Roboto Bk"/>
                          <a:cs typeface="Roboto Bk"/>
                        </a:rPr>
                        <a:t>5 </a:t>
                      </a:r>
                      <a:r>
                        <a:rPr sz="1750" b="1" spc="55" dirty="0">
                          <a:latin typeface="Roboto Bk"/>
                          <a:cs typeface="Roboto Bk"/>
                        </a:rPr>
                        <a:t>years </a:t>
                      </a:r>
                      <a:r>
                        <a:rPr sz="1750" b="1" spc="-42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100" dirty="0">
                          <a:latin typeface="Roboto Bk"/>
                          <a:cs typeface="Roboto Bk"/>
                        </a:rPr>
                        <a:t>from </a:t>
                      </a:r>
                      <a:r>
                        <a:rPr sz="1750" b="1" spc="50" dirty="0">
                          <a:latin typeface="Roboto Bk"/>
                          <a:cs typeface="Roboto Bk"/>
                        </a:rPr>
                        <a:t>the </a:t>
                      </a:r>
                      <a:r>
                        <a:rPr sz="1750" b="1" spc="40" dirty="0">
                          <a:latin typeface="Roboto Bk"/>
                          <a:cs typeface="Roboto Bk"/>
                        </a:rPr>
                        <a:t>date </a:t>
                      </a:r>
                      <a:r>
                        <a:rPr sz="1750" b="1" spc="20" dirty="0">
                          <a:latin typeface="Roboto Bk"/>
                          <a:cs typeface="Roboto Bk"/>
                        </a:rPr>
                        <a:t>of </a:t>
                      </a:r>
                      <a:r>
                        <a:rPr sz="1750" b="1" spc="2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70" dirty="0">
                          <a:latin typeface="Roboto Bk"/>
                          <a:cs typeface="Roboto Bk"/>
                        </a:rPr>
                        <a:t>provisional </a:t>
                      </a:r>
                      <a:r>
                        <a:rPr sz="1750" b="1" spc="7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40" dirty="0">
                          <a:latin typeface="Roboto Bk"/>
                          <a:cs typeface="Roboto Bk"/>
                        </a:rPr>
                        <a:t>registration.</a:t>
                      </a:r>
                      <a:endParaRPr sz="17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1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R="10795" algn="ctr">
                        <a:lnSpc>
                          <a:spcPct val="100000"/>
                        </a:lnSpc>
                        <a:spcBef>
                          <a:spcPts val="1630"/>
                        </a:spcBef>
                      </a:pPr>
                      <a:r>
                        <a:rPr sz="1750" b="1" spc="110" dirty="0">
                          <a:latin typeface="Roboto Bk"/>
                          <a:cs typeface="Roboto Bk"/>
                        </a:rPr>
                        <a:t>NA</a:t>
                      </a:r>
                      <a:endParaRPr sz="17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1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R="10795" algn="ctr">
                        <a:lnSpc>
                          <a:spcPct val="100000"/>
                        </a:lnSpc>
                        <a:spcBef>
                          <a:spcPts val="1630"/>
                        </a:spcBef>
                      </a:pPr>
                      <a:r>
                        <a:rPr sz="1750" b="1" spc="110" dirty="0">
                          <a:latin typeface="Roboto Bk"/>
                          <a:cs typeface="Roboto Bk"/>
                        </a:rPr>
                        <a:t>NA</a:t>
                      </a:r>
                      <a:endParaRPr sz="17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1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R="10795" algn="ctr">
                        <a:lnSpc>
                          <a:spcPct val="100000"/>
                        </a:lnSpc>
                        <a:spcBef>
                          <a:spcPts val="1630"/>
                        </a:spcBef>
                      </a:pPr>
                      <a:r>
                        <a:rPr sz="1750" b="1" spc="110" dirty="0">
                          <a:latin typeface="Roboto Bk"/>
                          <a:cs typeface="Roboto Bk"/>
                        </a:rPr>
                        <a:t>NA</a:t>
                      </a:r>
                      <a:endParaRPr sz="17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1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02690" marR="5080">
              <a:lnSpc>
                <a:spcPct val="100899"/>
              </a:lnSpc>
              <a:spcBef>
                <a:spcPts val="80"/>
              </a:spcBef>
            </a:pPr>
            <a:r>
              <a:rPr sz="4700" spc="125" dirty="0">
                <a:latin typeface="Roboto Bk"/>
                <a:cs typeface="Roboto Bk"/>
              </a:rPr>
              <a:t>Compliances</a:t>
            </a:r>
            <a:r>
              <a:rPr sz="4700" spc="-35" dirty="0">
                <a:latin typeface="Roboto Bk"/>
                <a:cs typeface="Roboto Bk"/>
              </a:rPr>
              <a:t> </a:t>
            </a:r>
            <a:r>
              <a:rPr sz="4700" spc="280" dirty="0">
                <a:latin typeface="Roboto Bk"/>
                <a:cs typeface="Roboto Bk"/>
              </a:rPr>
              <a:t>and </a:t>
            </a:r>
            <a:r>
              <a:rPr sz="4700" spc="-1160" dirty="0">
                <a:latin typeface="Roboto Bk"/>
                <a:cs typeface="Roboto Bk"/>
              </a:rPr>
              <a:t> </a:t>
            </a:r>
            <a:r>
              <a:rPr sz="4700" spc="190" dirty="0">
                <a:latin typeface="Roboto Bk"/>
                <a:cs typeface="Roboto Bk"/>
              </a:rPr>
              <a:t>Amendments:</a:t>
            </a:r>
            <a:endParaRPr sz="4700">
              <a:latin typeface="Roboto Bk"/>
              <a:cs typeface="Roboto Bk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89308" y="1676400"/>
          <a:ext cx="9269092" cy="58445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209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7017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686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8513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5306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16924">
                <a:tc>
                  <a:txBody>
                    <a:bodyPr/>
                    <a:lstStyle/>
                    <a:p>
                      <a:pPr marL="109220" marR="61594" indent="-41910" algn="just">
                        <a:lnSpc>
                          <a:spcPts val="1810"/>
                        </a:lnSpc>
                        <a:spcBef>
                          <a:spcPts val="114"/>
                        </a:spcBef>
                      </a:pPr>
                      <a:r>
                        <a:rPr sz="1550" b="1" spc="-65" dirty="0">
                          <a:latin typeface="Roboto Bk"/>
                          <a:cs typeface="Roboto Bk"/>
                        </a:rPr>
                        <a:t>F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or  </a:t>
                      </a:r>
                      <a:r>
                        <a:rPr sz="1550" b="1" spc="120" dirty="0">
                          <a:latin typeface="Roboto Bk"/>
                          <a:cs typeface="Roboto Bk"/>
                        </a:rPr>
                        <a:t>m </a:t>
                      </a:r>
                      <a:r>
                        <a:rPr sz="1550" b="1" spc="12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70" dirty="0">
                          <a:latin typeface="Roboto Bk"/>
                          <a:cs typeface="Roboto Bk"/>
                        </a:rPr>
                        <a:t>no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14604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172085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1550" b="1" spc="30" dirty="0">
                          <a:latin typeface="Roboto Bk"/>
                          <a:cs typeface="Roboto Bk"/>
                        </a:rPr>
                        <a:t>Purpose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ﬁling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5" dirty="0">
                          <a:latin typeface="Roboto Bk"/>
                          <a:cs typeface="Roboto Bk"/>
                        </a:rPr>
                        <a:t>by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40" dirty="0">
                          <a:latin typeface="Roboto Bk"/>
                          <a:cs typeface="Roboto Bk"/>
                        </a:rPr>
                        <a:t>assessee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1225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423545" marR="130175" indent="-304165">
                        <a:lnSpc>
                          <a:spcPts val="1810"/>
                        </a:lnSpc>
                        <a:spcBef>
                          <a:spcPts val="1065"/>
                        </a:spcBef>
                      </a:pPr>
                      <a:r>
                        <a:rPr sz="1550" b="1" spc="75" dirty="0">
                          <a:latin typeface="Roboto Bk"/>
                          <a:cs typeface="Roboto Bk"/>
                        </a:rPr>
                        <a:t>Due</a:t>
                      </a:r>
                      <a:r>
                        <a:rPr sz="1550" b="1" spc="-4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Date</a:t>
                      </a:r>
                      <a:r>
                        <a:rPr sz="1550" b="1" spc="-3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 </a:t>
                      </a:r>
                      <a:r>
                        <a:rPr sz="1550" b="1" spc="-3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ﬁling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13525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14604" marR="27305" algn="ctr">
                        <a:lnSpc>
                          <a:spcPts val="1810"/>
                        </a:lnSpc>
                        <a:spcBef>
                          <a:spcPts val="114"/>
                        </a:spcBef>
                      </a:pPr>
                      <a:r>
                        <a:rPr sz="1550" b="1" dirty="0">
                          <a:latin typeface="Roboto Bk"/>
                          <a:cs typeface="Roboto Bk"/>
                        </a:rPr>
                        <a:t>Consequenc  </a:t>
                      </a:r>
                      <a:r>
                        <a:rPr sz="1550" b="1" spc="-45" dirty="0">
                          <a:latin typeface="Roboto Bk"/>
                          <a:cs typeface="Roboto Bk"/>
                        </a:rPr>
                        <a:t>es</a:t>
                      </a:r>
                      <a:r>
                        <a:rPr sz="15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85" dirty="0">
                          <a:latin typeface="Roboto Bk"/>
                          <a:cs typeface="Roboto Bk"/>
                        </a:rPr>
                        <a:t>non </a:t>
                      </a:r>
                      <a:r>
                        <a:rPr sz="1550" b="1" spc="9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ﬁling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14604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28702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550" b="1" spc="20" dirty="0">
                          <a:latin typeface="Roboto Bk"/>
                          <a:cs typeface="Roboto Bk"/>
                        </a:rPr>
                        <a:t>Recent</a:t>
                      </a:r>
                      <a:r>
                        <a:rPr sz="1550" b="1" spc="-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5" dirty="0">
                          <a:latin typeface="Roboto Bk"/>
                          <a:cs typeface="Roboto Bk"/>
                        </a:rPr>
                        <a:t>Amendments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721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4445">
                        <a:lnSpc>
                          <a:spcPct val="100000"/>
                        </a:lnSpc>
                      </a:pPr>
                      <a:r>
                        <a:rPr sz="1550" b="1" spc="-5" dirty="0">
                          <a:latin typeface="Roboto"/>
                          <a:cs typeface="Roboto"/>
                        </a:rPr>
                        <a:t>10B</a:t>
                      </a:r>
                      <a:endParaRPr sz="1550">
                        <a:latin typeface="Roboto"/>
                        <a:cs typeface="Roboto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9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4445" marR="58419">
                        <a:lnSpc>
                          <a:spcPts val="1810"/>
                        </a:lnSpc>
                      </a:pPr>
                      <a:r>
                        <a:rPr sz="1550" b="1" spc="95" dirty="0">
                          <a:latin typeface="Roboto Bk"/>
                          <a:cs typeface="Roboto Bk"/>
                        </a:rPr>
                        <a:t>New </a:t>
                      </a:r>
                      <a:r>
                        <a:rPr sz="1550" b="1" spc="55" dirty="0">
                          <a:latin typeface="Roboto Bk"/>
                          <a:cs typeface="Roboto Bk"/>
                        </a:rPr>
                        <a:t>audit </a:t>
                      </a:r>
                      <a:r>
                        <a:rPr sz="1550" b="1" spc="75" dirty="0">
                          <a:latin typeface="Roboto Bk"/>
                          <a:cs typeface="Roboto Bk"/>
                        </a:rPr>
                        <a:t>report 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to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be ﬁled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 whose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income </a:t>
                      </a:r>
                      <a:r>
                        <a:rPr sz="1550" b="1" spc="10" dirty="0">
                          <a:latin typeface="Roboto Bk"/>
                          <a:cs typeface="Roboto Bk"/>
                        </a:rPr>
                        <a:t>exceeds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95" dirty="0">
                          <a:latin typeface="Roboto Bk"/>
                          <a:cs typeface="Roboto Bk"/>
                        </a:rPr>
                        <a:t>maximum</a:t>
                      </a:r>
                      <a:r>
                        <a:rPr sz="1550" b="1" spc="13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65" dirty="0">
                          <a:latin typeface="Roboto Bk"/>
                          <a:cs typeface="Roboto Bk"/>
                        </a:rPr>
                        <a:t>amount</a:t>
                      </a:r>
                      <a:r>
                        <a:rPr sz="1550" b="1" spc="14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85" dirty="0">
                          <a:latin typeface="Roboto Bk"/>
                          <a:cs typeface="Roboto Bk"/>
                        </a:rPr>
                        <a:t>which</a:t>
                      </a:r>
                      <a:r>
                        <a:rPr sz="1550" b="1" spc="14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20" dirty="0">
                          <a:latin typeface="Roboto Bk"/>
                          <a:cs typeface="Roboto Bk"/>
                        </a:rPr>
                        <a:t>is </a:t>
                      </a:r>
                      <a:r>
                        <a:rPr sz="1550" b="1" spc="-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not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chargable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to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income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tax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25" dirty="0">
                          <a:latin typeface="Roboto Bk"/>
                          <a:cs typeface="Roboto Bk"/>
                        </a:rPr>
                        <a:t>(as </a:t>
                      </a:r>
                      <a:r>
                        <a:rPr sz="1550" b="1" spc="-3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85" dirty="0">
                          <a:latin typeface="Roboto Bk"/>
                          <a:cs typeface="Roboto Bk"/>
                        </a:rPr>
                        <a:t>per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65" dirty="0">
                          <a:latin typeface="Roboto Bk"/>
                          <a:cs typeface="Roboto Bk"/>
                        </a:rPr>
                        <a:t>amended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85" dirty="0">
                          <a:latin typeface="Roboto Bk"/>
                          <a:cs typeface="Roboto Bk"/>
                        </a:rPr>
                        <a:t>rule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45" dirty="0">
                          <a:latin typeface="Roboto Bk"/>
                          <a:cs typeface="Roboto Bk"/>
                        </a:rPr>
                        <a:t>16CC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95" dirty="0">
                          <a:latin typeface="Roboto Bk"/>
                          <a:cs typeface="Roboto Bk"/>
                        </a:rPr>
                        <a:t>&amp;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35" dirty="0">
                          <a:latin typeface="Roboto Bk"/>
                          <a:cs typeface="Roboto Bk"/>
                        </a:rPr>
                        <a:t>17B). </a:t>
                      </a:r>
                      <a:r>
                        <a:rPr sz="1550" b="1" spc="-3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05" dirty="0">
                          <a:latin typeface="Roboto Bk"/>
                          <a:cs typeface="Roboto Bk"/>
                        </a:rPr>
                        <a:t>Where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the </a:t>
                      </a:r>
                      <a:r>
                        <a:rPr sz="1550" b="1" spc="20" dirty="0">
                          <a:latin typeface="Roboto Bk"/>
                          <a:cs typeface="Roboto Bk"/>
                        </a:rPr>
                        <a:t>total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income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the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trust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0" dirty="0">
                          <a:latin typeface="Roboto Bk"/>
                          <a:cs typeface="Roboto Bk"/>
                        </a:rPr>
                        <a:t>exceeds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55" dirty="0">
                          <a:latin typeface="Roboto Bk"/>
                          <a:cs typeface="Roboto Bk"/>
                        </a:rPr>
                        <a:t>Rs.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40" dirty="0">
                          <a:latin typeface="Roboto Bk"/>
                          <a:cs typeface="Roboto Bk"/>
                        </a:rPr>
                        <a:t>5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65" dirty="0">
                          <a:latin typeface="Roboto Bk"/>
                          <a:cs typeface="Roboto Bk"/>
                        </a:rPr>
                        <a:t>Crore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95" dirty="0">
                          <a:latin typeface="Roboto Bk"/>
                          <a:cs typeface="Roboto Bk"/>
                        </a:rPr>
                        <a:t>or </a:t>
                      </a:r>
                      <a:r>
                        <a:rPr sz="1550" b="1" spc="10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received </a:t>
                      </a:r>
                      <a:r>
                        <a:rPr sz="1550" b="1" spc="65" dirty="0">
                          <a:latin typeface="Roboto Bk"/>
                          <a:cs typeface="Roboto Bk"/>
                        </a:rPr>
                        <a:t>any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foreign </a:t>
                      </a:r>
                      <a:r>
                        <a:rPr sz="1550" b="1" spc="5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60" dirty="0">
                          <a:latin typeface="Roboto Bk"/>
                          <a:cs typeface="Roboto Bk"/>
                        </a:rPr>
                        <a:t>contribution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95" dirty="0">
                          <a:latin typeface="Roboto Bk"/>
                          <a:cs typeface="Roboto Bk"/>
                        </a:rPr>
                        <a:t>or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income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5" dirty="0">
                          <a:latin typeface="Roboto Bk"/>
                          <a:cs typeface="Roboto Bk"/>
                        </a:rPr>
                        <a:t>applied </a:t>
                      </a:r>
                      <a:r>
                        <a:rPr sz="1550" b="1" spc="-3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out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0" dirty="0">
                          <a:latin typeface="Roboto Bk"/>
                          <a:cs typeface="Roboto Bk"/>
                        </a:rPr>
                        <a:t>side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India.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9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4445" marR="6350" indent="-6350" algn="ctr">
                        <a:lnSpc>
                          <a:spcPts val="1810"/>
                        </a:lnSpc>
                        <a:spcBef>
                          <a:spcPts val="1390"/>
                        </a:spcBef>
                      </a:pPr>
                      <a:r>
                        <a:rPr sz="1550" b="1" spc="65" dirty="0">
                          <a:latin typeface="Roboto Bk"/>
                          <a:cs typeface="Roboto Bk"/>
                        </a:rPr>
                        <a:t>One </a:t>
                      </a:r>
                      <a:r>
                        <a:rPr sz="1550" b="1" spc="70" dirty="0">
                          <a:latin typeface="Roboto Bk"/>
                          <a:cs typeface="Roboto Bk"/>
                        </a:rPr>
                        <a:t>month </a:t>
                      </a:r>
                      <a:r>
                        <a:rPr sz="1550" b="1" spc="7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before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 </a:t>
                      </a:r>
                      <a:r>
                        <a:rPr sz="1550" b="1" spc="2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ﬁling</a:t>
                      </a:r>
                      <a:r>
                        <a:rPr sz="1550" b="1" spc="-2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</a:t>
                      </a:r>
                      <a:r>
                        <a:rPr sz="1550" b="1" spc="-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65" dirty="0">
                          <a:latin typeface="Roboto Bk"/>
                          <a:cs typeface="Roboto Bk"/>
                        </a:rPr>
                        <a:t>ITR</a:t>
                      </a:r>
                      <a:r>
                        <a:rPr sz="1550" b="1" spc="-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35" dirty="0">
                          <a:latin typeface="Roboto Bk"/>
                          <a:cs typeface="Roboto Bk"/>
                        </a:rPr>
                        <a:t>u/ </a:t>
                      </a:r>
                      <a:r>
                        <a:rPr sz="1550" b="1" spc="-3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95" dirty="0">
                          <a:latin typeface="Roboto Bk"/>
                          <a:cs typeface="Roboto Bk"/>
                        </a:rPr>
                        <a:t>s.</a:t>
                      </a:r>
                      <a:r>
                        <a:rPr sz="15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30" dirty="0">
                          <a:latin typeface="Roboto Bk"/>
                          <a:cs typeface="Roboto Bk"/>
                        </a:rPr>
                        <a:t>139(1)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25" dirty="0">
                          <a:latin typeface="Roboto Bk"/>
                          <a:cs typeface="Roboto Bk"/>
                        </a:rPr>
                        <a:t>i.e.</a:t>
                      </a:r>
                      <a:endParaRPr sz="1550">
                        <a:latin typeface="Roboto Bk"/>
                        <a:cs typeface="Roboto Bk"/>
                      </a:endParaRPr>
                    </a:p>
                    <a:p>
                      <a:pPr marL="140335" marR="137160" indent="10795" algn="ctr">
                        <a:lnSpc>
                          <a:spcPts val="1820"/>
                        </a:lnSpc>
                        <a:spcBef>
                          <a:spcPts val="10"/>
                        </a:spcBef>
                      </a:pPr>
                      <a:r>
                        <a:rPr sz="1550" b="1" spc="55" dirty="0">
                          <a:latin typeface="Roboto Bk"/>
                          <a:cs typeface="Roboto Bk"/>
                        </a:rPr>
                        <a:t>by 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30th </a:t>
                      </a:r>
                      <a:r>
                        <a:rPr sz="1550" b="1" spc="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September.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9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35560" marR="33655" indent="-10160" algn="ctr">
                        <a:lnSpc>
                          <a:spcPts val="1810"/>
                        </a:lnSpc>
                        <a:spcBef>
                          <a:spcPts val="1390"/>
                        </a:spcBef>
                      </a:pPr>
                      <a:r>
                        <a:rPr sz="1550" b="1" spc="30" dirty="0">
                          <a:latin typeface="Roboto Bk"/>
                          <a:cs typeface="Roboto Bk"/>
                        </a:rPr>
                        <a:t>Beneﬁt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 </a:t>
                      </a:r>
                      <a:r>
                        <a:rPr sz="1550" b="1" spc="2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5" dirty="0">
                          <a:latin typeface="Roboto Bk"/>
                          <a:cs typeface="Roboto Bk"/>
                        </a:rPr>
                        <a:t>exemption </a:t>
                      </a:r>
                      <a:r>
                        <a:rPr sz="1550" b="1" spc="6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55" dirty="0">
                          <a:latin typeface="Roboto Bk"/>
                          <a:cs typeface="Roboto Bk"/>
                        </a:rPr>
                        <a:t>u/s</a:t>
                      </a:r>
                      <a:r>
                        <a:rPr sz="15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40" dirty="0">
                          <a:latin typeface="Roboto Bk"/>
                          <a:cs typeface="Roboto Bk"/>
                        </a:rPr>
                        <a:t>11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95" dirty="0">
                          <a:latin typeface="Roboto Bk"/>
                          <a:cs typeface="Roboto Bk"/>
                        </a:rPr>
                        <a:t>or </a:t>
                      </a:r>
                      <a:r>
                        <a:rPr sz="1550" b="1" spc="10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35" dirty="0">
                          <a:latin typeface="Roboto Bk"/>
                          <a:cs typeface="Roboto Bk"/>
                        </a:rPr>
                        <a:t>10(23C)</a:t>
                      </a:r>
                      <a:r>
                        <a:rPr sz="1550" b="1" spc="-5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90" dirty="0">
                          <a:latin typeface="Roboto Bk"/>
                          <a:cs typeface="Roboto Bk"/>
                        </a:rPr>
                        <a:t>will </a:t>
                      </a:r>
                      <a:r>
                        <a:rPr sz="1550" b="1" spc="-3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not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be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 allowed.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9F1DD"/>
                    </a:solidFill>
                  </a:tcPr>
                </a:tc>
                <a:tc>
                  <a:txBody>
                    <a:bodyPr/>
                    <a:lstStyle/>
                    <a:p>
                      <a:pPr marL="4445" marR="321945">
                        <a:lnSpc>
                          <a:spcPts val="1810"/>
                        </a:lnSpc>
                        <a:spcBef>
                          <a:spcPts val="85"/>
                        </a:spcBef>
                      </a:pPr>
                      <a:r>
                        <a:rPr sz="1550" b="1" spc="110" dirty="0">
                          <a:latin typeface="Roboto Bk"/>
                          <a:cs typeface="Roboto Bk"/>
                        </a:rPr>
                        <a:t>In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such </a:t>
                      </a:r>
                      <a:r>
                        <a:rPr sz="1550" b="1" spc="-35" dirty="0">
                          <a:latin typeface="Roboto Bk"/>
                          <a:cs typeface="Roboto Bk"/>
                        </a:rPr>
                        <a:t>cases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the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 beneﬁcial</a:t>
                      </a:r>
                      <a:r>
                        <a:rPr sz="15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provisions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 </a:t>
                      </a:r>
                      <a:r>
                        <a:rPr sz="1550" b="1" spc="-3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60" dirty="0">
                          <a:latin typeface="Roboto Bk"/>
                          <a:cs typeface="Roboto Bk"/>
                        </a:rPr>
                        <a:t>Sec.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30" dirty="0">
                          <a:latin typeface="Roboto Bk"/>
                          <a:cs typeface="Roboto Bk"/>
                        </a:rPr>
                        <a:t>13(10)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90" dirty="0">
                          <a:latin typeface="Roboto Bk"/>
                          <a:cs typeface="Roboto Bk"/>
                        </a:rPr>
                        <a:t>will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apply.</a:t>
                      </a:r>
                      <a:endParaRPr sz="1550">
                        <a:latin typeface="Roboto Bk"/>
                        <a:cs typeface="Roboto Bk"/>
                      </a:endParaRPr>
                    </a:p>
                    <a:p>
                      <a:pPr marL="4445" marR="106680">
                        <a:lnSpc>
                          <a:spcPts val="1820"/>
                        </a:lnSpc>
                      </a:pPr>
                      <a:r>
                        <a:rPr sz="1550" b="1" spc="105" dirty="0">
                          <a:latin typeface="Roboto Bk"/>
                          <a:cs typeface="Roboto Bk"/>
                        </a:rPr>
                        <a:t>Where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the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income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90" dirty="0">
                          <a:latin typeface="Roboto Bk"/>
                          <a:cs typeface="Roboto Bk"/>
                        </a:rPr>
                        <a:t>will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be </a:t>
                      </a:r>
                      <a:r>
                        <a:rPr sz="1550" b="1" spc="-3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computed after </a:t>
                      </a:r>
                      <a:r>
                        <a:rPr sz="1550" b="1" spc="60" dirty="0">
                          <a:latin typeface="Roboto Bk"/>
                          <a:cs typeface="Roboto Bk"/>
                        </a:rPr>
                        <a:t>allowing </a:t>
                      </a:r>
                      <a:r>
                        <a:rPr sz="1550" b="1" spc="6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deduction </a:t>
                      </a:r>
                      <a:r>
                        <a:rPr sz="1550" b="1" spc="70" dirty="0">
                          <a:latin typeface="Roboto Bk"/>
                          <a:cs typeface="Roboto Bk"/>
                        </a:rPr>
                        <a:t>for </a:t>
                      </a:r>
                      <a:r>
                        <a:rPr sz="1550" b="1" spc="7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65" dirty="0">
                          <a:latin typeface="Roboto Bk"/>
                          <a:cs typeface="Roboto Bk"/>
                        </a:rPr>
                        <a:t>expenditure </a:t>
                      </a:r>
                      <a:r>
                        <a:rPr sz="1550" b="1" spc="60" dirty="0">
                          <a:latin typeface="Roboto Bk"/>
                          <a:cs typeface="Roboto Bk"/>
                        </a:rPr>
                        <a:t>other </a:t>
                      </a:r>
                      <a:r>
                        <a:rPr sz="1550" b="1" spc="65" dirty="0">
                          <a:latin typeface="Roboto Bk"/>
                          <a:cs typeface="Roboto Bk"/>
                        </a:rPr>
                        <a:t>than </a:t>
                      </a:r>
                      <a:r>
                        <a:rPr sz="1550" b="1" spc="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capital </a:t>
                      </a:r>
                      <a:r>
                        <a:rPr sz="1550" b="1" spc="65" dirty="0">
                          <a:latin typeface="Roboto Bk"/>
                          <a:cs typeface="Roboto Bk"/>
                        </a:rPr>
                        <a:t>expenditure </a:t>
                      </a:r>
                      <a:r>
                        <a:rPr sz="1550" b="1" spc="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85" dirty="0">
                          <a:latin typeface="Roboto Bk"/>
                          <a:cs typeface="Roboto Bk"/>
                        </a:rPr>
                        <a:t>incurred </a:t>
                      </a:r>
                      <a:r>
                        <a:rPr sz="1550" b="1" spc="95" dirty="0">
                          <a:latin typeface="Roboto Bk"/>
                          <a:cs typeface="Roboto Bk"/>
                        </a:rPr>
                        <a:t>in </a:t>
                      </a:r>
                      <a:r>
                        <a:rPr sz="1550" b="1" spc="80" dirty="0">
                          <a:latin typeface="Roboto Bk"/>
                          <a:cs typeface="Roboto Bk"/>
                        </a:rPr>
                        <a:t>India </a:t>
                      </a:r>
                      <a:r>
                        <a:rPr sz="1550" b="1" spc="70" dirty="0">
                          <a:latin typeface="Roboto Bk"/>
                          <a:cs typeface="Roboto Bk"/>
                        </a:rPr>
                        <a:t>for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the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objects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the trust </a:t>
                      </a:r>
                      <a:r>
                        <a:rPr sz="1550" b="1" spc="90" dirty="0">
                          <a:latin typeface="Roboto Bk"/>
                          <a:cs typeface="Roboto Bk"/>
                        </a:rPr>
                        <a:t>with </a:t>
                      </a:r>
                      <a:r>
                        <a:rPr sz="1550" b="1" spc="9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0" dirty="0">
                          <a:latin typeface="Roboto Bk"/>
                          <a:cs typeface="Roboto Bk"/>
                        </a:rPr>
                        <a:t>subject 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to </a:t>
                      </a:r>
                      <a:r>
                        <a:rPr sz="1550" b="1" spc="55" dirty="0">
                          <a:latin typeface="Roboto Bk"/>
                          <a:cs typeface="Roboto Bk"/>
                        </a:rPr>
                        <a:t>fulﬁllment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 </a:t>
                      </a:r>
                      <a:r>
                        <a:rPr sz="1550" b="1" spc="2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5" dirty="0">
                          <a:latin typeface="Roboto Bk"/>
                          <a:cs typeface="Roboto Bk"/>
                        </a:rPr>
                        <a:t>certain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20" dirty="0">
                          <a:latin typeface="Roboto Bk"/>
                          <a:cs typeface="Roboto Bk"/>
                        </a:rPr>
                        <a:t>conditions.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9F1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555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550">
                        <a:latin typeface="Times New Roman"/>
                        <a:cs typeface="Times New Roman"/>
                      </a:endParaRPr>
                    </a:p>
                    <a:p>
                      <a:pPr marL="4445" marR="86995">
                        <a:lnSpc>
                          <a:spcPts val="1820"/>
                        </a:lnSpc>
                        <a:spcBef>
                          <a:spcPts val="5"/>
                        </a:spcBef>
                      </a:pPr>
                      <a:r>
                        <a:rPr sz="1550" b="1" dirty="0">
                          <a:latin typeface="Roboto"/>
                          <a:cs typeface="Roboto"/>
                        </a:rPr>
                        <a:t>10B  </a:t>
                      </a:r>
                      <a:r>
                        <a:rPr sz="1550" b="1" spc="45" dirty="0">
                          <a:latin typeface="Roboto"/>
                          <a:cs typeface="Roboto"/>
                        </a:rPr>
                        <a:t>B</a:t>
                      </a:r>
                      <a:endParaRPr sz="1550">
                        <a:latin typeface="Roboto"/>
                        <a:cs typeface="Roboto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E9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 marL="4445" marR="62230">
                        <a:lnSpc>
                          <a:spcPts val="1820"/>
                        </a:lnSpc>
                        <a:spcBef>
                          <a:spcPts val="5"/>
                        </a:spcBef>
                      </a:pPr>
                      <a:r>
                        <a:rPr sz="1550" b="1" spc="95" dirty="0">
                          <a:latin typeface="Roboto Bk"/>
                          <a:cs typeface="Roboto Bk"/>
                        </a:rPr>
                        <a:t>New </a:t>
                      </a:r>
                      <a:r>
                        <a:rPr sz="1550" b="1" spc="55" dirty="0">
                          <a:latin typeface="Roboto Bk"/>
                          <a:cs typeface="Roboto Bk"/>
                        </a:rPr>
                        <a:t>audit </a:t>
                      </a:r>
                      <a:r>
                        <a:rPr sz="1550" b="1" spc="75" dirty="0">
                          <a:latin typeface="Roboto Bk"/>
                          <a:cs typeface="Roboto Bk"/>
                        </a:rPr>
                        <a:t>report 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to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be ﬁled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 whose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income </a:t>
                      </a:r>
                      <a:r>
                        <a:rPr sz="1550" b="1" spc="10" dirty="0">
                          <a:latin typeface="Roboto Bk"/>
                          <a:cs typeface="Roboto Bk"/>
                        </a:rPr>
                        <a:t>exceeds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95" dirty="0">
                          <a:latin typeface="Roboto Bk"/>
                          <a:cs typeface="Roboto Bk"/>
                        </a:rPr>
                        <a:t>maximum</a:t>
                      </a:r>
                      <a:r>
                        <a:rPr sz="1550" b="1" spc="12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65" dirty="0">
                          <a:latin typeface="Roboto Bk"/>
                          <a:cs typeface="Roboto Bk"/>
                        </a:rPr>
                        <a:t>amount</a:t>
                      </a:r>
                      <a:r>
                        <a:rPr sz="1550" b="1" spc="13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85" dirty="0">
                          <a:latin typeface="Roboto Bk"/>
                          <a:cs typeface="Roboto Bk"/>
                        </a:rPr>
                        <a:t>which</a:t>
                      </a:r>
                      <a:r>
                        <a:rPr sz="1550" b="1" spc="13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20" dirty="0">
                          <a:latin typeface="Roboto Bk"/>
                          <a:cs typeface="Roboto Bk"/>
                        </a:rPr>
                        <a:t>is </a:t>
                      </a:r>
                      <a:r>
                        <a:rPr sz="1550" b="1" spc="-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not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chargable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to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income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tax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25" dirty="0">
                          <a:latin typeface="Roboto Bk"/>
                          <a:cs typeface="Roboto Bk"/>
                        </a:rPr>
                        <a:t>(as </a:t>
                      </a:r>
                      <a:r>
                        <a:rPr sz="1550" b="1" spc="-3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85" dirty="0">
                          <a:latin typeface="Roboto Bk"/>
                          <a:cs typeface="Roboto Bk"/>
                        </a:rPr>
                        <a:t>per </a:t>
                      </a:r>
                      <a:r>
                        <a:rPr sz="1550" b="1" spc="65" dirty="0">
                          <a:latin typeface="Roboto Bk"/>
                          <a:cs typeface="Roboto Bk"/>
                        </a:rPr>
                        <a:t>amended </a:t>
                      </a:r>
                      <a:r>
                        <a:rPr sz="1550" b="1" spc="85" dirty="0">
                          <a:latin typeface="Roboto Bk"/>
                          <a:cs typeface="Roboto Bk"/>
                        </a:rPr>
                        <a:t>rule </a:t>
                      </a:r>
                      <a:r>
                        <a:rPr sz="1550" b="1" spc="-45" dirty="0">
                          <a:latin typeface="Roboto Bk"/>
                          <a:cs typeface="Roboto Bk"/>
                        </a:rPr>
                        <a:t>16CC </a:t>
                      </a:r>
                      <a:r>
                        <a:rPr sz="1550" b="1" spc="95" dirty="0">
                          <a:latin typeface="Roboto Bk"/>
                          <a:cs typeface="Roboto Bk"/>
                        </a:rPr>
                        <a:t>&amp; </a:t>
                      </a:r>
                      <a:r>
                        <a:rPr sz="1550" b="1" spc="-20" dirty="0">
                          <a:latin typeface="Roboto Bk"/>
                          <a:cs typeface="Roboto Bk"/>
                        </a:rPr>
                        <a:t>17B) </a:t>
                      </a:r>
                      <a:r>
                        <a:rPr sz="1550" b="1" spc="-37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95" dirty="0">
                          <a:latin typeface="Roboto Bk"/>
                          <a:cs typeface="Roboto Bk"/>
                        </a:rPr>
                        <a:t>in </a:t>
                      </a:r>
                      <a:r>
                        <a:rPr sz="1550" b="1" spc="65" dirty="0">
                          <a:latin typeface="Roboto Bk"/>
                          <a:cs typeface="Roboto Bk"/>
                        </a:rPr>
                        <a:t>any </a:t>
                      </a:r>
                      <a:r>
                        <a:rPr sz="1550" b="1" spc="60" dirty="0">
                          <a:latin typeface="Roboto Bk"/>
                          <a:cs typeface="Roboto Bk"/>
                        </a:rPr>
                        <a:t>other </a:t>
                      </a:r>
                      <a:r>
                        <a:rPr sz="1550" b="1" spc="-35" dirty="0">
                          <a:latin typeface="Roboto Bk"/>
                          <a:cs typeface="Roboto Bk"/>
                        </a:rPr>
                        <a:t>cases </a:t>
                      </a:r>
                      <a:r>
                        <a:rPr sz="1550" b="1" spc="55" dirty="0">
                          <a:latin typeface="Roboto Bk"/>
                          <a:cs typeface="Roboto Bk"/>
                        </a:rPr>
                        <a:t>(Other </a:t>
                      </a:r>
                      <a:r>
                        <a:rPr sz="1550" b="1" spc="65" dirty="0">
                          <a:latin typeface="Roboto Bk"/>
                          <a:cs typeface="Roboto Bk"/>
                        </a:rPr>
                        <a:t>than </a:t>
                      </a:r>
                      <a:r>
                        <a:rPr sz="1550" b="1" spc="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20" dirty="0">
                          <a:latin typeface="Roboto Bk"/>
                          <a:cs typeface="Roboto Bk"/>
                        </a:rPr>
                        <a:t>10B)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E9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4445" marR="6350" indent="-6350" algn="ctr">
                        <a:lnSpc>
                          <a:spcPts val="1820"/>
                        </a:lnSpc>
                        <a:spcBef>
                          <a:spcPts val="1380"/>
                        </a:spcBef>
                      </a:pPr>
                      <a:r>
                        <a:rPr sz="1550" b="1" spc="65" dirty="0">
                          <a:latin typeface="Roboto Bk"/>
                          <a:cs typeface="Roboto Bk"/>
                        </a:rPr>
                        <a:t>One </a:t>
                      </a:r>
                      <a:r>
                        <a:rPr sz="1550" b="1" spc="70" dirty="0">
                          <a:latin typeface="Roboto Bk"/>
                          <a:cs typeface="Roboto Bk"/>
                        </a:rPr>
                        <a:t>month </a:t>
                      </a:r>
                      <a:r>
                        <a:rPr sz="1550" b="1" spc="7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before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 </a:t>
                      </a:r>
                      <a:r>
                        <a:rPr sz="1550" b="1" spc="2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ﬁling</a:t>
                      </a:r>
                      <a:r>
                        <a:rPr sz="1550" b="1" spc="-2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</a:t>
                      </a:r>
                      <a:r>
                        <a:rPr sz="1550" b="1" spc="-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65" dirty="0">
                          <a:latin typeface="Roboto Bk"/>
                          <a:cs typeface="Roboto Bk"/>
                        </a:rPr>
                        <a:t>ITR</a:t>
                      </a:r>
                      <a:r>
                        <a:rPr sz="1550" b="1" spc="-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35" dirty="0">
                          <a:latin typeface="Roboto Bk"/>
                          <a:cs typeface="Roboto Bk"/>
                        </a:rPr>
                        <a:t>u/ </a:t>
                      </a:r>
                      <a:r>
                        <a:rPr sz="1550" b="1" spc="-3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95" dirty="0">
                          <a:latin typeface="Roboto Bk"/>
                          <a:cs typeface="Roboto Bk"/>
                        </a:rPr>
                        <a:t>s.</a:t>
                      </a:r>
                      <a:r>
                        <a:rPr sz="15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30" dirty="0">
                          <a:latin typeface="Roboto Bk"/>
                          <a:cs typeface="Roboto Bk"/>
                        </a:rPr>
                        <a:t>139(1)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25" dirty="0">
                          <a:latin typeface="Roboto Bk"/>
                          <a:cs typeface="Roboto Bk"/>
                        </a:rPr>
                        <a:t>i.e.</a:t>
                      </a:r>
                      <a:endParaRPr sz="1550">
                        <a:latin typeface="Roboto Bk"/>
                        <a:cs typeface="Roboto Bk"/>
                      </a:endParaRPr>
                    </a:p>
                    <a:p>
                      <a:pPr marL="6350" algn="ctr">
                        <a:lnSpc>
                          <a:spcPts val="1725"/>
                        </a:lnSpc>
                      </a:pPr>
                      <a:r>
                        <a:rPr sz="1550" b="1" spc="55" dirty="0">
                          <a:latin typeface="Roboto Bk"/>
                          <a:cs typeface="Roboto Bk"/>
                        </a:rPr>
                        <a:t>by</a:t>
                      </a:r>
                      <a:r>
                        <a:rPr sz="1550" b="1" spc="-3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30th</a:t>
                      </a:r>
                      <a:endParaRPr sz="1550">
                        <a:latin typeface="Roboto Bk"/>
                        <a:cs typeface="Roboto Bk"/>
                      </a:endParaRPr>
                    </a:p>
                    <a:p>
                      <a:pPr algn="ctr">
                        <a:lnSpc>
                          <a:spcPts val="1835"/>
                        </a:lnSpc>
                      </a:pPr>
                      <a:r>
                        <a:rPr sz="1550" b="1" spc="25" dirty="0">
                          <a:latin typeface="Roboto Bk"/>
                          <a:cs typeface="Roboto Bk"/>
                        </a:rPr>
                        <a:t>September.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E9F1D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35560" marR="33655" indent="-10160" algn="ctr">
                        <a:lnSpc>
                          <a:spcPts val="1810"/>
                        </a:lnSpc>
                        <a:spcBef>
                          <a:spcPts val="1390"/>
                        </a:spcBef>
                      </a:pPr>
                      <a:r>
                        <a:rPr sz="1550" b="1" spc="30" dirty="0">
                          <a:latin typeface="Roboto Bk"/>
                          <a:cs typeface="Roboto Bk"/>
                        </a:rPr>
                        <a:t>Beneﬁt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 </a:t>
                      </a:r>
                      <a:r>
                        <a:rPr sz="1550" b="1" spc="2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5" dirty="0">
                          <a:latin typeface="Roboto Bk"/>
                          <a:cs typeface="Roboto Bk"/>
                        </a:rPr>
                        <a:t>exemption </a:t>
                      </a:r>
                      <a:r>
                        <a:rPr sz="1550" b="1" spc="6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55" dirty="0">
                          <a:latin typeface="Roboto Bk"/>
                          <a:cs typeface="Roboto Bk"/>
                        </a:rPr>
                        <a:t>u/s</a:t>
                      </a:r>
                      <a:r>
                        <a:rPr sz="15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40" dirty="0">
                          <a:latin typeface="Roboto Bk"/>
                          <a:cs typeface="Roboto Bk"/>
                        </a:rPr>
                        <a:t>11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95" dirty="0">
                          <a:latin typeface="Roboto Bk"/>
                          <a:cs typeface="Roboto Bk"/>
                        </a:rPr>
                        <a:t>or </a:t>
                      </a:r>
                      <a:r>
                        <a:rPr sz="1550" b="1" spc="10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35" dirty="0">
                          <a:latin typeface="Roboto Bk"/>
                          <a:cs typeface="Roboto Bk"/>
                        </a:rPr>
                        <a:t>10(23C)</a:t>
                      </a:r>
                      <a:r>
                        <a:rPr sz="1550" b="1" spc="-5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90" dirty="0">
                          <a:latin typeface="Roboto Bk"/>
                          <a:cs typeface="Roboto Bk"/>
                        </a:rPr>
                        <a:t>will </a:t>
                      </a:r>
                      <a:r>
                        <a:rPr sz="1550" b="1" spc="-3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not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be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 allowed.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E9F1DD"/>
                    </a:solidFill>
                  </a:tcPr>
                </a:tc>
                <a:tc>
                  <a:txBody>
                    <a:bodyPr/>
                    <a:lstStyle/>
                    <a:p>
                      <a:pPr marL="4445" marR="321945">
                        <a:lnSpc>
                          <a:spcPts val="1810"/>
                        </a:lnSpc>
                        <a:spcBef>
                          <a:spcPts val="85"/>
                        </a:spcBef>
                      </a:pPr>
                      <a:r>
                        <a:rPr sz="1550" b="1" spc="110" dirty="0">
                          <a:latin typeface="Roboto Bk"/>
                          <a:cs typeface="Roboto Bk"/>
                        </a:rPr>
                        <a:t>In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such </a:t>
                      </a:r>
                      <a:r>
                        <a:rPr sz="1550" b="1" spc="-35" dirty="0">
                          <a:latin typeface="Roboto Bk"/>
                          <a:cs typeface="Roboto Bk"/>
                        </a:rPr>
                        <a:t>cases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the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 beneﬁcial</a:t>
                      </a:r>
                      <a:r>
                        <a:rPr sz="15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provisions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 </a:t>
                      </a:r>
                      <a:r>
                        <a:rPr sz="1550" b="1" spc="-3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60" dirty="0">
                          <a:latin typeface="Roboto Bk"/>
                          <a:cs typeface="Roboto Bk"/>
                        </a:rPr>
                        <a:t>Sec.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30" dirty="0">
                          <a:latin typeface="Roboto Bk"/>
                          <a:cs typeface="Roboto Bk"/>
                        </a:rPr>
                        <a:t>13(10)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90" dirty="0">
                          <a:latin typeface="Roboto Bk"/>
                          <a:cs typeface="Roboto Bk"/>
                        </a:rPr>
                        <a:t>will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apply.</a:t>
                      </a:r>
                      <a:endParaRPr sz="1550">
                        <a:latin typeface="Roboto Bk"/>
                        <a:cs typeface="Roboto Bk"/>
                      </a:endParaRPr>
                    </a:p>
                    <a:p>
                      <a:pPr marL="4445" marR="106680">
                        <a:lnSpc>
                          <a:spcPts val="1820"/>
                        </a:lnSpc>
                        <a:spcBef>
                          <a:spcPts val="5"/>
                        </a:spcBef>
                      </a:pPr>
                      <a:r>
                        <a:rPr sz="1550" b="1" spc="105" dirty="0">
                          <a:latin typeface="Roboto Bk"/>
                          <a:cs typeface="Roboto Bk"/>
                        </a:rPr>
                        <a:t>Where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the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income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90" dirty="0">
                          <a:latin typeface="Roboto Bk"/>
                          <a:cs typeface="Roboto Bk"/>
                        </a:rPr>
                        <a:t>will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be </a:t>
                      </a:r>
                      <a:r>
                        <a:rPr sz="1550" b="1" spc="-3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computed after </a:t>
                      </a:r>
                      <a:r>
                        <a:rPr sz="1550" b="1" spc="60" dirty="0">
                          <a:latin typeface="Roboto Bk"/>
                          <a:cs typeface="Roboto Bk"/>
                        </a:rPr>
                        <a:t>allowing </a:t>
                      </a:r>
                      <a:r>
                        <a:rPr sz="1550" b="1" spc="6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deduction </a:t>
                      </a:r>
                      <a:r>
                        <a:rPr sz="1550" b="1" spc="70" dirty="0">
                          <a:latin typeface="Roboto Bk"/>
                          <a:cs typeface="Roboto Bk"/>
                        </a:rPr>
                        <a:t>for </a:t>
                      </a:r>
                      <a:r>
                        <a:rPr sz="1550" b="1" spc="7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65" dirty="0">
                          <a:latin typeface="Roboto Bk"/>
                          <a:cs typeface="Roboto Bk"/>
                        </a:rPr>
                        <a:t>expenditure </a:t>
                      </a:r>
                      <a:r>
                        <a:rPr sz="1550" b="1" spc="60" dirty="0">
                          <a:latin typeface="Roboto Bk"/>
                          <a:cs typeface="Roboto Bk"/>
                        </a:rPr>
                        <a:t>other </a:t>
                      </a:r>
                      <a:r>
                        <a:rPr sz="1550" b="1" spc="65" dirty="0">
                          <a:latin typeface="Roboto Bk"/>
                          <a:cs typeface="Roboto Bk"/>
                        </a:rPr>
                        <a:t>than </a:t>
                      </a:r>
                      <a:r>
                        <a:rPr sz="1550" b="1" spc="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capital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65" dirty="0">
                          <a:latin typeface="Roboto Bk"/>
                          <a:cs typeface="Roboto Bk"/>
                        </a:rPr>
                        <a:t>expenditure</a:t>
                      </a:r>
                      <a:endParaRPr sz="1550">
                        <a:latin typeface="Roboto Bk"/>
                        <a:cs typeface="Roboto Bk"/>
                      </a:endParaRPr>
                    </a:p>
                    <a:p>
                      <a:pPr marL="4445">
                        <a:lnSpc>
                          <a:spcPts val="1720"/>
                        </a:lnSpc>
                      </a:pPr>
                      <a:r>
                        <a:rPr sz="1550" b="1" spc="85" dirty="0">
                          <a:latin typeface="Roboto Bk"/>
                          <a:cs typeface="Roboto Bk"/>
                        </a:rPr>
                        <a:t>incurred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95" dirty="0">
                          <a:latin typeface="Roboto Bk"/>
                          <a:cs typeface="Roboto Bk"/>
                        </a:rPr>
                        <a:t>in</a:t>
                      </a:r>
                      <a:r>
                        <a:rPr sz="1550" b="1" spc="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80" dirty="0">
                          <a:latin typeface="Roboto Bk"/>
                          <a:cs typeface="Roboto Bk"/>
                        </a:rPr>
                        <a:t>India</a:t>
                      </a:r>
                      <a:r>
                        <a:rPr sz="1550" b="1" spc="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70" dirty="0">
                          <a:latin typeface="Roboto Bk"/>
                          <a:cs typeface="Roboto Bk"/>
                        </a:rPr>
                        <a:t>for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the</a:t>
                      </a:r>
                      <a:r>
                        <a:rPr sz="1550" b="1" spc="12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950" spc="7" baseline="29914" dirty="0">
                          <a:solidFill>
                            <a:srgbClr val="B0AF9E"/>
                          </a:solidFill>
                          <a:latin typeface="Constantia"/>
                          <a:cs typeface="Constantia"/>
                        </a:rPr>
                        <a:t>39</a:t>
                      </a:r>
                      <a:endParaRPr sz="1950" baseline="29914">
                        <a:latin typeface="Constantia"/>
                        <a:cs typeface="Constantia"/>
                      </a:endParaRPr>
                    </a:p>
                    <a:p>
                      <a:pPr marL="4445">
                        <a:lnSpc>
                          <a:spcPts val="1839"/>
                        </a:lnSpc>
                      </a:pPr>
                      <a:r>
                        <a:rPr sz="1550" b="1" dirty="0">
                          <a:latin typeface="Roboto Bk"/>
                          <a:cs typeface="Roboto Bk"/>
                        </a:rPr>
                        <a:t>objects</a:t>
                      </a:r>
                      <a:r>
                        <a:rPr sz="15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the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trust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90" dirty="0">
                          <a:latin typeface="Roboto Bk"/>
                          <a:cs typeface="Roboto Bk"/>
                        </a:rPr>
                        <a:t>with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E9F1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9104952" cy="143827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02690" marR="5080">
              <a:lnSpc>
                <a:spcPct val="100899"/>
              </a:lnSpc>
              <a:spcBef>
                <a:spcPts val="80"/>
              </a:spcBef>
            </a:pPr>
            <a:r>
              <a:rPr sz="4700" spc="125" dirty="0">
                <a:latin typeface="Roboto Bk"/>
                <a:cs typeface="Roboto Bk"/>
              </a:rPr>
              <a:t>Compliances</a:t>
            </a:r>
            <a:r>
              <a:rPr sz="4700" spc="-35" dirty="0">
                <a:latin typeface="Roboto Bk"/>
                <a:cs typeface="Roboto Bk"/>
              </a:rPr>
              <a:t> </a:t>
            </a:r>
            <a:r>
              <a:rPr sz="4700" spc="280" dirty="0">
                <a:latin typeface="Roboto Bk"/>
                <a:cs typeface="Roboto Bk"/>
              </a:rPr>
              <a:t>and </a:t>
            </a:r>
            <a:r>
              <a:rPr sz="4700" spc="-1160" dirty="0">
                <a:latin typeface="Roboto Bk"/>
                <a:cs typeface="Roboto Bk"/>
              </a:rPr>
              <a:t> </a:t>
            </a:r>
            <a:r>
              <a:rPr sz="4700" spc="190" dirty="0">
                <a:latin typeface="Roboto Bk"/>
                <a:cs typeface="Roboto Bk"/>
              </a:rPr>
              <a:t>Amendments:</a:t>
            </a:r>
            <a:endParaRPr sz="4700">
              <a:latin typeface="Roboto Bk"/>
              <a:cs typeface="Roboto Bk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33400" y="1447800"/>
          <a:ext cx="9276204" cy="611033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34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6215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8583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71458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58022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9282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172085" marR="45085" indent="-136525">
                        <a:lnSpc>
                          <a:spcPts val="1810"/>
                        </a:lnSpc>
                      </a:pPr>
                      <a:r>
                        <a:rPr sz="1550" b="1" spc="-65" dirty="0">
                          <a:latin typeface="Roboto Bk"/>
                          <a:cs typeface="Roboto Bk"/>
                        </a:rPr>
                        <a:t>F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orm  </a:t>
                      </a:r>
                      <a:r>
                        <a:rPr sz="1550" b="1" spc="70" dirty="0">
                          <a:latin typeface="Roboto Bk"/>
                          <a:cs typeface="Roboto Bk"/>
                        </a:rPr>
                        <a:t>no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140335" marR="137795" algn="ctr">
                        <a:lnSpc>
                          <a:spcPts val="1810"/>
                        </a:lnSpc>
                        <a:spcBef>
                          <a:spcPts val="85"/>
                        </a:spcBef>
                      </a:pPr>
                      <a:r>
                        <a:rPr sz="1550" b="1" spc="30" dirty="0">
                          <a:latin typeface="Roboto Bk"/>
                          <a:cs typeface="Roboto Bk"/>
                        </a:rPr>
                        <a:t>Purpose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ﬁling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5" dirty="0">
                          <a:latin typeface="Roboto Bk"/>
                          <a:cs typeface="Roboto Bk"/>
                        </a:rPr>
                        <a:t>by </a:t>
                      </a:r>
                      <a:r>
                        <a:rPr sz="1550" b="1" spc="-3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40" dirty="0">
                          <a:latin typeface="Roboto Bk"/>
                          <a:cs typeface="Roboto Bk"/>
                        </a:rPr>
                        <a:t>assessee</a:t>
                      </a:r>
                      <a:endParaRPr sz="1550">
                        <a:latin typeface="Roboto Bk"/>
                        <a:cs typeface="Roboto Bk"/>
                      </a:endParaRPr>
                    </a:p>
                    <a:p>
                      <a:pPr marL="266065" marR="257810" algn="ctr">
                        <a:lnSpc>
                          <a:spcPts val="1810"/>
                        </a:lnSpc>
                      </a:pPr>
                      <a:r>
                        <a:rPr sz="1550" b="1" spc="5" dirty="0">
                          <a:latin typeface="Roboto Bk"/>
                          <a:cs typeface="Roboto Bk"/>
                        </a:rPr>
                        <a:t>(To</a:t>
                      </a:r>
                      <a:r>
                        <a:rPr sz="1550" b="1" spc="-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be</a:t>
                      </a:r>
                      <a:r>
                        <a:rPr sz="1550" b="1" spc="-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submitted </a:t>
                      </a:r>
                      <a:r>
                        <a:rPr sz="1550" b="1" spc="-3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electronically)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140335" marR="72390" indent="-62865">
                        <a:lnSpc>
                          <a:spcPts val="1810"/>
                        </a:lnSpc>
                      </a:pPr>
                      <a:r>
                        <a:rPr sz="1550" b="1" spc="75" dirty="0">
                          <a:latin typeface="Roboto Bk"/>
                          <a:cs typeface="Roboto Bk"/>
                        </a:rPr>
                        <a:t>Due</a:t>
                      </a:r>
                      <a:r>
                        <a:rPr sz="1550" b="1" spc="-8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Date </a:t>
                      </a:r>
                      <a:r>
                        <a:rPr sz="1550" b="1" spc="-3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</a:t>
                      </a:r>
                      <a:r>
                        <a:rPr sz="1550" b="1" spc="-3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ﬁling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50">
                        <a:latin typeface="Times New Roman"/>
                        <a:cs typeface="Times New Roman"/>
                      </a:endParaRPr>
                    </a:p>
                    <a:p>
                      <a:pPr marL="44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550" b="1" spc="15" dirty="0">
                          <a:latin typeface="Roboto Bk"/>
                          <a:cs typeface="Roboto Bk"/>
                        </a:rPr>
                        <a:t>Consequences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85" dirty="0">
                          <a:latin typeface="Roboto Bk"/>
                          <a:cs typeface="Roboto Bk"/>
                        </a:rPr>
                        <a:t>non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ﬁling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2350">
                        <a:latin typeface="Times New Roman"/>
                        <a:cs typeface="Times New Roman"/>
                      </a:endParaRPr>
                    </a:p>
                    <a:p>
                      <a:pPr marL="224154" marR="31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550" b="1" spc="20" dirty="0">
                          <a:latin typeface="Roboto Bk"/>
                          <a:cs typeface="Roboto Bk"/>
                        </a:rPr>
                        <a:t>Recent</a:t>
                      </a:r>
                      <a:r>
                        <a:rPr sz="1550" b="1" spc="-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5" dirty="0">
                          <a:latin typeface="Roboto Bk"/>
                          <a:cs typeface="Roboto Bk"/>
                        </a:rPr>
                        <a:t>Amendments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027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4445">
                        <a:lnSpc>
                          <a:spcPct val="100000"/>
                        </a:lnSpc>
                        <a:spcBef>
                          <a:spcPts val="1475"/>
                        </a:spcBef>
                      </a:pPr>
                      <a:r>
                        <a:rPr sz="1750" b="1" spc="-5" dirty="0">
                          <a:latin typeface="Roboto"/>
                          <a:cs typeface="Roboto"/>
                        </a:rPr>
                        <a:t>10</a:t>
                      </a:r>
                      <a:r>
                        <a:rPr sz="1750" b="1" dirty="0">
                          <a:latin typeface="Roboto"/>
                          <a:cs typeface="Roboto"/>
                        </a:rPr>
                        <a:t>BD</a:t>
                      </a:r>
                      <a:endParaRPr sz="1750">
                        <a:latin typeface="Roboto"/>
                        <a:cs typeface="Roboto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9ED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 marL="4445" marR="83820">
                        <a:lnSpc>
                          <a:spcPts val="1820"/>
                        </a:lnSpc>
                      </a:pPr>
                      <a:r>
                        <a:rPr sz="1550" b="1" spc="15" dirty="0">
                          <a:latin typeface="Roboto Bk"/>
                          <a:cs typeface="Roboto Bk"/>
                        </a:rPr>
                        <a:t>Statement of </a:t>
                      </a:r>
                      <a:r>
                        <a:rPr sz="1550" b="1" spc="2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5" dirty="0">
                          <a:latin typeface="Roboto Bk"/>
                          <a:cs typeface="Roboto Bk"/>
                        </a:rPr>
                        <a:t>particulars</a:t>
                      </a:r>
                      <a:r>
                        <a:rPr sz="1550" b="1" spc="-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to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be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ﬁled </a:t>
                      </a:r>
                      <a:r>
                        <a:rPr sz="1550" b="1" spc="-37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35" dirty="0">
                          <a:latin typeface="Roboto Bk"/>
                          <a:cs typeface="Roboto Bk"/>
                        </a:rPr>
                        <a:t>b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y</a:t>
                      </a:r>
                      <a:r>
                        <a:rPr sz="1550" b="1" spc="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trust</a:t>
                      </a:r>
                      <a:r>
                        <a:rPr sz="1550" b="1" spc="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/</a:t>
                      </a:r>
                      <a:r>
                        <a:rPr sz="1550" b="1" spc="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institution  </a:t>
                      </a:r>
                      <a:r>
                        <a:rPr sz="1550" b="1" spc="95" dirty="0">
                          <a:latin typeface="Roboto Bk"/>
                          <a:cs typeface="Roboto Bk"/>
                        </a:rPr>
                        <a:t>under </a:t>
                      </a:r>
                      <a:r>
                        <a:rPr sz="1550" b="1" spc="10" dirty="0">
                          <a:latin typeface="Roboto Bk"/>
                          <a:cs typeface="Roboto Bk"/>
                        </a:rPr>
                        <a:t>clause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 80G(5)(viii)</a:t>
                      </a:r>
                      <a:r>
                        <a:rPr sz="15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80" dirty="0">
                          <a:latin typeface="Roboto Bk"/>
                          <a:cs typeface="Roboto Bk"/>
                        </a:rPr>
                        <a:t>and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65" dirty="0">
                          <a:latin typeface="Roboto Bk"/>
                          <a:cs typeface="Roboto Bk"/>
                        </a:rPr>
                        <a:t>u/s.</a:t>
                      </a:r>
                      <a:endParaRPr sz="1550">
                        <a:latin typeface="Roboto Bk"/>
                        <a:cs typeface="Roboto Bk"/>
                      </a:endParaRPr>
                    </a:p>
                    <a:p>
                      <a:pPr marL="4445">
                        <a:lnSpc>
                          <a:spcPts val="1720"/>
                        </a:lnSpc>
                      </a:pPr>
                      <a:r>
                        <a:rPr sz="1550" b="1" spc="-10" dirty="0">
                          <a:latin typeface="Roboto Bk"/>
                          <a:cs typeface="Roboto Bk"/>
                        </a:rPr>
                        <a:t>35(1A) </a:t>
                      </a:r>
                      <a:r>
                        <a:rPr sz="1550" b="1" spc="10" dirty="0">
                          <a:latin typeface="Roboto Bk"/>
                          <a:cs typeface="Roboto Bk"/>
                        </a:rPr>
                        <a:t>(i)</a:t>
                      </a:r>
                      <a:r>
                        <a:rPr sz="15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70" dirty="0">
                          <a:latin typeface="Roboto Bk"/>
                          <a:cs typeface="Roboto Bk"/>
                        </a:rPr>
                        <a:t>for</a:t>
                      </a:r>
                      <a:r>
                        <a:rPr sz="15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the</a:t>
                      </a:r>
                      <a:endParaRPr sz="1550">
                        <a:latin typeface="Roboto Bk"/>
                        <a:cs typeface="Roboto Bk"/>
                      </a:endParaRPr>
                    </a:p>
                    <a:p>
                      <a:pPr marL="4445" marR="306070">
                        <a:lnSpc>
                          <a:spcPts val="1810"/>
                        </a:lnSpc>
                        <a:spcBef>
                          <a:spcPts val="80"/>
                        </a:spcBef>
                      </a:pPr>
                      <a:r>
                        <a:rPr sz="1550" b="1" spc="40" dirty="0">
                          <a:latin typeface="Roboto Bk"/>
                          <a:cs typeface="Roboto Bk"/>
                        </a:rPr>
                        <a:t>donations</a:t>
                      </a:r>
                      <a:r>
                        <a:rPr sz="1550" b="1" spc="-6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received </a:t>
                      </a:r>
                      <a:r>
                        <a:rPr sz="1550" b="1" spc="-38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80" dirty="0">
                          <a:latin typeface="Roboto Bk"/>
                          <a:cs typeface="Roboto Bk"/>
                        </a:rPr>
                        <a:t>during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the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75" dirty="0">
                          <a:latin typeface="Roboto Bk"/>
                          <a:cs typeface="Roboto Bk"/>
                        </a:rPr>
                        <a:t>year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9ED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250">
                        <a:latin typeface="Times New Roman"/>
                        <a:cs typeface="Times New Roman"/>
                      </a:endParaRPr>
                    </a:p>
                    <a:p>
                      <a:pPr marL="4445">
                        <a:lnSpc>
                          <a:spcPct val="100000"/>
                        </a:lnSpc>
                      </a:pPr>
                      <a:r>
                        <a:rPr sz="1550" b="1" spc="-45" dirty="0">
                          <a:latin typeface="Roboto Bk"/>
                          <a:cs typeface="Roboto Bk"/>
                        </a:rPr>
                        <a:t>31st</a:t>
                      </a:r>
                      <a:r>
                        <a:rPr sz="1550" b="1" spc="-3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5" dirty="0">
                          <a:latin typeface="Roboto Bk"/>
                          <a:cs typeface="Roboto Bk"/>
                        </a:rPr>
                        <a:t>May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9EDF2"/>
                    </a:solidFill>
                  </a:tcPr>
                </a:tc>
                <a:tc>
                  <a:txBody>
                    <a:bodyPr/>
                    <a:lstStyle/>
                    <a:p>
                      <a:pPr marL="4445" marR="52069">
                        <a:lnSpc>
                          <a:spcPts val="1810"/>
                        </a:lnSpc>
                        <a:spcBef>
                          <a:spcPts val="10"/>
                        </a:spcBef>
                      </a:pPr>
                      <a:r>
                        <a:rPr sz="1550" b="1" spc="60" dirty="0">
                          <a:latin typeface="Roboto Bk"/>
                          <a:cs typeface="Roboto Bk"/>
                        </a:rPr>
                        <a:t>The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donee </a:t>
                      </a:r>
                      <a:r>
                        <a:rPr sz="1550" b="1" spc="65" dirty="0">
                          <a:latin typeface="Roboto Bk"/>
                          <a:cs typeface="Roboto Bk"/>
                        </a:rPr>
                        <a:t>failure 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to </a:t>
                      </a:r>
                      <a:r>
                        <a:rPr sz="1550" b="1" spc="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70" dirty="0">
                          <a:latin typeface="Roboto Bk"/>
                          <a:cs typeface="Roboto Bk"/>
                        </a:rPr>
                        <a:t>furnish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this </a:t>
                      </a:r>
                      <a:r>
                        <a:rPr sz="1550" b="1" spc="80" dirty="0">
                          <a:latin typeface="Roboto Bk"/>
                          <a:cs typeface="Roboto Bk"/>
                        </a:rPr>
                        <a:t>form </a:t>
                      </a:r>
                      <a:r>
                        <a:rPr sz="1550" b="1" spc="65" dirty="0">
                          <a:latin typeface="Roboto Bk"/>
                          <a:cs typeface="Roboto Bk"/>
                        </a:rPr>
                        <a:t>may </a:t>
                      </a:r>
                      <a:r>
                        <a:rPr sz="1550" b="1" spc="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lead 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to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the </a:t>
                      </a:r>
                      <a:r>
                        <a:rPr sz="1550" b="1" spc="60" dirty="0">
                          <a:latin typeface="Roboto Bk"/>
                          <a:cs typeface="Roboto Bk"/>
                        </a:rPr>
                        <a:t>denial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tax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20" dirty="0">
                          <a:latin typeface="Roboto Bk"/>
                          <a:cs typeface="Roboto Bk"/>
                        </a:rPr>
                        <a:t>beneﬁts 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to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the </a:t>
                      </a:r>
                      <a:r>
                        <a:rPr sz="1550" b="1" spc="30" dirty="0">
                          <a:latin typeface="Roboto Bk"/>
                          <a:cs typeface="Roboto Bk"/>
                        </a:rPr>
                        <a:t>donors.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0" dirty="0">
                          <a:latin typeface="Roboto Bk"/>
                          <a:cs typeface="Roboto Bk"/>
                        </a:rPr>
                        <a:t>Penalty </a:t>
                      </a:r>
                      <a:r>
                        <a:rPr sz="1550" b="1" spc="80" dirty="0">
                          <a:latin typeface="Roboto Bk"/>
                          <a:cs typeface="Roboto Bk"/>
                        </a:rPr>
                        <a:t>Under 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Section </a:t>
                      </a:r>
                      <a:r>
                        <a:rPr sz="1550" b="1" spc="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5" dirty="0">
                          <a:latin typeface="Roboto Bk"/>
                          <a:cs typeface="Roboto Bk"/>
                        </a:rPr>
                        <a:t>271K </a:t>
                      </a:r>
                      <a:r>
                        <a:rPr sz="1550" b="1" spc="70" dirty="0">
                          <a:latin typeface="Roboto Bk"/>
                          <a:cs typeface="Roboto Bk"/>
                        </a:rPr>
                        <a:t>for </a:t>
                      </a:r>
                      <a:r>
                        <a:rPr sz="1550" b="1" spc="65" dirty="0">
                          <a:latin typeface="Roboto Bk"/>
                          <a:cs typeface="Roboto Bk"/>
                        </a:rPr>
                        <a:t>failure 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to </a:t>
                      </a:r>
                      <a:r>
                        <a:rPr sz="1550" b="1" spc="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65" dirty="0">
                          <a:latin typeface="Roboto Bk"/>
                          <a:cs typeface="Roboto Bk"/>
                        </a:rPr>
                        <a:t>furnished </a:t>
                      </a:r>
                      <a:r>
                        <a:rPr sz="1550" b="1" spc="10" dirty="0">
                          <a:latin typeface="Roboto Bk"/>
                          <a:cs typeface="Roboto Bk"/>
                        </a:rPr>
                        <a:t>10BD </a:t>
                      </a:r>
                      <a:r>
                        <a:rPr sz="1550" b="1" spc="100" dirty="0">
                          <a:latin typeface="Roboto Bk"/>
                          <a:cs typeface="Roboto Bk"/>
                        </a:rPr>
                        <a:t>minimum </a:t>
                      </a:r>
                      <a:r>
                        <a:rPr sz="1550" b="1" spc="-37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55" dirty="0">
                          <a:latin typeface="Roboto Bk"/>
                          <a:cs typeface="Roboto Bk"/>
                        </a:rPr>
                        <a:t>Rs.</a:t>
                      </a:r>
                      <a:r>
                        <a:rPr sz="1550" b="1" spc="-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75" dirty="0">
                          <a:latin typeface="Roboto Bk"/>
                          <a:cs typeface="Roboto Bk"/>
                        </a:rPr>
                        <a:t>10,000/-</a:t>
                      </a:r>
                      <a:r>
                        <a:rPr sz="1550" b="1" spc="-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80" dirty="0">
                          <a:latin typeface="Roboto Bk"/>
                          <a:cs typeface="Roboto Bk"/>
                        </a:rPr>
                        <a:t>and</a:t>
                      </a:r>
                      <a:r>
                        <a:rPr sz="1550" b="1" spc="-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90" dirty="0">
                          <a:latin typeface="Roboto Bk"/>
                          <a:cs typeface="Roboto Bk"/>
                        </a:rPr>
                        <a:t>Maximum </a:t>
                      </a:r>
                      <a:r>
                        <a:rPr sz="1550" b="1" spc="-3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55" dirty="0">
                          <a:latin typeface="Roboto Bk"/>
                          <a:cs typeface="Roboto Bk"/>
                        </a:rPr>
                        <a:t>Rs.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40" dirty="0">
                          <a:latin typeface="Roboto Bk"/>
                          <a:cs typeface="Roboto Bk"/>
                        </a:rPr>
                        <a:t>1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70" dirty="0">
                          <a:latin typeface="Roboto Bk"/>
                          <a:cs typeface="Roboto Bk"/>
                        </a:rPr>
                        <a:t>Lakh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80" dirty="0">
                          <a:latin typeface="Roboto Bk"/>
                          <a:cs typeface="Roboto Bk"/>
                        </a:rPr>
                        <a:t>and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25" dirty="0">
                          <a:latin typeface="Roboto Bk"/>
                          <a:cs typeface="Roboto Bk"/>
                        </a:rPr>
                        <a:t>late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0" dirty="0">
                          <a:latin typeface="Roboto Bk"/>
                          <a:cs typeface="Roboto Bk"/>
                        </a:rPr>
                        <a:t>fee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65" dirty="0">
                          <a:latin typeface="Roboto Bk"/>
                          <a:cs typeface="Roboto Bk"/>
                        </a:rPr>
                        <a:t>u/s. </a:t>
                      </a:r>
                      <a:r>
                        <a:rPr sz="1550" b="1" spc="-3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234G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 </a:t>
                      </a:r>
                      <a:r>
                        <a:rPr sz="1550" b="1" spc="-40" dirty="0">
                          <a:latin typeface="Roboto Bk"/>
                          <a:cs typeface="Roboto Bk"/>
                        </a:rPr>
                        <a:t>Rs 200 </a:t>
                      </a:r>
                      <a:r>
                        <a:rPr sz="1550" b="1" spc="85" dirty="0">
                          <a:latin typeface="Roboto Bk"/>
                          <a:cs typeface="Roboto Bk"/>
                        </a:rPr>
                        <a:t>per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day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 </a:t>
                      </a:r>
                      <a:r>
                        <a:rPr sz="1550" b="1" spc="2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delay </a:t>
                      </a:r>
                      <a:r>
                        <a:rPr sz="1550" b="1" spc="-20" dirty="0">
                          <a:latin typeface="Roboto Bk"/>
                          <a:cs typeface="Roboto Bk"/>
                        </a:rPr>
                        <a:t>is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applicable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(Restricted 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to </a:t>
                      </a:r>
                      <a:r>
                        <a:rPr sz="1550" b="1" spc="65" dirty="0">
                          <a:latin typeface="Roboto Bk"/>
                          <a:cs typeface="Roboto Bk"/>
                        </a:rPr>
                        <a:t>amount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 </a:t>
                      </a:r>
                      <a:r>
                        <a:rPr sz="1550" b="1" spc="20" dirty="0">
                          <a:latin typeface="Roboto Bk"/>
                          <a:cs typeface="Roboto Bk"/>
                        </a:rPr>
                        <a:t> donations).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9EDF2"/>
                    </a:solidFill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R="3175"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R="317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marL="4445" marR="184150">
                        <a:lnSpc>
                          <a:spcPts val="1810"/>
                        </a:lnSpc>
                      </a:pPr>
                      <a:r>
                        <a:rPr sz="1550" b="1" spc="60" dirty="0">
                          <a:latin typeface="Roboto Bk"/>
                          <a:cs typeface="Roboto Bk"/>
                        </a:rPr>
                        <a:t>The</a:t>
                      </a:r>
                      <a:r>
                        <a:rPr sz="1550" b="1" spc="-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0" dirty="0">
                          <a:latin typeface="Roboto Bk"/>
                          <a:cs typeface="Roboto Bk"/>
                        </a:rPr>
                        <a:t>date</a:t>
                      </a:r>
                      <a:r>
                        <a:rPr sz="1550" b="1" spc="-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70" dirty="0">
                          <a:latin typeface="Roboto Bk"/>
                          <a:cs typeface="Roboto Bk"/>
                        </a:rPr>
                        <a:t>for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submitting </a:t>
                      </a:r>
                      <a:r>
                        <a:rPr sz="1550" b="1" spc="-3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80" dirty="0">
                          <a:latin typeface="Roboto Bk"/>
                          <a:cs typeface="Roboto Bk"/>
                        </a:rPr>
                        <a:t>form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0" dirty="0">
                          <a:latin typeface="Roboto Bk"/>
                          <a:cs typeface="Roboto Bk"/>
                        </a:rPr>
                        <a:t>10BD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70" dirty="0">
                          <a:latin typeface="Roboto Bk"/>
                          <a:cs typeface="Roboto Bk"/>
                        </a:rPr>
                        <a:t>for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FY</a:t>
                      </a:r>
                      <a:endParaRPr sz="1550">
                        <a:latin typeface="Roboto Bk"/>
                        <a:cs typeface="Roboto Bk"/>
                      </a:endParaRPr>
                    </a:p>
                    <a:p>
                      <a:pPr marL="4445" marR="201930">
                        <a:lnSpc>
                          <a:spcPts val="1810"/>
                        </a:lnSpc>
                        <a:spcBef>
                          <a:spcPts val="10"/>
                        </a:spcBef>
                      </a:pPr>
                      <a:r>
                        <a:rPr sz="1550" b="1" spc="-60" dirty="0">
                          <a:latin typeface="Roboto Bk"/>
                          <a:cs typeface="Roboto Bk"/>
                        </a:rPr>
                        <a:t>2022-23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20" dirty="0">
                          <a:latin typeface="Roboto Bk"/>
                          <a:cs typeface="Roboto Bk"/>
                        </a:rPr>
                        <a:t>is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extended</a:t>
                      </a:r>
                      <a:r>
                        <a:rPr sz="15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90" dirty="0">
                          <a:latin typeface="Roboto Bk"/>
                          <a:cs typeface="Roboto Bk"/>
                        </a:rPr>
                        <a:t>up </a:t>
                      </a:r>
                      <a:r>
                        <a:rPr sz="1550" b="1" spc="-3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to </a:t>
                      </a:r>
                      <a:r>
                        <a:rPr sz="1550" b="1" spc="-70" dirty="0">
                          <a:latin typeface="Roboto Bk"/>
                          <a:cs typeface="Roboto Bk"/>
                        </a:rPr>
                        <a:t>30-06-2023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30" dirty="0">
                          <a:latin typeface="Roboto Bk"/>
                          <a:cs typeface="Roboto Bk"/>
                        </a:rPr>
                        <a:t>as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85" dirty="0">
                          <a:latin typeface="Roboto Bk"/>
                          <a:cs typeface="Roboto Bk"/>
                        </a:rPr>
                        <a:t>per </a:t>
                      </a:r>
                      <a:r>
                        <a:rPr sz="1550" b="1" spc="9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0" dirty="0">
                          <a:latin typeface="Roboto Bk"/>
                          <a:cs typeface="Roboto Bk"/>
                        </a:rPr>
                        <a:t>CBDT</a:t>
                      </a:r>
                      <a:r>
                        <a:rPr sz="1550" b="1" spc="-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70" dirty="0">
                          <a:latin typeface="Roboto Bk"/>
                          <a:cs typeface="Roboto Bk"/>
                        </a:rPr>
                        <a:t>circular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40" dirty="0">
                          <a:latin typeface="Roboto Bk"/>
                          <a:cs typeface="Roboto Bk"/>
                        </a:rPr>
                        <a:t>6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40" dirty="0">
                          <a:latin typeface="Roboto Bk"/>
                          <a:cs typeface="Roboto Bk"/>
                        </a:rPr>
                        <a:t>2023</a:t>
                      </a:r>
                      <a:endParaRPr sz="1550">
                        <a:latin typeface="Roboto Bk"/>
                        <a:cs typeface="Roboto Bk"/>
                      </a:endParaRPr>
                    </a:p>
                    <a:p>
                      <a:pPr marL="4445" marR="3175">
                        <a:lnSpc>
                          <a:spcPts val="1775"/>
                        </a:lnSpc>
                      </a:pPr>
                      <a:r>
                        <a:rPr sz="1550" b="1" spc="40" dirty="0">
                          <a:latin typeface="Roboto Bk"/>
                          <a:cs typeface="Roboto Bk"/>
                        </a:rPr>
                        <a:t>dated</a:t>
                      </a:r>
                      <a:r>
                        <a:rPr sz="1550" b="1" spc="-2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70" dirty="0">
                          <a:latin typeface="Roboto Bk"/>
                          <a:cs typeface="Roboto Bk"/>
                        </a:rPr>
                        <a:t>24-05-2023.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9ED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649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450">
                        <a:latin typeface="Times New Roman"/>
                        <a:cs typeface="Times New Roman"/>
                      </a:endParaRPr>
                    </a:p>
                    <a:p>
                      <a:pPr marL="1460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750" b="1" spc="45" dirty="0">
                          <a:latin typeface="Roboto"/>
                          <a:cs typeface="Roboto"/>
                        </a:rPr>
                        <a:t>10BE</a:t>
                      </a:r>
                      <a:endParaRPr sz="1750">
                        <a:latin typeface="Roboto"/>
                        <a:cs typeface="Roboto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D9EDF2"/>
                    </a:solidFill>
                  </a:tcPr>
                </a:tc>
                <a:tc>
                  <a:txBody>
                    <a:bodyPr/>
                    <a:lstStyle/>
                    <a:p>
                      <a:pPr marL="4445" marR="171450">
                        <a:lnSpc>
                          <a:spcPts val="1820"/>
                        </a:lnSpc>
                        <a:spcBef>
                          <a:spcPts val="75"/>
                        </a:spcBef>
                      </a:pPr>
                      <a:r>
                        <a:rPr sz="1550" b="1" spc="45" dirty="0">
                          <a:latin typeface="Roboto Bk"/>
                          <a:cs typeface="Roboto Bk"/>
                        </a:rPr>
                        <a:t>It </a:t>
                      </a:r>
                      <a:r>
                        <a:rPr sz="1550" b="1" spc="-20" dirty="0">
                          <a:latin typeface="Roboto Bk"/>
                          <a:cs typeface="Roboto Bk"/>
                        </a:rPr>
                        <a:t>is </a:t>
                      </a:r>
                      <a:r>
                        <a:rPr sz="1550" b="1" spc="70" dirty="0">
                          <a:latin typeface="Roboto Bk"/>
                          <a:cs typeface="Roboto Bk"/>
                        </a:rPr>
                        <a:t>mandatory for </a:t>
                      </a:r>
                      <a:r>
                        <a:rPr sz="1550" b="1" spc="7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the </a:t>
                      </a:r>
                      <a:r>
                        <a:rPr sz="1550" b="1" spc="10" dirty="0">
                          <a:latin typeface="Roboto Bk"/>
                          <a:cs typeface="Roboto Bk"/>
                        </a:rPr>
                        <a:t>trusts </a:t>
                      </a:r>
                      <a:r>
                        <a:rPr sz="1550" b="1" spc="65" dirty="0">
                          <a:latin typeface="Roboto Bk"/>
                          <a:cs typeface="Roboto Bk"/>
                        </a:rPr>
                        <a:t>having </a:t>
                      </a:r>
                      <a:r>
                        <a:rPr sz="1550" b="1" spc="70" dirty="0">
                          <a:latin typeface="Roboto Bk"/>
                          <a:cs typeface="Roboto Bk"/>
                        </a:rPr>
                        <a:t> approval </a:t>
                      </a:r>
                      <a:r>
                        <a:rPr sz="1550" b="1" spc="-55" dirty="0">
                          <a:latin typeface="Roboto Bk"/>
                          <a:cs typeface="Roboto Bk"/>
                        </a:rPr>
                        <a:t>u/s 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80G 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to </a:t>
                      </a:r>
                      <a:r>
                        <a:rPr sz="1550" b="1" spc="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5" dirty="0">
                          <a:latin typeface="Roboto Bk"/>
                          <a:cs typeface="Roboto Bk"/>
                        </a:rPr>
                        <a:t>issue </a:t>
                      </a:r>
                      <a:r>
                        <a:rPr sz="1550" b="1" spc="70" dirty="0">
                          <a:latin typeface="Roboto Bk"/>
                          <a:cs typeface="Roboto Bk"/>
                        </a:rPr>
                        <a:t>Form 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10BE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a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25" dirty="0">
                          <a:latin typeface="Roboto Bk"/>
                          <a:cs typeface="Roboto Bk"/>
                        </a:rPr>
                        <a:t>certiﬁcate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 </a:t>
                      </a:r>
                      <a:r>
                        <a:rPr sz="1550" b="1" spc="2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5" dirty="0">
                          <a:latin typeface="Roboto Bk"/>
                          <a:cs typeface="Roboto Bk"/>
                        </a:rPr>
                        <a:t>donation </a:t>
                      </a:r>
                      <a:r>
                        <a:rPr sz="1550" b="1" spc="70" dirty="0">
                          <a:latin typeface="Roboto Bk"/>
                          <a:cs typeface="Roboto Bk"/>
                        </a:rPr>
                        <a:t>on </a:t>
                      </a:r>
                      <a:r>
                        <a:rPr sz="1550" b="1" spc="95" dirty="0">
                          <a:latin typeface="Roboto Bk"/>
                          <a:cs typeface="Roboto Bk"/>
                        </a:rPr>
                        <a:t>or </a:t>
                      </a:r>
                      <a:r>
                        <a:rPr sz="1550" b="1" spc="10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before</a:t>
                      </a:r>
                      <a:r>
                        <a:rPr sz="15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5" dirty="0">
                          <a:latin typeface="Roboto Bk"/>
                          <a:cs typeface="Roboto Bk"/>
                        </a:rPr>
                        <a:t>May</a:t>
                      </a:r>
                      <a:r>
                        <a:rPr sz="15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40" dirty="0">
                          <a:latin typeface="Roboto Bk"/>
                          <a:cs typeface="Roboto Bk"/>
                        </a:rPr>
                        <a:t>31</a:t>
                      </a:r>
                      <a:r>
                        <a:rPr sz="15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the </a:t>
                      </a:r>
                      <a:r>
                        <a:rPr sz="1550" b="1" spc="-37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5" dirty="0">
                          <a:latin typeface="Roboto Bk"/>
                          <a:cs typeface="Roboto Bk"/>
                        </a:rPr>
                        <a:t>ﬁnancial </a:t>
                      </a:r>
                      <a:r>
                        <a:rPr sz="1550" b="1" spc="75" dirty="0">
                          <a:latin typeface="Roboto Bk"/>
                          <a:cs typeface="Roboto Bk"/>
                        </a:rPr>
                        <a:t>year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the </a:t>
                      </a:r>
                      <a:r>
                        <a:rPr sz="1550" b="1" spc="-37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5" dirty="0">
                          <a:latin typeface="Roboto Bk"/>
                          <a:cs typeface="Roboto Bk"/>
                        </a:rPr>
                        <a:t>following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75" dirty="0">
                          <a:latin typeface="Roboto Bk"/>
                          <a:cs typeface="Roboto Bk"/>
                        </a:rPr>
                        <a:t>year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95" dirty="0">
                          <a:latin typeface="Roboto Bk"/>
                          <a:cs typeface="Roboto Bk"/>
                        </a:rPr>
                        <a:t>in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95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D9ED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44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550" b="1" spc="-45" dirty="0">
                          <a:latin typeface="Roboto Bk"/>
                          <a:cs typeface="Roboto Bk"/>
                        </a:rPr>
                        <a:t>31st</a:t>
                      </a:r>
                      <a:r>
                        <a:rPr sz="1550" b="1" spc="-3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5" dirty="0">
                          <a:latin typeface="Roboto Bk"/>
                          <a:cs typeface="Roboto Bk"/>
                        </a:rPr>
                        <a:t>May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D9ED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4445" marR="56515">
                        <a:lnSpc>
                          <a:spcPts val="1810"/>
                        </a:lnSpc>
                      </a:pPr>
                      <a:r>
                        <a:rPr sz="1550" b="1" spc="60" dirty="0">
                          <a:latin typeface="Roboto Bk"/>
                          <a:cs typeface="Roboto Bk"/>
                        </a:rPr>
                        <a:t>Failure 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to </a:t>
                      </a:r>
                      <a:r>
                        <a:rPr sz="1550" b="1" spc="-5" dirty="0">
                          <a:latin typeface="Roboto Bk"/>
                          <a:cs typeface="Roboto Bk"/>
                        </a:rPr>
                        <a:t>issue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this </a:t>
                      </a:r>
                      <a:r>
                        <a:rPr sz="1550" b="1" spc="2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5" dirty="0">
                          <a:latin typeface="Roboto Bk"/>
                          <a:cs typeface="Roboto Bk"/>
                        </a:rPr>
                        <a:t>donation </a:t>
                      </a:r>
                      <a:r>
                        <a:rPr sz="1550" b="1" spc="35" dirty="0">
                          <a:latin typeface="Roboto Bk"/>
                          <a:cs typeface="Roboto Bk"/>
                        </a:rPr>
                        <a:t>certiﬁcation </a:t>
                      </a:r>
                      <a:r>
                        <a:rPr sz="1550" b="1" spc="95" dirty="0">
                          <a:latin typeface="Roboto Bk"/>
                          <a:cs typeface="Roboto Bk"/>
                        </a:rPr>
                        <a:t>in </a:t>
                      </a:r>
                      <a:r>
                        <a:rPr sz="1550" b="1" spc="10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70" dirty="0">
                          <a:latin typeface="Roboto Bk"/>
                          <a:cs typeface="Roboto Bk"/>
                        </a:rPr>
                        <a:t>Form 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10BE 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can </a:t>
                      </a:r>
                      <a:r>
                        <a:rPr sz="1550" b="1" spc="25" dirty="0">
                          <a:latin typeface="Roboto Bk"/>
                          <a:cs typeface="Roboto Bk"/>
                        </a:rPr>
                        <a:t>attract </a:t>
                      </a:r>
                      <a:r>
                        <a:rPr sz="1550" b="1" spc="3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25" dirty="0">
                          <a:latin typeface="Roboto Bk"/>
                          <a:cs typeface="Roboto Bk"/>
                        </a:rPr>
                        <a:t>late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0" dirty="0">
                          <a:latin typeface="Roboto Bk"/>
                          <a:cs typeface="Roboto Bk"/>
                        </a:rPr>
                        <a:t>fee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65" dirty="0">
                          <a:latin typeface="Roboto Bk"/>
                          <a:cs typeface="Roboto Bk"/>
                        </a:rPr>
                        <a:t>u/s.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234G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40" dirty="0">
                          <a:latin typeface="Roboto Bk"/>
                          <a:cs typeface="Roboto Bk"/>
                        </a:rPr>
                        <a:t>Rs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40" dirty="0">
                          <a:latin typeface="Roboto Bk"/>
                          <a:cs typeface="Roboto Bk"/>
                        </a:rPr>
                        <a:t>200 </a:t>
                      </a:r>
                      <a:r>
                        <a:rPr sz="1550" b="1" spc="-3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85" dirty="0">
                          <a:latin typeface="Roboto Bk"/>
                          <a:cs typeface="Roboto Bk"/>
                        </a:rPr>
                        <a:t>per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day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delay </a:t>
                      </a:r>
                      <a:r>
                        <a:rPr sz="1550" b="1" spc="-20" dirty="0">
                          <a:latin typeface="Roboto Bk"/>
                          <a:cs typeface="Roboto Bk"/>
                        </a:rPr>
                        <a:t>is </a:t>
                      </a:r>
                      <a:r>
                        <a:rPr sz="1550" b="1" spc="-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5" dirty="0">
                          <a:latin typeface="Roboto Bk"/>
                          <a:cs typeface="Roboto Bk"/>
                        </a:rPr>
                        <a:t>applicable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(Restricted 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to </a:t>
                      </a:r>
                      <a:r>
                        <a:rPr sz="1550" b="1" spc="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65" dirty="0">
                          <a:latin typeface="Roboto Bk"/>
                          <a:cs typeface="Roboto Bk"/>
                        </a:rPr>
                        <a:t>amount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5" dirty="0">
                          <a:latin typeface="Roboto Bk"/>
                          <a:cs typeface="Roboto Bk"/>
                        </a:rPr>
                        <a:t>of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20" dirty="0">
                          <a:latin typeface="Roboto Bk"/>
                          <a:cs typeface="Roboto Bk"/>
                        </a:rPr>
                        <a:t>donations).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D9EDF2"/>
                    </a:solidFill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R="3175"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4445" marR="184150">
                        <a:lnSpc>
                          <a:spcPts val="1820"/>
                        </a:lnSpc>
                        <a:spcBef>
                          <a:spcPts val="1380"/>
                        </a:spcBef>
                      </a:pPr>
                      <a:r>
                        <a:rPr sz="1550" b="1" spc="60" dirty="0">
                          <a:latin typeface="Roboto Bk"/>
                          <a:cs typeface="Roboto Bk"/>
                        </a:rPr>
                        <a:t>The</a:t>
                      </a:r>
                      <a:r>
                        <a:rPr sz="1550" b="1" spc="-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30" dirty="0">
                          <a:latin typeface="Roboto Bk"/>
                          <a:cs typeface="Roboto Bk"/>
                        </a:rPr>
                        <a:t>date</a:t>
                      </a:r>
                      <a:r>
                        <a:rPr sz="1550" b="1" spc="-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70" dirty="0">
                          <a:latin typeface="Roboto Bk"/>
                          <a:cs typeface="Roboto Bk"/>
                        </a:rPr>
                        <a:t>for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40" dirty="0">
                          <a:latin typeface="Roboto Bk"/>
                          <a:cs typeface="Roboto Bk"/>
                        </a:rPr>
                        <a:t>submitting </a:t>
                      </a:r>
                      <a:r>
                        <a:rPr sz="1550" b="1" spc="-37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80" dirty="0">
                          <a:latin typeface="Roboto Bk"/>
                          <a:cs typeface="Roboto Bk"/>
                        </a:rPr>
                        <a:t>form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10" dirty="0">
                          <a:latin typeface="Roboto Bk"/>
                          <a:cs typeface="Roboto Bk"/>
                        </a:rPr>
                        <a:t>10BD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70" dirty="0">
                          <a:latin typeface="Roboto Bk"/>
                          <a:cs typeface="Roboto Bk"/>
                        </a:rPr>
                        <a:t>for</a:t>
                      </a:r>
                      <a:r>
                        <a:rPr sz="1550" b="1" spc="5" dirty="0">
                          <a:latin typeface="Roboto Bk"/>
                          <a:cs typeface="Roboto Bk"/>
                        </a:rPr>
                        <a:t> FY</a:t>
                      </a:r>
                      <a:endParaRPr sz="1550">
                        <a:latin typeface="Roboto Bk"/>
                        <a:cs typeface="Roboto Bk"/>
                      </a:endParaRPr>
                    </a:p>
                    <a:p>
                      <a:pPr marL="4445" marR="3175">
                        <a:lnSpc>
                          <a:spcPts val="1735"/>
                        </a:lnSpc>
                      </a:pPr>
                      <a:r>
                        <a:rPr sz="1550" b="1" spc="-60" dirty="0">
                          <a:latin typeface="Roboto Bk"/>
                          <a:cs typeface="Roboto Bk"/>
                        </a:rPr>
                        <a:t>2022-23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20" dirty="0">
                          <a:latin typeface="Roboto Bk"/>
                          <a:cs typeface="Roboto Bk"/>
                        </a:rPr>
                        <a:t>is</a:t>
                      </a:r>
                      <a:r>
                        <a:rPr sz="15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50" dirty="0">
                          <a:latin typeface="Roboto Bk"/>
                          <a:cs typeface="Roboto Bk"/>
                        </a:rPr>
                        <a:t>extended</a:t>
                      </a:r>
                      <a:r>
                        <a:rPr sz="15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90" dirty="0">
                          <a:latin typeface="Roboto Bk"/>
                          <a:cs typeface="Roboto Bk"/>
                        </a:rPr>
                        <a:t>up</a:t>
                      </a:r>
                      <a:endParaRPr sz="1550">
                        <a:latin typeface="Roboto Bk"/>
                        <a:cs typeface="Roboto Bk"/>
                      </a:endParaRPr>
                    </a:p>
                    <a:p>
                      <a:pPr marL="4445">
                        <a:lnSpc>
                          <a:spcPts val="1820"/>
                        </a:lnSpc>
                        <a:spcBef>
                          <a:spcPts val="75"/>
                        </a:spcBef>
                      </a:pPr>
                      <a:r>
                        <a:rPr sz="1550" b="1" spc="5" dirty="0">
                          <a:latin typeface="Roboto Bk"/>
                          <a:cs typeface="Roboto Bk"/>
                        </a:rPr>
                        <a:t>to </a:t>
                      </a:r>
                      <a:r>
                        <a:rPr sz="1550" b="1" spc="-70" dirty="0">
                          <a:latin typeface="Roboto Bk"/>
                          <a:cs typeface="Roboto Bk"/>
                        </a:rPr>
                        <a:t>30-06-2023</a:t>
                      </a:r>
                      <a:r>
                        <a:rPr sz="1550" b="1" spc="24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30" dirty="0">
                          <a:latin typeface="Roboto Bk"/>
                          <a:cs typeface="Roboto Bk"/>
                        </a:rPr>
                        <a:t>as</a:t>
                      </a:r>
                      <a:r>
                        <a:rPr sz="1550" b="1" spc="32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85" dirty="0">
                          <a:latin typeface="Roboto Bk"/>
                          <a:cs typeface="Roboto Bk"/>
                        </a:rPr>
                        <a:t>per </a:t>
                      </a:r>
                      <a:r>
                        <a:rPr sz="1550" b="1" spc="9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CB</a:t>
                      </a:r>
                      <a:r>
                        <a:rPr sz="1550" b="1" spc="-35" dirty="0">
                          <a:latin typeface="Roboto Bk"/>
                          <a:cs typeface="Roboto Bk"/>
                        </a:rPr>
                        <a:t>D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T</a:t>
                      </a:r>
                      <a:r>
                        <a:rPr sz="1550" b="1" spc="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circular</a:t>
                      </a:r>
                      <a:r>
                        <a:rPr sz="1550" b="1" spc="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6</a:t>
                      </a:r>
                      <a:r>
                        <a:rPr sz="1550" b="1" spc="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of</a:t>
                      </a:r>
                      <a:r>
                        <a:rPr sz="1550" b="1" spc="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dirty="0">
                          <a:latin typeface="Roboto Bk"/>
                          <a:cs typeface="Roboto Bk"/>
                        </a:rPr>
                        <a:t>2023</a:t>
                      </a:r>
                      <a:r>
                        <a:rPr sz="1550" b="1" spc="-22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950" spc="-7" baseline="17094" dirty="0">
                          <a:solidFill>
                            <a:srgbClr val="B0AF9E"/>
                          </a:solidFill>
                          <a:latin typeface="Constantia"/>
                          <a:cs typeface="Constantia"/>
                        </a:rPr>
                        <a:t>4</a:t>
                      </a:r>
                      <a:r>
                        <a:rPr sz="1950" baseline="17094" dirty="0">
                          <a:solidFill>
                            <a:srgbClr val="B0AF9E"/>
                          </a:solidFill>
                          <a:latin typeface="Constantia"/>
                          <a:cs typeface="Constantia"/>
                        </a:rPr>
                        <a:t>0</a:t>
                      </a:r>
                      <a:endParaRPr sz="1950" baseline="17094">
                        <a:latin typeface="Constantia"/>
                        <a:cs typeface="Constantia"/>
                      </a:endParaRPr>
                    </a:p>
                    <a:p>
                      <a:pPr marL="4445" marR="3175">
                        <a:lnSpc>
                          <a:spcPts val="1755"/>
                        </a:lnSpc>
                      </a:pPr>
                      <a:r>
                        <a:rPr sz="1550" b="1" spc="40" dirty="0">
                          <a:latin typeface="Roboto Bk"/>
                          <a:cs typeface="Roboto Bk"/>
                        </a:rPr>
                        <a:t>dated</a:t>
                      </a:r>
                      <a:r>
                        <a:rPr sz="1550" b="1" spc="-2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550" b="1" spc="-70" dirty="0">
                          <a:latin typeface="Roboto Bk"/>
                          <a:cs typeface="Roboto Bk"/>
                        </a:rPr>
                        <a:t>24-05-2023.</a:t>
                      </a:r>
                      <a:endParaRPr sz="15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D9ED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058399" cy="7543799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-1926" y="0"/>
            <a:ext cx="10060940" cy="7587615"/>
            <a:chOff x="-1926" y="0"/>
            <a:chExt cx="10060940" cy="7587615"/>
          </a:xfrm>
        </p:grpSpPr>
        <p:sp>
          <p:nvSpPr>
            <p:cNvPr id="4" name="object 4"/>
            <p:cNvSpPr/>
            <p:nvPr/>
          </p:nvSpPr>
          <p:spPr>
            <a:xfrm>
              <a:off x="3312" y="3873"/>
              <a:ext cx="902335" cy="901700"/>
            </a:xfrm>
            <a:custGeom>
              <a:avLst/>
              <a:gdLst/>
              <a:ahLst/>
              <a:cxnLst/>
              <a:rect l="l" t="t" r="r" b="b"/>
              <a:pathLst>
                <a:path w="902335" h="901700">
                  <a:moveTo>
                    <a:pt x="0" y="901387"/>
                  </a:moveTo>
                  <a:lnTo>
                    <a:pt x="555" y="0"/>
                  </a:lnTo>
                  <a:lnTo>
                    <a:pt x="901943" y="0"/>
                  </a:lnTo>
                  <a:lnTo>
                    <a:pt x="900496" y="51079"/>
                  </a:lnTo>
                  <a:lnTo>
                    <a:pt x="896185" y="101749"/>
                  </a:lnTo>
                  <a:lnTo>
                    <a:pt x="889056" y="151897"/>
                  </a:lnTo>
                  <a:lnTo>
                    <a:pt x="879155" y="201415"/>
                  </a:lnTo>
                  <a:lnTo>
                    <a:pt x="866528" y="250190"/>
                  </a:lnTo>
                  <a:lnTo>
                    <a:pt x="851219" y="298113"/>
                  </a:lnTo>
                  <a:lnTo>
                    <a:pt x="833276" y="345074"/>
                  </a:lnTo>
                  <a:lnTo>
                    <a:pt x="812743" y="390962"/>
                  </a:lnTo>
                  <a:lnTo>
                    <a:pt x="789667" y="435666"/>
                  </a:lnTo>
                  <a:lnTo>
                    <a:pt x="764094" y="479077"/>
                  </a:lnTo>
                  <a:lnTo>
                    <a:pt x="736068" y="521083"/>
                  </a:lnTo>
                  <a:lnTo>
                    <a:pt x="705636" y="561575"/>
                  </a:lnTo>
                  <a:lnTo>
                    <a:pt x="672843" y="600442"/>
                  </a:lnTo>
                  <a:lnTo>
                    <a:pt x="637736" y="637573"/>
                  </a:lnTo>
                  <a:lnTo>
                    <a:pt x="600583" y="672658"/>
                  </a:lnTo>
                  <a:lnTo>
                    <a:pt x="561696" y="705426"/>
                  </a:lnTo>
                  <a:lnTo>
                    <a:pt x="521186" y="735833"/>
                  </a:lnTo>
                  <a:lnTo>
                    <a:pt x="479162" y="763833"/>
                  </a:lnTo>
                  <a:lnTo>
                    <a:pt x="435735" y="789380"/>
                  </a:lnTo>
                  <a:lnTo>
                    <a:pt x="391017" y="812428"/>
                  </a:lnTo>
                  <a:lnTo>
                    <a:pt x="345116" y="832933"/>
                  </a:lnTo>
                  <a:lnTo>
                    <a:pt x="298145" y="850847"/>
                  </a:lnTo>
                  <a:lnTo>
                    <a:pt x="250212" y="866126"/>
                  </a:lnTo>
                  <a:lnTo>
                    <a:pt x="201429" y="878723"/>
                  </a:lnTo>
                  <a:lnTo>
                    <a:pt x="151905" y="888594"/>
                  </a:lnTo>
                  <a:lnTo>
                    <a:pt x="101752" y="895692"/>
                  </a:lnTo>
                  <a:lnTo>
                    <a:pt x="51080" y="899972"/>
                  </a:lnTo>
                  <a:lnTo>
                    <a:pt x="0" y="901387"/>
                  </a:lnTo>
                  <a:close/>
                </a:path>
              </a:pathLst>
            </a:custGeom>
            <a:solidFill>
              <a:srgbClr val="FDFDF7">
                <a:alpha val="3293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312" y="3873"/>
              <a:ext cx="902335" cy="901700"/>
            </a:xfrm>
            <a:custGeom>
              <a:avLst/>
              <a:gdLst/>
              <a:ahLst/>
              <a:cxnLst/>
              <a:rect l="l" t="t" r="r" b="b"/>
              <a:pathLst>
                <a:path w="902335" h="901700">
                  <a:moveTo>
                    <a:pt x="901943" y="0"/>
                  </a:moveTo>
                  <a:lnTo>
                    <a:pt x="900496" y="51079"/>
                  </a:lnTo>
                  <a:lnTo>
                    <a:pt x="896185" y="101749"/>
                  </a:lnTo>
                  <a:lnTo>
                    <a:pt x="889056" y="151897"/>
                  </a:lnTo>
                  <a:lnTo>
                    <a:pt x="879155" y="201415"/>
                  </a:lnTo>
                  <a:lnTo>
                    <a:pt x="866528" y="250190"/>
                  </a:lnTo>
                  <a:lnTo>
                    <a:pt x="851219" y="298113"/>
                  </a:lnTo>
                  <a:lnTo>
                    <a:pt x="833276" y="345074"/>
                  </a:lnTo>
                  <a:lnTo>
                    <a:pt x="812743" y="390962"/>
                  </a:lnTo>
                  <a:lnTo>
                    <a:pt x="789667" y="435666"/>
                  </a:lnTo>
                  <a:lnTo>
                    <a:pt x="764094" y="479077"/>
                  </a:lnTo>
                  <a:lnTo>
                    <a:pt x="736068" y="521083"/>
                  </a:lnTo>
                  <a:lnTo>
                    <a:pt x="705636" y="561575"/>
                  </a:lnTo>
                  <a:lnTo>
                    <a:pt x="672843" y="600442"/>
                  </a:lnTo>
                  <a:lnTo>
                    <a:pt x="637736" y="637573"/>
                  </a:lnTo>
                  <a:lnTo>
                    <a:pt x="600583" y="672658"/>
                  </a:lnTo>
                  <a:lnTo>
                    <a:pt x="561696" y="705426"/>
                  </a:lnTo>
                  <a:lnTo>
                    <a:pt x="521186" y="735833"/>
                  </a:lnTo>
                  <a:lnTo>
                    <a:pt x="479162" y="763833"/>
                  </a:lnTo>
                  <a:lnTo>
                    <a:pt x="435735" y="789380"/>
                  </a:lnTo>
                  <a:lnTo>
                    <a:pt x="391017" y="812428"/>
                  </a:lnTo>
                  <a:lnTo>
                    <a:pt x="345116" y="832933"/>
                  </a:lnTo>
                  <a:lnTo>
                    <a:pt x="298145" y="850847"/>
                  </a:lnTo>
                  <a:lnTo>
                    <a:pt x="250212" y="866126"/>
                  </a:lnTo>
                  <a:lnTo>
                    <a:pt x="201429" y="878723"/>
                  </a:lnTo>
                  <a:lnTo>
                    <a:pt x="151905" y="888594"/>
                  </a:lnTo>
                  <a:lnTo>
                    <a:pt x="101752" y="895692"/>
                  </a:lnTo>
                  <a:lnTo>
                    <a:pt x="51080" y="899972"/>
                  </a:lnTo>
                  <a:lnTo>
                    <a:pt x="0" y="901387"/>
                  </a:lnTo>
                  <a:lnTo>
                    <a:pt x="555" y="0"/>
                  </a:lnTo>
                  <a:lnTo>
                    <a:pt x="901943" y="0"/>
                  </a:lnTo>
                  <a:close/>
                </a:path>
              </a:pathLst>
            </a:custGeom>
            <a:ln w="10477">
              <a:solidFill>
                <a:srgbClr val="CFCBB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2742" y="8197"/>
              <a:ext cx="1958319" cy="195831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85697" y="23212"/>
              <a:ext cx="1872614" cy="1872614"/>
            </a:xfrm>
            <a:custGeom>
              <a:avLst/>
              <a:gdLst/>
              <a:ahLst/>
              <a:cxnLst/>
              <a:rect l="l" t="t" r="r" b="b"/>
              <a:pathLst>
                <a:path w="1872614" h="1872614">
                  <a:moveTo>
                    <a:pt x="0" y="936204"/>
                  </a:moveTo>
                  <a:lnTo>
                    <a:pt x="1218" y="888028"/>
                  </a:lnTo>
                  <a:lnTo>
                    <a:pt x="4833" y="840483"/>
                  </a:lnTo>
                  <a:lnTo>
                    <a:pt x="10787" y="793630"/>
                  </a:lnTo>
                  <a:lnTo>
                    <a:pt x="19020" y="747527"/>
                  </a:lnTo>
                  <a:lnTo>
                    <a:pt x="29474" y="702232"/>
                  </a:lnTo>
                  <a:lnTo>
                    <a:pt x="42089" y="657806"/>
                  </a:lnTo>
                  <a:lnTo>
                    <a:pt x="56808" y="614306"/>
                  </a:lnTo>
                  <a:lnTo>
                    <a:pt x="73571" y="571791"/>
                  </a:lnTo>
                  <a:lnTo>
                    <a:pt x="92319" y="530321"/>
                  </a:lnTo>
                  <a:lnTo>
                    <a:pt x="112994" y="489954"/>
                  </a:lnTo>
                  <a:lnTo>
                    <a:pt x="135537" y="450748"/>
                  </a:lnTo>
                  <a:lnTo>
                    <a:pt x="159889" y="412763"/>
                  </a:lnTo>
                  <a:lnTo>
                    <a:pt x="185990" y="376058"/>
                  </a:lnTo>
                  <a:lnTo>
                    <a:pt x="213783" y="340691"/>
                  </a:lnTo>
                  <a:lnTo>
                    <a:pt x="243209" y="306721"/>
                  </a:lnTo>
                  <a:lnTo>
                    <a:pt x="274208" y="274208"/>
                  </a:lnTo>
                  <a:lnTo>
                    <a:pt x="306721" y="243209"/>
                  </a:lnTo>
                  <a:lnTo>
                    <a:pt x="340691" y="213783"/>
                  </a:lnTo>
                  <a:lnTo>
                    <a:pt x="376058" y="185990"/>
                  </a:lnTo>
                  <a:lnTo>
                    <a:pt x="412763" y="159889"/>
                  </a:lnTo>
                  <a:lnTo>
                    <a:pt x="450748" y="135537"/>
                  </a:lnTo>
                  <a:lnTo>
                    <a:pt x="489954" y="112994"/>
                  </a:lnTo>
                  <a:lnTo>
                    <a:pt x="530321" y="92319"/>
                  </a:lnTo>
                  <a:lnTo>
                    <a:pt x="571791" y="73571"/>
                  </a:lnTo>
                  <a:lnTo>
                    <a:pt x="614306" y="56808"/>
                  </a:lnTo>
                  <a:lnTo>
                    <a:pt x="657806" y="42089"/>
                  </a:lnTo>
                  <a:lnTo>
                    <a:pt x="702232" y="29474"/>
                  </a:lnTo>
                  <a:lnTo>
                    <a:pt x="747527" y="19020"/>
                  </a:lnTo>
                  <a:lnTo>
                    <a:pt x="793630" y="10787"/>
                  </a:lnTo>
                  <a:lnTo>
                    <a:pt x="840483" y="4833"/>
                  </a:lnTo>
                  <a:lnTo>
                    <a:pt x="888028" y="1218"/>
                  </a:lnTo>
                  <a:lnTo>
                    <a:pt x="936205" y="0"/>
                  </a:lnTo>
                  <a:lnTo>
                    <a:pt x="985713" y="1308"/>
                  </a:lnTo>
                  <a:lnTo>
                    <a:pt x="1034857" y="5209"/>
                  </a:lnTo>
                  <a:lnTo>
                    <a:pt x="1083543" y="11662"/>
                  </a:lnTo>
                  <a:lnTo>
                    <a:pt x="1131679" y="20630"/>
                  </a:lnTo>
                  <a:lnTo>
                    <a:pt x="1179171" y="32074"/>
                  </a:lnTo>
                  <a:lnTo>
                    <a:pt x="1225927" y="45956"/>
                  </a:lnTo>
                  <a:lnTo>
                    <a:pt x="1271852" y="62236"/>
                  </a:lnTo>
                  <a:lnTo>
                    <a:pt x="1316855" y="80877"/>
                  </a:lnTo>
                  <a:lnTo>
                    <a:pt x="1360841" y="101839"/>
                  </a:lnTo>
                  <a:lnTo>
                    <a:pt x="1403718" y="125084"/>
                  </a:lnTo>
                  <a:lnTo>
                    <a:pt x="1445392" y="150574"/>
                  </a:lnTo>
                  <a:lnTo>
                    <a:pt x="1485770" y="178270"/>
                  </a:lnTo>
                  <a:lnTo>
                    <a:pt x="1524760" y="208133"/>
                  </a:lnTo>
                  <a:lnTo>
                    <a:pt x="1562268" y="240125"/>
                  </a:lnTo>
                  <a:lnTo>
                    <a:pt x="1598201" y="274208"/>
                  </a:lnTo>
                  <a:lnTo>
                    <a:pt x="1632284" y="310141"/>
                  </a:lnTo>
                  <a:lnTo>
                    <a:pt x="1664276" y="347649"/>
                  </a:lnTo>
                  <a:lnTo>
                    <a:pt x="1694139" y="386639"/>
                  </a:lnTo>
                  <a:lnTo>
                    <a:pt x="1721835" y="427017"/>
                  </a:lnTo>
                  <a:lnTo>
                    <a:pt x="1747325" y="468692"/>
                  </a:lnTo>
                  <a:lnTo>
                    <a:pt x="1770570" y="511568"/>
                  </a:lnTo>
                  <a:lnTo>
                    <a:pt x="1791532" y="555554"/>
                  </a:lnTo>
                  <a:lnTo>
                    <a:pt x="1810173" y="600557"/>
                  </a:lnTo>
                  <a:lnTo>
                    <a:pt x="1826453" y="646482"/>
                  </a:lnTo>
                  <a:lnTo>
                    <a:pt x="1840335" y="693238"/>
                  </a:lnTo>
                  <a:lnTo>
                    <a:pt x="1851779" y="740730"/>
                  </a:lnTo>
                  <a:lnTo>
                    <a:pt x="1860747" y="788866"/>
                  </a:lnTo>
                  <a:lnTo>
                    <a:pt x="1867200" y="837552"/>
                  </a:lnTo>
                  <a:lnTo>
                    <a:pt x="1871101" y="886696"/>
                  </a:lnTo>
                  <a:lnTo>
                    <a:pt x="1872410" y="936204"/>
                  </a:lnTo>
                  <a:lnTo>
                    <a:pt x="1871191" y="984381"/>
                  </a:lnTo>
                  <a:lnTo>
                    <a:pt x="1867576" y="1031926"/>
                  </a:lnTo>
                  <a:lnTo>
                    <a:pt x="1861622" y="1078779"/>
                  </a:lnTo>
                  <a:lnTo>
                    <a:pt x="1853389" y="1124882"/>
                  </a:lnTo>
                  <a:lnTo>
                    <a:pt x="1842935" y="1170177"/>
                  </a:lnTo>
                  <a:lnTo>
                    <a:pt x="1830320" y="1214603"/>
                  </a:lnTo>
                  <a:lnTo>
                    <a:pt x="1815601" y="1258103"/>
                  </a:lnTo>
                  <a:lnTo>
                    <a:pt x="1798838" y="1300618"/>
                  </a:lnTo>
                  <a:lnTo>
                    <a:pt x="1780090" y="1342088"/>
                  </a:lnTo>
                  <a:lnTo>
                    <a:pt x="1759415" y="1382455"/>
                  </a:lnTo>
                  <a:lnTo>
                    <a:pt x="1736872" y="1421661"/>
                  </a:lnTo>
                  <a:lnTo>
                    <a:pt x="1712521" y="1459646"/>
                  </a:lnTo>
                  <a:lnTo>
                    <a:pt x="1686419" y="1496351"/>
                  </a:lnTo>
                  <a:lnTo>
                    <a:pt x="1658626" y="1531718"/>
                  </a:lnTo>
                  <a:lnTo>
                    <a:pt x="1629201" y="1565688"/>
                  </a:lnTo>
                  <a:lnTo>
                    <a:pt x="1598202" y="1598201"/>
                  </a:lnTo>
                  <a:lnTo>
                    <a:pt x="1565688" y="1629200"/>
                  </a:lnTo>
                  <a:lnTo>
                    <a:pt x="1531718" y="1658626"/>
                  </a:lnTo>
                  <a:lnTo>
                    <a:pt x="1496351" y="1686419"/>
                  </a:lnTo>
                  <a:lnTo>
                    <a:pt x="1459646" y="1712520"/>
                  </a:lnTo>
                  <a:lnTo>
                    <a:pt x="1421661" y="1736872"/>
                  </a:lnTo>
                  <a:lnTo>
                    <a:pt x="1382455" y="1759415"/>
                  </a:lnTo>
                  <a:lnTo>
                    <a:pt x="1342088" y="1780090"/>
                  </a:lnTo>
                  <a:lnTo>
                    <a:pt x="1300618" y="1798838"/>
                  </a:lnTo>
                  <a:lnTo>
                    <a:pt x="1258103" y="1815601"/>
                  </a:lnTo>
                  <a:lnTo>
                    <a:pt x="1214603" y="1830320"/>
                  </a:lnTo>
                  <a:lnTo>
                    <a:pt x="1170177" y="1842935"/>
                  </a:lnTo>
                  <a:lnTo>
                    <a:pt x="1124883" y="1853389"/>
                  </a:lnTo>
                  <a:lnTo>
                    <a:pt x="1078779" y="1861622"/>
                  </a:lnTo>
                  <a:lnTo>
                    <a:pt x="1031926" y="1867576"/>
                  </a:lnTo>
                  <a:lnTo>
                    <a:pt x="984382" y="1871191"/>
                  </a:lnTo>
                  <a:lnTo>
                    <a:pt x="936205" y="1872410"/>
                  </a:lnTo>
                  <a:lnTo>
                    <a:pt x="888028" y="1871191"/>
                  </a:lnTo>
                  <a:lnTo>
                    <a:pt x="840483" y="1867576"/>
                  </a:lnTo>
                  <a:lnTo>
                    <a:pt x="793630" y="1861622"/>
                  </a:lnTo>
                  <a:lnTo>
                    <a:pt x="747527" y="1853389"/>
                  </a:lnTo>
                  <a:lnTo>
                    <a:pt x="702232" y="1842935"/>
                  </a:lnTo>
                  <a:lnTo>
                    <a:pt x="657806" y="1830320"/>
                  </a:lnTo>
                  <a:lnTo>
                    <a:pt x="614306" y="1815601"/>
                  </a:lnTo>
                  <a:lnTo>
                    <a:pt x="571791" y="1798838"/>
                  </a:lnTo>
                  <a:lnTo>
                    <a:pt x="530321" y="1780090"/>
                  </a:lnTo>
                  <a:lnTo>
                    <a:pt x="489954" y="1759415"/>
                  </a:lnTo>
                  <a:lnTo>
                    <a:pt x="450748" y="1736872"/>
                  </a:lnTo>
                  <a:lnTo>
                    <a:pt x="412763" y="1712520"/>
                  </a:lnTo>
                  <a:lnTo>
                    <a:pt x="376058" y="1686419"/>
                  </a:lnTo>
                  <a:lnTo>
                    <a:pt x="340691" y="1658626"/>
                  </a:lnTo>
                  <a:lnTo>
                    <a:pt x="306721" y="1629200"/>
                  </a:lnTo>
                  <a:lnTo>
                    <a:pt x="274208" y="1598201"/>
                  </a:lnTo>
                  <a:lnTo>
                    <a:pt x="243209" y="1565688"/>
                  </a:lnTo>
                  <a:lnTo>
                    <a:pt x="213783" y="1531718"/>
                  </a:lnTo>
                  <a:lnTo>
                    <a:pt x="185990" y="1496351"/>
                  </a:lnTo>
                  <a:lnTo>
                    <a:pt x="159889" y="1459646"/>
                  </a:lnTo>
                  <a:lnTo>
                    <a:pt x="135537" y="1421661"/>
                  </a:lnTo>
                  <a:lnTo>
                    <a:pt x="112994" y="1382455"/>
                  </a:lnTo>
                  <a:lnTo>
                    <a:pt x="92319" y="1342088"/>
                  </a:lnTo>
                  <a:lnTo>
                    <a:pt x="73571" y="1300618"/>
                  </a:lnTo>
                  <a:lnTo>
                    <a:pt x="56808" y="1258103"/>
                  </a:lnTo>
                  <a:lnTo>
                    <a:pt x="42089" y="1214603"/>
                  </a:lnTo>
                  <a:lnTo>
                    <a:pt x="29474" y="1170177"/>
                  </a:lnTo>
                  <a:lnTo>
                    <a:pt x="19020" y="1124882"/>
                  </a:lnTo>
                  <a:lnTo>
                    <a:pt x="10787" y="1078779"/>
                  </a:lnTo>
                  <a:lnTo>
                    <a:pt x="4833" y="1031926"/>
                  </a:lnTo>
                  <a:lnTo>
                    <a:pt x="1218" y="984381"/>
                  </a:lnTo>
                  <a:lnTo>
                    <a:pt x="0" y="936204"/>
                  </a:lnTo>
                  <a:close/>
                </a:path>
              </a:pathLst>
            </a:custGeom>
            <a:ln w="30029">
              <a:solidFill>
                <a:srgbClr val="FEFAE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91114" y="1152320"/>
              <a:ext cx="1266913" cy="1261289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06103" y="1155608"/>
              <a:ext cx="1228044" cy="1222838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206103" y="1155608"/>
              <a:ext cx="1228090" cy="1223010"/>
            </a:xfrm>
            <a:custGeom>
              <a:avLst/>
              <a:gdLst/>
              <a:ahLst/>
              <a:cxnLst/>
              <a:rect l="l" t="t" r="r" b="b"/>
              <a:pathLst>
                <a:path w="1228090" h="1223010">
                  <a:moveTo>
                    <a:pt x="130299" y="225193"/>
                  </a:moveTo>
                  <a:lnTo>
                    <a:pt x="161319" y="189313"/>
                  </a:lnTo>
                  <a:lnTo>
                    <a:pt x="194557" y="156480"/>
                  </a:lnTo>
                  <a:lnTo>
                    <a:pt x="229821" y="126713"/>
                  </a:lnTo>
                  <a:lnTo>
                    <a:pt x="266919" y="100032"/>
                  </a:lnTo>
                  <a:lnTo>
                    <a:pt x="305660" y="76455"/>
                  </a:lnTo>
                  <a:lnTo>
                    <a:pt x="345852" y="56003"/>
                  </a:lnTo>
                  <a:lnTo>
                    <a:pt x="387303" y="38695"/>
                  </a:lnTo>
                  <a:lnTo>
                    <a:pt x="429823" y="24551"/>
                  </a:lnTo>
                  <a:lnTo>
                    <a:pt x="473218" y="13590"/>
                  </a:lnTo>
                  <a:lnTo>
                    <a:pt x="517297" y="5831"/>
                  </a:lnTo>
                  <a:lnTo>
                    <a:pt x="561869" y="1295"/>
                  </a:lnTo>
                  <a:lnTo>
                    <a:pt x="606742" y="0"/>
                  </a:lnTo>
                  <a:lnTo>
                    <a:pt x="651724" y="1966"/>
                  </a:lnTo>
                  <a:lnTo>
                    <a:pt x="696624" y="7212"/>
                  </a:lnTo>
                  <a:lnTo>
                    <a:pt x="741249" y="15759"/>
                  </a:lnTo>
                  <a:lnTo>
                    <a:pt x="785409" y="27626"/>
                  </a:lnTo>
                  <a:lnTo>
                    <a:pt x="828911" y="42831"/>
                  </a:lnTo>
                  <a:lnTo>
                    <a:pt x="871565" y="61395"/>
                  </a:lnTo>
                  <a:lnTo>
                    <a:pt x="913177" y="83338"/>
                  </a:lnTo>
                  <a:lnTo>
                    <a:pt x="953557" y="108678"/>
                  </a:lnTo>
                  <a:lnTo>
                    <a:pt x="992512" y="137435"/>
                  </a:lnTo>
                  <a:lnTo>
                    <a:pt x="1029643" y="169505"/>
                  </a:lnTo>
                  <a:lnTo>
                    <a:pt x="1063957" y="204123"/>
                  </a:lnTo>
                  <a:lnTo>
                    <a:pt x="1095344" y="241095"/>
                  </a:lnTo>
                  <a:lnTo>
                    <a:pt x="1123695" y="280225"/>
                  </a:lnTo>
                  <a:lnTo>
                    <a:pt x="1148900" y="321317"/>
                  </a:lnTo>
                  <a:lnTo>
                    <a:pt x="1170849" y="364176"/>
                  </a:lnTo>
                  <a:lnTo>
                    <a:pt x="1189432" y="408605"/>
                  </a:lnTo>
                  <a:lnTo>
                    <a:pt x="1204539" y="454410"/>
                  </a:lnTo>
                  <a:lnTo>
                    <a:pt x="1216060" y="501395"/>
                  </a:lnTo>
                  <a:lnTo>
                    <a:pt x="1223886" y="549365"/>
                  </a:lnTo>
                  <a:lnTo>
                    <a:pt x="1227886" y="597723"/>
                  </a:lnTo>
                  <a:lnTo>
                    <a:pt x="1228044" y="645865"/>
                  </a:lnTo>
                  <a:lnTo>
                    <a:pt x="1224418" y="693577"/>
                  </a:lnTo>
                  <a:lnTo>
                    <a:pt x="1217068" y="740646"/>
                  </a:lnTo>
                  <a:lnTo>
                    <a:pt x="1206055" y="786859"/>
                  </a:lnTo>
                  <a:lnTo>
                    <a:pt x="1191437" y="832004"/>
                  </a:lnTo>
                  <a:lnTo>
                    <a:pt x="1173275" y="875868"/>
                  </a:lnTo>
                  <a:lnTo>
                    <a:pt x="1151628" y="918238"/>
                  </a:lnTo>
                  <a:lnTo>
                    <a:pt x="1126557" y="958901"/>
                  </a:lnTo>
                  <a:lnTo>
                    <a:pt x="1098120" y="997644"/>
                  </a:lnTo>
                  <a:lnTo>
                    <a:pt x="1067100" y="1033524"/>
                  </a:lnTo>
                  <a:lnTo>
                    <a:pt x="1033862" y="1066357"/>
                  </a:lnTo>
                  <a:lnTo>
                    <a:pt x="998598" y="1096124"/>
                  </a:lnTo>
                  <a:lnTo>
                    <a:pt x="961500" y="1122806"/>
                  </a:lnTo>
                  <a:lnTo>
                    <a:pt x="922759" y="1146382"/>
                  </a:lnTo>
                  <a:lnTo>
                    <a:pt x="882567" y="1166834"/>
                  </a:lnTo>
                  <a:lnTo>
                    <a:pt x="841115" y="1184142"/>
                  </a:lnTo>
                  <a:lnTo>
                    <a:pt x="798596" y="1198286"/>
                  </a:lnTo>
                  <a:lnTo>
                    <a:pt x="755201" y="1209248"/>
                  </a:lnTo>
                  <a:lnTo>
                    <a:pt x="711122" y="1217006"/>
                  </a:lnTo>
                  <a:lnTo>
                    <a:pt x="666550" y="1221543"/>
                  </a:lnTo>
                  <a:lnTo>
                    <a:pt x="621677" y="1222838"/>
                  </a:lnTo>
                  <a:lnTo>
                    <a:pt x="576695" y="1220872"/>
                  </a:lnTo>
                  <a:lnTo>
                    <a:pt x="531795" y="1215625"/>
                  </a:lnTo>
                  <a:lnTo>
                    <a:pt x="487169" y="1207078"/>
                  </a:lnTo>
                  <a:lnTo>
                    <a:pt x="443010" y="1195212"/>
                  </a:lnTo>
                  <a:lnTo>
                    <a:pt x="399507" y="1180006"/>
                  </a:lnTo>
                  <a:lnTo>
                    <a:pt x="356854" y="1161442"/>
                  </a:lnTo>
                  <a:lnTo>
                    <a:pt x="315242" y="1139500"/>
                  </a:lnTo>
                  <a:lnTo>
                    <a:pt x="274862" y="1114160"/>
                  </a:lnTo>
                  <a:lnTo>
                    <a:pt x="235907" y="1085402"/>
                  </a:lnTo>
                  <a:lnTo>
                    <a:pt x="199227" y="1053793"/>
                  </a:lnTo>
                  <a:lnTo>
                    <a:pt x="165565" y="1020037"/>
                  </a:lnTo>
                  <a:lnTo>
                    <a:pt x="134942" y="984326"/>
                  </a:lnTo>
                  <a:lnTo>
                    <a:pt x="107382" y="946851"/>
                  </a:lnTo>
                  <a:lnTo>
                    <a:pt x="82909" y="907803"/>
                  </a:lnTo>
                  <a:lnTo>
                    <a:pt x="61546" y="867374"/>
                  </a:lnTo>
                  <a:lnTo>
                    <a:pt x="43317" y="825754"/>
                  </a:lnTo>
                  <a:lnTo>
                    <a:pt x="28245" y="783135"/>
                  </a:lnTo>
                  <a:lnTo>
                    <a:pt x="16354" y="739709"/>
                  </a:lnTo>
                  <a:lnTo>
                    <a:pt x="7667" y="695666"/>
                  </a:lnTo>
                  <a:lnTo>
                    <a:pt x="2208" y="651197"/>
                  </a:lnTo>
                  <a:lnTo>
                    <a:pt x="0" y="606495"/>
                  </a:lnTo>
                  <a:lnTo>
                    <a:pt x="1066" y="561750"/>
                  </a:lnTo>
                  <a:lnTo>
                    <a:pt x="5430" y="517153"/>
                  </a:lnTo>
                  <a:lnTo>
                    <a:pt x="13116" y="472895"/>
                  </a:lnTo>
                  <a:lnTo>
                    <a:pt x="24147" y="429169"/>
                  </a:lnTo>
                  <a:lnTo>
                    <a:pt x="38547" y="386164"/>
                  </a:lnTo>
                  <a:lnTo>
                    <a:pt x="56338" y="344073"/>
                  </a:lnTo>
                  <a:lnTo>
                    <a:pt x="77545" y="303087"/>
                  </a:lnTo>
                  <a:lnTo>
                    <a:pt x="102191" y="263396"/>
                  </a:lnTo>
                  <a:lnTo>
                    <a:pt x="130299" y="225193"/>
                  </a:lnTo>
                  <a:close/>
                </a:path>
                <a:path w="1228090" h="1223010">
                  <a:moveTo>
                    <a:pt x="242472" y="314722"/>
                  </a:moveTo>
                  <a:lnTo>
                    <a:pt x="214866" y="353247"/>
                  </a:lnTo>
                  <a:lnTo>
                    <a:pt x="191826" y="393667"/>
                  </a:lnTo>
                  <a:lnTo>
                    <a:pt x="173312" y="435652"/>
                  </a:lnTo>
                  <a:lnTo>
                    <a:pt x="159281" y="478871"/>
                  </a:lnTo>
                  <a:lnTo>
                    <a:pt x="149692" y="522992"/>
                  </a:lnTo>
                  <a:lnTo>
                    <a:pt x="144503" y="567685"/>
                  </a:lnTo>
                  <a:lnTo>
                    <a:pt x="143672" y="612618"/>
                  </a:lnTo>
                  <a:lnTo>
                    <a:pt x="147157" y="657461"/>
                  </a:lnTo>
                  <a:lnTo>
                    <a:pt x="154918" y="701883"/>
                  </a:lnTo>
                  <a:lnTo>
                    <a:pt x="166912" y="745552"/>
                  </a:lnTo>
                  <a:lnTo>
                    <a:pt x="183097" y="788138"/>
                  </a:lnTo>
                  <a:lnTo>
                    <a:pt x="203432" y="829309"/>
                  </a:lnTo>
                  <a:lnTo>
                    <a:pt x="227875" y="868735"/>
                  </a:lnTo>
                  <a:lnTo>
                    <a:pt x="256385" y="906084"/>
                  </a:lnTo>
                  <a:lnTo>
                    <a:pt x="288919" y="941026"/>
                  </a:lnTo>
                  <a:lnTo>
                    <a:pt x="325436" y="973229"/>
                  </a:lnTo>
                  <a:lnTo>
                    <a:pt x="364935" y="1001697"/>
                  </a:lnTo>
                  <a:lnTo>
                    <a:pt x="406221" y="1025673"/>
                  </a:lnTo>
                  <a:lnTo>
                    <a:pt x="448962" y="1045192"/>
                  </a:lnTo>
                  <a:lnTo>
                    <a:pt x="492826" y="1060284"/>
                  </a:lnTo>
                  <a:lnTo>
                    <a:pt x="537481" y="1070984"/>
                  </a:lnTo>
                  <a:lnTo>
                    <a:pt x="582596" y="1077324"/>
                  </a:lnTo>
                  <a:lnTo>
                    <a:pt x="627837" y="1079336"/>
                  </a:lnTo>
                  <a:lnTo>
                    <a:pt x="672874" y="1077054"/>
                  </a:lnTo>
                  <a:lnTo>
                    <a:pt x="717373" y="1070509"/>
                  </a:lnTo>
                  <a:lnTo>
                    <a:pt x="761004" y="1059736"/>
                  </a:lnTo>
                  <a:lnTo>
                    <a:pt x="803434" y="1044766"/>
                  </a:lnTo>
                  <a:lnTo>
                    <a:pt x="844330" y="1025633"/>
                  </a:lnTo>
                  <a:lnTo>
                    <a:pt x="883362" y="1002368"/>
                  </a:lnTo>
                  <a:lnTo>
                    <a:pt x="920197" y="975005"/>
                  </a:lnTo>
                  <a:lnTo>
                    <a:pt x="954502" y="943577"/>
                  </a:lnTo>
                  <a:lnTo>
                    <a:pt x="985947" y="908115"/>
                  </a:lnTo>
                  <a:lnTo>
                    <a:pt x="1013553" y="869591"/>
                  </a:lnTo>
                  <a:lnTo>
                    <a:pt x="1036592" y="829170"/>
                  </a:lnTo>
                  <a:lnTo>
                    <a:pt x="1055107" y="787185"/>
                  </a:lnTo>
                  <a:lnTo>
                    <a:pt x="1069138" y="743966"/>
                  </a:lnTo>
                  <a:lnTo>
                    <a:pt x="1078727" y="699845"/>
                  </a:lnTo>
                  <a:lnTo>
                    <a:pt x="1083916" y="655153"/>
                  </a:lnTo>
                  <a:lnTo>
                    <a:pt x="1084747" y="610219"/>
                  </a:lnTo>
                  <a:lnTo>
                    <a:pt x="1081261" y="565376"/>
                  </a:lnTo>
                  <a:lnTo>
                    <a:pt x="1073501" y="520955"/>
                  </a:lnTo>
                  <a:lnTo>
                    <a:pt x="1061507" y="477286"/>
                  </a:lnTo>
                  <a:lnTo>
                    <a:pt x="1045322" y="434700"/>
                  </a:lnTo>
                  <a:lnTo>
                    <a:pt x="1024987" y="393529"/>
                  </a:lnTo>
                  <a:lnTo>
                    <a:pt x="1000544" y="354103"/>
                  </a:lnTo>
                  <a:lnTo>
                    <a:pt x="972034" y="316754"/>
                  </a:lnTo>
                  <a:lnTo>
                    <a:pt x="939500" y="281812"/>
                  </a:lnTo>
                  <a:lnTo>
                    <a:pt x="902983" y="249608"/>
                  </a:lnTo>
                  <a:lnTo>
                    <a:pt x="863484" y="221141"/>
                  </a:lnTo>
                  <a:lnTo>
                    <a:pt x="822198" y="197164"/>
                  </a:lnTo>
                  <a:lnTo>
                    <a:pt x="779457" y="177646"/>
                  </a:lnTo>
                  <a:lnTo>
                    <a:pt x="735593" y="162553"/>
                  </a:lnTo>
                  <a:lnTo>
                    <a:pt x="690937" y="151853"/>
                  </a:lnTo>
                  <a:lnTo>
                    <a:pt x="645823" y="145514"/>
                  </a:lnTo>
                  <a:lnTo>
                    <a:pt x="600581" y="143501"/>
                  </a:lnTo>
                  <a:lnTo>
                    <a:pt x="555545" y="145784"/>
                  </a:lnTo>
                  <a:lnTo>
                    <a:pt x="511045" y="152328"/>
                  </a:lnTo>
                  <a:lnTo>
                    <a:pt x="467415" y="163101"/>
                  </a:lnTo>
                  <a:lnTo>
                    <a:pt x="424985" y="178071"/>
                  </a:lnTo>
                  <a:lnTo>
                    <a:pt x="384088" y="197205"/>
                  </a:lnTo>
                  <a:lnTo>
                    <a:pt x="345057" y="220470"/>
                  </a:lnTo>
                  <a:lnTo>
                    <a:pt x="308222" y="247832"/>
                  </a:lnTo>
                  <a:lnTo>
                    <a:pt x="273916" y="279261"/>
                  </a:lnTo>
                  <a:lnTo>
                    <a:pt x="242472" y="314722"/>
                  </a:lnTo>
                  <a:close/>
                </a:path>
              </a:pathLst>
            </a:custGeom>
            <a:ln w="10477">
              <a:solidFill>
                <a:srgbClr val="C2BEA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114160" y="0"/>
              <a:ext cx="8944610" cy="7544434"/>
            </a:xfrm>
            <a:custGeom>
              <a:avLst/>
              <a:gdLst/>
              <a:ahLst/>
              <a:cxnLst/>
              <a:rect l="l" t="t" r="r" b="b"/>
              <a:pathLst>
                <a:path w="8944610" h="7544434">
                  <a:moveTo>
                    <a:pt x="8944239" y="7543859"/>
                  </a:moveTo>
                  <a:lnTo>
                    <a:pt x="0" y="7543859"/>
                  </a:lnTo>
                  <a:lnTo>
                    <a:pt x="0" y="0"/>
                  </a:lnTo>
                  <a:lnTo>
                    <a:pt x="8944239" y="0"/>
                  </a:lnTo>
                  <a:lnTo>
                    <a:pt x="8944239" y="754385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32277" y="0"/>
              <a:ext cx="165277" cy="7586205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1116482" y="0"/>
              <a:ext cx="80645" cy="1844675"/>
            </a:xfrm>
            <a:custGeom>
              <a:avLst/>
              <a:gdLst/>
              <a:ahLst/>
              <a:cxnLst/>
              <a:rect l="l" t="t" r="r" b="b"/>
              <a:pathLst>
                <a:path w="80644" h="1844675">
                  <a:moveTo>
                    <a:pt x="0" y="1844099"/>
                  </a:moveTo>
                  <a:lnTo>
                    <a:pt x="80467" y="1844099"/>
                  </a:lnTo>
                  <a:lnTo>
                    <a:pt x="80467" y="0"/>
                  </a:lnTo>
                  <a:lnTo>
                    <a:pt x="0" y="0"/>
                  </a:lnTo>
                  <a:lnTo>
                    <a:pt x="0" y="184409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02690" marR="5080">
              <a:lnSpc>
                <a:spcPct val="100899"/>
              </a:lnSpc>
              <a:spcBef>
                <a:spcPts val="80"/>
              </a:spcBef>
            </a:pPr>
            <a:r>
              <a:rPr sz="4700" spc="125" dirty="0">
                <a:latin typeface="Roboto Bk"/>
                <a:cs typeface="Roboto Bk"/>
              </a:rPr>
              <a:t>Compliances</a:t>
            </a:r>
            <a:r>
              <a:rPr sz="4700" spc="-35" dirty="0">
                <a:latin typeface="Roboto Bk"/>
                <a:cs typeface="Roboto Bk"/>
              </a:rPr>
              <a:t> </a:t>
            </a:r>
            <a:r>
              <a:rPr sz="4700" spc="280" dirty="0">
                <a:latin typeface="Roboto Bk"/>
                <a:cs typeface="Roboto Bk"/>
              </a:rPr>
              <a:t>and </a:t>
            </a:r>
            <a:r>
              <a:rPr sz="4700" spc="-1160" dirty="0">
                <a:latin typeface="Roboto Bk"/>
                <a:cs typeface="Roboto Bk"/>
              </a:rPr>
              <a:t> </a:t>
            </a:r>
            <a:r>
              <a:rPr sz="4700" spc="190" dirty="0">
                <a:latin typeface="Roboto Bk"/>
                <a:cs typeface="Roboto Bk"/>
              </a:rPr>
              <a:t>Amendments:</a:t>
            </a:r>
            <a:endParaRPr sz="4700">
              <a:latin typeface="Roboto Bk"/>
              <a:cs typeface="Roboto Bk"/>
            </a:endParaRPr>
          </a:p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609600" y="1676400"/>
          <a:ext cx="9199879" cy="57331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52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014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275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0033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57526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0958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234950" marR="89535" indent="-146685">
                        <a:lnSpc>
                          <a:spcPct val="102099"/>
                        </a:lnSpc>
                      </a:pPr>
                      <a:r>
                        <a:rPr sz="1750" b="1" spc="-75" dirty="0">
                          <a:latin typeface="Roboto Bk"/>
                          <a:cs typeface="Roboto Bk"/>
                        </a:rPr>
                        <a:t>F</a:t>
                      </a:r>
                      <a:r>
                        <a:rPr sz="1750" b="1" spc="-5" dirty="0">
                          <a:latin typeface="Roboto Bk"/>
                          <a:cs typeface="Roboto Bk"/>
                        </a:rPr>
                        <a:t>or</a:t>
                      </a:r>
                      <a:r>
                        <a:rPr sz="1750" b="1" dirty="0">
                          <a:latin typeface="Roboto Bk"/>
                          <a:cs typeface="Roboto Bk"/>
                        </a:rPr>
                        <a:t>m  </a:t>
                      </a:r>
                      <a:r>
                        <a:rPr sz="1750" b="1" spc="85" dirty="0">
                          <a:latin typeface="Roboto Bk"/>
                          <a:cs typeface="Roboto Bk"/>
                        </a:rPr>
                        <a:t>no</a:t>
                      </a:r>
                      <a:endParaRPr sz="1750">
                        <a:latin typeface="Roboto Bk"/>
                        <a:cs typeface="Roboto Bk"/>
                      </a:endParaRPr>
                    </a:p>
                  </a:txBody>
                  <a:tcPr marL="0" marR="0" marT="444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50"/>
                        </a:lnSpc>
                      </a:pPr>
                      <a:r>
                        <a:rPr sz="1750" b="1" spc="45" dirty="0">
                          <a:latin typeface="Roboto Bk"/>
                          <a:cs typeface="Roboto Bk"/>
                        </a:rPr>
                        <a:t>Purpose</a:t>
                      </a:r>
                      <a:r>
                        <a:rPr sz="17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20" dirty="0">
                          <a:latin typeface="Roboto Bk"/>
                          <a:cs typeface="Roboto Bk"/>
                        </a:rPr>
                        <a:t>of</a:t>
                      </a:r>
                      <a:r>
                        <a:rPr sz="1750" b="1" spc="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55" dirty="0">
                          <a:latin typeface="Roboto Bk"/>
                          <a:cs typeface="Roboto Bk"/>
                        </a:rPr>
                        <a:t>ﬁling</a:t>
                      </a:r>
                      <a:r>
                        <a:rPr sz="17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75" dirty="0">
                          <a:latin typeface="Roboto Bk"/>
                          <a:cs typeface="Roboto Bk"/>
                        </a:rPr>
                        <a:t>by</a:t>
                      </a:r>
                      <a:endParaRPr sz="1750">
                        <a:latin typeface="Roboto Bk"/>
                        <a:cs typeface="Roboto Bk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750" b="1" spc="-35" dirty="0">
                          <a:latin typeface="Roboto Bk"/>
                          <a:cs typeface="Roboto Bk"/>
                        </a:rPr>
                        <a:t>assessee</a:t>
                      </a:r>
                      <a:endParaRPr sz="1750">
                        <a:latin typeface="Roboto Bk"/>
                        <a:cs typeface="Roboto Bk"/>
                      </a:endParaRPr>
                    </a:p>
                    <a:p>
                      <a:pPr marL="193040" marR="195580" algn="ctr">
                        <a:lnSpc>
                          <a:spcPct val="102099"/>
                        </a:lnSpc>
                      </a:pPr>
                      <a:r>
                        <a:rPr sz="1750" b="1" spc="15" dirty="0">
                          <a:latin typeface="Roboto Bk"/>
                          <a:cs typeface="Roboto Bk"/>
                        </a:rPr>
                        <a:t>(To</a:t>
                      </a:r>
                      <a:r>
                        <a:rPr sz="17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55" dirty="0">
                          <a:latin typeface="Roboto Bk"/>
                          <a:cs typeface="Roboto Bk"/>
                        </a:rPr>
                        <a:t>be</a:t>
                      </a:r>
                      <a:r>
                        <a:rPr sz="17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50" dirty="0">
                          <a:latin typeface="Roboto Bk"/>
                          <a:cs typeface="Roboto Bk"/>
                        </a:rPr>
                        <a:t>submitted </a:t>
                      </a:r>
                      <a:r>
                        <a:rPr sz="1750" b="1" spc="-42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50" dirty="0">
                          <a:latin typeface="Roboto Bk"/>
                          <a:cs typeface="Roboto Bk"/>
                        </a:rPr>
                        <a:t>electronically)</a:t>
                      </a:r>
                      <a:endParaRPr sz="17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591185" marR="241935" indent="-346075">
                        <a:lnSpc>
                          <a:spcPct val="102099"/>
                        </a:lnSpc>
                      </a:pPr>
                      <a:r>
                        <a:rPr sz="1750" b="1" spc="95" dirty="0">
                          <a:latin typeface="Roboto Bk"/>
                          <a:cs typeface="Roboto Bk"/>
                        </a:rPr>
                        <a:t>Due</a:t>
                      </a:r>
                      <a:r>
                        <a:rPr sz="1750" b="1" spc="-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50" dirty="0">
                          <a:latin typeface="Roboto Bk"/>
                          <a:cs typeface="Roboto Bk"/>
                        </a:rPr>
                        <a:t>Date</a:t>
                      </a:r>
                      <a:r>
                        <a:rPr sz="1750" b="1" spc="-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20" dirty="0">
                          <a:latin typeface="Roboto Bk"/>
                          <a:cs typeface="Roboto Bk"/>
                        </a:rPr>
                        <a:t>of </a:t>
                      </a:r>
                      <a:r>
                        <a:rPr sz="1750" b="1" spc="-42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55" dirty="0">
                          <a:latin typeface="Roboto Bk"/>
                          <a:cs typeface="Roboto Bk"/>
                        </a:rPr>
                        <a:t>ﬁling</a:t>
                      </a:r>
                      <a:endParaRPr sz="1750">
                        <a:latin typeface="Roboto Bk"/>
                        <a:cs typeface="Roboto Bk"/>
                      </a:endParaRPr>
                    </a:p>
                  </a:txBody>
                  <a:tcPr marL="0" marR="0" marT="444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151130" marR="54610" indent="-104775">
                        <a:lnSpc>
                          <a:spcPct val="102099"/>
                        </a:lnSpc>
                      </a:pPr>
                      <a:r>
                        <a:rPr sz="1750" b="1" spc="-5" dirty="0">
                          <a:latin typeface="Roboto Bk"/>
                          <a:cs typeface="Roboto Bk"/>
                        </a:rPr>
                        <a:t>Con</a:t>
                      </a:r>
                      <a:r>
                        <a:rPr sz="1750" b="1" dirty="0">
                          <a:latin typeface="Roboto Bk"/>
                          <a:cs typeface="Roboto Bk"/>
                        </a:rPr>
                        <a:t>se</a:t>
                      </a:r>
                      <a:r>
                        <a:rPr sz="1750" b="1" spc="-5" dirty="0">
                          <a:latin typeface="Roboto Bk"/>
                          <a:cs typeface="Roboto Bk"/>
                        </a:rPr>
                        <a:t>q</a:t>
                      </a:r>
                      <a:r>
                        <a:rPr sz="1750" b="1" dirty="0">
                          <a:latin typeface="Roboto Bk"/>
                          <a:cs typeface="Roboto Bk"/>
                        </a:rPr>
                        <a:t>ue</a:t>
                      </a:r>
                      <a:r>
                        <a:rPr sz="1750" b="1" spc="-5" dirty="0">
                          <a:latin typeface="Roboto Bk"/>
                          <a:cs typeface="Roboto Bk"/>
                        </a:rPr>
                        <a:t>n</a:t>
                      </a:r>
                      <a:r>
                        <a:rPr sz="1750" b="1" dirty="0">
                          <a:latin typeface="Roboto Bk"/>
                          <a:cs typeface="Roboto Bk"/>
                        </a:rPr>
                        <a:t>ces  </a:t>
                      </a:r>
                      <a:r>
                        <a:rPr sz="1750" b="1" spc="20" dirty="0">
                          <a:latin typeface="Roboto Bk"/>
                          <a:cs typeface="Roboto Bk"/>
                        </a:rPr>
                        <a:t>of</a:t>
                      </a:r>
                      <a:r>
                        <a:rPr sz="17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105" dirty="0">
                          <a:latin typeface="Roboto Bk"/>
                          <a:cs typeface="Roboto Bk"/>
                        </a:rPr>
                        <a:t>non</a:t>
                      </a:r>
                      <a:r>
                        <a:rPr sz="17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55" dirty="0">
                          <a:latin typeface="Roboto Bk"/>
                          <a:cs typeface="Roboto Bk"/>
                        </a:rPr>
                        <a:t>ﬁling</a:t>
                      </a:r>
                      <a:endParaRPr sz="1750">
                        <a:latin typeface="Roboto Bk"/>
                        <a:cs typeface="Roboto Bk"/>
                      </a:endParaRPr>
                    </a:p>
                  </a:txBody>
                  <a:tcPr marL="0" marR="0" marT="444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2750">
                        <a:latin typeface="Times New Roman"/>
                        <a:cs typeface="Times New Roman"/>
                      </a:endParaRPr>
                    </a:p>
                    <a:p>
                      <a:pPr marL="109220" marR="31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750" b="1" spc="30" dirty="0">
                          <a:latin typeface="Roboto Bk"/>
                          <a:cs typeface="Roboto Bk"/>
                        </a:rPr>
                        <a:t>Recent</a:t>
                      </a:r>
                      <a:r>
                        <a:rPr sz="17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75" dirty="0">
                          <a:latin typeface="Roboto Bk"/>
                          <a:cs typeface="Roboto Bk"/>
                        </a:rPr>
                        <a:t>Amendments</a:t>
                      </a:r>
                      <a:endParaRPr sz="17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55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 marL="4445" marR="3175">
                        <a:lnSpc>
                          <a:spcPts val="2050"/>
                        </a:lnSpc>
                      </a:pPr>
                      <a:r>
                        <a:rPr sz="1750" b="1" spc="135" dirty="0">
                          <a:latin typeface="Roboto Bk"/>
                          <a:cs typeface="Roboto Bk"/>
                        </a:rPr>
                        <a:t>In</a:t>
                      </a:r>
                      <a:r>
                        <a:rPr sz="17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30" dirty="0">
                          <a:latin typeface="Roboto Bk"/>
                          <a:cs typeface="Roboto Bk"/>
                        </a:rPr>
                        <a:t>such</a:t>
                      </a:r>
                      <a:r>
                        <a:rPr sz="17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-30" dirty="0">
                          <a:latin typeface="Roboto Bk"/>
                          <a:cs typeface="Roboto Bk"/>
                        </a:rPr>
                        <a:t>cases</a:t>
                      </a:r>
                      <a:r>
                        <a:rPr sz="17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50" dirty="0">
                          <a:latin typeface="Roboto Bk"/>
                          <a:cs typeface="Roboto Bk"/>
                        </a:rPr>
                        <a:t>the</a:t>
                      </a:r>
                      <a:endParaRPr sz="17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E7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24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 marL="4445" marR="3175">
                        <a:lnSpc>
                          <a:spcPts val="2025"/>
                        </a:lnSpc>
                      </a:pPr>
                      <a:r>
                        <a:rPr sz="1750" b="1" spc="55" dirty="0">
                          <a:latin typeface="Roboto Bk"/>
                          <a:cs typeface="Roboto Bk"/>
                        </a:rPr>
                        <a:t>beneﬁcial</a:t>
                      </a:r>
                      <a:r>
                        <a:rPr sz="17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55" dirty="0">
                          <a:latin typeface="Roboto Bk"/>
                          <a:cs typeface="Roboto Bk"/>
                        </a:rPr>
                        <a:t>provisions</a:t>
                      </a:r>
                      <a:endParaRPr sz="17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24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 marL="4445" marR="3175">
                        <a:lnSpc>
                          <a:spcPts val="2025"/>
                        </a:lnSpc>
                      </a:pPr>
                      <a:r>
                        <a:rPr sz="1750" b="1" spc="20" dirty="0">
                          <a:latin typeface="Roboto Bk"/>
                          <a:cs typeface="Roboto Bk"/>
                        </a:rPr>
                        <a:t>of</a:t>
                      </a:r>
                      <a:r>
                        <a:rPr sz="17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-60" dirty="0">
                          <a:latin typeface="Roboto Bk"/>
                          <a:cs typeface="Roboto Bk"/>
                        </a:rPr>
                        <a:t>Sec.</a:t>
                      </a:r>
                      <a:r>
                        <a:rPr sz="1750" b="1" spc="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-30" dirty="0">
                          <a:latin typeface="Roboto Bk"/>
                          <a:cs typeface="Roboto Bk"/>
                        </a:rPr>
                        <a:t>13(10)</a:t>
                      </a:r>
                      <a:r>
                        <a:rPr sz="17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110" dirty="0">
                          <a:latin typeface="Roboto Bk"/>
                          <a:cs typeface="Roboto Bk"/>
                        </a:rPr>
                        <a:t>will</a:t>
                      </a:r>
                      <a:endParaRPr sz="17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24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 marL="4445">
                        <a:lnSpc>
                          <a:spcPts val="2025"/>
                        </a:lnSpc>
                      </a:pPr>
                      <a:r>
                        <a:rPr sz="1750" b="1" spc="-85" dirty="0">
                          <a:latin typeface="Roboto Bk"/>
                          <a:cs typeface="Roboto Bk"/>
                        </a:rPr>
                        <a:t>U/s</a:t>
                      </a:r>
                      <a:r>
                        <a:rPr sz="17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-30" dirty="0">
                          <a:latin typeface="Roboto Bk"/>
                          <a:cs typeface="Roboto Bk"/>
                        </a:rPr>
                        <a:t>139(1)</a:t>
                      </a:r>
                      <a:r>
                        <a:rPr sz="17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20" dirty="0">
                          <a:latin typeface="Roboto Bk"/>
                          <a:cs typeface="Roboto Bk"/>
                        </a:rPr>
                        <a:t>of</a:t>
                      </a:r>
                      <a:r>
                        <a:rPr sz="17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110" dirty="0">
                          <a:latin typeface="Roboto Bk"/>
                          <a:cs typeface="Roboto Bk"/>
                        </a:rPr>
                        <a:t>IT</a:t>
                      </a:r>
                      <a:endParaRPr sz="17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 marL="4445" marR="3175">
                        <a:lnSpc>
                          <a:spcPts val="2025"/>
                        </a:lnSpc>
                      </a:pPr>
                      <a:r>
                        <a:rPr sz="1750" b="1" spc="20" dirty="0">
                          <a:latin typeface="Roboto Bk"/>
                          <a:cs typeface="Roboto Bk"/>
                        </a:rPr>
                        <a:t>apply.</a:t>
                      </a:r>
                      <a:endParaRPr sz="17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24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 marL="4445">
                        <a:lnSpc>
                          <a:spcPts val="2025"/>
                        </a:lnSpc>
                      </a:pPr>
                      <a:r>
                        <a:rPr sz="1750" b="1" spc="-40" dirty="0">
                          <a:latin typeface="Roboto Bk"/>
                          <a:cs typeface="Roboto Bk"/>
                        </a:rPr>
                        <a:t>Act-</a:t>
                      </a:r>
                      <a:endParaRPr sz="17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724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 marL="4445" marR="3175">
                        <a:lnSpc>
                          <a:spcPts val="2025"/>
                        </a:lnSpc>
                      </a:pPr>
                      <a:r>
                        <a:rPr sz="1750" b="1" spc="135" dirty="0">
                          <a:latin typeface="Roboto Bk"/>
                          <a:cs typeface="Roboto Bk"/>
                        </a:rPr>
                        <a:t>Where</a:t>
                      </a:r>
                      <a:r>
                        <a:rPr sz="17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50" dirty="0">
                          <a:latin typeface="Roboto Bk"/>
                          <a:cs typeface="Roboto Bk"/>
                        </a:rPr>
                        <a:t>the</a:t>
                      </a:r>
                      <a:r>
                        <a:rPr sz="17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65" dirty="0">
                          <a:latin typeface="Roboto Bk"/>
                          <a:cs typeface="Roboto Bk"/>
                        </a:rPr>
                        <a:t>income</a:t>
                      </a:r>
                      <a:endParaRPr sz="17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3620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  <a:p>
                      <a:pPr marL="4445">
                        <a:lnSpc>
                          <a:spcPct val="100000"/>
                        </a:lnSpc>
                        <a:spcBef>
                          <a:spcPts val="1490"/>
                        </a:spcBef>
                      </a:pPr>
                      <a:r>
                        <a:rPr sz="1950" b="1" spc="130" dirty="0">
                          <a:latin typeface="Roboto"/>
                          <a:cs typeface="Roboto"/>
                        </a:rPr>
                        <a:t>ITR7</a:t>
                      </a:r>
                      <a:endParaRPr sz="1950">
                        <a:latin typeface="Roboto"/>
                        <a:cs typeface="Roboto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 marL="4445" marR="68580">
                        <a:lnSpc>
                          <a:spcPct val="102099"/>
                        </a:lnSpc>
                        <a:spcBef>
                          <a:spcPts val="950"/>
                        </a:spcBef>
                      </a:pPr>
                      <a:r>
                        <a:rPr sz="1750" b="1" spc="35" dirty="0">
                          <a:latin typeface="Roboto Bk"/>
                          <a:cs typeface="Roboto Bk"/>
                        </a:rPr>
                        <a:t>To </a:t>
                      </a:r>
                      <a:r>
                        <a:rPr sz="1750" b="1" spc="55" dirty="0">
                          <a:latin typeface="Roboto Bk"/>
                          <a:cs typeface="Roboto Bk"/>
                        </a:rPr>
                        <a:t>be ﬁled </a:t>
                      </a:r>
                      <a:r>
                        <a:rPr sz="1750" b="1" spc="75" dirty="0">
                          <a:latin typeface="Roboto Bk"/>
                          <a:cs typeface="Roboto Bk"/>
                        </a:rPr>
                        <a:t>by </a:t>
                      </a:r>
                      <a:r>
                        <a:rPr sz="1750" b="1" spc="50" dirty="0">
                          <a:latin typeface="Roboto Bk"/>
                          <a:cs typeface="Roboto Bk"/>
                        </a:rPr>
                        <a:t>the </a:t>
                      </a:r>
                      <a:r>
                        <a:rPr sz="1750" b="1" spc="5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-45" dirty="0">
                          <a:latin typeface="Roboto Bk"/>
                          <a:cs typeface="Roboto Bk"/>
                        </a:rPr>
                        <a:t>assessees</a:t>
                      </a:r>
                      <a:r>
                        <a:rPr sz="1750" b="1" spc="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80" dirty="0">
                          <a:latin typeface="Roboto Bk"/>
                          <a:cs typeface="Roboto Bk"/>
                        </a:rPr>
                        <a:t>having </a:t>
                      </a:r>
                      <a:r>
                        <a:rPr sz="1750" b="1" spc="8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80" dirty="0">
                          <a:latin typeface="Roboto Bk"/>
                          <a:cs typeface="Roboto Bk"/>
                        </a:rPr>
                        <a:t>valid</a:t>
                      </a:r>
                      <a:r>
                        <a:rPr sz="17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50" dirty="0">
                          <a:latin typeface="Roboto Bk"/>
                          <a:cs typeface="Roboto Bk"/>
                        </a:rPr>
                        <a:t>registration</a:t>
                      </a:r>
                      <a:r>
                        <a:rPr sz="1750" b="1" spc="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-30" dirty="0">
                          <a:latin typeface="Roboto Bk"/>
                          <a:cs typeface="Roboto Bk"/>
                        </a:rPr>
                        <a:t>u/ </a:t>
                      </a:r>
                      <a:r>
                        <a:rPr sz="1750" b="1" spc="-42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-105" dirty="0">
                          <a:latin typeface="Roboto Bk"/>
                          <a:cs typeface="Roboto Bk"/>
                        </a:rPr>
                        <a:t>s</a:t>
                      </a:r>
                      <a:r>
                        <a:rPr sz="17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20" dirty="0">
                          <a:latin typeface="Roboto Bk"/>
                          <a:cs typeface="Roboto Bk"/>
                        </a:rPr>
                        <a:t>12AB</a:t>
                      </a:r>
                      <a:r>
                        <a:rPr sz="17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100" dirty="0">
                          <a:latin typeface="Roboto Bk"/>
                          <a:cs typeface="Roboto Bk"/>
                        </a:rPr>
                        <a:t>and</a:t>
                      </a:r>
                      <a:r>
                        <a:rPr sz="17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-40" dirty="0">
                          <a:latin typeface="Roboto Bk"/>
                          <a:cs typeface="Roboto Bk"/>
                        </a:rPr>
                        <a:t>10(23C).</a:t>
                      </a:r>
                      <a:endParaRPr sz="1750">
                        <a:latin typeface="Roboto Bk"/>
                        <a:cs typeface="Roboto Bk"/>
                      </a:endParaRPr>
                    </a:p>
                  </a:txBody>
                  <a:tcPr marL="0" marR="0" marT="12065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 marL="4445">
                        <a:lnSpc>
                          <a:spcPts val="2025"/>
                        </a:lnSpc>
                      </a:pPr>
                      <a:r>
                        <a:rPr sz="1750" b="1" spc="50" dirty="0">
                          <a:latin typeface="Roboto Bk"/>
                          <a:cs typeface="Roboto Bk"/>
                        </a:rPr>
                        <a:t>Non-auditable</a:t>
                      </a:r>
                      <a:endParaRPr sz="1750">
                        <a:latin typeface="Roboto Bk"/>
                        <a:cs typeface="Roboto Bk"/>
                      </a:endParaRPr>
                    </a:p>
                    <a:p>
                      <a:pPr marL="4445" marR="780415">
                        <a:lnSpc>
                          <a:spcPct val="102099"/>
                        </a:lnSpc>
                      </a:pPr>
                      <a:r>
                        <a:rPr sz="1750" b="1" spc="-30" dirty="0">
                          <a:latin typeface="Roboto Bk"/>
                          <a:cs typeface="Roboto Bk"/>
                        </a:rPr>
                        <a:t>cases</a:t>
                      </a:r>
                      <a:r>
                        <a:rPr sz="17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-204" dirty="0">
                          <a:latin typeface="Roboto Bk"/>
                          <a:cs typeface="Roboto Bk"/>
                        </a:rPr>
                        <a:t>- </a:t>
                      </a:r>
                      <a:r>
                        <a:rPr sz="1750" b="1" spc="-20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-45" dirty="0">
                          <a:latin typeface="Roboto Bk"/>
                          <a:cs typeface="Roboto Bk"/>
                        </a:rPr>
                        <a:t>31st</a:t>
                      </a:r>
                      <a:r>
                        <a:rPr sz="1750" b="1" spc="-5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-65" dirty="0">
                          <a:latin typeface="Roboto Bk"/>
                          <a:cs typeface="Roboto Bk"/>
                        </a:rPr>
                        <a:t>July.</a:t>
                      </a:r>
                      <a:endParaRPr sz="1750">
                        <a:latin typeface="Roboto Bk"/>
                        <a:cs typeface="Roboto Bk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4445">
                        <a:lnSpc>
                          <a:spcPct val="100000"/>
                        </a:lnSpc>
                      </a:pPr>
                      <a:r>
                        <a:rPr sz="1750" b="1" spc="65" dirty="0">
                          <a:latin typeface="Roboto Bk"/>
                          <a:cs typeface="Roboto Bk"/>
                        </a:rPr>
                        <a:t>Auditable</a:t>
                      </a:r>
                      <a:r>
                        <a:rPr sz="17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-30" dirty="0">
                          <a:latin typeface="Roboto Bk"/>
                          <a:cs typeface="Roboto Bk"/>
                        </a:rPr>
                        <a:t>cases</a:t>
                      </a:r>
                      <a:endParaRPr sz="17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 marL="4445">
                        <a:lnSpc>
                          <a:spcPts val="2025"/>
                        </a:lnSpc>
                      </a:pPr>
                      <a:r>
                        <a:rPr sz="1750" b="1" spc="45" dirty="0">
                          <a:latin typeface="Roboto Bk"/>
                          <a:cs typeface="Roboto Bk"/>
                        </a:rPr>
                        <a:t>Beneﬁt</a:t>
                      </a:r>
                      <a:r>
                        <a:rPr sz="1750" b="1" spc="-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20" dirty="0">
                          <a:latin typeface="Roboto Bk"/>
                          <a:cs typeface="Roboto Bk"/>
                        </a:rPr>
                        <a:t>of</a:t>
                      </a:r>
                      <a:endParaRPr sz="1750">
                        <a:latin typeface="Roboto Bk"/>
                        <a:cs typeface="Roboto Bk"/>
                      </a:endParaRPr>
                    </a:p>
                    <a:p>
                      <a:pPr marL="4445" marR="95250">
                        <a:lnSpc>
                          <a:spcPct val="102099"/>
                        </a:lnSpc>
                      </a:pPr>
                      <a:r>
                        <a:rPr sz="1750" b="1" spc="70" dirty="0">
                          <a:latin typeface="Roboto Bk"/>
                          <a:cs typeface="Roboto Bk"/>
                        </a:rPr>
                        <a:t>exemption</a:t>
                      </a:r>
                      <a:r>
                        <a:rPr sz="1750" b="1" spc="-3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-55" dirty="0">
                          <a:latin typeface="Roboto Bk"/>
                          <a:cs typeface="Roboto Bk"/>
                        </a:rPr>
                        <a:t>u/s </a:t>
                      </a:r>
                      <a:r>
                        <a:rPr sz="1750" b="1" spc="-42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-35" dirty="0">
                          <a:latin typeface="Roboto Bk"/>
                          <a:cs typeface="Roboto Bk"/>
                        </a:rPr>
                        <a:t>11</a:t>
                      </a:r>
                      <a:r>
                        <a:rPr sz="17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114" dirty="0">
                          <a:latin typeface="Roboto Bk"/>
                          <a:cs typeface="Roboto Bk"/>
                        </a:rPr>
                        <a:t>or</a:t>
                      </a:r>
                      <a:r>
                        <a:rPr sz="17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-30" dirty="0">
                          <a:latin typeface="Roboto Bk"/>
                          <a:cs typeface="Roboto Bk"/>
                        </a:rPr>
                        <a:t>10(23C)</a:t>
                      </a:r>
                      <a:endParaRPr sz="1750">
                        <a:latin typeface="Roboto Bk"/>
                        <a:cs typeface="Roboto Bk"/>
                      </a:endParaRPr>
                    </a:p>
                    <a:p>
                      <a:pPr marL="4445" marR="473075">
                        <a:lnSpc>
                          <a:spcPct val="102099"/>
                        </a:lnSpc>
                      </a:pPr>
                      <a:r>
                        <a:rPr sz="1750" b="1" spc="110" dirty="0">
                          <a:latin typeface="Roboto Bk"/>
                          <a:cs typeface="Roboto Bk"/>
                        </a:rPr>
                        <a:t>will</a:t>
                      </a:r>
                      <a:r>
                        <a:rPr sz="1750" b="1" spc="-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55" dirty="0">
                          <a:latin typeface="Roboto Bk"/>
                          <a:cs typeface="Roboto Bk"/>
                        </a:rPr>
                        <a:t>not</a:t>
                      </a:r>
                      <a:r>
                        <a:rPr sz="1750" b="1" spc="-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55" dirty="0">
                          <a:latin typeface="Roboto Bk"/>
                          <a:cs typeface="Roboto Bk"/>
                        </a:rPr>
                        <a:t>be </a:t>
                      </a:r>
                      <a:r>
                        <a:rPr sz="1750" b="1" spc="-42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60" dirty="0">
                          <a:latin typeface="Roboto Bk"/>
                          <a:cs typeface="Roboto Bk"/>
                        </a:rPr>
                        <a:t>allowed.</a:t>
                      </a:r>
                      <a:endParaRPr sz="17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 marL="4445" marR="3175">
                        <a:lnSpc>
                          <a:spcPts val="2025"/>
                        </a:lnSpc>
                      </a:pPr>
                      <a:r>
                        <a:rPr sz="1750" b="1" spc="110" dirty="0">
                          <a:latin typeface="Roboto Bk"/>
                          <a:cs typeface="Roboto Bk"/>
                        </a:rPr>
                        <a:t>will</a:t>
                      </a:r>
                      <a:r>
                        <a:rPr sz="17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55" dirty="0">
                          <a:latin typeface="Roboto Bk"/>
                          <a:cs typeface="Roboto Bk"/>
                        </a:rPr>
                        <a:t>be</a:t>
                      </a:r>
                      <a:r>
                        <a:rPr sz="17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60" dirty="0">
                          <a:latin typeface="Roboto Bk"/>
                          <a:cs typeface="Roboto Bk"/>
                        </a:rPr>
                        <a:t>computed</a:t>
                      </a:r>
                      <a:endParaRPr sz="1750">
                        <a:latin typeface="Roboto Bk"/>
                        <a:cs typeface="Roboto Bk"/>
                      </a:endParaRPr>
                    </a:p>
                    <a:p>
                      <a:pPr marL="4445" marR="494030">
                        <a:lnSpc>
                          <a:spcPct val="102099"/>
                        </a:lnSpc>
                      </a:pPr>
                      <a:r>
                        <a:rPr sz="1750" b="1" spc="60" dirty="0">
                          <a:latin typeface="Roboto Bk"/>
                          <a:cs typeface="Roboto Bk"/>
                        </a:rPr>
                        <a:t>after </a:t>
                      </a:r>
                      <a:r>
                        <a:rPr sz="1750" b="1" spc="75" dirty="0">
                          <a:latin typeface="Roboto Bk"/>
                          <a:cs typeface="Roboto Bk"/>
                        </a:rPr>
                        <a:t>allowing </a:t>
                      </a:r>
                      <a:r>
                        <a:rPr sz="1750" b="1" spc="8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60" dirty="0">
                          <a:latin typeface="Roboto Bk"/>
                          <a:cs typeface="Roboto Bk"/>
                        </a:rPr>
                        <a:t>deduction </a:t>
                      </a:r>
                      <a:r>
                        <a:rPr sz="1750" b="1" spc="85" dirty="0">
                          <a:latin typeface="Roboto Bk"/>
                          <a:cs typeface="Roboto Bk"/>
                        </a:rPr>
                        <a:t>for </a:t>
                      </a:r>
                      <a:r>
                        <a:rPr sz="1750" b="1" spc="9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85" dirty="0">
                          <a:latin typeface="Roboto Bk"/>
                          <a:cs typeface="Roboto Bk"/>
                        </a:rPr>
                        <a:t>expenditure</a:t>
                      </a:r>
                      <a:r>
                        <a:rPr sz="1750" b="1" spc="-4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75" dirty="0">
                          <a:latin typeface="Roboto Bk"/>
                          <a:cs typeface="Roboto Bk"/>
                        </a:rPr>
                        <a:t>other </a:t>
                      </a:r>
                      <a:r>
                        <a:rPr sz="1750" b="1" spc="-42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85" dirty="0">
                          <a:latin typeface="Roboto Bk"/>
                          <a:cs typeface="Roboto Bk"/>
                        </a:rPr>
                        <a:t>than</a:t>
                      </a:r>
                      <a:r>
                        <a:rPr sz="1750" b="1" spc="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45" dirty="0">
                          <a:latin typeface="Roboto Bk"/>
                          <a:cs typeface="Roboto Bk"/>
                        </a:rPr>
                        <a:t>capital</a:t>
                      </a:r>
                      <a:endParaRPr sz="17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724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 marL="4445">
                        <a:lnSpc>
                          <a:spcPts val="2025"/>
                        </a:lnSpc>
                      </a:pPr>
                      <a:r>
                        <a:rPr sz="1750" b="1" spc="85" dirty="0">
                          <a:latin typeface="Roboto Bk"/>
                          <a:cs typeface="Roboto Bk"/>
                        </a:rPr>
                        <a:t>(Under</a:t>
                      </a:r>
                      <a:r>
                        <a:rPr sz="1750" b="1" spc="-2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85" dirty="0">
                          <a:latin typeface="Roboto Bk"/>
                          <a:cs typeface="Roboto Bk"/>
                        </a:rPr>
                        <a:t>any</a:t>
                      </a:r>
                      <a:endParaRPr sz="17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 marL="4445" marR="3175">
                        <a:lnSpc>
                          <a:spcPts val="2025"/>
                        </a:lnSpc>
                      </a:pPr>
                      <a:r>
                        <a:rPr sz="1750" b="1" spc="85" dirty="0">
                          <a:latin typeface="Roboto Bk"/>
                          <a:cs typeface="Roboto Bk"/>
                        </a:rPr>
                        <a:t>expenditure</a:t>
                      </a:r>
                      <a:r>
                        <a:rPr sz="1750" b="1" spc="-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105" dirty="0">
                          <a:latin typeface="Roboto Bk"/>
                          <a:cs typeface="Roboto Bk"/>
                        </a:rPr>
                        <a:t>incurred</a:t>
                      </a:r>
                      <a:endParaRPr sz="17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724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 marL="4445">
                        <a:lnSpc>
                          <a:spcPts val="2025"/>
                        </a:lnSpc>
                      </a:pPr>
                      <a:r>
                        <a:rPr sz="1750" b="1" spc="25" dirty="0">
                          <a:latin typeface="Roboto Bk"/>
                          <a:cs typeface="Roboto Bk"/>
                        </a:rPr>
                        <a:t>law)-</a:t>
                      </a:r>
                      <a:r>
                        <a:rPr sz="1750" b="1" spc="-1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-45" dirty="0">
                          <a:latin typeface="Roboto Bk"/>
                          <a:cs typeface="Roboto Bk"/>
                        </a:rPr>
                        <a:t>31st</a:t>
                      </a:r>
                      <a:endParaRPr sz="17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 marL="4445" marR="3175">
                        <a:lnSpc>
                          <a:spcPts val="2025"/>
                        </a:lnSpc>
                      </a:pPr>
                      <a:r>
                        <a:rPr sz="1750" b="1" spc="114" dirty="0">
                          <a:latin typeface="Roboto Bk"/>
                          <a:cs typeface="Roboto Bk"/>
                        </a:rPr>
                        <a:t>in</a:t>
                      </a:r>
                      <a:r>
                        <a:rPr sz="17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100" dirty="0">
                          <a:latin typeface="Roboto Bk"/>
                          <a:cs typeface="Roboto Bk"/>
                        </a:rPr>
                        <a:t>India</a:t>
                      </a:r>
                      <a:r>
                        <a:rPr sz="17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85" dirty="0">
                          <a:latin typeface="Roboto Bk"/>
                          <a:cs typeface="Roboto Bk"/>
                        </a:rPr>
                        <a:t>for</a:t>
                      </a:r>
                      <a:r>
                        <a:rPr sz="17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50" dirty="0">
                          <a:latin typeface="Roboto Bk"/>
                          <a:cs typeface="Roboto Bk"/>
                        </a:rPr>
                        <a:t>the</a:t>
                      </a:r>
                      <a:endParaRPr sz="17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724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 marL="4445">
                        <a:lnSpc>
                          <a:spcPts val="2025"/>
                        </a:lnSpc>
                      </a:pPr>
                      <a:r>
                        <a:rPr sz="1750" b="1" spc="40" dirty="0">
                          <a:latin typeface="Roboto Bk"/>
                          <a:cs typeface="Roboto Bk"/>
                        </a:rPr>
                        <a:t>October.</a:t>
                      </a:r>
                      <a:endParaRPr sz="17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 marL="4445" marR="3175">
                        <a:lnSpc>
                          <a:spcPts val="2025"/>
                        </a:lnSpc>
                      </a:pPr>
                      <a:r>
                        <a:rPr sz="1750" b="1" spc="5" dirty="0">
                          <a:latin typeface="Roboto Bk"/>
                          <a:cs typeface="Roboto Bk"/>
                        </a:rPr>
                        <a:t>objects</a:t>
                      </a:r>
                      <a:r>
                        <a:rPr sz="1750" b="1" spc="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20" dirty="0">
                          <a:latin typeface="Roboto Bk"/>
                          <a:cs typeface="Roboto Bk"/>
                        </a:rPr>
                        <a:t>of</a:t>
                      </a:r>
                      <a:r>
                        <a:rPr sz="1750" b="1" spc="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50" dirty="0">
                          <a:latin typeface="Roboto Bk"/>
                          <a:cs typeface="Roboto Bk"/>
                        </a:rPr>
                        <a:t>the</a:t>
                      </a:r>
                      <a:r>
                        <a:rPr sz="1750" b="1" spc="10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45" dirty="0">
                          <a:latin typeface="Roboto Bk"/>
                          <a:cs typeface="Roboto Bk"/>
                        </a:rPr>
                        <a:t>trust</a:t>
                      </a:r>
                      <a:endParaRPr sz="17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724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 marL="4445" marR="3175">
                        <a:lnSpc>
                          <a:spcPts val="2025"/>
                        </a:lnSpc>
                      </a:pPr>
                      <a:r>
                        <a:rPr sz="1750" b="1" spc="110" dirty="0">
                          <a:latin typeface="Roboto Bk"/>
                          <a:cs typeface="Roboto Bk"/>
                        </a:rPr>
                        <a:t>with</a:t>
                      </a:r>
                      <a:r>
                        <a:rPr sz="17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25" dirty="0">
                          <a:latin typeface="Roboto Bk"/>
                          <a:cs typeface="Roboto Bk"/>
                        </a:rPr>
                        <a:t>subject</a:t>
                      </a:r>
                      <a:r>
                        <a:rPr sz="17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10" dirty="0">
                          <a:latin typeface="Roboto Bk"/>
                          <a:cs typeface="Roboto Bk"/>
                        </a:rPr>
                        <a:t>to</a:t>
                      </a:r>
                      <a:endParaRPr sz="17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724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 marL="4445" marR="3175">
                        <a:lnSpc>
                          <a:spcPts val="2025"/>
                        </a:lnSpc>
                      </a:pPr>
                      <a:r>
                        <a:rPr sz="1750" b="1" spc="70" dirty="0">
                          <a:latin typeface="Roboto Bk"/>
                          <a:cs typeface="Roboto Bk"/>
                        </a:rPr>
                        <a:t>fulﬁllment</a:t>
                      </a:r>
                      <a:r>
                        <a:rPr sz="1750" b="1" spc="-5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20" dirty="0">
                          <a:latin typeface="Roboto Bk"/>
                          <a:cs typeface="Roboto Bk"/>
                        </a:rPr>
                        <a:t>of</a:t>
                      </a:r>
                      <a:r>
                        <a:rPr sz="1750" b="1" dirty="0">
                          <a:latin typeface="Roboto Bk"/>
                          <a:cs typeface="Roboto Bk"/>
                        </a:rPr>
                        <a:t> </a:t>
                      </a:r>
                      <a:r>
                        <a:rPr sz="1750" b="1" spc="70" dirty="0">
                          <a:latin typeface="Roboto Bk"/>
                          <a:cs typeface="Roboto Bk"/>
                        </a:rPr>
                        <a:t>certain</a:t>
                      </a:r>
                      <a:endParaRPr sz="1750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E7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754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7ECF4"/>
                    </a:solidFill>
                  </a:tcPr>
                </a:tc>
                <a:tc>
                  <a:txBody>
                    <a:bodyPr/>
                    <a:lstStyle/>
                    <a:p>
                      <a:pPr marL="4445">
                        <a:lnSpc>
                          <a:spcPts val="2025"/>
                        </a:lnSpc>
                        <a:tabLst>
                          <a:tab pos="2254250" algn="l"/>
                        </a:tabLst>
                      </a:pPr>
                      <a:r>
                        <a:rPr sz="1750" b="1" dirty="0">
                          <a:latin typeface="Roboto Bk"/>
                          <a:cs typeface="Roboto Bk"/>
                        </a:rPr>
                        <a:t>c</a:t>
                      </a:r>
                      <a:r>
                        <a:rPr sz="1750" b="1" spc="-5" dirty="0">
                          <a:latin typeface="Roboto Bk"/>
                          <a:cs typeface="Roboto Bk"/>
                        </a:rPr>
                        <a:t>ondition</a:t>
                      </a:r>
                      <a:r>
                        <a:rPr sz="1750" b="1" dirty="0">
                          <a:latin typeface="Roboto Bk"/>
                          <a:cs typeface="Roboto Bk"/>
                        </a:rPr>
                        <a:t>s.	</a:t>
                      </a:r>
                      <a:r>
                        <a:rPr sz="1950" b="1" spc="-7" baseline="49145" dirty="0">
                          <a:solidFill>
                            <a:srgbClr val="B0AF9E"/>
                          </a:solidFill>
                          <a:latin typeface="Roboto Bk"/>
                          <a:cs typeface="Roboto Bk"/>
                        </a:rPr>
                        <a:t>4</a:t>
                      </a:r>
                      <a:r>
                        <a:rPr sz="1950" b="1" baseline="49145" dirty="0">
                          <a:solidFill>
                            <a:srgbClr val="B0AF9E"/>
                          </a:solidFill>
                          <a:latin typeface="Roboto Bk"/>
                          <a:cs typeface="Roboto Bk"/>
                        </a:rPr>
                        <a:t>1</a:t>
                      </a:r>
                      <a:endParaRPr sz="1950" baseline="49145">
                        <a:latin typeface="Roboto Bk"/>
                        <a:cs typeface="Roboto Bk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7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6723" y="196850"/>
            <a:ext cx="9104952" cy="1284967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273935" marR="5080" indent="-325120">
              <a:lnSpc>
                <a:spcPct val="100000"/>
              </a:lnSpc>
              <a:spcBef>
                <a:spcPts val="120"/>
              </a:spcBef>
            </a:pPr>
            <a:r>
              <a:rPr lang="en-US" spc="210" dirty="0"/>
              <a:t>   </a:t>
            </a:r>
            <a:r>
              <a:rPr spc="210"/>
              <a:t>CHANGES</a:t>
            </a:r>
            <a:r>
              <a:rPr spc="30"/>
              <a:t> </a:t>
            </a:r>
            <a:r>
              <a:rPr spc="245" dirty="0"/>
              <a:t>RELATED</a:t>
            </a:r>
            <a:r>
              <a:rPr spc="35" dirty="0"/>
              <a:t> </a:t>
            </a:r>
            <a:r>
              <a:rPr spc="229" dirty="0"/>
              <a:t>TO</a:t>
            </a:r>
            <a:r>
              <a:rPr spc="35" dirty="0"/>
              <a:t> </a:t>
            </a:r>
            <a:r>
              <a:rPr spc="229" dirty="0"/>
              <a:t>CHARITABLE </a:t>
            </a:r>
            <a:r>
              <a:rPr spc="-670" dirty="0"/>
              <a:t> </a:t>
            </a:r>
            <a:r>
              <a:rPr spc="295" dirty="0"/>
              <a:t>I</a:t>
            </a:r>
            <a:r>
              <a:rPr spc="85" dirty="0"/>
              <a:t>N</a:t>
            </a:r>
            <a:r>
              <a:rPr spc="15" dirty="0"/>
              <a:t>S</a:t>
            </a:r>
            <a:r>
              <a:rPr spc="225" dirty="0"/>
              <a:t>T</a:t>
            </a:r>
            <a:r>
              <a:rPr spc="295" dirty="0"/>
              <a:t>I</a:t>
            </a:r>
            <a:r>
              <a:rPr spc="225" dirty="0"/>
              <a:t>TU</a:t>
            </a:r>
            <a:r>
              <a:rPr spc="180" dirty="0"/>
              <a:t>T</a:t>
            </a:r>
            <a:r>
              <a:rPr spc="295" dirty="0"/>
              <a:t>I</a:t>
            </a:r>
            <a:r>
              <a:rPr spc="265" dirty="0"/>
              <a:t>ON</a:t>
            </a:r>
            <a:r>
              <a:rPr spc="-80" dirty="0"/>
              <a:t>S</a:t>
            </a:r>
            <a:r>
              <a:rPr spc="35" dirty="0"/>
              <a:t> </a:t>
            </a:r>
            <a:r>
              <a:rPr spc="-515" dirty="0"/>
              <a:t>–</a:t>
            </a:r>
            <a:r>
              <a:rPr spc="35" dirty="0"/>
              <a:t> </a:t>
            </a:r>
            <a:r>
              <a:rPr spc="290" dirty="0"/>
              <a:t>F</a:t>
            </a:r>
            <a:r>
              <a:rPr spc="135" dirty="0"/>
              <a:t>i</a:t>
            </a:r>
            <a:r>
              <a:rPr spc="245" dirty="0"/>
              <a:t>n</a:t>
            </a:r>
            <a:r>
              <a:rPr spc="225" dirty="0"/>
              <a:t>a</a:t>
            </a:r>
            <a:r>
              <a:rPr spc="175" dirty="0"/>
              <a:t>n</a:t>
            </a:r>
            <a:r>
              <a:rPr spc="155" dirty="0"/>
              <a:t>c</a:t>
            </a:r>
            <a:r>
              <a:rPr spc="140" dirty="0"/>
              <a:t>e</a:t>
            </a:r>
            <a:r>
              <a:rPr spc="35" dirty="0"/>
              <a:t> </a:t>
            </a:r>
            <a:r>
              <a:rPr spc="275" dirty="0"/>
              <a:t>A</a:t>
            </a:r>
            <a:r>
              <a:rPr spc="35" dirty="0"/>
              <a:t>c</a:t>
            </a:r>
            <a:r>
              <a:rPr spc="160" dirty="0"/>
              <a:t>t</a:t>
            </a:r>
            <a:r>
              <a:rPr spc="35" dirty="0"/>
              <a:t> </a:t>
            </a:r>
            <a:r>
              <a:rPr spc="-35" dirty="0"/>
              <a:t>202</a:t>
            </a:r>
            <a:r>
              <a:rPr spc="-30" dirty="0"/>
              <a:t>3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15" dirty="0"/>
              <a:pPr marL="38100">
                <a:lnSpc>
                  <a:spcPct val="100000"/>
                </a:lnSpc>
                <a:spcBef>
                  <a:spcPts val="25"/>
                </a:spcBef>
              </a:pPr>
              <a:t>48</a:t>
            </a:fld>
            <a:endParaRPr spc="-15" dirty="0"/>
          </a:p>
        </p:txBody>
      </p:sp>
      <p:sp>
        <p:nvSpPr>
          <p:cNvPr id="3" name="object 3"/>
          <p:cNvSpPr txBox="1"/>
          <p:nvPr/>
        </p:nvSpPr>
        <p:spPr>
          <a:xfrm>
            <a:off x="1345167" y="1617145"/>
            <a:ext cx="8422005" cy="4428135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12700" marR="19050" algn="just">
              <a:lnSpc>
                <a:spcPts val="1980"/>
              </a:lnSpc>
              <a:spcBef>
                <a:spcPts val="550"/>
              </a:spcBef>
              <a:buAutoNum type="arabicPeriod"/>
              <a:tabLst>
                <a:tab pos="354965" algn="l"/>
              </a:tabLst>
            </a:pPr>
            <a:r>
              <a:rPr sz="2000" b="1" spc="135" dirty="0">
                <a:latin typeface="Roboto Bk"/>
                <a:cs typeface="Roboto Bk"/>
              </a:rPr>
              <a:t>Any </a:t>
            </a:r>
            <a:r>
              <a:rPr sz="2000" b="1" spc="110" dirty="0">
                <a:latin typeface="Roboto Bk"/>
                <a:cs typeface="Roboto Bk"/>
              </a:rPr>
              <a:t>expenditure </a:t>
            </a:r>
            <a:r>
              <a:rPr sz="2000" b="1" spc="135" dirty="0">
                <a:latin typeface="Roboto Bk"/>
                <a:cs typeface="Roboto Bk"/>
              </a:rPr>
              <a:t>incurred </a:t>
            </a:r>
            <a:r>
              <a:rPr sz="2000" b="1" spc="70" dirty="0">
                <a:latin typeface="Roboto Bk"/>
                <a:cs typeface="Roboto Bk"/>
              </a:rPr>
              <a:t>out </a:t>
            </a:r>
            <a:r>
              <a:rPr sz="2000" b="1" spc="35" dirty="0">
                <a:latin typeface="Roboto Bk"/>
                <a:cs typeface="Roboto Bk"/>
              </a:rPr>
              <a:t>of </a:t>
            </a:r>
            <a:r>
              <a:rPr sz="2000" b="1" spc="114" dirty="0">
                <a:latin typeface="Roboto Bk"/>
                <a:cs typeface="Roboto Bk"/>
              </a:rPr>
              <a:t>any </a:t>
            </a:r>
            <a:r>
              <a:rPr sz="2000" b="1" spc="95" dirty="0">
                <a:latin typeface="Roboto Bk"/>
                <a:cs typeface="Roboto Bk"/>
              </a:rPr>
              <a:t>loan </a:t>
            </a:r>
            <a:r>
              <a:rPr sz="2000" b="1" spc="145" dirty="0">
                <a:latin typeface="Roboto Bk"/>
                <a:cs typeface="Roboto Bk"/>
              </a:rPr>
              <a:t>or </a:t>
            </a:r>
            <a:r>
              <a:rPr sz="2000" b="1" spc="95" dirty="0">
                <a:latin typeface="Roboto Bk"/>
                <a:cs typeface="Roboto Bk"/>
              </a:rPr>
              <a:t>borrowings, </a:t>
            </a:r>
            <a:r>
              <a:rPr sz="2000" b="1" spc="70" dirty="0">
                <a:latin typeface="Roboto Bk"/>
                <a:cs typeface="Roboto Bk"/>
              </a:rPr>
              <a:t>the </a:t>
            </a:r>
            <a:r>
              <a:rPr sz="2000" b="1" spc="75" dirty="0">
                <a:latin typeface="Roboto Bk"/>
                <a:cs typeface="Roboto Bk"/>
              </a:rPr>
              <a:t> </a:t>
            </a:r>
            <a:r>
              <a:rPr sz="2000" b="1" spc="110" dirty="0">
                <a:latin typeface="Roboto Bk"/>
                <a:cs typeface="Roboto Bk"/>
              </a:rPr>
              <a:t>repayment </a:t>
            </a:r>
            <a:r>
              <a:rPr sz="2000" b="1" spc="35" dirty="0">
                <a:latin typeface="Roboto Bk"/>
                <a:cs typeface="Roboto Bk"/>
              </a:rPr>
              <a:t>of </a:t>
            </a:r>
            <a:r>
              <a:rPr sz="2000" b="1" spc="45" dirty="0">
                <a:latin typeface="Roboto Bk"/>
                <a:cs typeface="Roboto Bk"/>
              </a:rPr>
              <a:t>such </a:t>
            </a:r>
            <a:r>
              <a:rPr sz="2000" b="1" spc="95" dirty="0">
                <a:latin typeface="Roboto Bk"/>
                <a:cs typeface="Roboto Bk"/>
              </a:rPr>
              <a:t>loan </a:t>
            </a:r>
            <a:r>
              <a:rPr sz="2000" b="1" spc="60" dirty="0">
                <a:latin typeface="Roboto Bk"/>
                <a:cs typeface="Roboto Bk"/>
              </a:rPr>
              <a:t>must</a:t>
            </a:r>
            <a:r>
              <a:rPr sz="2000" b="1" spc="65" dirty="0">
                <a:latin typeface="Roboto Bk"/>
                <a:cs typeface="Roboto Bk"/>
              </a:rPr>
              <a:t> </a:t>
            </a:r>
            <a:r>
              <a:rPr sz="2000" b="1" spc="80" dirty="0">
                <a:latin typeface="Roboto Bk"/>
                <a:cs typeface="Roboto Bk"/>
              </a:rPr>
              <a:t>be </a:t>
            </a:r>
            <a:r>
              <a:rPr sz="2000" b="1" spc="140" dirty="0">
                <a:latin typeface="Roboto Bk"/>
                <a:cs typeface="Roboto Bk"/>
              </a:rPr>
              <a:t>within </a:t>
            </a:r>
            <a:r>
              <a:rPr sz="2000" b="1" spc="-25" dirty="0">
                <a:latin typeface="Roboto Bk"/>
                <a:cs typeface="Roboto Bk"/>
              </a:rPr>
              <a:t>5</a:t>
            </a:r>
            <a:r>
              <a:rPr sz="2000" b="1" spc="445" dirty="0">
                <a:latin typeface="Roboto Bk"/>
                <a:cs typeface="Roboto Bk"/>
              </a:rPr>
              <a:t> </a:t>
            </a:r>
            <a:r>
              <a:rPr sz="2000" b="1" spc="75" dirty="0">
                <a:latin typeface="Roboto Bk"/>
                <a:cs typeface="Roboto Bk"/>
              </a:rPr>
              <a:t>years </a:t>
            </a:r>
            <a:r>
              <a:rPr sz="2000" b="1" spc="25" dirty="0">
                <a:latin typeface="Roboto Bk"/>
                <a:cs typeface="Roboto Bk"/>
              </a:rPr>
              <a:t>to  </a:t>
            </a:r>
            <a:r>
              <a:rPr sz="2000" b="1" spc="90" dirty="0">
                <a:latin typeface="Roboto Bk"/>
                <a:cs typeface="Roboto Bk"/>
              </a:rPr>
              <a:t>make </a:t>
            </a:r>
            <a:r>
              <a:rPr sz="2000" b="1" spc="50" dirty="0">
                <a:latin typeface="Roboto Bk"/>
                <a:cs typeface="Roboto Bk"/>
              </a:rPr>
              <a:t>it </a:t>
            </a:r>
            <a:r>
              <a:rPr sz="2000" b="1" spc="65" dirty="0">
                <a:latin typeface="Roboto Bk"/>
                <a:cs typeface="Roboto Bk"/>
              </a:rPr>
              <a:t>eligible </a:t>
            </a:r>
            <a:r>
              <a:rPr sz="2000" b="1" spc="70" dirty="0">
                <a:latin typeface="Roboto Bk"/>
                <a:cs typeface="Roboto Bk"/>
              </a:rPr>
              <a:t> </a:t>
            </a:r>
            <a:r>
              <a:rPr sz="2000" b="1" spc="25" dirty="0">
                <a:latin typeface="Roboto Bk"/>
                <a:cs typeface="Roboto Bk"/>
              </a:rPr>
              <a:t>to </a:t>
            </a:r>
            <a:r>
              <a:rPr sz="2000" b="1" spc="80" dirty="0">
                <a:latin typeface="Roboto Bk"/>
                <a:cs typeface="Roboto Bk"/>
              </a:rPr>
              <a:t>be</a:t>
            </a:r>
            <a:r>
              <a:rPr sz="2000" b="1" spc="30" dirty="0">
                <a:latin typeface="Roboto Bk"/>
                <a:cs typeface="Roboto Bk"/>
              </a:rPr>
              <a:t> </a:t>
            </a:r>
            <a:r>
              <a:rPr sz="2000" b="1" spc="75" dirty="0">
                <a:latin typeface="Roboto Bk"/>
                <a:cs typeface="Roboto Bk"/>
              </a:rPr>
              <a:t>considered</a:t>
            </a:r>
            <a:r>
              <a:rPr sz="2000" b="1" spc="30" dirty="0">
                <a:latin typeface="Roboto Bk"/>
                <a:cs typeface="Roboto Bk"/>
              </a:rPr>
              <a:t> </a:t>
            </a:r>
            <a:r>
              <a:rPr sz="2000" b="1" spc="-15" dirty="0">
                <a:latin typeface="Roboto Bk"/>
                <a:cs typeface="Roboto Bk"/>
              </a:rPr>
              <a:t>as</a:t>
            </a:r>
            <a:r>
              <a:rPr sz="2000" b="1" spc="30" dirty="0">
                <a:latin typeface="Roboto Bk"/>
                <a:cs typeface="Roboto Bk"/>
              </a:rPr>
              <a:t> </a:t>
            </a:r>
            <a:r>
              <a:rPr sz="2000" b="1" spc="80" dirty="0">
                <a:latin typeface="Roboto Bk"/>
                <a:cs typeface="Roboto Bk"/>
              </a:rPr>
              <a:t>application</a:t>
            </a:r>
            <a:r>
              <a:rPr sz="2000" b="1" spc="30" dirty="0">
                <a:latin typeface="Roboto Bk"/>
                <a:cs typeface="Roboto Bk"/>
              </a:rPr>
              <a:t> </a:t>
            </a:r>
            <a:r>
              <a:rPr sz="2000" b="1" spc="35" dirty="0">
                <a:latin typeface="Roboto Bk"/>
                <a:cs typeface="Roboto Bk"/>
              </a:rPr>
              <a:t>of</a:t>
            </a:r>
            <a:r>
              <a:rPr sz="2000" b="1" spc="30" dirty="0">
                <a:latin typeface="Roboto Bk"/>
                <a:cs typeface="Roboto Bk"/>
              </a:rPr>
              <a:t> </a:t>
            </a:r>
            <a:r>
              <a:rPr sz="2000" b="1" spc="60" dirty="0">
                <a:latin typeface="Roboto Bk"/>
                <a:cs typeface="Roboto Bk"/>
              </a:rPr>
              <a:t>income.</a:t>
            </a:r>
            <a:endParaRPr sz="2000">
              <a:latin typeface="Roboto Bk"/>
              <a:cs typeface="Roboto Bk"/>
            </a:endParaRPr>
          </a:p>
          <a:p>
            <a:pPr>
              <a:lnSpc>
                <a:spcPct val="100000"/>
              </a:lnSpc>
              <a:buFont typeface="Roboto Bk"/>
              <a:buAutoNum type="arabicPeriod"/>
            </a:pPr>
            <a:endParaRPr sz="2750">
              <a:latin typeface="Roboto Bk"/>
              <a:cs typeface="Roboto Bk"/>
            </a:endParaRPr>
          </a:p>
          <a:p>
            <a:pPr marL="12700" marR="5715" algn="just">
              <a:lnSpc>
                <a:spcPts val="1980"/>
              </a:lnSpc>
              <a:buAutoNum type="arabicPeriod"/>
              <a:tabLst>
                <a:tab pos="501650" algn="l"/>
              </a:tabLst>
            </a:pPr>
            <a:r>
              <a:rPr sz="2000" b="1" spc="135" dirty="0">
                <a:latin typeface="Roboto Bk"/>
                <a:cs typeface="Roboto Bk"/>
              </a:rPr>
              <a:t>Any</a:t>
            </a:r>
            <a:r>
              <a:rPr sz="2000" b="1" spc="770" dirty="0">
                <a:latin typeface="Roboto Bk"/>
                <a:cs typeface="Roboto Bk"/>
              </a:rPr>
              <a:t> </a:t>
            </a:r>
            <a:r>
              <a:rPr sz="2000" b="1" spc="110" dirty="0">
                <a:latin typeface="Roboto Bk"/>
                <a:cs typeface="Roboto Bk"/>
              </a:rPr>
              <a:t>expenditure</a:t>
            </a:r>
            <a:r>
              <a:rPr sz="2000" b="1" spc="720" dirty="0">
                <a:latin typeface="Roboto Bk"/>
                <a:cs typeface="Roboto Bk"/>
              </a:rPr>
              <a:t> </a:t>
            </a:r>
            <a:r>
              <a:rPr sz="2000" b="1" spc="135" dirty="0">
                <a:latin typeface="Roboto Bk"/>
                <a:cs typeface="Roboto Bk"/>
              </a:rPr>
              <a:t>incurred</a:t>
            </a:r>
            <a:r>
              <a:rPr sz="2000" b="1" spc="770" dirty="0">
                <a:latin typeface="Roboto Bk"/>
                <a:cs typeface="Roboto Bk"/>
              </a:rPr>
              <a:t> </a:t>
            </a:r>
            <a:r>
              <a:rPr sz="2000" b="1" spc="130" dirty="0">
                <a:latin typeface="Roboto Bk"/>
                <a:cs typeface="Roboto Bk"/>
              </a:rPr>
              <a:t>from</a:t>
            </a:r>
            <a:r>
              <a:rPr sz="2000" b="1" spc="135" dirty="0">
                <a:latin typeface="Roboto Bk"/>
                <a:cs typeface="Roboto Bk"/>
              </a:rPr>
              <a:t> </a:t>
            </a:r>
            <a:r>
              <a:rPr sz="2000" b="1" spc="70" dirty="0">
                <a:latin typeface="Roboto Bk"/>
                <a:cs typeface="Roboto Bk"/>
              </a:rPr>
              <a:t>the</a:t>
            </a:r>
            <a:r>
              <a:rPr sz="2000" b="1" spc="75" dirty="0">
                <a:latin typeface="Roboto Bk"/>
                <a:cs typeface="Roboto Bk"/>
              </a:rPr>
              <a:t> corpus</a:t>
            </a:r>
            <a:r>
              <a:rPr sz="2000" b="1" spc="80" dirty="0">
                <a:latin typeface="Roboto Bk"/>
                <a:cs typeface="Roboto Bk"/>
              </a:rPr>
              <a:t> </a:t>
            </a:r>
            <a:r>
              <a:rPr sz="2000" b="1" spc="85" dirty="0">
                <a:latin typeface="Roboto Bk"/>
                <a:cs typeface="Roboto Bk"/>
              </a:rPr>
              <a:t>fund,</a:t>
            </a:r>
            <a:r>
              <a:rPr sz="2000" b="1" spc="670" dirty="0">
                <a:latin typeface="Roboto Bk"/>
                <a:cs typeface="Roboto Bk"/>
              </a:rPr>
              <a:t> </a:t>
            </a:r>
            <a:r>
              <a:rPr sz="2000" b="1" spc="70" dirty="0">
                <a:latin typeface="Roboto Bk"/>
                <a:cs typeface="Roboto Bk"/>
              </a:rPr>
              <a:t>the </a:t>
            </a:r>
            <a:r>
              <a:rPr sz="2000" b="1" spc="75" dirty="0">
                <a:latin typeface="Roboto Bk"/>
                <a:cs typeface="Roboto Bk"/>
              </a:rPr>
              <a:t> </a:t>
            </a:r>
            <a:r>
              <a:rPr sz="2000" b="1" spc="100" dirty="0">
                <a:latin typeface="Roboto Bk"/>
                <a:cs typeface="Roboto Bk"/>
              </a:rPr>
              <a:t>replenishment </a:t>
            </a:r>
            <a:r>
              <a:rPr sz="2000" b="1" spc="35" dirty="0">
                <a:latin typeface="Roboto Bk"/>
                <a:cs typeface="Roboto Bk"/>
              </a:rPr>
              <a:t>of </a:t>
            </a:r>
            <a:r>
              <a:rPr sz="2000" b="1" spc="45" dirty="0">
                <a:latin typeface="Roboto Bk"/>
                <a:cs typeface="Roboto Bk"/>
              </a:rPr>
              <a:t>such </a:t>
            </a:r>
            <a:r>
              <a:rPr sz="2000" b="1" spc="75" dirty="0">
                <a:latin typeface="Roboto Bk"/>
                <a:cs typeface="Roboto Bk"/>
              </a:rPr>
              <a:t>corpus </a:t>
            </a:r>
            <a:r>
              <a:rPr sz="2000" b="1" spc="25" dirty="0">
                <a:latin typeface="Roboto Bk"/>
                <a:cs typeface="Roboto Bk"/>
              </a:rPr>
              <a:t>to </a:t>
            </a:r>
            <a:r>
              <a:rPr sz="2000" b="1" spc="80" dirty="0">
                <a:latin typeface="Roboto Bk"/>
                <a:cs typeface="Roboto Bk"/>
              </a:rPr>
              <a:t>be </a:t>
            </a:r>
            <a:r>
              <a:rPr sz="2000" b="1" spc="95" dirty="0">
                <a:latin typeface="Roboto Bk"/>
                <a:cs typeface="Roboto Bk"/>
              </a:rPr>
              <a:t>done </a:t>
            </a:r>
            <a:r>
              <a:rPr sz="2000" b="1" spc="140" dirty="0">
                <a:latin typeface="Roboto Bk"/>
                <a:cs typeface="Roboto Bk"/>
              </a:rPr>
              <a:t>within </a:t>
            </a:r>
            <a:r>
              <a:rPr sz="2000" b="1" spc="-25" dirty="0">
                <a:latin typeface="Roboto Bk"/>
                <a:cs typeface="Roboto Bk"/>
              </a:rPr>
              <a:t>5 </a:t>
            </a:r>
            <a:r>
              <a:rPr sz="2000" b="1" spc="75" dirty="0">
                <a:latin typeface="Roboto Bk"/>
                <a:cs typeface="Roboto Bk"/>
              </a:rPr>
              <a:t>years </a:t>
            </a:r>
            <a:r>
              <a:rPr sz="2000" b="1" spc="25" dirty="0">
                <a:latin typeface="Roboto Bk"/>
                <a:cs typeface="Roboto Bk"/>
              </a:rPr>
              <a:t>to </a:t>
            </a:r>
            <a:r>
              <a:rPr sz="2000" b="1" spc="90" dirty="0">
                <a:latin typeface="Roboto Bk"/>
                <a:cs typeface="Roboto Bk"/>
              </a:rPr>
              <a:t>make </a:t>
            </a:r>
            <a:r>
              <a:rPr sz="2000" b="1" spc="50" dirty="0">
                <a:latin typeface="Roboto Bk"/>
                <a:cs typeface="Roboto Bk"/>
              </a:rPr>
              <a:t>it </a:t>
            </a:r>
            <a:r>
              <a:rPr sz="2000" b="1" spc="55" dirty="0">
                <a:latin typeface="Roboto Bk"/>
                <a:cs typeface="Roboto Bk"/>
              </a:rPr>
              <a:t> </a:t>
            </a:r>
            <a:r>
              <a:rPr sz="2000" b="1" spc="65" dirty="0">
                <a:latin typeface="Roboto Bk"/>
                <a:cs typeface="Roboto Bk"/>
              </a:rPr>
              <a:t>eligible</a:t>
            </a:r>
            <a:r>
              <a:rPr sz="2000" b="1" spc="30" dirty="0">
                <a:latin typeface="Roboto Bk"/>
                <a:cs typeface="Roboto Bk"/>
              </a:rPr>
              <a:t> </a:t>
            </a:r>
            <a:r>
              <a:rPr sz="2000" b="1" spc="25" dirty="0">
                <a:latin typeface="Roboto Bk"/>
                <a:cs typeface="Roboto Bk"/>
              </a:rPr>
              <a:t>to</a:t>
            </a:r>
            <a:r>
              <a:rPr sz="2000" b="1" spc="30" dirty="0">
                <a:latin typeface="Roboto Bk"/>
                <a:cs typeface="Roboto Bk"/>
              </a:rPr>
              <a:t> </a:t>
            </a:r>
            <a:r>
              <a:rPr sz="2000" b="1" spc="80" dirty="0">
                <a:latin typeface="Roboto Bk"/>
                <a:cs typeface="Roboto Bk"/>
              </a:rPr>
              <a:t>be</a:t>
            </a:r>
            <a:r>
              <a:rPr sz="2000" b="1" spc="30" dirty="0">
                <a:latin typeface="Roboto Bk"/>
                <a:cs typeface="Roboto Bk"/>
              </a:rPr>
              <a:t> </a:t>
            </a:r>
            <a:r>
              <a:rPr sz="2000" b="1" spc="75" dirty="0">
                <a:latin typeface="Roboto Bk"/>
                <a:cs typeface="Roboto Bk"/>
              </a:rPr>
              <a:t>considered</a:t>
            </a:r>
            <a:r>
              <a:rPr sz="2000" b="1" spc="30" dirty="0">
                <a:latin typeface="Roboto Bk"/>
                <a:cs typeface="Roboto Bk"/>
              </a:rPr>
              <a:t> </a:t>
            </a:r>
            <a:r>
              <a:rPr sz="2000" b="1" spc="-15" dirty="0">
                <a:latin typeface="Roboto Bk"/>
                <a:cs typeface="Roboto Bk"/>
              </a:rPr>
              <a:t>as</a:t>
            </a:r>
            <a:r>
              <a:rPr sz="2000" b="1" spc="30" dirty="0">
                <a:latin typeface="Roboto Bk"/>
                <a:cs typeface="Roboto Bk"/>
              </a:rPr>
              <a:t> </a:t>
            </a:r>
            <a:r>
              <a:rPr sz="2000" b="1" spc="80" dirty="0">
                <a:latin typeface="Roboto Bk"/>
                <a:cs typeface="Roboto Bk"/>
              </a:rPr>
              <a:t>application</a:t>
            </a:r>
            <a:r>
              <a:rPr sz="2000" b="1" spc="30" dirty="0">
                <a:latin typeface="Roboto Bk"/>
                <a:cs typeface="Roboto Bk"/>
              </a:rPr>
              <a:t> </a:t>
            </a:r>
            <a:r>
              <a:rPr sz="2000" b="1" spc="35" dirty="0">
                <a:latin typeface="Roboto Bk"/>
                <a:cs typeface="Roboto Bk"/>
              </a:rPr>
              <a:t>of</a:t>
            </a:r>
            <a:r>
              <a:rPr sz="2000" b="1" spc="30" dirty="0">
                <a:latin typeface="Roboto Bk"/>
                <a:cs typeface="Roboto Bk"/>
              </a:rPr>
              <a:t> </a:t>
            </a:r>
            <a:r>
              <a:rPr sz="2000" b="1" spc="60" dirty="0">
                <a:latin typeface="Roboto Bk"/>
                <a:cs typeface="Roboto Bk"/>
              </a:rPr>
              <a:t>income.</a:t>
            </a:r>
            <a:endParaRPr sz="2000">
              <a:latin typeface="Roboto Bk"/>
              <a:cs typeface="Roboto Bk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Roboto Bk"/>
              <a:buAutoNum type="arabicPeriod"/>
            </a:pPr>
            <a:endParaRPr sz="2700">
              <a:latin typeface="Roboto Bk"/>
              <a:cs typeface="Roboto Bk"/>
            </a:endParaRPr>
          </a:p>
          <a:p>
            <a:pPr marL="12700" marR="12700" algn="just">
              <a:lnSpc>
                <a:spcPts val="1980"/>
              </a:lnSpc>
              <a:spcBef>
                <a:spcPts val="5"/>
              </a:spcBef>
              <a:buAutoNum type="arabicPeriod"/>
              <a:tabLst>
                <a:tab pos="314325" algn="l"/>
              </a:tabLst>
            </a:pPr>
            <a:r>
              <a:rPr sz="2000" b="1" spc="90" dirty="0">
                <a:latin typeface="Roboto Bk"/>
                <a:cs typeface="Roboto Bk"/>
              </a:rPr>
              <a:t>If </a:t>
            </a:r>
            <a:r>
              <a:rPr sz="2000" b="1" spc="85" dirty="0">
                <a:latin typeface="Roboto Bk"/>
                <a:cs typeface="Roboto Bk"/>
              </a:rPr>
              <a:t>a </a:t>
            </a:r>
            <a:r>
              <a:rPr sz="2000" b="1" spc="55" dirty="0">
                <a:latin typeface="Roboto Bk"/>
                <a:cs typeface="Roboto Bk"/>
              </a:rPr>
              <a:t>CI </a:t>
            </a:r>
            <a:r>
              <a:rPr sz="2000" b="1" spc="45" dirty="0">
                <a:latin typeface="Roboto Bk"/>
                <a:cs typeface="Roboto Bk"/>
              </a:rPr>
              <a:t>has </a:t>
            </a:r>
            <a:r>
              <a:rPr sz="2000" b="1" spc="85" dirty="0">
                <a:latin typeface="Roboto Bk"/>
                <a:cs typeface="Roboto Bk"/>
              </a:rPr>
              <a:t>given </a:t>
            </a:r>
            <a:r>
              <a:rPr sz="2000" b="1" spc="95" dirty="0">
                <a:latin typeface="Roboto Bk"/>
                <a:cs typeface="Roboto Bk"/>
              </a:rPr>
              <a:t>donation </a:t>
            </a:r>
            <a:r>
              <a:rPr sz="2000" b="1" spc="25" dirty="0">
                <a:latin typeface="Roboto Bk"/>
                <a:cs typeface="Roboto Bk"/>
              </a:rPr>
              <a:t>to </a:t>
            </a:r>
            <a:r>
              <a:rPr sz="2000" b="1" spc="110" dirty="0">
                <a:latin typeface="Roboto Bk"/>
                <a:cs typeface="Roboto Bk"/>
              </a:rPr>
              <a:t>another </a:t>
            </a:r>
            <a:r>
              <a:rPr sz="2000" b="1" spc="40" dirty="0">
                <a:latin typeface="Roboto Bk"/>
                <a:cs typeface="Roboto Bk"/>
              </a:rPr>
              <a:t>trust, </a:t>
            </a:r>
            <a:r>
              <a:rPr sz="2000" b="1" spc="100" dirty="0">
                <a:latin typeface="Roboto Bk"/>
                <a:cs typeface="Roboto Bk"/>
              </a:rPr>
              <a:t>then </a:t>
            </a:r>
            <a:r>
              <a:rPr sz="2000" b="1" spc="105" dirty="0">
                <a:latin typeface="Roboto Bk"/>
                <a:cs typeface="Roboto Bk"/>
              </a:rPr>
              <a:t>only </a:t>
            </a:r>
            <a:r>
              <a:rPr sz="2000" b="1" spc="95" dirty="0">
                <a:latin typeface="Roboto Bk"/>
                <a:cs typeface="Roboto Bk"/>
              </a:rPr>
              <a:t>85% </a:t>
            </a:r>
            <a:r>
              <a:rPr sz="2000" b="1" spc="35" dirty="0">
                <a:latin typeface="Roboto Bk"/>
                <a:cs typeface="Roboto Bk"/>
              </a:rPr>
              <a:t>of </a:t>
            </a:r>
            <a:r>
              <a:rPr sz="2000" b="1" spc="70" dirty="0">
                <a:latin typeface="Roboto Bk"/>
                <a:cs typeface="Roboto Bk"/>
              </a:rPr>
              <a:t>the </a:t>
            </a:r>
            <a:r>
              <a:rPr sz="2000" b="1" spc="75" dirty="0">
                <a:latin typeface="Roboto Bk"/>
                <a:cs typeface="Roboto Bk"/>
              </a:rPr>
              <a:t> </a:t>
            </a:r>
            <a:r>
              <a:rPr sz="2000" b="1" spc="50" dirty="0">
                <a:latin typeface="Roboto Bk"/>
                <a:cs typeface="Roboto Bk"/>
              </a:rPr>
              <a:t>same</a:t>
            </a:r>
            <a:r>
              <a:rPr sz="2000" b="1" spc="25" dirty="0">
                <a:latin typeface="Roboto Bk"/>
                <a:cs typeface="Roboto Bk"/>
              </a:rPr>
              <a:t> </a:t>
            </a:r>
            <a:r>
              <a:rPr sz="2000" b="1" spc="140" dirty="0">
                <a:latin typeface="Roboto Bk"/>
                <a:cs typeface="Roboto Bk"/>
              </a:rPr>
              <a:t>will</a:t>
            </a:r>
            <a:r>
              <a:rPr sz="2000" b="1" spc="30" dirty="0">
                <a:latin typeface="Roboto Bk"/>
                <a:cs typeface="Roboto Bk"/>
              </a:rPr>
              <a:t> </a:t>
            </a:r>
            <a:r>
              <a:rPr sz="2000" b="1" spc="80" dirty="0">
                <a:latin typeface="Roboto Bk"/>
                <a:cs typeface="Roboto Bk"/>
              </a:rPr>
              <a:t>be</a:t>
            </a:r>
            <a:r>
              <a:rPr sz="2000" b="1" spc="30" dirty="0">
                <a:latin typeface="Roboto Bk"/>
                <a:cs typeface="Roboto Bk"/>
              </a:rPr>
              <a:t> </a:t>
            </a:r>
            <a:r>
              <a:rPr sz="2000" b="1" spc="75" dirty="0">
                <a:latin typeface="Roboto Bk"/>
                <a:cs typeface="Roboto Bk"/>
              </a:rPr>
              <a:t>considered</a:t>
            </a:r>
            <a:r>
              <a:rPr sz="2000" b="1" spc="30" dirty="0">
                <a:latin typeface="Roboto Bk"/>
                <a:cs typeface="Roboto Bk"/>
              </a:rPr>
              <a:t> </a:t>
            </a:r>
            <a:r>
              <a:rPr sz="2000" b="1" spc="-15" dirty="0">
                <a:latin typeface="Roboto Bk"/>
                <a:cs typeface="Roboto Bk"/>
              </a:rPr>
              <a:t>as</a:t>
            </a:r>
            <a:r>
              <a:rPr sz="2000" b="1" spc="30" dirty="0">
                <a:latin typeface="Roboto Bk"/>
                <a:cs typeface="Roboto Bk"/>
              </a:rPr>
              <a:t> </a:t>
            </a:r>
            <a:r>
              <a:rPr sz="2000" b="1" spc="65" dirty="0">
                <a:latin typeface="Roboto Bk"/>
                <a:cs typeface="Roboto Bk"/>
              </a:rPr>
              <a:t>application.</a:t>
            </a:r>
            <a:endParaRPr sz="2000">
              <a:latin typeface="Roboto Bk"/>
              <a:cs typeface="Roboto Bk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Roboto Bk"/>
              <a:buAutoNum type="arabicPeriod"/>
            </a:pPr>
            <a:endParaRPr sz="2700">
              <a:latin typeface="Roboto Bk"/>
              <a:cs typeface="Roboto Bk"/>
            </a:endParaRPr>
          </a:p>
          <a:p>
            <a:pPr marL="12700" marR="5080" algn="just">
              <a:lnSpc>
                <a:spcPts val="1980"/>
              </a:lnSpc>
              <a:spcBef>
                <a:spcPts val="5"/>
              </a:spcBef>
              <a:buAutoNum type="arabicPeriod"/>
              <a:tabLst>
                <a:tab pos="386715" algn="l"/>
              </a:tabLst>
            </a:pPr>
            <a:r>
              <a:rPr sz="2000" b="1" spc="160" dirty="0">
                <a:latin typeface="Roboto Bk"/>
                <a:cs typeface="Roboto Bk"/>
              </a:rPr>
              <a:t>Now</a:t>
            </a:r>
            <a:r>
              <a:rPr sz="2000" b="1" spc="165" dirty="0">
                <a:latin typeface="Roboto Bk"/>
                <a:cs typeface="Roboto Bk"/>
              </a:rPr>
              <a:t> </a:t>
            </a:r>
            <a:r>
              <a:rPr sz="2000" b="1" spc="70" dirty="0">
                <a:latin typeface="Roboto Bk"/>
                <a:cs typeface="Roboto Bk"/>
              </a:rPr>
              <a:t>the</a:t>
            </a:r>
            <a:r>
              <a:rPr sz="2000" b="1" spc="75" dirty="0">
                <a:latin typeface="Roboto Bk"/>
                <a:cs typeface="Roboto Bk"/>
              </a:rPr>
              <a:t> beneﬁt</a:t>
            </a:r>
            <a:r>
              <a:rPr sz="2000" b="1" spc="80" dirty="0">
                <a:latin typeface="Roboto Bk"/>
                <a:cs typeface="Roboto Bk"/>
              </a:rPr>
              <a:t> </a:t>
            </a:r>
            <a:r>
              <a:rPr sz="2000" b="1" spc="35" dirty="0">
                <a:latin typeface="Roboto Bk"/>
                <a:cs typeface="Roboto Bk"/>
              </a:rPr>
              <a:t>of</a:t>
            </a:r>
            <a:r>
              <a:rPr sz="2000" b="1" spc="40" dirty="0">
                <a:latin typeface="Roboto Bk"/>
                <a:cs typeface="Roboto Bk"/>
              </a:rPr>
              <a:t> </a:t>
            </a:r>
            <a:r>
              <a:rPr sz="2000" b="1" spc="70" dirty="0">
                <a:latin typeface="Roboto Bk"/>
                <a:cs typeface="Roboto Bk"/>
              </a:rPr>
              <a:t>registration</a:t>
            </a:r>
            <a:r>
              <a:rPr sz="2000" b="1" spc="75" dirty="0">
                <a:latin typeface="Roboto Bk"/>
                <a:cs typeface="Roboto Bk"/>
              </a:rPr>
              <a:t> </a:t>
            </a:r>
            <a:r>
              <a:rPr sz="2000" b="1" spc="35" dirty="0">
                <a:latin typeface="Roboto Bk"/>
                <a:cs typeface="Roboto Bk"/>
              </a:rPr>
              <a:t>of</a:t>
            </a:r>
            <a:r>
              <a:rPr sz="2000" b="1" spc="40" dirty="0">
                <a:latin typeface="Roboto Bk"/>
                <a:cs typeface="Roboto Bk"/>
              </a:rPr>
              <a:t> </a:t>
            </a:r>
            <a:r>
              <a:rPr sz="2000" b="1" spc="30" dirty="0">
                <a:latin typeface="Roboto Bk"/>
                <a:cs typeface="Roboto Bk"/>
              </a:rPr>
              <a:t>Section</a:t>
            </a:r>
            <a:r>
              <a:rPr sz="2000" b="1" spc="35" dirty="0">
                <a:latin typeface="Roboto Bk"/>
                <a:cs typeface="Roboto Bk"/>
              </a:rPr>
              <a:t> 12A</a:t>
            </a:r>
            <a:r>
              <a:rPr sz="2000" b="1" spc="40" dirty="0">
                <a:latin typeface="Roboto Bk"/>
                <a:cs typeface="Roboto Bk"/>
              </a:rPr>
              <a:t> </a:t>
            </a:r>
            <a:r>
              <a:rPr sz="2000" b="1" spc="140" dirty="0">
                <a:latin typeface="Roboto Bk"/>
                <a:cs typeface="Roboto Bk"/>
              </a:rPr>
              <a:t>will</a:t>
            </a:r>
            <a:r>
              <a:rPr sz="2000" b="1" spc="145" dirty="0">
                <a:latin typeface="Roboto Bk"/>
                <a:cs typeface="Roboto Bk"/>
              </a:rPr>
              <a:t> </a:t>
            </a:r>
            <a:r>
              <a:rPr sz="2000" b="1" spc="75" dirty="0">
                <a:latin typeface="Roboto Bk"/>
                <a:cs typeface="Roboto Bk"/>
              </a:rPr>
              <a:t>not</a:t>
            </a:r>
            <a:r>
              <a:rPr sz="2000" b="1" spc="80" dirty="0">
                <a:latin typeface="Roboto Bk"/>
                <a:cs typeface="Roboto Bk"/>
              </a:rPr>
              <a:t> be </a:t>
            </a:r>
            <a:r>
              <a:rPr sz="2000" b="1" spc="85" dirty="0">
                <a:latin typeface="Roboto Bk"/>
                <a:cs typeface="Roboto Bk"/>
              </a:rPr>
              <a:t> available</a:t>
            </a:r>
            <a:r>
              <a:rPr sz="2000" b="1" spc="30" dirty="0">
                <a:latin typeface="Roboto Bk"/>
                <a:cs typeface="Roboto Bk"/>
              </a:rPr>
              <a:t> </a:t>
            </a:r>
            <a:r>
              <a:rPr sz="2000" b="1" spc="140" dirty="0">
                <a:latin typeface="Roboto Bk"/>
                <a:cs typeface="Roboto Bk"/>
              </a:rPr>
              <a:t>in</a:t>
            </a:r>
            <a:r>
              <a:rPr sz="2000" b="1" spc="35" dirty="0">
                <a:latin typeface="Roboto Bk"/>
                <a:cs typeface="Roboto Bk"/>
              </a:rPr>
              <a:t> </a:t>
            </a:r>
            <a:r>
              <a:rPr sz="2000" b="1" spc="70" dirty="0">
                <a:latin typeface="Roboto Bk"/>
                <a:cs typeface="Roboto Bk"/>
              </a:rPr>
              <a:t>the</a:t>
            </a:r>
            <a:r>
              <a:rPr sz="2000" b="1" spc="30" dirty="0">
                <a:latin typeface="Roboto Bk"/>
                <a:cs typeface="Roboto Bk"/>
              </a:rPr>
              <a:t> </a:t>
            </a:r>
            <a:r>
              <a:rPr sz="2000" b="1" spc="75" dirty="0">
                <a:latin typeface="Roboto Bk"/>
                <a:cs typeface="Roboto Bk"/>
              </a:rPr>
              <a:t>years</a:t>
            </a:r>
            <a:r>
              <a:rPr sz="2000" b="1" spc="35" dirty="0">
                <a:latin typeface="Roboto Bk"/>
                <a:cs typeface="Roboto Bk"/>
              </a:rPr>
              <a:t> </a:t>
            </a:r>
            <a:r>
              <a:rPr sz="2000" b="1" spc="150" dirty="0">
                <a:latin typeface="Roboto Bk"/>
                <a:cs typeface="Roboto Bk"/>
              </a:rPr>
              <a:t>prior</a:t>
            </a:r>
            <a:r>
              <a:rPr sz="2000" b="1" spc="35" dirty="0">
                <a:latin typeface="Roboto Bk"/>
                <a:cs typeface="Roboto Bk"/>
              </a:rPr>
              <a:t> </a:t>
            </a:r>
            <a:r>
              <a:rPr sz="2000" b="1" spc="25" dirty="0">
                <a:latin typeface="Roboto Bk"/>
                <a:cs typeface="Roboto Bk"/>
              </a:rPr>
              <a:t>to</a:t>
            </a:r>
            <a:r>
              <a:rPr sz="2000" b="1" spc="30" dirty="0">
                <a:latin typeface="Roboto Bk"/>
                <a:cs typeface="Roboto Bk"/>
              </a:rPr>
              <a:t> </a:t>
            </a:r>
            <a:r>
              <a:rPr sz="2000" b="1" spc="70" dirty="0">
                <a:latin typeface="Roboto Bk"/>
                <a:cs typeface="Roboto Bk"/>
              </a:rPr>
              <a:t>the</a:t>
            </a:r>
            <a:r>
              <a:rPr sz="2000" b="1" spc="35" dirty="0">
                <a:latin typeface="Roboto Bk"/>
                <a:cs typeface="Roboto Bk"/>
              </a:rPr>
              <a:t> </a:t>
            </a:r>
            <a:r>
              <a:rPr sz="2000" b="1" spc="120" dirty="0">
                <a:latin typeface="Roboto Bk"/>
                <a:cs typeface="Roboto Bk"/>
              </a:rPr>
              <a:t>year</a:t>
            </a:r>
            <a:r>
              <a:rPr sz="2000" b="1" spc="30" dirty="0">
                <a:latin typeface="Roboto Bk"/>
                <a:cs typeface="Roboto Bk"/>
              </a:rPr>
              <a:t> </a:t>
            </a:r>
            <a:r>
              <a:rPr sz="2000" b="1" spc="35" dirty="0">
                <a:latin typeface="Roboto Bk"/>
                <a:cs typeface="Roboto Bk"/>
              </a:rPr>
              <a:t>of </a:t>
            </a:r>
            <a:r>
              <a:rPr sz="2000" b="1" spc="75" dirty="0">
                <a:latin typeface="Roboto Bk"/>
                <a:cs typeface="Roboto Bk"/>
              </a:rPr>
              <a:t>fresh</a:t>
            </a:r>
            <a:r>
              <a:rPr sz="2000" b="1" spc="35" dirty="0">
                <a:latin typeface="Roboto Bk"/>
                <a:cs typeface="Roboto Bk"/>
              </a:rPr>
              <a:t> </a:t>
            </a:r>
            <a:r>
              <a:rPr sz="2000" b="1" spc="70">
                <a:latin typeface="Roboto Bk"/>
                <a:cs typeface="Roboto Bk"/>
              </a:rPr>
              <a:t>registration</a:t>
            </a:r>
            <a:r>
              <a:rPr sz="2000" b="1" spc="30">
                <a:latin typeface="Roboto Bk"/>
                <a:cs typeface="Roboto Bk"/>
              </a:rPr>
              <a:t> </a:t>
            </a:r>
            <a:r>
              <a:rPr sz="2000" b="1" spc="-100">
                <a:latin typeface="Roboto Bk"/>
                <a:cs typeface="Roboto Bk"/>
              </a:rPr>
              <a:t>.</a:t>
            </a:r>
            <a:endParaRPr lang="en-US" sz="2000" b="1" spc="-100" dirty="0">
              <a:latin typeface="Roboto Bk"/>
              <a:cs typeface="Roboto Bk"/>
            </a:endParaRPr>
          </a:p>
          <a:p>
            <a:pPr marL="12700" marR="5080" algn="just">
              <a:lnSpc>
                <a:spcPts val="1980"/>
              </a:lnSpc>
              <a:spcBef>
                <a:spcPts val="5"/>
              </a:spcBef>
              <a:tabLst>
                <a:tab pos="386715" algn="l"/>
              </a:tabLst>
            </a:pPr>
            <a:endParaRPr lang="en-US" sz="2000" b="1" spc="-100" dirty="0">
              <a:latin typeface="Roboto Bk"/>
              <a:cs typeface="Roboto Bk"/>
            </a:endParaRPr>
          </a:p>
          <a:p>
            <a:pPr marL="12700" marR="5080" algn="just">
              <a:lnSpc>
                <a:spcPts val="1980"/>
              </a:lnSpc>
              <a:spcBef>
                <a:spcPts val="5"/>
              </a:spcBef>
              <a:tabLst>
                <a:tab pos="386715" algn="l"/>
              </a:tabLst>
            </a:pPr>
            <a:r>
              <a:rPr lang="en-US" sz="1400" b="1" spc="-100" dirty="0">
                <a:solidFill>
                  <a:srgbClr val="00B050"/>
                </a:solidFill>
                <a:latin typeface="Roboto Bk"/>
                <a:cs typeface="Roboto Bk"/>
              </a:rPr>
              <a:t>(ITAT, Kolkata case in </a:t>
            </a:r>
            <a:r>
              <a:rPr lang="en-US" sz="1400" b="1" spc="-100" dirty="0" err="1">
                <a:solidFill>
                  <a:srgbClr val="00B050"/>
                </a:solidFill>
                <a:latin typeface="Roboto Bk"/>
                <a:cs typeface="Roboto Bk"/>
              </a:rPr>
              <a:t>Sree</a:t>
            </a:r>
            <a:r>
              <a:rPr lang="en-US" sz="1400" b="1" spc="-100" dirty="0">
                <a:solidFill>
                  <a:srgbClr val="00B050"/>
                </a:solidFill>
                <a:latin typeface="Roboto Bk"/>
                <a:cs typeface="Roboto Bk"/>
              </a:rPr>
              <a:t> </a:t>
            </a:r>
            <a:r>
              <a:rPr lang="en-US" sz="1400" b="1" spc="-100" dirty="0" err="1">
                <a:solidFill>
                  <a:srgbClr val="00B050"/>
                </a:solidFill>
                <a:latin typeface="Roboto Bk"/>
                <a:cs typeface="Roboto Bk"/>
              </a:rPr>
              <a:t>Sree</a:t>
            </a:r>
            <a:r>
              <a:rPr lang="en-US" sz="1400" b="1" spc="-100" dirty="0">
                <a:solidFill>
                  <a:srgbClr val="00B050"/>
                </a:solidFill>
                <a:latin typeface="Roboto Bk"/>
                <a:cs typeface="Roboto Bk"/>
              </a:rPr>
              <a:t> Ramakrishna </a:t>
            </a:r>
            <a:r>
              <a:rPr lang="en-US" sz="1400" b="1" spc="-100" dirty="0" err="1">
                <a:solidFill>
                  <a:srgbClr val="00B050"/>
                </a:solidFill>
                <a:latin typeface="Roboto Bk"/>
                <a:cs typeface="Roboto Bk"/>
              </a:rPr>
              <a:t>Samithy</a:t>
            </a:r>
            <a:r>
              <a:rPr lang="en-US" sz="1400" b="1" spc="-100" dirty="0">
                <a:solidFill>
                  <a:srgbClr val="00B050"/>
                </a:solidFill>
                <a:latin typeface="Roboto Bk"/>
                <a:cs typeface="Roboto Bk"/>
              </a:rPr>
              <a:t>)</a:t>
            </a:r>
            <a:endParaRPr sz="1400">
              <a:solidFill>
                <a:srgbClr val="00B050"/>
              </a:solidFill>
              <a:latin typeface="Roboto Bk"/>
              <a:cs typeface="Roboto Bk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00461" y="157385"/>
            <a:ext cx="6604000" cy="8674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spc="210" dirty="0"/>
              <a:t>CHANGES</a:t>
            </a:r>
            <a:r>
              <a:rPr spc="30" dirty="0"/>
              <a:t> </a:t>
            </a:r>
            <a:r>
              <a:rPr spc="245" dirty="0"/>
              <a:t>RELATED</a:t>
            </a:r>
            <a:r>
              <a:rPr spc="35" dirty="0"/>
              <a:t> </a:t>
            </a:r>
            <a:r>
              <a:rPr spc="229" dirty="0"/>
              <a:t>TO</a:t>
            </a:r>
            <a:r>
              <a:rPr spc="35" dirty="0"/>
              <a:t> </a:t>
            </a:r>
            <a:r>
              <a:rPr spc="229" dirty="0"/>
              <a:t>CHARITABLE</a:t>
            </a:r>
          </a:p>
          <a:p>
            <a:pPr marL="5715" algn="ctr">
              <a:lnSpc>
                <a:spcPct val="100000"/>
              </a:lnSpc>
            </a:pPr>
            <a:r>
              <a:rPr spc="225" dirty="0"/>
              <a:t>T</a:t>
            </a:r>
            <a:r>
              <a:rPr spc="175" dirty="0"/>
              <a:t>R</a:t>
            </a:r>
            <a:r>
              <a:rPr spc="55" dirty="0"/>
              <a:t>U</a:t>
            </a:r>
            <a:r>
              <a:rPr spc="-10" dirty="0"/>
              <a:t>S</a:t>
            </a:r>
            <a:r>
              <a:rPr spc="225" dirty="0"/>
              <a:t>T</a:t>
            </a:r>
            <a:r>
              <a:rPr spc="-80" dirty="0"/>
              <a:t>S</a:t>
            </a:r>
            <a:r>
              <a:rPr spc="35" dirty="0"/>
              <a:t> </a:t>
            </a:r>
            <a:r>
              <a:rPr spc="-515" dirty="0"/>
              <a:t>–</a:t>
            </a:r>
            <a:r>
              <a:rPr spc="35" dirty="0"/>
              <a:t> </a:t>
            </a:r>
            <a:r>
              <a:rPr spc="290" dirty="0"/>
              <a:t>F</a:t>
            </a:r>
            <a:r>
              <a:rPr spc="135" dirty="0"/>
              <a:t>i</a:t>
            </a:r>
            <a:r>
              <a:rPr spc="245" dirty="0"/>
              <a:t>n</a:t>
            </a:r>
            <a:r>
              <a:rPr spc="225" dirty="0"/>
              <a:t>a</a:t>
            </a:r>
            <a:r>
              <a:rPr spc="175" dirty="0"/>
              <a:t>n</a:t>
            </a:r>
            <a:r>
              <a:rPr spc="155" dirty="0"/>
              <a:t>c</a:t>
            </a:r>
            <a:r>
              <a:rPr spc="140" dirty="0"/>
              <a:t>e</a:t>
            </a:r>
            <a:r>
              <a:rPr spc="35" dirty="0"/>
              <a:t> </a:t>
            </a:r>
            <a:r>
              <a:rPr spc="275" dirty="0"/>
              <a:t>A</a:t>
            </a:r>
            <a:r>
              <a:rPr spc="35" dirty="0"/>
              <a:t>c</a:t>
            </a:r>
            <a:r>
              <a:rPr spc="160" dirty="0"/>
              <a:t>t</a:t>
            </a:r>
            <a:r>
              <a:rPr spc="35" dirty="0"/>
              <a:t> </a:t>
            </a:r>
            <a:r>
              <a:rPr spc="-35" dirty="0"/>
              <a:t>202</a:t>
            </a:r>
            <a:r>
              <a:rPr spc="-30" dirty="0"/>
              <a:t>3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15" dirty="0"/>
              <a:pPr marL="38100">
                <a:lnSpc>
                  <a:spcPct val="100000"/>
                </a:lnSpc>
                <a:spcBef>
                  <a:spcPts val="25"/>
                </a:spcBef>
              </a:pPr>
              <a:t>49</a:t>
            </a:fld>
            <a:endParaRPr spc="-15" dirty="0"/>
          </a:p>
        </p:txBody>
      </p:sp>
      <p:sp>
        <p:nvSpPr>
          <p:cNvPr id="3" name="object 3"/>
          <p:cNvSpPr txBox="1"/>
          <p:nvPr/>
        </p:nvSpPr>
        <p:spPr>
          <a:xfrm>
            <a:off x="1143000" y="1455525"/>
            <a:ext cx="8710532" cy="57810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marR="14604" algn="just">
              <a:lnSpc>
                <a:spcPct val="100000"/>
              </a:lnSpc>
              <a:spcBef>
                <a:spcPts val="120"/>
              </a:spcBef>
              <a:buAutoNum type="arabicPeriod" startAt="5"/>
              <a:tabLst>
                <a:tab pos="283845" algn="l"/>
              </a:tabLst>
            </a:pPr>
            <a:r>
              <a:rPr sz="1850" b="1" spc="10" dirty="0">
                <a:latin typeface="Roboto Bk"/>
                <a:cs typeface="Roboto Bk"/>
              </a:rPr>
              <a:t>As </a:t>
            </a:r>
            <a:r>
              <a:rPr sz="1850" b="1" spc="120" dirty="0">
                <a:latin typeface="Roboto Bk"/>
                <a:cs typeface="Roboto Bk"/>
              </a:rPr>
              <a:t>per </a:t>
            </a:r>
            <a:r>
              <a:rPr sz="1850" b="1" spc="60" dirty="0">
                <a:latin typeface="Roboto Bk"/>
                <a:cs typeface="Roboto Bk"/>
              </a:rPr>
              <a:t>present </a:t>
            </a:r>
            <a:r>
              <a:rPr sz="1850" b="1" spc="20" dirty="0">
                <a:latin typeface="Roboto Bk"/>
                <a:cs typeface="Roboto Bk"/>
              </a:rPr>
              <a:t>Section </a:t>
            </a:r>
            <a:r>
              <a:rPr sz="1850" b="1" spc="5" dirty="0">
                <a:latin typeface="Roboto Bk"/>
                <a:cs typeface="Roboto Bk"/>
              </a:rPr>
              <a:t>12AB, </a:t>
            </a:r>
            <a:r>
              <a:rPr sz="1850" b="1" spc="45" dirty="0">
                <a:latin typeface="Roboto Bk"/>
                <a:cs typeface="Roboto Bk"/>
              </a:rPr>
              <a:t>ﬁrst </a:t>
            </a:r>
            <a:r>
              <a:rPr sz="1850" b="1" spc="80" dirty="0">
                <a:latin typeface="Roboto Bk"/>
                <a:cs typeface="Roboto Bk"/>
              </a:rPr>
              <a:t>provisional </a:t>
            </a:r>
            <a:r>
              <a:rPr sz="1850" b="1" spc="60" dirty="0">
                <a:latin typeface="Roboto Bk"/>
                <a:cs typeface="Roboto Bk"/>
              </a:rPr>
              <a:t>registration </a:t>
            </a:r>
            <a:r>
              <a:rPr sz="1850" b="1" spc="-10" dirty="0">
                <a:latin typeface="Roboto Bk"/>
                <a:cs typeface="Roboto Bk"/>
              </a:rPr>
              <a:t>is </a:t>
            </a:r>
            <a:r>
              <a:rPr sz="1850" b="1" spc="50" dirty="0">
                <a:latin typeface="Roboto Bk"/>
                <a:cs typeface="Roboto Bk"/>
              </a:rPr>
              <a:t>done, </a:t>
            </a:r>
            <a:r>
              <a:rPr sz="1850" b="1" spc="85" dirty="0">
                <a:latin typeface="Roboto Bk"/>
                <a:cs typeface="Roboto Bk"/>
              </a:rPr>
              <a:t>then </a:t>
            </a:r>
            <a:r>
              <a:rPr sz="1850" b="1" spc="90" dirty="0">
                <a:latin typeface="Roboto Bk"/>
                <a:cs typeface="Roboto Bk"/>
              </a:rPr>
              <a:t> </a:t>
            </a:r>
            <a:r>
              <a:rPr sz="1850" b="1" spc="105" dirty="0">
                <a:latin typeface="Roboto Bk"/>
                <a:cs typeface="Roboto Bk"/>
              </a:rPr>
              <a:t>permanent </a:t>
            </a:r>
            <a:r>
              <a:rPr sz="1850" b="1" spc="60" dirty="0">
                <a:latin typeface="Roboto Bk"/>
                <a:cs typeface="Roboto Bk"/>
              </a:rPr>
              <a:t>registration </a:t>
            </a:r>
            <a:r>
              <a:rPr sz="1850" b="1" spc="-10" dirty="0">
                <a:latin typeface="Roboto Bk"/>
                <a:cs typeface="Roboto Bk"/>
              </a:rPr>
              <a:t>is </a:t>
            </a:r>
            <a:r>
              <a:rPr sz="1850" b="1" spc="70" dirty="0">
                <a:latin typeface="Roboto Bk"/>
                <a:cs typeface="Roboto Bk"/>
              </a:rPr>
              <a:t>granted </a:t>
            </a:r>
            <a:r>
              <a:rPr sz="1850" b="1" spc="95" dirty="0">
                <a:latin typeface="Roboto Bk"/>
                <a:cs typeface="Roboto Bk"/>
              </a:rPr>
              <a:t>for </a:t>
            </a:r>
            <a:r>
              <a:rPr sz="1850" b="1" spc="-30" dirty="0">
                <a:latin typeface="Roboto Bk"/>
                <a:cs typeface="Roboto Bk"/>
              </a:rPr>
              <a:t>5 </a:t>
            </a:r>
            <a:r>
              <a:rPr sz="1850" b="1" spc="35" dirty="0">
                <a:latin typeface="Roboto Bk"/>
                <a:cs typeface="Roboto Bk"/>
              </a:rPr>
              <a:t>years. </a:t>
            </a:r>
            <a:r>
              <a:rPr sz="1850" b="1" spc="40" dirty="0">
                <a:latin typeface="Roboto Bk"/>
                <a:cs typeface="Roboto Bk"/>
              </a:rPr>
              <a:t> </a:t>
            </a:r>
            <a:r>
              <a:rPr sz="1850" b="1" spc="60" dirty="0">
                <a:latin typeface="Roboto Bk"/>
                <a:cs typeface="Roboto Bk"/>
              </a:rPr>
              <a:t>But </a:t>
            </a:r>
            <a:r>
              <a:rPr sz="1850" b="1" spc="-20" dirty="0">
                <a:latin typeface="Roboto Bk"/>
                <a:cs typeface="Roboto Bk"/>
              </a:rPr>
              <a:t>as </a:t>
            </a:r>
            <a:r>
              <a:rPr sz="1850" b="1" spc="120" dirty="0">
                <a:latin typeface="Roboto Bk"/>
                <a:cs typeface="Roboto Bk"/>
              </a:rPr>
              <a:t>per </a:t>
            </a:r>
            <a:r>
              <a:rPr sz="1850" b="1" spc="75" dirty="0">
                <a:latin typeface="Roboto Bk"/>
                <a:cs typeface="Roboto Bk"/>
              </a:rPr>
              <a:t>Finance </a:t>
            </a:r>
            <a:r>
              <a:rPr sz="1850" b="1" spc="65" dirty="0">
                <a:latin typeface="Roboto Bk"/>
                <a:cs typeface="Roboto Bk"/>
              </a:rPr>
              <a:t>Bill </a:t>
            </a:r>
            <a:r>
              <a:rPr sz="1850" b="1" spc="70" dirty="0">
                <a:latin typeface="Roboto Bk"/>
                <a:cs typeface="Roboto Bk"/>
              </a:rPr>
              <a:t> </a:t>
            </a:r>
            <a:r>
              <a:rPr sz="1850" b="1" spc="-40" dirty="0">
                <a:latin typeface="Roboto Bk"/>
                <a:cs typeface="Roboto Bk"/>
              </a:rPr>
              <a:t>2023, </a:t>
            </a:r>
            <a:r>
              <a:rPr sz="1850" b="1" spc="55" dirty="0">
                <a:latin typeface="Roboto Bk"/>
                <a:cs typeface="Roboto Bk"/>
              </a:rPr>
              <a:t>if </a:t>
            </a:r>
            <a:r>
              <a:rPr sz="1850" b="1" spc="70" dirty="0">
                <a:latin typeface="Roboto Bk"/>
                <a:cs typeface="Roboto Bk"/>
              </a:rPr>
              <a:t>a </a:t>
            </a:r>
            <a:r>
              <a:rPr sz="1850" b="1" spc="50" dirty="0">
                <a:latin typeface="Roboto Bk"/>
                <a:cs typeface="Roboto Bk"/>
              </a:rPr>
              <a:t>trust </a:t>
            </a:r>
            <a:r>
              <a:rPr sz="1850" b="1" spc="65" dirty="0">
                <a:latin typeface="Roboto Bk"/>
                <a:cs typeface="Roboto Bk"/>
              </a:rPr>
              <a:t>not </a:t>
            </a:r>
            <a:r>
              <a:rPr sz="1850" b="1" spc="55" dirty="0">
                <a:latin typeface="Roboto Bk"/>
                <a:cs typeface="Roboto Bk"/>
              </a:rPr>
              <a:t>registered </a:t>
            </a:r>
            <a:r>
              <a:rPr sz="1850" b="1" spc="105" dirty="0">
                <a:latin typeface="Roboto Bk"/>
                <a:cs typeface="Roboto Bk"/>
              </a:rPr>
              <a:t>earlier </a:t>
            </a:r>
            <a:r>
              <a:rPr sz="1850" b="1" spc="35" dirty="0">
                <a:latin typeface="Roboto Bk"/>
                <a:cs typeface="Roboto Bk"/>
              </a:rPr>
              <a:t>has </a:t>
            </a:r>
            <a:r>
              <a:rPr sz="1850" b="1" spc="70" dirty="0">
                <a:latin typeface="Roboto Bk"/>
                <a:cs typeface="Roboto Bk"/>
              </a:rPr>
              <a:t>commenced </a:t>
            </a:r>
            <a:r>
              <a:rPr sz="1850" b="1" spc="-10" dirty="0">
                <a:latin typeface="Roboto Bk"/>
                <a:cs typeface="Roboto Bk"/>
              </a:rPr>
              <a:t>its </a:t>
            </a:r>
            <a:r>
              <a:rPr sz="1850" b="1" spc="25" dirty="0">
                <a:latin typeface="Roboto Bk"/>
                <a:cs typeface="Roboto Bk"/>
              </a:rPr>
              <a:t>activities, </a:t>
            </a:r>
            <a:r>
              <a:rPr sz="1850" b="1" spc="45" dirty="0">
                <a:latin typeface="Roboto Bk"/>
                <a:cs typeface="Roboto Bk"/>
              </a:rPr>
              <a:t>it </a:t>
            </a:r>
            <a:r>
              <a:rPr sz="1850" b="1" spc="65" dirty="0">
                <a:latin typeface="Roboto Bk"/>
                <a:cs typeface="Roboto Bk"/>
              </a:rPr>
              <a:t>can </a:t>
            </a:r>
            <a:r>
              <a:rPr sz="1850" b="1" spc="70" dirty="0">
                <a:latin typeface="Roboto Bk"/>
                <a:cs typeface="Roboto Bk"/>
              </a:rPr>
              <a:t> </a:t>
            </a:r>
            <a:r>
              <a:rPr sz="1850" b="1" spc="90" dirty="0">
                <a:latin typeface="Roboto Bk"/>
                <a:cs typeface="Roboto Bk"/>
              </a:rPr>
              <a:t>apply</a:t>
            </a:r>
            <a:r>
              <a:rPr sz="1850" b="1" spc="15" dirty="0">
                <a:latin typeface="Roboto Bk"/>
                <a:cs typeface="Roboto Bk"/>
              </a:rPr>
              <a:t> </a:t>
            </a:r>
            <a:r>
              <a:rPr sz="1850" b="1" spc="95" dirty="0">
                <a:latin typeface="Roboto Bk"/>
                <a:cs typeface="Roboto Bk"/>
              </a:rPr>
              <a:t>for</a:t>
            </a:r>
            <a:r>
              <a:rPr sz="1850" b="1" spc="20" dirty="0">
                <a:latin typeface="Roboto Bk"/>
                <a:cs typeface="Roboto Bk"/>
              </a:rPr>
              <a:t> </a:t>
            </a:r>
            <a:r>
              <a:rPr sz="1850" b="1" spc="105" dirty="0">
                <a:latin typeface="Roboto Bk"/>
                <a:cs typeface="Roboto Bk"/>
              </a:rPr>
              <a:t>permanent</a:t>
            </a:r>
            <a:r>
              <a:rPr sz="1850" b="1" spc="20" dirty="0">
                <a:latin typeface="Roboto Bk"/>
                <a:cs typeface="Roboto Bk"/>
              </a:rPr>
              <a:t> </a:t>
            </a:r>
            <a:r>
              <a:rPr sz="1850" b="1" spc="60" dirty="0">
                <a:latin typeface="Roboto Bk"/>
                <a:cs typeface="Roboto Bk"/>
              </a:rPr>
              <a:t>registration</a:t>
            </a:r>
            <a:r>
              <a:rPr sz="1850" b="1" spc="20" dirty="0">
                <a:latin typeface="Roboto Bk"/>
                <a:cs typeface="Roboto Bk"/>
              </a:rPr>
              <a:t> </a:t>
            </a:r>
            <a:r>
              <a:rPr sz="1850" b="1" spc="35" dirty="0">
                <a:latin typeface="Roboto Bk"/>
                <a:cs typeface="Roboto Bk"/>
              </a:rPr>
              <a:t>directly.</a:t>
            </a:r>
            <a:endParaRPr sz="1850">
              <a:latin typeface="Roboto Bk"/>
              <a:cs typeface="Roboto Bk"/>
            </a:endParaRPr>
          </a:p>
          <a:p>
            <a:pPr marL="12700" marR="13970" algn="just">
              <a:lnSpc>
                <a:spcPct val="100000"/>
              </a:lnSpc>
              <a:spcBef>
                <a:spcPts val="690"/>
              </a:spcBef>
              <a:buAutoNum type="arabicPeriod" startAt="5"/>
              <a:tabLst>
                <a:tab pos="321945" algn="l"/>
              </a:tabLst>
            </a:pPr>
            <a:r>
              <a:rPr sz="1850" b="1" spc="100" dirty="0">
                <a:latin typeface="Roboto Bk"/>
                <a:cs typeface="Roboto Bk"/>
              </a:rPr>
              <a:t>Power </a:t>
            </a:r>
            <a:r>
              <a:rPr sz="1850" b="1" spc="15" dirty="0">
                <a:latin typeface="Roboto Bk"/>
                <a:cs typeface="Roboto Bk"/>
              </a:rPr>
              <a:t>to</a:t>
            </a:r>
            <a:r>
              <a:rPr sz="1850" b="1" spc="20" dirty="0">
                <a:latin typeface="Roboto Bk"/>
                <a:cs typeface="Roboto Bk"/>
              </a:rPr>
              <a:t> </a:t>
            </a:r>
            <a:r>
              <a:rPr sz="1850" b="1" spc="45" dirty="0">
                <a:latin typeface="Roboto Bk"/>
                <a:cs typeface="Roboto Bk"/>
              </a:rPr>
              <a:t>cancel</a:t>
            </a:r>
            <a:r>
              <a:rPr sz="1850" b="1" spc="50" dirty="0">
                <a:latin typeface="Roboto Bk"/>
                <a:cs typeface="Roboto Bk"/>
              </a:rPr>
              <a:t> </a:t>
            </a:r>
            <a:r>
              <a:rPr sz="1850" b="1" spc="55" dirty="0">
                <a:latin typeface="Roboto Bk"/>
                <a:cs typeface="Roboto Bk"/>
              </a:rPr>
              <a:t>the </a:t>
            </a:r>
            <a:r>
              <a:rPr sz="1850" b="1" spc="60" dirty="0">
                <a:latin typeface="Roboto Bk"/>
                <a:cs typeface="Roboto Bk"/>
              </a:rPr>
              <a:t>registration </a:t>
            </a:r>
            <a:r>
              <a:rPr sz="1850" b="1" spc="30" dirty="0">
                <a:latin typeface="Roboto Bk"/>
                <a:cs typeface="Roboto Bk"/>
              </a:rPr>
              <a:t>of</a:t>
            </a:r>
            <a:r>
              <a:rPr sz="1850" b="1" spc="35" dirty="0">
                <a:latin typeface="Roboto Bk"/>
                <a:cs typeface="Roboto Bk"/>
              </a:rPr>
              <a:t> </a:t>
            </a:r>
            <a:r>
              <a:rPr sz="1850" b="1" spc="65" dirty="0">
                <a:latin typeface="Roboto Bk"/>
                <a:cs typeface="Roboto Bk"/>
              </a:rPr>
              <a:t>Provisional </a:t>
            </a:r>
            <a:r>
              <a:rPr sz="1850" b="1" spc="25" dirty="0">
                <a:latin typeface="Roboto Bk"/>
                <a:cs typeface="Roboto Bk"/>
              </a:rPr>
              <a:t>12AB</a:t>
            </a:r>
            <a:r>
              <a:rPr sz="1850" b="1" spc="30" dirty="0">
                <a:latin typeface="Roboto Bk"/>
                <a:cs typeface="Roboto Bk"/>
              </a:rPr>
              <a:t> </a:t>
            </a:r>
            <a:r>
              <a:rPr sz="1850" b="1" spc="35" dirty="0">
                <a:latin typeface="Roboto Bk"/>
                <a:cs typeface="Roboto Bk"/>
              </a:rPr>
              <a:t>has </a:t>
            </a:r>
            <a:r>
              <a:rPr sz="1850" b="1" spc="15" dirty="0">
                <a:latin typeface="Roboto Bk"/>
                <a:cs typeface="Roboto Bk"/>
              </a:rPr>
              <a:t>also</a:t>
            </a:r>
            <a:r>
              <a:rPr sz="1850" b="1" spc="20" dirty="0">
                <a:latin typeface="Roboto Bk"/>
                <a:cs typeface="Roboto Bk"/>
              </a:rPr>
              <a:t> </a:t>
            </a:r>
            <a:r>
              <a:rPr sz="1850" b="1" spc="80" dirty="0">
                <a:latin typeface="Roboto Bk"/>
                <a:cs typeface="Roboto Bk"/>
              </a:rPr>
              <a:t>been </a:t>
            </a:r>
            <a:r>
              <a:rPr sz="1850" b="1" spc="85" dirty="0">
                <a:latin typeface="Roboto Bk"/>
                <a:cs typeface="Roboto Bk"/>
              </a:rPr>
              <a:t> </a:t>
            </a:r>
            <a:r>
              <a:rPr sz="1850" b="1" spc="65" dirty="0">
                <a:latin typeface="Roboto Bk"/>
                <a:cs typeface="Roboto Bk"/>
              </a:rPr>
              <a:t>inserted</a:t>
            </a:r>
            <a:r>
              <a:rPr sz="1850" b="1" spc="15" dirty="0">
                <a:latin typeface="Roboto Bk"/>
                <a:cs typeface="Roboto Bk"/>
              </a:rPr>
              <a:t> </a:t>
            </a:r>
            <a:r>
              <a:rPr sz="1850" b="1" spc="125" dirty="0">
                <a:latin typeface="Roboto Bk"/>
                <a:cs typeface="Roboto Bk"/>
              </a:rPr>
              <a:t>in</a:t>
            </a:r>
            <a:r>
              <a:rPr sz="1850" b="1" spc="20" dirty="0">
                <a:latin typeface="Roboto Bk"/>
                <a:cs typeface="Roboto Bk"/>
              </a:rPr>
              <a:t> </a:t>
            </a:r>
            <a:r>
              <a:rPr sz="1850" b="1" spc="55" dirty="0">
                <a:latin typeface="Roboto Bk"/>
                <a:cs typeface="Roboto Bk"/>
              </a:rPr>
              <a:t>the</a:t>
            </a:r>
            <a:r>
              <a:rPr sz="1850" b="1" spc="20" dirty="0">
                <a:latin typeface="Roboto Bk"/>
                <a:cs typeface="Roboto Bk"/>
              </a:rPr>
              <a:t> </a:t>
            </a:r>
            <a:r>
              <a:rPr sz="1850" b="1" spc="-5" dirty="0">
                <a:latin typeface="Roboto Bk"/>
                <a:cs typeface="Roboto Bk"/>
              </a:rPr>
              <a:t>Act.</a:t>
            </a:r>
            <a:endParaRPr sz="1850">
              <a:latin typeface="Roboto Bk"/>
              <a:cs typeface="Roboto Bk"/>
            </a:endParaRPr>
          </a:p>
          <a:p>
            <a:pPr marL="12700" marR="5080" algn="just">
              <a:lnSpc>
                <a:spcPct val="100000"/>
              </a:lnSpc>
              <a:spcBef>
                <a:spcPts val="675"/>
              </a:spcBef>
              <a:buAutoNum type="arabicPeriod" startAt="5"/>
              <a:tabLst>
                <a:tab pos="381000" algn="l"/>
              </a:tabLst>
            </a:pPr>
            <a:r>
              <a:rPr sz="1850" b="1" spc="70" dirty="0">
                <a:latin typeface="Roboto Bk"/>
                <a:cs typeface="Roboto Bk"/>
              </a:rPr>
              <a:t>It</a:t>
            </a:r>
            <a:r>
              <a:rPr sz="1850" b="1" spc="75" dirty="0">
                <a:latin typeface="Roboto Bk"/>
                <a:cs typeface="Roboto Bk"/>
              </a:rPr>
              <a:t> </a:t>
            </a:r>
            <a:r>
              <a:rPr sz="1850" b="1" spc="-10" dirty="0">
                <a:latin typeface="Roboto Bk"/>
                <a:cs typeface="Roboto Bk"/>
              </a:rPr>
              <a:t>is</a:t>
            </a:r>
            <a:r>
              <a:rPr sz="1850" b="1" spc="-5" dirty="0">
                <a:latin typeface="Roboto Bk"/>
                <a:cs typeface="Roboto Bk"/>
              </a:rPr>
              <a:t> </a:t>
            </a:r>
            <a:r>
              <a:rPr sz="1850" b="1" spc="75" dirty="0">
                <a:latin typeface="Roboto Bk"/>
                <a:cs typeface="Roboto Bk"/>
              </a:rPr>
              <a:t>clariﬁed</a:t>
            </a:r>
            <a:r>
              <a:rPr sz="1850" b="1" spc="80" dirty="0">
                <a:latin typeface="Roboto Bk"/>
                <a:cs typeface="Roboto Bk"/>
              </a:rPr>
              <a:t> </a:t>
            </a:r>
            <a:r>
              <a:rPr sz="1850" b="1" spc="85" dirty="0">
                <a:latin typeface="Roboto Bk"/>
                <a:cs typeface="Roboto Bk"/>
              </a:rPr>
              <a:t>by</a:t>
            </a:r>
            <a:r>
              <a:rPr sz="1850" b="1" spc="90" dirty="0">
                <a:latin typeface="Roboto Bk"/>
                <a:cs typeface="Roboto Bk"/>
              </a:rPr>
              <a:t> </a:t>
            </a:r>
            <a:r>
              <a:rPr sz="1850" b="1" spc="95" dirty="0">
                <a:latin typeface="Roboto Bk"/>
                <a:cs typeface="Roboto Bk"/>
              </a:rPr>
              <a:t>circular</a:t>
            </a:r>
            <a:r>
              <a:rPr sz="1850" b="1" spc="100" dirty="0">
                <a:latin typeface="Roboto Bk"/>
                <a:cs typeface="Roboto Bk"/>
              </a:rPr>
              <a:t> </a:t>
            </a:r>
            <a:r>
              <a:rPr sz="1850" b="1" spc="30" dirty="0">
                <a:latin typeface="Roboto Bk"/>
                <a:cs typeface="Roboto Bk"/>
              </a:rPr>
              <a:t>no.</a:t>
            </a:r>
            <a:r>
              <a:rPr sz="1850" b="1" spc="35" dirty="0">
                <a:latin typeface="Roboto Bk"/>
                <a:cs typeface="Roboto Bk"/>
              </a:rPr>
              <a:t> </a:t>
            </a:r>
            <a:r>
              <a:rPr sz="1850" b="1" spc="-55" dirty="0">
                <a:latin typeface="Roboto Bk"/>
                <a:cs typeface="Roboto Bk"/>
              </a:rPr>
              <a:t>06/2023</a:t>
            </a:r>
            <a:r>
              <a:rPr sz="1850" b="1" spc="-50" dirty="0">
                <a:latin typeface="Roboto Bk"/>
                <a:cs typeface="Roboto Bk"/>
              </a:rPr>
              <a:t> </a:t>
            </a:r>
            <a:r>
              <a:rPr sz="1850" b="1" spc="60" dirty="0">
                <a:latin typeface="Roboto Bk"/>
                <a:cs typeface="Roboto Bk"/>
              </a:rPr>
              <a:t>dated</a:t>
            </a:r>
            <a:r>
              <a:rPr sz="1850" b="1" spc="65" dirty="0">
                <a:latin typeface="Roboto Bk"/>
                <a:cs typeface="Roboto Bk"/>
              </a:rPr>
              <a:t> </a:t>
            </a:r>
            <a:r>
              <a:rPr sz="1850" b="1" spc="-45" dirty="0">
                <a:latin typeface="Roboto Bk"/>
                <a:cs typeface="Roboto Bk"/>
              </a:rPr>
              <a:t>24.05.2023</a:t>
            </a:r>
            <a:r>
              <a:rPr sz="1850" b="1" spc="-40" dirty="0">
                <a:latin typeface="Roboto Bk"/>
                <a:cs typeface="Roboto Bk"/>
              </a:rPr>
              <a:t> </a:t>
            </a:r>
            <a:r>
              <a:rPr sz="1850" b="1" spc="50" dirty="0">
                <a:latin typeface="Roboto Bk"/>
                <a:cs typeface="Roboto Bk"/>
              </a:rPr>
              <a:t>that  </a:t>
            </a:r>
            <a:r>
              <a:rPr sz="1850" b="1" spc="55" dirty="0">
                <a:latin typeface="Roboto Bk"/>
                <a:cs typeface="Roboto Bk"/>
              </a:rPr>
              <a:t>the </a:t>
            </a:r>
            <a:r>
              <a:rPr sz="1850" b="1" spc="60" dirty="0">
                <a:latin typeface="Roboto Bk"/>
                <a:cs typeface="Roboto Bk"/>
              </a:rPr>
              <a:t> </a:t>
            </a:r>
            <a:r>
              <a:rPr sz="1850" b="1" spc="40" dirty="0">
                <a:latin typeface="Roboto Bk"/>
                <a:cs typeface="Roboto Bk"/>
              </a:rPr>
              <a:t>statement </a:t>
            </a:r>
            <a:r>
              <a:rPr sz="1850" b="1" spc="30" dirty="0">
                <a:latin typeface="Roboto Bk"/>
                <a:cs typeface="Roboto Bk"/>
              </a:rPr>
              <a:t>of </a:t>
            </a:r>
            <a:r>
              <a:rPr sz="1850" b="1" spc="70" dirty="0">
                <a:latin typeface="Roboto Bk"/>
                <a:cs typeface="Roboto Bk"/>
              </a:rPr>
              <a:t>accumulation </a:t>
            </a:r>
            <a:r>
              <a:rPr sz="1850" b="1" spc="125" dirty="0">
                <a:latin typeface="Roboto Bk"/>
                <a:cs typeface="Roboto Bk"/>
              </a:rPr>
              <a:t>in </a:t>
            </a:r>
            <a:r>
              <a:rPr sz="1850" b="1" spc="105" dirty="0">
                <a:latin typeface="Roboto Bk"/>
                <a:cs typeface="Roboto Bk"/>
              </a:rPr>
              <a:t>Form </a:t>
            </a:r>
            <a:r>
              <a:rPr sz="1850" b="1" spc="20" dirty="0">
                <a:latin typeface="Roboto Bk"/>
                <a:cs typeface="Roboto Bk"/>
              </a:rPr>
              <a:t>No. </a:t>
            </a:r>
            <a:r>
              <a:rPr sz="1850" b="1" spc="-30" dirty="0">
                <a:latin typeface="Roboto Bk"/>
                <a:cs typeface="Roboto Bk"/>
              </a:rPr>
              <a:t>10 </a:t>
            </a:r>
            <a:r>
              <a:rPr sz="1850" b="1" spc="110" dirty="0">
                <a:latin typeface="Roboto Bk"/>
                <a:cs typeface="Roboto Bk"/>
              </a:rPr>
              <a:t>and </a:t>
            </a:r>
            <a:r>
              <a:rPr sz="1850" b="1" spc="105" dirty="0">
                <a:latin typeface="Roboto Bk"/>
                <a:cs typeface="Roboto Bk"/>
              </a:rPr>
              <a:t>Form </a:t>
            </a:r>
            <a:r>
              <a:rPr sz="1850" b="1" spc="20" dirty="0">
                <a:latin typeface="Roboto Bk"/>
                <a:cs typeface="Roboto Bk"/>
              </a:rPr>
              <a:t>No. </a:t>
            </a:r>
            <a:r>
              <a:rPr sz="1850" b="1" spc="50" dirty="0">
                <a:latin typeface="Roboto Bk"/>
                <a:cs typeface="Roboto Bk"/>
              </a:rPr>
              <a:t>9A </a:t>
            </a:r>
            <a:r>
              <a:rPr sz="1850" b="1" spc="-10" dirty="0">
                <a:latin typeface="Roboto Bk"/>
                <a:cs typeface="Roboto Bk"/>
              </a:rPr>
              <a:t>is </a:t>
            </a:r>
            <a:r>
              <a:rPr sz="1850" b="1" spc="114" dirty="0">
                <a:latin typeface="Roboto Bk"/>
                <a:cs typeface="Roboto Bk"/>
              </a:rPr>
              <a:t>required </a:t>
            </a:r>
            <a:r>
              <a:rPr sz="1850" b="1" spc="15" dirty="0">
                <a:latin typeface="Roboto Bk"/>
                <a:cs typeface="Roboto Bk"/>
              </a:rPr>
              <a:t>to </a:t>
            </a:r>
            <a:r>
              <a:rPr sz="1850" b="1" spc="20" dirty="0">
                <a:latin typeface="Roboto Bk"/>
                <a:cs typeface="Roboto Bk"/>
              </a:rPr>
              <a:t> </a:t>
            </a:r>
            <a:r>
              <a:rPr sz="1850" b="1" spc="65" dirty="0">
                <a:latin typeface="Roboto Bk"/>
                <a:cs typeface="Roboto Bk"/>
              </a:rPr>
              <a:t>be </a:t>
            </a:r>
            <a:r>
              <a:rPr sz="1850" b="1" spc="90" dirty="0">
                <a:latin typeface="Roboto Bk"/>
                <a:cs typeface="Roboto Bk"/>
              </a:rPr>
              <a:t>furnished </a:t>
            </a:r>
            <a:r>
              <a:rPr sz="1850" b="1" spc="35" dirty="0">
                <a:latin typeface="Roboto Bk"/>
                <a:cs typeface="Roboto Bk"/>
              </a:rPr>
              <a:t>at</a:t>
            </a:r>
            <a:r>
              <a:rPr sz="1850" b="1" spc="40" dirty="0">
                <a:latin typeface="Roboto Bk"/>
                <a:cs typeface="Roboto Bk"/>
              </a:rPr>
              <a:t> </a:t>
            </a:r>
            <a:r>
              <a:rPr sz="1850" b="1" spc="10" dirty="0">
                <a:latin typeface="Roboto Bk"/>
                <a:cs typeface="Roboto Bk"/>
              </a:rPr>
              <a:t>least </a:t>
            </a:r>
            <a:r>
              <a:rPr sz="1850" b="1" spc="100" dirty="0">
                <a:latin typeface="Roboto Bk"/>
                <a:cs typeface="Roboto Bk"/>
              </a:rPr>
              <a:t>two </a:t>
            </a:r>
            <a:r>
              <a:rPr sz="1850" b="1" spc="65" dirty="0">
                <a:latin typeface="Roboto Bk"/>
                <a:cs typeface="Roboto Bk"/>
              </a:rPr>
              <a:t>months </a:t>
            </a:r>
            <a:r>
              <a:rPr sz="1850" b="1" spc="135" dirty="0">
                <a:latin typeface="Roboto Bk"/>
                <a:cs typeface="Roboto Bk"/>
              </a:rPr>
              <a:t>prior </a:t>
            </a:r>
            <a:r>
              <a:rPr sz="1850" b="1" spc="15" dirty="0">
                <a:latin typeface="Roboto Bk"/>
                <a:cs typeface="Roboto Bk"/>
              </a:rPr>
              <a:t>to</a:t>
            </a:r>
            <a:r>
              <a:rPr sz="1850" b="1" spc="20" dirty="0">
                <a:latin typeface="Roboto Bk"/>
                <a:cs typeface="Roboto Bk"/>
              </a:rPr>
              <a:t> </a:t>
            </a:r>
            <a:r>
              <a:rPr sz="1850" b="1" spc="55" dirty="0">
                <a:latin typeface="Roboto Bk"/>
                <a:cs typeface="Roboto Bk"/>
              </a:rPr>
              <a:t>the </a:t>
            </a:r>
            <a:r>
              <a:rPr sz="1850" b="1" spc="90" dirty="0">
                <a:latin typeface="Roboto Bk"/>
                <a:cs typeface="Roboto Bk"/>
              </a:rPr>
              <a:t>due </a:t>
            </a:r>
            <a:r>
              <a:rPr sz="1850" b="1" spc="50" dirty="0">
                <a:latin typeface="Roboto Bk"/>
                <a:cs typeface="Roboto Bk"/>
              </a:rPr>
              <a:t>date</a:t>
            </a:r>
            <a:r>
              <a:rPr sz="1850" b="1" spc="55" dirty="0">
                <a:latin typeface="Roboto Bk"/>
                <a:cs typeface="Roboto Bk"/>
              </a:rPr>
              <a:t> </a:t>
            </a:r>
            <a:r>
              <a:rPr sz="1850" b="1" spc="30" dirty="0">
                <a:latin typeface="Roboto Bk"/>
                <a:cs typeface="Roboto Bk"/>
              </a:rPr>
              <a:t>of</a:t>
            </a:r>
            <a:r>
              <a:rPr sz="1850" b="1" spc="35" dirty="0">
                <a:latin typeface="Roboto Bk"/>
                <a:cs typeface="Roboto Bk"/>
              </a:rPr>
              <a:t> </a:t>
            </a:r>
            <a:r>
              <a:rPr sz="1850" b="1" spc="85" dirty="0">
                <a:latin typeface="Roboto Bk"/>
                <a:cs typeface="Roboto Bk"/>
              </a:rPr>
              <a:t>furnishing </a:t>
            </a:r>
            <a:r>
              <a:rPr sz="1850" b="1" spc="90" dirty="0">
                <a:latin typeface="Roboto Bk"/>
                <a:cs typeface="Roboto Bk"/>
              </a:rPr>
              <a:t> </a:t>
            </a:r>
            <a:r>
              <a:rPr sz="1850" b="1" spc="130" dirty="0">
                <a:latin typeface="Roboto Bk"/>
                <a:cs typeface="Roboto Bk"/>
              </a:rPr>
              <a:t>return </a:t>
            </a:r>
            <a:r>
              <a:rPr sz="1850" b="1" spc="30" dirty="0">
                <a:latin typeface="Roboto Bk"/>
                <a:cs typeface="Roboto Bk"/>
              </a:rPr>
              <a:t>of </a:t>
            </a:r>
            <a:r>
              <a:rPr sz="1850" b="1" spc="75" dirty="0">
                <a:latin typeface="Roboto Bk"/>
                <a:cs typeface="Roboto Bk"/>
              </a:rPr>
              <a:t>income </a:t>
            </a:r>
            <a:r>
              <a:rPr sz="1850" b="1" spc="-35" dirty="0">
                <a:latin typeface="Roboto Bk"/>
                <a:cs typeface="Roboto Bk"/>
              </a:rPr>
              <a:t>so </a:t>
            </a:r>
            <a:r>
              <a:rPr sz="1850" b="1" spc="50" dirty="0">
                <a:latin typeface="Roboto Bk"/>
                <a:cs typeface="Roboto Bk"/>
              </a:rPr>
              <a:t>that </a:t>
            </a:r>
            <a:r>
              <a:rPr sz="1850" b="1" spc="45" dirty="0">
                <a:latin typeface="Roboto Bk"/>
                <a:cs typeface="Roboto Bk"/>
              </a:rPr>
              <a:t>it </a:t>
            </a:r>
            <a:r>
              <a:rPr sz="1850" b="1" spc="100" dirty="0">
                <a:latin typeface="Roboto Bk"/>
                <a:cs typeface="Roboto Bk"/>
              </a:rPr>
              <a:t>may </a:t>
            </a:r>
            <a:r>
              <a:rPr sz="1850" b="1" spc="65" dirty="0">
                <a:latin typeface="Roboto Bk"/>
                <a:cs typeface="Roboto Bk"/>
              </a:rPr>
              <a:t>be </a:t>
            </a:r>
            <a:r>
              <a:rPr sz="1850" b="1" spc="60" dirty="0">
                <a:latin typeface="Roboto Bk"/>
                <a:cs typeface="Roboto Bk"/>
              </a:rPr>
              <a:t>taken </a:t>
            </a:r>
            <a:r>
              <a:rPr sz="1850" b="1" spc="70" dirty="0">
                <a:latin typeface="Roboto Bk"/>
                <a:cs typeface="Roboto Bk"/>
              </a:rPr>
              <a:t>into </a:t>
            </a:r>
            <a:r>
              <a:rPr sz="1850" b="1" spc="50" dirty="0">
                <a:latin typeface="Roboto Bk"/>
                <a:cs typeface="Roboto Bk"/>
              </a:rPr>
              <a:t>account </a:t>
            </a:r>
            <a:r>
              <a:rPr sz="1850" b="1" spc="120" dirty="0">
                <a:latin typeface="Roboto Bk"/>
                <a:cs typeface="Roboto Bk"/>
              </a:rPr>
              <a:t>while </a:t>
            </a:r>
            <a:r>
              <a:rPr sz="1850" b="1" spc="75" dirty="0">
                <a:latin typeface="Roboto Bk"/>
                <a:cs typeface="Roboto Bk"/>
              </a:rPr>
              <a:t>auditing </a:t>
            </a:r>
            <a:r>
              <a:rPr sz="1850" b="1" spc="55" dirty="0">
                <a:latin typeface="Roboto Bk"/>
                <a:cs typeface="Roboto Bk"/>
              </a:rPr>
              <a:t>the </a:t>
            </a:r>
            <a:r>
              <a:rPr sz="1850" b="1" spc="60" dirty="0">
                <a:latin typeface="Roboto Bk"/>
                <a:cs typeface="Roboto Bk"/>
              </a:rPr>
              <a:t> </a:t>
            </a:r>
            <a:r>
              <a:rPr sz="1850" b="1" spc="25" dirty="0">
                <a:latin typeface="Roboto Bk"/>
                <a:cs typeface="Roboto Bk"/>
              </a:rPr>
              <a:t>books</a:t>
            </a:r>
            <a:r>
              <a:rPr sz="1850" b="1" spc="30" dirty="0">
                <a:latin typeface="Roboto Bk"/>
                <a:cs typeface="Roboto Bk"/>
              </a:rPr>
              <a:t> of</a:t>
            </a:r>
            <a:r>
              <a:rPr sz="1850" b="1" spc="35" dirty="0">
                <a:latin typeface="Roboto Bk"/>
                <a:cs typeface="Roboto Bk"/>
              </a:rPr>
              <a:t> </a:t>
            </a:r>
            <a:r>
              <a:rPr sz="1850" b="1" spc="30" dirty="0">
                <a:latin typeface="Roboto Bk"/>
                <a:cs typeface="Roboto Bk"/>
              </a:rPr>
              <a:t>account.</a:t>
            </a:r>
            <a:r>
              <a:rPr sz="1850" b="1" spc="35" dirty="0">
                <a:latin typeface="Roboto Bk"/>
                <a:cs typeface="Roboto Bk"/>
              </a:rPr>
              <a:t> </a:t>
            </a:r>
            <a:r>
              <a:rPr sz="1850" b="1" spc="160" dirty="0">
                <a:latin typeface="Roboto"/>
                <a:cs typeface="Roboto"/>
              </a:rPr>
              <a:t>However,</a:t>
            </a:r>
            <a:r>
              <a:rPr sz="1850" b="1" spc="165" dirty="0">
                <a:latin typeface="Roboto"/>
                <a:cs typeface="Roboto"/>
              </a:rPr>
              <a:t> </a:t>
            </a:r>
            <a:r>
              <a:rPr sz="1850" b="1" spc="135" dirty="0">
                <a:latin typeface="Roboto"/>
                <a:cs typeface="Roboto"/>
              </a:rPr>
              <a:t>the</a:t>
            </a:r>
            <a:r>
              <a:rPr sz="1850" b="1" spc="140" dirty="0">
                <a:latin typeface="Roboto"/>
                <a:cs typeface="Roboto"/>
              </a:rPr>
              <a:t> </a:t>
            </a:r>
            <a:r>
              <a:rPr sz="1850" b="1" spc="120" dirty="0">
                <a:latin typeface="Roboto"/>
                <a:cs typeface="Roboto"/>
              </a:rPr>
              <a:t>accumulation/deemed  </a:t>
            </a:r>
            <a:r>
              <a:rPr sz="1850" b="1" spc="130" dirty="0">
                <a:latin typeface="Roboto"/>
                <a:cs typeface="Roboto"/>
              </a:rPr>
              <a:t>application </a:t>
            </a:r>
            <a:r>
              <a:rPr sz="1850" b="1" spc="135" dirty="0">
                <a:latin typeface="Roboto"/>
                <a:cs typeface="Roboto"/>
              </a:rPr>
              <a:t> </a:t>
            </a:r>
            <a:r>
              <a:rPr sz="1850" b="1" spc="120" dirty="0">
                <a:latin typeface="Roboto"/>
                <a:cs typeface="Roboto"/>
              </a:rPr>
              <a:t>shall</a:t>
            </a:r>
            <a:r>
              <a:rPr sz="1850" b="1" spc="125" dirty="0">
                <a:latin typeface="Roboto"/>
                <a:cs typeface="Roboto"/>
              </a:rPr>
              <a:t> </a:t>
            </a:r>
            <a:r>
              <a:rPr sz="1850" b="1" spc="135" dirty="0">
                <a:latin typeface="Roboto"/>
                <a:cs typeface="Roboto"/>
              </a:rPr>
              <a:t>not</a:t>
            </a:r>
            <a:r>
              <a:rPr sz="1850" b="1" spc="140" dirty="0">
                <a:latin typeface="Roboto"/>
                <a:cs typeface="Roboto"/>
              </a:rPr>
              <a:t> </a:t>
            </a:r>
            <a:r>
              <a:rPr sz="1850" b="1" spc="130" dirty="0">
                <a:latin typeface="Roboto"/>
                <a:cs typeface="Roboto"/>
              </a:rPr>
              <a:t>be</a:t>
            </a:r>
            <a:r>
              <a:rPr sz="1850" b="1" spc="135" dirty="0">
                <a:latin typeface="Roboto"/>
                <a:cs typeface="Roboto"/>
              </a:rPr>
              <a:t> </a:t>
            </a:r>
            <a:r>
              <a:rPr sz="1850" b="1" spc="145" dirty="0">
                <a:latin typeface="Roboto"/>
                <a:cs typeface="Roboto"/>
              </a:rPr>
              <a:t>denied</a:t>
            </a:r>
            <a:r>
              <a:rPr sz="1850" b="1" spc="150" dirty="0">
                <a:latin typeface="Roboto"/>
                <a:cs typeface="Roboto"/>
              </a:rPr>
              <a:t> </a:t>
            </a:r>
            <a:r>
              <a:rPr sz="1850" b="1" spc="100" dirty="0">
                <a:latin typeface="Roboto"/>
                <a:cs typeface="Roboto"/>
              </a:rPr>
              <a:t>to</a:t>
            </a:r>
            <a:r>
              <a:rPr sz="1850" b="1" spc="105" dirty="0">
                <a:latin typeface="Roboto"/>
                <a:cs typeface="Roboto"/>
              </a:rPr>
              <a:t> </a:t>
            </a:r>
            <a:r>
              <a:rPr sz="1850" b="1" spc="125" dirty="0">
                <a:latin typeface="Roboto"/>
                <a:cs typeface="Roboto"/>
              </a:rPr>
              <a:t>a</a:t>
            </a:r>
            <a:r>
              <a:rPr sz="1850" b="1" spc="130" dirty="0">
                <a:latin typeface="Roboto"/>
                <a:cs typeface="Roboto"/>
              </a:rPr>
              <a:t> </a:t>
            </a:r>
            <a:r>
              <a:rPr sz="1850" b="1" spc="135" dirty="0">
                <a:latin typeface="Roboto"/>
                <a:cs typeface="Roboto"/>
              </a:rPr>
              <a:t>trust</a:t>
            </a:r>
            <a:r>
              <a:rPr sz="1850" b="1" spc="140" dirty="0">
                <a:latin typeface="Roboto"/>
                <a:cs typeface="Roboto"/>
              </a:rPr>
              <a:t> </a:t>
            </a:r>
            <a:r>
              <a:rPr sz="1850" b="1" spc="40" dirty="0">
                <a:latin typeface="Roboto"/>
                <a:cs typeface="Roboto"/>
              </a:rPr>
              <a:t>as</a:t>
            </a:r>
            <a:r>
              <a:rPr sz="1850" b="1" spc="45" dirty="0">
                <a:latin typeface="Roboto"/>
                <a:cs typeface="Roboto"/>
              </a:rPr>
              <a:t> </a:t>
            </a:r>
            <a:r>
              <a:rPr sz="1850" b="1" spc="110" dirty="0">
                <a:latin typeface="Roboto"/>
                <a:cs typeface="Roboto"/>
              </a:rPr>
              <a:t>long</a:t>
            </a:r>
            <a:r>
              <a:rPr sz="1850" b="1" spc="114" dirty="0">
                <a:latin typeface="Roboto"/>
                <a:cs typeface="Roboto"/>
              </a:rPr>
              <a:t> </a:t>
            </a:r>
            <a:r>
              <a:rPr sz="1850" b="1" spc="40" dirty="0">
                <a:latin typeface="Roboto"/>
                <a:cs typeface="Roboto"/>
              </a:rPr>
              <a:t>as</a:t>
            </a:r>
            <a:r>
              <a:rPr sz="1850" b="1" spc="45" dirty="0">
                <a:latin typeface="Roboto"/>
                <a:cs typeface="Roboto"/>
              </a:rPr>
              <a:t> </a:t>
            </a:r>
            <a:r>
              <a:rPr sz="1850" b="1" spc="135" dirty="0">
                <a:latin typeface="Roboto"/>
                <a:cs typeface="Roboto"/>
              </a:rPr>
              <a:t>the</a:t>
            </a:r>
            <a:r>
              <a:rPr sz="1850" b="1" spc="140" dirty="0">
                <a:latin typeface="Roboto"/>
                <a:cs typeface="Roboto"/>
              </a:rPr>
              <a:t> </a:t>
            </a:r>
            <a:r>
              <a:rPr sz="1850" b="1" spc="114" dirty="0">
                <a:latin typeface="Roboto"/>
                <a:cs typeface="Roboto"/>
              </a:rPr>
              <a:t>statement</a:t>
            </a:r>
            <a:r>
              <a:rPr sz="1850" b="1" spc="120" dirty="0">
                <a:latin typeface="Roboto"/>
                <a:cs typeface="Roboto"/>
              </a:rPr>
              <a:t> </a:t>
            </a:r>
            <a:r>
              <a:rPr sz="1850" b="1" spc="105" dirty="0">
                <a:latin typeface="Roboto"/>
                <a:cs typeface="Roboto"/>
              </a:rPr>
              <a:t>of </a:t>
            </a:r>
            <a:r>
              <a:rPr sz="1850" b="1" spc="110" dirty="0">
                <a:latin typeface="Roboto"/>
                <a:cs typeface="Roboto"/>
              </a:rPr>
              <a:t> </a:t>
            </a:r>
            <a:r>
              <a:rPr sz="1850" b="1" spc="120" dirty="0">
                <a:latin typeface="Roboto"/>
                <a:cs typeface="Roboto"/>
              </a:rPr>
              <a:t>accumulation/deemed </a:t>
            </a:r>
            <a:r>
              <a:rPr sz="1850" b="1" spc="130" dirty="0">
                <a:latin typeface="Roboto"/>
                <a:cs typeface="Roboto"/>
              </a:rPr>
              <a:t>application </a:t>
            </a:r>
            <a:r>
              <a:rPr sz="1850" b="1" spc="55" dirty="0">
                <a:latin typeface="Roboto"/>
                <a:cs typeface="Roboto"/>
              </a:rPr>
              <a:t>is </a:t>
            </a:r>
            <a:r>
              <a:rPr sz="1850" b="1" spc="155" dirty="0">
                <a:latin typeface="Roboto"/>
                <a:cs typeface="Roboto"/>
              </a:rPr>
              <a:t>furnished </a:t>
            </a:r>
            <a:r>
              <a:rPr sz="1850" b="1" spc="145" dirty="0">
                <a:latin typeface="Roboto"/>
                <a:cs typeface="Roboto"/>
              </a:rPr>
              <a:t>on </a:t>
            </a:r>
            <a:r>
              <a:rPr sz="1850" b="1" spc="210" dirty="0">
                <a:latin typeface="Roboto"/>
                <a:cs typeface="Roboto"/>
              </a:rPr>
              <a:t>or </a:t>
            </a:r>
            <a:r>
              <a:rPr sz="1850" b="1" spc="145" dirty="0">
                <a:latin typeface="Roboto"/>
                <a:cs typeface="Roboto"/>
              </a:rPr>
              <a:t>before </a:t>
            </a:r>
            <a:r>
              <a:rPr sz="1850" b="1" spc="135" dirty="0">
                <a:latin typeface="Roboto"/>
                <a:cs typeface="Roboto"/>
              </a:rPr>
              <a:t>the </a:t>
            </a:r>
            <a:r>
              <a:rPr sz="1850" b="1" spc="150" dirty="0">
                <a:latin typeface="Roboto"/>
                <a:cs typeface="Roboto"/>
              </a:rPr>
              <a:t>due </a:t>
            </a:r>
            <a:r>
              <a:rPr sz="1850" b="1" spc="155" dirty="0">
                <a:latin typeface="Roboto"/>
                <a:cs typeface="Roboto"/>
              </a:rPr>
              <a:t> </a:t>
            </a:r>
            <a:r>
              <a:rPr sz="1850" b="1" spc="120" dirty="0">
                <a:latin typeface="Roboto"/>
                <a:cs typeface="Roboto"/>
              </a:rPr>
              <a:t>date </a:t>
            </a:r>
            <a:r>
              <a:rPr sz="1850" b="1" spc="105" dirty="0">
                <a:latin typeface="Roboto"/>
                <a:cs typeface="Roboto"/>
              </a:rPr>
              <a:t>of </a:t>
            </a:r>
            <a:r>
              <a:rPr sz="1850" b="1" spc="150" dirty="0">
                <a:latin typeface="Roboto"/>
                <a:cs typeface="Roboto"/>
              </a:rPr>
              <a:t>furnishing </a:t>
            </a:r>
            <a:r>
              <a:rPr sz="1850" b="1" spc="135" dirty="0">
                <a:latin typeface="Roboto"/>
                <a:cs typeface="Roboto"/>
              </a:rPr>
              <a:t>the </a:t>
            </a:r>
            <a:r>
              <a:rPr sz="1850" b="1" spc="204" dirty="0">
                <a:latin typeface="Roboto"/>
                <a:cs typeface="Roboto"/>
              </a:rPr>
              <a:t>return </a:t>
            </a:r>
            <a:r>
              <a:rPr sz="1850" b="1" spc="40" dirty="0">
                <a:latin typeface="Roboto"/>
                <a:cs typeface="Roboto"/>
              </a:rPr>
              <a:t>as </a:t>
            </a:r>
            <a:r>
              <a:rPr sz="1850" b="1" spc="165" dirty="0">
                <a:latin typeface="Roboto"/>
                <a:cs typeface="Roboto"/>
              </a:rPr>
              <a:t>provided </a:t>
            </a:r>
            <a:r>
              <a:rPr sz="1850" b="1" spc="180" dirty="0">
                <a:latin typeface="Roboto"/>
                <a:cs typeface="Roboto"/>
              </a:rPr>
              <a:t>in </a:t>
            </a:r>
            <a:r>
              <a:rPr sz="1850" b="1" spc="65" dirty="0">
                <a:latin typeface="Roboto"/>
                <a:cs typeface="Roboto"/>
              </a:rPr>
              <a:t>sub-section </a:t>
            </a:r>
            <a:r>
              <a:rPr sz="1850" b="1" spc="135" dirty="0">
                <a:latin typeface="Roboto"/>
                <a:cs typeface="Roboto"/>
              </a:rPr>
              <a:t>(I) </a:t>
            </a:r>
            <a:r>
              <a:rPr sz="1850" b="1" spc="105" dirty="0">
                <a:latin typeface="Roboto"/>
                <a:cs typeface="Roboto"/>
              </a:rPr>
              <a:t>of </a:t>
            </a:r>
            <a:r>
              <a:rPr sz="1850" b="1" spc="90" dirty="0">
                <a:latin typeface="Roboto"/>
                <a:cs typeface="Roboto"/>
              </a:rPr>
              <a:t>section </a:t>
            </a:r>
            <a:r>
              <a:rPr sz="1850" b="1" spc="-450" dirty="0">
                <a:latin typeface="Roboto"/>
                <a:cs typeface="Roboto"/>
              </a:rPr>
              <a:t> </a:t>
            </a:r>
            <a:r>
              <a:rPr sz="1850" b="1" spc="-20" dirty="0">
                <a:latin typeface="Roboto"/>
                <a:cs typeface="Roboto"/>
              </a:rPr>
              <a:t>139</a:t>
            </a:r>
            <a:r>
              <a:rPr sz="1850" b="1" spc="15" dirty="0">
                <a:latin typeface="Roboto"/>
                <a:cs typeface="Roboto"/>
              </a:rPr>
              <a:t> </a:t>
            </a:r>
            <a:r>
              <a:rPr sz="1850" b="1" spc="105" dirty="0">
                <a:latin typeface="Roboto"/>
                <a:cs typeface="Roboto"/>
              </a:rPr>
              <a:t>of</a:t>
            </a:r>
            <a:r>
              <a:rPr sz="1850" b="1" spc="20" dirty="0">
                <a:latin typeface="Roboto"/>
                <a:cs typeface="Roboto"/>
              </a:rPr>
              <a:t> </a:t>
            </a:r>
            <a:r>
              <a:rPr sz="1850" b="1" spc="135" dirty="0">
                <a:latin typeface="Roboto"/>
                <a:cs typeface="Roboto"/>
              </a:rPr>
              <a:t>the</a:t>
            </a:r>
            <a:r>
              <a:rPr sz="1850" b="1" spc="20" dirty="0">
                <a:latin typeface="Roboto"/>
                <a:cs typeface="Roboto"/>
              </a:rPr>
              <a:t> </a:t>
            </a:r>
            <a:r>
              <a:rPr sz="1850" b="1" spc="80" dirty="0">
                <a:latin typeface="Roboto"/>
                <a:cs typeface="Roboto"/>
              </a:rPr>
              <a:t>Act.</a:t>
            </a:r>
            <a:endParaRPr sz="1850">
              <a:latin typeface="Roboto"/>
              <a:cs typeface="Roboto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Roboto Bk"/>
              <a:buAutoNum type="arabicPeriod" startAt="5"/>
            </a:pPr>
            <a:endParaRPr sz="3000">
              <a:latin typeface="Roboto"/>
              <a:cs typeface="Roboto"/>
            </a:endParaRPr>
          </a:p>
          <a:p>
            <a:pPr marL="12700" marR="7620" algn="just">
              <a:lnSpc>
                <a:spcPct val="100000"/>
              </a:lnSpc>
              <a:spcBef>
                <a:spcPts val="5"/>
              </a:spcBef>
              <a:buAutoNum type="arabicPeriod" startAt="5"/>
              <a:tabLst>
                <a:tab pos="316230" algn="l"/>
              </a:tabLst>
            </a:pPr>
            <a:r>
              <a:rPr sz="1850" b="1" spc="70" dirty="0">
                <a:latin typeface="Roboto Bk"/>
                <a:cs typeface="Roboto Bk"/>
              </a:rPr>
              <a:t>Trust </a:t>
            </a:r>
            <a:r>
              <a:rPr sz="1850" b="1" spc="120" dirty="0">
                <a:latin typeface="Roboto Bk"/>
                <a:cs typeface="Roboto Bk"/>
              </a:rPr>
              <a:t>will </a:t>
            </a:r>
            <a:r>
              <a:rPr sz="1850" b="1" spc="90" dirty="0">
                <a:latin typeface="Roboto Bk"/>
                <a:cs typeface="Roboto Bk"/>
              </a:rPr>
              <a:t>have </a:t>
            </a:r>
            <a:r>
              <a:rPr sz="1850" b="1" spc="15" dirty="0">
                <a:latin typeface="Roboto Bk"/>
                <a:cs typeface="Roboto Bk"/>
              </a:rPr>
              <a:t>to </a:t>
            </a:r>
            <a:r>
              <a:rPr sz="1850" b="1" spc="80" dirty="0">
                <a:latin typeface="Roboto Bk"/>
                <a:cs typeface="Roboto Bk"/>
              </a:rPr>
              <a:t>pay </a:t>
            </a:r>
            <a:r>
              <a:rPr sz="1850" b="1" spc="65" dirty="0">
                <a:latin typeface="Roboto Bk"/>
                <a:cs typeface="Roboto Bk"/>
              </a:rPr>
              <a:t>tax </a:t>
            </a:r>
            <a:r>
              <a:rPr sz="1850" b="1" spc="130" dirty="0">
                <a:latin typeface="Roboto Bk"/>
                <a:cs typeface="Roboto Bk"/>
              </a:rPr>
              <a:t>under </a:t>
            </a:r>
            <a:r>
              <a:rPr sz="1850" b="1" spc="20" dirty="0">
                <a:latin typeface="Roboto Bk"/>
                <a:cs typeface="Roboto Bk"/>
              </a:rPr>
              <a:t>Section </a:t>
            </a:r>
            <a:r>
              <a:rPr sz="1850" b="1" spc="30" dirty="0">
                <a:latin typeface="Roboto Bk"/>
                <a:cs typeface="Roboto Bk"/>
              </a:rPr>
              <a:t>115TD </a:t>
            </a:r>
            <a:r>
              <a:rPr sz="1850" b="1" spc="125" dirty="0">
                <a:latin typeface="Roboto Bk"/>
                <a:cs typeface="Roboto Bk"/>
              </a:rPr>
              <a:t>in </a:t>
            </a:r>
            <a:r>
              <a:rPr sz="1850" b="1" spc="-10" dirty="0">
                <a:latin typeface="Roboto Bk"/>
                <a:cs typeface="Roboto Bk"/>
              </a:rPr>
              <a:t>case </a:t>
            </a:r>
            <a:r>
              <a:rPr sz="1850" b="1" spc="30" dirty="0">
                <a:latin typeface="Roboto Bk"/>
                <a:cs typeface="Roboto Bk"/>
              </a:rPr>
              <a:t>of </a:t>
            </a:r>
            <a:r>
              <a:rPr sz="1850" b="1" spc="90" dirty="0">
                <a:latin typeface="Roboto Bk"/>
                <a:cs typeface="Roboto Bk"/>
              </a:rPr>
              <a:t>failure </a:t>
            </a:r>
            <a:r>
              <a:rPr sz="1850" b="1" spc="15" dirty="0">
                <a:latin typeface="Roboto Bk"/>
                <a:cs typeface="Roboto Bk"/>
              </a:rPr>
              <a:t>to </a:t>
            </a:r>
            <a:r>
              <a:rPr sz="1850" b="1" spc="20" dirty="0">
                <a:latin typeface="Roboto Bk"/>
                <a:cs typeface="Roboto Bk"/>
              </a:rPr>
              <a:t> </a:t>
            </a:r>
            <a:r>
              <a:rPr sz="1850" b="1" spc="90" dirty="0">
                <a:latin typeface="Roboto Bk"/>
                <a:cs typeface="Roboto Bk"/>
              </a:rPr>
              <a:t>apply </a:t>
            </a:r>
            <a:r>
              <a:rPr sz="1850" b="1" spc="95" dirty="0">
                <a:latin typeface="Roboto Bk"/>
                <a:cs typeface="Roboto Bk"/>
              </a:rPr>
              <a:t>for </a:t>
            </a:r>
            <a:r>
              <a:rPr sz="1850" b="1" spc="120" dirty="0">
                <a:latin typeface="Roboto Bk"/>
                <a:cs typeface="Roboto Bk"/>
              </a:rPr>
              <a:t>renewal </a:t>
            </a:r>
            <a:r>
              <a:rPr sz="1850" b="1" spc="30" dirty="0">
                <a:latin typeface="Roboto Bk"/>
                <a:cs typeface="Roboto Bk"/>
              </a:rPr>
              <a:t>of </a:t>
            </a:r>
            <a:r>
              <a:rPr sz="1850" b="1" spc="60" dirty="0">
                <a:latin typeface="Roboto Bk"/>
                <a:cs typeface="Roboto Bk"/>
              </a:rPr>
              <a:t>registration/approval </a:t>
            </a:r>
            <a:r>
              <a:rPr sz="1850" b="1" spc="70" dirty="0">
                <a:latin typeface="Roboto Bk"/>
                <a:cs typeface="Roboto Bk"/>
              </a:rPr>
              <a:t>after </a:t>
            </a:r>
            <a:r>
              <a:rPr sz="1850" b="1" spc="-90" dirty="0">
                <a:latin typeface="Roboto Bk"/>
                <a:cs typeface="Roboto Bk"/>
              </a:rPr>
              <a:t>3/5 </a:t>
            </a:r>
            <a:r>
              <a:rPr sz="1850" b="1" spc="60" dirty="0">
                <a:latin typeface="Roboto Bk"/>
                <a:cs typeface="Roboto Bk"/>
              </a:rPr>
              <a:t>years </a:t>
            </a:r>
            <a:r>
              <a:rPr sz="1850" b="1" spc="30" dirty="0">
                <a:latin typeface="Roboto Bk"/>
                <a:cs typeface="Roboto Bk"/>
              </a:rPr>
              <a:t>of </a:t>
            </a:r>
            <a:r>
              <a:rPr sz="1850" b="1" spc="40" dirty="0">
                <a:latin typeface="Roboto Bk"/>
                <a:cs typeface="Roboto Bk"/>
              </a:rPr>
              <a:t>registration/ </a:t>
            </a:r>
            <a:r>
              <a:rPr sz="1850" b="1" spc="45" dirty="0">
                <a:latin typeface="Roboto Bk"/>
                <a:cs typeface="Roboto Bk"/>
              </a:rPr>
              <a:t> </a:t>
            </a:r>
            <a:r>
              <a:rPr sz="1850" b="1" spc="95" dirty="0">
                <a:latin typeface="Roboto Bk"/>
                <a:cs typeface="Roboto Bk"/>
              </a:rPr>
              <a:t>approval</a:t>
            </a:r>
            <a:r>
              <a:rPr sz="1850" b="1" spc="20" dirty="0">
                <a:latin typeface="Roboto Bk"/>
                <a:cs typeface="Roboto Bk"/>
              </a:rPr>
              <a:t> </a:t>
            </a:r>
            <a:r>
              <a:rPr sz="1850" b="1" spc="130" dirty="0">
                <a:latin typeface="Roboto Bk"/>
                <a:cs typeface="Roboto Bk"/>
              </a:rPr>
              <a:t>under</a:t>
            </a:r>
            <a:r>
              <a:rPr sz="1850" b="1" spc="20" dirty="0">
                <a:latin typeface="Roboto Bk"/>
                <a:cs typeface="Roboto Bk"/>
              </a:rPr>
              <a:t> </a:t>
            </a:r>
            <a:r>
              <a:rPr sz="1850" b="1" spc="25" dirty="0">
                <a:latin typeface="Roboto Bk"/>
                <a:cs typeface="Roboto Bk"/>
              </a:rPr>
              <a:t>section</a:t>
            </a:r>
            <a:r>
              <a:rPr sz="1850" b="1" spc="20" dirty="0">
                <a:latin typeface="Roboto Bk"/>
                <a:cs typeface="Roboto Bk"/>
              </a:rPr>
              <a:t> </a:t>
            </a:r>
            <a:r>
              <a:rPr sz="1850" b="1" spc="25" dirty="0">
                <a:latin typeface="Roboto Bk"/>
                <a:cs typeface="Roboto Bk"/>
              </a:rPr>
              <a:t>12AB</a:t>
            </a:r>
            <a:r>
              <a:rPr sz="1850" b="1" spc="20" dirty="0">
                <a:latin typeface="Roboto Bk"/>
                <a:cs typeface="Roboto Bk"/>
              </a:rPr>
              <a:t> </a:t>
            </a:r>
            <a:r>
              <a:rPr sz="1850" b="1" spc="130" dirty="0">
                <a:latin typeface="Roboto Bk"/>
                <a:cs typeface="Roboto Bk"/>
              </a:rPr>
              <a:t>or</a:t>
            </a:r>
            <a:r>
              <a:rPr sz="1850" b="1" spc="20" dirty="0">
                <a:latin typeface="Roboto Bk"/>
                <a:cs typeface="Roboto Bk"/>
              </a:rPr>
              <a:t> </a:t>
            </a:r>
            <a:r>
              <a:rPr sz="1850" b="1" spc="-40" dirty="0">
                <a:latin typeface="Roboto Bk"/>
                <a:cs typeface="Roboto Bk"/>
              </a:rPr>
              <a:t>10(23C).</a:t>
            </a:r>
            <a:endParaRPr sz="1850">
              <a:latin typeface="Roboto Bk"/>
              <a:cs typeface="Roboto Bk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7036" y="532130"/>
            <a:ext cx="5800564" cy="7467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700" spc="180" dirty="0">
                <a:latin typeface="Roboto Bk"/>
                <a:cs typeface="Roboto Bk"/>
              </a:rPr>
              <a:t>Key</a:t>
            </a:r>
            <a:r>
              <a:rPr sz="4700" spc="-25" dirty="0">
                <a:latin typeface="Roboto Bk"/>
                <a:cs typeface="Roboto Bk"/>
              </a:rPr>
              <a:t> </a:t>
            </a:r>
            <a:r>
              <a:rPr sz="4700" spc="120" dirty="0">
                <a:latin typeface="Roboto Bk"/>
                <a:cs typeface="Roboto Bk"/>
              </a:rPr>
              <a:t>Features</a:t>
            </a:r>
            <a:endParaRPr sz="4700">
              <a:latin typeface="Roboto Bk"/>
              <a:cs typeface="Roboto B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86493" y="1367372"/>
            <a:ext cx="8450580" cy="5089855"/>
          </a:xfrm>
          <a:prstGeom prst="rect">
            <a:avLst/>
          </a:prstGeom>
        </p:spPr>
        <p:txBody>
          <a:bodyPr vert="horz" wrap="square" lIns="0" tIns="103505" rIns="0" bIns="0" rtlCol="0">
            <a:spAutoFit/>
          </a:bodyPr>
          <a:lstStyle/>
          <a:p>
            <a:pPr marL="469265" indent="-313690">
              <a:lnSpc>
                <a:spcPct val="100000"/>
              </a:lnSpc>
              <a:spcBef>
                <a:spcPts val="815"/>
              </a:spcBef>
              <a:buClr>
                <a:srgbClr val="4E81BD"/>
              </a:buClr>
              <a:buSzPct val="81250"/>
              <a:buFont typeface="Arial MT"/>
              <a:buChar char="•"/>
              <a:tabLst>
                <a:tab pos="469265" algn="l"/>
                <a:tab pos="469900" algn="l"/>
              </a:tabLst>
            </a:pPr>
            <a:r>
              <a:rPr sz="1600" b="1" spc="80" dirty="0">
                <a:latin typeface="Roboto Bk"/>
                <a:cs typeface="Roboto Bk"/>
              </a:rPr>
              <a:t>Bound</a:t>
            </a:r>
            <a:r>
              <a:rPr sz="1600" b="1" spc="5" dirty="0">
                <a:latin typeface="Roboto Bk"/>
                <a:cs typeface="Roboto Bk"/>
              </a:rPr>
              <a:t> </a:t>
            </a:r>
            <a:r>
              <a:rPr sz="1600" b="1" spc="70" dirty="0">
                <a:latin typeface="Roboto Bk"/>
                <a:cs typeface="Roboto Bk"/>
              </a:rPr>
              <a:t>by</a:t>
            </a:r>
            <a:r>
              <a:rPr sz="1600" b="1" spc="5" dirty="0">
                <a:latin typeface="Roboto Bk"/>
                <a:cs typeface="Roboto Bk"/>
              </a:rPr>
              <a:t> </a:t>
            </a:r>
            <a:r>
              <a:rPr sz="1600" b="1" spc="45" dirty="0">
                <a:latin typeface="Roboto Bk"/>
                <a:cs typeface="Roboto Bk"/>
              </a:rPr>
              <a:t>Conditions</a:t>
            </a:r>
            <a:endParaRPr sz="1600" dirty="0">
              <a:latin typeface="Roboto Bk"/>
              <a:cs typeface="Roboto Bk"/>
            </a:endParaRPr>
          </a:p>
          <a:p>
            <a:pPr marL="469265" indent="-313690">
              <a:lnSpc>
                <a:spcPct val="100000"/>
              </a:lnSpc>
              <a:spcBef>
                <a:spcPts val="720"/>
              </a:spcBef>
              <a:buClr>
                <a:srgbClr val="4E81BD"/>
              </a:buClr>
              <a:buSzPct val="81250"/>
              <a:buFont typeface="Arial MT"/>
              <a:buChar char="•"/>
              <a:tabLst>
                <a:tab pos="469265" algn="l"/>
                <a:tab pos="469900" algn="l"/>
              </a:tabLst>
            </a:pPr>
            <a:r>
              <a:rPr sz="1600" b="1" spc="35" dirty="0">
                <a:latin typeface="Roboto Bk"/>
                <a:cs typeface="Roboto Bk"/>
              </a:rPr>
              <a:t>Registered</a:t>
            </a:r>
            <a:r>
              <a:rPr sz="1600" b="1" spc="15" dirty="0">
                <a:latin typeface="Roboto Bk"/>
                <a:cs typeface="Roboto Bk"/>
              </a:rPr>
              <a:t> </a:t>
            </a:r>
            <a:r>
              <a:rPr sz="1600" b="1" spc="-50" dirty="0">
                <a:latin typeface="Roboto Bk"/>
                <a:cs typeface="Roboto Bk"/>
              </a:rPr>
              <a:t>u/s</a:t>
            </a:r>
            <a:r>
              <a:rPr sz="1600" b="1" spc="15" dirty="0">
                <a:latin typeface="Roboto Bk"/>
                <a:cs typeface="Roboto Bk"/>
              </a:rPr>
              <a:t> </a:t>
            </a:r>
            <a:r>
              <a:rPr sz="1600" b="1" spc="25" dirty="0">
                <a:latin typeface="Roboto Bk"/>
                <a:cs typeface="Roboto Bk"/>
              </a:rPr>
              <a:t>12AB</a:t>
            </a:r>
            <a:r>
              <a:rPr sz="1600" b="1" spc="20" dirty="0">
                <a:latin typeface="Roboto Bk"/>
                <a:cs typeface="Roboto Bk"/>
              </a:rPr>
              <a:t> </a:t>
            </a:r>
            <a:r>
              <a:rPr sz="1600" b="1" spc="-15" dirty="0">
                <a:latin typeface="Roboto Bk"/>
                <a:cs typeface="Roboto Bk"/>
              </a:rPr>
              <a:t>(w.e.f.</a:t>
            </a:r>
            <a:r>
              <a:rPr sz="1600" b="1" spc="15" dirty="0">
                <a:latin typeface="Roboto Bk"/>
                <a:cs typeface="Roboto Bk"/>
              </a:rPr>
              <a:t> </a:t>
            </a:r>
            <a:r>
              <a:rPr sz="1600" b="1" spc="-40" dirty="0">
                <a:latin typeface="Roboto Bk"/>
                <a:cs typeface="Roboto Bk"/>
              </a:rPr>
              <a:t>1.4.21)</a:t>
            </a:r>
            <a:r>
              <a:rPr sz="1600" b="1" spc="20" dirty="0">
                <a:latin typeface="Roboto Bk"/>
                <a:cs typeface="Roboto Bk"/>
              </a:rPr>
              <a:t> </a:t>
            </a:r>
            <a:r>
              <a:rPr sz="1600" b="1" spc="-60" dirty="0">
                <a:latin typeface="Roboto Bk"/>
                <a:cs typeface="Roboto Bk"/>
              </a:rPr>
              <a:t>,</a:t>
            </a:r>
            <a:r>
              <a:rPr sz="1600" b="1" spc="15" dirty="0">
                <a:latin typeface="Roboto Bk"/>
                <a:cs typeface="Roboto Bk"/>
              </a:rPr>
              <a:t> </a:t>
            </a:r>
            <a:r>
              <a:rPr sz="1600" b="1" spc="110" dirty="0">
                <a:latin typeface="Roboto Bk"/>
                <a:cs typeface="Roboto Bk"/>
              </a:rPr>
              <a:t>or</a:t>
            </a:r>
            <a:endParaRPr sz="1600" dirty="0">
              <a:latin typeface="Roboto Bk"/>
              <a:cs typeface="Roboto Bk"/>
            </a:endParaRPr>
          </a:p>
          <a:p>
            <a:pPr marL="469265" indent="-313690">
              <a:lnSpc>
                <a:spcPct val="100000"/>
              </a:lnSpc>
              <a:spcBef>
                <a:spcPts val="720"/>
              </a:spcBef>
              <a:buClr>
                <a:srgbClr val="4E81BD"/>
              </a:buClr>
              <a:buSzPct val="81250"/>
              <a:buFont typeface="Arial MT"/>
              <a:buChar char="•"/>
              <a:tabLst>
                <a:tab pos="469265" algn="l"/>
                <a:tab pos="469900" algn="l"/>
              </a:tabLst>
            </a:pPr>
            <a:r>
              <a:rPr sz="1600" b="1" spc="90" dirty="0">
                <a:latin typeface="Roboto Bk"/>
                <a:cs typeface="Roboto Bk"/>
              </a:rPr>
              <a:t>Approved</a:t>
            </a:r>
            <a:r>
              <a:rPr sz="1600" b="1" dirty="0">
                <a:latin typeface="Roboto Bk"/>
                <a:cs typeface="Roboto Bk"/>
              </a:rPr>
              <a:t> </a:t>
            </a:r>
            <a:r>
              <a:rPr sz="1600" b="1" spc="-50" dirty="0">
                <a:latin typeface="Roboto Bk"/>
                <a:cs typeface="Roboto Bk"/>
              </a:rPr>
              <a:t>u/s</a:t>
            </a:r>
            <a:r>
              <a:rPr sz="1600" b="1" spc="5" dirty="0">
                <a:latin typeface="Roboto Bk"/>
                <a:cs typeface="Roboto Bk"/>
              </a:rPr>
              <a:t> </a:t>
            </a:r>
            <a:r>
              <a:rPr sz="1600" b="1" spc="-295" dirty="0">
                <a:latin typeface="Roboto Bk"/>
                <a:cs typeface="Roboto Bk"/>
              </a:rPr>
              <a:t>–</a:t>
            </a:r>
            <a:endParaRPr sz="1600" dirty="0">
              <a:latin typeface="Roboto Bk"/>
              <a:cs typeface="Roboto Bk"/>
            </a:endParaRPr>
          </a:p>
          <a:p>
            <a:pPr marL="772795" lvl="1" indent="-323850">
              <a:lnSpc>
                <a:spcPct val="100000"/>
              </a:lnSpc>
              <a:spcBef>
                <a:spcPts val="640"/>
              </a:spcBef>
              <a:buClr>
                <a:srgbClr val="4E81BD"/>
              </a:buClr>
              <a:buFont typeface="Arial MT"/>
              <a:buChar char="•"/>
              <a:tabLst>
                <a:tab pos="772795" algn="l"/>
                <a:tab pos="773430" algn="l"/>
              </a:tabLst>
            </a:pPr>
            <a:r>
              <a:rPr sz="1600" b="1" spc="-20" dirty="0">
                <a:latin typeface="Roboto Bk"/>
                <a:cs typeface="Roboto Bk"/>
              </a:rPr>
              <a:t>10(23C)</a:t>
            </a:r>
            <a:endParaRPr sz="1600" dirty="0">
              <a:latin typeface="Roboto Bk"/>
              <a:cs typeface="Roboto Bk"/>
            </a:endParaRPr>
          </a:p>
          <a:p>
            <a:pPr marL="772795" lvl="1" indent="-323850">
              <a:lnSpc>
                <a:spcPct val="100000"/>
              </a:lnSpc>
              <a:spcBef>
                <a:spcPts val="635"/>
              </a:spcBef>
              <a:buClr>
                <a:srgbClr val="4E81BD"/>
              </a:buClr>
              <a:buFont typeface="Arial MT"/>
              <a:buChar char="•"/>
              <a:tabLst>
                <a:tab pos="772795" algn="l"/>
                <a:tab pos="773430" algn="l"/>
              </a:tabLst>
            </a:pPr>
            <a:r>
              <a:rPr sz="1600" b="1" spc="15" dirty="0">
                <a:latin typeface="Roboto Bk"/>
                <a:cs typeface="Roboto Bk"/>
              </a:rPr>
              <a:t>80G</a:t>
            </a:r>
            <a:endParaRPr sz="1600" dirty="0">
              <a:latin typeface="Roboto Bk"/>
              <a:cs typeface="Roboto Bk"/>
            </a:endParaRPr>
          </a:p>
          <a:p>
            <a:pPr marL="772795" lvl="1" indent="-323850">
              <a:lnSpc>
                <a:spcPct val="100000"/>
              </a:lnSpc>
              <a:spcBef>
                <a:spcPts val="640"/>
              </a:spcBef>
              <a:buClr>
                <a:srgbClr val="4E81BD"/>
              </a:buClr>
              <a:buFont typeface="Arial MT"/>
              <a:buChar char="•"/>
              <a:tabLst>
                <a:tab pos="772795" algn="l"/>
                <a:tab pos="773430" algn="l"/>
              </a:tabLst>
            </a:pPr>
            <a:r>
              <a:rPr sz="1600" b="1" spc="25" dirty="0">
                <a:latin typeface="Roboto Bk"/>
                <a:cs typeface="Roboto Bk"/>
              </a:rPr>
              <a:t>10(23AAA)</a:t>
            </a:r>
            <a:r>
              <a:rPr lang="en-US" sz="1600" b="1" spc="25" dirty="0">
                <a:latin typeface="Roboto Bk"/>
                <a:cs typeface="Roboto Bk"/>
              </a:rPr>
              <a:t> (Approved Emp Welfare Funds)</a:t>
            </a:r>
            <a:endParaRPr sz="1600" dirty="0">
              <a:latin typeface="Roboto Bk"/>
              <a:cs typeface="Roboto Bk"/>
            </a:endParaRPr>
          </a:p>
          <a:p>
            <a:pPr marL="772795" lvl="1" indent="-323850">
              <a:lnSpc>
                <a:spcPct val="100000"/>
              </a:lnSpc>
              <a:spcBef>
                <a:spcPts val="635"/>
              </a:spcBef>
              <a:buClr>
                <a:srgbClr val="4E81BD"/>
              </a:buClr>
              <a:buFont typeface="Arial MT"/>
              <a:buChar char="•"/>
              <a:tabLst>
                <a:tab pos="772795" algn="l"/>
                <a:tab pos="773430" algn="l"/>
              </a:tabLst>
            </a:pPr>
            <a:r>
              <a:rPr sz="1600" b="1" spc="-25" dirty="0">
                <a:latin typeface="Roboto Bk"/>
                <a:cs typeface="Roboto Bk"/>
              </a:rPr>
              <a:t>10</a:t>
            </a:r>
            <a:r>
              <a:rPr sz="1600" b="1" spc="-15" dirty="0">
                <a:latin typeface="Roboto Bk"/>
                <a:cs typeface="Roboto Bk"/>
              </a:rPr>
              <a:t>(</a:t>
            </a:r>
            <a:r>
              <a:rPr sz="1600" b="1" spc="-25" dirty="0">
                <a:latin typeface="Roboto Bk"/>
                <a:cs typeface="Roboto Bk"/>
              </a:rPr>
              <a:t>46</a:t>
            </a:r>
            <a:r>
              <a:rPr sz="1600" b="1" spc="-10" dirty="0">
                <a:latin typeface="Roboto Bk"/>
                <a:cs typeface="Roboto Bk"/>
              </a:rPr>
              <a:t>)</a:t>
            </a:r>
            <a:r>
              <a:rPr sz="1600" b="1" spc="20" dirty="0">
                <a:latin typeface="Roboto Bk"/>
                <a:cs typeface="Roboto Bk"/>
              </a:rPr>
              <a:t> </a:t>
            </a:r>
            <a:r>
              <a:rPr sz="1600" b="1" spc="-295" dirty="0">
                <a:latin typeface="Roboto Bk"/>
                <a:cs typeface="Roboto Bk"/>
              </a:rPr>
              <a:t>–</a:t>
            </a:r>
            <a:r>
              <a:rPr sz="1600" b="1" spc="20" dirty="0">
                <a:latin typeface="Roboto Bk"/>
                <a:cs typeface="Roboto Bk"/>
              </a:rPr>
              <a:t> </a:t>
            </a:r>
            <a:r>
              <a:rPr sz="1600" b="1" spc="-30" dirty="0">
                <a:latin typeface="Roboto Bk"/>
                <a:cs typeface="Roboto Bk"/>
              </a:rPr>
              <a:t>C</a:t>
            </a:r>
            <a:r>
              <a:rPr sz="1600" b="1" spc="30" dirty="0">
                <a:latin typeface="Roboto Bk"/>
                <a:cs typeface="Roboto Bk"/>
              </a:rPr>
              <a:t>B</a:t>
            </a:r>
            <a:r>
              <a:rPr sz="1600" b="1" spc="95" dirty="0">
                <a:latin typeface="Roboto Bk"/>
                <a:cs typeface="Roboto Bk"/>
              </a:rPr>
              <a:t>D</a:t>
            </a:r>
            <a:r>
              <a:rPr sz="1600" b="1" spc="85" dirty="0">
                <a:latin typeface="Roboto Bk"/>
                <a:cs typeface="Roboto Bk"/>
              </a:rPr>
              <a:t>T</a:t>
            </a:r>
            <a:r>
              <a:rPr sz="1600" b="1" spc="-135" dirty="0">
                <a:latin typeface="Roboto Bk"/>
                <a:cs typeface="Roboto Bk"/>
              </a:rPr>
              <a:t>’</a:t>
            </a:r>
            <a:r>
              <a:rPr sz="1600" b="1" spc="-90" dirty="0">
                <a:latin typeface="Roboto Bk"/>
                <a:cs typeface="Roboto Bk"/>
              </a:rPr>
              <a:t>s</a:t>
            </a:r>
            <a:r>
              <a:rPr sz="1600" b="1" spc="20" dirty="0">
                <a:latin typeface="Roboto Bk"/>
                <a:cs typeface="Roboto Bk"/>
              </a:rPr>
              <a:t> </a:t>
            </a:r>
            <a:r>
              <a:rPr sz="1600" b="1" spc="60" dirty="0">
                <a:latin typeface="Roboto Bk"/>
                <a:cs typeface="Roboto Bk"/>
              </a:rPr>
              <a:t>a</a:t>
            </a:r>
            <a:r>
              <a:rPr sz="1600" b="1" spc="90" dirty="0">
                <a:latin typeface="Roboto Bk"/>
                <a:cs typeface="Roboto Bk"/>
              </a:rPr>
              <a:t>pp</a:t>
            </a:r>
            <a:r>
              <a:rPr sz="1600" b="1" spc="190" dirty="0">
                <a:latin typeface="Roboto Bk"/>
                <a:cs typeface="Roboto Bk"/>
              </a:rPr>
              <a:t>r</a:t>
            </a:r>
            <a:r>
              <a:rPr sz="1600" b="1" spc="25" dirty="0">
                <a:latin typeface="Roboto Bk"/>
                <a:cs typeface="Roboto Bk"/>
              </a:rPr>
              <a:t>o</a:t>
            </a:r>
            <a:r>
              <a:rPr sz="1600" b="1" spc="105" dirty="0">
                <a:latin typeface="Roboto Bk"/>
                <a:cs typeface="Roboto Bk"/>
              </a:rPr>
              <a:t>v</a:t>
            </a:r>
            <a:r>
              <a:rPr sz="1600" b="1" spc="60" dirty="0">
                <a:latin typeface="Roboto Bk"/>
                <a:cs typeface="Roboto Bk"/>
              </a:rPr>
              <a:t>al</a:t>
            </a:r>
            <a:r>
              <a:rPr lang="en-US" sz="1600" b="1" spc="60" dirty="0">
                <a:latin typeface="Roboto Bk"/>
                <a:cs typeface="Roboto Bk"/>
              </a:rPr>
              <a:t> (Govt. entities)</a:t>
            </a:r>
            <a:endParaRPr sz="1600" dirty="0">
              <a:latin typeface="Roboto Bk"/>
              <a:cs typeface="Roboto Bk"/>
            </a:endParaRPr>
          </a:p>
          <a:p>
            <a:pPr marL="772795" lvl="1" indent="-323850">
              <a:lnSpc>
                <a:spcPct val="100000"/>
              </a:lnSpc>
              <a:spcBef>
                <a:spcPts val="640"/>
              </a:spcBef>
              <a:buClr>
                <a:srgbClr val="4E81BD"/>
              </a:buClr>
              <a:buFont typeface="Arial MT"/>
              <a:buChar char="•"/>
              <a:tabLst>
                <a:tab pos="772795" algn="l"/>
                <a:tab pos="773430" algn="l"/>
              </a:tabLst>
            </a:pPr>
            <a:r>
              <a:rPr sz="1600" b="1" spc="-25" dirty="0">
                <a:latin typeface="Roboto Bk"/>
                <a:cs typeface="Roboto Bk"/>
              </a:rPr>
              <a:t>35</a:t>
            </a:r>
            <a:r>
              <a:rPr sz="1600" b="1" spc="-15" dirty="0">
                <a:latin typeface="Roboto Bk"/>
                <a:cs typeface="Roboto Bk"/>
              </a:rPr>
              <a:t>(</a:t>
            </a:r>
            <a:r>
              <a:rPr sz="1600" b="1" spc="-25" dirty="0">
                <a:latin typeface="Roboto Bk"/>
                <a:cs typeface="Roboto Bk"/>
              </a:rPr>
              <a:t>1</a:t>
            </a:r>
            <a:r>
              <a:rPr sz="1600" b="1" spc="-10" dirty="0">
                <a:latin typeface="Roboto Bk"/>
                <a:cs typeface="Roboto Bk"/>
              </a:rPr>
              <a:t>)</a:t>
            </a:r>
            <a:r>
              <a:rPr sz="1600" b="1" spc="20" dirty="0">
                <a:latin typeface="Roboto Bk"/>
                <a:cs typeface="Roboto Bk"/>
              </a:rPr>
              <a:t> </a:t>
            </a:r>
            <a:r>
              <a:rPr sz="1600" b="1" spc="-295" dirty="0">
                <a:latin typeface="Roboto Bk"/>
                <a:cs typeface="Roboto Bk"/>
              </a:rPr>
              <a:t>–</a:t>
            </a:r>
            <a:r>
              <a:rPr sz="1600" b="1" spc="20" dirty="0">
                <a:latin typeface="Roboto Bk"/>
                <a:cs typeface="Roboto Bk"/>
              </a:rPr>
              <a:t> </a:t>
            </a:r>
            <a:r>
              <a:rPr sz="1600" b="1" spc="-30" dirty="0">
                <a:latin typeface="Roboto Bk"/>
                <a:cs typeface="Roboto Bk"/>
              </a:rPr>
              <a:t>C</a:t>
            </a:r>
            <a:r>
              <a:rPr sz="1600" b="1" spc="30" dirty="0">
                <a:latin typeface="Roboto Bk"/>
                <a:cs typeface="Roboto Bk"/>
              </a:rPr>
              <a:t>B</a:t>
            </a:r>
            <a:r>
              <a:rPr sz="1600" b="1" spc="95" dirty="0">
                <a:latin typeface="Roboto Bk"/>
                <a:cs typeface="Roboto Bk"/>
              </a:rPr>
              <a:t>D</a:t>
            </a:r>
            <a:r>
              <a:rPr sz="1600" b="1" spc="85" dirty="0">
                <a:latin typeface="Roboto Bk"/>
                <a:cs typeface="Roboto Bk"/>
              </a:rPr>
              <a:t>T</a:t>
            </a:r>
            <a:r>
              <a:rPr sz="1600" b="1" spc="-135" dirty="0">
                <a:latin typeface="Roboto Bk"/>
                <a:cs typeface="Roboto Bk"/>
              </a:rPr>
              <a:t>’</a:t>
            </a:r>
            <a:r>
              <a:rPr sz="1600" b="1" spc="-90" dirty="0">
                <a:latin typeface="Roboto Bk"/>
                <a:cs typeface="Roboto Bk"/>
              </a:rPr>
              <a:t>s</a:t>
            </a:r>
            <a:r>
              <a:rPr sz="1600" b="1" spc="20" dirty="0">
                <a:latin typeface="Roboto Bk"/>
                <a:cs typeface="Roboto Bk"/>
              </a:rPr>
              <a:t> </a:t>
            </a:r>
            <a:r>
              <a:rPr sz="1600" b="1" spc="60" dirty="0">
                <a:latin typeface="Roboto Bk"/>
                <a:cs typeface="Roboto Bk"/>
              </a:rPr>
              <a:t>a</a:t>
            </a:r>
            <a:r>
              <a:rPr sz="1600" b="1" spc="90" dirty="0">
                <a:latin typeface="Roboto Bk"/>
                <a:cs typeface="Roboto Bk"/>
              </a:rPr>
              <a:t>pp</a:t>
            </a:r>
            <a:r>
              <a:rPr sz="1600" b="1" spc="190" dirty="0">
                <a:latin typeface="Roboto Bk"/>
                <a:cs typeface="Roboto Bk"/>
              </a:rPr>
              <a:t>r</a:t>
            </a:r>
            <a:r>
              <a:rPr sz="1600" b="1" spc="25" dirty="0">
                <a:latin typeface="Roboto Bk"/>
                <a:cs typeface="Roboto Bk"/>
              </a:rPr>
              <a:t>o</a:t>
            </a:r>
            <a:r>
              <a:rPr sz="1600" b="1" spc="105" dirty="0">
                <a:latin typeface="Roboto Bk"/>
                <a:cs typeface="Roboto Bk"/>
              </a:rPr>
              <a:t>v</a:t>
            </a:r>
            <a:r>
              <a:rPr sz="1600" b="1" spc="60" dirty="0">
                <a:latin typeface="Roboto Bk"/>
                <a:cs typeface="Roboto Bk"/>
              </a:rPr>
              <a:t>al</a:t>
            </a:r>
            <a:r>
              <a:rPr lang="en-US" sz="1600" b="1" spc="60" dirty="0">
                <a:latin typeface="Roboto Bk"/>
                <a:cs typeface="Roboto Bk"/>
              </a:rPr>
              <a:t> (Research)</a:t>
            </a:r>
            <a:endParaRPr sz="1600" dirty="0">
              <a:latin typeface="Roboto Bk"/>
              <a:cs typeface="Roboto Bk"/>
            </a:endParaRPr>
          </a:p>
          <a:p>
            <a:pPr marL="469265" indent="-457200">
              <a:lnSpc>
                <a:spcPct val="100000"/>
              </a:lnSpc>
              <a:spcBef>
                <a:spcPts val="720"/>
              </a:spcBef>
              <a:buClr>
                <a:srgbClr val="4E81BD"/>
              </a:buClr>
              <a:buSzPct val="81250"/>
              <a:buFont typeface="Segoe UI Symbol"/>
              <a:buChar char="⚫"/>
              <a:tabLst>
                <a:tab pos="469265" algn="l"/>
                <a:tab pos="469900" algn="l"/>
              </a:tabLst>
            </a:pPr>
            <a:r>
              <a:rPr sz="1600" b="1" spc="85" dirty="0">
                <a:latin typeface="Roboto Bk"/>
                <a:cs typeface="Roboto Bk"/>
              </a:rPr>
              <a:t>Either</a:t>
            </a:r>
            <a:r>
              <a:rPr sz="1600" b="1" spc="20" dirty="0">
                <a:latin typeface="Roboto Bk"/>
                <a:cs typeface="Roboto Bk"/>
              </a:rPr>
              <a:t> </a:t>
            </a:r>
            <a:r>
              <a:rPr sz="1600" b="1" spc="65" dirty="0">
                <a:latin typeface="Roboto Bk"/>
                <a:cs typeface="Roboto Bk"/>
              </a:rPr>
              <a:t>Charitable</a:t>
            </a:r>
            <a:r>
              <a:rPr sz="1600" b="1" spc="20" dirty="0">
                <a:latin typeface="Roboto Bk"/>
                <a:cs typeface="Roboto Bk"/>
              </a:rPr>
              <a:t> </a:t>
            </a:r>
            <a:r>
              <a:rPr sz="1600" b="1" spc="110" dirty="0">
                <a:latin typeface="Roboto Bk"/>
                <a:cs typeface="Roboto Bk"/>
              </a:rPr>
              <a:t>or</a:t>
            </a:r>
            <a:r>
              <a:rPr sz="1600" b="1" spc="20" dirty="0">
                <a:latin typeface="Roboto Bk"/>
                <a:cs typeface="Roboto Bk"/>
              </a:rPr>
              <a:t> </a:t>
            </a:r>
            <a:r>
              <a:rPr sz="1600" b="1" spc="30">
                <a:latin typeface="Roboto Bk"/>
                <a:cs typeface="Roboto Bk"/>
              </a:rPr>
              <a:t>Religious</a:t>
            </a:r>
            <a:r>
              <a:rPr sz="1600" b="1" spc="20">
                <a:latin typeface="Roboto Bk"/>
                <a:cs typeface="Roboto Bk"/>
              </a:rPr>
              <a:t> </a:t>
            </a:r>
            <a:r>
              <a:rPr sz="1600" b="1" spc="-295" smtClean="0">
                <a:latin typeface="Roboto Bk"/>
                <a:cs typeface="Roboto Bk"/>
              </a:rPr>
              <a:t>–</a:t>
            </a:r>
            <a:r>
              <a:rPr lang="en-US" sz="1600" b="1" spc="-295" dirty="0" smtClean="0">
                <a:latin typeface="Roboto Bk"/>
                <a:cs typeface="Roboto Bk"/>
              </a:rPr>
              <a:t> </a:t>
            </a:r>
            <a:r>
              <a:rPr sz="1600" b="1" spc="-285" smtClean="0">
                <a:latin typeface="Roboto Bk"/>
                <a:cs typeface="Roboto Bk"/>
              </a:rPr>
              <a:t> </a:t>
            </a:r>
            <a:r>
              <a:rPr sz="1600" b="1" spc="40" dirty="0">
                <a:latin typeface="Roboto Bk"/>
                <a:cs typeface="Roboto Bk"/>
              </a:rPr>
              <a:t>Not</a:t>
            </a:r>
            <a:r>
              <a:rPr sz="1600" b="1" spc="25" dirty="0">
                <a:latin typeface="Roboto Bk"/>
                <a:cs typeface="Roboto Bk"/>
              </a:rPr>
              <a:t> </a:t>
            </a:r>
            <a:r>
              <a:rPr sz="1600" b="1" spc="60" dirty="0">
                <a:latin typeface="Roboto Bk"/>
                <a:cs typeface="Roboto Bk"/>
              </a:rPr>
              <a:t>both</a:t>
            </a:r>
            <a:endParaRPr sz="1600" dirty="0">
              <a:latin typeface="Roboto Bk"/>
              <a:cs typeface="Roboto Bk"/>
            </a:endParaRPr>
          </a:p>
          <a:p>
            <a:pPr marL="469265" marR="5080" indent="-457200">
              <a:lnSpc>
                <a:spcPct val="103099"/>
              </a:lnSpc>
              <a:spcBef>
                <a:spcPts val="635"/>
              </a:spcBef>
              <a:buSzPct val="81250"/>
              <a:buFont typeface="Segoe UI Symbol"/>
              <a:buChar char="⚫"/>
              <a:tabLst>
                <a:tab pos="469265" algn="l"/>
                <a:tab pos="469900" algn="l"/>
                <a:tab pos="4718685" algn="l"/>
              </a:tabLst>
            </a:pPr>
            <a:r>
              <a:rPr sz="1600" b="1" spc="100" dirty="0">
                <a:latin typeface="Roboto"/>
                <a:cs typeface="Roboto"/>
              </a:rPr>
              <a:t>Spend</a:t>
            </a:r>
            <a:r>
              <a:rPr sz="1600" b="1" spc="245" dirty="0">
                <a:latin typeface="Roboto"/>
                <a:cs typeface="Roboto"/>
              </a:rPr>
              <a:t> </a:t>
            </a:r>
            <a:r>
              <a:rPr sz="1600" b="1" spc="60" dirty="0">
                <a:latin typeface="Roboto Bk"/>
                <a:cs typeface="Roboto Bk"/>
              </a:rPr>
              <a:t>(including</a:t>
            </a:r>
            <a:r>
              <a:rPr sz="1600" b="1" spc="250" dirty="0">
                <a:latin typeface="Roboto Bk"/>
                <a:cs typeface="Roboto Bk"/>
              </a:rPr>
              <a:t> </a:t>
            </a:r>
            <a:r>
              <a:rPr sz="1600" b="1" spc="55" dirty="0">
                <a:latin typeface="Roboto Bk"/>
                <a:cs typeface="Roboto Bk"/>
              </a:rPr>
              <a:t>accumulation)</a:t>
            </a:r>
            <a:r>
              <a:rPr sz="1600" b="1" spc="150" dirty="0">
                <a:latin typeface="Roboto Bk"/>
                <a:cs typeface="Roboto Bk"/>
              </a:rPr>
              <a:t> </a:t>
            </a:r>
            <a:r>
              <a:rPr sz="1600" b="1" spc="-185" dirty="0">
                <a:latin typeface="Roboto Bk"/>
                <a:cs typeface="Roboto Bk"/>
              </a:rPr>
              <a:t>-</a:t>
            </a:r>
            <a:r>
              <a:rPr sz="1600" b="1" spc="254" dirty="0">
                <a:latin typeface="Roboto Bk"/>
                <a:cs typeface="Roboto Bk"/>
              </a:rPr>
              <a:t> </a:t>
            </a:r>
            <a:r>
              <a:rPr sz="1600" b="1" spc="70" dirty="0">
                <a:latin typeface="Roboto Bk"/>
                <a:cs typeface="Roboto Bk"/>
              </a:rPr>
              <a:t>85%</a:t>
            </a:r>
            <a:r>
              <a:rPr sz="1600" b="1" spc="250" dirty="0">
                <a:latin typeface="Roboto Bk"/>
                <a:cs typeface="Roboto Bk"/>
              </a:rPr>
              <a:t> </a:t>
            </a:r>
            <a:r>
              <a:rPr sz="1600" b="1" spc="25" dirty="0">
                <a:latin typeface="Roboto Bk"/>
                <a:cs typeface="Roboto Bk"/>
              </a:rPr>
              <a:t>of</a:t>
            </a:r>
            <a:r>
              <a:rPr lang="en-US" sz="1600" b="1" spc="25" dirty="0">
                <a:latin typeface="Roboto Bk"/>
                <a:cs typeface="Roboto Bk"/>
              </a:rPr>
              <a:t> </a:t>
            </a:r>
            <a:r>
              <a:rPr sz="1600" b="1" spc="30" dirty="0">
                <a:latin typeface="Roboto Bk"/>
                <a:cs typeface="Roboto Bk"/>
              </a:rPr>
              <a:t>total</a:t>
            </a:r>
            <a:r>
              <a:rPr sz="1600" b="1" spc="250" dirty="0">
                <a:latin typeface="Roboto Bk"/>
                <a:cs typeface="Roboto Bk"/>
              </a:rPr>
              <a:t> </a:t>
            </a:r>
            <a:r>
              <a:rPr sz="1600" b="1" spc="35" dirty="0">
                <a:latin typeface="Roboto Bk"/>
                <a:cs typeface="Roboto Bk"/>
              </a:rPr>
              <a:t>receipts</a:t>
            </a:r>
            <a:r>
              <a:rPr sz="1600" b="1" spc="225" dirty="0">
                <a:latin typeface="Roboto Bk"/>
                <a:cs typeface="Roboto Bk"/>
              </a:rPr>
              <a:t> </a:t>
            </a:r>
            <a:r>
              <a:rPr sz="1600" b="1" spc="70" dirty="0">
                <a:latin typeface="Roboto Bk"/>
                <a:cs typeface="Roboto Bk"/>
              </a:rPr>
              <a:t>towards</a:t>
            </a:r>
            <a:r>
              <a:rPr sz="1600" b="1" spc="114" dirty="0">
                <a:latin typeface="Roboto Bk"/>
                <a:cs typeface="Roboto Bk"/>
              </a:rPr>
              <a:t> </a:t>
            </a:r>
            <a:r>
              <a:rPr sz="1600" b="1" spc="-185" dirty="0">
                <a:latin typeface="Roboto Bk"/>
                <a:cs typeface="Roboto Bk"/>
              </a:rPr>
              <a:t>- </a:t>
            </a:r>
            <a:r>
              <a:rPr sz="1600" b="1" spc="-180" dirty="0">
                <a:latin typeface="Roboto Bk"/>
                <a:cs typeface="Roboto Bk"/>
              </a:rPr>
              <a:t> </a:t>
            </a:r>
            <a:r>
              <a:rPr sz="1600" b="1" spc="10" dirty="0">
                <a:latin typeface="Roboto Bk"/>
                <a:cs typeface="Roboto Bk"/>
              </a:rPr>
              <a:t>objects</a:t>
            </a:r>
            <a:r>
              <a:rPr sz="1600" b="1" spc="225" dirty="0">
                <a:latin typeface="Roboto Bk"/>
                <a:cs typeface="Roboto Bk"/>
              </a:rPr>
              <a:t> </a:t>
            </a:r>
            <a:r>
              <a:rPr sz="1600" b="1" spc="25" dirty="0">
                <a:latin typeface="Roboto Bk"/>
                <a:cs typeface="Roboto Bk"/>
              </a:rPr>
              <a:t>of</a:t>
            </a:r>
            <a:r>
              <a:rPr sz="1600" b="1" spc="100" dirty="0">
                <a:latin typeface="Roboto Bk"/>
                <a:cs typeface="Roboto Bk"/>
              </a:rPr>
              <a:t> </a:t>
            </a:r>
            <a:r>
              <a:rPr sz="1600" b="1" spc="50" dirty="0">
                <a:latin typeface="Roboto Bk"/>
                <a:cs typeface="Roboto Bk"/>
              </a:rPr>
              <a:t>the </a:t>
            </a:r>
            <a:r>
              <a:rPr sz="1600" b="1" spc="-385" dirty="0">
                <a:latin typeface="Roboto Bk"/>
                <a:cs typeface="Roboto Bk"/>
              </a:rPr>
              <a:t> </a:t>
            </a:r>
            <a:r>
              <a:rPr sz="1600" b="1" spc="40" dirty="0">
                <a:latin typeface="Roboto Bk"/>
                <a:cs typeface="Roboto Bk"/>
              </a:rPr>
              <a:t>Trust,</a:t>
            </a:r>
            <a:r>
              <a:rPr sz="1600" b="1" spc="15" dirty="0">
                <a:latin typeface="Roboto Bk"/>
                <a:cs typeface="Roboto Bk"/>
              </a:rPr>
              <a:t> </a:t>
            </a:r>
            <a:r>
              <a:rPr sz="1600" b="1" spc="110" dirty="0">
                <a:latin typeface="Roboto Bk"/>
                <a:cs typeface="Roboto Bk"/>
              </a:rPr>
              <a:t>or</a:t>
            </a:r>
            <a:endParaRPr sz="1600" dirty="0">
              <a:latin typeface="Roboto Bk"/>
              <a:cs typeface="Roboto Bk"/>
            </a:endParaRPr>
          </a:p>
          <a:p>
            <a:pPr marL="469265" indent="-457200">
              <a:lnSpc>
                <a:spcPct val="100000"/>
              </a:lnSpc>
              <a:spcBef>
                <a:spcPts val="720"/>
              </a:spcBef>
              <a:buClr>
                <a:srgbClr val="4E81BD"/>
              </a:buClr>
              <a:buSzPct val="81250"/>
              <a:buFont typeface="Segoe UI Symbol"/>
              <a:buChar char="⚫"/>
              <a:tabLst>
                <a:tab pos="469265" algn="l"/>
                <a:tab pos="469900" algn="l"/>
              </a:tabLst>
            </a:pPr>
            <a:r>
              <a:rPr sz="1600" b="1" spc="55" dirty="0">
                <a:latin typeface="Roboto Bk"/>
                <a:cs typeface="Roboto Bk"/>
              </a:rPr>
              <a:t>File</a:t>
            </a:r>
            <a:r>
              <a:rPr sz="1600" b="1" spc="405" dirty="0">
                <a:latin typeface="Roboto Bk"/>
                <a:cs typeface="Roboto Bk"/>
              </a:rPr>
              <a:t> </a:t>
            </a:r>
            <a:r>
              <a:rPr sz="1600" b="1" spc="90" dirty="0">
                <a:latin typeface="Roboto Bk"/>
                <a:cs typeface="Roboto Bk"/>
              </a:rPr>
              <a:t>Form</a:t>
            </a:r>
            <a:r>
              <a:rPr sz="1600" b="1" spc="5" dirty="0">
                <a:latin typeface="Roboto Bk"/>
                <a:cs typeface="Roboto Bk"/>
              </a:rPr>
              <a:t> </a:t>
            </a:r>
            <a:r>
              <a:rPr sz="1600" b="1" spc="25" dirty="0">
                <a:latin typeface="Roboto Bk"/>
                <a:cs typeface="Roboto Bk"/>
              </a:rPr>
              <a:t>10</a:t>
            </a:r>
            <a:r>
              <a:rPr lang="en-US" sz="1600" b="1" spc="25" dirty="0">
                <a:latin typeface="Roboto Bk"/>
                <a:cs typeface="Roboto Bk"/>
              </a:rPr>
              <a:t> </a:t>
            </a:r>
            <a:r>
              <a:rPr sz="1600" b="1" spc="25" dirty="0">
                <a:latin typeface="Roboto Bk"/>
                <a:cs typeface="Roboto Bk"/>
              </a:rPr>
              <a:t>&amp;</a:t>
            </a:r>
            <a:r>
              <a:rPr sz="1600" b="1" spc="5" dirty="0">
                <a:latin typeface="Roboto Bk"/>
                <a:cs typeface="Roboto Bk"/>
              </a:rPr>
              <a:t> </a:t>
            </a:r>
            <a:r>
              <a:rPr sz="1600" b="1" spc="45" dirty="0">
                <a:latin typeface="Roboto Bk"/>
                <a:cs typeface="Roboto Bk"/>
              </a:rPr>
              <a:t>9A</a:t>
            </a:r>
            <a:endParaRPr sz="1600" dirty="0">
              <a:latin typeface="Roboto Bk"/>
              <a:cs typeface="Roboto Bk"/>
            </a:endParaRPr>
          </a:p>
          <a:p>
            <a:pPr marL="469265" indent="-457200">
              <a:lnSpc>
                <a:spcPct val="100000"/>
              </a:lnSpc>
              <a:spcBef>
                <a:spcPts val="720"/>
              </a:spcBef>
              <a:buSzPct val="81250"/>
              <a:buFont typeface="Segoe UI Symbol"/>
              <a:buChar char="⚫"/>
              <a:tabLst>
                <a:tab pos="469265" algn="l"/>
                <a:tab pos="469900" algn="l"/>
                <a:tab pos="1140460" algn="l"/>
              </a:tabLst>
            </a:pPr>
            <a:r>
              <a:rPr sz="1600" b="1" spc="120" dirty="0">
                <a:latin typeface="Roboto"/>
                <a:cs typeface="Roboto"/>
              </a:rPr>
              <a:t>File</a:t>
            </a:r>
            <a:r>
              <a:rPr sz="1600" b="1" spc="90" dirty="0">
                <a:latin typeface="Roboto"/>
                <a:cs typeface="Roboto"/>
              </a:rPr>
              <a:t> </a:t>
            </a:r>
            <a:r>
              <a:rPr sz="1600" b="1" spc="-200" dirty="0">
                <a:latin typeface="Roboto"/>
                <a:cs typeface="Roboto"/>
              </a:rPr>
              <a:t>-	</a:t>
            </a:r>
            <a:r>
              <a:rPr sz="1600" b="1" spc="5" dirty="0">
                <a:latin typeface="Roboto Bk"/>
                <a:cs typeface="Roboto Bk"/>
              </a:rPr>
              <a:t>ITR-7</a:t>
            </a:r>
            <a:r>
              <a:rPr lang="en-US" sz="1600" b="1" spc="5" dirty="0">
                <a:latin typeface="Roboto Bk"/>
                <a:cs typeface="Roboto Bk"/>
              </a:rPr>
              <a:t> (within due date)</a:t>
            </a:r>
            <a:endParaRPr sz="1600" dirty="0">
              <a:latin typeface="Roboto Bk"/>
              <a:cs typeface="Roboto Bk"/>
            </a:endParaRPr>
          </a:p>
          <a:p>
            <a:pPr marL="469265" indent="-457200">
              <a:lnSpc>
                <a:spcPct val="100000"/>
              </a:lnSpc>
              <a:spcBef>
                <a:spcPts val="720"/>
              </a:spcBef>
              <a:buClr>
                <a:srgbClr val="4E81BD"/>
              </a:buClr>
              <a:buSzPct val="81250"/>
              <a:buFont typeface="Segoe UI Symbol"/>
              <a:buChar char="⚫"/>
              <a:tabLst>
                <a:tab pos="469265" algn="l"/>
                <a:tab pos="469900" algn="l"/>
              </a:tabLst>
            </a:pPr>
            <a:r>
              <a:rPr sz="1600" b="1" spc="15" dirty="0">
                <a:latin typeface="Roboto Bk"/>
                <a:cs typeface="Roboto Bk"/>
              </a:rPr>
              <a:t>Section</a:t>
            </a:r>
            <a:r>
              <a:rPr sz="1600" b="1" spc="20" dirty="0">
                <a:latin typeface="Roboto Bk"/>
                <a:cs typeface="Roboto Bk"/>
              </a:rPr>
              <a:t> </a:t>
            </a:r>
            <a:r>
              <a:rPr sz="1600" b="1" spc="-20" dirty="0">
                <a:latin typeface="Roboto Bk"/>
                <a:cs typeface="Roboto Bk"/>
              </a:rPr>
              <a:t>11(7)</a:t>
            </a:r>
            <a:r>
              <a:rPr sz="1600" b="1" spc="25" dirty="0">
                <a:latin typeface="Roboto Bk"/>
                <a:cs typeface="Roboto Bk"/>
              </a:rPr>
              <a:t> </a:t>
            </a:r>
            <a:r>
              <a:rPr sz="1600" b="1" spc="-295" dirty="0">
                <a:latin typeface="Roboto Bk"/>
                <a:cs typeface="Roboto Bk"/>
              </a:rPr>
              <a:t>–</a:t>
            </a:r>
            <a:r>
              <a:rPr sz="1600" b="1" spc="-180" dirty="0">
                <a:latin typeface="Roboto Bk"/>
                <a:cs typeface="Roboto Bk"/>
              </a:rPr>
              <a:t> </a:t>
            </a:r>
            <a:r>
              <a:rPr sz="1600" b="1" spc="60" dirty="0">
                <a:latin typeface="Roboto Bk"/>
                <a:cs typeface="Roboto Bk"/>
              </a:rPr>
              <a:t>can</a:t>
            </a:r>
            <a:r>
              <a:rPr sz="1600" b="1" spc="25" dirty="0">
                <a:latin typeface="Roboto Bk"/>
                <a:cs typeface="Roboto Bk"/>
              </a:rPr>
              <a:t> </a:t>
            </a:r>
            <a:r>
              <a:rPr sz="1600" b="1" spc="60" dirty="0">
                <a:latin typeface="Roboto Bk"/>
                <a:cs typeface="Roboto Bk"/>
              </a:rPr>
              <a:t>be</a:t>
            </a:r>
            <a:r>
              <a:rPr sz="1600" b="1" spc="20" dirty="0">
                <a:latin typeface="Roboto Bk"/>
                <a:cs typeface="Roboto Bk"/>
              </a:rPr>
              <a:t> </a:t>
            </a:r>
            <a:r>
              <a:rPr sz="1600" b="1" spc="50" dirty="0">
                <a:latin typeface="Roboto Bk"/>
                <a:cs typeface="Roboto Bk"/>
              </a:rPr>
              <a:t>registered</a:t>
            </a:r>
            <a:r>
              <a:rPr sz="1600" b="1" spc="25" dirty="0">
                <a:latin typeface="Roboto Bk"/>
                <a:cs typeface="Roboto Bk"/>
              </a:rPr>
              <a:t> </a:t>
            </a:r>
            <a:r>
              <a:rPr sz="1600" b="1" spc="-50" dirty="0">
                <a:latin typeface="Roboto Bk"/>
                <a:cs typeface="Roboto Bk"/>
              </a:rPr>
              <a:t>u/s</a:t>
            </a:r>
            <a:r>
              <a:rPr sz="1600" b="1" spc="25" dirty="0">
                <a:latin typeface="Roboto Bk"/>
                <a:cs typeface="Roboto Bk"/>
              </a:rPr>
              <a:t> 12AB</a:t>
            </a:r>
            <a:r>
              <a:rPr sz="1600" b="1" spc="20" dirty="0">
                <a:latin typeface="Roboto Bk"/>
                <a:cs typeface="Roboto Bk"/>
              </a:rPr>
              <a:t> </a:t>
            </a:r>
            <a:r>
              <a:rPr sz="1600" b="1" spc="65" dirty="0">
                <a:latin typeface="Roboto Bk"/>
                <a:cs typeface="Roboto Bk"/>
              </a:rPr>
              <a:t>OR</a:t>
            </a:r>
            <a:r>
              <a:rPr sz="1600" b="1" spc="25" dirty="0">
                <a:latin typeface="Roboto Bk"/>
                <a:cs typeface="Roboto Bk"/>
              </a:rPr>
              <a:t> </a:t>
            </a:r>
            <a:r>
              <a:rPr sz="1600" b="1" spc="90" dirty="0">
                <a:latin typeface="Roboto Bk"/>
                <a:cs typeface="Roboto Bk"/>
              </a:rPr>
              <a:t>Approved</a:t>
            </a:r>
            <a:r>
              <a:rPr sz="1600" b="1" spc="25" dirty="0">
                <a:latin typeface="Roboto Bk"/>
                <a:cs typeface="Roboto Bk"/>
              </a:rPr>
              <a:t> </a:t>
            </a:r>
            <a:r>
              <a:rPr sz="1600" b="1" spc="-50" dirty="0">
                <a:latin typeface="Roboto Bk"/>
                <a:cs typeface="Roboto Bk"/>
              </a:rPr>
              <a:t>u/s</a:t>
            </a:r>
            <a:r>
              <a:rPr sz="1600" b="1" spc="25" dirty="0">
                <a:latin typeface="Roboto Bk"/>
                <a:cs typeface="Roboto Bk"/>
              </a:rPr>
              <a:t> </a:t>
            </a:r>
            <a:r>
              <a:rPr sz="1600" b="1" spc="-20" dirty="0">
                <a:latin typeface="Roboto Bk"/>
                <a:cs typeface="Roboto Bk"/>
              </a:rPr>
              <a:t>10(23C)</a:t>
            </a:r>
            <a:r>
              <a:rPr sz="1600" b="1" spc="20" dirty="0">
                <a:latin typeface="Roboto Bk"/>
                <a:cs typeface="Roboto Bk"/>
              </a:rPr>
              <a:t> </a:t>
            </a:r>
            <a:r>
              <a:rPr sz="1600" b="1" spc="-295" dirty="0">
                <a:latin typeface="Roboto Bk"/>
                <a:cs typeface="Roboto Bk"/>
              </a:rPr>
              <a:t>–</a:t>
            </a:r>
            <a:r>
              <a:rPr sz="1600" b="1" spc="-180" dirty="0">
                <a:latin typeface="Roboto Bk"/>
                <a:cs typeface="Roboto Bk"/>
              </a:rPr>
              <a:t> </a:t>
            </a:r>
            <a:r>
              <a:rPr sz="1600" b="1" spc="80" dirty="0">
                <a:latin typeface="Roboto Bk"/>
                <a:cs typeface="Roboto Bk"/>
              </a:rPr>
              <a:t>NOT</a:t>
            </a:r>
            <a:r>
              <a:rPr sz="1600" b="1" spc="25" dirty="0">
                <a:latin typeface="Roboto Bk"/>
                <a:cs typeface="Roboto Bk"/>
              </a:rPr>
              <a:t> </a:t>
            </a:r>
            <a:r>
              <a:rPr sz="1600" b="1" spc="80" dirty="0">
                <a:latin typeface="Roboto Bk"/>
                <a:cs typeface="Roboto Bk"/>
              </a:rPr>
              <a:t>BOTH</a:t>
            </a:r>
            <a:endParaRPr sz="1600" dirty="0">
              <a:latin typeface="Roboto Bk"/>
              <a:cs typeface="Roboto Bk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800" dirty="0">
              <a:latin typeface="Roboto Bk"/>
              <a:cs typeface="Roboto Bk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8BBAE5-2810-4533-B693-943FD555B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723" y="196850"/>
            <a:ext cx="9104952" cy="423193"/>
          </a:xfrm>
        </p:spPr>
        <p:txBody>
          <a:bodyPr/>
          <a:lstStyle/>
          <a:p>
            <a:pPr algn="ctr"/>
            <a:r>
              <a:rPr lang="en-US" dirty="0"/>
              <a:t>NEW AMENDMENTS IN BUDGET 2024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70CA138-8C2D-474E-843D-A1FF4860A4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28800" y="1177766"/>
            <a:ext cx="7969857" cy="5416868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en-US" sz="3200" dirty="0"/>
              <a:t>Merger of Entities covered under section 10(23C) with Entities covered under section 12A. (Effective from 01.10.2024)</a:t>
            </a:r>
          </a:p>
          <a:p>
            <a:pPr marL="342900" indent="-342900">
              <a:buAutoNum type="arabicPeriod"/>
            </a:pPr>
            <a:r>
              <a:rPr lang="en-US" sz="3200" dirty="0"/>
              <a:t>Condonation of delay in filing Form 10AB for regularization of Provisional Registration by CIT(E). (Applicable from 01-10-2024)</a:t>
            </a:r>
          </a:p>
          <a:p>
            <a:pPr marL="342900" indent="-342900">
              <a:buAutoNum type="arabicPeriod"/>
            </a:pPr>
            <a:r>
              <a:rPr lang="en-US" sz="3200" dirty="0"/>
              <a:t>Time limit for passing the order of registration of section 12AB/80G – Within 6 months from the end of the quarter in which the application is made. In Form 10AB</a:t>
            </a:r>
          </a:p>
          <a:p>
            <a:pPr marL="342900" indent="-342900">
              <a:buAutoNum type="arabicPeriod"/>
            </a:pP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xmlns="" val="307978659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3448" y="609600"/>
            <a:ext cx="9104952" cy="423193"/>
          </a:xfrm>
        </p:spPr>
        <p:txBody>
          <a:bodyPr/>
          <a:lstStyle/>
          <a:p>
            <a:pPr algn="ctr"/>
            <a:r>
              <a:rPr lang="en-US" dirty="0" smtClean="0"/>
              <a:t>AMENDMENTS </a:t>
            </a:r>
            <a:r>
              <a:rPr lang="en-US" dirty="0" smtClean="0"/>
              <a:t>IN BUDGET 2025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988820" y="1752599"/>
          <a:ext cx="7307580" cy="5608320"/>
        </p:xfrm>
        <a:graphic>
          <a:graphicData uri="http://schemas.openxmlformats.org/drawingml/2006/table">
            <a:tbl>
              <a:tblPr/>
              <a:tblGrid>
                <a:gridCol w="830580"/>
                <a:gridCol w="6477000"/>
              </a:tblGrid>
              <a:tr h="2903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Section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Amendment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14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12AB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In order to provide relief to small trust whose total income without giving effect to Scion 11 and Section 12 does not exceed Rs. </a:t>
                      </a:r>
                      <a:r>
                        <a:rPr lang="en-US" sz="2000" b="1">
                          <a:latin typeface="Calibri"/>
                          <a:ea typeface="Calibri"/>
                          <a:cs typeface="Times New Roman"/>
                        </a:rPr>
                        <a:t>5 Crore</a:t>
                      </a: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 during each of the two previous years preceding the previous year in which the application is made, registration shall have effect for </a:t>
                      </a:r>
                      <a:r>
                        <a:rPr lang="en-US" sz="2000" b="1">
                          <a:latin typeface="Calibri"/>
                          <a:ea typeface="Calibri"/>
                          <a:cs typeface="Times New Roman"/>
                        </a:rPr>
                        <a:t>10 years</a:t>
                      </a:r>
                      <a:r>
                        <a:rPr lang="en-US" sz="2000">
                          <a:latin typeface="Calibri"/>
                          <a:ea typeface="Calibri"/>
                          <a:cs typeface="Times New Roman"/>
                        </a:rPr>
                        <a:t> instead of 5 years.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21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13(3)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As per existing provisions, a specified person includes any person who has made a substantial contribution to the trust  i.e. any person whose total contribution up to the end of relevant year exceeds </a:t>
                      </a: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Rs. 50,000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/-.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Now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 it is proposed that a specified person includes any person whose total contribution to the trust or institution during the relevant year exceeds </a:t>
                      </a: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Rs. 1,00,000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/- or in aggregate up to the end of relevant year exceeds </a:t>
                      </a: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Rs. 10,00,000</a:t>
                      </a:r>
                      <a:r>
                        <a:rPr lang="en-US" sz="2000" dirty="0">
                          <a:latin typeface="Calibri"/>
                          <a:ea typeface="Calibri"/>
                          <a:cs typeface="Times New Roman"/>
                        </a:rPr>
                        <a:t>/-.</a:t>
                      </a:r>
                      <a:endParaRPr lang="en-US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124200"/>
            <a:ext cx="8229600" cy="1231106"/>
          </a:xfrm>
        </p:spPr>
        <p:txBody>
          <a:bodyPr/>
          <a:lstStyle/>
          <a:p>
            <a:pPr algn="ctr"/>
            <a:r>
              <a:rPr lang="en-US" sz="8000" b="1" dirty="0">
                <a:solidFill>
                  <a:srgbClr val="0070C0"/>
                </a:solidFill>
              </a:rPr>
              <a:t>THANK YOU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7036" y="532130"/>
            <a:ext cx="7172164" cy="7467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700" spc="165" dirty="0">
                <a:latin typeface="Roboto Bk"/>
                <a:cs typeface="Roboto Bk"/>
              </a:rPr>
              <a:t>Relevant</a:t>
            </a:r>
            <a:r>
              <a:rPr sz="4700" spc="10" dirty="0">
                <a:latin typeface="Roboto Bk"/>
                <a:cs typeface="Roboto Bk"/>
              </a:rPr>
              <a:t> Sections</a:t>
            </a:r>
            <a:endParaRPr sz="4700">
              <a:latin typeface="Roboto Bk"/>
              <a:cs typeface="Roboto B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00400" y="2057400"/>
            <a:ext cx="3679825" cy="3059812"/>
          </a:xfrm>
          <a:prstGeom prst="rect">
            <a:avLst/>
          </a:prstGeom>
        </p:spPr>
        <p:txBody>
          <a:bodyPr vert="horz" wrap="square" lIns="0" tIns="175260" rIns="0" bIns="0" rtlCol="0">
            <a:spAutoFit/>
          </a:bodyPr>
          <a:lstStyle/>
          <a:p>
            <a:pPr marL="515620" indent="-502920">
              <a:lnSpc>
                <a:spcPct val="100000"/>
              </a:lnSpc>
              <a:spcBef>
                <a:spcPts val="1380"/>
              </a:spcBef>
              <a:buClr>
                <a:srgbClr val="4E81BD"/>
              </a:buClr>
              <a:buSzPct val="89743"/>
              <a:buFont typeface="Segoe UI Symbol"/>
              <a:buChar char="⚫"/>
              <a:tabLst>
                <a:tab pos="514984" algn="l"/>
                <a:tab pos="515620" algn="l"/>
                <a:tab pos="1550670" algn="l"/>
              </a:tabLst>
            </a:pPr>
            <a:r>
              <a:rPr sz="1950" b="1" spc="25" dirty="0">
                <a:latin typeface="Roboto Bk"/>
                <a:cs typeface="Roboto Bk"/>
              </a:rPr>
              <a:t>Section	</a:t>
            </a:r>
            <a:r>
              <a:rPr sz="1950" b="1" spc="-20">
                <a:latin typeface="Roboto Bk"/>
                <a:cs typeface="Roboto Bk"/>
              </a:rPr>
              <a:t>2(15)</a:t>
            </a:r>
            <a:endParaRPr lang="en-US" sz="1950" b="1" spc="-20" dirty="0">
              <a:latin typeface="Roboto Bk"/>
              <a:cs typeface="Roboto Bk"/>
            </a:endParaRPr>
          </a:p>
          <a:p>
            <a:pPr marL="515620" indent="-502920">
              <a:lnSpc>
                <a:spcPct val="100000"/>
              </a:lnSpc>
              <a:spcBef>
                <a:spcPts val="1380"/>
              </a:spcBef>
              <a:buClr>
                <a:srgbClr val="4E81BD"/>
              </a:buClr>
              <a:buSzPct val="89743"/>
              <a:tabLst>
                <a:tab pos="514984" algn="l"/>
                <a:tab pos="515620" algn="l"/>
                <a:tab pos="1550670" algn="l"/>
              </a:tabLst>
            </a:pPr>
            <a:endParaRPr sz="1950">
              <a:latin typeface="Roboto Bk"/>
              <a:cs typeface="Roboto Bk"/>
            </a:endParaRPr>
          </a:p>
          <a:p>
            <a:pPr marL="515620" indent="-502920">
              <a:lnSpc>
                <a:spcPct val="100000"/>
              </a:lnSpc>
              <a:spcBef>
                <a:spcPts val="1290"/>
              </a:spcBef>
              <a:buClr>
                <a:srgbClr val="4E81BD"/>
              </a:buClr>
              <a:buSzPct val="89743"/>
              <a:buFont typeface="Segoe UI Symbol"/>
              <a:buChar char="⚫"/>
              <a:tabLst>
                <a:tab pos="514984" algn="l"/>
                <a:tab pos="515620" algn="l"/>
              </a:tabLst>
            </a:pPr>
            <a:r>
              <a:rPr sz="1950" b="1" spc="25" dirty="0">
                <a:latin typeface="Roboto Bk"/>
                <a:cs typeface="Roboto Bk"/>
              </a:rPr>
              <a:t>Section</a:t>
            </a:r>
            <a:r>
              <a:rPr sz="1950" b="1" dirty="0">
                <a:latin typeface="Roboto Bk"/>
                <a:cs typeface="Roboto Bk"/>
              </a:rPr>
              <a:t> </a:t>
            </a:r>
            <a:r>
              <a:rPr sz="1950" b="1" spc="-25">
                <a:latin typeface="Roboto Bk"/>
                <a:cs typeface="Roboto Bk"/>
              </a:rPr>
              <a:t>10(23C)</a:t>
            </a:r>
            <a:endParaRPr lang="en-US" sz="1950" b="1" spc="-25" dirty="0">
              <a:latin typeface="Roboto Bk"/>
              <a:cs typeface="Roboto Bk"/>
            </a:endParaRPr>
          </a:p>
          <a:p>
            <a:pPr marL="515620" indent="-502920">
              <a:lnSpc>
                <a:spcPct val="100000"/>
              </a:lnSpc>
              <a:spcBef>
                <a:spcPts val="1290"/>
              </a:spcBef>
              <a:buClr>
                <a:srgbClr val="4E81BD"/>
              </a:buClr>
              <a:buSzPct val="89743"/>
              <a:tabLst>
                <a:tab pos="514984" algn="l"/>
                <a:tab pos="515620" algn="l"/>
              </a:tabLst>
            </a:pPr>
            <a:endParaRPr sz="1950">
              <a:latin typeface="Roboto Bk"/>
              <a:cs typeface="Roboto Bk"/>
            </a:endParaRPr>
          </a:p>
          <a:p>
            <a:pPr marL="515620" indent="-502920">
              <a:lnSpc>
                <a:spcPct val="100000"/>
              </a:lnSpc>
              <a:spcBef>
                <a:spcPts val="715"/>
              </a:spcBef>
              <a:buClr>
                <a:srgbClr val="4E81BD"/>
              </a:buClr>
              <a:buSzPct val="89743"/>
              <a:buFont typeface="Segoe UI Symbol"/>
              <a:buChar char="⚫"/>
              <a:tabLst>
                <a:tab pos="514984" algn="l"/>
                <a:tab pos="515620" algn="l"/>
              </a:tabLst>
            </a:pPr>
            <a:r>
              <a:rPr sz="1950" b="1" spc="25">
                <a:latin typeface="Roboto Bk"/>
                <a:cs typeface="Roboto Bk"/>
              </a:rPr>
              <a:t>Section</a:t>
            </a:r>
            <a:r>
              <a:rPr sz="1950" b="1">
                <a:latin typeface="Roboto Bk"/>
                <a:cs typeface="Roboto Bk"/>
              </a:rPr>
              <a:t> </a:t>
            </a:r>
            <a:r>
              <a:rPr sz="1950" b="1" spc="-45">
                <a:latin typeface="Roboto Bk"/>
                <a:cs typeface="Roboto Bk"/>
              </a:rPr>
              <a:t>11/12/12A/12AB/13</a:t>
            </a:r>
            <a:endParaRPr lang="en-US" sz="1950" b="1" spc="-45" dirty="0">
              <a:latin typeface="Roboto Bk"/>
              <a:cs typeface="Roboto Bk"/>
            </a:endParaRPr>
          </a:p>
          <a:p>
            <a:pPr marL="515620" indent="-502920">
              <a:lnSpc>
                <a:spcPct val="100000"/>
              </a:lnSpc>
              <a:spcBef>
                <a:spcPts val="715"/>
              </a:spcBef>
              <a:buClr>
                <a:srgbClr val="4E81BD"/>
              </a:buClr>
              <a:buSzPct val="89743"/>
              <a:tabLst>
                <a:tab pos="514984" algn="l"/>
                <a:tab pos="515620" algn="l"/>
              </a:tabLst>
            </a:pPr>
            <a:endParaRPr sz="1950">
              <a:latin typeface="Roboto Bk"/>
              <a:cs typeface="Roboto Bk"/>
            </a:endParaRPr>
          </a:p>
          <a:p>
            <a:pPr marL="515620" indent="-502920">
              <a:lnSpc>
                <a:spcPct val="100000"/>
              </a:lnSpc>
              <a:spcBef>
                <a:spcPts val="710"/>
              </a:spcBef>
              <a:buClr>
                <a:srgbClr val="4E81BD"/>
              </a:buClr>
              <a:buSzPct val="89743"/>
              <a:buFont typeface="Segoe UI Symbol"/>
              <a:buChar char="⚫"/>
              <a:tabLst>
                <a:tab pos="514984" algn="l"/>
                <a:tab pos="515620" algn="l"/>
              </a:tabLst>
            </a:pPr>
            <a:r>
              <a:rPr sz="1950" b="1" spc="25" dirty="0">
                <a:latin typeface="Roboto Bk"/>
                <a:cs typeface="Roboto Bk"/>
              </a:rPr>
              <a:t>Section</a:t>
            </a:r>
            <a:r>
              <a:rPr sz="1950" b="1" dirty="0">
                <a:latin typeface="Roboto Bk"/>
                <a:cs typeface="Roboto Bk"/>
              </a:rPr>
              <a:t> </a:t>
            </a:r>
            <a:r>
              <a:rPr sz="1950" b="1" spc="20" dirty="0">
                <a:latin typeface="Roboto Bk"/>
                <a:cs typeface="Roboto Bk"/>
              </a:rPr>
              <a:t>80G</a:t>
            </a:r>
            <a:endParaRPr sz="1950">
              <a:latin typeface="Roboto Bk"/>
              <a:cs typeface="Roboto Bk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84626" rIns="0" bIns="0" rtlCol="0">
            <a:spAutoFit/>
          </a:bodyPr>
          <a:lstStyle/>
          <a:p>
            <a:pPr marL="1202690" marR="5080">
              <a:lnSpc>
                <a:spcPct val="100000"/>
              </a:lnSpc>
              <a:spcBef>
                <a:spcPts val="120"/>
              </a:spcBef>
            </a:pPr>
            <a:r>
              <a:rPr sz="3500" spc="-80" dirty="0">
                <a:latin typeface="Roboto Bk"/>
                <a:cs typeface="Roboto Bk"/>
              </a:rPr>
              <a:t>C</a:t>
            </a:r>
            <a:r>
              <a:rPr sz="3500" spc="200" dirty="0">
                <a:latin typeface="Roboto Bk"/>
                <a:cs typeface="Roboto Bk"/>
              </a:rPr>
              <a:t>h</a:t>
            </a:r>
            <a:r>
              <a:rPr sz="3500" spc="185" dirty="0">
                <a:latin typeface="Roboto Bk"/>
                <a:cs typeface="Roboto Bk"/>
              </a:rPr>
              <a:t>a</a:t>
            </a:r>
            <a:r>
              <a:rPr sz="3500" spc="415" dirty="0">
                <a:latin typeface="Roboto Bk"/>
                <a:cs typeface="Roboto Bk"/>
              </a:rPr>
              <a:t>r</a:t>
            </a:r>
            <a:r>
              <a:rPr sz="3500" spc="160" dirty="0">
                <a:latin typeface="Roboto Bk"/>
                <a:cs typeface="Roboto Bk"/>
              </a:rPr>
              <a:t>i</a:t>
            </a:r>
            <a:r>
              <a:rPr sz="3500" spc="-5" dirty="0">
                <a:latin typeface="Roboto Bk"/>
                <a:cs typeface="Roboto Bk"/>
              </a:rPr>
              <a:t>t</a:t>
            </a:r>
            <a:r>
              <a:rPr sz="3500" spc="120" dirty="0">
                <a:latin typeface="Roboto Bk"/>
                <a:cs typeface="Roboto Bk"/>
              </a:rPr>
              <a:t>a</a:t>
            </a:r>
            <a:r>
              <a:rPr sz="3500" spc="185" dirty="0">
                <a:latin typeface="Roboto Bk"/>
                <a:cs typeface="Roboto Bk"/>
              </a:rPr>
              <a:t>b</a:t>
            </a:r>
            <a:r>
              <a:rPr sz="3500" spc="125" dirty="0">
                <a:latin typeface="Roboto Bk"/>
                <a:cs typeface="Roboto Bk"/>
              </a:rPr>
              <a:t>l</a:t>
            </a:r>
            <a:r>
              <a:rPr sz="3500" spc="55" dirty="0">
                <a:latin typeface="Roboto Bk"/>
                <a:cs typeface="Roboto Bk"/>
              </a:rPr>
              <a:t>e</a:t>
            </a:r>
            <a:r>
              <a:rPr sz="3500" spc="40" dirty="0">
                <a:latin typeface="Roboto Bk"/>
                <a:cs typeface="Roboto Bk"/>
              </a:rPr>
              <a:t> </a:t>
            </a:r>
            <a:r>
              <a:rPr sz="3500" spc="185" dirty="0">
                <a:latin typeface="Roboto Bk"/>
                <a:cs typeface="Roboto Bk"/>
              </a:rPr>
              <a:t>p</a:t>
            </a:r>
            <a:r>
              <a:rPr sz="3500" spc="425" dirty="0">
                <a:latin typeface="Roboto Bk"/>
                <a:cs typeface="Roboto Bk"/>
              </a:rPr>
              <a:t>u</a:t>
            </a:r>
            <a:r>
              <a:rPr sz="3500" spc="260" dirty="0">
                <a:latin typeface="Roboto Bk"/>
                <a:cs typeface="Roboto Bk"/>
              </a:rPr>
              <a:t>r</a:t>
            </a:r>
            <a:r>
              <a:rPr sz="3500" spc="185" dirty="0">
                <a:latin typeface="Roboto Bk"/>
                <a:cs typeface="Roboto Bk"/>
              </a:rPr>
              <a:t>p</a:t>
            </a:r>
            <a:r>
              <a:rPr sz="3500" spc="-30" dirty="0">
                <a:latin typeface="Roboto Bk"/>
                <a:cs typeface="Roboto Bk"/>
              </a:rPr>
              <a:t>ose</a:t>
            </a:r>
            <a:r>
              <a:rPr sz="3500" spc="40" dirty="0">
                <a:latin typeface="Roboto Bk"/>
                <a:cs typeface="Roboto Bk"/>
              </a:rPr>
              <a:t> </a:t>
            </a:r>
            <a:r>
              <a:rPr sz="3500" spc="-655" dirty="0">
                <a:latin typeface="Roboto Bk"/>
                <a:cs typeface="Roboto Bk"/>
              </a:rPr>
              <a:t>–</a:t>
            </a:r>
            <a:r>
              <a:rPr sz="3500" spc="40" dirty="0">
                <a:latin typeface="Roboto Bk"/>
                <a:cs typeface="Roboto Bk"/>
              </a:rPr>
              <a:t> </a:t>
            </a:r>
            <a:r>
              <a:rPr sz="3500" spc="-75" dirty="0">
                <a:latin typeface="Roboto Bk"/>
                <a:cs typeface="Roboto Bk"/>
              </a:rPr>
              <a:t>Sec</a:t>
            </a:r>
            <a:r>
              <a:rPr sz="3500" spc="-55" dirty="0">
                <a:latin typeface="Roboto Bk"/>
                <a:cs typeface="Roboto Bk"/>
              </a:rPr>
              <a:t>t</a:t>
            </a:r>
            <a:r>
              <a:rPr sz="3500" spc="160" dirty="0">
                <a:latin typeface="Roboto Bk"/>
                <a:cs typeface="Roboto Bk"/>
              </a:rPr>
              <a:t>i</a:t>
            </a:r>
            <a:r>
              <a:rPr sz="3500" spc="180" dirty="0">
                <a:latin typeface="Roboto Bk"/>
                <a:cs typeface="Roboto Bk"/>
              </a:rPr>
              <a:t>on</a:t>
            </a:r>
            <a:r>
              <a:rPr sz="3500" spc="40" dirty="0">
                <a:latin typeface="Roboto Bk"/>
                <a:cs typeface="Roboto Bk"/>
              </a:rPr>
              <a:t> </a:t>
            </a:r>
            <a:r>
              <a:rPr sz="3500" spc="-65" dirty="0">
                <a:latin typeface="Roboto Bk"/>
                <a:cs typeface="Roboto Bk"/>
              </a:rPr>
              <a:t>2</a:t>
            </a:r>
            <a:r>
              <a:rPr sz="3500" spc="-30" dirty="0">
                <a:latin typeface="Roboto Bk"/>
                <a:cs typeface="Roboto Bk"/>
              </a:rPr>
              <a:t>(</a:t>
            </a:r>
            <a:r>
              <a:rPr sz="3500" spc="-65" dirty="0">
                <a:latin typeface="Roboto Bk"/>
                <a:cs typeface="Roboto Bk"/>
              </a:rPr>
              <a:t>15</a:t>
            </a:r>
            <a:r>
              <a:rPr sz="3500" spc="-25" dirty="0">
                <a:latin typeface="Roboto Bk"/>
                <a:cs typeface="Roboto Bk"/>
              </a:rPr>
              <a:t>)</a:t>
            </a:r>
            <a:r>
              <a:rPr sz="3500" spc="40" dirty="0">
                <a:latin typeface="Roboto Bk"/>
                <a:cs typeface="Roboto Bk"/>
              </a:rPr>
              <a:t> </a:t>
            </a:r>
            <a:r>
              <a:rPr sz="3500" spc="-295" dirty="0">
                <a:latin typeface="Roboto Bk"/>
                <a:cs typeface="Roboto Bk"/>
              </a:rPr>
              <a:t>-  </a:t>
            </a:r>
            <a:r>
              <a:rPr sz="3500" spc="114" dirty="0">
                <a:latin typeface="Roboto Bk"/>
                <a:cs typeface="Roboto Bk"/>
              </a:rPr>
              <a:t>Includes</a:t>
            </a:r>
            <a:endParaRPr sz="3500">
              <a:latin typeface="Roboto Bk"/>
              <a:cs typeface="Roboto B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07510" y="1504140"/>
            <a:ext cx="7638415" cy="4513415"/>
          </a:xfrm>
          <a:prstGeom prst="rect">
            <a:avLst/>
          </a:prstGeom>
        </p:spPr>
        <p:txBody>
          <a:bodyPr vert="horz" wrap="square" lIns="0" tIns="131445" rIns="0" bIns="0" rtlCol="0">
            <a:spAutoFit/>
          </a:bodyPr>
          <a:lstStyle/>
          <a:p>
            <a:pPr marL="357505" indent="-345440">
              <a:lnSpc>
                <a:spcPct val="100000"/>
              </a:lnSpc>
              <a:spcBef>
                <a:spcPts val="1035"/>
              </a:spcBef>
              <a:buClr>
                <a:srgbClr val="4E81BD"/>
              </a:buClr>
              <a:buSzPct val="79591"/>
              <a:buFont typeface="Lucida Sans Unicode"/>
              <a:buChar char="▪"/>
              <a:tabLst>
                <a:tab pos="357505" algn="l"/>
                <a:tab pos="358140" algn="l"/>
                <a:tab pos="2249805" algn="l"/>
              </a:tabLst>
            </a:pPr>
            <a:r>
              <a:rPr sz="2450" b="1" spc="100" dirty="0">
                <a:latin typeface="Roboto Bk"/>
                <a:cs typeface="Roboto Bk"/>
              </a:rPr>
              <a:t>relief</a:t>
            </a:r>
            <a:r>
              <a:rPr sz="2450" b="1" spc="30" dirty="0">
                <a:latin typeface="Roboto Bk"/>
                <a:cs typeface="Roboto Bk"/>
              </a:rPr>
              <a:t> </a:t>
            </a:r>
            <a:r>
              <a:rPr sz="2450" b="1" spc="35" dirty="0">
                <a:latin typeface="Roboto Bk"/>
                <a:cs typeface="Roboto Bk"/>
              </a:rPr>
              <a:t>of </a:t>
            </a:r>
            <a:r>
              <a:rPr sz="2450" b="1" spc="70" dirty="0">
                <a:latin typeface="Roboto Bk"/>
                <a:cs typeface="Roboto Bk"/>
              </a:rPr>
              <a:t>the	</a:t>
            </a:r>
            <a:r>
              <a:rPr sz="2450" b="1" spc="40" dirty="0">
                <a:latin typeface="Roboto Bk"/>
                <a:cs typeface="Roboto Bk"/>
              </a:rPr>
              <a:t>Poor,</a:t>
            </a:r>
            <a:endParaRPr sz="2450" dirty="0">
              <a:latin typeface="Roboto Bk"/>
              <a:cs typeface="Roboto Bk"/>
            </a:endParaRPr>
          </a:p>
          <a:p>
            <a:pPr marL="357505" indent="-345440">
              <a:lnSpc>
                <a:spcPct val="100000"/>
              </a:lnSpc>
              <a:spcBef>
                <a:spcPts val="935"/>
              </a:spcBef>
              <a:buClr>
                <a:srgbClr val="4E81BD"/>
              </a:buClr>
              <a:buSzPct val="79591"/>
              <a:buFont typeface="Lucida Sans Unicode"/>
              <a:buChar char="▪"/>
              <a:tabLst>
                <a:tab pos="357505" algn="l"/>
                <a:tab pos="358140" algn="l"/>
              </a:tabLst>
            </a:pPr>
            <a:r>
              <a:rPr sz="2450" b="1" spc="65" dirty="0">
                <a:latin typeface="Roboto Bk"/>
                <a:cs typeface="Roboto Bk"/>
              </a:rPr>
              <a:t>education,</a:t>
            </a:r>
            <a:endParaRPr sz="2450" dirty="0">
              <a:latin typeface="Roboto Bk"/>
              <a:cs typeface="Roboto Bk"/>
            </a:endParaRPr>
          </a:p>
          <a:p>
            <a:pPr marL="357505" indent="-345440">
              <a:lnSpc>
                <a:spcPct val="100000"/>
              </a:lnSpc>
              <a:spcBef>
                <a:spcPts val="940"/>
              </a:spcBef>
              <a:buClr>
                <a:srgbClr val="4E81BD"/>
              </a:buClr>
              <a:buSzPct val="79591"/>
              <a:buFont typeface="Lucida Sans Unicode"/>
              <a:buChar char="▪"/>
              <a:tabLst>
                <a:tab pos="357505" algn="l"/>
                <a:tab pos="358140" algn="l"/>
              </a:tabLst>
            </a:pPr>
            <a:r>
              <a:rPr sz="2450" b="1" spc="20" dirty="0">
                <a:latin typeface="Roboto Bk"/>
                <a:cs typeface="Roboto Bk"/>
              </a:rPr>
              <a:t>yoga,</a:t>
            </a:r>
            <a:endParaRPr sz="2450" dirty="0">
              <a:latin typeface="Roboto Bk"/>
              <a:cs typeface="Roboto Bk"/>
            </a:endParaRPr>
          </a:p>
          <a:p>
            <a:pPr marL="357505" indent="-345440">
              <a:lnSpc>
                <a:spcPct val="100000"/>
              </a:lnSpc>
              <a:spcBef>
                <a:spcPts val="935"/>
              </a:spcBef>
              <a:buClr>
                <a:srgbClr val="4E81BD"/>
              </a:buClr>
              <a:buSzPct val="79591"/>
              <a:buFont typeface="Lucida Sans Unicode"/>
              <a:buChar char="▪"/>
              <a:tabLst>
                <a:tab pos="357505" algn="l"/>
                <a:tab pos="358140" algn="l"/>
              </a:tabLst>
            </a:pPr>
            <a:r>
              <a:rPr sz="2450" b="1" spc="90" dirty="0">
                <a:latin typeface="Roboto Bk"/>
                <a:cs typeface="Roboto Bk"/>
              </a:rPr>
              <a:t>medical</a:t>
            </a:r>
            <a:r>
              <a:rPr sz="2450" b="1" spc="-10" dirty="0">
                <a:latin typeface="Roboto Bk"/>
                <a:cs typeface="Roboto Bk"/>
              </a:rPr>
              <a:t> </a:t>
            </a:r>
            <a:r>
              <a:rPr sz="2450" b="1" spc="70" dirty="0">
                <a:latin typeface="Roboto Bk"/>
                <a:cs typeface="Roboto Bk"/>
              </a:rPr>
              <a:t>relief,</a:t>
            </a:r>
            <a:endParaRPr sz="2450" dirty="0">
              <a:latin typeface="Roboto Bk"/>
              <a:cs typeface="Roboto Bk"/>
            </a:endParaRPr>
          </a:p>
          <a:p>
            <a:pPr marL="357505" marR="6985" indent="-345440">
              <a:lnSpc>
                <a:spcPts val="2390"/>
              </a:lnSpc>
              <a:spcBef>
                <a:spcPts val="1560"/>
              </a:spcBef>
              <a:buClr>
                <a:srgbClr val="4E81BD"/>
              </a:buClr>
              <a:buSzPct val="79591"/>
              <a:buFont typeface="Lucida Sans Unicode"/>
              <a:buChar char="▪"/>
              <a:tabLst>
                <a:tab pos="357505" algn="l"/>
                <a:tab pos="358140" algn="l"/>
                <a:tab pos="2793365" algn="l"/>
                <a:tab pos="3612515" algn="l"/>
                <a:tab pos="6100445" algn="l"/>
              </a:tabLst>
            </a:pPr>
            <a:r>
              <a:rPr sz="2450" b="1" spc="135" dirty="0">
                <a:latin typeface="Roboto Bk"/>
                <a:cs typeface="Roboto Bk"/>
              </a:rPr>
              <a:t>p</a:t>
            </a:r>
            <a:r>
              <a:rPr sz="2450" b="1" spc="290" dirty="0">
                <a:latin typeface="Roboto Bk"/>
                <a:cs typeface="Roboto Bk"/>
              </a:rPr>
              <a:t>r</a:t>
            </a:r>
            <a:r>
              <a:rPr sz="2450" b="1" spc="-55" dirty="0">
                <a:latin typeface="Roboto Bk"/>
                <a:cs typeface="Roboto Bk"/>
              </a:rPr>
              <a:t>e</a:t>
            </a:r>
            <a:r>
              <a:rPr sz="2450" b="1" spc="-60" dirty="0">
                <a:latin typeface="Roboto Bk"/>
                <a:cs typeface="Roboto Bk"/>
              </a:rPr>
              <a:t>s</a:t>
            </a:r>
            <a:r>
              <a:rPr sz="2450" b="1" spc="200" dirty="0">
                <a:latin typeface="Roboto Bk"/>
                <a:cs typeface="Roboto Bk"/>
              </a:rPr>
              <a:t>e</a:t>
            </a:r>
            <a:r>
              <a:rPr sz="2450" b="1" spc="130" dirty="0">
                <a:latin typeface="Roboto Bk"/>
                <a:cs typeface="Roboto Bk"/>
              </a:rPr>
              <a:t>r</a:t>
            </a:r>
            <a:r>
              <a:rPr sz="2450" b="1" spc="160" dirty="0">
                <a:latin typeface="Roboto Bk"/>
                <a:cs typeface="Roboto Bk"/>
              </a:rPr>
              <a:t>v</a:t>
            </a:r>
            <a:r>
              <a:rPr sz="2450" b="1" spc="85" dirty="0">
                <a:latin typeface="Roboto Bk"/>
                <a:cs typeface="Roboto Bk"/>
              </a:rPr>
              <a:t>a</a:t>
            </a:r>
            <a:r>
              <a:rPr sz="2450" b="1" dirty="0">
                <a:latin typeface="Roboto Bk"/>
                <a:cs typeface="Roboto Bk"/>
              </a:rPr>
              <a:t>t</a:t>
            </a:r>
            <a:r>
              <a:rPr sz="2450" b="1" spc="110" dirty="0">
                <a:latin typeface="Roboto Bk"/>
                <a:cs typeface="Roboto Bk"/>
              </a:rPr>
              <a:t>i</a:t>
            </a:r>
            <a:r>
              <a:rPr sz="2450" b="1" spc="40" dirty="0">
                <a:latin typeface="Roboto Bk"/>
                <a:cs typeface="Roboto Bk"/>
              </a:rPr>
              <a:t>o</a:t>
            </a:r>
            <a:r>
              <a:rPr sz="2450" b="1" spc="210" dirty="0">
                <a:latin typeface="Roboto Bk"/>
                <a:cs typeface="Roboto Bk"/>
              </a:rPr>
              <a:t>n</a:t>
            </a:r>
            <a:r>
              <a:rPr sz="2450" b="1" dirty="0">
                <a:latin typeface="Roboto Bk"/>
                <a:cs typeface="Roboto Bk"/>
              </a:rPr>
              <a:t>	</a:t>
            </a:r>
            <a:r>
              <a:rPr sz="2450" b="1" spc="40" dirty="0">
                <a:latin typeface="Roboto Bk"/>
                <a:cs typeface="Roboto Bk"/>
              </a:rPr>
              <a:t>o</a:t>
            </a:r>
            <a:r>
              <a:rPr sz="2450" b="1" spc="30" dirty="0">
                <a:latin typeface="Roboto Bk"/>
                <a:cs typeface="Roboto Bk"/>
              </a:rPr>
              <a:t>f</a:t>
            </a:r>
            <a:r>
              <a:rPr sz="2450" b="1" dirty="0">
                <a:latin typeface="Roboto Bk"/>
                <a:cs typeface="Roboto Bk"/>
              </a:rPr>
              <a:t>	</a:t>
            </a:r>
            <a:r>
              <a:rPr sz="2450" b="1" spc="125" dirty="0">
                <a:latin typeface="Roboto Bk"/>
                <a:cs typeface="Roboto Bk"/>
              </a:rPr>
              <a:t>en</a:t>
            </a:r>
            <a:r>
              <a:rPr sz="2450" b="1" spc="160" dirty="0">
                <a:latin typeface="Roboto Bk"/>
                <a:cs typeface="Roboto Bk"/>
              </a:rPr>
              <a:t>v</a:t>
            </a:r>
            <a:r>
              <a:rPr sz="2450" b="1" spc="110" dirty="0">
                <a:latin typeface="Roboto Bk"/>
                <a:cs typeface="Roboto Bk"/>
              </a:rPr>
              <a:t>i</a:t>
            </a:r>
            <a:r>
              <a:rPr sz="2450" b="1" spc="290" dirty="0">
                <a:latin typeface="Roboto Bk"/>
                <a:cs typeface="Roboto Bk"/>
              </a:rPr>
              <a:t>r</a:t>
            </a:r>
            <a:r>
              <a:rPr sz="2450" b="1" spc="40" dirty="0">
                <a:latin typeface="Roboto Bk"/>
                <a:cs typeface="Roboto Bk"/>
              </a:rPr>
              <a:t>o</a:t>
            </a:r>
            <a:r>
              <a:rPr sz="2450" b="1" spc="210" dirty="0">
                <a:latin typeface="Roboto Bk"/>
                <a:cs typeface="Roboto Bk"/>
              </a:rPr>
              <a:t>nm</a:t>
            </a:r>
            <a:r>
              <a:rPr sz="2450" b="1" spc="125" dirty="0">
                <a:latin typeface="Roboto Bk"/>
                <a:cs typeface="Roboto Bk"/>
              </a:rPr>
              <a:t>en</a:t>
            </a:r>
            <a:r>
              <a:rPr sz="2450" b="1" dirty="0">
                <a:latin typeface="Roboto Bk"/>
                <a:cs typeface="Roboto Bk"/>
              </a:rPr>
              <a:t>t	</a:t>
            </a:r>
            <a:r>
              <a:rPr sz="2450" b="1" spc="-25" dirty="0">
                <a:latin typeface="Roboto Bk"/>
                <a:cs typeface="Roboto Bk"/>
              </a:rPr>
              <a:t>(</a:t>
            </a:r>
            <a:r>
              <a:rPr sz="2450" b="1" spc="110" dirty="0">
                <a:latin typeface="Roboto Bk"/>
                <a:cs typeface="Roboto Bk"/>
              </a:rPr>
              <a:t>i</a:t>
            </a:r>
            <a:r>
              <a:rPr sz="2450" b="1" spc="210" dirty="0">
                <a:latin typeface="Roboto Bk"/>
                <a:cs typeface="Roboto Bk"/>
              </a:rPr>
              <a:t>n</a:t>
            </a:r>
            <a:r>
              <a:rPr sz="2450" b="1" spc="30" dirty="0">
                <a:latin typeface="Roboto Bk"/>
                <a:cs typeface="Roboto Bk"/>
              </a:rPr>
              <a:t>c</a:t>
            </a:r>
            <a:r>
              <a:rPr sz="2450" b="1" spc="10" dirty="0">
                <a:latin typeface="Roboto Bk"/>
                <a:cs typeface="Roboto Bk"/>
              </a:rPr>
              <a:t>l</a:t>
            </a:r>
            <a:r>
              <a:rPr sz="2450" b="1" spc="180" dirty="0">
                <a:latin typeface="Roboto Bk"/>
                <a:cs typeface="Roboto Bk"/>
              </a:rPr>
              <a:t>u</a:t>
            </a:r>
            <a:r>
              <a:rPr sz="2450" b="1" spc="135" dirty="0">
                <a:latin typeface="Roboto Bk"/>
                <a:cs typeface="Roboto Bk"/>
              </a:rPr>
              <a:t>d</a:t>
            </a:r>
            <a:r>
              <a:rPr sz="2450" b="1" spc="110" dirty="0">
                <a:latin typeface="Roboto Bk"/>
                <a:cs typeface="Roboto Bk"/>
              </a:rPr>
              <a:t>i</a:t>
            </a:r>
            <a:r>
              <a:rPr sz="2450" b="1" spc="210" dirty="0">
                <a:latin typeface="Roboto Bk"/>
                <a:cs typeface="Roboto Bk"/>
              </a:rPr>
              <a:t>n</a:t>
            </a:r>
            <a:r>
              <a:rPr sz="2450" b="1" spc="-35" dirty="0">
                <a:latin typeface="Roboto Bk"/>
                <a:cs typeface="Roboto Bk"/>
              </a:rPr>
              <a:t>g  </a:t>
            </a:r>
            <a:r>
              <a:rPr sz="2450" b="1" spc="65" dirty="0">
                <a:latin typeface="Roboto Bk"/>
                <a:cs typeface="Roboto Bk"/>
              </a:rPr>
              <a:t>watersheds,</a:t>
            </a:r>
            <a:r>
              <a:rPr sz="2450" b="1" spc="20" dirty="0">
                <a:latin typeface="Roboto Bk"/>
                <a:cs typeface="Roboto Bk"/>
              </a:rPr>
              <a:t> </a:t>
            </a:r>
            <a:r>
              <a:rPr sz="2450" b="1" spc="15" dirty="0">
                <a:latin typeface="Roboto Bk"/>
                <a:cs typeface="Roboto Bk"/>
              </a:rPr>
              <a:t>forests</a:t>
            </a:r>
            <a:r>
              <a:rPr sz="2450" b="1" spc="25" dirty="0">
                <a:latin typeface="Roboto Bk"/>
                <a:cs typeface="Roboto Bk"/>
              </a:rPr>
              <a:t> </a:t>
            </a:r>
            <a:r>
              <a:rPr sz="2450" b="1" spc="145" dirty="0">
                <a:latin typeface="Roboto Bk"/>
                <a:cs typeface="Roboto Bk"/>
              </a:rPr>
              <a:t>and</a:t>
            </a:r>
            <a:r>
              <a:rPr sz="2450" b="1" spc="25" dirty="0">
                <a:latin typeface="Roboto Bk"/>
                <a:cs typeface="Roboto Bk"/>
              </a:rPr>
              <a:t> </a:t>
            </a:r>
            <a:r>
              <a:rPr sz="2450" b="1" spc="100" dirty="0">
                <a:latin typeface="Roboto Bk"/>
                <a:cs typeface="Roboto Bk"/>
              </a:rPr>
              <a:t>wildlife)</a:t>
            </a:r>
            <a:endParaRPr sz="2450" dirty="0">
              <a:latin typeface="Roboto Bk"/>
              <a:cs typeface="Roboto Bk"/>
            </a:endParaRPr>
          </a:p>
          <a:p>
            <a:pPr marL="357505" marR="5080" indent="-345440">
              <a:lnSpc>
                <a:spcPts val="2390"/>
              </a:lnSpc>
              <a:spcBef>
                <a:spcPts val="665"/>
              </a:spcBef>
              <a:buClr>
                <a:srgbClr val="4E81BD"/>
              </a:buClr>
              <a:buSzPct val="79591"/>
              <a:buFont typeface="Lucida Sans Unicode"/>
              <a:buChar char="▪"/>
              <a:tabLst>
                <a:tab pos="357505" algn="l"/>
                <a:tab pos="358140" algn="l"/>
              </a:tabLst>
            </a:pPr>
            <a:r>
              <a:rPr sz="2450" b="1" spc="105" dirty="0">
                <a:latin typeface="Roboto Bk"/>
                <a:cs typeface="Roboto Bk"/>
              </a:rPr>
              <a:t>preservation</a:t>
            </a:r>
            <a:r>
              <a:rPr sz="2450" b="1" spc="215" dirty="0">
                <a:latin typeface="Roboto Bk"/>
                <a:cs typeface="Roboto Bk"/>
              </a:rPr>
              <a:t> </a:t>
            </a:r>
            <a:r>
              <a:rPr sz="2450" b="1" spc="35" dirty="0">
                <a:latin typeface="Roboto Bk"/>
                <a:cs typeface="Roboto Bk"/>
              </a:rPr>
              <a:t>of</a:t>
            </a:r>
            <a:r>
              <a:rPr sz="2450" b="1" spc="295" dirty="0">
                <a:latin typeface="Roboto Bk"/>
                <a:cs typeface="Roboto Bk"/>
              </a:rPr>
              <a:t> </a:t>
            </a:r>
            <a:r>
              <a:rPr sz="2450" b="1" spc="105" dirty="0">
                <a:latin typeface="Roboto Bk"/>
                <a:cs typeface="Roboto Bk"/>
              </a:rPr>
              <a:t>monuments</a:t>
            </a:r>
            <a:r>
              <a:rPr sz="2450" b="1" spc="175" dirty="0">
                <a:latin typeface="Roboto Bk"/>
                <a:cs typeface="Roboto Bk"/>
              </a:rPr>
              <a:t> </a:t>
            </a:r>
            <a:r>
              <a:rPr sz="2450" b="1" spc="165" dirty="0">
                <a:latin typeface="Roboto Bk"/>
                <a:cs typeface="Roboto Bk"/>
              </a:rPr>
              <a:t>or</a:t>
            </a:r>
            <a:r>
              <a:rPr sz="2450" b="1" spc="290" dirty="0">
                <a:latin typeface="Roboto Bk"/>
                <a:cs typeface="Roboto Bk"/>
              </a:rPr>
              <a:t> </a:t>
            </a:r>
            <a:r>
              <a:rPr sz="2450" b="1" spc="25" dirty="0">
                <a:latin typeface="Roboto Bk"/>
                <a:cs typeface="Roboto Bk"/>
              </a:rPr>
              <a:t>places</a:t>
            </a:r>
            <a:r>
              <a:rPr sz="2450" b="1" spc="165" dirty="0">
                <a:latin typeface="Roboto Bk"/>
                <a:cs typeface="Roboto Bk"/>
              </a:rPr>
              <a:t> or</a:t>
            </a:r>
            <a:r>
              <a:rPr sz="2450" b="1" spc="215" dirty="0">
                <a:latin typeface="Roboto Bk"/>
                <a:cs typeface="Roboto Bk"/>
              </a:rPr>
              <a:t> </a:t>
            </a:r>
            <a:r>
              <a:rPr sz="2450" b="1" spc="15" dirty="0">
                <a:latin typeface="Roboto Bk"/>
                <a:cs typeface="Roboto Bk"/>
              </a:rPr>
              <a:t>objects </a:t>
            </a:r>
            <a:r>
              <a:rPr sz="2450" b="1" spc="-595" dirty="0">
                <a:latin typeface="Roboto Bk"/>
                <a:cs typeface="Roboto Bk"/>
              </a:rPr>
              <a:t> </a:t>
            </a:r>
            <a:r>
              <a:rPr sz="2450" b="1" spc="35" dirty="0">
                <a:latin typeface="Roboto Bk"/>
                <a:cs typeface="Roboto Bk"/>
              </a:rPr>
              <a:t>of</a:t>
            </a:r>
            <a:r>
              <a:rPr sz="2450" b="1" spc="20" dirty="0">
                <a:latin typeface="Roboto Bk"/>
                <a:cs typeface="Roboto Bk"/>
              </a:rPr>
              <a:t> </a:t>
            </a:r>
            <a:r>
              <a:rPr sz="2450" b="1" spc="50" dirty="0">
                <a:latin typeface="Roboto Bk"/>
                <a:cs typeface="Roboto Bk"/>
              </a:rPr>
              <a:t>artistic</a:t>
            </a:r>
            <a:r>
              <a:rPr sz="2450" b="1" spc="25" dirty="0">
                <a:latin typeface="Roboto Bk"/>
                <a:cs typeface="Roboto Bk"/>
              </a:rPr>
              <a:t> </a:t>
            </a:r>
            <a:r>
              <a:rPr sz="2450" b="1" spc="165" dirty="0">
                <a:latin typeface="Roboto Bk"/>
                <a:cs typeface="Roboto Bk"/>
              </a:rPr>
              <a:t>or</a:t>
            </a:r>
            <a:r>
              <a:rPr sz="2450" b="1" spc="25" dirty="0">
                <a:latin typeface="Roboto Bk"/>
                <a:cs typeface="Roboto Bk"/>
              </a:rPr>
              <a:t> </a:t>
            </a:r>
            <a:r>
              <a:rPr sz="2450" b="1" spc="65" dirty="0">
                <a:latin typeface="Roboto Bk"/>
                <a:cs typeface="Roboto Bk"/>
              </a:rPr>
              <a:t>historic</a:t>
            </a:r>
            <a:r>
              <a:rPr sz="2450" b="1" spc="25" dirty="0">
                <a:latin typeface="Roboto Bk"/>
                <a:cs typeface="Roboto Bk"/>
              </a:rPr>
              <a:t> </a:t>
            </a:r>
            <a:r>
              <a:rPr sz="2450" b="1" spc="50" dirty="0">
                <a:latin typeface="Roboto Bk"/>
                <a:cs typeface="Roboto Bk"/>
              </a:rPr>
              <a:t>interest,</a:t>
            </a:r>
            <a:endParaRPr sz="2450" dirty="0">
              <a:latin typeface="Roboto Bk"/>
              <a:cs typeface="Roboto Bk"/>
            </a:endParaRPr>
          </a:p>
          <a:p>
            <a:pPr marL="357505" marR="5080" indent="-345440">
              <a:lnSpc>
                <a:spcPts val="2390"/>
              </a:lnSpc>
              <a:spcBef>
                <a:spcPts val="665"/>
              </a:spcBef>
              <a:buClr>
                <a:srgbClr val="4E81BD"/>
              </a:buClr>
              <a:buSzPct val="79591"/>
              <a:buFont typeface="Lucida Sans Unicode"/>
              <a:buChar char="▪"/>
              <a:tabLst>
                <a:tab pos="357505" algn="l"/>
                <a:tab pos="358140" algn="l"/>
                <a:tab pos="2597150" algn="l"/>
                <a:tab pos="3105785" algn="l"/>
                <a:tab pos="3863975" algn="l"/>
                <a:tab pos="4883785" algn="l"/>
                <a:tab pos="5996940" algn="l"/>
                <a:tab pos="6504940" algn="l"/>
              </a:tabLst>
            </a:pPr>
            <a:r>
              <a:rPr sz="2450" b="1" spc="85" dirty="0">
                <a:latin typeface="Roboto Bk"/>
                <a:cs typeface="Roboto Bk"/>
              </a:rPr>
              <a:t>a</a:t>
            </a:r>
            <a:r>
              <a:rPr sz="2450" b="1" spc="135" dirty="0">
                <a:latin typeface="Roboto Bk"/>
                <a:cs typeface="Roboto Bk"/>
              </a:rPr>
              <a:t>d</a:t>
            </a:r>
            <a:r>
              <a:rPr sz="2450" b="1" spc="160" dirty="0">
                <a:latin typeface="Roboto Bk"/>
                <a:cs typeface="Roboto Bk"/>
              </a:rPr>
              <a:t>v</a:t>
            </a:r>
            <a:r>
              <a:rPr sz="2450" b="1" spc="85" dirty="0">
                <a:latin typeface="Roboto Bk"/>
                <a:cs typeface="Roboto Bk"/>
              </a:rPr>
              <a:t>a</a:t>
            </a:r>
            <a:r>
              <a:rPr sz="2450" b="1" spc="210" dirty="0">
                <a:latin typeface="Roboto Bk"/>
                <a:cs typeface="Roboto Bk"/>
              </a:rPr>
              <a:t>n</a:t>
            </a:r>
            <a:r>
              <a:rPr sz="2450" b="1" spc="55" dirty="0">
                <a:latin typeface="Roboto Bk"/>
                <a:cs typeface="Roboto Bk"/>
              </a:rPr>
              <a:t>ce</a:t>
            </a:r>
            <a:r>
              <a:rPr sz="2450" b="1" spc="90" dirty="0">
                <a:latin typeface="Roboto Bk"/>
                <a:cs typeface="Roboto Bk"/>
              </a:rPr>
              <a:t>m</a:t>
            </a:r>
            <a:r>
              <a:rPr sz="2450" b="1" spc="125" dirty="0">
                <a:latin typeface="Roboto Bk"/>
                <a:cs typeface="Roboto Bk"/>
              </a:rPr>
              <a:t>en</a:t>
            </a:r>
            <a:r>
              <a:rPr sz="2450" b="1" dirty="0">
                <a:latin typeface="Roboto Bk"/>
                <a:cs typeface="Roboto Bk"/>
              </a:rPr>
              <a:t>t	</a:t>
            </a:r>
            <a:r>
              <a:rPr sz="2450" b="1" spc="40" dirty="0">
                <a:latin typeface="Roboto Bk"/>
                <a:cs typeface="Roboto Bk"/>
              </a:rPr>
              <a:t>o</a:t>
            </a:r>
            <a:r>
              <a:rPr sz="2450" b="1" spc="30" dirty="0">
                <a:latin typeface="Roboto Bk"/>
                <a:cs typeface="Roboto Bk"/>
              </a:rPr>
              <a:t>f</a:t>
            </a:r>
            <a:r>
              <a:rPr sz="2450" b="1" dirty="0">
                <a:latin typeface="Roboto Bk"/>
                <a:cs typeface="Roboto Bk"/>
              </a:rPr>
              <a:t>	</a:t>
            </a:r>
            <a:r>
              <a:rPr sz="2450" b="1" spc="85" dirty="0">
                <a:latin typeface="Roboto Bk"/>
                <a:cs typeface="Roboto Bk"/>
              </a:rPr>
              <a:t>a</a:t>
            </a:r>
            <a:r>
              <a:rPr sz="2450" b="1" spc="160" dirty="0">
                <a:latin typeface="Roboto Bk"/>
                <a:cs typeface="Roboto Bk"/>
              </a:rPr>
              <a:t>n</a:t>
            </a:r>
            <a:r>
              <a:rPr sz="2450" b="1" spc="130" dirty="0">
                <a:latin typeface="Roboto Bk"/>
                <a:cs typeface="Roboto Bk"/>
              </a:rPr>
              <a:t>y</a:t>
            </a:r>
            <a:r>
              <a:rPr sz="2450" b="1" dirty="0">
                <a:latin typeface="Roboto Bk"/>
                <a:cs typeface="Roboto Bk"/>
              </a:rPr>
              <a:t>	</a:t>
            </a:r>
            <a:r>
              <a:rPr sz="2450" b="1" spc="40" dirty="0">
                <a:latin typeface="Roboto Bk"/>
                <a:cs typeface="Roboto Bk"/>
              </a:rPr>
              <a:t>o</a:t>
            </a:r>
            <a:r>
              <a:rPr sz="2450" b="1" dirty="0">
                <a:latin typeface="Roboto Bk"/>
                <a:cs typeface="Roboto Bk"/>
              </a:rPr>
              <a:t>t</a:t>
            </a:r>
            <a:r>
              <a:rPr sz="2450" b="1" spc="180" dirty="0">
                <a:latin typeface="Roboto Bk"/>
                <a:cs typeface="Roboto Bk"/>
              </a:rPr>
              <a:t>h</a:t>
            </a:r>
            <a:r>
              <a:rPr sz="2450" b="1" spc="165" dirty="0">
                <a:latin typeface="Roboto Bk"/>
                <a:cs typeface="Roboto Bk"/>
              </a:rPr>
              <a:t>er</a:t>
            </a:r>
            <a:r>
              <a:rPr sz="2450" b="1" dirty="0">
                <a:latin typeface="Roboto Bk"/>
                <a:cs typeface="Roboto Bk"/>
              </a:rPr>
              <a:t>	</a:t>
            </a:r>
            <a:r>
              <a:rPr sz="2450" b="1" spc="40" dirty="0">
                <a:latin typeface="Roboto Bk"/>
                <a:cs typeface="Roboto Bk"/>
              </a:rPr>
              <a:t>o</a:t>
            </a:r>
            <a:r>
              <a:rPr sz="2450" b="1" spc="135" dirty="0">
                <a:latin typeface="Roboto Bk"/>
                <a:cs typeface="Roboto Bk"/>
              </a:rPr>
              <a:t>b</a:t>
            </a:r>
            <a:r>
              <a:rPr sz="2450" b="1" spc="75" dirty="0">
                <a:latin typeface="Roboto Bk"/>
                <a:cs typeface="Roboto Bk"/>
              </a:rPr>
              <a:t>j</a:t>
            </a:r>
            <a:r>
              <a:rPr sz="2450" b="1" dirty="0">
                <a:latin typeface="Roboto Bk"/>
                <a:cs typeface="Roboto Bk"/>
              </a:rPr>
              <a:t>ect	</a:t>
            </a:r>
            <a:r>
              <a:rPr sz="2450" b="1" spc="40" dirty="0">
                <a:latin typeface="Roboto Bk"/>
                <a:cs typeface="Roboto Bk"/>
              </a:rPr>
              <a:t>o</a:t>
            </a:r>
            <a:r>
              <a:rPr sz="2450" b="1" spc="30" dirty="0">
                <a:latin typeface="Roboto Bk"/>
                <a:cs typeface="Roboto Bk"/>
              </a:rPr>
              <a:t>f</a:t>
            </a:r>
            <a:r>
              <a:rPr sz="2450" b="1" dirty="0">
                <a:latin typeface="Roboto Bk"/>
                <a:cs typeface="Roboto Bk"/>
              </a:rPr>
              <a:t>	</a:t>
            </a:r>
            <a:r>
              <a:rPr sz="2450" b="1" spc="-60" dirty="0">
                <a:latin typeface="Roboto Bk"/>
                <a:cs typeface="Roboto Bk"/>
              </a:rPr>
              <a:t>g</a:t>
            </a:r>
            <a:r>
              <a:rPr sz="2450" b="1" spc="125" dirty="0">
                <a:latin typeface="Roboto Bk"/>
                <a:cs typeface="Roboto Bk"/>
              </a:rPr>
              <a:t>en</a:t>
            </a:r>
            <a:r>
              <a:rPr sz="2450" b="1" spc="200" dirty="0">
                <a:latin typeface="Roboto Bk"/>
                <a:cs typeface="Roboto Bk"/>
              </a:rPr>
              <a:t>e</a:t>
            </a:r>
            <a:r>
              <a:rPr sz="2450" b="1" spc="85" dirty="0">
                <a:latin typeface="Roboto Bk"/>
                <a:cs typeface="Roboto Bk"/>
              </a:rPr>
              <a:t>ral  </a:t>
            </a:r>
            <a:r>
              <a:rPr sz="2450" b="1" spc="100" dirty="0">
                <a:latin typeface="Roboto Bk"/>
                <a:cs typeface="Roboto Bk"/>
              </a:rPr>
              <a:t>public</a:t>
            </a:r>
            <a:r>
              <a:rPr sz="2450" b="1" spc="20" dirty="0">
                <a:latin typeface="Roboto Bk"/>
                <a:cs typeface="Roboto Bk"/>
              </a:rPr>
              <a:t> </a:t>
            </a:r>
            <a:r>
              <a:rPr sz="2450" b="1" spc="90" dirty="0">
                <a:latin typeface="Roboto Bk"/>
                <a:cs typeface="Roboto Bk"/>
              </a:rPr>
              <a:t>utility</a:t>
            </a:r>
            <a:endParaRPr sz="2450" dirty="0">
              <a:latin typeface="Roboto Bk"/>
              <a:cs typeface="Roboto Bk"/>
            </a:endParaRPr>
          </a:p>
          <a:p>
            <a:pPr marL="661670" marR="10795" lvl="1" indent="-334010">
              <a:lnSpc>
                <a:spcPts val="1650"/>
              </a:lnSpc>
              <a:spcBef>
                <a:spcPts val="570"/>
              </a:spcBef>
              <a:buClr>
                <a:srgbClr val="4E81BD"/>
              </a:buClr>
              <a:buFont typeface="Lucida Sans Unicode"/>
              <a:buChar char="▪"/>
              <a:tabLst>
                <a:tab pos="661670" algn="l"/>
                <a:tab pos="662305" algn="l"/>
              </a:tabLst>
            </a:pPr>
            <a:endParaRPr sz="1700" dirty="0">
              <a:latin typeface="Roboto Bk"/>
              <a:cs typeface="Roboto Bk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02690" marR="5080">
              <a:lnSpc>
                <a:spcPct val="100899"/>
              </a:lnSpc>
              <a:spcBef>
                <a:spcPts val="80"/>
              </a:spcBef>
            </a:pPr>
            <a:r>
              <a:rPr sz="4700" spc="405" dirty="0">
                <a:solidFill>
                  <a:srgbClr val="1F497D"/>
                </a:solidFill>
              </a:rPr>
              <a:t>Two</a:t>
            </a:r>
            <a:r>
              <a:rPr sz="4700" spc="25" dirty="0">
                <a:solidFill>
                  <a:srgbClr val="1F497D"/>
                </a:solidFill>
              </a:rPr>
              <a:t> </a:t>
            </a:r>
            <a:r>
              <a:rPr sz="4700" spc="285" dirty="0">
                <a:solidFill>
                  <a:srgbClr val="1F497D"/>
                </a:solidFill>
              </a:rPr>
              <a:t>regimes:</a:t>
            </a:r>
            <a:r>
              <a:rPr sz="4700" spc="25" dirty="0">
                <a:solidFill>
                  <a:srgbClr val="1F497D"/>
                </a:solidFill>
              </a:rPr>
              <a:t> </a:t>
            </a:r>
            <a:r>
              <a:rPr sz="4700" spc="270" dirty="0">
                <a:solidFill>
                  <a:srgbClr val="1F497D"/>
                </a:solidFill>
              </a:rPr>
              <a:t>legal </a:t>
            </a:r>
            <a:r>
              <a:rPr sz="4700" spc="-1155" dirty="0">
                <a:solidFill>
                  <a:srgbClr val="1F497D"/>
                </a:solidFill>
              </a:rPr>
              <a:t> </a:t>
            </a:r>
            <a:r>
              <a:rPr sz="4700" spc="325" dirty="0">
                <a:solidFill>
                  <a:srgbClr val="1F497D"/>
                </a:solidFill>
              </a:rPr>
              <a:t>provisions</a:t>
            </a:r>
            <a:endParaRPr sz="4700"/>
          </a:p>
        </p:txBody>
      </p:sp>
      <p:sp>
        <p:nvSpPr>
          <p:cNvPr id="3" name="object 3"/>
          <p:cNvSpPr txBox="1"/>
          <p:nvPr/>
        </p:nvSpPr>
        <p:spPr>
          <a:xfrm>
            <a:off x="1371600" y="2362200"/>
            <a:ext cx="7323455" cy="2273058"/>
          </a:xfrm>
          <a:prstGeom prst="rect">
            <a:avLst/>
          </a:prstGeom>
        </p:spPr>
        <p:txBody>
          <a:bodyPr vert="horz" wrap="square" lIns="0" tIns="216535" rIns="0" bIns="0" rtlCol="0">
            <a:spAutoFit/>
          </a:bodyPr>
          <a:lstStyle/>
          <a:p>
            <a:pPr marL="604520" indent="-592455">
              <a:lnSpc>
                <a:spcPct val="100000"/>
              </a:lnSpc>
              <a:spcBef>
                <a:spcPts val="1705"/>
              </a:spcBef>
              <a:buClr>
                <a:srgbClr val="4E81BD"/>
              </a:buClr>
              <a:buSzPct val="88679"/>
              <a:buFont typeface="Segoe UI Symbol"/>
              <a:buChar char="⚫"/>
              <a:tabLst>
                <a:tab pos="604520" algn="l"/>
                <a:tab pos="605155" algn="l"/>
                <a:tab pos="2718435" algn="l"/>
              </a:tabLst>
            </a:pPr>
            <a:r>
              <a:rPr sz="2650" b="1" spc="75" dirty="0">
                <a:latin typeface="Roboto Bk"/>
                <a:cs typeface="Roboto Bk"/>
              </a:rPr>
              <a:t>F</a:t>
            </a:r>
            <a:r>
              <a:rPr sz="2650" b="1" spc="110" dirty="0">
                <a:latin typeface="Roboto Bk"/>
                <a:cs typeface="Roboto Bk"/>
              </a:rPr>
              <a:t>i</a:t>
            </a:r>
            <a:r>
              <a:rPr sz="2650" b="1" spc="300" dirty="0">
                <a:latin typeface="Roboto Bk"/>
                <a:cs typeface="Roboto Bk"/>
              </a:rPr>
              <a:t>r</a:t>
            </a:r>
            <a:r>
              <a:rPr sz="2650" b="1" spc="-170" dirty="0">
                <a:latin typeface="Roboto Bk"/>
                <a:cs typeface="Roboto Bk"/>
              </a:rPr>
              <a:t>s</a:t>
            </a:r>
            <a:r>
              <a:rPr sz="2650" b="1" spc="-10" dirty="0">
                <a:latin typeface="Roboto Bk"/>
                <a:cs typeface="Roboto Bk"/>
              </a:rPr>
              <a:t>t</a:t>
            </a:r>
            <a:r>
              <a:rPr sz="2650" b="1" spc="25" dirty="0">
                <a:latin typeface="Roboto Bk"/>
                <a:cs typeface="Roboto Bk"/>
              </a:rPr>
              <a:t> </a:t>
            </a:r>
            <a:r>
              <a:rPr sz="2650" b="1" spc="300" dirty="0">
                <a:latin typeface="Roboto Bk"/>
                <a:cs typeface="Roboto Bk"/>
              </a:rPr>
              <a:t>r</a:t>
            </a:r>
            <a:r>
              <a:rPr sz="2650" b="1" spc="-20" dirty="0">
                <a:latin typeface="Roboto Bk"/>
                <a:cs typeface="Roboto Bk"/>
              </a:rPr>
              <a:t>e</a:t>
            </a:r>
            <a:r>
              <a:rPr sz="2650" b="1" spc="-30" dirty="0">
                <a:latin typeface="Roboto Bk"/>
                <a:cs typeface="Roboto Bk"/>
              </a:rPr>
              <a:t>g</a:t>
            </a:r>
            <a:r>
              <a:rPr sz="2650" b="1" spc="110" dirty="0">
                <a:latin typeface="Roboto Bk"/>
                <a:cs typeface="Roboto Bk"/>
              </a:rPr>
              <a:t>i</a:t>
            </a:r>
            <a:r>
              <a:rPr sz="2650" b="1" spc="204" dirty="0">
                <a:latin typeface="Roboto Bk"/>
                <a:cs typeface="Roboto Bk"/>
              </a:rPr>
              <a:t>m</a:t>
            </a:r>
            <a:r>
              <a:rPr sz="2650" b="1" spc="25" dirty="0">
                <a:latin typeface="Roboto Bk"/>
                <a:cs typeface="Roboto Bk"/>
              </a:rPr>
              <a:t>e</a:t>
            </a:r>
            <a:r>
              <a:rPr sz="2650" b="1" dirty="0">
                <a:latin typeface="Roboto Bk"/>
                <a:cs typeface="Roboto Bk"/>
              </a:rPr>
              <a:t>	</a:t>
            </a:r>
            <a:r>
              <a:rPr sz="2650" b="1" spc="-315" dirty="0">
                <a:latin typeface="Roboto Bk"/>
                <a:cs typeface="Roboto Bk"/>
              </a:rPr>
              <a:t>-</a:t>
            </a:r>
            <a:r>
              <a:rPr sz="2650" b="1" spc="25" dirty="0">
                <a:latin typeface="Roboto Bk"/>
                <a:cs typeface="Roboto Bk"/>
              </a:rPr>
              <a:t> </a:t>
            </a:r>
            <a:r>
              <a:rPr sz="2650" b="1" spc="50" dirty="0">
                <a:latin typeface="Roboto Bk"/>
                <a:cs typeface="Roboto Bk"/>
              </a:rPr>
              <a:t>U</a:t>
            </a:r>
            <a:r>
              <a:rPr sz="2650" b="1" spc="204" dirty="0">
                <a:latin typeface="Roboto Bk"/>
                <a:cs typeface="Roboto Bk"/>
              </a:rPr>
              <a:t>n</a:t>
            </a:r>
            <a:r>
              <a:rPr sz="2650" b="1" spc="125" dirty="0">
                <a:latin typeface="Roboto Bk"/>
                <a:cs typeface="Roboto Bk"/>
              </a:rPr>
              <a:t>d</a:t>
            </a:r>
            <a:r>
              <a:rPr sz="2650" b="1" spc="165" dirty="0">
                <a:latin typeface="Roboto Bk"/>
                <a:cs typeface="Roboto Bk"/>
              </a:rPr>
              <a:t>er</a:t>
            </a:r>
            <a:r>
              <a:rPr sz="2650" b="1" spc="25" dirty="0">
                <a:latin typeface="Roboto Bk"/>
                <a:cs typeface="Roboto Bk"/>
              </a:rPr>
              <a:t> </a:t>
            </a:r>
            <a:r>
              <a:rPr sz="2650" b="1" spc="-170" dirty="0">
                <a:latin typeface="Roboto Bk"/>
                <a:cs typeface="Roboto Bk"/>
              </a:rPr>
              <a:t>s</a:t>
            </a:r>
            <a:r>
              <a:rPr sz="2650" b="1" spc="-15" dirty="0">
                <a:latin typeface="Roboto Bk"/>
                <a:cs typeface="Roboto Bk"/>
              </a:rPr>
              <a:t>ect</a:t>
            </a:r>
            <a:r>
              <a:rPr sz="2650" b="1" spc="110" dirty="0">
                <a:latin typeface="Roboto Bk"/>
                <a:cs typeface="Roboto Bk"/>
              </a:rPr>
              <a:t>i</a:t>
            </a:r>
            <a:r>
              <a:rPr sz="2650" b="1" spc="25" dirty="0">
                <a:latin typeface="Roboto Bk"/>
                <a:cs typeface="Roboto Bk"/>
              </a:rPr>
              <a:t>o</a:t>
            </a:r>
            <a:r>
              <a:rPr sz="2650" b="1" spc="210" dirty="0">
                <a:latin typeface="Roboto Bk"/>
                <a:cs typeface="Roboto Bk"/>
              </a:rPr>
              <a:t>n</a:t>
            </a:r>
            <a:r>
              <a:rPr sz="2650" b="1" spc="25" dirty="0">
                <a:latin typeface="Roboto Bk"/>
                <a:cs typeface="Roboto Bk"/>
              </a:rPr>
              <a:t> </a:t>
            </a:r>
            <a:r>
              <a:rPr sz="2650" b="1" spc="-65">
                <a:latin typeface="Roboto Bk"/>
                <a:cs typeface="Roboto Bk"/>
              </a:rPr>
              <a:t>10</a:t>
            </a:r>
            <a:r>
              <a:rPr sz="2650" b="1" spc="-35">
                <a:latin typeface="Roboto Bk"/>
                <a:cs typeface="Roboto Bk"/>
              </a:rPr>
              <a:t>(</a:t>
            </a:r>
            <a:r>
              <a:rPr sz="2650" b="1" spc="-65">
                <a:latin typeface="Roboto Bk"/>
                <a:cs typeface="Roboto Bk"/>
              </a:rPr>
              <a:t>23</a:t>
            </a:r>
            <a:r>
              <a:rPr sz="2650" b="1" spc="-80">
                <a:latin typeface="Roboto Bk"/>
                <a:cs typeface="Roboto Bk"/>
              </a:rPr>
              <a:t>C</a:t>
            </a:r>
            <a:r>
              <a:rPr sz="2650" b="1" spc="-30">
                <a:latin typeface="Roboto Bk"/>
                <a:cs typeface="Roboto Bk"/>
              </a:rPr>
              <a:t>)</a:t>
            </a:r>
            <a:endParaRPr lang="en-US" sz="2650" b="1" spc="-30" dirty="0">
              <a:latin typeface="Roboto Bk"/>
              <a:cs typeface="Roboto Bk"/>
            </a:endParaRPr>
          </a:p>
          <a:p>
            <a:pPr marL="604520" indent="-592455">
              <a:lnSpc>
                <a:spcPct val="100000"/>
              </a:lnSpc>
              <a:spcBef>
                <a:spcPts val="1705"/>
              </a:spcBef>
              <a:buClr>
                <a:srgbClr val="4E81BD"/>
              </a:buClr>
              <a:buSzPct val="88679"/>
              <a:tabLst>
                <a:tab pos="604520" algn="l"/>
                <a:tab pos="605155" algn="l"/>
                <a:tab pos="2718435" algn="l"/>
              </a:tabLst>
            </a:pPr>
            <a:endParaRPr sz="2650">
              <a:latin typeface="Roboto Bk"/>
              <a:cs typeface="Roboto Bk"/>
            </a:endParaRPr>
          </a:p>
          <a:p>
            <a:pPr marL="604520" indent="-592455">
              <a:lnSpc>
                <a:spcPct val="100000"/>
              </a:lnSpc>
              <a:spcBef>
                <a:spcPts val="1605"/>
              </a:spcBef>
              <a:buClr>
                <a:srgbClr val="4E81BD"/>
              </a:buClr>
              <a:buSzPct val="88679"/>
              <a:buFont typeface="Segoe UI Symbol"/>
              <a:buChar char="⚫"/>
              <a:tabLst>
                <a:tab pos="604520" algn="l"/>
                <a:tab pos="605155" algn="l"/>
                <a:tab pos="3128645" algn="l"/>
              </a:tabLst>
            </a:pPr>
            <a:r>
              <a:rPr sz="2650" b="1" spc="-220" dirty="0">
                <a:latin typeface="Roboto Bk"/>
                <a:cs typeface="Roboto Bk"/>
              </a:rPr>
              <a:t>S</a:t>
            </a:r>
            <a:r>
              <a:rPr sz="2650" b="1" dirty="0">
                <a:latin typeface="Roboto Bk"/>
                <a:cs typeface="Roboto Bk"/>
              </a:rPr>
              <a:t>ec</a:t>
            </a:r>
            <a:r>
              <a:rPr sz="2650" b="1" spc="-5" dirty="0">
                <a:latin typeface="Roboto Bk"/>
                <a:cs typeface="Roboto Bk"/>
              </a:rPr>
              <a:t>o</a:t>
            </a:r>
            <a:r>
              <a:rPr sz="2650" b="1" spc="204" dirty="0">
                <a:latin typeface="Roboto Bk"/>
                <a:cs typeface="Roboto Bk"/>
              </a:rPr>
              <a:t>n</a:t>
            </a:r>
            <a:r>
              <a:rPr sz="2650" b="1" spc="130" dirty="0">
                <a:latin typeface="Roboto Bk"/>
                <a:cs typeface="Roboto Bk"/>
              </a:rPr>
              <a:t>d</a:t>
            </a:r>
            <a:r>
              <a:rPr sz="2650" b="1" spc="25" dirty="0">
                <a:latin typeface="Roboto Bk"/>
                <a:cs typeface="Roboto Bk"/>
              </a:rPr>
              <a:t> </a:t>
            </a:r>
            <a:r>
              <a:rPr sz="2650" b="1" spc="300" dirty="0">
                <a:latin typeface="Roboto Bk"/>
                <a:cs typeface="Roboto Bk"/>
              </a:rPr>
              <a:t>r</a:t>
            </a:r>
            <a:r>
              <a:rPr sz="2650" b="1" spc="-20" dirty="0">
                <a:latin typeface="Roboto Bk"/>
                <a:cs typeface="Roboto Bk"/>
              </a:rPr>
              <a:t>e</a:t>
            </a:r>
            <a:r>
              <a:rPr sz="2650" b="1" spc="-30" dirty="0">
                <a:latin typeface="Roboto Bk"/>
                <a:cs typeface="Roboto Bk"/>
              </a:rPr>
              <a:t>g</a:t>
            </a:r>
            <a:r>
              <a:rPr sz="2650" b="1" spc="110" dirty="0">
                <a:latin typeface="Roboto Bk"/>
                <a:cs typeface="Roboto Bk"/>
              </a:rPr>
              <a:t>i</a:t>
            </a:r>
            <a:r>
              <a:rPr sz="2650" b="1" spc="204" dirty="0">
                <a:latin typeface="Roboto Bk"/>
                <a:cs typeface="Roboto Bk"/>
              </a:rPr>
              <a:t>m</a:t>
            </a:r>
            <a:r>
              <a:rPr sz="2650" b="1" spc="25" dirty="0">
                <a:latin typeface="Roboto Bk"/>
                <a:cs typeface="Roboto Bk"/>
              </a:rPr>
              <a:t>e</a:t>
            </a:r>
            <a:r>
              <a:rPr sz="2650" b="1" dirty="0">
                <a:latin typeface="Roboto Bk"/>
                <a:cs typeface="Roboto Bk"/>
              </a:rPr>
              <a:t>	</a:t>
            </a:r>
            <a:r>
              <a:rPr sz="2650" b="1" spc="-315" dirty="0">
                <a:latin typeface="Roboto Bk"/>
                <a:cs typeface="Roboto Bk"/>
              </a:rPr>
              <a:t>-</a:t>
            </a:r>
            <a:r>
              <a:rPr sz="2650" b="1" spc="25" dirty="0">
                <a:latin typeface="Roboto Bk"/>
                <a:cs typeface="Roboto Bk"/>
              </a:rPr>
              <a:t> </a:t>
            </a:r>
            <a:r>
              <a:rPr sz="2650" b="1" spc="50" dirty="0">
                <a:latin typeface="Roboto Bk"/>
                <a:cs typeface="Roboto Bk"/>
              </a:rPr>
              <a:t>U</a:t>
            </a:r>
            <a:r>
              <a:rPr sz="2650" b="1" spc="204" dirty="0">
                <a:latin typeface="Roboto Bk"/>
                <a:cs typeface="Roboto Bk"/>
              </a:rPr>
              <a:t>n</a:t>
            </a:r>
            <a:r>
              <a:rPr sz="2650" b="1" spc="125" dirty="0">
                <a:latin typeface="Roboto Bk"/>
                <a:cs typeface="Roboto Bk"/>
              </a:rPr>
              <a:t>d</a:t>
            </a:r>
            <a:r>
              <a:rPr sz="2650" b="1" spc="165" dirty="0">
                <a:latin typeface="Roboto Bk"/>
                <a:cs typeface="Roboto Bk"/>
              </a:rPr>
              <a:t>er</a:t>
            </a:r>
            <a:r>
              <a:rPr sz="2650" b="1" spc="25" dirty="0">
                <a:latin typeface="Roboto Bk"/>
                <a:cs typeface="Roboto Bk"/>
              </a:rPr>
              <a:t> </a:t>
            </a:r>
            <a:r>
              <a:rPr sz="2650" b="1" spc="-170" dirty="0">
                <a:latin typeface="Roboto Bk"/>
                <a:cs typeface="Roboto Bk"/>
              </a:rPr>
              <a:t>s</a:t>
            </a:r>
            <a:r>
              <a:rPr sz="2650" b="1" spc="-15" dirty="0">
                <a:latin typeface="Roboto Bk"/>
                <a:cs typeface="Roboto Bk"/>
              </a:rPr>
              <a:t>ect</a:t>
            </a:r>
            <a:r>
              <a:rPr sz="2650" b="1" spc="110" dirty="0">
                <a:latin typeface="Roboto Bk"/>
                <a:cs typeface="Roboto Bk"/>
              </a:rPr>
              <a:t>i</a:t>
            </a:r>
            <a:r>
              <a:rPr sz="2650" b="1" spc="25" dirty="0">
                <a:latin typeface="Roboto Bk"/>
                <a:cs typeface="Roboto Bk"/>
              </a:rPr>
              <a:t>o</a:t>
            </a:r>
            <a:r>
              <a:rPr sz="2650" b="1" spc="204" dirty="0">
                <a:latin typeface="Roboto Bk"/>
                <a:cs typeface="Roboto Bk"/>
              </a:rPr>
              <a:t>n</a:t>
            </a:r>
            <a:r>
              <a:rPr sz="2650" b="1" spc="-165" dirty="0">
                <a:latin typeface="Roboto Bk"/>
                <a:cs typeface="Roboto Bk"/>
              </a:rPr>
              <a:t>s</a:t>
            </a:r>
            <a:r>
              <a:rPr sz="2650" b="1" spc="25" dirty="0">
                <a:latin typeface="Roboto Bk"/>
                <a:cs typeface="Roboto Bk"/>
              </a:rPr>
              <a:t> </a:t>
            </a:r>
            <a:r>
              <a:rPr sz="2650" b="1" spc="-65" dirty="0">
                <a:latin typeface="Roboto Bk"/>
                <a:cs typeface="Roboto Bk"/>
              </a:rPr>
              <a:t>1</a:t>
            </a:r>
            <a:r>
              <a:rPr sz="2650" b="1" spc="-60" dirty="0">
                <a:latin typeface="Roboto Bk"/>
                <a:cs typeface="Roboto Bk"/>
              </a:rPr>
              <a:t>1</a:t>
            </a:r>
            <a:r>
              <a:rPr sz="2650" b="1" spc="25" dirty="0">
                <a:latin typeface="Roboto Bk"/>
                <a:cs typeface="Roboto Bk"/>
              </a:rPr>
              <a:t> </a:t>
            </a:r>
            <a:r>
              <a:rPr sz="2650" b="1" spc="75" dirty="0">
                <a:latin typeface="Roboto Bk"/>
                <a:cs typeface="Roboto Bk"/>
              </a:rPr>
              <a:t>a</a:t>
            </a:r>
            <a:r>
              <a:rPr sz="2650" b="1" spc="204" dirty="0">
                <a:latin typeface="Roboto Bk"/>
                <a:cs typeface="Roboto Bk"/>
              </a:rPr>
              <a:t>n</a:t>
            </a:r>
            <a:r>
              <a:rPr sz="2650" b="1" spc="130" dirty="0">
                <a:latin typeface="Roboto Bk"/>
                <a:cs typeface="Roboto Bk"/>
              </a:rPr>
              <a:t>d</a:t>
            </a:r>
            <a:r>
              <a:rPr sz="2650" b="1" spc="25" dirty="0">
                <a:latin typeface="Roboto Bk"/>
                <a:cs typeface="Roboto Bk"/>
              </a:rPr>
              <a:t> </a:t>
            </a:r>
            <a:r>
              <a:rPr sz="2650" b="1" spc="-65" dirty="0">
                <a:latin typeface="Roboto Bk"/>
                <a:cs typeface="Roboto Bk"/>
              </a:rPr>
              <a:t>1</a:t>
            </a:r>
            <a:r>
              <a:rPr sz="2650" b="1" spc="-60" dirty="0">
                <a:latin typeface="Roboto Bk"/>
                <a:cs typeface="Roboto Bk"/>
              </a:rPr>
              <a:t>2</a:t>
            </a:r>
            <a:endParaRPr sz="2650">
              <a:latin typeface="Roboto Bk"/>
              <a:cs typeface="Roboto Bk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0446" y="299005"/>
            <a:ext cx="7539753" cy="4953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050" spc="-229" dirty="0">
                <a:latin typeface="Roboto Bk"/>
                <a:cs typeface="Roboto Bk"/>
              </a:rPr>
              <a:t>S</a:t>
            </a:r>
            <a:r>
              <a:rPr sz="3050" spc="5" dirty="0">
                <a:latin typeface="Roboto Bk"/>
                <a:cs typeface="Roboto Bk"/>
              </a:rPr>
              <a:t>ec</a:t>
            </a:r>
            <a:r>
              <a:rPr sz="3050" spc="-5" dirty="0">
                <a:latin typeface="Roboto Bk"/>
                <a:cs typeface="Roboto Bk"/>
              </a:rPr>
              <a:t>t</a:t>
            </a:r>
            <a:r>
              <a:rPr sz="3050" spc="145" dirty="0">
                <a:latin typeface="Roboto Bk"/>
                <a:cs typeface="Roboto Bk"/>
              </a:rPr>
              <a:t>i</a:t>
            </a:r>
            <a:r>
              <a:rPr sz="3050" spc="55" dirty="0">
                <a:latin typeface="Roboto Bk"/>
                <a:cs typeface="Roboto Bk"/>
              </a:rPr>
              <a:t>o</a:t>
            </a:r>
            <a:r>
              <a:rPr sz="3050" spc="270" dirty="0">
                <a:latin typeface="Roboto Bk"/>
                <a:cs typeface="Roboto Bk"/>
              </a:rPr>
              <a:t>n</a:t>
            </a:r>
            <a:r>
              <a:rPr sz="3050" spc="40" dirty="0">
                <a:latin typeface="Roboto Bk"/>
                <a:cs typeface="Roboto Bk"/>
              </a:rPr>
              <a:t> </a:t>
            </a:r>
            <a:r>
              <a:rPr sz="3050" spc="-50" dirty="0">
                <a:latin typeface="Roboto Bk"/>
                <a:cs typeface="Roboto Bk"/>
              </a:rPr>
              <a:t>10</a:t>
            </a:r>
            <a:r>
              <a:rPr sz="3050" spc="-25" dirty="0">
                <a:latin typeface="Roboto Bk"/>
                <a:cs typeface="Roboto Bk"/>
              </a:rPr>
              <a:t>(</a:t>
            </a:r>
            <a:r>
              <a:rPr sz="3050" spc="-50" dirty="0">
                <a:latin typeface="Roboto Bk"/>
                <a:cs typeface="Roboto Bk"/>
              </a:rPr>
              <a:t>23</a:t>
            </a:r>
            <a:r>
              <a:rPr sz="3050" spc="-65" dirty="0">
                <a:latin typeface="Roboto Bk"/>
                <a:cs typeface="Roboto Bk"/>
              </a:rPr>
              <a:t>C</a:t>
            </a:r>
            <a:r>
              <a:rPr sz="3050" spc="-15" dirty="0">
                <a:latin typeface="Roboto Bk"/>
                <a:cs typeface="Roboto Bk"/>
              </a:rPr>
              <a:t>)</a:t>
            </a:r>
            <a:r>
              <a:rPr sz="3050" spc="40" dirty="0">
                <a:latin typeface="Roboto Bk"/>
                <a:cs typeface="Roboto Bk"/>
              </a:rPr>
              <a:t> </a:t>
            </a:r>
            <a:r>
              <a:rPr sz="3050" spc="-565" dirty="0">
                <a:latin typeface="Roboto Bk"/>
                <a:cs typeface="Roboto Bk"/>
              </a:rPr>
              <a:t>–</a:t>
            </a:r>
            <a:r>
              <a:rPr sz="3050" spc="40" dirty="0">
                <a:latin typeface="Roboto Bk"/>
                <a:cs typeface="Roboto Bk"/>
              </a:rPr>
              <a:t> </a:t>
            </a:r>
            <a:r>
              <a:rPr sz="3050" spc="170" dirty="0">
                <a:latin typeface="Roboto Bk"/>
                <a:cs typeface="Roboto Bk"/>
              </a:rPr>
              <a:t>T</a:t>
            </a:r>
            <a:r>
              <a:rPr sz="3050" spc="235" dirty="0">
                <a:latin typeface="Roboto Bk"/>
                <a:cs typeface="Roboto Bk"/>
              </a:rPr>
              <a:t>h</a:t>
            </a:r>
            <a:r>
              <a:rPr sz="3050" spc="50" dirty="0">
                <a:latin typeface="Roboto Bk"/>
                <a:cs typeface="Roboto Bk"/>
              </a:rPr>
              <a:t>e</a:t>
            </a:r>
            <a:r>
              <a:rPr sz="3050" spc="40" dirty="0">
                <a:latin typeface="Roboto Bk"/>
                <a:cs typeface="Roboto Bk"/>
              </a:rPr>
              <a:t> </a:t>
            </a:r>
            <a:r>
              <a:rPr sz="3050" spc="130" dirty="0">
                <a:latin typeface="Roboto Bk"/>
                <a:cs typeface="Roboto Bk"/>
              </a:rPr>
              <a:t>Fi</a:t>
            </a:r>
            <a:r>
              <a:rPr sz="3050" spc="370" dirty="0">
                <a:latin typeface="Roboto Bk"/>
                <a:cs typeface="Roboto Bk"/>
              </a:rPr>
              <a:t>r</a:t>
            </a:r>
            <a:r>
              <a:rPr sz="3050" spc="-180" dirty="0">
                <a:latin typeface="Roboto Bk"/>
                <a:cs typeface="Roboto Bk"/>
              </a:rPr>
              <a:t>s</a:t>
            </a:r>
            <a:r>
              <a:rPr sz="3050" spc="5" dirty="0">
                <a:latin typeface="Roboto Bk"/>
                <a:cs typeface="Roboto Bk"/>
              </a:rPr>
              <a:t>t</a:t>
            </a:r>
            <a:r>
              <a:rPr sz="3050" spc="40" dirty="0">
                <a:latin typeface="Roboto Bk"/>
                <a:cs typeface="Roboto Bk"/>
              </a:rPr>
              <a:t> </a:t>
            </a:r>
            <a:r>
              <a:rPr sz="3050" spc="70" dirty="0">
                <a:latin typeface="Roboto Bk"/>
                <a:cs typeface="Roboto Bk"/>
              </a:rPr>
              <a:t>R</a:t>
            </a:r>
            <a:r>
              <a:rPr sz="3050" spc="-5" dirty="0">
                <a:latin typeface="Roboto Bk"/>
                <a:cs typeface="Roboto Bk"/>
              </a:rPr>
              <a:t>e</a:t>
            </a:r>
            <a:r>
              <a:rPr sz="3050" spc="-10" dirty="0">
                <a:latin typeface="Roboto Bk"/>
                <a:cs typeface="Roboto Bk"/>
              </a:rPr>
              <a:t>g</a:t>
            </a:r>
            <a:r>
              <a:rPr sz="3050" spc="145" dirty="0">
                <a:latin typeface="Roboto Bk"/>
                <a:cs typeface="Roboto Bk"/>
              </a:rPr>
              <a:t>i</a:t>
            </a:r>
            <a:r>
              <a:rPr sz="3050" spc="280" dirty="0">
                <a:latin typeface="Roboto Bk"/>
                <a:cs typeface="Roboto Bk"/>
              </a:rPr>
              <a:t>m</a:t>
            </a:r>
            <a:r>
              <a:rPr sz="3050" spc="50" dirty="0">
                <a:latin typeface="Roboto Bk"/>
                <a:cs typeface="Roboto Bk"/>
              </a:rPr>
              <a:t>e</a:t>
            </a:r>
            <a:endParaRPr sz="3050">
              <a:latin typeface="Roboto Bk"/>
              <a:cs typeface="Roboto B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60848" y="794305"/>
            <a:ext cx="1345565" cy="90832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2200"/>
              </a:lnSpc>
              <a:spcBef>
                <a:spcPts val="75"/>
              </a:spcBef>
            </a:pPr>
            <a:r>
              <a:rPr sz="1950" b="1" spc="145" dirty="0">
                <a:solidFill>
                  <a:srgbClr val="75913C"/>
                </a:solidFill>
                <a:latin typeface="Roboto"/>
                <a:cs typeface="Roboto"/>
              </a:rPr>
              <a:t>First </a:t>
            </a:r>
            <a:r>
              <a:rPr sz="1950" b="1" spc="150" dirty="0">
                <a:solidFill>
                  <a:srgbClr val="75913C"/>
                </a:solidFill>
                <a:latin typeface="Roboto"/>
                <a:cs typeface="Roboto"/>
              </a:rPr>
              <a:t> </a:t>
            </a:r>
            <a:r>
              <a:rPr sz="1950" b="1" spc="120" dirty="0">
                <a:solidFill>
                  <a:srgbClr val="75913C"/>
                </a:solidFill>
                <a:latin typeface="Roboto"/>
                <a:cs typeface="Roboto"/>
              </a:rPr>
              <a:t>category</a:t>
            </a:r>
            <a:r>
              <a:rPr sz="1950" b="1" spc="-30" dirty="0">
                <a:solidFill>
                  <a:srgbClr val="75913C"/>
                </a:solidFill>
                <a:latin typeface="Roboto"/>
                <a:cs typeface="Roboto"/>
              </a:rPr>
              <a:t> </a:t>
            </a:r>
            <a:r>
              <a:rPr sz="1950" b="1" spc="-100" dirty="0">
                <a:solidFill>
                  <a:srgbClr val="75913C"/>
                </a:solidFill>
                <a:latin typeface="Roboto"/>
                <a:cs typeface="Roboto"/>
              </a:rPr>
              <a:t>:-</a:t>
            </a:r>
            <a:endParaRPr sz="1950" b="1" dirty="0">
              <a:latin typeface="Roboto"/>
              <a:cs typeface="Robo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39087" y="865292"/>
            <a:ext cx="3430904" cy="56769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950" b="1" i="1" spc="145" dirty="0">
                <a:latin typeface="Roboto Cn"/>
                <a:cs typeface="Roboto Cn"/>
              </a:rPr>
              <a:t>Sec</a:t>
            </a:r>
            <a:r>
              <a:rPr sz="1950" b="1" i="1" spc="80" dirty="0">
                <a:latin typeface="Roboto Cn"/>
                <a:cs typeface="Roboto Cn"/>
              </a:rPr>
              <a:t> </a:t>
            </a:r>
            <a:r>
              <a:rPr sz="1950" b="1" i="1" spc="140" dirty="0">
                <a:latin typeface="Roboto Cn"/>
                <a:cs typeface="Roboto Cn"/>
              </a:rPr>
              <a:t>10(23C</a:t>
            </a:r>
            <a:r>
              <a:rPr sz="1550" b="1" i="1" spc="140" dirty="0">
                <a:latin typeface="Roboto Cn"/>
                <a:cs typeface="Roboto Cn"/>
              </a:rPr>
              <a:t>)(iiiab)/(iiiac)/(iiiad)/</a:t>
            </a:r>
            <a:endParaRPr sz="1550">
              <a:latin typeface="Roboto Cn"/>
              <a:cs typeface="Roboto Cn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1550" b="1" i="1" spc="165" dirty="0">
                <a:latin typeface="Roboto Cn"/>
                <a:cs typeface="Roboto Cn"/>
              </a:rPr>
              <a:t>(iiiae)</a:t>
            </a:r>
            <a:endParaRPr sz="1550">
              <a:latin typeface="Roboto Cn"/>
              <a:cs typeface="Roboto C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8721" y="1624382"/>
            <a:ext cx="9000999" cy="397955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475615" indent="-295910">
              <a:lnSpc>
                <a:spcPct val="100000"/>
              </a:lnSpc>
              <a:spcBef>
                <a:spcPts val="90"/>
              </a:spcBef>
              <a:buAutoNum type="arabicParenBoth"/>
              <a:tabLst>
                <a:tab pos="476250" algn="l"/>
              </a:tabLst>
            </a:pPr>
            <a:r>
              <a:rPr sz="1550" b="1" spc="30" dirty="0">
                <a:latin typeface="Roboto Bk"/>
                <a:cs typeface="Roboto Bk"/>
              </a:rPr>
              <a:t>Institutions</a:t>
            </a:r>
            <a:r>
              <a:rPr sz="1550" b="1" spc="15" dirty="0">
                <a:latin typeface="Roboto Bk"/>
                <a:cs typeface="Roboto Bk"/>
              </a:rPr>
              <a:t> solely </a:t>
            </a:r>
            <a:r>
              <a:rPr sz="1550" b="1" spc="95" dirty="0">
                <a:latin typeface="Roboto Bk"/>
                <a:cs typeface="Roboto Bk"/>
              </a:rPr>
              <a:t>or</a:t>
            </a:r>
            <a:r>
              <a:rPr sz="1550" b="1" spc="15" dirty="0">
                <a:latin typeface="Roboto Bk"/>
                <a:cs typeface="Roboto Bk"/>
              </a:rPr>
              <a:t> </a:t>
            </a:r>
            <a:r>
              <a:rPr sz="1550" b="1" spc="30" dirty="0">
                <a:latin typeface="Roboto Bk"/>
                <a:cs typeface="Roboto Bk"/>
              </a:rPr>
              <a:t>substantially</a:t>
            </a:r>
            <a:r>
              <a:rPr sz="1550" b="1" spc="15" dirty="0">
                <a:latin typeface="Roboto Bk"/>
                <a:cs typeface="Roboto Bk"/>
              </a:rPr>
              <a:t> </a:t>
            </a:r>
            <a:r>
              <a:rPr sz="1550" b="1" spc="50" dirty="0">
                <a:latin typeface="Roboto Bk"/>
                <a:cs typeface="Roboto Bk"/>
              </a:rPr>
              <a:t>ﬁnanced</a:t>
            </a:r>
            <a:r>
              <a:rPr sz="1550" b="1" spc="15" dirty="0">
                <a:latin typeface="Roboto Bk"/>
                <a:cs typeface="Roboto Bk"/>
              </a:rPr>
              <a:t> </a:t>
            </a:r>
            <a:r>
              <a:rPr sz="1550" b="1" spc="55" dirty="0">
                <a:latin typeface="Roboto Bk"/>
                <a:cs typeface="Roboto Bk"/>
              </a:rPr>
              <a:t>by</a:t>
            </a:r>
            <a:r>
              <a:rPr sz="1550" b="1" spc="20" dirty="0">
                <a:latin typeface="Roboto Bk"/>
                <a:cs typeface="Roboto Bk"/>
              </a:rPr>
              <a:t> </a:t>
            </a:r>
            <a:r>
              <a:rPr sz="1550" b="1" spc="75" dirty="0">
                <a:latin typeface="Roboto Bk"/>
                <a:cs typeface="Roboto Bk"/>
              </a:rPr>
              <a:t>Government</a:t>
            </a:r>
            <a:endParaRPr sz="1550" dirty="0">
              <a:latin typeface="Roboto Bk"/>
              <a:cs typeface="Roboto Bk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Roboto Bk"/>
              <a:buAutoNum type="arabicParenBoth"/>
            </a:pPr>
            <a:endParaRPr sz="1450" dirty="0">
              <a:latin typeface="Roboto Bk"/>
              <a:cs typeface="Roboto Bk"/>
            </a:endParaRPr>
          </a:p>
          <a:p>
            <a:pPr marL="475615" indent="-295910">
              <a:lnSpc>
                <a:spcPts val="1835"/>
              </a:lnSpc>
              <a:spcBef>
                <a:spcPts val="5"/>
              </a:spcBef>
              <a:buAutoNum type="arabicParenBoth"/>
              <a:tabLst>
                <a:tab pos="476250" algn="l"/>
              </a:tabLst>
            </a:pPr>
            <a:r>
              <a:rPr sz="1550" b="1" spc="50" dirty="0">
                <a:latin typeface="Roboto Bk"/>
                <a:cs typeface="Roboto Bk"/>
              </a:rPr>
              <a:t>Education</a:t>
            </a:r>
            <a:r>
              <a:rPr sz="1550" b="1" spc="15" dirty="0">
                <a:latin typeface="Roboto Bk"/>
                <a:cs typeface="Roboto Bk"/>
              </a:rPr>
              <a:t> </a:t>
            </a:r>
            <a:r>
              <a:rPr sz="1550" b="1" spc="95" dirty="0">
                <a:latin typeface="Roboto Bk"/>
                <a:cs typeface="Roboto Bk"/>
              </a:rPr>
              <a:t>or</a:t>
            </a:r>
            <a:r>
              <a:rPr sz="1550" b="1" spc="15" dirty="0">
                <a:latin typeface="Roboto Bk"/>
                <a:cs typeface="Roboto Bk"/>
              </a:rPr>
              <a:t> </a:t>
            </a:r>
            <a:r>
              <a:rPr sz="1550" b="1" spc="40" dirty="0">
                <a:latin typeface="Roboto Bk"/>
                <a:cs typeface="Roboto Bk"/>
              </a:rPr>
              <a:t>Medical</a:t>
            </a:r>
            <a:r>
              <a:rPr sz="1550" b="1" spc="15" dirty="0">
                <a:latin typeface="Roboto Bk"/>
                <a:cs typeface="Roboto Bk"/>
              </a:rPr>
              <a:t> </a:t>
            </a:r>
            <a:r>
              <a:rPr sz="1550" b="1" spc="30" dirty="0">
                <a:latin typeface="Roboto Bk"/>
                <a:cs typeface="Roboto Bk"/>
              </a:rPr>
              <a:t>Institutions</a:t>
            </a:r>
            <a:r>
              <a:rPr sz="1550" b="1" spc="15" dirty="0">
                <a:latin typeface="Roboto Bk"/>
                <a:cs typeface="Roboto Bk"/>
              </a:rPr>
              <a:t> </a:t>
            </a:r>
            <a:r>
              <a:rPr sz="1550" b="1" spc="45" dirty="0">
                <a:latin typeface="Roboto Bk"/>
                <a:cs typeface="Roboto Bk"/>
              </a:rPr>
              <a:t>not</a:t>
            </a:r>
            <a:r>
              <a:rPr sz="1550" b="1" spc="15" dirty="0">
                <a:latin typeface="Roboto Bk"/>
                <a:cs typeface="Roboto Bk"/>
              </a:rPr>
              <a:t> </a:t>
            </a:r>
            <a:r>
              <a:rPr sz="1550" b="1" spc="70" dirty="0">
                <a:latin typeface="Roboto Bk"/>
                <a:cs typeface="Roboto Bk"/>
              </a:rPr>
              <a:t>for</a:t>
            </a:r>
            <a:r>
              <a:rPr sz="1550" b="1" spc="15" dirty="0">
                <a:latin typeface="Roboto Bk"/>
                <a:cs typeface="Roboto Bk"/>
              </a:rPr>
              <a:t> </a:t>
            </a:r>
            <a:r>
              <a:rPr sz="1550" b="1" spc="60" dirty="0">
                <a:latin typeface="Roboto Bk"/>
                <a:cs typeface="Roboto Bk"/>
              </a:rPr>
              <a:t>proﬁt</a:t>
            </a:r>
            <a:r>
              <a:rPr sz="1550" b="1" spc="15" dirty="0">
                <a:latin typeface="Roboto Bk"/>
                <a:cs typeface="Roboto Bk"/>
              </a:rPr>
              <a:t> </a:t>
            </a:r>
            <a:r>
              <a:rPr sz="1550" b="1" spc="90" dirty="0">
                <a:latin typeface="Roboto Bk"/>
                <a:cs typeface="Roboto Bk"/>
              </a:rPr>
              <a:t>with</a:t>
            </a:r>
            <a:r>
              <a:rPr sz="1550" b="1" spc="15" dirty="0">
                <a:latin typeface="Roboto Bk"/>
                <a:cs typeface="Roboto Bk"/>
              </a:rPr>
              <a:t> </a:t>
            </a:r>
            <a:r>
              <a:rPr sz="1550" b="1" spc="-10" dirty="0">
                <a:latin typeface="Roboto Bk"/>
                <a:cs typeface="Roboto Bk"/>
              </a:rPr>
              <a:t>gross</a:t>
            </a:r>
            <a:r>
              <a:rPr sz="1550" b="1" spc="15" dirty="0">
                <a:latin typeface="Roboto Bk"/>
                <a:cs typeface="Roboto Bk"/>
              </a:rPr>
              <a:t> </a:t>
            </a:r>
            <a:r>
              <a:rPr sz="1550" b="1" spc="25" dirty="0">
                <a:latin typeface="Roboto Bk"/>
                <a:cs typeface="Roboto Bk"/>
              </a:rPr>
              <a:t>receipts</a:t>
            </a:r>
            <a:r>
              <a:rPr sz="1550" b="1" spc="15" dirty="0">
                <a:latin typeface="Roboto Bk"/>
                <a:cs typeface="Roboto Bk"/>
              </a:rPr>
              <a:t> </a:t>
            </a:r>
            <a:r>
              <a:rPr sz="1550" b="1" spc="-35" dirty="0">
                <a:latin typeface="Roboto Bk"/>
                <a:cs typeface="Roboto Bk"/>
              </a:rPr>
              <a:t>less</a:t>
            </a:r>
            <a:r>
              <a:rPr sz="1550" b="1" spc="15" dirty="0">
                <a:latin typeface="Roboto Bk"/>
                <a:cs typeface="Roboto Bk"/>
              </a:rPr>
              <a:t> </a:t>
            </a:r>
            <a:r>
              <a:rPr sz="1550" b="1" spc="65" dirty="0">
                <a:latin typeface="Roboto Bk"/>
                <a:cs typeface="Roboto Bk"/>
              </a:rPr>
              <a:t>than</a:t>
            </a:r>
            <a:endParaRPr sz="1550" dirty="0">
              <a:latin typeface="Roboto Bk"/>
              <a:cs typeface="Roboto Bk"/>
            </a:endParaRPr>
          </a:p>
          <a:p>
            <a:pPr marL="180340">
              <a:lnSpc>
                <a:spcPts val="1835"/>
              </a:lnSpc>
            </a:pPr>
            <a:r>
              <a:rPr sz="1550" b="1" spc="25" dirty="0">
                <a:latin typeface="Roboto"/>
                <a:cs typeface="Roboto"/>
              </a:rPr>
              <a:t>Rs</a:t>
            </a:r>
            <a:r>
              <a:rPr sz="1550" b="1" spc="5" dirty="0">
                <a:latin typeface="Roboto"/>
                <a:cs typeface="Roboto"/>
              </a:rPr>
              <a:t> </a:t>
            </a:r>
            <a:r>
              <a:rPr sz="1550" b="1" spc="-30" dirty="0">
                <a:latin typeface="Roboto"/>
                <a:cs typeface="Roboto"/>
              </a:rPr>
              <a:t>5</a:t>
            </a:r>
            <a:r>
              <a:rPr sz="1550" b="1" spc="10" dirty="0">
                <a:latin typeface="Roboto"/>
                <a:cs typeface="Roboto"/>
              </a:rPr>
              <a:t> </a:t>
            </a:r>
            <a:r>
              <a:rPr sz="1550" b="1" spc="105" dirty="0">
                <a:latin typeface="Roboto"/>
                <a:cs typeface="Roboto"/>
              </a:rPr>
              <a:t>Crores</a:t>
            </a:r>
            <a:r>
              <a:rPr sz="1550" b="1" spc="55" dirty="0">
                <a:latin typeface="Roboto"/>
                <a:cs typeface="Roboto"/>
              </a:rPr>
              <a:t> </a:t>
            </a:r>
            <a:r>
              <a:rPr sz="1550" b="1" spc="95" dirty="0">
                <a:latin typeface="Roboto Bk"/>
                <a:cs typeface="Roboto Bk"/>
              </a:rPr>
              <a:t>(</a:t>
            </a:r>
            <a:r>
              <a:rPr sz="1550" b="1" i="1" spc="95" dirty="0">
                <a:latin typeface="Roboto Cn"/>
                <a:cs typeface="Roboto Cn"/>
              </a:rPr>
              <a:t>w.e.f.</a:t>
            </a:r>
            <a:r>
              <a:rPr sz="1550" b="1" i="1" spc="495" dirty="0">
                <a:latin typeface="Roboto Cn"/>
                <a:cs typeface="Roboto Cn"/>
              </a:rPr>
              <a:t> </a:t>
            </a:r>
            <a:r>
              <a:rPr sz="1550" b="1" spc="70" dirty="0">
                <a:latin typeface="Roboto"/>
                <a:cs typeface="Roboto"/>
              </a:rPr>
              <a:t>AY</a:t>
            </a:r>
            <a:r>
              <a:rPr sz="1550" b="1" spc="10" dirty="0">
                <a:latin typeface="Roboto"/>
                <a:cs typeface="Roboto"/>
              </a:rPr>
              <a:t> </a:t>
            </a:r>
            <a:r>
              <a:rPr sz="1550" b="1" spc="-55" dirty="0">
                <a:latin typeface="Roboto"/>
                <a:cs typeface="Roboto"/>
              </a:rPr>
              <a:t>2022-23</a:t>
            </a:r>
            <a:r>
              <a:rPr sz="1550" b="1" spc="10" dirty="0">
                <a:latin typeface="Roboto"/>
                <a:cs typeface="Roboto"/>
              </a:rPr>
              <a:t> </a:t>
            </a:r>
            <a:r>
              <a:rPr sz="1550" b="1" spc="110" dirty="0">
                <a:latin typeface="Roboto"/>
                <a:cs typeface="Roboto"/>
              </a:rPr>
              <a:t>onwards)</a:t>
            </a:r>
            <a:endParaRPr sz="1550" dirty="0">
              <a:latin typeface="Roboto"/>
              <a:cs typeface="Roboto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50" dirty="0">
              <a:latin typeface="Roboto"/>
              <a:cs typeface="Roboto"/>
            </a:endParaRPr>
          </a:p>
          <a:p>
            <a:pPr marL="12700" marR="2139950">
              <a:lnSpc>
                <a:spcPct val="102200"/>
              </a:lnSpc>
              <a:tabLst>
                <a:tab pos="5429250" algn="l"/>
              </a:tabLst>
            </a:pPr>
            <a:r>
              <a:rPr sz="1950" b="1" spc="165" dirty="0">
                <a:solidFill>
                  <a:srgbClr val="FF0000"/>
                </a:solidFill>
                <a:latin typeface="Roboto"/>
                <a:cs typeface="Roboto"/>
              </a:rPr>
              <a:t>The</a:t>
            </a:r>
            <a:r>
              <a:rPr sz="1950" b="1" spc="25" dirty="0">
                <a:solidFill>
                  <a:srgbClr val="FF0000"/>
                </a:solidFill>
                <a:latin typeface="Roboto"/>
                <a:cs typeface="Roboto"/>
              </a:rPr>
              <a:t> </a:t>
            </a:r>
            <a:r>
              <a:rPr sz="1950" b="1" spc="105" dirty="0">
                <a:solidFill>
                  <a:srgbClr val="FF0000"/>
                </a:solidFill>
                <a:latin typeface="Roboto"/>
                <a:cs typeface="Roboto"/>
              </a:rPr>
              <a:t>o</a:t>
            </a:r>
            <a:r>
              <a:rPr sz="1950" b="1" spc="265" dirty="0">
                <a:solidFill>
                  <a:srgbClr val="FF0000"/>
                </a:solidFill>
                <a:latin typeface="Roboto"/>
                <a:cs typeface="Roboto"/>
              </a:rPr>
              <a:t>n</a:t>
            </a:r>
            <a:r>
              <a:rPr sz="1950" b="1" spc="120" dirty="0">
                <a:solidFill>
                  <a:srgbClr val="FF0000"/>
                </a:solidFill>
                <a:latin typeface="Roboto"/>
                <a:cs typeface="Roboto"/>
              </a:rPr>
              <a:t>l</a:t>
            </a:r>
            <a:r>
              <a:rPr sz="1950" b="1" spc="150" dirty="0">
                <a:solidFill>
                  <a:srgbClr val="FF0000"/>
                </a:solidFill>
                <a:latin typeface="Roboto"/>
                <a:cs typeface="Roboto"/>
              </a:rPr>
              <a:t>y</a:t>
            </a:r>
            <a:r>
              <a:rPr sz="1950" b="1" spc="25" dirty="0">
                <a:solidFill>
                  <a:srgbClr val="FF0000"/>
                </a:solidFill>
                <a:latin typeface="Roboto"/>
                <a:cs typeface="Roboto"/>
              </a:rPr>
              <a:t> </a:t>
            </a:r>
            <a:r>
              <a:rPr sz="1950" b="1" spc="-45" dirty="0">
                <a:solidFill>
                  <a:srgbClr val="FF0000"/>
                </a:solidFill>
                <a:latin typeface="Roboto"/>
                <a:cs typeface="Roboto"/>
              </a:rPr>
              <a:t>s</a:t>
            </a:r>
            <a:r>
              <a:rPr sz="1950" b="1" spc="114" dirty="0">
                <a:solidFill>
                  <a:srgbClr val="FF0000"/>
                </a:solidFill>
                <a:latin typeface="Roboto"/>
                <a:cs typeface="Roboto"/>
              </a:rPr>
              <a:t>t</a:t>
            </a:r>
            <a:r>
              <a:rPr sz="1950" b="1" spc="130" dirty="0">
                <a:solidFill>
                  <a:srgbClr val="FF0000"/>
                </a:solidFill>
                <a:latin typeface="Roboto"/>
                <a:cs typeface="Roboto"/>
              </a:rPr>
              <a:t>a</a:t>
            </a:r>
            <a:r>
              <a:rPr sz="1950" b="1" spc="114" dirty="0">
                <a:solidFill>
                  <a:srgbClr val="FF0000"/>
                </a:solidFill>
                <a:latin typeface="Roboto"/>
                <a:cs typeface="Roboto"/>
              </a:rPr>
              <a:t>t</a:t>
            </a:r>
            <a:r>
              <a:rPr sz="1950" b="1" spc="210" dirty="0">
                <a:solidFill>
                  <a:srgbClr val="FF0000"/>
                </a:solidFill>
                <a:latin typeface="Roboto"/>
                <a:cs typeface="Roboto"/>
              </a:rPr>
              <a:t>u</a:t>
            </a:r>
            <a:r>
              <a:rPr sz="1950" b="1" spc="125" dirty="0">
                <a:solidFill>
                  <a:srgbClr val="FF0000"/>
                </a:solidFill>
                <a:latin typeface="Roboto"/>
                <a:cs typeface="Roboto"/>
              </a:rPr>
              <a:t>t</a:t>
            </a:r>
            <a:r>
              <a:rPr sz="1950" b="1" spc="105" dirty="0">
                <a:solidFill>
                  <a:srgbClr val="FF0000"/>
                </a:solidFill>
                <a:latin typeface="Roboto"/>
                <a:cs typeface="Roboto"/>
              </a:rPr>
              <a:t>o</a:t>
            </a:r>
            <a:r>
              <a:rPr sz="1950" b="1" spc="340" dirty="0">
                <a:solidFill>
                  <a:srgbClr val="FF0000"/>
                </a:solidFill>
                <a:latin typeface="Roboto"/>
                <a:cs typeface="Roboto"/>
              </a:rPr>
              <a:t>r</a:t>
            </a:r>
            <a:r>
              <a:rPr sz="1950" b="1" spc="150" dirty="0">
                <a:solidFill>
                  <a:srgbClr val="FF0000"/>
                </a:solidFill>
                <a:latin typeface="Roboto"/>
                <a:cs typeface="Roboto"/>
              </a:rPr>
              <a:t>y</a:t>
            </a:r>
            <a:r>
              <a:rPr sz="1950" b="1" spc="25" dirty="0">
                <a:solidFill>
                  <a:srgbClr val="FF0000"/>
                </a:solidFill>
                <a:latin typeface="Roboto"/>
                <a:cs typeface="Roboto"/>
              </a:rPr>
              <a:t> </a:t>
            </a:r>
            <a:r>
              <a:rPr sz="1950" b="1" spc="105" dirty="0">
                <a:solidFill>
                  <a:srgbClr val="FF0000"/>
                </a:solidFill>
                <a:latin typeface="Roboto"/>
                <a:cs typeface="Roboto"/>
              </a:rPr>
              <a:t>o</a:t>
            </a:r>
            <a:r>
              <a:rPr sz="1950" b="1" spc="175" dirty="0">
                <a:solidFill>
                  <a:srgbClr val="FF0000"/>
                </a:solidFill>
                <a:latin typeface="Roboto"/>
                <a:cs typeface="Roboto"/>
              </a:rPr>
              <a:t>b</a:t>
            </a:r>
            <a:r>
              <a:rPr sz="1950" b="1" spc="170" dirty="0">
                <a:solidFill>
                  <a:srgbClr val="FF0000"/>
                </a:solidFill>
                <a:latin typeface="Roboto"/>
                <a:cs typeface="Roboto"/>
              </a:rPr>
              <a:t>li</a:t>
            </a:r>
            <a:r>
              <a:rPr sz="1950" b="1" dirty="0">
                <a:solidFill>
                  <a:srgbClr val="FF0000"/>
                </a:solidFill>
                <a:latin typeface="Roboto"/>
                <a:cs typeface="Roboto"/>
              </a:rPr>
              <a:t>g</a:t>
            </a:r>
            <a:r>
              <a:rPr sz="1950" b="1" spc="130" dirty="0">
                <a:solidFill>
                  <a:srgbClr val="FF0000"/>
                </a:solidFill>
                <a:latin typeface="Roboto"/>
                <a:cs typeface="Roboto"/>
              </a:rPr>
              <a:t>a</a:t>
            </a:r>
            <a:r>
              <a:rPr sz="1950" b="1" spc="114" dirty="0">
                <a:solidFill>
                  <a:srgbClr val="FF0000"/>
                </a:solidFill>
                <a:latin typeface="Roboto"/>
                <a:cs typeface="Roboto"/>
              </a:rPr>
              <a:t>t</a:t>
            </a:r>
            <a:r>
              <a:rPr sz="1950" b="1" spc="170" dirty="0">
                <a:solidFill>
                  <a:srgbClr val="FF0000"/>
                </a:solidFill>
                <a:latin typeface="Roboto"/>
                <a:cs typeface="Roboto"/>
              </a:rPr>
              <a:t>i</a:t>
            </a:r>
            <a:r>
              <a:rPr sz="1950" b="1" spc="105" dirty="0">
                <a:solidFill>
                  <a:srgbClr val="FF0000"/>
                </a:solidFill>
                <a:latin typeface="Roboto"/>
                <a:cs typeface="Roboto"/>
              </a:rPr>
              <a:t>o</a:t>
            </a:r>
            <a:r>
              <a:rPr sz="1950" b="1" spc="220" dirty="0">
                <a:solidFill>
                  <a:srgbClr val="FF0000"/>
                </a:solidFill>
                <a:latin typeface="Roboto"/>
                <a:cs typeface="Roboto"/>
              </a:rPr>
              <a:t>n</a:t>
            </a:r>
            <a:r>
              <a:rPr sz="1950" b="1" spc="25" dirty="0">
                <a:solidFill>
                  <a:srgbClr val="FF0000"/>
                </a:solidFill>
                <a:latin typeface="Roboto"/>
                <a:cs typeface="Roboto"/>
              </a:rPr>
              <a:t> </a:t>
            </a:r>
            <a:r>
              <a:rPr sz="1950" b="1" spc="170" dirty="0">
                <a:solidFill>
                  <a:srgbClr val="FF0000"/>
                </a:solidFill>
                <a:latin typeface="Roboto"/>
                <a:cs typeface="Roboto"/>
              </a:rPr>
              <a:t>i</a:t>
            </a:r>
            <a:r>
              <a:rPr sz="1950" b="1" spc="-40" dirty="0">
                <a:solidFill>
                  <a:srgbClr val="FF0000"/>
                </a:solidFill>
                <a:latin typeface="Roboto"/>
                <a:cs typeface="Roboto"/>
              </a:rPr>
              <a:t>s</a:t>
            </a:r>
            <a:r>
              <a:rPr sz="1950" b="1" spc="25" dirty="0">
                <a:solidFill>
                  <a:srgbClr val="FF0000"/>
                </a:solidFill>
                <a:latin typeface="Roboto"/>
                <a:cs typeface="Roboto"/>
              </a:rPr>
              <a:t> </a:t>
            </a:r>
            <a:r>
              <a:rPr sz="1950" b="1" spc="114" dirty="0">
                <a:solidFill>
                  <a:srgbClr val="FF0000"/>
                </a:solidFill>
                <a:latin typeface="Roboto"/>
                <a:cs typeface="Roboto"/>
              </a:rPr>
              <a:t>t</a:t>
            </a:r>
            <a:r>
              <a:rPr sz="1950" b="1" spc="110" dirty="0">
                <a:solidFill>
                  <a:srgbClr val="FF0000"/>
                </a:solidFill>
                <a:latin typeface="Roboto"/>
                <a:cs typeface="Roboto"/>
              </a:rPr>
              <a:t>o</a:t>
            </a:r>
            <a:r>
              <a:rPr sz="1950" b="1" spc="25" dirty="0">
                <a:solidFill>
                  <a:srgbClr val="FF0000"/>
                </a:solidFill>
                <a:latin typeface="Roboto"/>
                <a:cs typeface="Roboto"/>
              </a:rPr>
              <a:t> </a:t>
            </a:r>
            <a:r>
              <a:rPr sz="1950" b="1" spc="225" dirty="0">
                <a:solidFill>
                  <a:srgbClr val="FF0000"/>
                </a:solidFill>
                <a:latin typeface="Roboto"/>
                <a:cs typeface="Roboto"/>
              </a:rPr>
              <a:t>ﬁ</a:t>
            </a:r>
            <a:r>
              <a:rPr sz="1950" b="1" spc="170" dirty="0">
                <a:solidFill>
                  <a:srgbClr val="FF0000"/>
                </a:solidFill>
                <a:latin typeface="Roboto"/>
                <a:cs typeface="Roboto"/>
              </a:rPr>
              <a:t>l</a:t>
            </a:r>
            <a:r>
              <a:rPr sz="1950" b="1" spc="110" dirty="0">
                <a:solidFill>
                  <a:srgbClr val="FF0000"/>
                </a:solidFill>
                <a:latin typeface="Roboto"/>
                <a:cs typeface="Roboto"/>
              </a:rPr>
              <a:t>e</a:t>
            </a:r>
            <a:r>
              <a:rPr sz="1950" b="1" spc="25" dirty="0">
                <a:solidFill>
                  <a:srgbClr val="FF0000"/>
                </a:solidFill>
                <a:latin typeface="Roboto"/>
                <a:cs typeface="Roboto"/>
              </a:rPr>
              <a:t> </a:t>
            </a:r>
            <a:r>
              <a:rPr sz="1950" b="1" spc="215" dirty="0">
                <a:solidFill>
                  <a:srgbClr val="FF0000"/>
                </a:solidFill>
                <a:latin typeface="Roboto"/>
                <a:cs typeface="Roboto"/>
              </a:rPr>
              <a:t>I</a:t>
            </a:r>
            <a:r>
              <a:rPr sz="1950" b="1" spc="165" dirty="0">
                <a:solidFill>
                  <a:srgbClr val="FF0000"/>
                </a:solidFill>
                <a:latin typeface="Roboto"/>
                <a:cs typeface="Roboto"/>
              </a:rPr>
              <a:t>T</a:t>
            </a:r>
            <a:r>
              <a:rPr sz="1950" b="1" spc="155" dirty="0">
                <a:solidFill>
                  <a:srgbClr val="FF0000"/>
                </a:solidFill>
                <a:latin typeface="Roboto"/>
                <a:cs typeface="Roboto"/>
              </a:rPr>
              <a:t>R</a:t>
            </a:r>
            <a:r>
              <a:rPr lang="en-US" sz="1950" b="1" spc="155" dirty="0">
                <a:solidFill>
                  <a:srgbClr val="FF0000"/>
                </a:solidFill>
                <a:latin typeface="Roboto"/>
                <a:cs typeface="Roboto"/>
              </a:rPr>
              <a:t> </a:t>
            </a:r>
          </a:p>
          <a:p>
            <a:pPr marL="12700" marR="2139950">
              <a:lnSpc>
                <a:spcPct val="102200"/>
              </a:lnSpc>
              <a:tabLst>
                <a:tab pos="5429250" algn="l"/>
              </a:tabLst>
            </a:pPr>
            <a:r>
              <a:rPr sz="1950" b="1" spc="50" dirty="0">
                <a:solidFill>
                  <a:srgbClr val="FF0000"/>
                </a:solidFill>
                <a:latin typeface="Roboto"/>
                <a:cs typeface="Roboto"/>
              </a:rPr>
              <a:t>[u/s</a:t>
            </a:r>
            <a:r>
              <a:rPr lang="en-US" sz="1950" b="1" spc="50" dirty="0">
                <a:solidFill>
                  <a:srgbClr val="FF0000"/>
                </a:solidFill>
                <a:latin typeface="Roboto"/>
                <a:cs typeface="Roboto"/>
              </a:rPr>
              <a:t> </a:t>
            </a:r>
            <a:r>
              <a:rPr sz="1950" b="1" spc="75" dirty="0">
                <a:solidFill>
                  <a:srgbClr val="FF0000"/>
                </a:solidFill>
                <a:latin typeface="Roboto"/>
                <a:cs typeface="Roboto"/>
              </a:rPr>
              <a:t>139(4C)(e)]</a:t>
            </a:r>
            <a:endParaRPr sz="1950" dirty="0">
              <a:latin typeface="Roboto"/>
              <a:cs typeface="Roboto"/>
            </a:endParaRPr>
          </a:p>
          <a:p>
            <a:pPr marL="179705">
              <a:lnSpc>
                <a:spcPct val="100000"/>
              </a:lnSpc>
              <a:spcBef>
                <a:spcPts val="1960"/>
              </a:spcBef>
              <a:tabLst>
                <a:tab pos="870585" algn="l"/>
              </a:tabLst>
            </a:pPr>
            <a:r>
              <a:rPr sz="1950" b="1" spc="55" dirty="0">
                <a:latin typeface="Roboto Bk"/>
                <a:cs typeface="Roboto Bk"/>
              </a:rPr>
              <a:t>Note	</a:t>
            </a:r>
            <a:r>
              <a:rPr sz="1950" b="1" spc="-220" dirty="0">
                <a:latin typeface="Roboto Bk"/>
                <a:cs typeface="Roboto Bk"/>
              </a:rPr>
              <a:t>-</a:t>
            </a:r>
            <a:endParaRPr sz="1950" dirty="0">
              <a:latin typeface="Roboto Bk"/>
              <a:cs typeface="Roboto Bk"/>
            </a:endParaRPr>
          </a:p>
          <a:p>
            <a:pPr marL="494665" indent="-333375" algn="just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494665" algn="l"/>
              </a:tabLst>
            </a:pPr>
            <a:r>
              <a:rPr sz="1750" b="1" spc="114" dirty="0">
                <a:latin typeface="Roboto"/>
                <a:cs typeface="Roboto"/>
              </a:rPr>
              <a:t>No</a:t>
            </a:r>
            <a:r>
              <a:rPr sz="1750" b="1" spc="20" dirty="0">
                <a:latin typeface="Roboto"/>
                <a:cs typeface="Roboto"/>
              </a:rPr>
              <a:t> </a:t>
            </a:r>
            <a:r>
              <a:rPr sz="1750" b="1" spc="165" dirty="0">
                <a:latin typeface="Roboto"/>
                <a:cs typeface="Roboto"/>
              </a:rPr>
              <a:t>requirement</a:t>
            </a:r>
            <a:r>
              <a:rPr sz="1750" b="1" spc="20" dirty="0">
                <a:latin typeface="Roboto"/>
                <a:cs typeface="Roboto"/>
              </a:rPr>
              <a:t> </a:t>
            </a:r>
            <a:r>
              <a:rPr sz="1750" b="1" spc="95" dirty="0">
                <a:latin typeface="Roboto"/>
                <a:cs typeface="Roboto"/>
              </a:rPr>
              <a:t>of</a:t>
            </a:r>
            <a:r>
              <a:rPr sz="1750" b="1" spc="20" dirty="0">
                <a:latin typeface="Roboto"/>
                <a:cs typeface="Roboto"/>
              </a:rPr>
              <a:t> </a:t>
            </a:r>
            <a:r>
              <a:rPr sz="1750" b="1" spc="125" dirty="0">
                <a:latin typeface="Roboto"/>
                <a:cs typeface="Roboto"/>
              </a:rPr>
              <a:t>any</a:t>
            </a:r>
            <a:r>
              <a:rPr sz="1750" b="1" spc="20" dirty="0">
                <a:latin typeface="Roboto"/>
                <a:cs typeface="Roboto"/>
              </a:rPr>
              <a:t> </a:t>
            </a:r>
            <a:r>
              <a:rPr sz="1750" b="1" spc="150" dirty="0">
                <a:latin typeface="Roboto"/>
                <a:cs typeface="Roboto"/>
              </a:rPr>
              <a:t>approval</a:t>
            </a:r>
            <a:r>
              <a:rPr sz="1750" b="1" spc="20" dirty="0">
                <a:latin typeface="Roboto"/>
                <a:cs typeface="Roboto"/>
              </a:rPr>
              <a:t> </a:t>
            </a:r>
            <a:r>
              <a:rPr sz="1750" b="1" spc="175" dirty="0">
                <a:latin typeface="Roboto"/>
                <a:cs typeface="Roboto"/>
              </a:rPr>
              <a:t>from</a:t>
            </a:r>
            <a:r>
              <a:rPr sz="1750" b="1" spc="20" dirty="0">
                <a:latin typeface="Roboto"/>
                <a:cs typeface="Roboto"/>
              </a:rPr>
              <a:t> </a:t>
            </a:r>
            <a:r>
              <a:rPr sz="1750" b="1" spc="125" dirty="0">
                <a:latin typeface="Roboto"/>
                <a:cs typeface="Roboto"/>
              </a:rPr>
              <a:t>Income</a:t>
            </a:r>
            <a:r>
              <a:rPr sz="1750" b="1" spc="20" dirty="0">
                <a:latin typeface="Roboto"/>
                <a:cs typeface="Roboto"/>
              </a:rPr>
              <a:t> </a:t>
            </a:r>
            <a:r>
              <a:rPr sz="1750" b="1" spc="145" dirty="0">
                <a:latin typeface="Roboto"/>
                <a:cs typeface="Roboto"/>
              </a:rPr>
              <a:t>Tax</a:t>
            </a:r>
            <a:r>
              <a:rPr sz="1750" b="1" spc="25" dirty="0">
                <a:latin typeface="Roboto"/>
                <a:cs typeface="Roboto"/>
              </a:rPr>
              <a:t> </a:t>
            </a:r>
            <a:r>
              <a:rPr sz="1750" b="1" spc="135" dirty="0">
                <a:latin typeface="Roboto"/>
                <a:cs typeface="Roboto"/>
              </a:rPr>
              <a:t>Department.</a:t>
            </a:r>
            <a:endParaRPr sz="1750" dirty="0">
              <a:latin typeface="Roboto"/>
              <a:cs typeface="Roboto"/>
            </a:endParaRPr>
          </a:p>
          <a:p>
            <a:pPr marL="494665" indent="-333375" algn="just">
              <a:lnSpc>
                <a:spcPct val="100000"/>
              </a:lnSpc>
              <a:spcBef>
                <a:spcPts val="45"/>
              </a:spcBef>
              <a:buFont typeface="Arial"/>
              <a:buChar char="•"/>
              <a:tabLst>
                <a:tab pos="494665" algn="l"/>
              </a:tabLst>
            </a:pPr>
            <a:r>
              <a:rPr sz="1750" b="1" spc="114" dirty="0">
                <a:latin typeface="Roboto"/>
                <a:cs typeface="Roboto"/>
              </a:rPr>
              <a:t>No</a:t>
            </a:r>
            <a:r>
              <a:rPr sz="1750" b="1" spc="15" dirty="0">
                <a:latin typeface="Roboto"/>
                <a:cs typeface="Roboto"/>
              </a:rPr>
              <a:t> </a:t>
            </a:r>
            <a:r>
              <a:rPr sz="1750" b="1" spc="95" dirty="0">
                <a:latin typeface="Roboto"/>
                <a:cs typeface="Roboto"/>
              </a:rPr>
              <a:t>Rules</a:t>
            </a:r>
            <a:r>
              <a:rPr sz="1750" b="1" spc="15" dirty="0">
                <a:latin typeface="Roboto"/>
                <a:cs typeface="Roboto"/>
              </a:rPr>
              <a:t> </a:t>
            </a:r>
            <a:r>
              <a:rPr sz="1750" b="1" spc="100" dirty="0">
                <a:latin typeface="Roboto"/>
                <a:cs typeface="Roboto"/>
              </a:rPr>
              <a:t>w.r.t</a:t>
            </a:r>
            <a:r>
              <a:rPr sz="1750" b="1" spc="15" dirty="0">
                <a:latin typeface="Roboto"/>
                <a:cs typeface="Roboto"/>
              </a:rPr>
              <a:t> </a:t>
            </a:r>
            <a:r>
              <a:rPr sz="1750" b="1" spc="114" dirty="0">
                <a:latin typeface="Roboto"/>
                <a:cs typeface="Roboto"/>
              </a:rPr>
              <a:t>application,</a:t>
            </a:r>
            <a:r>
              <a:rPr sz="1750" b="1" spc="20" dirty="0">
                <a:latin typeface="Roboto"/>
                <a:cs typeface="Roboto"/>
              </a:rPr>
              <a:t> </a:t>
            </a:r>
            <a:r>
              <a:rPr sz="1750" b="1" spc="125" dirty="0">
                <a:latin typeface="Roboto"/>
                <a:cs typeface="Roboto"/>
              </a:rPr>
              <a:t>accumulation</a:t>
            </a:r>
            <a:r>
              <a:rPr sz="1750" b="1" spc="15" dirty="0">
                <a:latin typeface="Roboto"/>
                <a:cs typeface="Roboto"/>
              </a:rPr>
              <a:t> </a:t>
            </a:r>
            <a:r>
              <a:rPr sz="1750" b="1" spc="195" dirty="0">
                <a:latin typeface="Roboto"/>
                <a:cs typeface="Roboto"/>
              </a:rPr>
              <a:t>or</a:t>
            </a:r>
            <a:r>
              <a:rPr sz="1750" b="1" spc="15" dirty="0">
                <a:latin typeface="Roboto"/>
                <a:cs typeface="Roboto"/>
              </a:rPr>
              <a:t> </a:t>
            </a:r>
            <a:r>
              <a:rPr sz="1750" b="1" spc="120" dirty="0">
                <a:latin typeface="Roboto"/>
                <a:cs typeface="Roboto"/>
              </a:rPr>
              <a:t>investment</a:t>
            </a:r>
            <a:r>
              <a:rPr sz="1750" b="1" spc="20" dirty="0">
                <a:latin typeface="Roboto"/>
                <a:cs typeface="Roboto"/>
              </a:rPr>
              <a:t> </a:t>
            </a:r>
            <a:r>
              <a:rPr sz="1750" b="1" spc="85" dirty="0">
                <a:latin typeface="Roboto"/>
                <a:cs typeface="Roboto"/>
              </a:rPr>
              <a:t>apply.</a:t>
            </a:r>
            <a:endParaRPr sz="1750" dirty="0">
              <a:latin typeface="Roboto"/>
              <a:cs typeface="Roboto"/>
            </a:endParaRPr>
          </a:p>
          <a:p>
            <a:pPr marL="494030" marR="5080" indent="-332740" algn="just">
              <a:lnSpc>
                <a:spcPct val="102099"/>
              </a:lnSpc>
              <a:buFont typeface="Arial"/>
              <a:buChar char="•"/>
              <a:tabLst>
                <a:tab pos="494665" algn="l"/>
              </a:tabLst>
            </a:pPr>
            <a:r>
              <a:rPr sz="1750" b="1" spc="145" dirty="0">
                <a:latin typeface="Roboto"/>
                <a:cs typeface="Roboto"/>
              </a:rPr>
              <a:t>If </a:t>
            </a:r>
            <a:r>
              <a:rPr sz="1750" b="1" spc="110" dirty="0">
                <a:latin typeface="Roboto"/>
                <a:cs typeface="Roboto"/>
              </a:rPr>
              <a:t>a</a:t>
            </a:r>
            <a:r>
              <a:rPr sz="1750" b="1" spc="114" dirty="0">
                <a:latin typeface="Roboto"/>
                <a:cs typeface="Roboto"/>
              </a:rPr>
              <a:t> </a:t>
            </a:r>
            <a:r>
              <a:rPr sz="1750" b="1" spc="135" dirty="0">
                <a:latin typeface="Roboto"/>
                <a:cs typeface="Roboto"/>
              </a:rPr>
              <a:t>Charitable </a:t>
            </a:r>
            <a:r>
              <a:rPr sz="1750" b="1" spc="120" dirty="0">
                <a:latin typeface="Roboto"/>
                <a:cs typeface="Roboto"/>
              </a:rPr>
              <a:t>Institution</a:t>
            </a:r>
            <a:r>
              <a:rPr sz="1750" b="1" spc="125" dirty="0">
                <a:latin typeface="Roboto"/>
                <a:cs typeface="Roboto"/>
              </a:rPr>
              <a:t> </a:t>
            </a:r>
            <a:r>
              <a:rPr sz="1750" b="1" spc="150" dirty="0">
                <a:latin typeface="Roboto"/>
                <a:cs typeface="Roboto"/>
              </a:rPr>
              <a:t>runs </a:t>
            </a:r>
            <a:r>
              <a:rPr sz="1750" b="1" spc="125" dirty="0">
                <a:latin typeface="Roboto"/>
                <a:cs typeface="Roboto"/>
              </a:rPr>
              <a:t>both medical </a:t>
            </a:r>
            <a:r>
              <a:rPr sz="1750" b="1" spc="145" dirty="0">
                <a:latin typeface="Roboto"/>
                <a:cs typeface="Roboto"/>
              </a:rPr>
              <a:t>and</a:t>
            </a:r>
            <a:r>
              <a:rPr sz="1750" b="1" spc="150" dirty="0">
                <a:latin typeface="Roboto"/>
                <a:cs typeface="Roboto"/>
              </a:rPr>
              <a:t> </a:t>
            </a:r>
            <a:r>
              <a:rPr sz="1750" b="1" spc="114" dirty="0">
                <a:latin typeface="Roboto"/>
                <a:cs typeface="Roboto"/>
              </a:rPr>
              <a:t>educational </a:t>
            </a:r>
            <a:r>
              <a:rPr sz="1750" b="1" spc="120" dirty="0">
                <a:latin typeface="Roboto"/>
                <a:cs typeface="Roboto"/>
              </a:rPr>
              <a:t> </a:t>
            </a:r>
            <a:r>
              <a:rPr sz="1750" b="1" spc="90" dirty="0">
                <a:latin typeface="Roboto"/>
                <a:cs typeface="Roboto"/>
              </a:rPr>
              <a:t>institutes, </a:t>
            </a:r>
            <a:r>
              <a:rPr sz="1750" b="1" spc="120" dirty="0">
                <a:latin typeface="Roboto"/>
                <a:cs typeface="Roboto"/>
              </a:rPr>
              <a:t>the </a:t>
            </a:r>
            <a:r>
              <a:rPr sz="1750" b="1" spc="150" dirty="0">
                <a:latin typeface="Roboto"/>
                <a:cs typeface="Roboto"/>
              </a:rPr>
              <a:t>annual </a:t>
            </a:r>
            <a:r>
              <a:rPr sz="1750" b="1" spc="125" dirty="0">
                <a:latin typeface="Roboto"/>
                <a:cs typeface="Roboto"/>
              </a:rPr>
              <a:t>receipt </a:t>
            </a:r>
            <a:r>
              <a:rPr sz="1750" b="1" spc="175" dirty="0">
                <a:latin typeface="Roboto"/>
                <a:cs typeface="Roboto"/>
              </a:rPr>
              <a:t>from </a:t>
            </a:r>
            <a:r>
              <a:rPr sz="1750" b="1" spc="135" dirty="0">
                <a:latin typeface="Roboto"/>
                <a:cs typeface="Roboto"/>
              </a:rPr>
              <a:t>all </a:t>
            </a:r>
            <a:r>
              <a:rPr sz="1750" b="1" spc="80" dirty="0">
                <a:latin typeface="Roboto"/>
                <a:cs typeface="Roboto"/>
              </a:rPr>
              <a:t>such </a:t>
            </a:r>
            <a:r>
              <a:rPr sz="1750" b="1" spc="90" dirty="0">
                <a:latin typeface="Roboto"/>
                <a:cs typeface="Roboto"/>
              </a:rPr>
              <a:t>institutes </a:t>
            </a:r>
            <a:r>
              <a:rPr sz="1750" b="1" spc="105" dirty="0">
                <a:latin typeface="Roboto"/>
                <a:cs typeface="Roboto"/>
              </a:rPr>
              <a:t>shall</a:t>
            </a:r>
            <a:r>
              <a:rPr sz="1750" b="1" spc="110" dirty="0">
                <a:latin typeface="Roboto"/>
                <a:cs typeface="Roboto"/>
              </a:rPr>
              <a:t> </a:t>
            </a:r>
            <a:r>
              <a:rPr sz="1750" b="1" spc="114" dirty="0">
                <a:latin typeface="Roboto"/>
                <a:cs typeface="Roboto"/>
              </a:rPr>
              <a:t>be </a:t>
            </a:r>
            <a:r>
              <a:rPr sz="1750" b="1" spc="120" dirty="0">
                <a:latin typeface="Roboto"/>
                <a:cs typeface="Roboto"/>
              </a:rPr>
              <a:t> </a:t>
            </a:r>
            <a:r>
              <a:rPr sz="1750" b="1" spc="90" dirty="0">
                <a:latin typeface="Roboto"/>
                <a:cs typeface="Roboto"/>
              </a:rPr>
              <a:t>aggregated </a:t>
            </a:r>
            <a:r>
              <a:rPr sz="1750" b="1" spc="145" dirty="0">
                <a:latin typeface="Roboto"/>
                <a:cs typeface="Roboto"/>
              </a:rPr>
              <a:t>and </a:t>
            </a:r>
            <a:r>
              <a:rPr sz="1750" b="1" spc="150" dirty="0">
                <a:latin typeface="Roboto"/>
                <a:cs typeface="Roboto"/>
              </a:rPr>
              <a:t>Exemption </a:t>
            </a:r>
            <a:r>
              <a:rPr sz="1750" b="1" spc="105" dirty="0">
                <a:latin typeface="Roboto"/>
                <a:cs typeface="Roboto"/>
              </a:rPr>
              <a:t>shall </a:t>
            </a:r>
            <a:r>
              <a:rPr sz="1750" b="1" spc="114" dirty="0">
                <a:latin typeface="Roboto"/>
                <a:cs typeface="Roboto"/>
              </a:rPr>
              <a:t>be </a:t>
            </a:r>
            <a:r>
              <a:rPr sz="1750" b="1" spc="130" dirty="0">
                <a:latin typeface="Roboto"/>
                <a:cs typeface="Roboto"/>
              </a:rPr>
              <a:t>available only </a:t>
            </a:r>
            <a:r>
              <a:rPr sz="1750" b="1" spc="125" dirty="0">
                <a:latin typeface="Roboto"/>
                <a:cs typeface="Roboto"/>
              </a:rPr>
              <a:t>if it </a:t>
            </a:r>
            <a:r>
              <a:rPr sz="1750" b="1" spc="65" dirty="0">
                <a:latin typeface="Roboto"/>
                <a:cs typeface="Roboto"/>
              </a:rPr>
              <a:t>does </a:t>
            </a:r>
            <a:r>
              <a:rPr sz="1750" b="1" spc="120" dirty="0">
                <a:latin typeface="Roboto"/>
                <a:cs typeface="Roboto"/>
              </a:rPr>
              <a:t>not </a:t>
            </a:r>
            <a:r>
              <a:rPr sz="1750" b="1" spc="125" dirty="0">
                <a:latin typeface="Roboto"/>
                <a:cs typeface="Roboto"/>
              </a:rPr>
              <a:t> </a:t>
            </a:r>
            <a:r>
              <a:rPr sz="1750" b="1" spc="110" dirty="0">
                <a:latin typeface="Roboto"/>
                <a:cs typeface="Roboto"/>
              </a:rPr>
              <a:t>exceed</a:t>
            </a:r>
            <a:r>
              <a:rPr sz="1750" b="1" spc="15" dirty="0">
                <a:latin typeface="Roboto"/>
                <a:cs typeface="Roboto"/>
              </a:rPr>
              <a:t> Rs.5</a:t>
            </a:r>
            <a:r>
              <a:rPr sz="1750" b="1" spc="20" dirty="0">
                <a:latin typeface="Roboto"/>
                <a:cs typeface="Roboto"/>
              </a:rPr>
              <a:t> </a:t>
            </a:r>
            <a:r>
              <a:rPr sz="1750" b="1" spc="105" dirty="0">
                <a:latin typeface="Roboto"/>
                <a:cs typeface="Roboto"/>
              </a:rPr>
              <a:t>crores.</a:t>
            </a:r>
            <a:r>
              <a:rPr lang="en-US" sz="1750" b="1" spc="105" dirty="0">
                <a:latin typeface="Roboto"/>
                <a:cs typeface="Roboto"/>
              </a:rPr>
              <a:t> (Prior to 01.4.2022 only 01 Crore)</a:t>
            </a:r>
            <a:endParaRPr sz="1750" dirty="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738</TotalTime>
  <Words>4377</Words>
  <Application>Microsoft Office PowerPoint</Application>
  <PresentationFormat>Custom</PresentationFormat>
  <Paragraphs>893</Paragraphs>
  <Slides>52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3" baseType="lpstr">
      <vt:lpstr>Office Theme</vt:lpstr>
      <vt:lpstr>IT PROVISIONS FOR  ENTITIES CLAIMING EXEMPTION   u/s 10(23C) &amp; 11/12 &amp; 80 G</vt:lpstr>
      <vt:lpstr>NEED FOR EXEMPTIONS AND  ROLE OF NPOs</vt:lpstr>
      <vt:lpstr>Brief Background</vt:lpstr>
      <vt:lpstr>Slide 4</vt:lpstr>
      <vt:lpstr>Key Features</vt:lpstr>
      <vt:lpstr>Relevant Sections</vt:lpstr>
      <vt:lpstr>Charitable purpose – Section 2(15) -  Includes</vt:lpstr>
      <vt:lpstr>Two regimes: legal  provisions</vt:lpstr>
      <vt:lpstr>Section 10(23C) – The First Regime</vt:lpstr>
      <vt:lpstr>Section 10(23C) - The First Regime</vt:lpstr>
      <vt:lpstr>The Second Regime –Exemption u/s 11</vt:lpstr>
      <vt:lpstr>The Second Regime –Exemption u/s 11 Income from property held for charitable or religious  purposes.</vt:lpstr>
      <vt:lpstr>Income – Exemption u/s 12 Income of trusts or institutions from contributions.</vt:lpstr>
      <vt:lpstr>Slide 14</vt:lpstr>
      <vt:lpstr>- Role  of CPC/CIT(E) w.e.f. 01.04.2021</vt:lpstr>
      <vt:lpstr>Time Line for Registration </vt:lpstr>
      <vt:lpstr>Time Line for Registration </vt:lpstr>
      <vt:lpstr>IMPORTANT NOTE</vt:lpstr>
      <vt:lpstr>Slide 19</vt:lpstr>
      <vt:lpstr>Important aspects</vt:lpstr>
      <vt:lpstr>Anonymous donations</vt:lpstr>
      <vt:lpstr>Corpus donations</vt:lpstr>
      <vt:lpstr>Replenishment of corpus/Loan</vt:lpstr>
      <vt:lpstr>Donations to other trusts</vt:lpstr>
      <vt:lpstr>Application of income</vt:lpstr>
      <vt:lpstr>Accumulation by Charitable  Institutions – w.e.f AY 23-24</vt:lpstr>
      <vt:lpstr>Slide 27</vt:lpstr>
      <vt:lpstr>Books of account – w.e.f  01.04.2023</vt:lpstr>
      <vt:lpstr>Audit report</vt:lpstr>
      <vt:lpstr>Return of Income</vt:lpstr>
      <vt:lpstr>Section 13 violations</vt:lpstr>
      <vt:lpstr>SPECIFIED PERSONS U/S 13(3)  OF THE IT ACT, 1961</vt:lpstr>
      <vt:lpstr>Violations and consequences</vt:lpstr>
      <vt:lpstr>A) Taxing certain speciﬁed income @30% u/s  115BBI</vt:lpstr>
      <vt:lpstr>B) Registration to continue and taxing net income  under section 13(10)/(11) and under 22nd /23rd  proviso to section 10</vt:lpstr>
      <vt:lpstr>C) Registration to be cancelled in case of speciﬁed violations  u/s 12AB (4)/(5) or under 15th proviso to section 10(23C)</vt:lpstr>
      <vt:lpstr>Effects of cancellation of registration</vt:lpstr>
      <vt:lpstr>Failure in ﬁling application for registration -  Application of section 115TD –- Changes by the  Finance Act, 2023</vt:lpstr>
      <vt:lpstr>Special provisions for Religious  Institutions</vt:lpstr>
      <vt:lpstr>Other sections in the work  area</vt:lpstr>
      <vt:lpstr>Compliances and</vt:lpstr>
      <vt:lpstr>Compliances and  Amendments:</vt:lpstr>
      <vt:lpstr>Compliances and  Amendments:</vt:lpstr>
      <vt:lpstr>Compliances and  Amendments:</vt:lpstr>
      <vt:lpstr>Compliances and  Amendments:</vt:lpstr>
      <vt:lpstr>Compliances and  Amendments:</vt:lpstr>
      <vt:lpstr>Compliances and  Amendments:</vt:lpstr>
      <vt:lpstr>   CHANGES RELATED TO CHARITABLE  INSTITUTIONS – Finance Act 2023</vt:lpstr>
      <vt:lpstr>CHANGES RELATED TO CHARITABLE TRUSTS – Finance Act 2023</vt:lpstr>
      <vt:lpstr>NEW AMENDMENTS IN BUDGET 2024</vt:lpstr>
      <vt:lpstr>AMENDMENTS IN BUDGET 2025</vt:lpstr>
      <vt:lpstr>Slide 52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 PROVISIONS FOR  ENTITIES CLAIMING EXEMPTION  u/s 10(23C) &amp; 11/12 &amp; 80 G</dc:title>
  <dc:creator>ITO(EXE)</dc:creator>
  <cp:lastModifiedBy>ITO(EXE)</cp:lastModifiedBy>
  <cp:revision>62</cp:revision>
  <dcterms:created xsi:type="dcterms:W3CDTF">2024-09-03T09:54:00Z</dcterms:created>
  <dcterms:modified xsi:type="dcterms:W3CDTF">2025-05-27T12:04:31Z</dcterms:modified>
</cp:coreProperties>
</file>