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7"/>
  </p:notesMasterIdLst>
  <p:sldIdLst>
    <p:sldId id="256" r:id="rId3"/>
    <p:sldId id="258" r:id="rId4"/>
    <p:sldId id="260" r:id="rId5"/>
    <p:sldId id="259" r:id="rId6"/>
    <p:sldId id="273" r:id="rId7"/>
    <p:sldId id="274" r:id="rId8"/>
    <p:sldId id="275" r:id="rId9"/>
    <p:sldId id="272" r:id="rId10"/>
    <p:sldId id="277" r:id="rId11"/>
    <p:sldId id="276" r:id="rId12"/>
    <p:sldId id="278" r:id="rId13"/>
    <p:sldId id="267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27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14593-F4A2-4C1C-ACA2-D84B3482C326}" type="datetimeFigureOut">
              <a:rPr lang="en-IN" smtClean="0"/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B2C4B-41E2-4DCC-BAC8-4FFD839758DD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hyperlink" Target="IFHP/22%20VS%2020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hyperlink" Target="IFHP/23%20VS%2021.pdf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5" name="Rectangle 104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768" y="411480"/>
            <a:ext cx="11201400" cy="11064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/>
              <a:t>Income from House Property</a:t>
            </a:r>
            <a:endParaRPr lang="en-US" sz="3600"/>
          </a:p>
        </p:txBody>
      </p:sp>
      <p:sp>
        <p:nvSpPr>
          <p:cNvPr id="1047" name="Rectangle 104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587931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Everything from Finance to Value of Your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0" r="2" b="2"/>
          <a:stretch>
            <a:fillRect/>
          </a:stretch>
        </p:blipFill>
        <p:spPr bwMode="auto">
          <a:xfrm>
            <a:off x="429767" y="1517904"/>
            <a:ext cx="5276516" cy="355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49" name="Rectangle 104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7543801" y="1721922"/>
            <a:ext cx="4218432" cy="4520560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95965" y="731810"/>
            <a:ext cx="6522118" cy="569398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1800" b="1" dirty="0"/>
              <a:t>Comparative Analysis – </a:t>
            </a:r>
            <a:endParaRPr lang="en-US" sz="1800" b="1" dirty="0"/>
          </a:p>
          <a:p>
            <a:r>
              <a:rPr lang="en-US" sz="1800" b="1" dirty="0"/>
              <a:t>Income-tax Act, 1961</a:t>
            </a:r>
            <a:endParaRPr lang="en-US" sz="1800" b="1" dirty="0"/>
          </a:p>
          <a:p>
            <a:r>
              <a:rPr lang="en-US" sz="1800" b="1" dirty="0"/>
              <a:t> Vs. </a:t>
            </a:r>
            <a:endParaRPr lang="en-US" sz="1800" b="1" dirty="0"/>
          </a:p>
          <a:p>
            <a:r>
              <a:rPr lang="en-US" sz="1800" b="1" dirty="0"/>
              <a:t>Income-tax Act, 2025</a:t>
            </a:r>
            <a:endParaRPr lang="en-US" sz="1800" b="1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1800" b="1" dirty="0"/>
          </a:p>
          <a:p>
            <a:r>
              <a:rPr lang="en-US" sz="1800" b="1" dirty="0"/>
              <a:t>By</a:t>
            </a:r>
            <a:endParaRPr lang="en-US" sz="1800" b="1" dirty="0"/>
          </a:p>
          <a:p>
            <a:r>
              <a:rPr lang="en-US" sz="1800" b="1" dirty="0"/>
              <a:t>CA K. Leela Krishna Mohan</a:t>
            </a:r>
            <a:endParaRPr lang="en-US" sz="1800" b="1" dirty="0"/>
          </a:p>
          <a:p>
            <a:r>
              <a:rPr lang="en-US" sz="1800" b="1" dirty="0"/>
              <a:t>Partner</a:t>
            </a:r>
            <a:endParaRPr lang="en-US" sz="1800" b="1" dirty="0"/>
          </a:p>
          <a:p>
            <a:r>
              <a:rPr lang="en-US" sz="1800" b="1" dirty="0"/>
              <a:t>M/s D. Siva Nageswara Rao &amp; Co.</a:t>
            </a:r>
            <a:endParaRPr lang="en-US" sz="1800" b="1" dirty="0"/>
          </a:p>
          <a:p>
            <a:r>
              <a:rPr lang="en-US" sz="1800" dirty="0"/>
              <a:t>Chartered Accountants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207843" cy="585664"/>
          </a:xfrm>
        </p:spPr>
        <p:txBody>
          <a:bodyPr>
            <a:normAutofit fontScale="90000"/>
          </a:bodyPr>
          <a:lstStyle/>
          <a:p>
            <a:r>
              <a:rPr lang="en-IN" dirty="0"/>
              <a:t>Section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50087" y="1418726"/>
          <a:ext cx="8434172" cy="3018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1961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2025</a:t>
                      </a:r>
                      <a:endParaRPr lang="en-IN" dirty="0"/>
                    </a:p>
                  </a:txBody>
                  <a:tcPr/>
                </a:tc>
              </a:tr>
              <a:tr h="678085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Sec.27 Definitions – Owner of House Property, Annual charges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Sec.25 Interpretations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/>
                        <a:t>- (vi) service taxes levied by local authorities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 This is added in Sec.21(3)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/>
                        <a:t>- Clause (f) of Sec.269UA regarding ownership is referred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 This is brought in the section under clause (e) instead of referring to other section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- No major </a:t>
                      </a:r>
                      <a:r>
                        <a:rPr lang="en-IN" dirty="0" err="1">
                          <a:highlight>
                            <a:srgbClr val="FFFF00"/>
                          </a:highlight>
                        </a:rPr>
                        <a:t>chages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726035" y="4597220"/>
            <a:ext cx="616116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Owner in relation to a Property is defined.</a:t>
            </a: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207843" cy="585664"/>
          </a:xfrm>
        </p:spPr>
        <p:txBody>
          <a:bodyPr>
            <a:normAutofit fontScale="90000"/>
          </a:bodyPr>
          <a:lstStyle/>
          <a:p>
            <a:r>
              <a:rPr lang="en-IN" dirty="0"/>
              <a:t>Rules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50087" y="1418726"/>
          <a:ext cx="8434172" cy="121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IT-Rules, 1962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IT-Rules, 2026</a:t>
                      </a:r>
                      <a:endParaRPr lang="en-IN" dirty="0"/>
                    </a:p>
                  </a:txBody>
                  <a:tcPr/>
                </a:tc>
              </a:tr>
              <a:tr h="430734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Rule-4 Unrealized Rent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Rule-21 Unrealized Rent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- No </a:t>
                      </a:r>
                      <a:r>
                        <a:rPr lang="en-IN" dirty="0" err="1">
                          <a:highlight>
                            <a:srgbClr val="FFFF00"/>
                          </a:highlight>
                        </a:rPr>
                        <a:t>chages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726035" y="3317062"/>
            <a:ext cx="616116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Bonafide Tenancy </a:t>
            </a:r>
            <a:endParaRPr lang="en-US" sz="2000" dirty="0"/>
          </a:p>
          <a:p>
            <a:r>
              <a:rPr lang="en-US" sz="2000" dirty="0"/>
              <a:t>Vacated or compelled to vacate</a:t>
            </a:r>
            <a:endParaRPr lang="en-US" sz="2000" dirty="0"/>
          </a:p>
          <a:p>
            <a:r>
              <a:rPr lang="en-US" sz="2000" dirty="0"/>
              <a:t>Not in occupation of other property of the </a:t>
            </a:r>
            <a:r>
              <a:rPr lang="en-US" sz="2000" dirty="0" err="1"/>
              <a:t>Assessee</a:t>
            </a:r>
            <a:endParaRPr lang="en-US" sz="2000" dirty="0"/>
          </a:p>
          <a:p>
            <a:r>
              <a:rPr lang="en-US" sz="2000" dirty="0"/>
              <a:t>Steps taken to institute legal proceedings, or</a:t>
            </a:r>
            <a:endParaRPr lang="en-US" sz="2000" dirty="0"/>
          </a:p>
          <a:p>
            <a:r>
              <a:rPr lang="en-US" sz="2000" dirty="0"/>
              <a:t>Satisfies the AO….</a:t>
            </a:r>
            <a:endParaRPr lang="en-US" sz="20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Set-off and Carry Forward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Inter-head set-off up to 2,00,000 only (Sec109).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Carry forward of loss for 8 years (Sec110)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 changes…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 and Conclusion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/>
              <a:t>Income from House Property provisions are substantially unchanged under the Income-tax Act, 2025.</a:t>
            </a:r>
            <a:endParaRPr lang="en-US" dirty="0"/>
          </a:p>
          <a:p>
            <a:pPr algn="just"/>
            <a:endParaRPr lang="en-US" dirty="0"/>
          </a:p>
          <a:p>
            <a:r>
              <a:rPr lang="en-US" dirty="0"/>
              <a:t>The changes are primarily structural and drafting-related.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Thank You</a:t>
            </a:r>
            <a:br>
              <a:rPr lang="en-IN" dirty="0"/>
            </a:br>
            <a:r>
              <a:rPr lang="en-US" b="1" dirty="0"/>
              <a:t>CA K. Leela Krishna Mohan</a:t>
            </a:r>
            <a:br>
              <a:rPr lang="en-US" b="1" dirty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Questions &amp; Discussion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Income-tax Act, 2025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The landmark </a:t>
            </a:r>
            <a:r>
              <a:rPr lang="en-IN" b="1" dirty="0"/>
              <a:t>Income-tax Act, 2025</a:t>
            </a:r>
            <a:r>
              <a:rPr lang="en-IN" dirty="0"/>
              <a:t> officially came into force on April 1, 2026, marking the first major overhaul of India's direct tax framework in over six decades. It replaces the old Income-tax Act, 1961, bringing: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- streamlined language,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- a modernized structure, and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- simplified compliance</a:t>
            </a:r>
            <a:endParaRPr lang="en-IN" dirty="0"/>
          </a:p>
          <a:p>
            <a:pPr marL="0" indent="0">
              <a:buNone/>
            </a:pPr>
            <a:r>
              <a:rPr lang="en-IN" dirty="0"/>
              <a:t>- without altering fundamental tax…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727"/>
          </a:xfrm>
        </p:spPr>
        <p:txBody>
          <a:bodyPr/>
          <a:lstStyle/>
          <a:p>
            <a:r>
              <a:rPr lang="en-US" altLang="en-US" b="1" dirty="0">
                <a:latin typeface="Google Sans"/>
              </a:rPr>
              <a:t>Fundamental Keywords &amp; Concepts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Building or Land Appurtenant thereto</a:t>
            </a: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Ownership</a:t>
            </a: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Annual Value</a:t>
            </a: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Self-Occupied</a:t>
            </a:r>
            <a:endParaRPr lang="en-US" altLang="en-US" b="1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Let-Out</a:t>
            </a:r>
            <a:endParaRPr lang="en-US" altLang="en-US" b="1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Partly vacant</a:t>
            </a:r>
            <a:endParaRPr lang="en-US" altLang="en-US" b="1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Standard Deduction</a:t>
            </a:r>
            <a:r>
              <a:rPr lang="en-US" altLang="en-US" dirty="0">
                <a:latin typeface="Google Sans"/>
              </a:rPr>
              <a:t> </a:t>
            </a: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Municipal Taxes</a:t>
            </a: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Home Loan Interest</a:t>
            </a:r>
            <a:endParaRPr lang="en-US" altLang="en-US" sz="8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Business &amp; Professional Use</a:t>
            </a:r>
            <a:r>
              <a:rPr lang="en-US" altLang="en-US" dirty="0">
                <a:latin typeface="Google Sans"/>
              </a:rPr>
              <a:t> </a:t>
            </a: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Composite Letting</a:t>
            </a:r>
            <a:endParaRPr lang="en-US" altLang="en-US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Arrears of Rent</a:t>
            </a:r>
            <a:endParaRPr lang="en-US" altLang="en-US" b="1" dirty="0">
              <a:latin typeface="Google San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b="1" dirty="0">
                <a:latin typeface="Google Sans"/>
              </a:rPr>
              <a:t>Unrealized Rent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627972" cy="622734"/>
          </a:xfrm>
        </p:spPr>
        <p:txBody>
          <a:bodyPr>
            <a:normAutofit fontScale="90000"/>
          </a:bodyPr>
          <a:lstStyle/>
          <a:p>
            <a:r>
              <a:rPr lang="en-IN" dirty="0"/>
              <a:t>Section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13016" y="1800590"/>
          <a:ext cx="8434172" cy="2357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1961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2025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b="1" dirty="0"/>
                        <a:t>Sections 22 to 27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b="1" dirty="0"/>
                        <a:t>Sections 20 to 25</a:t>
                      </a:r>
                      <a:endParaRPr lang="en-IN" b="1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  <a:hlinkClick r:id="rId1" action="ppaction://hlinkfile"/>
                        </a:rPr>
                        <a:t>Sec.22 Income From House Property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Sec.20 Income From House Property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/>
                        <a:t> - One Section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- Made as 2 sub sections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 No changes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5726035" y="4370199"/>
            <a:ext cx="55179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Annual value of the property is chargeable to tax</a:t>
            </a:r>
            <a:endParaRPr lang="en-US" sz="2000" dirty="0"/>
          </a:p>
          <a:p>
            <a:r>
              <a:rPr lang="en-US" sz="2000" dirty="0"/>
              <a:t>Do not apply if used for Business or Profession 	</a:t>
            </a:r>
            <a:endParaRPr lang="en-US" sz="2000" dirty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627972" cy="622734"/>
          </a:xfrm>
        </p:spPr>
        <p:txBody>
          <a:bodyPr>
            <a:normAutofit fontScale="90000"/>
          </a:bodyPr>
          <a:lstStyle/>
          <a:p>
            <a:r>
              <a:rPr lang="en-IN" dirty="0"/>
              <a:t>Section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13016" y="1674466"/>
          <a:ext cx="8434172" cy="196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1961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2025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  <a:hlinkClick r:id="rId1" action="ppaction://hlinkfile"/>
                        </a:rPr>
                        <a:t>Sec.23 Annual Value how determined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Sec.21 Determination of Annual Value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/>
                        <a:t>- 5 Sub sections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- 7 Sub sections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/>
                        <a:t>- First sub section, provisos &amp; </a:t>
                      </a:r>
                      <a:r>
                        <a:rPr lang="en-IN" dirty="0" err="1"/>
                        <a:t>Expl</a:t>
                      </a:r>
                      <a:r>
                        <a:rPr lang="en-IN" dirty="0"/>
                        <a:t>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  Made as sub sections 1, 2, 3 and 4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5726036" y="3834174"/>
            <a:ext cx="562776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Annual value</a:t>
            </a:r>
            <a:endParaRPr lang="en-US" sz="2000" dirty="0"/>
          </a:p>
          <a:p>
            <a:r>
              <a:rPr lang="en-US" sz="2000" dirty="0"/>
              <a:t>Vacancy allowance</a:t>
            </a:r>
            <a:endParaRPr lang="en-US" sz="2000" dirty="0"/>
          </a:p>
          <a:p>
            <a:r>
              <a:rPr lang="en-US" sz="2000" dirty="0"/>
              <a:t>Taxes levied by local authorities</a:t>
            </a:r>
            <a:endParaRPr lang="en-US" sz="2000" dirty="0"/>
          </a:p>
          <a:p>
            <a:r>
              <a:rPr lang="en-US" sz="2000" dirty="0"/>
              <a:t>Un realized rent</a:t>
            </a:r>
            <a:endParaRPr lang="en-US" sz="2000" dirty="0"/>
          </a:p>
          <a:p>
            <a:r>
              <a:rPr lang="en-US" sz="2000" dirty="0"/>
              <a:t>Held as stock in trade and not let </a:t>
            </a:r>
            <a:endParaRPr lang="en-US" sz="2000" dirty="0"/>
          </a:p>
          <a:p>
            <a:r>
              <a:rPr lang="en-US" sz="2000" dirty="0"/>
              <a:t>Self occupied or unable to occupy</a:t>
            </a:r>
            <a:endParaRPr lang="en-US" sz="2000" dirty="0"/>
          </a:p>
          <a:p>
            <a:r>
              <a:rPr lang="en-US" sz="2000" dirty="0"/>
              <a:t>Restriction of two houses for self occupation</a:t>
            </a:r>
            <a:endParaRPr lang="en-US" sz="2000" dirty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627972" cy="622734"/>
          </a:xfrm>
        </p:spPr>
        <p:txBody>
          <a:bodyPr>
            <a:normAutofit fontScale="90000"/>
          </a:bodyPr>
          <a:lstStyle/>
          <a:p>
            <a:r>
              <a:rPr lang="en-IN" dirty="0"/>
              <a:t>Section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13016" y="1674466"/>
          <a:ext cx="8434172" cy="1856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1961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2025</a:t>
                      </a:r>
                      <a:endParaRPr lang="en-IN" dirty="0"/>
                    </a:p>
                  </a:txBody>
                  <a:tcPr/>
                </a:tc>
              </a:tr>
              <a:tr h="678085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Sec.24 Deductions from Income From House Property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Sec.22 Deductions from Income From House </a:t>
                      </a:r>
                      <a:r>
                        <a:rPr lang="en-IN" dirty="0" err="1">
                          <a:highlight>
                            <a:srgbClr val="FFFF00"/>
                          </a:highlight>
                        </a:rPr>
                        <a:t>Proeprty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/>
                        <a:t>- One section with provisos &amp; </a:t>
                      </a:r>
                      <a:r>
                        <a:rPr lang="en-IN" dirty="0" err="1"/>
                        <a:t>Expl</a:t>
                      </a:r>
                      <a:r>
                        <a:rPr lang="en-IN" dirty="0"/>
                        <a:t>.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 - Made as 5 sub sections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5726035" y="3834174"/>
            <a:ext cx="616116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30% of Annual value</a:t>
            </a:r>
            <a:endParaRPr lang="en-US" sz="2000" dirty="0"/>
          </a:p>
          <a:p>
            <a:r>
              <a:rPr lang="en-US" sz="2000" dirty="0"/>
              <a:t>Interest on borrowed capital</a:t>
            </a:r>
            <a:endParaRPr lang="en-US" sz="2000" dirty="0"/>
          </a:p>
          <a:p>
            <a:r>
              <a:rPr lang="en-US" sz="2000" dirty="0"/>
              <a:t>Prior period Interest</a:t>
            </a:r>
            <a:endParaRPr lang="en-US" sz="2000" dirty="0"/>
          </a:p>
          <a:p>
            <a:r>
              <a:rPr lang="en-US" sz="2000" dirty="0"/>
              <a:t>2 lacs or 30,000 limit for Interest on Self occupied property</a:t>
            </a:r>
            <a:endParaRPr lang="en-US" sz="2000" dirty="0"/>
          </a:p>
          <a:p>
            <a:r>
              <a:rPr lang="en-US" sz="2000" dirty="0"/>
              <a:t>Interest certificate</a:t>
            </a:r>
            <a:endParaRPr lang="en-US" sz="2000" dirty="0"/>
          </a:p>
          <a:p>
            <a:r>
              <a:rPr lang="en-US" sz="2000" dirty="0"/>
              <a:t>Disallowance of Interest  payable outside India if Tax has not been paid or deducted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627972" cy="622734"/>
          </a:xfrm>
        </p:spPr>
        <p:txBody>
          <a:bodyPr>
            <a:normAutofit fontScale="90000"/>
          </a:bodyPr>
          <a:lstStyle/>
          <a:p>
            <a:r>
              <a:rPr lang="en-IN" dirty="0"/>
              <a:t>Section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13016" y="1340236"/>
          <a:ext cx="8434172" cy="785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1961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2025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 25 Int. payable outside India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 22(6) Int. payable outside India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726035" y="3090043"/>
            <a:ext cx="61611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Disallowance of Interest  payable outside India if Tax has not been paid or deducted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207843" cy="585664"/>
          </a:xfrm>
        </p:spPr>
        <p:txBody>
          <a:bodyPr>
            <a:normAutofit fontScale="90000"/>
          </a:bodyPr>
          <a:lstStyle/>
          <a:p>
            <a:r>
              <a:rPr lang="en-IN" dirty="0"/>
              <a:t>Section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50087" y="1664668"/>
          <a:ext cx="8434172" cy="1425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1961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2025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Sec.25A Arrears of Rent and Un realized Rent Received Subsequently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Sec.23 Arrears of Rent and Un realized Rent Received Subsequently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 No change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726035" y="3834174"/>
            <a:ext cx="61611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Arrears of rent or Un realized rent received</a:t>
            </a:r>
            <a:endParaRPr lang="en-US" sz="2000" dirty="0"/>
          </a:p>
          <a:p>
            <a:r>
              <a:rPr lang="en-US" sz="2000" dirty="0"/>
              <a:t>Whether the </a:t>
            </a:r>
            <a:r>
              <a:rPr lang="en-US" sz="2000" dirty="0" err="1"/>
              <a:t>Assessee</a:t>
            </a:r>
            <a:r>
              <a:rPr lang="en-US" sz="2000" dirty="0"/>
              <a:t> is owner or not in the year of receipt</a:t>
            </a:r>
            <a:endParaRPr lang="en-US" sz="2000" dirty="0"/>
          </a:p>
          <a:p>
            <a:r>
              <a:rPr lang="en-US" sz="2000" dirty="0"/>
              <a:t>30% Deduction of receipt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287" y="81602"/>
            <a:ext cx="9207843" cy="585664"/>
          </a:xfrm>
        </p:spPr>
        <p:txBody>
          <a:bodyPr>
            <a:normAutofit fontScale="90000"/>
          </a:bodyPr>
          <a:lstStyle/>
          <a:p>
            <a:r>
              <a:rPr lang="en-IN" dirty="0"/>
              <a:t>Section Mapping…</a:t>
            </a:r>
            <a:endParaRPr lang="en-IN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550087" y="1361970"/>
          <a:ext cx="8434172" cy="1571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7086"/>
                <a:gridCol w="4217086"/>
              </a:tblGrid>
              <a:tr h="392858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1961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ITA, 2025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Sec.26 Co-owners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Sec.24 Co-owners</a:t>
                      </a:r>
                      <a:endParaRPr lang="en-IN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- No change</a:t>
                      </a:r>
                      <a:endParaRPr lang="en-IN" dirty="0"/>
                    </a:p>
                  </a:txBody>
                  <a:tcPr/>
                </a:tc>
              </a:tr>
              <a:tr h="3928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11-06-2026</a:t>
            </a:r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D. Siva Nageswara Rao &amp; Co.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2F466-397B-467C-B1F7-A50AE460C606}" type="slidenum">
              <a:rPr lang="en-IN" smtClean="0"/>
            </a:fld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5328745" y="3834174"/>
            <a:ext cx="65584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Co-owned with definite and ascertainable share</a:t>
            </a:r>
            <a:endParaRPr lang="en-US" sz="2000" dirty="0"/>
          </a:p>
          <a:p>
            <a:r>
              <a:rPr lang="en-US" sz="2000" dirty="0"/>
              <a:t>Not to be taxed as AOP</a:t>
            </a:r>
            <a:endParaRPr lang="en-US" sz="2000" dirty="0"/>
          </a:p>
          <a:p>
            <a:r>
              <a:rPr lang="en-US" sz="2000" dirty="0"/>
              <a:t>Income to be computed separately as per their respective share</a:t>
            </a:r>
            <a:endParaRPr lang="en-US" sz="2000" dirty="0"/>
          </a:p>
          <a:p>
            <a:r>
              <a:rPr lang="en-US" sz="2000" dirty="0"/>
              <a:t>Relief of Self occupied provisions continues….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4103</Words>
  <Application>WPS Presentation</Application>
  <PresentationFormat>Widescreen</PresentationFormat>
  <Paragraphs>289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6" baseType="lpstr">
      <vt:lpstr>Arial</vt:lpstr>
      <vt:lpstr>SimSun</vt:lpstr>
      <vt:lpstr>Wingdings</vt:lpstr>
      <vt:lpstr>Calibri</vt:lpstr>
      <vt:lpstr>Google Sans</vt:lpstr>
      <vt:lpstr>Segoe Print</vt:lpstr>
      <vt:lpstr>Aptos</vt:lpstr>
      <vt:lpstr>Segoe UI</vt:lpstr>
      <vt:lpstr>Aptos Display</vt:lpstr>
      <vt:lpstr>Microsoft YaHei</vt:lpstr>
      <vt:lpstr>Arial Unicode MS</vt:lpstr>
      <vt:lpstr>Office Theme</vt:lpstr>
      <vt:lpstr>Income from House Property</vt:lpstr>
      <vt:lpstr>Income-tax Act, 2025</vt:lpstr>
      <vt:lpstr>Fundamental Keywords &amp; Concepts</vt:lpstr>
      <vt:lpstr>Section Mapping…</vt:lpstr>
      <vt:lpstr>Section Mapping…</vt:lpstr>
      <vt:lpstr>Section Mapping…</vt:lpstr>
      <vt:lpstr>Section Mapping…</vt:lpstr>
      <vt:lpstr>Section Mapping…</vt:lpstr>
      <vt:lpstr>Section Mapping…</vt:lpstr>
      <vt:lpstr>Section Mapping…</vt:lpstr>
      <vt:lpstr>Rules Mapping…</vt:lpstr>
      <vt:lpstr>Set-off and Carry Forward</vt:lpstr>
      <vt:lpstr>Summary and Conclusion</vt:lpstr>
      <vt:lpstr>Thank You CA K. Leela Krishna Mohan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RANGA RAO DORADLA</dc:creator>
  <cp:lastModifiedBy>Admin</cp:lastModifiedBy>
  <cp:revision>11</cp:revision>
  <dcterms:created xsi:type="dcterms:W3CDTF">2026-06-02T08:12:00Z</dcterms:created>
  <dcterms:modified xsi:type="dcterms:W3CDTF">2026-06-12T11:58:07Z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62AB7B80B1D24BAD86FDA2AE0750DCC4_13</vt:lpwstr>
  </property>
  <property fmtid="{D5CDD505-2E9C-101B-9397-08002B2CF9AE}" pid="3" name="KSOProductBuildVer">
    <vt:lpwstr>1033-12.1.0.26880</vt:lpwstr>
  </property>
</Properties>
</file>