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9"/>
  </p:notesMasterIdLst>
  <p:sldIdLst>
    <p:sldId id="256" r:id="rId2"/>
    <p:sldId id="2147473541" r:id="rId3"/>
    <p:sldId id="257" r:id="rId4"/>
    <p:sldId id="258" r:id="rId5"/>
    <p:sldId id="281" r:id="rId6"/>
    <p:sldId id="284" r:id="rId7"/>
    <p:sldId id="259" r:id="rId8"/>
    <p:sldId id="282" r:id="rId9"/>
    <p:sldId id="283" r:id="rId10"/>
    <p:sldId id="285" r:id="rId11"/>
    <p:sldId id="261" r:id="rId12"/>
    <p:sldId id="286" r:id="rId13"/>
    <p:sldId id="262" r:id="rId14"/>
    <p:sldId id="263" r:id="rId15"/>
    <p:sldId id="264" r:id="rId16"/>
    <p:sldId id="265" r:id="rId17"/>
    <p:sldId id="266" r:id="rId18"/>
    <p:sldId id="287" r:id="rId19"/>
    <p:sldId id="268" r:id="rId20"/>
    <p:sldId id="288" r:id="rId21"/>
    <p:sldId id="269" r:id="rId22"/>
    <p:sldId id="270" r:id="rId23"/>
    <p:sldId id="289" r:id="rId24"/>
    <p:sldId id="290" r:id="rId25"/>
    <p:sldId id="291" r:id="rId26"/>
    <p:sldId id="292" r:id="rId27"/>
    <p:sldId id="293" r:id="rId28"/>
    <p:sldId id="294" r:id="rId29"/>
    <p:sldId id="295" r:id="rId30"/>
    <p:sldId id="297" r:id="rId31"/>
    <p:sldId id="298" r:id="rId32"/>
    <p:sldId id="299" r:id="rId33"/>
    <p:sldId id="276" r:id="rId34"/>
    <p:sldId id="277" r:id="rId35"/>
    <p:sldId id="278" r:id="rId36"/>
    <p:sldId id="280" r:id="rId37"/>
    <p:sldId id="2147473540" r:id="rId38"/>
  </p:sldIdLst>
  <p:sldSz cx="14630400" cy="8229600"/>
  <p:notesSz cx="8229600" cy="14630400"/>
  <p:embeddedFontLst>
    <p:embeddedFont>
      <p:font typeface="Angsana New" panose="020B0502040204020203" pitchFamily="18" charset="-34"/>
      <p:regular r:id="rId40"/>
      <p:bold r:id="rId41"/>
      <p:italic r:id="rId42"/>
      <p:boldItalic r:id="rId43"/>
    </p:embeddedFont>
    <p:embeddedFont>
      <p:font typeface="Roboto" panose="020F0502020204030204" pitchFamily="2"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3" d="100"/>
          <a:sy n="53"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272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E3E91-8680-CD73-1647-4F0A2E1C1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9CED7-4AC0-D0D1-6E98-DF8A53A81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962B5-7F96-AD09-5596-3BA8DF785C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7474F8-B66F-13B7-5B9A-16FD2D258F01}"/>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962268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B450E-8297-EB14-2110-83FB52D44405}"/>
              </a:ext>
            </a:extLst>
          </p:cNvPr>
          <p:cNvSpPr>
            <a:spLocks noGrp="1"/>
          </p:cNvSpPr>
          <p:nvPr>
            <p:ph type="dt" sz="half" idx="10"/>
          </p:nvPr>
        </p:nvSpPr>
        <p:spPr/>
        <p:txBody>
          <a:bodyPr/>
          <a:lstStyle/>
          <a:p>
            <a:fld id="{66E29A8D-7196-48FD-AC98-991CC933248C}" type="datetimeFigureOut">
              <a:rPr lang="en-IN" smtClean="0"/>
              <a:t>20-05-2025</a:t>
            </a:fld>
            <a:endParaRPr lang="en-IN"/>
          </a:p>
        </p:txBody>
      </p:sp>
      <p:sp>
        <p:nvSpPr>
          <p:cNvPr id="3" name="Footer Placeholder 2">
            <a:extLst>
              <a:ext uri="{FF2B5EF4-FFF2-40B4-BE49-F238E27FC236}">
                <a16:creationId xmlns:a16="http://schemas.microsoft.com/office/drawing/2014/main" id="{B1ACEF3B-2042-1F8D-78A0-3E20E6500A6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11CF2B7-4AA5-FD53-C82A-A1EF43861F81}"/>
              </a:ext>
            </a:extLst>
          </p:cNvPr>
          <p:cNvSpPr>
            <a:spLocks noGrp="1"/>
          </p:cNvSpPr>
          <p:nvPr>
            <p:ph type="sldNum" sz="quarter" idx="12"/>
          </p:nvPr>
        </p:nvSpPr>
        <p:spPr/>
        <p:txBody>
          <a:bodyPr/>
          <a:lstStyle/>
          <a:p>
            <a:fld id="{2545A50E-4405-4BAD-A148-E7E587CBC3A1}" type="slidenum">
              <a:rPr lang="en-IN" smtClean="0"/>
              <a:t>‹#›</a:t>
            </a:fld>
            <a:endParaRPr lang="en-IN"/>
          </a:p>
        </p:txBody>
      </p:sp>
    </p:spTree>
    <p:extLst>
      <p:ext uri="{BB962C8B-B14F-4D97-AF65-F5344CB8AC3E}">
        <p14:creationId xmlns:p14="http://schemas.microsoft.com/office/powerpoint/2010/main" val="250066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C7E0E7"/>
          </a:solidFill>
          <a:ln/>
        </p:spPr>
      </p:sp>
      <p:sp>
        <p:nvSpPr>
          <p:cNvPr id="3" name="Shape 1"/>
          <p:cNvSpPr/>
          <p:nvPr/>
        </p:nvSpPr>
        <p:spPr>
          <a:xfrm>
            <a:off x="0" y="0"/>
            <a:ext cx="14630400" cy="8229600"/>
          </a:xfrm>
          <a:prstGeom prst="rect">
            <a:avLst/>
          </a:prstGeom>
          <a:solidFill>
            <a:srgbClr val="FAF9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1067276"/>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Revised Guidelines for Compounding of Offences under Income Tax Act, 1961</a:t>
            </a:r>
            <a:endParaRPr lang="en-US" sz="4450" dirty="0"/>
          </a:p>
        </p:txBody>
      </p:sp>
      <p:sp>
        <p:nvSpPr>
          <p:cNvPr id="4" name="Text 1"/>
          <p:cNvSpPr/>
          <p:nvPr/>
        </p:nvSpPr>
        <p:spPr>
          <a:xfrm>
            <a:off x="793790" y="3533775"/>
            <a:ext cx="7556421" cy="1700808"/>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Welcome to this comprehensive presentation on the revised guidelines for compounding of offences under the Income Tax Act, 1961. These guidelines, issued by the Central Board of Direct Taxes (CBDT) on 17 October 2024, represent a significant shift in India's tax administration approach - moving from prosecution to compliance as a paradigm shift.</a:t>
            </a:r>
            <a:endParaRPr lang="en-US" sz="1750" dirty="0"/>
          </a:p>
        </p:txBody>
      </p:sp>
      <p:sp>
        <p:nvSpPr>
          <p:cNvPr id="5" name="Text 2"/>
          <p:cNvSpPr/>
          <p:nvPr/>
        </p:nvSpPr>
        <p:spPr>
          <a:xfrm>
            <a:off x="793790" y="5489734"/>
            <a:ext cx="7556421"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This presentation will provide a detailed analysis of the changes, implications, and practical considerations for tax professionals dealing with compounding applications under the new regime.</a:t>
            </a:r>
          </a:p>
          <a:p>
            <a:pPr marL="0" indent="0" algn="l">
              <a:lnSpc>
                <a:spcPts val="2650"/>
              </a:lnSpc>
              <a:buNone/>
            </a:pPr>
            <a:endParaRPr lang="en-US" sz="1750" dirty="0">
              <a:solidFill>
                <a:srgbClr val="384653"/>
              </a:solidFill>
              <a:latin typeface="Roboto" pitchFamily="34" charset="0"/>
              <a:ea typeface="Roboto" pitchFamily="34" charset="-122"/>
              <a:cs typeface="Roboto" pitchFamily="34" charset="-120"/>
            </a:endParaRPr>
          </a:p>
          <a:p>
            <a:pPr marL="0" indent="0" algn="l">
              <a:lnSpc>
                <a:spcPts val="2650"/>
              </a:lnSpc>
              <a:buNone/>
            </a:pPr>
            <a:r>
              <a:rPr lang="en-US" sz="2000" b="1" dirty="0">
                <a:solidFill>
                  <a:srgbClr val="384653"/>
                </a:solidFill>
                <a:latin typeface="Roboto" pitchFamily="34" charset="0"/>
                <a:ea typeface="Roboto" pitchFamily="34" charset="-122"/>
                <a:cs typeface="Roboto" pitchFamily="34" charset="-120"/>
              </a:rPr>
              <a:t>CA Kumar Pal Tated</a:t>
            </a:r>
          </a:p>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Partner</a:t>
            </a:r>
          </a:p>
          <a:p>
            <a:pPr marL="0" indent="0" algn="l">
              <a:lnSpc>
                <a:spcPts val="2650"/>
              </a:lnSpc>
              <a:buNone/>
            </a:pPr>
            <a:r>
              <a:rPr lang="en-US" b="1" dirty="0"/>
              <a:t>KPSV And Associates</a:t>
            </a:r>
          </a:p>
          <a:p>
            <a:pPr marL="0" indent="0" algn="l">
              <a:lnSpc>
                <a:spcPts val="2650"/>
              </a:lnSpc>
              <a:buNone/>
            </a:pPr>
            <a:endParaRPr lang="en-US" sz="1750" dirty="0"/>
          </a:p>
        </p:txBody>
      </p:sp>
      <p:sp>
        <p:nvSpPr>
          <p:cNvPr id="6" name="Shape 3"/>
          <p:cNvSpPr/>
          <p:nvPr/>
        </p:nvSpPr>
        <p:spPr>
          <a:xfrm>
            <a:off x="793790" y="6782276"/>
            <a:ext cx="362903" cy="362903"/>
          </a:xfrm>
          <a:prstGeom prst="roundRect">
            <a:avLst>
              <a:gd name="adj" fmla="val 25194296"/>
            </a:avLst>
          </a:prstGeom>
          <a:noFill/>
          <a:ln w="7620">
            <a:solidFill>
              <a:srgbClr val="FFFFFF"/>
            </a:solidFill>
            <a:prstDash val="solid"/>
          </a:ln>
        </p:spPr>
        <p:txBody>
          <a:bodyPr/>
          <a:lstStyle/>
          <a:p>
            <a:endParaRPr lang="en-IN"/>
          </a:p>
        </p:txBody>
      </p:sp>
      <p:sp>
        <p:nvSpPr>
          <p:cNvPr id="8" name="Text 4"/>
          <p:cNvSpPr/>
          <p:nvPr/>
        </p:nvSpPr>
        <p:spPr>
          <a:xfrm>
            <a:off x="1270041" y="6765369"/>
            <a:ext cx="2204680" cy="396835"/>
          </a:xfrm>
          <a:prstGeom prst="rect">
            <a:avLst/>
          </a:prstGeom>
          <a:noFill/>
          <a:ln/>
        </p:spPr>
        <p:txBody>
          <a:bodyPr wrap="none" lIns="0" tIns="0" rIns="0" bIns="0" rtlCol="0" anchor="t"/>
          <a:lstStyle/>
          <a:p>
            <a:pPr marL="0" indent="0" algn="l">
              <a:lnSpc>
                <a:spcPts val="3100"/>
              </a:lnSpc>
              <a:buNone/>
            </a:pP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92360"/>
          </a:xfrm>
          <a:prstGeom prst="rect">
            <a:avLst/>
          </a:prstGeom>
        </p:spPr>
      </p:pic>
      <p:sp>
        <p:nvSpPr>
          <p:cNvPr id="3" name="Text 0"/>
          <p:cNvSpPr/>
          <p:nvPr/>
        </p:nvSpPr>
        <p:spPr>
          <a:xfrm>
            <a:off x="717947" y="3128367"/>
            <a:ext cx="7543443" cy="640913"/>
          </a:xfrm>
          <a:prstGeom prst="rect">
            <a:avLst/>
          </a:prstGeom>
          <a:noFill/>
          <a:ln/>
        </p:spPr>
        <p:txBody>
          <a:bodyPr wrap="none" lIns="0" tIns="0" rIns="0" bIns="0" rtlCol="0" anchor="t"/>
          <a:lstStyle/>
          <a:p>
            <a:pPr marL="0" indent="0" algn="l">
              <a:lnSpc>
                <a:spcPts val="5000"/>
              </a:lnSpc>
              <a:buNone/>
            </a:pPr>
            <a:r>
              <a:rPr lang="en-US" sz="4000" dirty="0">
                <a:solidFill>
                  <a:srgbClr val="2E3C4E"/>
                </a:solidFill>
                <a:latin typeface="Host Grotesk Medium" pitchFamily="34" charset="0"/>
                <a:ea typeface="Host Grotesk Medium" pitchFamily="34" charset="-122"/>
                <a:cs typeface="Host Grotesk Medium" pitchFamily="34" charset="-120"/>
              </a:rPr>
              <a:t>Scope of the Revised Guidelines</a:t>
            </a:r>
            <a:endParaRPr lang="en-US" sz="4000" dirty="0"/>
          </a:p>
        </p:txBody>
      </p:sp>
      <p:sp>
        <p:nvSpPr>
          <p:cNvPr id="4" name="Shape 1"/>
          <p:cNvSpPr/>
          <p:nvPr/>
        </p:nvSpPr>
        <p:spPr>
          <a:xfrm>
            <a:off x="717947" y="4076938"/>
            <a:ext cx="461486" cy="461486"/>
          </a:xfrm>
          <a:prstGeom prst="roundRect">
            <a:avLst>
              <a:gd name="adj" fmla="val 18670"/>
            </a:avLst>
          </a:prstGeom>
          <a:solidFill>
            <a:srgbClr val="D9EDF2"/>
          </a:solidFill>
          <a:ln w="7620">
            <a:solidFill>
              <a:srgbClr val="BFD3D8"/>
            </a:solidFill>
            <a:prstDash val="solid"/>
          </a:ln>
        </p:spPr>
        <p:txBody>
          <a:bodyPr/>
          <a:lstStyle/>
          <a:p>
            <a:endParaRPr lang="en-IN"/>
          </a:p>
        </p:txBody>
      </p:sp>
      <p:pic>
        <p:nvPicPr>
          <p:cNvPr id="5" name="Image 1" descr="preencoded.png"/>
          <p:cNvPicPr>
            <a:picLocks noChangeAspect="1"/>
          </p:cNvPicPr>
          <p:nvPr/>
        </p:nvPicPr>
        <p:blipFill>
          <a:blip r:embed="rId4"/>
          <a:stretch>
            <a:fillRect/>
          </a:stretch>
        </p:blipFill>
        <p:spPr>
          <a:xfrm>
            <a:off x="794861" y="4115395"/>
            <a:ext cx="307658" cy="384572"/>
          </a:xfrm>
          <a:prstGeom prst="rect">
            <a:avLst/>
          </a:prstGeom>
        </p:spPr>
      </p:pic>
      <p:sp>
        <p:nvSpPr>
          <p:cNvPr id="6" name="Text 2"/>
          <p:cNvSpPr/>
          <p:nvPr/>
        </p:nvSpPr>
        <p:spPr>
          <a:xfrm>
            <a:off x="1384459" y="4147423"/>
            <a:ext cx="2564249" cy="320516"/>
          </a:xfrm>
          <a:prstGeom prst="rect">
            <a:avLst/>
          </a:prstGeom>
          <a:noFill/>
          <a:ln/>
        </p:spPr>
        <p:txBody>
          <a:bodyPr wrap="none" lIns="0" tIns="0" rIns="0" bIns="0" rtlCol="0" anchor="t"/>
          <a:lstStyle/>
          <a:p>
            <a:pPr marL="0" indent="0" algn="l">
              <a:lnSpc>
                <a:spcPts val="2500"/>
              </a:lnSpc>
              <a:buNone/>
            </a:pPr>
            <a:r>
              <a:rPr lang="en-US" sz="2000" dirty="0">
                <a:solidFill>
                  <a:srgbClr val="384653"/>
                </a:solidFill>
                <a:latin typeface="Host Grotesk Medium" pitchFamily="34" charset="0"/>
                <a:ea typeface="Host Grotesk Medium" pitchFamily="34" charset="-122"/>
                <a:cs typeface="Host Grotesk Medium" pitchFamily="34" charset="-120"/>
              </a:rPr>
              <a:t>Effective Date</a:t>
            </a:r>
            <a:endParaRPr lang="en-US" sz="2000" dirty="0"/>
          </a:p>
        </p:txBody>
      </p:sp>
      <p:sp>
        <p:nvSpPr>
          <p:cNvPr id="7" name="Text 3"/>
          <p:cNvSpPr/>
          <p:nvPr/>
        </p:nvSpPr>
        <p:spPr>
          <a:xfrm>
            <a:off x="1384459" y="4590931"/>
            <a:ext cx="5802630" cy="922973"/>
          </a:xfrm>
          <a:prstGeom prst="rect">
            <a:avLst/>
          </a:prstGeom>
          <a:noFill/>
          <a:ln/>
        </p:spPr>
        <p:txBody>
          <a:bodyPr wrap="square" lIns="0" tIns="0" rIns="0" bIns="0" rtlCol="0" anchor="t"/>
          <a:lstStyle/>
          <a:p>
            <a:pPr marL="0" indent="0" algn="l">
              <a:lnSpc>
                <a:spcPts val="2400"/>
              </a:lnSpc>
              <a:buNone/>
            </a:pPr>
            <a:r>
              <a:rPr lang="en-US" sz="1600" dirty="0">
                <a:solidFill>
                  <a:srgbClr val="384653"/>
                </a:solidFill>
                <a:latin typeface="Roboto" pitchFamily="34" charset="0"/>
                <a:ea typeface="Roboto" pitchFamily="34" charset="-122"/>
                <a:cs typeface="Roboto" pitchFamily="34" charset="-120"/>
              </a:rPr>
              <a:t>The guidelines come into effect from 17 October 2024 and apply to all applications filed after this date and those filed earlier but not yet disposed of.</a:t>
            </a:r>
            <a:endParaRPr lang="en-US" sz="1600" dirty="0"/>
          </a:p>
        </p:txBody>
      </p:sp>
      <p:sp>
        <p:nvSpPr>
          <p:cNvPr id="8" name="Shape 4"/>
          <p:cNvSpPr/>
          <p:nvPr/>
        </p:nvSpPr>
        <p:spPr>
          <a:xfrm>
            <a:off x="7443430" y="4076938"/>
            <a:ext cx="461486" cy="461486"/>
          </a:xfrm>
          <a:prstGeom prst="roundRect">
            <a:avLst>
              <a:gd name="adj" fmla="val 18670"/>
            </a:avLst>
          </a:prstGeom>
          <a:solidFill>
            <a:srgbClr val="D9EDF2"/>
          </a:solidFill>
          <a:ln w="7620">
            <a:solidFill>
              <a:srgbClr val="BFD3D8"/>
            </a:solidFill>
            <a:prstDash val="solid"/>
          </a:ln>
        </p:spPr>
        <p:txBody>
          <a:bodyPr/>
          <a:lstStyle/>
          <a:p>
            <a:endParaRPr lang="en-IN"/>
          </a:p>
        </p:txBody>
      </p:sp>
      <p:pic>
        <p:nvPicPr>
          <p:cNvPr id="9" name="Image 2" descr="preencoded.png"/>
          <p:cNvPicPr>
            <a:picLocks noChangeAspect="1"/>
          </p:cNvPicPr>
          <p:nvPr/>
        </p:nvPicPr>
        <p:blipFill>
          <a:blip r:embed="rId5"/>
          <a:stretch>
            <a:fillRect/>
          </a:stretch>
        </p:blipFill>
        <p:spPr>
          <a:xfrm>
            <a:off x="7520345" y="4115395"/>
            <a:ext cx="307658" cy="384572"/>
          </a:xfrm>
          <a:prstGeom prst="rect">
            <a:avLst/>
          </a:prstGeom>
        </p:spPr>
      </p:pic>
      <p:sp>
        <p:nvSpPr>
          <p:cNvPr id="10" name="Text 5"/>
          <p:cNvSpPr/>
          <p:nvPr/>
        </p:nvSpPr>
        <p:spPr>
          <a:xfrm>
            <a:off x="8109942" y="4147423"/>
            <a:ext cx="3421975" cy="320516"/>
          </a:xfrm>
          <a:prstGeom prst="rect">
            <a:avLst/>
          </a:prstGeom>
          <a:noFill/>
          <a:ln/>
        </p:spPr>
        <p:txBody>
          <a:bodyPr wrap="none" lIns="0" tIns="0" rIns="0" bIns="0" rtlCol="0" anchor="t"/>
          <a:lstStyle/>
          <a:p>
            <a:pPr marL="0" indent="0" algn="l">
              <a:lnSpc>
                <a:spcPts val="2500"/>
              </a:lnSpc>
              <a:buNone/>
            </a:pPr>
            <a:r>
              <a:rPr lang="en-US" sz="2000" dirty="0">
                <a:solidFill>
                  <a:srgbClr val="384653"/>
                </a:solidFill>
                <a:latin typeface="Host Grotesk Medium" pitchFamily="34" charset="0"/>
                <a:ea typeface="Host Grotesk Medium" pitchFamily="34" charset="-122"/>
                <a:cs typeface="Host Grotesk Medium" pitchFamily="34" charset="-120"/>
              </a:rPr>
              <a:t>Application to Pending Cases</a:t>
            </a:r>
            <a:endParaRPr lang="en-US" sz="2000" dirty="0"/>
          </a:p>
        </p:txBody>
      </p:sp>
      <p:sp>
        <p:nvSpPr>
          <p:cNvPr id="11" name="Text 6"/>
          <p:cNvSpPr/>
          <p:nvPr/>
        </p:nvSpPr>
        <p:spPr>
          <a:xfrm>
            <a:off x="8109942" y="4590931"/>
            <a:ext cx="5802630" cy="1230630"/>
          </a:xfrm>
          <a:prstGeom prst="rect">
            <a:avLst/>
          </a:prstGeom>
          <a:noFill/>
          <a:ln/>
        </p:spPr>
        <p:txBody>
          <a:bodyPr wrap="square" lIns="0" tIns="0" rIns="0" bIns="0" rtlCol="0" anchor="t"/>
          <a:lstStyle/>
          <a:p>
            <a:pPr marL="0" indent="0" algn="l">
              <a:lnSpc>
                <a:spcPts val="2400"/>
              </a:lnSpc>
              <a:buNone/>
            </a:pPr>
            <a:r>
              <a:rPr lang="en-US" sz="1600" dirty="0">
                <a:solidFill>
                  <a:srgbClr val="384653"/>
                </a:solidFill>
                <a:latin typeface="Roboto" pitchFamily="34" charset="0"/>
                <a:ea typeface="Roboto" pitchFamily="34" charset="-122"/>
                <a:cs typeface="Roboto" pitchFamily="34" charset="-120"/>
              </a:rPr>
              <a:t>For applications pending on the date of issuance, if compounding charges have already been determined but not fully paid, they will be re-determined if lower under the new guidelines.</a:t>
            </a:r>
            <a:endParaRPr lang="en-US" sz="1600" dirty="0"/>
          </a:p>
        </p:txBody>
      </p:sp>
      <p:sp>
        <p:nvSpPr>
          <p:cNvPr id="12" name="Shape 7"/>
          <p:cNvSpPr/>
          <p:nvPr/>
        </p:nvSpPr>
        <p:spPr>
          <a:xfrm>
            <a:off x="717947" y="6231731"/>
            <a:ext cx="461486" cy="461486"/>
          </a:xfrm>
          <a:prstGeom prst="roundRect">
            <a:avLst>
              <a:gd name="adj" fmla="val 18670"/>
            </a:avLst>
          </a:prstGeom>
          <a:solidFill>
            <a:srgbClr val="D9EDF2"/>
          </a:solidFill>
          <a:ln w="7620">
            <a:solidFill>
              <a:srgbClr val="BFD3D8"/>
            </a:solidFill>
            <a:prstDash val="solid"/>
          </a:ln>
        </p:spPr>
        <p:txBody>
          <a:bodyPr/>
          <a:lstStyle/>
          <a:p>
            <a:endParaRPr lang="en-IN"/>
          </a:p>
        </p:txBody>
      </p:sp>
      <p:pic>
        <p:nvPicPr>
          <p:cNvPr id="13" name="Image 3" descr="preencoded.png"/>
          <p:cNvPicPr>
            <a:picLocks noChangeAspect="1"/>
          </p:cNvPicPr>
          <p:nvPr/>
        </p:nvPicPr>
        <p:blipFill>
          <a:blip r:embed="rId6"/>
          <a:stretch>
            <a:fillRect/>
          </a:stretch>
        </p:blipFill>
        <p:spPr>
          <a:xfrm>
            <a:off x="794861" y="6270188"/>
            <a:ext cx="307658" cy="384572"/>
          </a:xfrm>
          <a:prstGeom prst="rect">
            <a:avLst/>
          </a:prstGeom>
        </p:spPr>
      </p:pic>
      <p:sp>
        <p:nvSpPr>
          <p:cNvPr id="14" name="Text 8"/>
          <p:cNvSpPr/>
          <p:nvPr/>
        </p:nvSpPr>
        <p:spPr>
          <a:xfrm>
            <a:off x="1384459" y="6302216"/>
            <a:ext cx="4512707" cy="320516"/>
          </a:xfrm>
          <a:prstGeom prst="rect">
            <a:avLst/>
          </a:prstGeom>
          <a:noFill/>
          <a:ln/>
        </p:spPr>
        <p:txBody>
          <a:bodyPr wrap="none" lIns="0" tIns="0" rIns="0" bIns="0" rtlCol="0" anchor="t"/>
          <a:lstStyle/>
          <a:p>
            <a:pPr marL="0" indent="0" algn="l">
              <a:lnSpc>
                <a:spcPts val="2500"/>
              </a:lnSpc>
              <a:buNone/>
            </a:pPr>
            <a:r>
              <a:rPr lang="en-US" sz="2000" dirty="0">
                <a:solidFill>
                  <a:srgbClr val="384653"/>
                </a:solidFill>
                <a:latin typeface="Host Grotesk Medium" pitchFamily="34" charset="0"/>
                <a:ea typeface="Host Grotesk Medium" pitchFamily="34" charset="-122"/>
                <a:cs typeface="Host Grotesk Medium" pitchFamily="34" charset="-120"/>
              </a:rPr>
              <a:t>Resubmission of Rejected Applications</a:t>
            </a:r>
            <a:endParaRPr lang="en-US" sz="2000" dirty="0"/>
          </a:p>
        </p:txBody>
      </p:sp>
      <p:sp>
        <p:nvSpPr>
          <p:cNvPr id="15" name="Text 9"/>
          <p:cNvSpPr/>
          <p:nvPr/>
        </p:nvSpPr>
        <p:spPr>
          <a:xfrm>
            <a:off x="1384459" y="6745724"/>
            <a:ext cx="5802630" cy="922973"/>
          </a:xfrm>
          <a:prstGeom prst="rect">
            <a:avLst/>
          </a:prstGeom>
          <a:noFill/>
          <a:ln/>
        </p:spPr>
        <p:txBody>
          <a:bodyPr wrap="square" lIns="0" tIns="0" rIns="0" bIns="0" rtlCol="0" anchor="t"/>
          <a:lstStyle/>
          <a:p>
            <a:pPr marL="0" indent="0" algn="l">
              <a:lnSpc>
                <a:spcPts val="2400"/>
              </a:lnSpc>
              <a:buNone/>
            </a:pPr>
            <a:r>
              <a:rPr lang="en-US" sz="1600" dirty="0">
                <a:solidFill>
                  <a:srgbClr val="384653"/>
                </a:solidFill>
                <a:latin typeface="Roboto" pitchFamily="34" charset="0"/>
                <a:ea typeface="Roboto" pitchFamily="34" charset="-122"/>
                <a:cs typeface="Roboto" pitchFamily="34" charset="-120"/>
              </a:rPr>
              <a:t>Applications can be resubmitted if they were rejected due to correctable/curable defects, with credit for payments already made against the compounding charges.</a:t>
            </a:r>
            <a:endParaRPr lang="en-US" sz="1600" dirty="0"/>
          </a:p>
        </p:txBody>
      </p:sp>
      <p:sp>
        <p:nvSpPr>
          <p:cNvPr id="16" name="Shape 10"/>
          <p:cNvSpPr/>
          <p:nvPr/>
        </p:nvSpPr>
        <p:spPr>
          <a:xfrm>
            <a:off x="7443430" y="6231731"/>
            <a:ext cx="461486" cy="461486"/>
          </a:xfrm>
          <a:prstGeom prst="roundRect">
            <a:avLst>
              <a:gd name="adj" fmla="val 18670"/>
            </a:avLst>
          </a:prstGeom>
          <a:solidFill>
            <a:srgbClr val="D9EDF2"/>
          </a:solidFill>
          <a:ln w="7620">
            <a:solidFill>
              <a:srgbClr val="BFD3D8"/>
            </a:solidFill>
            <a:prstDash val="solid"/>
          </a:ln>
        </p:spPr>
        <p:txBody>
          <a:bodyPr/>
          <a:lstStyle/>
          <a:p>
            <a:endParaRPr lang="en-IN"/>
          </a:p>
        </p:txBody>
      </p:sp>
      <p:pic>
        <p:nvPicPr>
          <p:cNvPr id="17" name="Image 4" descr="preencoded.png"/>
          <p:cNvPicPr>
            <a:picLocks noChangeAspect="1"/>
          </p:cNvPicPr>
          <p:nvPr/>
        </p:nvPicPr>
        <p:blipFill>
          <a:blip r:embed="rId7"/>
          <a:stretch>
            <a:fillRect/>
          </a:stretch>
        </p:blipFill>
        <p:spPr>
          <a:xfrm>
            <a:off x="7520345" y="6270188"/>
            <a:ext cx="307658" cy="384572"/>
          </a:xfrm>
          <a:prstGeom prst="rect">
            <a:avLst/>
          </a:prstGeom>
        </p:spPr>
      </p:pic>
      <p:sp>
        <p:nvSpPr>
          <p:cNvPr id="18" name="Text 11"/>
          <p:cNvSpPr/>
          <p:nvPr/>
        </p:nvSpPr>
        <p:spPr>
          <a:xfrm>
            <a:off x="8109942" y="6302216"/>
            <a:ext cx="2564249" cy="320516"/>
          </a:xfrm>
          <a:prstGeom prst="rect">
            <a:avLst/>
          </a:prstGeom>
          <a:noFill/>
          <a:ln/>
        </p:spPr>
        <p:txBody>
          <a:bodyPr wrap="none" lIns="0" tIns="0" rIns="0" bIns="0" rtlCol="0" anchor="t"/>
          <a:lstStyle/>
          <a:p>
            <a:pPr marL="0" indent="0" algn="l">
              <a:lnSpc>
                <a:spcPts val="2500"/>
              </a:lnSpc>
              <a:buNone/>
            </a:pPr>
            <a:r>
              <a:rPr lang="en-US" sz="2000" dirty="0">
                <a:solidFill>
                  <a:srgbClr val="384653"/>
                </a:solidFill>
                <a:latin typeface="Host Grotesk Medium" pitchFamily="34" charset="0"/>
                <a:ea typeface="Host Grotesk Medium" pitchFamily="34" charset="-122"/>
                <a:cs typeface="Host Grotesk Medium" pitchFamily="34" charset="-120"/>
              </a:rPr>
              <a:t>Rejection on Merits</a:t>
            </a:r>
            <a:endParaRPr lang="en-US" sz="2000" dirty="0"/>
          </a:p>
        </p:txBody>
      </p:sp>
      <p:sp>
        <p:nvSpPr>
          <p:cNvPr id="19" name="Text 12"/>
          <p:cNvSpPr/>
          <p:nvPr/>
        </p:nvSpPr>
        <p:spPr>
          <a:xfrm>
            <a:off x="8109942" y="6745724"/>
            <a:ext cx="5802630" cy="615315"/>
          </a:xfrm>
          <a:prstGeom prst="rect">
            <a:avLst/>
          </a:prstGeom>
          <a:noFill/>
          <a:ln/>
        </p:spPr>
        <p:txBody>
          <a:bodyPr wrap="square" lIns="0" tIns="0" rIns="0" bIns="0" rtlCol="0" anchor="t"/>
          <a:lstStyle/>
          <a:p>
            <a:pPr marL="0" indent="0" algn="l">
              <a:lnSpc>
                <a:spcPts val="2400"/>
              </a:lnSpc>
              <a:buNone/>
            </a:pPr>
            <a:r>
              <a:rPr lang="en-US" sz="1600" dirty="0">
                <a:solidFill>
                  <a:srgbClr val="384653"/>
                </a:solidFill>
                <a:latin typeface="Roboto" pitchFamily="34" charset="0"/>
                <a:ea typeface="Roboto" pitchFamily="34" charset="-122"/>
                <a:cs typeface="Roboto" pitchFamily="34" charset="-120"/>
              </a:rPr>
              <a:t>Applications previously rejected on merits will not be considered under the revised guidelines.</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53177" y="566499"/>
            <a:ext cx="7837646" cy="1166336"/>
          </a:xfrm>
          <a:prstGeom prst="rect">
            <a:avLst/>
          </a:prstGeom>
          <a:noFill/>
          <a:ln/>
        </p:spPr>
        <p:txBody>
          <a:bodyPr wrap="square" lIns="0" tIns="0" rIns="0" bIns="0" rtlCol="0" anchor="t"/>
          <a:lstStyle/>
          <a:p>
            <a:pPr marL="0" indent="0" algn="l">
              <a:lnSpc>
                <a:spcPts val="4550"/>
              </a:lnSpc>
              <a:buNone/>
            </a:pPr>
            <a:r>
              <a:rPr lang="en-US" sz="3650" dirty="0">
                <a:solidFill>
                  <a:srgbClr val="2E3C4E"/>
                </a:solidFill>
                <a:latin typeface="Host Grotesk Medium" pitchFamily="34" charset="0"/>
                <a:ea typeface="Host Grotesk Medium" pitchFamily="34" charset="-122"/>
                <a:cs typeface="Host Grotesk Medium" pitchFamily="34" charset="-120"/>
              </a:rPr>
              <a:t>Comparison: Before vs. After 17 October 2024</a:t>
            </a:r>
            <a:endParaRPr lang="en-US" sz="3650" dirty="0"/>
          </a:p>
        </p:txBody>
      </p:sp>
      <p:sp>
        <p:nvSpPr>
          <p:cNvPr id="4" name="Shape 1"/>
          <p:cNvSpPr/>
          <p:nvPr/>
        </p:nvSpPr>
        <p:spPr>
          <a:xfrm>
            <a:off x="653177" y="2012752"/>
            <a:ext cx="7837646" cy="5650230"/>
          </a:xfrm>
          <a:prstGeom prst="roundRect">
            <a:avLst>
              <a:gd name="adj" fmla="val 1387"/>
            </a:avLst>
          </a:prstGeom>
          <a:noFill/>
          <a:ln w="7620">
            <a:solidFill>
              <a:srgbClr val="000000">
                <a:alpha val="8000"/>
              </a:srgbClr>
            </a:solidFill>
            <a:prstDash val="solid"/>
          </a:ln>
        </p:spPr>
        <p:txBody>
          <a:bodyPr/>
          <a:lstStyle/>
          <a:p>
            <a:endParaRPr lang="en-IN"/>
          </a:p>
        </p:txBody>
      </p:sp>
      <p:sp>
        <p:nvSpPr>
          <p:cNvPr id="5" name="Shape 2"/>
          <p:cNvSpPr/>
          <p:nvPr/>
        </p:nvSpPr>
        <p:spPr>
          <a:xfrm>
            <a:off x="660797" y="2020372"/>
            <a:ext cx="7821573" cy="519113"/>
          </a:xfrm>
          <a:prstGeom prst="rect">
            <a:avLst/>
          </a:prstGeom>
          <a:solidFill>
            <a:srgbClr val="FFFFFF">
              <a:alpha val="4000"/>
            </a:srgbClr>
          </a:solidFill>
          <a:ln/>
        </p:spPr>
        <p:txBody>
          <a:bodyPr/>
          <a:lstStyle/>
          <a:p>
            <a:endParaRPr lang="en-IN"/>
          </a:p>
        </p:txBody>
      </p:sp>
      <p:sp>
        <p:nvSpPr>
          <p:cNvPr id="6" name="Text 3"/>
          <p:cNvSpPr/>
          <p:nvPr/>
        </p:nvSpPr>
        <p:spPr>
          <a:xfrm>
            <a:off x="848320" y="2139910"/>
            <a:ext cx="2229922" cy="280035"/>
          </a:xfrm>
          <a:prstGeom prst="rect">
            <a:avLst/>
          </a:prstGeom>
          <a:noFill/>
          <a:ln/>
        </p:spPr>
        <p:txBody>
          <a:bodyPr wrap="non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Aspect</a:t>
            </a:r>
            <a:endParaRPr lang="en-US" sz="1450" dirty="0"/>
          </a:p>
        </p:txBody>
      </p:sp>
      <p:sp>
        <p:nvSpPr>
          <p:cNvPr id="7" name="Text 4"/>
          <p:cNvSpPr/>
          <p:nvPr/>
        </p:nvSpPr>
        <p:spPr>
          <a:xfrm>
            <a:off x="3459004" y="2139910"/>
            <a:ext cx="2226112" cy="280035"/>
          </a:xfrm>
          <a:prstGeom prst="rect">
            <a:avLst/>
          </a:prstGeom>
          <a:noFill/>
          <a:ln/>
        </p:spPr>
        <p:txBody>
          <a:bodyPr wrap="non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Before 17-10-2024</a:t>
            </a:r>
            <a:endParaRPr lang="en-US" sz="1450" dirty="0"/>
          </a:p>
        </p:txBody>
      </p:sp>
      <p:sp>
        <p:nvSpPr>
          <p:cNvPr id="8" name="Text 5"/>
          <p:cNvSpPr/>
          <p:nvPr/>
        </p:nvSpPr>
        <p:spPr>
          <a:xfrm>
            <a:off x="6065877" y="2139910"/>
            <a:ext cx="2229922" cy="280035"/>
          </a:xfrm>
          <a:prstGeom prst="rect">
            <a:avLst/>
          </a:prstGeom>
          <a:noFill/>
          <a:ln/>
        </p:spPr>
        <p:txBody>
          <a:bodyPr wrap="non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After 17-10-2024</a:t>
            </a:r>
            <a:endParaRPr lang="en-US" sz="1450" dirty="0"/>
          </a:p>
        </p:txBody>
      </p:sp>
      <p:sp>
        <p:nvSpPr>
          <p:cNvPr id="9" name="Shape 6"/>
          <p:cNvSpPr/>
          <p:nvPr/>
        </p:nvSpPr>
        <p:spPr>
          <a:xfrm>
            <a:off x="660797" y="2539484"/>
            <a:ext cx="7821573" cy="1079183"/>
          </a:xfrm>
          <a:prstGeom prst="rect">
            <a:avLst/>
          </a:prstGeom>
          <a:solidFill>
            <a:srgbClr val="000000">
              <a:alpha val="4000"/>
            </a:srgbClr>
          </a:solidFill>
          <a:ln/>
        </p:spPr>
        <p:txBody>
          <a:bodyPr/>
          <a:lstStyle/>
          <a:p>
            <a:endParaRPr lang="en-IN" dirty="0"/>
          </a:p>
        </p:txBody>
      </p:sp>
      <p:sp>
        <p:nvSpPr>
          <p:cNvPr id="10" name="Text 7"/>
          <p:cNvSpPr/>
          <p:nvPr/>
        </p:nvSpPr>
        <p:spPr>
          <a:xfrm>
            <a:off x="848320" y="2659023"/>
            <a:ext cx="2229922" cy="740393"/>
          </a:xfrm>
          <a:prstGeom prst="rect">
            <a:avLst/>
          </a:prstGeom>
          <a:noFill/>
          <a:ln/>
        </p:spPr>
        <p:txBody>
          <a:bodyPr wrap="none" lIns="0" tIns="0" rIns="0" bIns="0" rtlCol="0" anchor="t"/>
          <a:lstStyle/>
          <a:p>
            <a:pPr>
              <a:lnSpc>
                <a:spcPts val="2200"/>
              </a:lnSpc>
            </a:pPr>
            <a:r>
              <a:rPr lang="en-US" sz="1450" dirty="0">
                <a:solidFill>
                  <a:srgbClr val="3B3535"/>
                </a:solidFill>
                <a:latin typeface="Roboto" panose="020B0604020202020204" charset="0"/>
                <a:ea typeface="Roboto" panose="020B0604020202020204" charset="0"/>
                <a:cs typeface="Times New Roman" panose="02020603050405020304" pitchFamily="18" charset="0"/>
              </a:rPr>
              <a:t>Expansion of Compoundable</a:t>
            </a:r>
          </a:p>
          <a:p>
            <a:pPr>
              <a:lnSpc>
                <a:spcPts val="2200"/>
              </a:lnSpc>
            </a:pPr>
            <a:r>
              <a:rPr lang="en-US" sz="1450" dirty="0">
                <a:solidFill>
                  <a:srgbClr val="3B3535"/>
                </a:solidFill>
                <a:latin typeface="Roboto" panose="020B0604020202020204" charset="0"/>
                <a:ea typeface="Roboto" panose="020B0604020202020204" charset="0"/>
                <a:cs typeface="Times New Roman" panose="02020603050405020304" pitchFamily="18" charset="0"/>
              </a:rPr>
              <a:t> Offences</a:t>
            </a:r>
            <a:endParaRPr lang="en-US" sz="1450" dirty="0">
              <a:latin typeface="Roboto" panose="020B0604020202020204" charset="0"/>
              <a:ea typeface="Roboto" panose="020B0604020202020204" charset="0"/>
            </a:endParaRPr>
          </a:p>
        </p:txBody>
      </p:sp>
      <p:sp>
        <p:nvSpPr>
          <p:cNvPr id="11" name="Text 8"/>
          <p:cNvSpPr/>
          <p:nvPr/>
        </p:nvSpPr>
        <p:spPr>
          <a:xfrm>
            <a:off x="3459004" y="2659023"/>
            <a:ext cx="2226112" cy="840105"/>
          </a:xfrm>
          <a:prstGeom prst="rect">
            <a:avLst/>
          </a:prstGeom>
          <a:noFill/>
          <a:ln/>
        </p:spPr>
        <p:txBody>
          <a:bodyPr wrap="squar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Limited to notified offences; serious offences excluded</a:t>
            </a:r>
            <a:endParaRPr lang="en-US" sz="1450" dirty="0"/>
          </a:p>
        </p:txBody>
      </p:sp>
      <p:sp>
        <p:nvSpPr>
          <p:cNvPr id="12" name="Text 9"/>
          <p:cNvSpPr/>
          <p:nvPr/>
        </p:nvSpPr>
        <p:spPr>
          <a:xfrm>
            <a:off x="6065877" y="2659023"/>
            <a:ext cx="2229922" cy="560070"/>
          </a:xfrm>
          <a:prstGeom prst="rect">
            <a:avLst/>
          </a:prstGeom>
          <a:noFill/>
          <a:ln/>
        </p:spPr>
        <p:txBody>
          <a:bodyPr wrap="squar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All offences under Income-tax Act are compoundable</a:t>
            </a:r>
            <a:endParaRPr lang="en-US" sz="1450" dirty="0"/>
          </a:p>
        </p:txBody>
      </p:sp>
      <p:sp>
        <p:nvSpPr>
          <p:cNvPr id="13" name="Shape 10"/>
          <p:cNvSpPr/>
          <p:nvPr/>
        </p:nvSpPr>
        <p:spPr>
          <a:xfrm>
            <a:off x="660797" y="3618667"/>
            <a:ext cx="7821573" cy="1079183"/>
          </a:xfrm>
          <a:prstGeom prst="rect">
            <a:avLst/>
          </a:prstGeom>
          <a:solidFill>
            <a:srgbClr val="FFFFFF">
              <a:alpha val="4000"/>
            </a:srgbClr>
          </a:solidFill>
          <a:ln/>
        </p:spPr>
        <p:txBody>
          <a:bodyPr/>
          <a:lstStyle/>
          <a:p>
            <a:endParaRPr lang="en-IN"/>
          </a:p>
        </p:txBody>
      </p:sp>
      <p:sp>
        <p:nvSpPr>
          <p:cNvPr id="14" name="Text 11"/>
          <p:cNvSpPr/>
          <p:nvPr/>
        </p:nvSpPr>
        <p:spPr>
          <a:xfrm>
            <a:off x="848320" y="3738205"/>
            <a:ext cx="2229922" cy="774628"/>
          </a:xfrm>
          <a:prstGeom prst="rect">
            <a:avLst/>
          </a:prstGeom>
          <a:noFill/>
          <a:ln/>
        </p:spPr>
        <p:txBody>
          <a:bodyPr wrap="non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Removal of Time Limit for </a:t>
            </a:r>
          </a:p>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Filing</a:t>
            </a:r>
            <a:endParaRPr lang="en-US" sz="1450" dirty="0"/>
          </a:p>
        </p:txBody>
      </p:sp>
      <p:sp>
        <p:nvSpPr>
          <p:cNvPr id="15" name="Text 12"/>
          <p:cNvSpPr/>
          <p:nvPr/>
        </p:nvSpPr>
        <p:spPr>
          <a:xfrm>
            <a:off x="3459004" y="3738205"/>
            <a:ext cx="2226112" cy="840105"/>
          </a:xfrm>
          <a:prstGeom prst="rect">
            <a:avLst/>
          </a:prstGeom>
          <a:noFill/>
          <a:ln/>
        </p:spPr>
        <p:txBody>
          <a:bodyPr wrap="squar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Application must be filed within 36 months from offence or notice</a:t>
            </a:r>
            <a:endParaRPr lang="en-US" sz="1450" dirty="0"/>
          </a:p>
        </p:txBody>
      </p:sp>
      <p:sp>
        <p:nvSpPr>
          <p:cNvPr id="16" name="Text 13"/>
          <p:cNvSpPr/>
          <p:nvPr/>
        </p:nvSpPr>
        <p:spPr>
          <a:xfrm>
            <a:off x="6065877" y="3738205"/>
            <a:ext cx="2229922" cy="840105"/>
          </a:xfrm>
          <a:prstGeom prst="rect">
            <a:avLst/>
          </a:prstGeom>
          <a:noFill/>
          <a:ln/>
        </p:spPr>
        <p:txBody>
          <a:bodyPr wrap="squar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No time limit; can be filed anytime after offence commission</a:t>
            </a:r>
            <a:endParaRPr lang="en-US" sz="1450" dirty="0"/>
          </a:p>
        </p:txBody>
      </p:sp>
      <p:sp>
        <p:nvSpPr>
          <p:cNvPr id="17" name="Shape 14"/>
          <p:cNvSpPr/>
          <p:nvPr/>
        </p:nvSpPr>
        <p:spPr>
          <a:xfrm>
            <a:off x="660797" y="4697849"/>
            <a:ext cx="7821573" cy="1079183"/>
          </a:xfrm>
          <a:prstGeom prst="rect">
            <a:avLst/>
          </a:prstGeom>
          <a:solidFill>
            <a:srgbClr val="000000">
              <a:alpha val="4000"/>
            </a:srgbClr>
          </a:solidFill>
          <a:ln/>
        </p:spPr>
        <p:txBody>
          <a:bodyPr/>
          <a:lstStyle/>
          <a:p>
            <a:endParaRPr lang="en-IN"/>
          </a:p>
        </p:txBody>
      </p:sp>
      <p:sp>
        <p:nvSpPr>
          <p:cNvPr id="18" name="Text 15"/>
          <p:cNvSpPr/>
          <p:nvPr/>
        </p:nvSpPr>
        <p:spPr>
          <a:xfrm>
            <a:off x="848320" y="4817388"/>
            <a:ext cx="2229922" cy="280035"/>
          </a:xfrm>
          <a:prstGeom prst="rect">
            <a:avLst/>
          </a:prstGeom>
          <a:noFill/>
          <a:ln/>
        </p:spPr>
        <p:txBody>
          <a:bodyPr wrap="non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Multiple Number of </a:t>
            </a:r>
          </a:p>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Applications</a:t>
            </a:r>
            <a:endParaRPr lang="en-US" sz="1450" dirty="0"/>
          </a:p>
        </p:txBody>
      </p:sp>
      <p:sp>
        <p:nvSpPr>
          <p:cNvPr id="19" name="Text 16"/>
          <p:cNvSpPr/>
          <p:nvPr/>
        </p:nvSpPr>
        <p:spPr>
          <a:xfrm>
            <a:off x="3459004" y="4817388"/>
            <a:ext cx="2226112" cy="840105"/>
          </a:xfrm>
          <a:prstGeom prst="rect">
            <a:avLst/>
          </a:prstGeom>
          <a:noFill/>
          <a:ln/>
        </p:spPr>
        <p:txBody>
          <a:bodyPr wrap="squar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Single application per offence allowed; reapplications restricted</a:t>
            </a:r>
            <a:endParaRPr lang="en-US" sz="1450" dirty="0"/>
          </a:p>
        </p:txBody>
      </p:sp>
      <p:sp>
        <p:nvSpPr>
          <p:cNvPr id="20" name="Text 17"/>
          <p:cNvSpPr/>
          <p:nvPr/>
        </p:nvSpPr>
        <p:spPr>
          <a:xfrm>
            <a:off x="6065877" y="4817388"/>
            <a:ext cx="2229922" cy="840105"/>
          </a:xfrm>
          <a:prstGeom prst="rect">
            <a:avLst/>
          </a:prstGeom>
          <a:noFill/>
          <a:ln/>
        </p:spPr>
        <p:txBody>
          <a:bodyPr wrap="squar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Multiple applications allowed; defects can be cured and re-filed</a:t>
            </a:r>
            <a:endParaRPr lang="en-US" sz="1450" dirty="0"/>
          </a:p>
        </p:txBody>
      </p:sp>
      <p:sp>
        <p:nvSpPr>
          <p:cNvPr id="21" name="Shape 18"/>
          <p:cNvSpPr/>
          <p:nvPr/>
        </p:nvSpPr>
        <p:spPr>
          <a:xfrm>
            <a:off x="660797" y="5777032"/>
            <a:ext cx="7821573" cy="799148"/>
          </a:xfrm>
          <a:prstGeom prst="rect">
            <a:avLst/>
          </a:prstGeom>
          <a:solidFill>
            <a:srgbClr val="FFFFFF">
              <a:alpha val="4000"/>
            </a:srgbClr>
          </a:solidFill>
          <a:ln/>
        </p:spPr>
        <p:txBody>
          <a:bodyPr/>
          <a:lstStyle/>
          <a:p>
            <a:endParaRPr lang="en-IN"/>
          </a:p>
        </p:txBody>
      </p:sp>
      <p:sp>
        <p:nvSpPr>
          <p:cNvPr id="22" name="Text 19"/>
          <p:cNvSpPr/>
          <p:nvPr/>
        </p:nvSpPr>
        <p:spPr>
          <a:xfrm>
            <a:off x="848320" y="5896570"/>
            <a:ext cx="2229922" cy="280035"/>
          </a:xfrm>
          <a:prstGeom prst="rect">
            <a:avLst/>
          </a:prstGeom>
          <a:noFill/>
          <a:ln/>
        </p:spPr>
        <p:txBody>
          <a:bodyPr wrap="non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Co-accused Application</a:t>
            </a:r>
            <a:endParaRPr lang="en-US" sz="1450" dirty="0"/>
          </a:p>
        </p:txBody>
      </p:sp>
      <p:sp>
        <p:nvSpPr>
          <p:cNvPr id="23" name="Text 20"/>
          <p:cNvSpPr/>
          <p:nvPr/>
        </p:nvSpPr>
        <p:spPr>
          <a:xfrm>
            <a:off x="3459004" y="5896570"/>
            <a:ext cx="2226112" cy="560070"/>
          </a:xfrm>
          <a:prstGeom prst="rect">
            <a:avLst/>
          </a:prstGeom>
          <a:noFill/>
          <a:ln/>
        </p:spPr>
        <p:txBody>
          <a:bodyPr wrap="squar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Joint application by all co-accused mandatory</a:t>
            </a:r>
            <a:endParaRPr lang="en-US" sz="1450" dirty="0"/>
          </a:p>
        </p:txBody>
      </p:sp>
      <p:sp>
        <p:nvSpPr>
          <p:cNvPr id="24" name="Text 21"/>
          <p:cNvSpPr/>
          <p:nvPr/>
        </p:nvSpPr>
        <p:spPr>
          <a:xfrm>
            <a:off x="6065877" y="5896570"/>
            <a:ext cx="2229922" cy="560070"/>
          </a:xfrm>
          <a:prstGeom prst="rect">
            <a:avLst/>
          </a:prstGeom>
          <a:noFill/>
          <a:ln/>
        </p:spPr>
        <p:txBody>
          <a:bodyPr wrap="squar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Co-accused may apply jointly or individually</a:t>
            </a:r>
            <a:endParaRPr lang="en-US" sz="1450" dirty="0"/>
          </a:p>
        </p:txBody>
      </p:sp>
      <p:sp>
        <p:nvSpPr>
          <p:cNvPr id="25" name="Shape 22"/>
          <p:cNvSpPr/>
          <p:nvPr/>
        </p:nvSpPr>
        <p:spPr>
          <a:xfrm>
            <a:off x="660797" y="6576179"/>
            <a:ext cx="7821573" cy="1079183"/>
          </a:xfrm>
          <a:prstGeom prst="rect">
            <a:avLst/>
          </a:prstGeom>
          <a:solidFill>
            <a:srgbClr val="000000">
              <a:alpha val="4000"/>
            </a:srgbClr>
          </a:solidFill>
          <a:ln/>
        </p:spPr>
        <p:txBody>
          <a:bodyPr/>
          <a:lstStyle/>
          <a:p>
            <a:endParaRPr lang="en-IN"/>
          </a:p>
        </p:txBody>
      </p:sp>
      <p:sp>
        <p:nvSpPr>
          <p:cNvPr id="26" name="Text 23"/>
          <p:cNvSpPr/>
          <p:nvPr/>
        </p:nvSpPr>
        <p:spPr>
          <a:xfrm>
            <a:off x="848320" y="6695718"/>
            <a:ext cx="2229922" cy="280035"/>
          </a:xfrm>
          <a:prstGeom prst="rect">
            <a:avLst/>
          </a:prstGeom>
          <a:noFill/>
          <a:ln/>
        </p:spPr>
        <p:txBody>
          <a:bodyPr wrap="non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Fee Structure</a:t>
            </a:r>
            <a:endParaRPr lang="en-US" sz="1450" dirty="0"/>
          </a:p>
        </p:txBody>
      </p:sp>
      <p:sp>
        <p:nvSpPr>
          <p:cNvPr id="27" name="Text 24"/>
          <p:cNvSpPr/>
          <p:nvPr/>
        </p:nvSpPr>
        <p:spPr>
          <a:xfrm>
            <a:off x="3459004" y="6695718"/>
            <a:ext cx="2226112" cy="840105"/>
          </a:xfrm>
          <a:prstGeom prst="rect">
            <a:avLst/>
          </a:prstGeom>
          <a:noFill/>
          <a:ln/>
        </p:spPr>
        <p:txBody>
          <a:bodyPr wrap="squar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Complex, varied slabs based on offence and amount</a:t>
            </a:r>
            <a:endParaRPr lang="en-US" sz="1450" dirty="0"/>
          </a:p>
        </p:txBody>
      </p:sp>
      <p:sp>
        <p:nvSpPr>
          <p:cNvPr id="28" name="Text 25"/>
          <p:cNvSpPr/>
          <p:nvPr/>
        </p:nvSpPr>
        <p:spPr>
          <a:xfrm>
            <a:off x="6065877" y="6695718"/>
            <a:ext cx="2229922" cy="560070"/>
          </a:xfrm>
          <a:prstGeom prst="rect">
            <a:avLst/>
          </a:prstGeom>
          <a:noFill/>
          <a:ln/>
        </p:spPr>
        <p:txBody>
          <a:bodyPr wrap="square" lIns="0" tIns="0" rIns="0" bIns="0" rtlCol="0" anchor="t"/>
          <a:lstStyle/>
          <a:p>
            <a:pPr marL="0" indent="0" algn="l">
              <a:lnSpc>
                <a:spcPts val="2200"/>
              </a:lnSpc>
              <a:buNone/>
            </a:pPr>
            <a:r>
              <a:rPr lang="en-US" sz="1450" dirty="0">
                <a:solidFill>
                  <a:srgbClr val="384653"/>
                </a:solidFill>
                <a:latin typeface="Roboto" pitchFamily="34" charset="0"/>
                <a:ea typeface="Roboto" pitchFamily="34" charset="-122"/>
                <a:cs typeface="Roboto" pitchFamily="34" charset="-120"/>
              </a:rPr>
              <a:t>Simplified, uniform fee structure</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33425" y="576263"/>
            <a:ext cx="6911578" cy="654844"/>
          </a:xfrm>
          <a:prstGeom prst="rect">
            <a:avLst/>
          </a:prstGeom>
          <a:noFill/>
          <a:ln/>
        </p:spPr>
        <p:txBody>
          <a:bodyPr wrap="none" lIns="0" tIns="0" rIns="0" bIns="0" rtlCol="0" anchor="t"/>
          <a:lstStyle/>
          <a:p>
            <a:pPr marL="0" indent="0" algn="l">
              <a:lnSpc>
                <a:spcPts val="5150"/>
              </a:lnSpc>
              <a:buNone/>
            </a:pPr>
            <a:r>
              <a:rPr lang="en-US" sz="4100" dirty="0">
                <a:solidFill>
                  <a:srgbClr val="2E3C4E"/>
                </a:solidFill>
                <a:latin typeface="Host Grotesk Medium" pitchFamily="34" charset="0"/>
                <a:ea typeface="Host Grotesk Medium" pitchFamily="34" charset="-122"/>
                <a:cs typeface="Host Grotesk Medium" pitchFamily="34" charset="-120"/>
              </a:rPr>
              <a:t>Conditions for Compounding</a:t>
            </a:r>
            <a:endParaRPr lang="en-US" sz="4100" dirty="0"/>
          </a:p>
        </p:txBody>
      </p:sp>
      <p:pic>
        <p:nvPicPr>
          <p:cNvPr id="3" name="Image 0" descr="preencoded.png"/>
          <p:cNvPicPr>
            <a:picLocks noChangeAspect="1"/>
          </p:cNvPicPr>
          <p:nvPr/>
        </p:nvPicPr>
        <p:blipFill>
          <a:blip r:embed="rId3"/>
          <a:stretch>
            <a:fillRect/>
          </a:stretch>
        </p:blipFill>
        <p:spPr>
          <a:xfrm>
            <a:off x="733425" y="1650206"/>
            <a:ext cx="1047750" cy="1500902"/>
          </a:xfrm>
          <a:prstGeom prst="rect">
            <a:avLst/>
          </a:prstGeom>
        </p:spPr>
      </p:pic>
      <p:sp>
        <p:nvSpPr>
          <p:cNvPr id="4" name="Text 1"/>
          <p:cNvSpPr/>
          <p:nvPr/>
        </p:nvSpPr>
        <p:spPr>
          <a:xfrm>
            <a:off x="2095500" y="1859756"/>
            <a:ext cx="2767965" cy="327422"/>
          </a:xfrm>
          <a:prstGeom prst="rect">
            <a:avLst/>
          </a:prstGeom>
          <a:noFill/>
          <a:ln/>
        </p:spPr>
        <p:txBody>
          <a:bodyPr wrap="none" lIns="0" tIns="0" rIns="0" bIns="0" rtlCol="0" anchor="t"/>
          <a:lstStyle/>
          <a:p>
            <a:pPr marL="0" indent="0" algn="l">
              <a:lnSpc>
                <a:spcPts val="2550"/>
              </a:lnSpc>
              <a:buNone/>
            </a:pPr>
            <a:r>
              <a:rPr lang="en-US" sz="2050" dirty="0">
                <a:solidFill>
                  <a:srgbClr val="384653"/>
                </a:solidFill>
                <a:latin typeface="Host Grotesk Medium" pitchFamily="34" charset="0"/>
                <a:ea typeface="Host Grotesk Medium" pitchFamily="34" charset="-122"/>
                <a:cs typeface="Host Grotesk Medium" pitchFamily="34" charset="-120"/>
              </a:rPr>
              <a:t>Application Submission</a:t>
            </a:r>
            <a:endParaRPr lang="en-US" sz="2050" dirty="0"/>
          </a:p>
        </p:txBody>
      </p:sp>
      <p:sp>
        <p:nvSpPr>
          <p:cNvPr id="5" name="Text 2"/>
          <p:cNvSpPr/>
          <p:nvPr/>
        </p:nvSpPr>
        <p:spPr>
          <a:xfrm>
            <a:off x="2095500" y="2312908"/>
            <a:ext cx="11801475" cy="628650"/>
          </a:xfrm>
          <a:prstGeom prst="rect">
            <a:avLst/>
          </a:prstGeom>
          <a:noFill/>
          <a:ln/>
        </p:spPr>
        <p:txBody>
          <a:bodyPr wrap="square" lIns="0" tIns="0" rIns="0" bIns="0" rtlCol="0" anchor="t"/>
          <a:lstStyle/>
          <a:p>
            <a:pPr marL="0" indent="0" algn="l">
              <a:lnSpc>
                <a:spcPts val="2450"/>
              </a:lnSpc>
              <a:buNone/>
            </a:pPr>
            <a:r>
              <a:rPr lang="en-US" sz="1650" dirty="0">
                <a:solidFill>
                  <a:srgbClr val="384653"/>
                </a:solidFill>
                <a:latin typeface="Roboto" pitchFamily="34" charset="0"/>
                <a:ea typeface="Roboto" pitchFamily="34" charset="-122"/>
                <a:cs typeface="Roboto" pitchFamily="34" charset="-120"/>
              </a:rPr>
              <a:t>Must be made to the specified authority having jurisdiction, in prescribed format as an affidavit on a stamp paper of INR 100/-. Can be filed for one Fiscal Year or multiple years/quarters (Consolidated Compounding Application).</a:t>
            </a:r>
            <a:endParaRPr lang="en-US" sz="1650" dirty="0"/>
          </a:p>
        </p:txBody>
      </p:sp>
      <p:pic>
        <p:nvPicPr>
          <p:cNvPr id="6" name="Image 1" descr="preencoded.png"/>
          <p:cNvPicPr>
            <a:picLocks noChangeAspect="1"/>
          </p:cNvPicPr>
          <p:nvPr/>
        </p:nvPicPr>
        <p:blipFill>
          <a:blip r:embed="rId4"/>
          <a:stretch>
            <a:fillRect/>
          </a:stretch>
        </p:blipFill>
        <p:spPr>
          <a:xfrm>
            <a:off x="733425" y="3151108"/>
            <a:ext cx="1047750" cy="1500902"/>
          </a:xfrm>
          <a:prstGeom prst="rect">
            <a:avLst/>
          </a:prstGeom>
        </p:spPr>
      </p:pic>
      <p:sp>
        <p:nvSpPr>
          <p:cNvPr id="7" name="Text 3"/>
          <p:cNvSpPr/>
          <p:nvPr/>
        </p:nvSpPr>
        <p:spPr>
          <a:xfrm>
            <a:off x="2095500" y="3360658"/>
            <a:ext cx="2619375" cy="327422"/>
          </a:xfrm>
          <a:prstGeom prst="rect">
            <a:avLst/>
          </a:prstGeom>
          <a:noFill/>
          <a:ln/>
        </p:spPr>
        <p:txBody>
          <a:bodyPr wrap="none" lIns="0" tIns="0" rIns="0" bIns="0" rtlCol="0" anchor="t"/>
          <a:lstStyle/>
          <a:p>
            <a:pPr marL="0" indent="0" algn="l">
              <a:lnSpc>
                <a:spcPts val="2550"/>
              </a:lnSpc>
              <a:buNone/>
            </a:pPr>
            <a:r>
              <a:rPr lang="en-US" sz="2050" dirty="0">
                <a:solidFill>
                  <a:srgbClr val="384653"/>
                </a:solidFill>
                <a:latin typeface="Host Grotesk Medium" pitchFamily="34" charset="0"/>
                <a:ea typeface="Host Grotesk Medium" pitchFamily="34" charset="-122"/>
                <a:cs typeface="Host Grotesk Medium" pitchFamily="34" charset="-120"/>
              </a:rPr>
              <a:t>Time of Filing</a:t>
            </a:r>
            <a:endParaRPr lang="en-US" sz="2050" dirty="0"/>
          </a:p>
        </p:txBody>
      </p:sp>
      <p:sp>
        <p:nvSpPr>
          <p:cNvPr id="8" name="Text 4"/>
          <p:cNvSpPr/>
          <p:nvPr/>
        </p:nvSpPr>
        <p:spPr>
          <a:xfrm>
            <a:off x="2095500" y="3813810"/>
            <a:ext cx="11801475" cy="628650"/>
          </a:xfrm>
          <a:prstGeom prst="rect">
            <a:avLst/>
          </a:prstGeom>
          <a:noFill/>
          <a:ln/>
        </p:spPr>
        <p:txBody>
          <a:bodyPr wrap="square" lIns="0" tIns="0" rIns="0" bIns="0" rtlCol="0" anchor="t"/>
          <a:lstStyle/>
          <a:p>
            <a:pPr marL="0" indent="0" algn="l">
              <a:lnSpc>
                <a:spcPts val="2450"/>
              </a:lnSpc>
              <a:buNone/>
            </a:pPr>
            <a:r>
              <a:rPr lang="en-US" sz="1650" dirty="0">
                <a:solidFill>
                  <a:srgbClr val="384653"/>
                </a:solidFill>
                <a:latin typeface="Roboto" pitchFamily="34" charset="0"/>
                <a:ea typeface="Roboto" pitchFamily="34" charset="-122"/>
                <a:cs typeface="Roboto" pitchFamily="34" charset="-120"/>
              </a:rPr>
              <a:t>Applications can be filed suo-moto at any time after the offence(s) is committed, regardless of whether it comes to the notice of tax authorities or not. Can also be filed after initiation of prosecution proceedings.</a:t>
            </a:r>
            <a:endParaRPr lang="en-US" sz="1650" dirty="0"/>
          </a:p>
        </p:txBody>
      </p:sp>
      <p:pic>
        <p:nvPicPr>
          <p:cNvPr id="9" name="Image 2" descr="preencoded.png"/>
          <p:cNvPicPr>
            <a:picLocks noChangeAspect="1"/>
          </p:cNvPicPr>
          <p:nvPr/>
        </p:nvPicPr>
        <p:blipFill>
          <a:blip r:embed="rId5"/>
          <a:stretch>
            <a:fillRect/>
          </a:stretch>
        </p:blipFill>
        <p:spPr>
          <a:xfrm>
            <a:off x="733425" y="4652010"/>
            <a:ext cx="1047750" cy="1500902"/>
          </a:xfrm>
          <a:prstGeom prst="rect">
            <a:avLst/>
          </a:prstGeom>
        </p:spPr>
      </p:pic>
      <p:sp>
        <p:nvSpPr>
          <p:cNvPr id="10" name="Text 5"/>
          <p:cNvSpPr/>
          <p:nvPr/>
        </p:nvSpPr>
        <p:spPr>
          <a:xfrm>
            <a:off x="2095500" y="4861560"/>
            <a:ext cx="2619375" cy="327422"/>
          </a:xfrm>
          <a:prstGeom prst="rect">
            <a:avLst/>
          </a:prstGeom>
          <a:noFill/>
          <a:ln/>
        </p:spPr>
        <p:txBody>
          <a:bodyPr wrap="none" lIns="0" tIns="0" rIns="0" bIns="0" rtlCol="0" anchor="t"/>
          <a:lstStyle/>
          <a:p>
            <a:pPr marL="0" indent="0" algn="l">
              <a:lnSpc>
                <a:spcPts val="2550"/>
              </a:lnSpc>
              <a:buNone/>
            </a:pPr>
            <a:r>
              <a:rPr lang="en-US" sz="2050" dirty="0">
                <a:solidFill>
                  <a:srgbClr val="384653"/>
                </a:solidFill>
                <a:latin typeface="Host Grotesk Medium" pitchFamily="34" charset="0"/>
                <a:ea typeface="Host Grotesk Medium" pitchFamily="34" charset="-122"/>
                <a:cs typeface="Host Grotesk Medium" pitchFamily="34" charset="-120"/>
              </a:rPr>
              <a:t>Application Fee</a:t>
            </a:r>
            <a:endParaRPr lang="en-US" sz="2050" dirty="0"/>
          </a:p>
        </p:txBody>
      </p:sp>
      <p:sp>
        <p:nvSpPr>
          <p:cNvPr id="11" name="Text 6"/>
          <p:cNvSpPr/>
          <p:nvPr/>
        </p:nvSpPr>
        <p:spPr>
          <a:xfrm>
            <a:off x="2095500" y="5314712"/>
            <a:ext cx="11801475" cy="628650"/>
          </a:xfrm>
          <a:prstGeom prst="rect">
            <a:avLst/>
          </a:prstGeom>
          <a:noFill/>
          <a:ln/>
        </p:spPr>
        <p:txBody>
          <a:bodyPr wrap="square" lIns="0" tIns="0" rIns="0" bIns="0" rtlCol="0" anchor="t"/>
          <a:lstStyle/>
          <a:p>
            <a:pPr marL="0" indent="0" algn="l">
              <a:lnSpc>
                <a:spcPts val="2450"/>
              </a:lnSpc>
              <a:buNone/>
            </a:pPr>
            <a:r>
              <a:rPr lang="en-US" sz="1650" dirty="0">
                <a:solidFill>
                  <a:srgbClr val="384653"/>
                </a:solidFill>
                <a:latin typeface="Roboto" pitchFamily="34" charset="0"/>
                <a:ea typeface="Roboto" pitchFamily="34" charset="-122"/>
                <a:cs typeface="Roboto" pitchFamily="34" charset="-120"/>
              </a:rPr>
              <a:t>Non-refundable fee of INR 25,000/- for a single application and INR 50,000/- for a consolidated application. Fee can be adjusted against applicable total compounding charges.</a:t>
            </a:r>
            <a:endParaRPr lang="en-US" sz="1650" dirty="0"/>
          </a:p>
        </p:txBody>
      </p:sp>
      <p:pic>
        <p:nvPicPr>
          <p:cNvPr id="12" name="Image 3" descr="preencoded.png"/>
          <p:cNvPicPr>
            <a:picLocks noChangeAspect="1"/>
          </p:cNvPicPr>
          <p:nvPr/>
        </p:nvPicPr>
        <p:blipFill>
          <a:blip r:embed="rId6"/>
          <a:stretch>
            <a:fillRect/>
          </a:stretch>
        </p:blipFill>
        <p:spPr>
          <a:xfrm>
            <a:off x="733425" y="6152912"/>
            <a:ext cx="1047750" cy="1500902"/>
          </a:xfrm>
          <a:prstGeom prst="rect">
            <a:avLst/>
          </a:prstGeom>
        </p:spPr>
      </p:pic>
      <p:sp>
        <p:nvSpPr>
          <p:cNvPr id="13" name="Text 7"/>
          <p:cNvSpPr/>
          <p:nvPr/>
        </p:nvSpPr>
        <p:spPr>
          <a:xfrm>
            <a:off x="2095500" y="6362462"/>
            <a:ext cx="2619375" cy="327422"/>
          </a:xfrm>
          <a:prstGeom prst="rect">
            <a:avLst/>
          </a:prstGeom>
          <a:noFill/>
          <a:ln/>
        </p:spPr>
        <p:txBody>
          <a:bodyPr wrap="none" lIns="0" tIns="0" rIns="0" bIns="0" rtlCol="0" anchor="t"/>
          <a:lstStyle/>
          <a:p>
            <a:pPr marL="0" indent="0" algn="l">
              <a:lnSpc>
                <a:spcPts val="2550"/>
              </a:lnSpc>
              <a:buNone/>
            </a:pPr>
            <a:r>
              <a:rPr lang="en-US" sz="2050" dirty="0">
                <a:solidFill>
                  <a:srgbClr val="384653"/>
                </a:solidFill>
                <a:latin typeface="Host Grotesk Medium" pitchFamily="34" charset="0"/>
                <a:ea typeface="Host Grotesk Medium" pitchFamily="34" charset="-122"/>
                <a:cs typeface="Host Grotesk Medium" pitchFamily="34" charset="-120"/>
              </a:rPr>
              <a:t>Payment of Dues</a:t>
            </a:r>
            <a:endParaRPr lang="en-US" sz="2050" dirty="0"/>
          </a:p>
        </p:txBody>
      </p:sp>
      <p:sp>
        <p:nvSpPr>
          <p:cNvPr id="14" name="Text 8"/>
          <p:cNvSpPr/>
          <p:nvPr/>
        </p:nvSpPr>
        <p:spPr>
          <a:xfrm>
            <a:off x="2095500" y="6815614"/>
            <a:ext cx="11801475" cy="628650"/>
          </a:xfrm>
          <a:prstGeom prst="rect">
            <a:avLst/>
          </a:prstGeom>
          <a:noFill/>
          <a:ln/>
        </p:spPr>
        <p:txBody>
          <a:bodyPr wrap="square" lIns="0" tIns="0" rIns="0" bIns="0" rtlCol="0" anchor="t"/>
          <a:lstStyle/>
          <a:p>
            <a:pPr marL="0" indent="0" algn="l">
              <a:lnSpc>
                <a:spcPts val="2450"/>
              </a:lnSpc>
              <a:buNone/>
            </a:pPr>
            <a:r>
              <a:rPr lang="en-US" sz="1650" dirty="0">
                <a:solidFill>
                  <a:srgbClr val="384653"/>
                </a:solidFill>
                <a:latin typeface="Roboto" pitchFamily="34" charset="0"/>
                <a:ea typeface="Roboto" pitchFamily="34" charset="-122"/>
                <a:cs typeface="Roboto" pitchFamily="34" charset="-120"/>
              </a:rPr>
              <a:t>All outstanding taxes, interest, penalties, and any other sum due relating to the offence(s) must be paid before making the application.</a:t>
            </a:r>
            <a:endParaRPr lang="en-US" sz="16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251109"/>
            <a:ext cx="11709797"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Expanded Scope of Compoundable Offences</a:t>
            </a:r>
            <a:endParaRPr lang="en-US" sz="4450" dirty="0"/>
          </a:p>
        </p:txBody>
      </p:sp>
      <p:sp>
        <p:nvSpPr>
          <p:cNvPr id="3" name="Text 1"/>
          <p:cNvSpPr/>
          <p:nvPr/>
        </p:nvSpPr>
        <p:spPr>
          <a:xfrm>
            <a:off x="2197418" y="2884289"/>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Section 275A</a:t>
            </a:r>
            <a:endParaRPr lang="en-US" sz="2200" dirty="0"/>
          </a:p>
        </p:txBody>
      </p:sp>
      <p:sp>
        <p:nvSpPr>
          <p:cNvPr id="4" name="Text 2"/>
          <p:cNvSpPr/>
          <p:nvPr/>
        </p:nvSpPr>
        <p:spPr>
          <a:xfrm>
            <a:off x="793790" y="3374708"/>
            <a:ext cx="4238863" cy="680323"/>
          </a:xfrm>
          <a:prstGeom prst="rect">
            <a:avLst/>
          </a:prstGeom>
          <a:noFill/>
          <a:ln/>
        </p:spPr>
        <p:txBody>
          <a:bodyPr wrap="square" lIns="0" tIns="0" rIns="0" bIns="0" rtlCol="0" anchor="t"/>
          <a:lstStyle/>
          <a:p>
            <a:pPr marL="0" indent="0" algn="r">
              <a:lnSpc>
                <a:spcPts val="2650"/>
              </a:lnSpc>
              <a:buNone/>
            </a:pPr>
            <a:r>
              <a:rPr lang="en-US" sz="1750" dirty="0">
                <a:solidFill>
                  <a:srgbClr val="384653"/>
                </a:solidFill>
                <a:latin typeface="Roboto" pitchFamily="34" charset="0"/>
                <a:ea typeface="Roboto" pitchFamily="34" charset="-122"/>
                <a:cs typeface="Roboto" pitchFamily="34" charset="-120"/>
              </a:rPr>
              <a:t>Contravention of order in search and seizure cases now compoundable.</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04585" y="3805714"/>
            <a:ext cx="318968" cy="398621"/>
          </a:xfrm>
          <a:prstGeom prst="rect">
            <a:avLst/>
          </a:prstGeom>
        </p:spPr>
      </p:pic>
      <p:sp>
        <p:nvSpPr>
          <p:cNvPr id="7" name="Text 3"/>
          <p:cNvSpPr/>
          <p:nvPr/>
        </p:nvSpPr>
        <p:spPr>
          <a:xfrm>
            <a:off x="9597628" y="247554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Section 275B</a:t>
            </a:r>
            <a:endParaRPr lang="en-US" sz="2200" dirty="0"/>
          </a:p>
        </p:txBody>
      </p:sp>
      <p:sp>
        <p:nvSpPr>
          <p:cNvPr id="8" name="Text 4"/>
          <p:cNvSpPr/>
          <p:nvPr/>
        </p:nvSpPr>
        <p:spPr>
          <a:xfrm>
            <a:off x="9597628" y="2965966"/>
            <a:ext cx="4238982" cy="68032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Failure to afford facility to authorized officer during search and seizure.</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0" name="Text 5"/>
          <p:cNvSpPr/>
          <p:nvPr/>
        </p:nvSpPr>
        <p:spPr>
          <a:xfrm>
            <a:off x="7518797" y="3378637"/>
            <a:ext cx="318968" cy="398621"/>
          </a:xfrm>
          <a:prstGeom prst="rect">
            <a:avLst/>
          </a:prstGeom>
          <a:noFill/>
          <a:ln/>
        </p:spPr>
        <p:txBody>
          <a:bodyPr wrap="none" lIns="0" tIns="0" rIns="0" bIns="0" rtlCol="0" anchor="t"/>
          <a:lstStyle/>
          <a:p>
            <a:pPr marL="0" indent="0" algn="l">
              <a:lnSpc>
                <a:spcPts val="3750"/>
              </a:lnSpc>
              <a:buNone/>
            </a:pPr>
            <a:r>
              <a:rPr lang="en-US" sz="2500" dirty="0">
                <a:solidFill>
                  <a:srgbClr val="384653"/>
                </a:solidFill>
                <a:latin typeface="Host Grotesk Medium" pitchFamily="34" charset="0"/>
                <a:ea typeface="Host Grotesk Medium" pitchFamily="34" charset="-122"/>
                <a:cs typeface="Host Grotesk Medium" pitchFamily="34" charset="-120"/>
              </a:rPr>
              <a:t>2</a:t>
            </a:r>
            <a:endParaRPr lang="en-US" sz="2500" dirty="0"/>
          </a:p>
        </p:txBody>
      </p:sp>
      <p:sp>
        <p:nvSpPr>
          <p:cNvPr id="11" name="Text 6"/>
          <p:cNvSpPr/>
          <p:nvPr/>
        </p:nvSpPr>
        <p:spPr>
          <a:xfrm>
            <a:off x="10051256" y="411051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Section 276B</a:t>
            </a:r>
            <a:endParaRPr lang="en-US" sz="2200" dirty="0"/>
          </a:p>
        </p:txBody>
      </p:sp>
      <p:sp>
        <p:nvSpPr>
          <p:cNvPr id="12" name="Text 7"/>
          <p:cNvSpPr/>
          <p:nvPr/>
        </p:nvSpPr>
        <p:spPr>
          <a:xfrm>
            <a:off x="10051256" y="4600932"/>
            <a:ext cx="3785354" cy="68032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Failure to pay tax deducted at source to the credit of Central Government.</a:t>
            </a:r>
            <a:endParaRPr lang="en-US" sz="1750" dirty="0"/>
          </a:p>
        </p:txBody>
      </p:sp>
      <p:pic>
        <p:nvPicPr>
          <p:cNvPr id="13" name="Image 3" descr="preencoded.png"/>
          <p:cNvPicPr>
            <a:picLocks noChangeAspect="1"/>
          </p:cNvPicPr>
          <p:nvPr/>
        </p:nvPicPr>
        <p:blipFill>
          <a:blip r:embed="rId6"/>
          <a:stretch>
            <a:fillRect/>
          </a:stretch>
        </p:blipFill>
        <p:spPr>
          <a:xfrm>
            <a:off x="5032653" y="2413516"/>
            <a:ext cx="4564975" cy="4564975"/>
          </a:xfrm>
          <a:prstGeom prst="rect">
            <a:avLst/>
          </a:prstGeom>
        </p:spPr>
      </p:pic>
      <p:sp>
        <p:nvSpPr>
          <p:cNvPr id="14" name="Text 8"/>
          <p:cNvSpPr/>
          <p:nvPr/>
        </p:nvSpPr>
        <p:spPr>
          <a:xfrm>
            <a:off x="8331041" y="4496633"/>
            <a:ext cx="318968" cy="398621"/>
          </a:xfrm>
          <a:prstGeom prst="rect">
            <a:avLst/>
          </a:prstGeom>
          <a:noFill/>
          <a:ln/>
        </p:spPr>
        <p:txBody>
          <a:bodyPr wrap="none" lIns="0" tIns="0" rIns="0" bIns="0" rtlCol="0" anchor="t"/>
          <a:lstStyle/>
          <a:p>
            <a:pPr marL="0" indent="0" algn="l">
              <a:lnSpc>
                <a:spcPts val="3750"/>
              </a:lnSpc>
              <a:buNone/>
            </a:pPr>
            <a:r>
              <a:rPr lang="en-US" sz="2500" dirty="0">
                <a:solidFill>
                  <a:srgbClr val="384653"/>
                </a:solidFill>
                <a:latin typeface="Host Grotesk Medium" pitchFamily="34" charset="0"/>
                <a:ea typeface="Host Grotesk Medium" pitchFamily="34" charset="-122"/>
                <a:cs typeface="Host Grotesk Medium" pitchFamily="34" charset="-120"/>
              </a:rPr>
              <a:t>3</a:t>
            </a:r>
            <a:endParaRPr lang="en-US" sz="2500" dirty="0"/>
          </a:p>
        </p:txBody>
      </p:sp>
      <p:sp>
        <p:nvSpPr>
          <p:cNvPr id="15" name="Text 9"/>
          <p:cNvSpPr/>
          <p:nvPr/>
        </p:nvSpPr>
        <p:spPr>
          <a:xfrm>
            <a:off x="9597628" y="574559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Section 276BB</a:t>
            </a:r>
            <a:endParaRPr lang="en-US" sz="2200" dirty="0"/>
          </a:p>
        </p:txBody>
      </p:sp>
      <p:sp>
        <p:nvSpPr>
          <p:cNvPr id="16" name="Text 10"/>
          <p:cNvSpPr/>
          <p:nvPr/>
        </p:nvSpPr>
        <p:spPr>
          <a:xfrm>
            <a:off x="9597628" y="6236018"/>
            <a:ext cx="4238982" cy="68032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Failure to pay tax collected at source to the credit of Central Government.</a:t>
            </a:r>
            <a:endParaRPr lang="en-US" sz="1750" dirty="0"/>
          </a:p>
        </p:txBody>
      </p:sp>
      <p:pic>
        <p:nvPicPr>
          <p:cNvPr id="17" name="Image 4" descr="preencoded.png"/>
          <p:cNvPicPr>
            <a:picLocks noChangeAspect="1"/>
          </p:cNvPicPr>
          <p:nvPr/>
        </p:nvPicPr>
        <p:blipFill>
          <a:blip r:embed="rId7"/>
          <a:stretch>
            <a:fillRect/>
          </a:stretch>
        </p:blipFill>
        <p:spPr>
          <a:xfrm>
            <a:off x="5032653" y="2413516"/>
            <a:ext cx="4564975" cy="4564975"/>
          </a:xfrm>
          <a:prstGeom prst="rect">
            <a:avLst/>
          </a:prstGeom>
        </p:spPr>
      </p:pic>
      <p:sp>
        <p:nvSpPr>
          <p:cNvPr id="18" name="Text 11"/>
          <p:cNvSpPr/>
          <p:nvPr/>
        </p:nvSpPr>
        <p:spPr>
          <a:xfrm>
            <a:off x="7518797" y="5614630"/>
            <a:ext cx="318968" cy="398621"/>
          </a:xfrm>
          <a:prstGeom prst="rect">
            <a:avLst/>
          </a:prstGeom>
          <a:noFill/>
          <a:ln/>
        </p:spPr>
        <p:txBody>
          <a:bodyPr wrap="none" lIns="0" tIns="0" rIns="0" bIns="0" rtlCol="0" anchor="t"/>
          <a:lstStyle/>
          <a:p>
            <a:pPr marL="0" indent="0" algn="l">
              <a:lnSpc>
                <a:spcPts val="3750"/>
              </a:lnSpc>
              <a:buNone/>
            </a:pPr>
            <a:r>
              <a:rPr lang="en-US" sz="2500" dirty="0">
                <a:solidFill>
                  <a:srgbClr val="384653"/>
                </a:solidFill>
                <a:latin typeface="Host Grotesk Medium" pitchFamily="34" charset="0"/>
                <a:ea typeface="Host Grotesk Medium" pitchFamily="34" charset="-122"/>
                <a:cs typeface="Host Grotesk Medium" pitchFamily="34" charset="-120"/>
              </a:rPr>
              <a:t>4</a:t>
            </a:r>
            <a:endParaRPr lang="en-US" sz="2500" dirty="0"/>
          </a:p>
        </p:txBody>
      </p:sp>
      <p:sp>
        <p:nvSpPr>
          <p:cNvPr id="19" name="Text 12"/>
          <p:cNvSpPr/>
          <p:nvPr/>
        </p:nvSpPr>
        <p:spPr>
          <a:xfrm>
            <a:off x="2197418" y="5166717"/>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All Other Offences</a:t>
            </a:r>
            <a:endParaRPr lang="en-US" sz="2200" dirty="0"/>
          </a:p>
        </p:txBody>
      </p:sp>
      <p:sp>
        <p:nvSpPr>
          <p:cNvPr id="20" name="Text 13"/>
          <p:cNvSpPr/>
          <p:nvPr/>
        </p:nvSpPr>
        <p:spPr>
          <a:xfrm>
            <a:off x="793790" y="5657136"/>
            <a:ext cx="4238863" cy="1020485"/>
          </a:xfrm>
          <a:prstGeom prst="rect">
            <a:avLst/>
          </a:prstGeom>
          <a:noFill/>
          <a:ln/>
        </p:spPr>
        <p:txBody>
          <a:bodyPr wrap="square" lIns="0" tIns="0" rIns="0" bIns="0" rtlCol="0" anchor="t"/>
          <a:lstStyle/>
          <a:p>
            <a:pPr marL="0" indent="0" algn="r">
              <a:lnSpc>
                <a:spcPts val="2650"/>
              </a:lnSpc>
              <a:buNone/>
            </a:pPr>
            <a:r>
              <a:rPr lang="en-US" sz="1750" dirty="0">
                <a:solidFill>
                  <a:srgbClr val="384653"/>
                </a:solidFill>
                <a:latin typeface="Roboto" pitchFamily="34" charset="0"/>
                <a:ea typeface="Roboto" pitchFamily="34" charset="-122"/>
                <a:cs typeface="Roboto" pitchFamily="34" charset="-120"/>
              </a:rPr>
              <a:t>All offences under the Income Tax Act are now compoundable, including those previously excluded.</a:t>
            </a:r>
            <a:endParaRPr lang="en-US" sz="1750" dirty="0"/>
          </a:p>
        </p:txBody>
      </p:sp>
      <p:pic>
        <p:nvPicPr>
          <p:cNvPr id="21" name="Image 5" descr="preencoded.png"/>
          <p:cNvPicPr>
            <a:picLocks noChangeAspect="1"/>
          </p:cNvPicPr>
          <p:nvPr/>
        </p:nvPicPr>
        <p:blipFill>
          <a:blip r:embed="rId8"/>
          <a:stretch>
            <a:fillRect/>
          </a:stretch>
        </p:blipFill>
        <p:spPr>
          <a:xfrm>
            <a:off x="5032653" y="2413516"/>
            <a:ext cx="4564975" cy="4564975"/>
          </a:xfrm>
          <a:prstGeom prst="rect">
            <a:avLst/>
          </a:prstGeom>
        </p:spPr>
      </p:pic>
      <p:sp>
        <p:nvSpPr>
          <p:cNvPr id="22" name="Text 14"/>
          <p:cNvSpPr/>
          <p:nvPr/>
        </p:nvSpPr>
        <p:spPr>
          <a:xfrm>
            <a:off x="6204585" y="5187553"/>
            <a:ext cx="318968" cy="398621"/>
          </a:xfrm>
          <a:prstGeom prst="rect">
            <a:avLst/>
          </a:prstGeom>
          <a:noFill/>
          <a:ln/>
        </p:spPr>
        <p:txBody>
          <a:bodyPr wrap="none" lIns="0" tIns="0" rIns="0" bIns="0" rtlCol="0" anchor="t"/>
          <a:lstStyle/>
          <a:p>
            <a:pPr marL="0" indent="0" algn="l">
              <a:lnSpc>
                <a:spcPts val="3750"/>
              </a:lnSpc>
              <a:buNone/>
            </a:pPr>
            <a:r>
              <a:rPr lang="en-US" sz="2500" dirty="0">
                <a:solidFill>
                  <a:srgbClr val="384653"/>
                </a:solidFill>
                <a:latin typeface="Host Grotesk Medium" pitchFamily="34" charset="0"/>
                <a:ea typeface="Host Grotesk Medium" pitchFamily="34" charset="-122"/>
                <a:cs typeface="Host Grotesk Medium" pitchFamily="34" charset="-120"/>
              </a:rPr>
              <a:t>5</a:t>
            </a:r>
            <a:endParaRPr lang="en-US" sz="2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085731"/>
            <a:ext cx="12919710"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Reapplication for Previously Rejected Applications</a:t>
            </a:r>
            <a:endParaRPr lang="en-US" sz="4450" dirty="0"/>
          </a:p>
        </p:txBody>
      </p:sp>
      <p:sp>
        <p:nvSpPr>
          <p:cNvPr id="3" name="Text 1"/>
          <p:cNvSpPr/>
          <p:nvPr/>
        </p:nvSpPr>
        <p:spPr>
          <a:xfrm>
            <a:off x="793790" y="236148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Curable Defects</a:t>
            </a:r>
            <a:endParaRPr lang="en-US" sz="2200" dirty="0"/>
          </a:p>
        </p:txBody>
      </p:sp>
      <p:sp>
        <p:nvSpPr>
          <p:cNvPr id="4" name="Text 2"/>
          <p:cNvSpPr/>
          <p:nvPr/>
        </p:nvSpPr>
        <p:spPr>
          <a:xfrm>
            <a:off x="793790" y="2942630"/>
            <a:ext cx="6244709" cy="68032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Applications can be resubmitted if they were rejected due to correctable/curable defects, including:</a:t>
            </a:r>
            <a:endParaRPr lang="en-US" sz="1750" dirty="0"/>
          </a:p>
        </p:txBody>
      </p:sp>
      <p:sp>
        <p:nvSpPr>
          <p:cNvPr id="5" name="Text 3"/>
          <p:cNvSpPr/>
          <p:nvPr/>
        </p:nvSpPr>
        <p:spPr>
          <a:xfrm>
            <a:off x="793790" y="3827026"/>
            <a:ext cx="6244709" cy="340162"/>
          </a:xfrm>
          <a:prstGeom prst="rect">
            <a:avLst/>
          </a:prstGeom>
          <a:noFill/>
          <a:ln/>
        </p:spPr>
        <p:txBody>
          <a:bodyPr wrap="none" lIns="0" tIns="0" rIns="0" bIns="0" rtlCol="0" anchor="t"/>
          <a:lstStyle/>
          <a:p>
            <a:pPr marL="342900" indent="-342900" algn="l">
              <a:lnSpc>
                <a:spcPts val="2650"/>
              </a:lnSpc>
              <a:buSzPct val="100000"/>
              <a:buChar char="•"/>
            </a:pPr>
            <a:r>
              <a:rPr lang="en-US" sz="1750" dirty="0">
                <a:solidFill>
                  <a:srgbClr val="384653"/>
                </a:solidFill>
                <a:latin typeface="Roboto" pitchFamily="34" charset="0"/>
                <a:ea typeface="Roboto" pitchFamily="34" charset="-122"/>
                <a:cs typeface="Roboto" pitchFamily="34" charset="-120"/>
              </a:rPr>
              <a:t>Non-payment of outstanding tax, interest, penalty</a:t>
            </a:r>
            <a:endParaRPr lang="en-US" sz="1750" dirty="0"/>
          </a:p>
        </p:txBody>
      </p:sp>
      <p:sp>
        <p:nvSpPr>
          <p:cNvPr id="6" name="Text 4"/>
          <p:cNvSpPr/>
          <p:nvPr/>
        </p:nvSpPr>
        <p:spPr>
          <a:xfrm>
            <a:off x="793790" y="4246483"/>
            <a:ext cx="6244709" cy="340162"/>
          </a:xfrm>
          <a:prstGeom prst="rect">
            <a:avLst/>
          </a:prstGeom>
          <a:noFill/>
          <a:ln/>
        </p:spPr>
        <p:txBody>
          <a:bodyPr wrap="none" lIns="0" tIns="0" rIns="0" bIns="0" rtlCol="0" anchor="t"/>
          <a:lstStyle/>
          <a:p>
            <a:pPr marL="342900" indent="-342900" algn="l">
              <a:lnSpc>
                <a:spcPts val="2650"/>
              </a:lnSpc>
              <a:buSzPct val="100000"/>
              <a:buChar char="•"/>
            </a:pPr>
            <a:r>
              <a:rPr lang="en-US" sz="1750" dirty="0">
                <a:solidFill>
                  <a:srgbClr val="384653"/>
                </a:solidFill>
                <a:latin typeface="Roboto" pitchFamily="34" charset="0"/>
                <a:ea typeface="Roboto" pitchFamily="34" charset="-122"/>
                <a:cs typeface="Roboto" pitchFamily="34" charset="-120"/>
              </a:rPr>
              <a:t>Filing application in incorrect proforma</a:t>
            </a:r>
            <a:endParaRPr lang="en-US" sz="1750" dirty="0"/>
          </a:p>
        </p:txBody>
      </p:sp>
      <p:sp>
        <p:nvSpPr>
          <p:cNvPr id="7" name="Text 5"/>
          <p:cNvSpPr/>
          <p:nvPr/>
        </p:nvSpPr>
        <p:spPr>
          <a:xfrm>
            <a:off x="793790" y="4665940"/>
            <a:ext cx="6244709" cy="340162"/>
          </a:xfrm>
          <a:prstGeom prst="rect">
            <a:avLst/>
          </a:prstGeom>
          <a:noFill/>
          <a:ln/>
        </p:spPr>
        <p:txBody>
          <a:bodyPr wrap="none" lIns="0" tIns="0" rIns="0" bIns="0" rtlCol="0" anchor="t"/>
          <a:lstStyle/>
          <a:p>
            <a:pPr marL="342900" indent="-342900" algn="l">
              <a:lnSpc>
                <a:spcPts val="2650"/>
              </a:lnSpc>
              <a:buSzPct val="100000"/>
              <a:buChar char="•"/>
            </a:pPr>
            <a:r>
              <a:rPr lang="en-US" sz="1750" dirty="0">
                <a:solidFill>
                  <a:srgbClr val="384653"/>
                </a:solidFill>
                <a:latin typeface="Roboto" pitchFamily="34" charset="0"/>
                <a:ea typeface="Roboto" pitchFamily="34" charset="-122"/>
                <a:cs typeface="Roboto" pitchFamily="34" charset="-120"/>
              </a:rPr>
              <a:t>Incorrect section or Assessment Year mentioned</a:t>
            </a:r>
            <a:endParaRPr lang="en-US" sz="1750" dirty="0"/>
          </a:p>
        </p:txBody>
      </p:sp>
      <p:sp>
        <p:nvSpPr>
          <p:cNvPr id="8" name="Text 6"/>
          <p:cNvSpPr/>
          <p:nvPr/>
        </p:nvSpPr>
        <p:spPr>
          <a:xfrm>
            <a:off x="793790" y="5085398"/>
            <a:ext cx="6244709" cy="340162"/>
          </a:xfrm>
          <a:prstGeom prst="rect">
            <a:avLst/>
          </a:prstGeom>
          <a:noFill/>
          <a:ln/>
        </p:spPr>
        <p:txBody>
          <a:bodyPr wrap="none" lIns="0" tIns="0" rIns="0" bIns="0" rtlCol="0" anchor="t"/>
          <a:lstStyle/>
          <a:p>
            <a:pPr marL="342900" indent="-342900" algn="l">
              <a:lnSpc>
                <a:spcPts val="2650"/>
              </a:lnSpc>
              <a:buSzPct val="100000"/>
              <a:buChar char="•"/>
            </a:pPr>
            <a:r>
              <a:rPr lang="en-US" sz="1750" dirty="0">
                <a:solidFill>
                  <a:srgbClr val="384653"/>
                </a:solidFill>
                <a:latin typeface="Roboto" pitchFamily="34" charset="0"/>
                <a:ea typeface="Roboto" pitchFamily="34" charset="-122"/>
                <a:cs typeface="Roboto" pitchFamily="34" charset="-120"/>
              </a:rPr>
              <a:t>Non-payment or short payment of compounding charges</a:t>
            </a:r>
            <a:endParaRPr lang="en-US" sz="1750" dirty="0"/>
          </a:p>
        </p:txBody>
      </p:sp>
      <p:sp>
        <p:nvSpPr>
          <p:cNvPr id="9" name="Text 7"/>
          <p:cNvSpPr/>
          <p:nvPr/>
        </p:nvSpPr>
        <p:spPr>
          <a:xfrm>
            <a:off x="793790" y="5504855"/>
            <a:ext cx="6244709" cy="680323"/>
          </a:xfrm>
          <a:prstGeom prst="rect">
            <a:avLst/>
          </a:prstGeom>
          <a:noFill/>
          <a:ln/>
        </p:spPr>
        <p:txBody>
          <a:bodyPr wrap="square" lIns="0" tIns="0" rIns="0" bIns="0" rtlCol="0" anchor="t"/>
          <a:lstStyle/>
          <a:p>
            <a:pPr marL="342900" indent="-342900" algn="l">
              <a:lnSpc>
                <a:spcPts val="2650"/>
              </a:lnSpc>
              <a:buSzPct val="100000"/>
              <a:buChar char="•"/>
            </a:pPr>
            <a:r>
              <a:rPr lang="en-US" sz="1750" dirty="0">
                <a:solidFill>
                  <a:srgbClr val="384653"/>
                </a:solidFill>
                <a:latin typeface="Roboto" pitchFamily="34" charset="0"/>
                <a:ea typeface="Roboto" pitchFamily="34" charset="-122"/>
                <a:cs typeface="Roboto" pitchFamily="34" charset="-120"/>
              </a:rPr>
              <a:t>Non-submission of undertaking regarding withdrawal of appeals</a:t>
            </a:r>
            <a:endParaRPr lang="en-US" sz="1750" dirty="0"/>
          </a:p>
        </p:txBody>
      </p:sp>
      <p:sp>
        <p:nvSpPr>
          <p:cNvPr id="10" name="Text 8"/>
          <p:cNvSpPr/>
          <p:nvPr/>
        </p:nvSpPr>
        <p:spPr>
          <a:xfrm>
            <a:off x="7599521" y="236148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Credit for Payments</a:t>
            </a:r>
            <a:endParaRPr lang="en-US" sz="2200" dirty="0"/>
          </a:p>
        </p:txBody>
      </p:sp>
      <p:sp>
        <p:nvSpPr>
          <p:cNvPr id="11" name="Text 9"/>
          <p:cNvSpPr/>
          <p:nvPr/>
        </p:nvSpPr>
        <p:spPr>
          <a:xfrm>
            <a:off x="7599521" y="2942630"/>
            <a:ext cx="6244709" cy="68032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Credit for payments already made will be allowed against the compounding charges paid under the revised guidelines.</a:t>
            </a:r>
            <a:endParaRPr lang="en-US" sz="1750" dirty="0"/>
          </a:p>
        </p:txBody>
      </p:sp>
      <p:sp>
        <p:nvSpPr>
          <p:cNvPr id="12" name="Text 10"/>
          <p:cNvSpPr/>
          <p:nvPr/>
        </p:nvSpPr>
        <p:spPr>
          <a:xfrm>
            <a:off x="7599521" y="384976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Rejections on Merit</a:t>
            </a:r>
            <a:endParaRPr lang="en-US" sz="2200" dirty="0"/>
          </a:p>
        </p:txBody>
      </p:sp>
      <p:sp>
        <p:nvSpPr>
          <p:cNvPr id="13" name="Text 11"/>
          <p:cNvSpPr/>
          <p:nvPr/>
        </p:nvSpPr>
        <p:spPr>
          <a:xfrm>
            <a:off x="7599521" y="4430911"/>
            <a:ext cx="6244709" cy="68032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Applications previously rejected on merits will not be considered under the revised guidelines.</a:t>
            </a:r>
            <a:endParaRPr lang="en-US" sz="1750" dirty="0"/>
          </a:p>
        </p:txBody>
      </p:sp>
      <p:sp>
        <p:nvSpPr>
          <p:cNvPr id="14" name="Text 12"/>
          <p:cNvSpPr/>
          <p:nvPr/>
        </p:nvSpPr>
        <p:spPr>
          <a:xfrm>
            <a:off x="7599521" y="533804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Application Fees</a:t>
            </a:r>
            <a:endParaRPr lang="en-US" sz="2200" dirty="0"/>
          </a:p>
        </p:txBody>
      </p:sp>
      <p:sp>
        <p:nvSpPr>
          <p:cNvPr id="15" name="Text 13"/>
          <p:cNvSpPr/>
          <p:nvPr/>
        </p:nvSpPr>
        <p:spPr>
          <a:xfrm>
            <a:off x="7599521" y="5919192"/>
            <a:ext cx="6244709"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Compounding application fees chargeable for a 'consolidated compounding application' would be charged in case of reapplication.</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303973"/>
            <a:ext cx="10815042"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Conditions for Compounding Applications</a:t>
            </a:r>
            <a:endParaRPr lang="en-US" sz="4450" dirty="0"/>
          </a:p>
        </p:txBody>
      </p:sp>
      <p:sp>
        <p:nvSpPr>
          <p:cNvPr id="3" name="Shape 1"/>
          <p:cNvSpPr/>
          <p:nvPr/>
        </p:nvSpPr>
        <p:spPr>
          <a:xfrm>
            <a:off x="793790" y="3146822"/>
            <a:ext cx="4120753" cy="226814"/>
          </a:xfrm>
          <a:prstGeom prst="roundRect">
            <a:avLst>
              <a:gd name="adj" fmla="val 42003"/>
            </a:avLst>
          </a:prstGeom>
          <a:solidFill>
            <a:srgbClr val="D9EDF2"/>
          </a:solidFill>
          <a:ln w="7620">
            <a:solidFill>
              <a:srgbClr val="BFD3D8"/>
            </a:solidFill>
            <a:prstDash val="solid"/>
          </a:ln>
        </p:spPr>
        <p:txBody>
          <a:bodyPr/>
          <a:lstStyle/>
          <a:p>
            <a:endParaRPr lang="en-IN"/>
          </a:p>
        </p:txBody>
      </p:sp>
      <p:sp>
        <p:nvSpPr>
          <p:cNvPr id="4" name="Text 2"/>
          <p:cNvSpPr/>
          <p:nvPr/>
        </p:nvSpPr>
        <p:spPr>
          <a:xfrm>
            <a:off x="793790" y="3713798"/>
            <a:ext cx="2995851"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Application Submission</a:t>
            </a:r>
            <a:endParaRPr lang="en-US" sz="2200" dirty="0"/>
          </a:p>
        </p:txBody>
      </p:sp>
      <p:sp>
        <p:nvSpPr>
          <p:cNvPr id="5" name="Text 3"/>
          <p:cNvSpPr/>
          <p:nvPr/>
        </p:nvSpPr>
        <p:spPr>
          <a:xfrm>
            <a:off x="793790" y="4204216"/>
            <a:ext cx="4120753" cy="272129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Application must be made to the specified authority having jurisdiction, in prescribed format and submitted as an affidavit on a stamp paper of INR 100/-. Can be filed for one Fiscal Year or for multiple years/quarters as a 'Consolidated Compounding Application'.</a:t>
            </a:r>
            <a:endParaRPr lang="en-US" sz="1750" dirty="0"/>
          </a:p>
        </p:txBody>
      </p:sp>
      <p:sp>
        <p:nvSpPr>
          <p:cNvPr id="6" name="Shape 4"/>
          <p:cNvSpPr/>
          <p:nvPr/>
        </p:nvSpPr>
        <p:spPr>
          <a:xfrm>
            <a:off x="5254704" y="2806541"/>
            <a:ext cx="4120872" cy="226814"/>
          </a:xfrm>
          <a:prstGeom prst="roundRect">
            <a:avLst>
              <a:gd name="adj" fmla="val 42003"/>
            </a:avLst>
          </a:prstGeom>
          <a:solidFill>
            <a:srgbClr val="D9EDF2"/>
          </a:solidFill>
          <a:ln w="7620">
            <a:solidFill>
              <a:srgbClr val="BFD3D8"/>
            </a:solidFill>
            <a:prstDash val="solid"/>
          </a:ln>
        </p:spPr>
        <p:txBody>
          <a:bodyPr/>
          <a:lstStyle/>
          <a:p>
            <a:endParaRPr lang="en-IN"/>
          </a:p>
        </p:txBody>
      </p:sp>
      <p:sp>
        <p:nvSpPr>
          <p:cNvPr id="7" name="Text 5"/>
          <p:cNvSpPr/>
          <p:nvPr/>
        </p:nvSpPr>
        <p:spPr>
          <a:xfrm>
            <a:off x="5254704" y="337351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Time of Filing</a:t>
            </a:r>
            <a:endParaRPr lang="en-US" sz="2200" dirty="0"/>
          </a:p>
        </p:txBody>
      </p:sp>
      <p:sp>
        <p:nvSpPr>
          <p:cNvPr id="8" name="Text 6"/>
          <p:cNvSpPr/>
          <p:nvPr/>
        </p:nvSpPr>
        <p:spPr>
          <a:xfrm>
            <a:off x="5254704" y="3863935"/>
            <a:ext cx="4120872" cy="2040969"/>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Applications can be filed suo-moto at any time after the offence(s) is committed, irrespective of whether it comes to the notice of tax authorities. Can also be filed after initiation of prosecution proceedings.</a:t>
            </a:r>
            <a:endParaRPr lang="en-US" sz="1750" dirty="0"/>
          </a:p>
        </p:txBody>
      </p:sp>
      <p:sp>
        <p:nvSpPr>
          <p:cNvPr id="9" name="Shape 7"/>
          <p:cNvSpPr/>
          <p:nvPr/>
        </p:nvSpPr>
        <p:spPr>
          <a:xfrm>
            <a:off x="9715738" y="2466380"/>
            <a:ext cx="4120872" cy="226814"/>
          </a:xfrm>
          <a:prstGeom prst="roundRect">
            <a:avLst>
              <a:gd name="adj" fmla="val 42003"/>
            </a:avLst>
          </a:prstGeom>
          <a:solidFill>
            <a:srgbClr val="D9EDF2"/>
          </a:solidFill>
          <a:ln w="7620">
            <a:solidFill>
              <a:srgbClr val="BFD3D8"/>
            </a:solidFill>
            <a:prstDash val="solid"/>
          </a:ln>
        </p:spPr>
        <p:txBody>
          <a:bodyPr/>
          <a:lstStyle/>
          <a:p>
            <a:endParaRPr lang="en-IN"/>
          </a:p>
        </p:txBody>
      </p:sp>
      <p:sp>
        <p:nvSpPr>
          <p:cNvPr id="10" name="Text 8"/>
          <p:cNvSpPr/>
          <p:nvPr/>
        </p:nvSpPr>
        <p:spPr>
          <a:xfrm>
            <a:off x="9715738" y="3033355"/>
            <a:ext cx="3892391"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Compounding Application Fee</a:t>
            </a:r>
            <a:endParaRPr lang="en-US" sz="2200" dirty="0"/>
          </a:p>
        </p:txBody>
      </p:sp>
      <p:sp>
        <p:nvSpPr>
          <p:cNvPr id="11" name="Text 9"/>
          <p:cNvSpPr/>
          <p:nvPr/>
        </p:nvSpPr>
        <p:spPr>
          <a:xfrm>
            <a:off x="9715738" y="3523774"/>
            <a:ext cx="4120872" cy="2040969"/>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Non-refundable fee of INR 25,000/- for a single application and INR 50,000/- for a consolidated application. Fee can be adjusted against applicable total compounding charges determined by the Competent Authority.</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037630"/>
            <a:ext cx="10235089"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Additional Conditions for Compounding</a:t>
            </a:r>
            <a:endParaRPr lang="en-US" sz="4450" dirty="0"/>
          </a:p>
        </p:txBody>
      </p:sp>
      <p:sp>
        <p:nvSpPr>
          <p:cNvPr id="3" name="Shape 1"/>
          <p:cNvSpPr/>
          <p:nvPr/>
        </p:nvSpPr>
        <p:spPr>
          <a:xfrm>
            <a:off x="793790" y="2200037"/>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sp>
        <p:nvSpPr>
          <p:cNvPr id="4" name="Text 2"/>
          <p:cNvSpPr/>
          <p:nvPr/>
        </p:nvSpPr>
        <p:spPr>
          <a:xfrm>
            <a:off x="878860" y="2242542"/>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84653"/>
                </a:solidFill>
                <a:latin typeface="Host Grotesk Medium" pitchFamily="34" charset="0"/>
                <a:ea typeface="Host Grotesk Medium" pitchFamily="34" charset="-122"/>
                <a:cs typeface="Host Grotesk Medium" pitchFamily="34" charset="-120"/>
              </a:rPr>
              <a:t>1</a:t>
            </a:r>
            <a:endParaRPr lang="en-US" sz="2650" dirty="0"/>
          </a:p>
        </p:txBody>
      </p:sp>
      <p:sp>
        <p:nvSpPr>
          <p:cNvPr id="5" name="Text 3"/>
          <p:cNvSpPr/>
          <p:nvPr/>
        </p:nvSpPr>
        <p:spPr>
          <a:xfrm>
            <a:off x="1530906" y="227790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Payment of Dues</a:t>
            </a:r>
            <a:endParaRPr lang="en-US" sz="2200" dirty="0"/>
          </a:p>
        </p:txBody>
      </p:sp>
      <p:sp>
        <p:nvSpPr>
          <p:cNvPr id="6" name="Text 4"/>
          <p:cNvSpPr/>
          <p:nvPr/>
        </p:nvSpPr>
        <p:spPr>
          <a:xfrm>
            <a:off x="1530906" y="2768322"/>
            <a:ext cx="5642610" cy="1700808"/>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All outstanding taxes, interest, penalties, and any other sum due relating to the offence(s) must be paid before making the application. If any related demand is found outstanding, it must be settled within 30 days or maximum three months as allowed.</a:t>
            </a:r>
            <a:endParaRPr lang="en-US" sz="1750" dirty="0"/>
          </a:p>
        </p:txBody>
      </p:sp>
      <p:sp>
        <p:nvSpPr>
          <p:cNvPr id="7" name="Shape 5"/>
          <p:cNvSpPr/>
          <p:nvPr/>
        </p:nvSpPr>
        <p:spPr>
          <a:xfrm>
            <a:off x="7457003" y="2200037"/>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sp>
        <p:nvSpPr>
          <p:cNvPr id="8" name="Text 6"/>
          <p:cNvSpPr/>
          <p:nvPr/>
        </p:nvSpPr>
        <p:spPr>
          <a:xfrm>
            <a:off x="7542074" y="2242542"/>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84653"/>
                </a:solidFill>
                <a:latin typeface="Host Grotesk Medium" pitchFamily="34" charset="0"/>
                <a:ea typeface="Host Grotesk Medium" pitchFamily="34" charset="-122"/>
                <a:cs typeface="Host Grotesk Medium" pitchFamily="34" charset="-120"/>
              </a:rPr>
              <a:t>2</a:t>
            </a:r>
            <a:endParaRPr lang="en-US" sz="2650" dirty="0"/>
          </a:p>
        </p:txBody>
      </p:sp>
      <p:sp>
        <p:nvSpPr>
          <p:cNvPr id="9" name="Text 7"/>
          <p:cNvSpPr/>
          <p:nvPr/>
        </p:nvSpPr>
        <p:spPr>
          <a:xfrm>
            <a:off x="8194119" y="2277904"/>
            <a:ext cx="329624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Undertaking by Applicant</a:t>
            </a:r>
            <a:endParaRPr lang="en-US" sz="2200" dirty="0"/>
          </a:p>
        </p:txBody>
      </p:sp>
      <p:sp>
        <p:nvSpPr>
          <p:cNvPr id="10" name="Text 8"/>
          <p:cNvSpPr/>
          <p:nvPr/>
        </p:nvSpPr>
        <p:spPr>
          <a:xfrm>
            <a:off x="8194119" y="2768322"/>
            <a:ext cx="5642610"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The applicant must undertake to pay the compounding charges within the stipulated timeframe as determined by the Competent Authority.</a:t>
            </a:r>
            <a:endParaRPr lang="en-US" sz="1750" dirty="0"/>
          </a:p>
        </p:txBody>
      </p:sp>
      <p:sp>
        <p:nvSpPr>
          <p:cNvPr id="11" name="Shape 9"/>
          <p:cNvSpPr/>
          <p:nvPr/>
        </p:nvSpPr>
        <p:spPr>
          <a:xfrm>
            <a:off x="793790" y="4922758"/>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sp>
        <p:nvSpPr>
          <p:cNvPr id="12" name="Text 10"/>
          <p:cNvSpPr/>
          <p:nvPr/>
        </p:nvSpPr>
        <p:spPr>
          <a:xfrm>
            <a:off x="878860" y="4965263"/>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84653"/>
                </a:solidFill>
                <a:latin typeface="Host Grotesk Medium" pitchFamily="34" charset="0"/>
                <a:ea typeface="Host Grotesk Medium" pitchFamily="34" charset="-122"/>
                <a:cs typeface="Host Grotesk Medium" pitchFamily="34" charset="-120"/>
              </a:rPr>
              <a:t>3</a:t>
            </a:r>
            <a:endParaRPr lang="en-US" sz="2650" dirty="0"/>
          </a:p>
        </p:txBody>
      </p:sp>
      <p:sp>
        <p:nvSpPr>
          <p:cNvPr id="13" name="Text 11"/>
          <p:cNvSpPr/>
          <p:nvPr/>
        </p:nvSpPr>
        <p:spPr>
          <a:xfrm>
            <a:off x="1530906" y="5000625"/>
            <a:ext cx="2941082"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Withdrawal of Appeals</a:t>
            </a:r>
            <a:endParaRPr lang="en-US" sz="2200" dirty="0"/>
          </a:p>
        </p:txBody>
      </p:sp>
      <p:sp>
        <p:nvSpPr>
          <p:cNvPr id="14" name="Text 12"/>
          <p:cNvSpPr/>
          <p:nvPr/>
        </p:nvSpPr>
        <p:spPr>
          <a:xfrm>
            <a:off x="1530906" y="5491043"/>
            <a:ext cx="5642610" cy="1360646"/>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The applicant must undertake to withdraw appeals filed related to the offence(s) sought to be compounded. For mixed grounds appeals, undertaking for withdrawal of grounds related to the offence is required.</a:t>
            </a:r>
            <a:endParaRPr lang="en-US" sz="1750" dirty="0"/>
          </a:p>
        </p:txBody>
      </p:sp>
      <p:sp>
        <p:nvSpPr>
          <p:cNvPr id="15" name="Shape 13"/>
          <p:cNvSpPr/>
          <p:nvPr/>
        </p:nvSpPr>
        <p:spPr>
          <a:xfrm>
            <a:off x="7457003" y="4922758"/>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sp>
        <p:nvSpPr>
          <p:cNvPr id="16" name="Text 14"/>
          <p:cNvSpPr/>
          <p:nvPr/>
        </p:nvSpPr>
        <p:spPr>
          <a:xfrm>
            <a:off x="7542074" y="4965263"/>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84653"/>
                </a:solidFill>
                <a:latin typeface="Host Grotesk Medium" pitchFamily="34" charset="0"/>
                <a:ea typeface="Host Grotesk Medium" pitchFamily="34" charset="-122"/>
                <a:cs typeface="Host Grotesk Medium" pitchFamily="34" charset="-120"/>
              </a:rPr>
              <a:t>4</a:t>
            </a:r>
            <a:endParaRPr lang="en-US" sz="2650" dirty="0"/>
          </a:p>
        </p:txBody>
      </p:sp>
      <p:sp>
        <p:nvSpPr>
          <p:cNvPr id="17" name="Text 15"/>
          <p:cNvSpPr/>
          <p:nvPr/>
        </p:nvSpPr>
        <p:spPr>
          <a:xfrm>
            <a:off x="8194119" y="5000625"/>
            <a:ext cx="3341251"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Consolidation of Offences</a:t>
            </a:r>
            <a:endParaRPr lang="en-US" sz="2200" dirty="0"/>
          </a:p>
        </p:txBody>
      </p:sp>
      <p:sp>
        <p:nvSpPr>
          <p:cNvPr id="18" name="Text 16"/>
          <p:cNvSpPr/>
          <p:nvPr/>
        </p:nvSpPr>
        <p:spPr>
          <a:xfrm>
            <a:off x="8194119" y="5491043"/>
            <a:ext cx="5642610" cy="1700808"/>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Applications for compounding under sections 276B/276BB must cover all defaults for the particular TAN for the specified period. Total default on TDS/TCS for a quarter shall be considered by combining all defaults.</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78537" y="599480"/>
            <a:ext cx="6934438" cy="605790"/>
          </a:xfrm>
          <a:prstGeom prst="rect">
            <a:avLst/>
          </a:prstGeom>
          <a:noFill/>
          <a:ln/>
        </p:spPr>
        <p:txBody>
          <a:bodyPr wrap="none" lIns="0" tIns="0" rIns="0" bIns="0" rtlCol="0" anchor="t"/>
          <a:lstStyle/>
          <a:p>
            <a:pPr marL="0" indent="0" algn="l">
              <a:lnSpc>
                <a:spcPts val="4750"/>
              </a:lnSpc>
              <a:buNone/>
            </a:pPr>
            <a:r>
              <a:rPr lang="en-US" sz="3800" dirty="0">
                <a:solidFill>
                  <a:srgbClr val="2E3C4E"/>
                </a:solidFill>
                <a:latin typeface="Host Grotesk Medium" pitchFamily="34" charset="0"/>
                <a:ea typeface="Host Grotesk Medium" pitchFamily="34" charset="-122"/>
                <a:cs typeface="Host Grotesk Medium" pitchFamily="34" charset="-120"/>
              </a:rPr>
              <a:t>Reviving Defective Applications</a:t>
            </a:r>
            <a:endParaRPr lang="en-US" sz="3800" dirty="0"/>
          </a:p>
        </p:txBody>
      </p:sp>
      <p:pic>
        <p:nvPicPr>
          <p:cNvPr id="4" name="Image 1" descr="preencoded.png"/>
          <p:cNvPicPr>
            <a:picLocks noChangeAspect="1"/>
          </p:cNvPicPr>
          <p:nvPr/>
        </p:nvPicPr>
        <p:blipFill>
          <a:blip r:embed="rId4"/>
          <a:stretch>
            <a:fillRect/>
          </a:stretch>
        </p:blipFill>
        <p:spPr>
          <a:xfrm>
            <a:off x="678537" y="1496020"/>
            <a:ext cx="969288" cy="1388150"/>
          </a:xfrm>
          <a:prstGeom prst="rect">
            <a:avLst/>
          </a:prstGeom>
        </p:spPr>
      </p:pic>
      <p:sp>
        <p:nvSpPr>
          <p:cNvPr id="5" name="Text 1"/>
          <p:cNvSpPr/>
          <p:nvPr/>
        </p:nvSpPr>
        <p:spPr>
          <a:xfrm>
            <a:off x="1938576" y="1689854"/>
            <a:ext cx="2423279" cy="302776"/>
          </a:xfrm>
          <a:prstGeom prst="rect">
            <a:avLst/>
          </a:prstGeom>
          <a:noFill/>
          <a:ln/>
        </p:spPr>
        <p:txBody>
          <a:bodyPr wrap="none" lIns="0" tIns="0" rIns="0" bIns="0" rtlCol="0" anchor="t"/>
          <a:lstStyle/>
          <a:p>
            <a:pPr marL="0" indent="0" algn="l">
              <a:lnSpc>
                <a:spcPts val="2350"/>
              </a:lnSpc>
              <a:buNone/>
            </a:pPr>
            <a:r>
              <a:rPr lang="en-US" sz="1900" dirty="0">
                <a:solidFill>
                  <a:srgbClr val="384653"/>
                </a:solidFill>
                <a:latin typeface="Host Grotesk Medium" pitchFamily="34" charset="0"/>
                <a:ea typeface="Host Grotesk Medium" pitchFamily="34" charset="-122"/>
                <a:cs typeface="Host Grotesk Medium" pitchFamily="34" charset="-120"/>
              </a:rPr>
              <a:t>Defective Application</a:t>
            </a:r>
            <a:endParaRPr lang="en-US" sz="1900" dirty="0"/>
          </a:p>
        </p:txBody>
      </p:sp>
      <p:sp>
        <p:nvSpPr>
          <p:cNvPr id="6" name="Text 2"/>
          <p:cNvSpPr/>
          <p:nvPr/>
        </p:nvSpPr>
        <p:spPr>
          <a:xfrm>
            <a:off x="1938576" y="2108835"/>
            <a:ext cx="6526887" cy="581501"/>
          </a:xfrm>
          <a:prstGeom prst="rect">
            <a:avLst/>
          </a:prstGeom>
          <a:noFill/>
          <a:ln/>
        </p:spPr>
        <p:txBody>
          <a:bodyPr wrap="square" lIns="0" tIns="0" rIns="0" bIns="0" rtlCol="0" anchor="t"/>
          <a:lstStyle/>
          <a:p>
            <a:pPr marL="0" indent="0" algn="l">
              <a:lnSpc>
                <a:spcPts val="2250"/>
              </a:lnSpc>
              <a:buNone/>
            </a:pPr>
            <a:r>
              <a:rPr lang="en-US" sz="1500" dirty="0">
                <a:solidFill>
                  <a:srgbClr val="384653"/>
                </a:solidFill>
                <a:latin typeface="Roboto" pitchFamily="34" charset="0"/>
                <a:ea typeface="Roboto" pitchFamily="34" charset="-122"/>
                <a:cs typeface="Roboto" pitchFamily="34" charset="-120"/>
              </a:rPr>
              <a:t>Applications not fulfilling specified conditions or having curable defects are treated as 'defective' and not proceeded with.</a:t>
            </a:r>
            <a:endParaRPr lang="en-US" sz="1500" dirty="0"/>
          </a:p>
        </p:txBody>
      </p:sp>
      <p:pic>
        <p:nvPicPr>
          <p:cNvPr id="7" name="Image 2" descr="preencoded.png"/>
          <p:cNvPicPr>
            <a:picLocks noChangeAspect="1"/>
          </p:cNvPicPr>
          <p:nvPr/>
        </p:nvPicPr>
        <p:blipFill>
          <a:blip r:embed="rId5"/>
          <a:stretch>
            <a:fillRect/>
          </a:stretch>
        </p:blipFill>
        <p:spPr>
          <a:xfrm>
            <a:off x="678537" y="2884170"/>
            <a:ext cx="969288" cy="1678900"/>
          </a:xfrm>
          <a:prstGeom prst="rect">
            <a:avLst/>
          </a:prstGeom>
        </p:spPr>
      </p:pic>
      <p:sp>
        <p:nvSpPr>
          <p:cNvPr id="8" name="Text 3"/>
          <p:cNvSpPr/>
          <p:nvPr/>
        </p:nvSpPr>
        <p:spPr>
          <a:xfrm>
            <a:off x="1938576" y="3078004"/>
            <a:ext cx="2423279" cy="302776"/>
          </a:xfrm>
          <a:prstGeom prst="rect">
            <a:avLst/>
          </a:prstGeom>
          <a:noFill/>
          <a:ln/>
        </p:spPr>
        <p:txBody>
          <a:bodyPr wrap="none" lIns="0" tIns="0" rIns="0" bIns="0" rtlCol="0" anchor="t"/>
          <a:lstStyle/>
          <a:p>
            <a:pPr marL="0" indent="0" algn="l">
              <a:lnSpc>
                <a:spcPts val="2350"/>
              </a:lnSpc>
              <a:buNone/>
            </a:pPr>
            <a:r>
              <a:rPr lang="en-US" sz="1900" dirty="0">
                <a:solidFill>
                  <a:srgbClr val="384653"/>
                </a:solidFill>
                <a:latin typeface="Host Grotesk Medium" pitchFamily="34" charset="0"/>
                <a:ea typeface="Host Grotesk Medium" pitchFamily="34" charset="-122"/>
                <a:cs typeface="Host Grotesk Medium" pitchFamily="34" charset="-120"/>
              </a:rPr>
              <a:t>Cure Period</a:t>
            </a:r>
            <a:endParaRPr lang="en-US" sz="1900" dirty="0"/>
          </a:p>
        </p:txBody>
      </p:sp>
      <p:sp>
        <p:nvSpPr>
          <p:cNvPr id="9" name="Text 4"/>
          <p:cNvSpPr/>
          <p:nvPr/>
        </p:nvSpPr>
        <p:spPr>
          <a:xfrm>
            <a:off x="1938576" y="3496985"/>
            <a:ext cx="6526887" cy="872252"/>
          </a:xfrm>
          <a:prstGeom prst="rect">
            <a:avLst/>
          </a:prstGeom>
          <a:noFill/>
          <a:ln/>
        </p:spPr>
        <p:txBody>
          <a:bodyPr wrap="square" lIns="0" tIns="0" rIns="0" bIns="0" rtlCol="0" anchor="t"/>
          <a:lstStyle/>
          <a:p>
            <a:pPr marL="0" indent="0" algn="l">
              <a:lnSpc>
                <a:spcPts val="2250"/>
              </a:lnSpc>
              <a:buNone/>
            </a:pPr>
            <a:r>
              <a:rPr lang="en-US" sz="1500" dirty="0">
                <a:solidFill>
                  <a:srgbClr val="384653"/>
                </a:solidFill>
                <a:latin typeface="Roboto" pitchFamily="34" charset="0"/>
                <a:ea typeface="Roboto" pitchFamily="34" charset="-122"/>
                <a:cs typeface="Roboto" pitchFamily="34" charset="-120"/>
              </a:rPr>
              <a:t>Such applications can be revived without additional payment of Compounding Application Fee if defects are cured within one month from the date of intimation.</a:t>
            </a:r>
            <a:endParaRPr lang="en-US" sz="1500" dirty="0"/>
          </a:p>
        </p:txBody>
      </p:sp>
      <p:pic>
        <p:nvPicPr>
          <p:cNvPr id="10" name="Image 3" descr="preencoded.png"/>
          <p:cNvPicPr>
            <a:picLocks noChangeAspect="1"/>
          </p:cNvPicPr>
          <p:nvPr/>
        </p:nvPicPr>
        <p:blipFill>
          <a:blip r:embed="rId6"/>
          <a:stretch>
            <a:fillRect/>
          </a:stretch>
        </p:blipFill>
        <p:spPr>
          <a:xfrm>
            <a:off x="678537" y="4563070"/>
            <a:ext cx="969288" cy="1388150"/>
          </a:xfrm>
          <a:prstGeom prst="rect">
            <a:avLst/>
          </a:prstGeom>
        </p:spPr>
      </p:pic>
      <p:sp>
        <p:nvSpPr>
          <p:cNvPr id="11" name="Text 5"/>
          <p:cNvSpPr/>
          <p:nvPr/>
        </p:nvSpPr>
        <p:spPr>
          <a:xfrm>
            <a:off x="1938576" y="4756904"/>
            <a:ext cx="2423279" cy="302776"/>
          </a:xfrm>
          <a:prstGeom prst="rect">
            <a:avLst/>
          </a:prstGeom>
          <a:noFill/>
          <a:ln/>
        </p:spPr>
        <p:txBody>
          <a:bodyPr wrap="none" lIns="0" tIns="0" rIns="0" bIns="0" rtlCol="0" anchor="t"/>
          <a:lstStyle/>
          <a:p>
            <a:pPr marL="0" indent="0" algn="l">
              <a:lnSpc>
                <a:spcPts val="2350"/>
              </a:lnSpc>
              <a:buNone/>
            </a:pPr>
            <a:r>
              <a:rPr lang="en-US" sz="1900" dirty="0">
                <a:solidFill>
                  <a:srgbClr val="384653"/>
                </a:solidFill>
                <a:latin typeface="Host Grotesk Medium" pitchFamily="34" charset="0"/>
                <a:ea typeface="Host Grotesk Medium" pitchFamily="34" charset="-122"/>
                <a:cs typeface="Host Grotesk Medium" pitchFamily="34" charset="-120"/>
              </a:rPr>
              <a:t>Failure to Cure</a:t>
            </a:r>
            <a:endParaRPr lang="en-US" sz="1900" dirty="0"/>
          </a:p>
        </p:txBody>
      </p:sp>
      <p:sp>
        <p:nvSpPr>
          <p:cNvPr id="12" name="Text 6"/>
          <p:cNvSpPr/>
          <p:nvPr/>
        </p:nvSpPr>
        <p:spPr>
          <a:xfrm>
            <a:off x="1938576" y="5175885"/>
            <a:ext cx="6526887" cy="581501"/>
          </a:xfrm>
          <a:prstGeom prst="rect">
            <a:avLst/>
          </a:prstGeom>
          <a:noFill/>
          <a:ln/>
        </p:spPr>
        <p:txBody>
          <a:bodyPr wrap="square" lIns="0" tIns="0" rIns="0" bIns="0" rtlCol="0" anchor="t"/>
          <a:lstStyle/>
          <a:p>
            <a:pPr marL="0" indent="0" algn="l">
              <a:lnSpc>
                <a:spcPts val="2250"/>
              </a:lnSpc>
              <a:buNone/>
            </a:pPr>
            <a:r>
              <a:rPr lang="en-US" sz="1500" dirty="0">
                <a:solidFill>
                  <a:srgbClr val="384653"/>
                </a:solidFill>
                <a:latin typeface="Roboto" pitchFamily="34" charset="0"/>
                <a:ea typeface="Roboto" pitchFamily="34" charset="-122"/>
                <a:cs typeface="Roboto" pitchFamily="34" charset="-120"/>
              </a:rPr>
              <a:t>If defect is not cured within allowed time, defective application shall be returned to the applicant.</a:t>
            </a:r>
            <a:endParaRPr lang="en-US" sz="1500" dirty="0"/>
          </a:p>
        </p:txBody>
      </p:sp>
      <p:pic>
        <p:nvPicPr>
          <p:cNvPr id="13" name="Image 4" descr="preencoded.png"/>
          <p:cNvPicPr>
            <a:picLocks noChangeAspect="1"/>
          </p:cNvPicPr>
          <p:nvPr/>
        </p:nvPicPr>
        <p:blipFill>
          <a:blip r:embed="rId7"/>
          <a:stretch>
            <a:fillRect/>
          </a:stretch>
        </p:blipFill>
        <p:spPr>
          <a:xfrm>
            <a:off x="678537" y="5951220"/>
            <a:ext cx="969288" cy="1678900"/>
          </a:xfrm>
          <a:prstGeom prst="rect">
            <a:avLst/>
          </a:prstGeom>
        </p:spPr>
      </p:pic>
      <p:sp>
        <p:nvSpPr>
          <p:cNvPr id="14" name="Text 7"/>
          <p:cNvSpPr/>
          <p:nvPr/>
        </p:nvSpPr>
        <p:spPr>
          <a:xfrm>
            <a:off x="1938576" y="6145054"/>
            <a:ext cx="2610088" cy="302776"/>
          </a:xfrm>
          <a:prstGeom prst="rect">
            <a:avLst/>
          </a:prstGeom>
          <a:noFill/>
          <a:ln/>
        </p:spPr>
        <p:txBody>
          <a:bodyPr wrap="none" lIns="0" tIns="0" rIns="0" bIns="0" rtlCol="0" anchor="t"/>
          <a:lstStyle/>
          <a:p>
            <a:pPr marL="0" indent="0" algn="l">
              <a:lnSpc>
                <a:spcPts val="2350"/>
              </a:lnSpc>
              <a:buNone/>
            </a:pPr>
            <a:r>
              <a:rPr lang="en-US" sz="1900" dirty="0">
                <a:solidFill>
                  <a:srgbClr val="384653"/>
                </a:solidFill>
                <a:latin typeface="Host Grotesk Medium" pitchFamily="34" charset="0"/>
                <a:ea typeface="Host Grotesk Medium" pitchFamily="34" charset="-122"/>
                <a:cs typeface="Host Grotesk Medium" pitchFamily="34" charset="-120"/>
              </a:rPr>
              <a:t>Subsequent Application</a:t>
            </a:r>
            <a:endParaRPr lang="en-US" sz="1900" dirty="0"/>
          </a:p>
        </p:txBody>
      </p:sp>
      <p:sp>
        <p:nvSpPr>
          <p:cNvPr id="15" name="Text 8"/>
          <p:cNvSpPr/>
          <p:nvPr/>
        </p:nvSpPr>
        <p:spPr>
          <a:xfrm>
            <a:off x="1938576" y="6564035"/>
            <a:ext cx="6526887" cy="872252"/>
          </a:xfrm>
          <a:prstGeom prst="rect">
            <a:avLst/>
          </a:prstGeom>
          <a:noFill/>
          <a:ln/>
        </p:spPr>
        <p:txBody>
          <a:bodyPr wrap="square" lIns="0" tIns="0" rIns="0" bIns="0" rtlCol="0" anchor="t"/>
          <a:lstStyle/>
          <a:p>
            <a:pPr marL="0" indent="0" algn="l">
              <a:lnSpc>
                <a:spcPts val="2250"/>
              </a:lnSpc>
              <a:buNone/>
            </a:pPr>
            <a:r>
              <a:rPr lang="en-US" sz="1500" dirty="0">
                <a:solidFill>
                  <a:srgbClr val="384653"/>
                </a:solidFill>
                <a:latin typeface="Roboto" pitchFamily="34" charset="0"/>
                <a:ea typeface="Roboto" pitchFamily="34" charset="-122"/>
                <a:cs typeface="Roboto" pitchFamily="34" charset="-120"/>
              </a:rPr>
              <a:t>Any further application filed for the same purpose will be considered as subsequent compounding application and additional charges will be applicable.</a:t>
            </a:r>
            <a:endParaRPr lang="en-US"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51109"/>
            <a:ext cx="12976384"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Special Cases Requiring CBDT Chairman Approval</a:t>
            </a:r>
            <a:endParaRPr lang="en-US" sz="4450" dirty="0"/>
          </a:p>
        </p:txBody>
      </p:sp>
      <p:sp>
        <p:nvSpPr>
          <p:cNvPr id="3" name="Text 1"/>
          <p:cNvSpPr/>
          <p:nvPr/>
        </p:nvSpPr>
        <p:spPr>
          <a:xfrm>
            <a:off x="1223962" y="2629138"/>
            <a:ext cx="3468529" cy="354330"/>
          </a:xfrm>
          <a:prstGeom prst="rect">
            <a:avLst/>
          </a:prstGeom>
          <a:noFill/>
          <a:ln/>
        </p:spPr>
        <p:txBody>
          <a:bodyPr wrap="none" lIns="0" tIns="0" rIns="0" bIns="0" rtlCol="0" anchor="t"/>
          <a:lstStyle/>
          <a:p>
            <a:pPr marL="0" indent="0" algn="r">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Imprisonment for 2+ Years</a:t>
            </a:r>
            <a:endParaRPr lang="en-US" sz="2200" dirty="0"/>
          </a:p>
        </p:txBody>
      </p:sp>
      <p:sp>
        <p:nvSpPr>
          <p:cNvPr id="4" name="Text 2"/>
          <p:cNvSpPr/>
          <p:nvPr/>
        </p:nvSpPr>
        <p:spPr>
          <a:xfrm>
            <a:off x="793790" y="3119557"/>
            <a:ext cx="3898702" cy="1020485"/>
          </a:xfrm>
          <a:prstGeom prst="rect">
            <a:avLst/>
          </a:prstGeom>
          <a:noFill/>
          <a:ln/>
        </p:spPr>
        <p:txBody>
          <a:bodyPr wrap="square" lIns="0" tIns="0" rIns="0" bIns="0" rtlCol="0" anchor="t"/>
          <a:lstStyle/>
          <a:p>
            <a:pPr marL="0" indent="0" algn="r">
              <a:lnSpc>
                <a:spcPts val="2650"/>
              </a:lnSpc>
              <a:buNone/>
            </a:pPr>
            <a:r>
              <a:rPr lang="en-US" sz="1750" dirty="0">
                <a:solidFill>
                  <a:srgbClr val="384653"/>
                </a:solidFill>
                <a:latin typeface="Roboto" pitchFamily="34" charset="0"/>
                <a:ea typeface="Roboto" pitchFamily="34" charset="-122"/>
                <a:cs typeface="Roboto" pitchFamily="34" charset="-120"/>
              </a:rPr>
              <a:t>Offences where the applicant has been sentenced to imprisonment for 2 years or more.</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5852874" y="3544610"/>
            <a:ext cx="339328" cy="424220"/>
          </a:xfrm>
          <a:prstGeom prst="rect">
            <a:avLst/>
          </a:prstGeom>
        </p:spPr>
      </p:pic>
      <p:sp>
        <p:nvSpPr>
          <p:cNvPr id="7" name="Text 3"/>
          <p:cNvSpPr/>
          <p:nvPr/>
        </p:nvSpPr>
        <p:spPr>
          <a:xfrm>
            <a:off x="9937790" y="2418874"/>
            <a:ext cx="2951321"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Anti-National Activities</a:t>
            </a:r>
            <a:endParaRPr lang="en-US" sz="2200" dirty="0"/>
          </a:p>
        </p:txBody>
      </p:sp>
      <p:sp>
        <p:nvSpPr>
          <p:cNvPr id="8" name="Text 4"/>
          <p:cNvSpPr/>
          <p:nvPr/>
        </p:nvSpPr>
        <p:spPr>
          <a:xfrm>
            <a:off x="9937790" y="2909292"/>
            <a:ext cx="3898821" cy="68032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Cases involving anti-national or terrorist activity.</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639169" y="2964180"/>
            <a:ext cx="339328" cy="424220"/>
          </a:xfrm>
          <a:prstGeom prst="rect">
            <a:avLst/>
          </a:prstGeom>
        </p:spPr>
      </p:pic>
      <p:sp>
        <p:nvSpPr>
          <p:cNvPr id="11" name="Text 5"/>
          <p:cNvSpPr/>
          <p:nvPr/>
        </p:nvSpPr>
        <p:spPr>
          <a:xfrm>
            <a:off x="10051256" y="3940492"/>
            <a:ext cx="2958108"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Tax Evasion Facilitation</a:t>
            </a:r>
            <a:endParaRPr lang="en-US" sz="2200" dirty="0"/>
          </a:p>
        </p:txBody>
      </p:sp>
      <p:sp>
        <p:nvSpPr>
          <p:cNvPr id="12" name="Text 6"/>
          <p:cNvSpPr/>
          <p:nvPr/>
        </p:nvSpPr>
        <p:spPr>
          <a:xfrm>
            <a:off x="10051256" y="4430911"/>
            <a:ext cx="3785354" cy="68032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Offences related to facilitating tax evasion for others.</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743117" y="4483775"/>
            <a:ext cx="339328" cy="424220"/>
          </a:xfrm>
          <a:prstGeom prst="rect">
            <a:avLst/>
          </a:prstGeom>
        </p:spPr>
      </p:pic>
      <p:sp>
        <p:nvSpPr>
          <p:cNvPr id="15" name="Text 7"/>
          <p:cNvSpPr/>
          <p:nvPr/>
        </p:nvSpPr>
        <p:spPr>
          <a:xfrm>
            <a:off x="9937790" y="546211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Special Acts</a:t>
            </a:r>
            <a:endParaRPr lang="en-US" sz="2200" dirty="0"/>
          </a:p>
        </p:txBody>
      </p:sp>
      <p:sp>
        <p:nvSpPr>
          <p:cNvPr id="16" name="Text 8"/>
          <p:cNvSpPr/>
          <p:nvPr/>
        </p:nvSpPr>
        <p:spPr>
          <a:xfrm>
            <a:off x="9937790" y="5952530"/>
            <a:ext cx="3898821"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Offences under the Black Money Act, 2015 or Benami Property Transaction Act, 1998.</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7639169" y="6003369"/>
            <a:ext cx="339328" cy="424220"/>
          </a:xfrm>
          <a:prstGeom prst="rect">
            <a:avLst/>
          </a:prstGeom>
        </p:spPr>
      </p:pic>
      <p:sp>
        <p:nvSpPr>
          <p:cNvPr id="19" name="Text 9"/>
          <p:cNvSpPr/>
          <p:nvPr/>
        </p:nvSpPr>
        <p:spPr>
          <a:xfrm>
            <a:off x="1857256" y="5081707"/>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Search &amp; Seizure</a:t>
            </a:r>
            <a:endParaRPr lang="en-US" sz="2200" dirty="0"/>
          </a:p>
        </p:txBody>
      </p:sp>
      <p:sp>
        <p:nvSpPr>
          <p:cNvPr id="20" name="Text 10"/>
          <p:cNvSpPr/>
          <p:nvPr/>
        </p:nvSpPr>
        <p:spPr>
          <a:xfrm>
            <a:off x="793790" y="5572125"/>
            <a:ext cx="3898702" cy="1020485"/>
          </a:xfrm>
          <a:prstGeom prst="rect">
            <a:avLst/>
          </a:prstGeom>
          <a:noFill/>
          <a:ln/>
        </p:spPr>
        <p:txBody>
          <a:bodyPr wrap="square" lIns="0" tIns="0" rIns="0" bIns="0" rtlCol="0" anchor="t"/>
          <a:lstStyle/>
          <a:p>
            <a:pPr marL="0" indent="0" algn="r">
              <a:lnSpc>
                <a:spcPts val="2650"/>
              </a:lnSpc>
              <a:buNone/>
            </a:pPr>
            <a:r>
              <a:rPr lang="en-US" sz="1750" dirty="0">
                <a:solidFill>
                  <a:srgbClr val="384653"/>
                </a:solidFill>
                <a:latin typeface="Roboto" pitchFamily="34" charset="0"/>
                <a:ea typeface="Roboto" pitchFamily="34" charset="-122"/>
                <a:cs typeface="Roboto" pitchFamily="34" charset="-120"/>
              </a:rPr>
              <a:t>Offences under section 275A/275B of the IT Act related to search and seizure operations.</a:t>
            </a:r>
            <a:endParaRPr lang="en-US" sz="1750" dirty="0"/>
          </a:p>
        </p:txBody>
      </p:sp>
      <p:pic>
        <p:nvPicPr>
          <p:cNvPr id="21" name="Image 8" descr="preencoded.png"/>
          <p:cNvPicPr>
            <a:picLocks noChangeAspect="1"/>
          </p:cNvPicPr>
          <p:nvPr/>
        </p:nvPicPr>
        <p:blipFill>
          <a:blip r:embed="rId11"/>
          <a:stretch>
            <a:fillRect/>
          </a:stretch>
        </p:blipFill>
        <p:spPr>
          <a:xfrm>
            <a:off x="5032653" y="2413516"/>
            <a:ext cx="4564975" cy="4564975"/>
          </a:xfrm>
          <a:prstGeom prst="rect">
            <a:avLst/>
          </a:prstGeom>
        </p:spPr>
      </p:pic>
      <p:pic>
        <p:nvPicPr>
          <p:cNvPr id="22" name="Image 9" descr="preencoded.png"/>
          <p:cNvPicPr>
            <a:picLocks noChangeAspect="1"/>
          </p:cNvPicPr>
          <p:nvPr/>
        </p:nvPicPr>
        <p:blipFill>
          <a:blip r:embed="rId12"/>
          <a:stretch>
            <a:fillRect/>
          </a:stretch>
        </p:blipFill>
        <p:spPr>
          <a:xfrm>
            <a:off x="5852874" y="5422940"/>
            <a:ext cx="339328" cy="42422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22563" y="726400"/>
            <a:ext cx="7671673" cy="1314688"/>
          </a:xfrm>
          <a:prstGeom prst="rect">
            <a:avLst/>
          </a:prstGeom>
          <a:noFill/>
          <a:ln/>
        </p:spPr>
        <p:txBody>
          <a:bodyPr wrap="square" lIns="0" tIns="0" rIns="0" bIns="0" rtlCol="0" anchor="t"/>
          <a:lstStyle/>
          <a:p>
            <a:pPr marL="0" indent="0" algn="l">
              <a:lnSpc>
                <a:spcPts val="5150"/>
              </a:lnSpc>
              <a:buNone/>
            </a:pPr>
            <a:r>
              <a:rPr lang="en-US" sz="4100" dirty="0">
                <a:solidFill>
                  <a:srgbClr val="2E3C4E"/>
                </a:solidFill>
                <a:latin typeface="Host Grotesk Medium" pitchFamily="34" charset="0"/>
                <a:ea typeface="Host Grotesk Medium" pitchFamily="34" charset="-122"/>
                <a:cs typeface="Host Grotesk Medium" pitchFamily="34" charset="-120"/>
              </a:rPr>
              <a:t>Addressing Misconceptions About Compounding</a:t>
            </a:r>
            <a:endParaRPr lang="en-US" sz="4100" dirty="0"/>
          </a:p>
        </p:txBody>
      </p:sp>
      <p:sp>
        <p:nvSpPr>
          <p:cNvPr id="4" name="Shape 1"/>
          <p:cNvSpPr/>
          <p:nvPr/>
        </p:nvSpPr>
        <p:spPr>
          <a:xfrm>
            <a:off x="6222563" y="2356604"/>
            <a:ext cx="3730704" cy="3099197"/>
          </a:xfrm>
          <a:prstGeom prst="roundRect">
            <a:avLst>
              <a:gd name="adj" fmla="val 2851"/>
            </a:avLst>
          </a:prstGeom>
          <a:solidFill>
            <a:srgbClr val="D9EDF2"/>
          </a:solidFill>
          <a:ln w="7620">
            <a:solidFill>
              <a:srgbClr val="BFD3D8"/>
            </a:solidFill>
            <a:prstDash val="solid"/>
          </a:ln>
        </p:spPr>
        <p:txBody>
          <a:bodyPr/>
          <a:lstStyle/>
          <a:p>
            <a:endParaRPr lang="en-IN"/>
          </a:p>
        </p:txBody>
      </p:sp>
      <p:sp>
        <p:nvSpPr>
          <p:cNvPr id="5" name="Text 2"/>
          <p:cNvSpPr/>
          <p:nvPr/>
        </p:nvSpPr>
        <p:spPr>
          <a:xfrm>
            <a:off x="6440448" y="2574488"/>
            <a:ext cx="2787253" cy="328613"/>
          </a:xfrm>
          <a:prstGeom prst="rect">
            <a:avLst/>
          </a:prstGeom>
          <a:noFill/>
          <a:ln/>
        </p:spPr>
        <p:txBody>
          <a:bodyPr wrap="none" lIns="0" tIns="0" rIns="0" bIns="0" rtlCol="0" anchor="t"/>
          <a:lstStyle/>
          <a:p>
            <a:pPr marL="0" indent="0" algn="l">
              <a:lnSpc>
                <a:spcPts val="2550"/>
              </a:lnSpc>
              <a:buNone/>
            </a:pPr>
            <a:r>
              <a:rPr lang="en-US" sz="2050" dirty="0">
                <a:solidFill>
                  <a:srgbClr val="384653"/>
                </a:solidFill>
                <a:latin typeface="Host Grotesk Medium" pitchFamily="34" charset="0"/>
                <a:ea typeface="Host Grotesk Medium" pitchFamily="34" charset="-122"/>
                <a:cs typeface="Host Grotesk Medium" pitchFamily="34" charset="-120"/>
              </a:rPr>
              <a:t>Non-Admission of Guilt</a:t>
            </a:r>
            <a:endParaRPr lang="en-US" sz="2050" dirty="0"/>
          </a:p>
        </p:txBody>
      </p:sp>
      <p:sp>
        <p:nvSpPr>
          <p:cNvPr id="6" name="Text 3"/>
          <p:cNvSpPr/>
          <p:nvPr/>
        </p:nvSpPr>
        <p:spPr>
          <a:xfrm>
            <a:off x="6440448" y="3029307"/>
            <a:ext cx="3294936" cy="2208609"/>
          </a:xfrm>
          <a:prstGeom prst="rect">
            <a:avLst/>
          </a:prstGeom>
          <a:noFill/>
          <a:ln/>
        </p:spPr>
        <p:txBody>
          <a:bodyPr wrap="square" lIns="0" tIns="0" rIns="0" bIns="0" rtlCol="0" anchor="t"/>
          <a:lstStyle/>
          <a:p>
            <a:pPr marL="0" indent="0" algn="l">
              <a:lnSpc>
                <a:spcPts val="2450"/>
              </a:lnSpc>
              <a:buNone/>
            </a:pPr>
            <a:r>
              <a:rPr lang="en-US" sz="1650" dirty="0">
                <a:solidFill>
                  <a:srgbClr val="384653"/>
                </a:solidFill>
                <a:latin typeface="Roboto" pitchFamily="34" charset="0"/>
                <a:ea typeface="Roboto" pitchFamily="34" charset="-122"/>
                <a:cs typeface="Roboto" pitchFamily="34" charset="-120"/>
              </a:rPr>
              <a:t>Many taxpayers, especially Non-Resident taxpayers, hesitate to opt for compounding due to misconception that it constitutes admission of offences, impacting reporting obligations at various statutory and international forums.</a:t>
            </a:r>
            <a:endParaRPr lang="en-US" sz="1650" dirty="0"/>
          </a:p>
        </p:txBody>
      </p:sp>
      <p:sp>
        <p:nvSpPr>
          <p:cNvPr id="7" name="Shape 4"/>
          <p:cNvSpPr/>
          <p:nvPr/>
        </p:nvSpPr>
        <p:spPr>
          <a:xfrm>
            <a:off x="10163532" y="2356604"/>
            <a:ext cx="3730704" cy="3099197"/>
          </a:xfrm>
          <a:prstGeom prst="roundRect">
            <a:avLst>
              <a:gd name="adj" fmla="val 2851"/>
            </a:avLst>
          </a:prstGeom>
          <a:solidFill>
            <a:srgbClr val="D9EDF2"/>
          </a:solidFill>
          <a:ln w="7620">
            <a:solidFill>
              <a:srgbClr val="BFD3D8"/>
            </a:solidFill>
            <a:prstDash val="solid"/>
          </a:ln>
        </p:spPr>
        <p:txBody>
          <a:bodyPr/>
          <a:lstStyle/>
          <a:p>
            <a:endParaRPr lang="en-IN"/>
          </a:p>
        </p:txBody>
      </p:sp>
      <p:sp>
        <p:nvSpPr>
          <p:cNvPr id="8" name="Text 5"/>
          <p:cNvSpPr/>
          <p:nvPr/>
        </p:nvSpPr>
        <p:spPr>
          <a:xfrm>
            <a:off x="10381417" y="2574488"/>
            <a:ext cx="2629376" cy="328613"/>
          </a:xfrm>
          <a:prstGeom prst="rect">
            <a:avLst/>
          </a:prstGeom>
          <a:noFill/>
          <a:ln/>
        </p:spPr>
        <p:txBody>
          <a:bodyPr wrap="none" lIns="0" tIns="0" rIns="0" bIns="0" rtlCol="0" anchor="t"/>
          <a:lstStyle/>
          <a:p>
            <a:pPr marL="0" indent="0" algn="l">
              <a:lnSpc>
                <a:spcPts val="2550"/>
              </a:lnSpc>
              <a:buNone/>
            </a:pPr>
            <a:r>
              <a:rPr lang="en-US" sz="2050" dirty="0">
                <a:solidFill>
                  <a:srgbClr val="384653"/>
                </a:solidFill>
                <a:latin typeface="Host Grotesk Medium" pitchFamily="34" charset="0"/>
                <a:ea typeface="Host Grotesk Medium" pitchFamily="34" charset="-122"/>
                <a:cs typeface="Host Grotesk Medium" pitchFamily="34" charset="-120"/>
              </a:rPr>
              <a:t>Clarification in Order</a:t>
            </a:r>
            <a:endParaRPr lang="en-US" sz="2050" dirty="0"/>
          </a:p>
        </p:txBody>
      </p:sp>
      <p:sp>
        <p:nvSpPr>
          <p:cNvPr id="9" name="Text 6"/>
          <p:cNvSpPr/>
          <p:nvPr/>
        </p:nvSpPr>
        <p:spPr>
          <a:xfrm>
            <a:off x="10381417" y="3029307"/>
            <a:ext cx="3294936" cy="2208609"/>
          </a:xfrm>
          <a:prstGeom prst="rect">
            <a:avLst/>
          </a:prstGeom>
          <a:noFill/>
          <a:ln/>
        </p:spPr>
        <p:txBody>
          <a:bodyPr wrap="square" lIns="0" tIns="0" rIns="0" bIns="0" rtlCol="0" anchor="t"/>
          <a:lstStyle/>
          <a:p>
            <a:pPr marL="0" indent="0" algn="l">
              <a:lnSpc>
                <a:spcPts val="2450"/>
              </a:lnSpc>
              <a:buNone/>
            </a:pPr>
            <a:r>
              <a:rPr lang="en-US" sz="1650" dirty="0">
                <a:solidFill>
                  <a:srgbClr val="384653"/>
                </a:solidFill>
                <a:latin typeface="Roboto" pitchFamily="34" charset="0"/>
                <a:ea typeface="Roboto" pitchFamily="34" charset="-122"/>
                <a:cs typeface="Roboto" pitchFamily="34" charset="-120"/>
              </a:rPr>
              <a:t>To address this, the Competent Authority shall include a specific paragraph clarifying that the compounding order is intended solely to resolve the offence and should not be interpreted as an admission of guilt by the applicant.</a:t>
            </a:r>
            <a:endParaRPr lang="en-US" sz="1650" dirty="0"/>
          </a:p>
        </p:txBody>
      </p:sp>
      <p:sp>
        <p:nvSpPr>
          <p:cNvPr id="10" name="Shape 7"/>
          <p:cNvSpPr/>
          <p:nvPr/>
        </p:nvSpPr>
        <p:spPr>
          <a:xfrm>
            <a:off x="6222563" y="5666065"/>
            <a:ext cx="7671673" cy="1837134"/>
          </a:xfrm>
          <a:prstGeom prst="roundRect">
            <a:avLst>
              <a:gd name="adj" fmla="val 4809"/>
            </a:avLst>
          </a:prstGeom>
          <a:solidFill>
            <a:srgbClr val="D9EDF2"/>
          </a:solidFill>
          <a:ln w="7620">
            <a:solidFill>
              <a:srgbClr val="BFD3D8"/>
            </a:solidFill>
            <a:prstDash val="solid"/>
          </a:ln>
        </p:spPr>
        <p:txBody>
          <a:bodyPr/>
          <a:lstStyle/>
          <a:p>
            <a:endParaRPr lang="en-IN"/>
          </a:p>
        </p:txBody>
      </p:sp>
      <p:sp>
        <p:nvSpPr>
          <p:cNvPr id="11" name="Text 8"/>
          <p:cNvSpPr/>
          <p:nvPr/>
        </p:nvSpPr>
        <p:spPr>
          <a:xfrm>
            <a:off x="6440448" y="5883950"/>
            <a:ext cx="3006209" cy="328613"/>
          </a:xfrm>
          <a:prstGeom prst="rect">
            <a:avLst/>
          </a:prstGeom>
          <a:noFill/>
          <a:ln/>
        </p:spPr>
        <p:txBody>
          <a:bodyPr wrap="none" lIns="0" tIns="0" rIns="0" bIns="0" rtlCol="0" anchor="t"/>
          <a:lstStyle/>
          <a:p>
            <a:pPr marL="0" indent="0" algn="l">
              <a:lnSpc>
                <a:spcPts val="2550"/>
              </a:lnSpc>
              <a:buNone/>
            </a:pPr>
            <a:r>
              <a:rPr lang="en-US" sz="2050" dirty="0">
                <a:solidFill>
                  <a:srgbClr val="384653"/>
                </a:solidFill>
                <a:latin typeface="Host Grotesk Medium" pitchFamily="34" charset="0"/>
                <a:ea typeface="Host Grotesk Medium" pitchFamily="34" charset="-122"/>
                <a:cs typeface="Host Grotesk Medium" pitchFamily="34" charset="-120"/>
              </a:rPr>
              <a:t>Encouraging Compliance</a:t>
            </a:r>
            <a:endParaRPr lang="en-US" sz="2050" dirty="0"/>
          </a:p>
        </p:txBody>
      </p:sp>
      <p:sp>
        <p:nvSpPr>
          <p:cNvPr id="12" name="Text 9"/>
          <p:cNvSpPr/>
          <p:nvPr/>
        </p:nvSpPr>
        <p:spPr>
          <a:xfrm>
            <a:off x="6440448" y="6338768"/>
            <a:ext cx="7235904" cy="946547"/>
          </a:xfrm>
          <a:prstGeom prst="rect">
            <a:avLst/>
          </a:prstGeom>
          <a:noFill/>
          <a:ln/>
        </p:spPr>
        <p:txBody>
          <a:bodyPr wrap="square" lIns="0" tIns="0" rIns="0" bIns="0" rtlCol="0" anchor="t"/>
          <a:lstStyle/>
          <a:p>
            <a:pPr marL="0" indent="0" algn="l">
              <a:lnSpc>
                <a:spcPts val="2450"/>
              </a:lnSpc>
              <a:buNone/>
            </a:pPr>
            <a:r>
              <a:rPr lang="en-US" sz="1650" dirty="0">
                <a:solidFill>
                  <a:srgbClr val="384653"/>
                </a:solidFill>
                <a:latin typeface="Roboto" pitchFamily="34" charset="0"/>
                <a:ea typeface="Roboto" pitchFamily="34" charset="-122"/>
                <a:cs typeface="Roboto" pitchFamily="34" charset="-120"/>
              </a:rPr>
              <a:t>This clarification aims to encourage taxpayers to seek compounding without fear of adverse implications, promoting voluntary compliance and reducing litigation.</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7D776-C09C-1F82-DA5A-69F0944EF36C}"/>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C82B8D04-0B72-AAB6-6710-FC4CA8CA5ACF}"/>
              </a:ext>
            </a:extLst>
          </p:cNvPr>
          <p:cNvPicPr>
            <a:picLocks noChangeAspect="1"/>
          </p:cNvPicPr>
          <p:nvPr/>
        </p:nvPicPr>
        <p:blipFill>
          <a:blip r:embed="rId3"/>
          <a:stretch>
            <a:fillRect/>
          </a:stretch>
        </p:blipFill>
        <p:spPr>
          <a:xfrm>
            <a:off x="8869680" y="0"/>
            <a:ext cx="5760720" cy="8229600"/>
          </a:xfrm>
          <a:prstGeom prst="rect">
            <a:avLst/>
          </a:prstGeom>
        </p:spPr>
      </p:pic>
      <p:sp>
        <p:nvSpPr>
          <p:cNvPr id="3" name="Text 0">
            <a:extLst>
              <a:ext uri="{FF2B5EF4-FFF2-40B4-BE49-F238E27FC236}">
                <a16:creationId xmlns:a16="http://schemas.microsoft.com/office/drawing/2014/main" id="{9253C0FD-8F2C-118C-852B-C94E3FB759A4}"/>
              </a:ext>
            </a:extLst>
          </p:cNvPr>
          <p:cNvSpPr/>
          <p:nvPr/>
        </p:nvSpPr>
        <p:spPr>
          <a:xfrm>
            <a:off x="793790" y="1067276"/>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Acknowledgement </a:t>
            </a:r>
          </a:p>
          <a:p>
            <a:pPr marL="0" indent="0" algn="l">
              <a:lnSpc>
                <a:spcPts val="5550"/>
              </a:lnSpc>
              <a:buNone/>
            </a:pPr>
            <a:r>
              <a:rPr lang="en-US" sz="3200" dirty="0">
                <a:solidFill>
                  <a:srgbClr val="2E3C4E"/>
                </a:solidFill>
                <a:latin typeface="Host Grotesk Medium" pitchFamily="34" charset="0"/>
                <a:ea typeface="Host Grotesk Medium" pitchFamily="34" charset="-122"/>
              </a:rPr>
              <a:t>CA Deepal Ladda</a:t>
            </a:r>
          </a:p>
          <a:p>
            <a:pPr marL="0" indent="0" algn="l">
              <a:lnSpc>
                <a:spcPts val="5550"/>
              </a:lnSpc>
              <a:buNone/>
            </a:pPr>
            <a:r>
              <a:rPr lang="en-US" sz="2400" dirty="0">
                <a:solidFill>
                  <a:srgbClr val="2E3C4E"/>
                </a:solidFill>
                <a:latin typeface="Host Grotesk Medium" pitchFamily="34" charset="0"/>
                <a:ea typeface="Host Grotesk Medium" pitchFamily="34" charset="-122"/>
              </a:rPr>
              <a:t>Team Agarwal and Ladda Chartered Accountants</a:t>
            </a:r>
          </a:p>
          <a:p>
            <a:pPr marL="0" indent="0" algn="l">
              <a:lnSpc>
                <a:spcPts val="5550"/>
              </a:lnSpc>
              <a:buNone/>
            </a:pPr>
            <a:endParaRPr lang="en-US" sz="3200" dirty="0">
              <a:solidFill>
                <a:srgbClr val="2E3C4E"/>
              </a:solidFill>
              <a:latin typeface="Host Grotesk Medium" pitchFamily="34" charset="0"/>
              <a:ea typeface="Host Grotesk Medium" pitchFamily="34" charset="-122"/>
            </a:endParaRPr>
          </a:p>
          <a:p>
            <a:pPr marL="0" indent="0" algn="l">
              <a:lnSpc>
                <a:spcPts val="5550"/>
              </a:lnSpc>
              <a:buNone/>
            </a:pPr>
            <a:endParaRPr lang="en-US" sz="4450" dirty="0"/>
          </a:p>
        </p:txBody>
      </p:sp>
      <p:sp>
        <p:nvSpPr>
          <p:cNvPr id="4" name="Text 1">
            <a:extLst>
              <a:ext uri="{FF2B5EF4-FFF2-40B4-BE49-F238E27FC236}">
                <a16:creationId xmlns:a16="http://schemas.microsoft.com/office/drawing/2014/main" id="{21E1BB28-F86D-E6E4-70A4-4432197F6F0A}"/>
              </a:ext>
            </a:extLst>
          </p:cNvPr>
          <p:cNvSpPr/>
          <p:nvPr/>
        </p:nvSpPr>
        <p:spPr>
          <a:xfrm>
            <a:off x="793790" y="3533775"/>
            <a:ext cx="7556421" cy="1700808"/>
          </a:xfrm>
          <a:prstGeom prst="rect">
            <a:avLst/>
          </a:prstGeom>
          <a:noFill/>
          <a:ln/>
        </p:spPr>
        <p:txBody>
          <a:bodyPr wrap="square" lIns="0" tIns="0" rIns="0" bIns="0" rtlCol="0" anchor="t"/>
          <a:lstStyle/>
          <a:p>
            <a:pPr marL="0" indent="0" algn="l">
              <a:lnSpc>
                <a:spcPts val="2650"/>
              </a:lnSpc>
              <a:buNone/>
            </a:pPr>
            <a:endParaRPr lang="en-US" sz="1750" dirty="0"/>
          </a:p>
        </p:txBody>
      </p:sp>
      <p:sp>
        <p:nvSpPr>
          <p:cNvPr id="5" name="Text 2">
            <a:extLst>
              <a:ext uri="{FF2B5EF4-FFF2-40B4-BE49-F238E27FC236}">
                <a16:creationId xmlns:a16="http://schemas.microsoft.com/office/drawing/2014/main" id="{80CA4B8B-AB1B-E6C5-718B-A95A50CC4D34}"/>
              </a:ext>
            </a:extLst>
          </p:cNvPr>
          <p:cNvSpPr/>
          <p:nvPr/>
        </p:nvSpPr>
        <p:spPr>
          <a:xfrm>
            <a:off x="793790" y="5489734"/>
            <a:ext cx="7556421" cy="1020485"/>
          </a:xfrm>
          <a:prstGeom prst="rect">
            <a:avLst/>
          </a:prstGeom>
          <a:noFill/>
          <a:ln/>
        </p:spPr>
        <p:txBody>
          <a:bodyPr wrap="square" lIns="0" tIns="0" rIns="0" bIns="0" rtlCol="0" anchor="t"/>
          <a:lstStyle/>
          <a:p>
            <a:pPr marL="0" indent="0" algn="l">
              <a:lnSpc>
                <a:spcPts val="2650"/>
              </a:lnSpc>
              <a:buNone/>
            </a:pPr>
            <a:endParaRPr lang="en-US" sz="1750" dirty="0"/>
          </a:p>
        </p:txBody>
      </p:sp>
      <p:sp>
        <p:nvSpPr>
          <p:cNvPr id="6" name="Shape 3">
            <a:extLst>
              <a:ext uri="{FF2B5EF4-FFF2-40B4-BE49-F238E27FC236}">
                <a16:creationId xmlns:a16="http://schemas.microsoft.com/office/drawing/2014/main" id="{FEF0298E-C494-5252-F11E-BE808A9775D7}"/>
              </a:ext>
            </a:extLst>
          </p:cNvPr>
          <p:cNvSpPr/>
          <p:nvPr/>
        </p:nvSpPr>
        <p:spPr>
          <a:xfrm>
            <a:off x="793790" y="6782276"/>
            <a:ext cx="362903" cy="362903"/>
          </a:xfrm>
          <a:prstGeom prst="roundRect">
            <a:avLst>
              <a:gd name="adj" fmla="val 25194296"/>
            </a:avLst>
          </a:prstGeom>
          <a:noFill/>
          <a:ln w="7620">
            <a:solidFill>
              <a:srgbClr val="FFFFFF"/>
            </a:solidFill>
            <a:prstDash val="solid"/>
          </a:ln>
        </p:spPr>
        <p:txBody>
          <a:bodyPr/>
          <a:lstStyle/>
          <a:p>
            <a:endParaRPr lang="en-IN"/>
          </a:p>
        </p:txBody>
      </p:sp>
      <p:sp>
        <p:nvSpPr>
          <p:cNvPr id="8" name="Text 4">
            <a:extLst>
              <a:ext uri="{FF2B5EF4-FFF2-40B4-BE49-F238E27FC236}">
                <a16:creationId xmlns:a16="http://schemas.microsoft.com/office/drawing/2014/main" id="{AD6D8DB3-D0ED-DF44-2D93-9348A00E11BB}"/>
              </a:ext>
            </a:extLst>
          </p:cNvPr>
          <p:cNvSpPr/>
          <p:nvPr/>
        </p:nvSpPr>
        <p:spPr>
          <a:xfrm>
            <a:off x="1270041" y="6765369"/>
            <a:ext cx="2204680" cy="396835"/>
          </a:xfrm>
          <a:prstGeom prst="rect">
            <a:avLst/>
          </a:prstGeom>
          <a:noFill/>
          <a:ln/>
        </p:spPr>
        <p:txBody>
          <a:bodyPr wrap="none" lIns="0" tIns="0" rIns="0" bIns="0" rtlCol="0" anchor="t"/>
          <a:lstStyle/>
          <a:p>
            <a:pPr marL="0" indent="0" algn="l">
              <a:lnSpc>
                <a:spcPts val="3100"/>
              </a:lnSpc>
              <a:buNone/>
            </a:pPr>
            <a:endParaRPr lang="en-US" sz="2200" dirty="0"/>
          </a:p>
        </p:txBody>
      </p:sp>
    </p:spTree>
    <p:extLst>
      <p:ext uri="{BB962C8B-B14F-4D97-AF65-F5344CB8AC3E}">
        <p14:creationId xmlns:p14="http://schemas.microsoft.com/office/powerpoint/2010/main" val="508615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233851"/>
            <a:ext cx="11802785"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Addressing Non-Resident Taxpayer Concerns</a:t>
            </a:r>
            <a:endParaRPr lang="en-US" sz="4450" dirty="0"/>
          </a:p>
        </p:txBody>
      </p:sp>
      <p:sp>
        <p:nvSpPr>
          <p:cNvPr id="3" name="Text 1"/>
          <p:cNvSpPr/>
          <p:nvPr/>
        </p:nvSpPr>
        <p:spPr>
          <a:xfrm>
            <a:off x="793790" y="350960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The Misconception</a:t>
            </a:r>
            <a:endParaRPr lang="en-US" sz="2200" dirty="0"/>
          </a:p>
        </p:txBody>
      </p:sp>
      <p:sp>
        <p:nvSpPr>
          <p:cNvPr id="4" name="Text 2"/>
          <p:cNvSpPr/>
          <p:nvPr/>
        </p:nvSpPr>
        <p:spPr>
          <a:xfrm>
            <a:off x="793790" y="4090749"/>
            <a:ext cx="6244709" cy="1700808"/>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Many taxpayers, especially Non-Resident taxpayers, hesitate to opt for compounding due to the misconception that it constitutes an admission of offences, which could impact their reporting obligations at various statutory and international forums.</a:t>
            </a:r>
            <a:endParaRPr lang="en-US" sz="1750" dirty="0"/>
          </a:p>
        </p:txBody>
      </p:sp>
      <p:sp>
        <p:nvSpPr>
          <p:cNvPr id="5" name="Text 3"/>
          <p:cNvSpPr/>
          <p:nvPr/>
        </p:nvSpPr>
        <p:spPr>
          <a:xfrm>
            <a:off x="7599521" y="350960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The Solution</a:t>
            </a:r>
            <a:endParaRPr lang="en-US" sz="2200" dirty="0"/>
          </a:p>
        </p:txBody>
      </p:sp>
      <p:sp>
        <p:nvSpPr>
          <p:cNvPr id="6" name="Text 4"/>
          <p:cNvSpPr/>
          <p:nvPr/>
        </p:nvSpPr>
        <p:spPr>
          <a:xfrm>
            <a:off x="7599521" y="4090749"/>
            <a:ext cx="6244709" cy="1700808"/>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To clarify this issue and encourage taxpayers to seek compounding, the Competent Authority shall include a specific paragraph in the compounding order which clarifies that it is intended solely to resolve the offence and should not be interpreted as an admission of guilt by the applicant.</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349454"/>
            <a:ext cx="8882896"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Changes for Companies and HUFs</a:t>
            </a:r>
            <a:endParaRPr lang="en-US" sz="4450" dirty="0"/>
          </a:p>
        </p:txBody>
      </p:sp>
      <p:sp>
        <p:nvSpPr>
          <p:cNvPr id="3" name="Text 1"/>
          <p:cNvSpPr/>
          <p:nvPr/>
        </p:nvSpPr>
        <p:spPr>
          <a:xfrm>
            <a:off x="793790" y="262520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Previous Requirement</a:t>
            </a:r>
            <a:endParaRPr lang="en-US" sz="2200" dirty="0"/>
          </a:p>
        </p:txBody>
      </p:sp>
      <p:sp>
        <p:nvSpPr>
          <p:cNvPr id="4" name="Text 2"/>
          <p:cNvSpPr/>
          <p:nvPr/>
        </p:nvSpPr>
        <p:spPr>
          <a:xfrm>
            <a:off x="793790" y="3206353"/>
            <a:ext cx="6244709"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Earlier, the main accused (companies and HUFs) were required to file the application for compounding, creating procedural hurdles.</a:t>
            </a:r>
            <a:endParaRPr lang="en-US" sz="1750" dirty="0"/>
          </a:p>
        </p:txBody>
      </p:sp>
      <p:sp>
        <p:nvSpPr>
          <p:cNvPr id="5" name="Text 3"/>
          <p:cNvSpPr/>
          <p:nvPr/>
        </p:nvSpPr>
        <p:spPr>
          <a:xfrm>
            <a:off x="793790" y="4430911"/>
            <a:ext cx="6244709"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This often led to delays when the main entity was unable or unwilling to file the application, leaving co-accused without recourse.</a:t>
            </a:r>
            <a:endParaRPr lang="en-US" sz="1750" dirty="0"/>
          </a:p>
        </p:txBody>
      </p:sp>
      <p:sp>
        <p:nvSpPr>
          <p:cNvPr id="6" name="Text 4"/>
          <p:cNvSpPr/>
          <p:nvPr/>
        </p:nvSpPr>
        <p:spPr>
          <a:xfrm>
            <a:off x="7599521" y="262520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Revised Approach</a:t>
            </a:r>
            <a:endParaRPr lang="en-US" sz="2200" dirty="0"/>
          </a:p>
        </p:txBody>
      </p:sp>
      <p:sp>
        <p:nvSpPr>
          <p:cNvPr id="7" name="Text 5"/>
          <p:cNvSpPr/>
          <p:nvPr/>
        </p:nvSpPr>
        <p:spPr>
          <a:xfrm>
            <a:off x="7599521" y="3206353"/>
            <a:ext cx="6244709"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The requirement for the main accused to file the application has been dispensed with under Section 278B or 278C of the IT Act.</a:t>
            </a:r>
            <a:endParaRPr lang="en-US" sz="1750" dirty="0"/>
          </a:p>
        </p:txBody>
      </p:sp>
      <p:sp>
        <p:nvSpPr>
          <p:cNvPr id="8" name="Text 6"/>
          <p:cNvSpPr/>
          <p:nvPr/>
        </p:nvSpPr>
        <p:spPr>
          <a:xfrm>
            <a:off x="7599521" y="4430911"/>
            <a:ext cx="6244709"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The application may now be filed separately or conjointly by the main accused and/or any of the person(s) deemed to be guilty of the offence, referred to as co-accused.</a:t>
            </a:r>
            <a:endParaRPr lang="en-US" sz="1750" dirty="0"/>
          </a:p>
        </p:txBody>
      </p:sp>
      <p:sp>
        <p:nvSpPr>
          <p:cNvPr id="9" name="Text 7"/>
          <p:cNvSpPr/>
          <p:nvPr/>
        </p:nvSpPr>
        <p:spPr>
          <a:xfrm>
            <a:off x="7599521" y="5655469"/>
            <a:ext cx="6244709"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On payment of compounding charges by the main accused and/or any co-accused, the Competent Authority shall compound the offences via an order.</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73787" y="607933"/>
            <a:ext cx="10802779" cy="690801"/>
          </a:xfrm>
          <a:prstGeom prst="rect">
            <a:avLst/>
          </a:prstGeom>
          <a:noFill/>
          <a:ln/>
        </p:spPr>
        <p:txBody>
          <a:bodyPr wrap="none" lIns="0" tIns="0" rIns="0" bIns="0" rtlCol="0" anchor="t"/>
          <a:lstStyle/>
          <a:p>
            <a:pPr marL="0" indent="0" algn="l">
              <a:lnSpc>
                <a:spcPts val="5400"/>
              </a:lnSpc>
              <a:buNone/>
            </a:pPr>
            <a:r>
              <a:rPr lang="en-US" sz="4350" dirty="0">
                <a:solidFill>
                  <a:srgbClr val="2E3C4E"/>
                </a:solidFill>
                <a:latin typeface="Host Grotesk Medium" pitchFamily="34" charset="0"/>
                <a:ea typeface="Host Grotesk Medium" pitchFamily="34" charset="-122"/>
                <a:cs typeface="Host Grotesk Medium" pitchFamily="34" charset="-120"/>
              </a:rPr>
              <a:t>Insolvency Cases and Co-accused Liability</a:t>
            </a:r>
            <a:endParaRPr lang="en-US" sz="4350" dirty="0"/>
          </a:p>
        </p:txBody>
      </p:sp>
      <p:sp>
        <p:nvSpPr>
          <p:cNvPr id="3" name="Shape 1"/>
          <p:cNvSpPr/>
          <p:nvPr/>
        </p:nvSpPr>
        <p:spPr>
          <a:xfrm>
            <a:off x="773787" y="1740813"/>
            <a:ext cx="2180392" cy="1251585"/>
          </a:xfrm>
          <a:prstGeom prst="roundRect">
            <a:avLst>
              <a:gd name="adj" fmla="val 7419"/>
            </a:avLst>
          </a:prstGeom>
          <a:solidFill>
            <a:srgbClr val="D9EDF2"/>
          </a:solidFill>
          <a:ln w="7620">
            <a:solidFill>
              <a:srgbClr val="BFD3D8"/>
            </a:solidFill>
            <a:prstDash val="solid"/>
          </a:ln>
        </p:spPr>
        <p:txBody>
          <a:bodyPr/>
          <a:lstStyle/>
          <a:p>
            <a:endParaRPr lang="en-IN"/>
          </a:p>
        </p:txBody>
      </p:sp>
      <p:pic>
        <p:nvPicPr>
          <p:cNvPr id="4" name="Image 0" descr="preencoded.png"/>
          <p:cNvPicPr>
            <a:picLocks noChangeAspect="1"/>
          </p:cNvPicPr>
          <p:nvPr/>
        </p:nvPicPr>
        <p:blipFill>
          <a:blip r:embed="rId3"/>
          <a:stretch>
            <a:fillRect/>
          </a:stretch>
        </p:blipFill>
        <p:spPr>
          <a:xfrm>
            <a:off x="1708547" y="2172295"/>
            <a:ext cx="310872" cy="388620"/>
          </a:xfrm>
          <a:prstGeom prst="rect">
            <a:avLst/>
          </a:prstGeom>
        </p:spPr>
      </p:pic>
      <p:sp>
        <p:nvSpPr>
          <p:cNvPr id="5" name="Text 2"/>
          <p:cNvSpPr/>
          <p:nvPr/>
        </p:nvSpPr>
        <p:spPr>
          <a:xfrm>
            <a:off x="3175159" y="1961793"/>
            <a:ext cx="2763679" cy="345400"/>
          </a:xfrm>
          <a:prstGeom prst="rect">
            <a:avLst/>
          </a:prstGeom>
          <a:noFill/>
          <a:ln/>
        </p:spPr>
        <p:txBody>
          <a:bodyPr wrap="none" lIns="0" tIns="0" rIns="0" bIns="0" rtlCol="0" anchor="t"/>
          <a:lstStyle/>
          <a:p>
            <a:pPr marL="0" indent="0" algn="l">
              <a:lnSpc>
                <a:spcPts val="2700"/>
              </a:lnSpc>
              <a:buNone/>
            </a:pPr>
            <a:r>
              <a:rPr lang="en-US" sz="2150" dirty="0">
                <a:solidFill>
                  <a:srgbClr val="384653"/>
                </a:solidFill>
                <a:latin typeface="Host Grotesk Medium" pitchFamily="34" charset="0"/>
                <a:ea typeface="Host Grotesk Medium" pitchFamily="34" charset="-122"/>
                <a:cs typeface="Host Grotesk Medium" pitchFamily="34" charset="-120"/>
              </a:rPr>
              <a:t>Company under IBC</a:t>
            </a:r>
            <a:endParaRPr lang="en-US" sz="2150" dirty="0"/>
          </a:p>
        </p:txBody>
      </p:sp>
      <p:sp>
        <p:nvSpPr>
          <p:cNvPr id="6" name="Text 3"/>
          <p:cNvSpPr/>
          <p:nvPr/>
        </p:nvSpPr>
        <p:spPr>
          <a:xfrm>
            <a:off x="3175159" y="2439829"/>
            <a:ext cx="5733098" cy="331589"/>
          </a:xfrm>
          <a:prstGeom prst="rect">
            <a:avLst/>
          </a:prstGeom>
          <a:noFill/>
          <a:ln/>
        </p:spPr>
        <p:txBody>
          <a:bodyPr wrap="none" lIns="0" tIns="0" rIns="0" bIns="0" rtlCol="0" anchor="t"/>
          <a:lstStyle/>
          <a:p>
            <a:pPr marL="0" indent="0" algn="l">
              <a:lnSpc>
                <a:spcPts val="2600"/>
              </a:lnSpc>
              <a:buNone/>
            </a:pPr>
            <a:r>
              <a:rPr lang="en-US" sz="1700" dirty="0">
                <a:solidFill>
                  <a:srgbClr val="384653"/>
                </a:solidFill>
                <a:latin typeface="Roboto" pitchFamily="34" charset="0"/>
                <a:ea typeface="Roboto" pitchFamily="34" charset="-122"/>
                <a:cs typeface="Roboto" pitchFamily="34" charset="-120"/>
              </a:rPr>
              <a:t>When a company enters insolvency proceedings under IBC</a:t>
            </a:r>
            <a:endParaRPr lang="en-US" sz="1700" dirty="0"/>
          </a:p>
        </p:txBody>
      </p:sp>
      <p:sp>
        <p:nvSpPr>
          <p:cNvPr id="7" name="Shape 4"/>
          <p:cNvSpPr/>
          <p:nvPr/>
        </p:nvSpPr>
        <p:spPr>
          <a:xfrm>
            <a:off x="3064669" y="2977158"/>
            <a:ext cx="10681454" cy="15240"/>
          </a:xfrm>
          <a:prstGeom prst="roundRect">
            <a:avLst>
              <a:gd name="adj" fmla="val 609318"/>
            </a:avLst>
          </a:prstGeom>
          <a:solidFill>
            <a:srgbClr val="BFD3D8"/>
          </a:solidFill>
          <a:ln/>
        </p:spPr>
        <p:txBody>
          <a:bodyPr/>
          <a:lstStyle/>
          <a:p>
            <a:endParaRPr lang="en-IN"/>
          </a:p>
        </p:txBody>
      </p:sp>
      <p:sp>
        <p:nvSpPr>
          <p:cNvPr id="8" name="Shape 5"/>
          <p:cNvSpPr/>
          <p:nvPr/>
        </p:nvSpPr>
        <p:spPr>
          <a:xfrm>
            <a:off x="773787" y="3102888"/>
            <a:ext cx="4360902" cy="1251585"/>
          </a:xfrm>
          <a:prstGeom prst="roundRect">
            <a:avLst>
              <a:gd name="adj" fmla="val 7419"/>
            </a:avLst>
          </a:prstGeom>
          <a:solidFill>
            <a:srgbClr val="D9EDF2"/>
          </a:solidFill>
          <a:ln w="7620">
            <a:solidFill>
              <a:srgbClr val="BFD3D8"/>
            </a:solidFill>
            <a:prstDash val="solid"/>
          </a:ln>
        </p:spPr>
        <p:txBody>
          <a:bodyPr/>
          <a:lstStyle/>
          <a:p>
            <a:endParaRPr lang="en-IN"/>
          </a:p>
        </p:txBody>
      </p:sp>
      <p:pic>
        <p:nvPicPr>
          <p:cNvPr id="9" name="Image 1" descr="preencoded.png"/>
          <p:cNvPicPr>
            <a:picLocks noChangeAspect="1"/>
          </p:cNvPicPr>
          <p:nvPr/>
        </p:nvPicPr>
        <p:blipFill>
          <a:blip r:embed="rId4"/>
          <a:stretch>
            <a:fillRect/>
          </a:stretch>
        </p:blipFill>
        <p:spPr>
          <a:xfrm>
            <a:off x="2798802" y="3534370"/>
            <a:ext cx="310872" cy="388620"/>
          </a:xfrm>
          <a:prstGeom prst="rect">
            <a:avLst/>
          </a:prstGeom>
        </p:spPr>
      </p:pic>
      <p:sp>
        <p:nvSpPr>
          <p:cNvPr id="10" name="Text 6"/>
          <p:cNvSpPr/>
          <p:nvPr/>
        </p:nvSpPr>
        <p:spPr>
          <a:xfrm>
            <a:off x="5355669" y="3323868"/>
            <a:ext cx="3258383" cy="345400"/>
          </a:xfrm>
          <a:prstGeom prst="rect">
            <a:avLst/>
          </a:prstGeom>
          <a:noFill/>
          <a:ln/>
        </p:spPr>
        <p:txBody>
          <a:bodyPr wrap="none" lIns="0" tIns="0" rIns="0" bIns="0" rtlCol="0" anchor="t"/>
          <a:lstStyle/>
          <a:p>
            <a:pPr marL="0" indent="0" algn="l">
              <a:lnSpc>
                <a:spcPts val="2700"/>
              </a:lnSpc>
              <a:buNone/>
            </a:pPr>
            <a:r>
              <a:rPr lang="en-US" sz="2150" dirty="0">
                <a:solidFill>
                  <a:srgbClr val="384653"/>
                </a:solidFill>
                <a:latin typeface="Host Grotesk Medium" pitchFamily="34" charset="0"/>
                <a:ea typeface="Host Grotesk Medium" pitchFamily="34" charset="-122"/>
                <a:cs typeface="Host Grotesk Medium" pitchFamily="34" charset="-120"/>
              </a:rPr>
              <a:t>Company Liability Ceases</a:t>
            </a:r>
            <a:endParaRPr lang="en-US" sz="2150" dirty="0"/>
          </a:p>
        </p:txBody>
      </p:sp>
      <p:sp>
        <p:nvSpPr>
          <p:cNvPr id="11" name="Text 7"/>
          <p:cNvSpPr/>
          <p:nvPr/>
        </p:nvSpPr>
        <p:spPr>
          <a:xfrm>
            <a:off x="5355669" y="3801904"/>
            <a:ext cx="7159347" cy="331589"/>
          </a:xfrm>
          <a:prstGeom prst="rect">
            <a:avLst/>
          </a:prstGeom>
          <a:noFill/>
          <a:ln/>
        </p:spPr>
        <p:txBody>
          <a:bodyPr wrap="none" lIns="0" tIns="0" rIns="0" bIns="0" rtlCol="0" anchor="t"/>
          <a:lstStyle/>
          <a:p>
            <a:pPr marL="0" indent="0" algn="l">
              <a:lnSpc>
                <a:spcPts val="2600"/>
              </a:lnSpc>
              <a:buNone/>
            </a:pPr>
            <a:r>
              <a:rPr lang="en-US" sz="1700" dirty="0">
                <a:solidFill>
                  <a:srgbClr val="384653"/>
                </a:solidFill>
                <a:latin typeface="Roboto" pitchFamily="34" charset="0"/>
                <a:ea typeface="Roboto" pitchFamily="34" charset="-122"/>
                <a:cs typeface="Roboto" pitchFamily="34" charset="-120"/>
              </a:rPr>
              <a:t>Company's liability for offences committed prior to insolvency may cease</a:t>
            </a:r>
            <a:endParaRPr lang="en-US" sz="1700" dirty="0"/>
          </a:p>
        </p:txBody>
      </p:sp>
      <p:sp>
        <p:nvSpPr>
          <p:cNvPr id="12" name="Shape 8"/>
          <p:cNvSpPr/>
          <p:nvPr/>
        </p:nvSpPr>
        <p:spPr>
          <a:xfrm>
            <a:off x="5245179" y="4339233"/>
            <a:ext cx="8500943" cy="15240"/>
          </a:xfrm>
          <a:prstGeom prst="roundRect">
            <a:avLst>
              <a:gd name="adj" fmla="val 609318"/>
            </a:avLst>
          </a:prstGeom>
          <a:solidFill>
            <a:srgbClr val="BFD3D8"/>
          </a:solidFill>
          <a:ln/>
        </p:spPr>
        <p:txBody>
          <a:bodyPr/>
          <a:lstStyle/>
          <a:p>
            <a:endParaRPr lang="en-IN"/>
          </a:p>
        </p:txBody>
      </p:sp>
      <p:sp>
        <p:nvSpPr>
          <p:cNvPr id="13" name="Shape 9"/>
          <p:cNvSpPr/>
          <p:nvPr/>
        </p:nvSpPr>
        <p:spPr>
          <a:xfrm>
            <a:off x="773787" y="4464963"/>
            <a:ext cx="6541413" cy="1583174"/>
          </a:xfrm>
          <a:prstGeom prst="roundRect">
            <a:avLst>
              <a:gd name="adj" fmla="val 5865"/>
            </a:avLst>
          </a:prstGeom>
          <a:solidFill>
            <a:srgbClr val="D9EDF2"/>
          </a:solidFill>
          <a:ln w="7620">
            <a:solidFill>
              <a:srgbClr val="BFD3D8"/>
            </a:solidFill>
            <a:prstDash val="solid"/>
          </a:ln>
        </p:spPr>
        <p:txBody>
          <a:bodyPr/>
          <a:lstStyle/>
          <a:p>
            <a:endParaRPr lang="en-IN"/>
          </a:p>
        </p:txBody>
      </p:sp>
      <p:pic>
        <p:nvPicPr>
          <p:cNvPr id="14" name="Image 2" descr="preencoded.png"/>
          <p:cNvPicPr>
            <a:picLocks noChangeAspect="1"/>
          </p:cNvPicPr>
          <p:nvPr/>
        </p:nvPicPr>
        <p:blipFill>
          <a:blip r:embed="rId5"/>
          <a:stretch>
            <a:fillRect/>
          </a:stretch>
        </p:blipFill>
        <p:spPr>
          <a:xfrm>
            <a:off x="3889058" y="5062180"/>
            <a:ext cx="310872" cy="388620"/>
          </a:xfrm>
          <a:prstGeom prst="rect">
            <a:avLst/>
          </a:prstGeom>
        </p:spPr>
      </p:pic>
      <p:sp>
        <p:nvSpPr>
          <p:cNvPr id="15" name="Text 10"/>
          <p:cNvSpPr/>
          <p:nvPr/>
        </p:nvSpPr>
        <p:spPr>
          <a:xfrm>
            <a:off x="7536180" y="4685943"/>
            <a:ext cx="3914418" cy="345400"/>
          </a:xfrm>
          <a:prstGeom prst="rect">
            <a:avLst/>
          </a:prstGeom>
          <a:noFill/>
          <a:ln/>
        </p:spPr>
        <p:txBody>
          <a:bodyPr wrap="none" lIns="0" tIns="0" rIns="0" bIns="0" rtlCol="0" anchor="t"/>
          <a:lstStyle/>
          <a:p>
            <a:pPr marL="0" indent="0" algn="l">
              <a:lnSpc>
                <a:spcPts val="2700"/>
              </a:lnSpc>
              <a:buNone/>
            </a:pPr>
            <a:r>
              <a:rPr lang="en-US" sz="2150" dirty="0">
                <a:solidFill>
                  <a:srgbClr val="384653"/>
                </a:solidFill>
                <a:latin typeface="Host Grotesk Medium" pitchFamily="34" charset="0"/>
                <a:ea typeface="Host Grotesk Medium" pitchFamily="34" charset="-122"/>
                <a:cs typeface="Host Grotesk Medium" pitchFamily="34" charset="-120"/>
              </a:rPr>
              <a:t>Co-accused Liability Continues</a:t>
            </a:r>
            <a:endParaRPr lang="en-US" sz="2150" dirty="0"/>
          </a:p>
        </p:txBody>
      </p:sp>
      <p:sp>
        <p:nvSpPr>
          <p:cNvPr id="16" name="Text 11"/>
          <p:cNvSpPr/>
          <p:nvPr/>
        </p:nvSpPr>
        <p:spPr>
          <a:xfrm>
            <a:off x="7536180" y="5163979"/>
            <a:ext cx="6099453" cy="663178"/>
          </a:xfrm>
          <a:prstGeom prst="rect">
            <a:avLst/>
          </a:prstGeom>
          <a:noFill/>
          <a:ln/>
        </p:spPr>
        <p:txBody>
          <a:bodyPr wrap="square" lIns="0" tIns="0" rIns="0" bIns="0" rtlCol="0" anchor="t"/>
          <a:lstStyle/>
          <a:p>
            <a:pPr marL="0" indent="0" algn="l">
              <a:lnSpc>
                <a:spcPts val="2600"/>
              </a:lnSpc>
              <a:buNone/>
            </a:pPr>
            <a:r>
              <a:rPr lang="en-US" sz="1700" dirty="0">
                <a:solidFill>
                  <a:srgbClr val="384653"/>
                </a:solidFill>
                <a:latin typeface="Roboto" pitchFamily="34" charset="0"/>
                <a:ea typeface="Roboto" pitchFamily="34" charset="-122"/>
                <a:cs typeface="Roboto" pitchFamily="34" charset="-120"/>
              </a:rPr>
              <a:t>Prosecution proceedings against co-accused can still continue</a:t>
            </a:r>
            <a:endParaRPr lang="en-US" sz="1700" dirty="0"/>
          </a:p>
        </p:txBody>
      </p:sp>
      <p:sp>
        <p:nvSpPr>
          <p:cNvPr id="17" name="Text 12"/>
          <p:cNvSpPr/>
          <p:nvPr/>
        </p:nvSpPr>
        <p:spPr>
          <a:xfrm>
            <a:off x="773787" y="6296858"/>
            <a:ext cx="13082826" cy="1326356"/>
          </a:xfrm>
          <a:prstGeom prst="rect">
            <a:avLst/>
          </a:prstGeom>
          <a:noFill/>
          <a:ln/>
        </p:spPr>
        <p:txBody>
          <a:bodyPr wrap="square" lIns="0" tIns="0" rIns="0" bIns="0" rtlCol="0" anchor="t"/>
          <a:lstStyle/>
          <a:p>
            <a:pPr marL="0" indent="0" algn="l">
              <a:lnSpc>
                <a:spcPts val="2600"/>
              </a:lnSpc>
              <a:buNone/>
            </a:pPr>
            <a:r>
              <a:rPr lang="en-US" sz="1700" dirty="0">
                <a:solidFill>
                  <a:srgbClr val="384653"/>
                </a:solidFill>
                <a:latin typeface="Roboto" pitchFamily="34" charset="0"/>
                <a:ea typeface="Roboto" pitchFamily="34" charset="-122"/>
                <a:cs typeface="Roboto" pitchFamily="34" charset="-120"/>
              </a:rPr>
              <a:t>In cases where liability of a company for an offence committed prior to the commencement of the corporate insolvency resolution process ceases due to the provisions of the Insolvency Bankruptcy Code (IBC), it is clarified that prosecution proceedings against the co-accused can still continue. This important clarification ensures that individual accountability remains even when corporate liability is affected by insolvency proceedings.</a:t>
            </a:r>
            <a:endParaRPr lang="en-US" sz="17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957"/>
          </a:xfrm>
          <a:prstGeom prst="rect">
            <a:avLst/>
          </a:prstGeom>
        </p:spPr>
      </p:pic>
      <p:sp>
        <p:nvSpPr>
          <p:cNvPr id="3" name="Text 0"/>
          <p:cNvSpPr/>
          <p:nvPr/>
        </p:nvSpPr>
        <p:spPr>
          <a:xfrm>
            <a:off x="672465" y="528399"/>
            <a:ext cx="7590711" cy="600432"/>
          </a:xfrm>
          <a:prstGeom prst="rect">
            <a:avLst/>
          </a:prstGeom>
          <a:noFill/>
          <a:ln/>
        </p:spPr>
        <p:txBody>
          <a:bodyPr wrap="none" lIns="0" tIns="0" rIns="0" bIns="0" rtlCol="0" anchor="t"/>
          <a:lstStyle/>
          <a:p>
            <a:pPr marL="0" indent="0" algn="l">
              <a:lnSpc>
                <a:spcPts val="4700"/>
              </a:lnSpc>
              <a:buNone/>
            </a:pPr>
            <a:r>
              <a:rPr lang="en-US" sz="3750" dirty="0">
                <a:solidFill>
                  <a:srgbClr val="2E3C4E"/>
                </a:solidFill>
                <a:latin typeface="Host Grotesk Medium" pitchFamily="34" charset="0"/>
                <a:ea typeface="Host Grotesk Medium" pitchFamily="34" charset="-122"/>
                <a:cs typeface="Host Grotesk Medium" pitchFamily="34" charset="-120"/>
              </a:rPr>
              <a:t>FAQ: Understanding Compounding</a:t>
            </a:r>
            <a:endParaRPr lang="en-US" sz="3750" dirty="0"/>
          </a:p>
        </p:txBody>
      </p:sp>
      <p:sp>
        <p:nvSpPr>
          <p:cNvPr id="4" name="Shape 1"/>
          <p:cNvSpPr/>
          <p:nvPr/>
        </p:nvSpPr>
        <p:spPr>
          <a:xfrm>
            <a:off x="672465" y="1416963"/>
            <a:ext cx="432316" cy="432316"/>
          </a:xfrm>
          <a:prstGeom prst="roundRect">
            <a:avLst>
              <a:gd name="adj" fmla="val 18667"/>
            </a:avLst>
          </a:prstGeom>
          <a:solidFill>
            <a:srgbClr val="D9EDF2"/>
          </a:solidFill>
          <a:ln w="7620">
            <a:solidFill>
              <a:srgbClr val="BFD3D8"/>
            </a:solidFill>
            <a:prstDash val="solid"/>
          </a:ln>
        </p:spPr>
        <p:txBody>
          <a:bodyPr/>
          <a:lstStyle/>
          <a:p>
            <a:endParaRPr lang="en-IN"/>
          </a:p>
        </p:txBody>
      </p:sp>
      <p:sp>
        <p:nvSpPr>
          <p:cNvPr id="5" name="Text 2"/>
          <p:cNvSpPr/>
          <p:nvPr/>
        </p:nvSpPr>
        <p:spPr>
          <a:xfrm>
            <a:off x="744498" y="1452979"/>
            <a:ext cx="288131" cy="360164"/>
          </a:xfrm>
          <a:prstGeom prst="rect">
            <a:avLst/>
          </a:prstGeom>
          <a:noFill/>
          <a:ln/>
        </p:spPr>
        <p:txBody>
          <a:bodyPr wrap="none" lIns="0" tIns="0" rIns="0" bIns="0" rtlCol="0" anchor="t"/>
          <a:lstStyle/>
          <a:p>
            <a:pPr marL="0" indent="0" algn="ctr">
              <a:lnSpc>
                <a:spcPts val="2250"/>
              </a:lnSpc>
              <a:buNone/>
            </a:pPr>
            <a:r>
              <a:rPr lang="en-US" sz="2250" dirty="0">
                <a:solidFill>
                  <a:srgbClr val="384653"/>
                </a:solidFill>
                <a:latin typeface="Host Grotesk Medium" pitchFamily="34" charset="0"/>
                <a:ea typeface="Host Grotesk Medium" pitchFamily="34" charset="-122"/>
                <a:cs typeface="Host Grotesk Medium" pitchFamily="34" charset="-120"/>
              </a:rPr>
              <a:t>1</a:t>
            </a:r>
            <a:endParaRPr lang="en-US" sz="2250" dirty="0"/>
          </a:p>
        </p:txBody>
      </p:sp>
      <p:sp>
        <p:nvSpPr>
          <p:cNvPr id="6" name="Text 3"/>
          <p:cNvSpPr/>
          <p:nvPr/>
        </p:nvSpPr>
        <p:spPr>
          <a:xfrm>
            <a:off x="1296829" y="1482923"/>
            <a:ext cx="3727013" cy="300157"/>
          </a:xfrm>
          <a:prstGeom prst="rect">
            <a:avLst/>
          </a:prstGeom>
          <a:noFill/>
          <a:ln/>
        </p:spPr>
        <p:txBody>
          <a:bodyPr wrap="none" lIns="0" tIns="0" rIns="0" bIns="0" rtlCol="0" anchor="t"/>
          <a:lstStyle/>
          <a:p>
            <a:pPr marL="0" indent="0" algn="l">
              <a:lnSpc>
                <a:spcPts val="2350"/>
              </a:lnSpc>
              <a:buNone/>
            </a:pPr>
            <a:r>
              <a:rPr lang="en-US" sz="1850" dirty="0">
                <a:solidFill>
                  <a:srgbClr val="384653"/>
                </a:solidFill>
                <a:latin typeface="Host Grotesk Medium" pitchFamily="34" charset="0"/>
                <a:ea typeface="Host Grotesk Medium" pitchFamily="34" charset="-122"/>
                <a:cs typeface="Host Grotesk Medium" pitchFamily="34" charset="-120"/>
              </a:rPr>
              <a:t>What is compounding of offence?</a:t>
            </a:r>
            <a:endParaRPr lang="en-US" sz="1850" dirty="0"/>
          </a:p>
        </p:txBody>
      </p:sp>
      <p:sp>
        <p:nvSpPr>
          <p:cNvPr id="7" name="Text 4"/>
          <p:cNvSpPr/>
          <p:nvPr/>
        </p:nvSpPr>
        <p:spPr>
          <a:xfrm>
            <a:off x="1296829" y="1898333"/>
            <a:ext cx="7174706" cy="864751"/>
          </a:xfrm>
          <a:prstGeom prst="rect">
            <a:avLst/>
          </a:prstGeom>
          <a:noFill/>
          <a:ln/>
        </p:spPr>
        <p:txBody>
          <a:bodyPr wrap="square" lIns="0" tIns="0" rIns="0" bIns="0" rtlCol="0" anchor="t"/>
          <a:lstStyle/>
          <a:p>
            <a:pPr marL="0" indent="0" algn="l">
              <a:lnSpc>
                <a:spcPts val="2250"/>
              </a:lnSpc>
              <a:buNone/>
            </a:pPr>
            <a:r>
              <a:rPr lang="en-US" sz="1500" dirty="0">
                <a:solidFill>
                  <a:srgbClr val="384653"/>
                </a:solidFill>
                <a:latin typeface="Roboto" pitchFamily="34" charset="0"/>
                <a:ea typeface="Roboto" pitchFamily="34" charset="-122"/>
                <a:cs typeface="Roboto" pitchFamily="34" charset="-120"/>
              </a:rPr>
              <a:t>Compounding of an offence is a mechanism whereby major legal consequences of the defaulter are reprieved by affording him an opportunity to pay a certain sum of money to escape prosecution.</a:t>
            </a:r>
            <a:endParaRPr lang="en-US" sz="1500" dirty="0"/>
          </a:p>
        </p:txBody>
      </p:sp>
      <p:sp>
        <p:nvSpPr>
          <p:cNvPr id="8" name="Shape 5"/>
          <p:cNvSpPr/>
          <p:nvPr/>
        </p:nvSpPr>
        <p:spPr>
          <a:xfrm>
            <a:off x="672465" y="3147298"/>
            <a:ext cx="432316" cy="432316"/>
          </a:xfrm>
          <a:prstGeom prst="roundRect">
            <a:avLst>
              <a:gd name="adj" fmla="val 18667"/>
            </a:avLst>
          </a:prstGeom>
          <a:solidFill>
            <a:srgbClr val="D9EDF2"/>
          </a:solidFill>
          <a:ln w="7620">
            <a:solidFill>
              <a:srgbClr val="BFD3D8"/>
            </a:solidFill>
            <a:prstDash val="solid"/>
          </a:ln>
        </p:spPr>
        <p:txBody>
          <a:bodyPr/>
          <a:lstStyle/>
          <a:p>
            <a:endParaRPr lang="en-IN"/>
          </a:p>
        </p:txBody>
      </p:sp>
      <p:sp>
        <p:nvSpPr>
          <p:cNvPr id="9" name="Text 6"/>
          <p:cNvSpPr/>
          <p:nvPr/>
        </p:nvSpPr>
        <p:spPr>
          <a:xfrm>
            <a:off x="744498" y="3183315"/>
            <a:ext cx="288131" cy="360164"/>
          </a:xfrm>
          <a:prstGeom prst="rect">
            <a:avLst/>
          </a:prstGeom>
          <a:noFill/>
          <a:ln/>
        </p:spPr>
        <p:txBody>
          <a:bodyPr wrap="none" lIns="0" tIns="0" rIns="0" bIns="0" rtlCol="0" anchor="t"/>
          <a:lstStyle/>
          <a:p>
            <a:pPr marL="0" indent="0" algn="ctr">
              <a:lnSpc>
                <a:spcPts val="2250"/>
              </a:lnSpc>
              <a:buNone/>
            </a:pPr>
            <a:r>
              <a:rPr lang="en-US" sz="2250" dirty="0">
                <a:solidFill>
                  <a:srgbClr val="384653"/>
                </a:solidFill>
                <a:latin typeface="Host Grotesk Medium" pitchFamily="34" charset="0"/>
                <a:ea typeface="Host Grotesk Medium" pitchFamily="34" charset="-122"/>
                <a:cs typeface="Host Grotesk Medium" pitchFamily="34" charset="-120"/>
              </a:rPr>
              <a:t>2</a:t>
            </a:r>
            <a:endParaRPr lang="en-US" sz="2250" dirty="0"/>
          </a:p>
        </p:txBody>
      </p:sp>
      <p:sp>
        <p:nvSpPr>
          <p:cNvPr id="10" name="Text 7"/>
          <p:cNvSpPr/>
          <p:nvPr/>
        </p:nvSpPr>
        <p:spPr>
          <a:xfrm>
            <a:off x="1296829" y="3213259"/>
            <a:ext cx="7174706" cy="600313"/>
          </a:xfrm>
          <a:prstGeom prst="rect">
            <a:avLst/>
          </a:prstGeom>
          <a:noFill/>
          <a:ln/>
        </p:spPr>
        <p:txBody>
          <a:bodyPr wrap="square" lIns="0" tIns="0" rIns="0" bIns="0" rtlCol="0" anchor="t"/>
          <a:lstStyle/>
          <a:p>
            <a:pPr marL="0" indent="0" algn="l">
              <a:lnSpc>
                <a:spcPts val="2350"/>
              </a:lnSpc>
              <a:buNone/>
            </a:pPr>
            <a:r>
              <a:rPr lang="en-US" sz="1850" dirty="0">
                <a:solidFill>
                  <a:srgbClr val="384653"/>
                </a:solidFill>
                <a:latin typeface="Host Grotesk Medium" pitchFamily="34" charset="0"/>
                <a:ea typeface="Host Grotesk Medium" pitchFamily="34" charset="-122"/>
                <a:cs typeface="Host Grotesk Medium" pitchFamily="34" charset="-120"/>
              </a:rPr>
              <a:t>Are there any offences under IT Act which are not compoundable?</a:t>
            </a:r>
            <a:endParaRPr lang="en-US" sz="1850" dirty="0"/>
          </a:p>
        </p:txBody>
      </p:sp>
      <p:sp>
        <p:nvSpPr>
          <p:cNvPr id="11" name="Text 8"/>
          <p:cNvSpPr/>
          <p:nvPr/>
        </p:nvSpPr>
        <p:spPr>
          <a:xfrm>
            <a:off x="1296829" y="3928824"/>
            <a:ext cx="7174706" cy="576501"/>
          </a:xfrm>
          <a:prstGeom prst="rect">
            <a:avLst/>
          </a:prstGeom>
          <a:noFill/>
          <a:ln/>
        </p:spPr>
        <p:txBody>
          <a:bodyPr wrap="square" lIns="0" tIns="0" rIns="0" bIns="0" rtlCol="0" anchor="t"/>
          <a:lstStyle/>
          <a:p>
            <a:pPr marL="0" indent="0" algn="l">
              <a:lnSpc>
                <a:spcPts val="2250"/>
              </a:lnSpc>
              <a:buNone/>
            </a:pPr>
            <a:r>
              <a:rPr lang="en-US" sz="1500" dirty="0">
                <a:solidFill>
                  <a:srgbClr val="384653"/>
                </a:solidFill>
                <a:latin typeface="Roboto" pitchFamily="34" charset="0"/>
                <a:ea typeface="Roboto" pitchFamily="34" charset="-122"/>
                <a:cs typeface="Roboto" pitchFamily="34" charset="-120"/>
              </a:rPr>
              <a:t>As per the revised guidelines, all offences under the IT Act have been made compoundable.</a:t>
            </a:r>
            <a:endParaRPr lang="en-US" sz="1500" dirty="0"/>
          </a:p>
        </p:txBody>
      </p:sp>
      <p:sp>
        <p:nvSpPr>
          <p:cNvPr id="12" name="Shape 9"/>
          <p:cNvSpPr/>
          <p:nvPr/>
        </p:nvSpPr>
        <p:spPr>
          <a:xfrm>
            <a:off x="672465" y="4889540"/>
            <a:ext cx="432316" cy="432316"/>
          </a:xfrm>
          <a:prstGeom prst="roundRect">
            <a:avLst>
              <a:gd name="adj" fmla="val 18667"/>
            </a:avLst>
          </a:prstGeom>
          <a:solidFill>
            <a:srgbClr val="D9EDF2"/>
          </a:solidFill>
          <a:ln w="7620">
            <a:solidFill>
              <a:srgbClr val="BFD3D8"/>
            </a:solidFill>
            <a:prstDash val="solid"/>
          </a:ln>
        </p:spPr>
        <p:txBody>
          <a:bodyPr/>
          <a:lstStyle/>
          <a:p>
            <a:endParaRPr lang="en-IN"/>
          </a:p>
        </p:txBody>
      </p:sp>
      <p:sp>
        <p:nvSpPr>
          <p:cNvPr id="13" name="Text 10"/>
          <p:cNvSpPr/>
          <p:nvPr/>
        </p:nvSpPr>
        <p:spPr>
          <a:xfrm>
            <a:off x="744498" y="4925556"/>
            <a:ext cx="288131" cy="360164"/>
          </a:xfrm>
          <a:prstGeom prst="rect">
            <a:avLst/>
          </a:prstGeom>
          <a:noFill/>
          <a:ln/>
        </p:spPr>
        <p:txBody>
          <a:bodyPr wrap="none" lIns="0" tIns="0" rIns="0" bIns="0" rtlCol="0" anchor="t"/>
          <a:lstStyle/>
          <a:p>
            <a:pPr marL="0" indent="0" algn="ctr">
              <a:lnSpc>
                <a:spcPts val="2250"/>
              </a:lnSpc>
              <a:buNone/>
            </a:pPr>
            <a:r>
              <a:rPr lang="en-US" sz="2250" dirty="0">
                <a:solidFill>
                  <a:srgbClr val="384653"/>
                </a:solidFill>
                <a:latin typeface="Host Grotesk Medium" pitchFamily="34" charset="0"/>
                <a:ea typeface="Host Grotesk Medium" pitchFamily="34" charset="-122"/>
                <a:cs typeface="Host Grotesk Medium" pitchFamily="34" charset="-120"/>
              </a:rPr>
              <a:t>3</a:t>
            </a:r>
            <a:endParaRPr lang="en-US" sz="2250" dirty="0"/>
          </a:p>
        </p:txBody>
      </p:sp>
      <p:sp>
        <p:nvSpPr>
          <p:cNvPr id="14" name="Text 11"/>
          <p:cNvSpPr/>
          <p:nvPr/>
        </p:nvSpPr>
        <p:spPr>
          <a:xfrm>
            <a:off x="1296829" y="4955500"/>
            <a:ext cx="7174706" cy="600313"/>
          </a:xfrm>
          <a:prstGeom prst="rect">
            <a:avLst/>
          </a:prstGeom>
          <a:noFill/>
          <a:ln/>
        </p:spPr>
        <p:txBody>
          <a:bodyPr wrap="square" lIns="0" tIns="0" rIns="0" bIns="0" rtlCol="0" anchor="t"/>
          <a:lstStyle/>
          <a:p>
            <a:pPr marL="0" indent="0" algn="l">
              <a:lnSpc>
                <a:spcPts val="2350"/>
              </a:lnSpc>
              <a:buNone/>
            </a:pPr>
            <a:r>
              <a:rPr lang="en-US" sz="1850" dirty="0">
                <a:solidFill>
                  <a:srgbClr val="384653"/>
                </a:solidFill>
                <a:latin typeface="Host Grotesk Medium" pitchFamily="34" charset="0"/>
                <a:ea typeface="Host Grotesk Medium" pitchFamily="34" charset="-122"/>
                <a:cs typeface="Host Grotesk Medium" pitchFamily="34" charset="-120"/>
              </a:rPr>
              <a:t>Is compounding application fee adjustable against cross application?</a:t>
            </a:r>
            <a:endParaRPr lang="en-US" sz="1850" dirty="0"/>
          </a:p>
        </p:txBody>
      </p:sp>
      <p:sp>
        <p:nvSpPr>
          <p:cNvPr id="15" name="Text 12"/>
          <p:cNvSpPr/>
          <p:nvPr/>
        </p:nvSpPr>
        <p:spPr>
          <a:xfrm>
            <a:off x="1296829" y="5671066"/>
            <a:ext cx="7174706" cy="288250"/>
          </a:xfrm>
          <a:prstGeom prst="rect">
            <a:avLst/>
          </a:prstGeom>
          <a:noFill/>
          <a:ln/>
        </p:spPr>
        <p:txBody>
          <a:bodyPr wrap="none" lIns="0" tIns="0" rIns="0" bIns="0" rtlCol="0" anchor="t"/>
          <a:lstStyle/>
          <a:p>
            <a:pPr marL="0" indent="0" algn="l">
              <a:lnSpc>
                <a:spcPts val="2250"/>
              </a:lnSpc>
              <a:buNone/>
            </a:pPr>
            <a:r>
              <a:rPr lang="en-US" sz="1500" dirty="0">
                <a:solidFill>
                  <a:srgbClr val="384653"/>
                </a:solidFill>
                <a:latin typeface="Roboto" pitchFamily="34" charset="0"/>
                <a:ea typeface="Roboto" pitchFamily="34" charset="-122"/>
                <a:cs typeface="Roboto" pitchFamily="34" charset="-120"/>
              </a:rPr>
              <a:t>No, cross application adjustment is not allowed.</a:t>
            </a:r>
            <a:endParaRPr lang="en-US" sz="1500" dirty="0"/>
          </a:p>
        </p:txBody>
      </p:sp>
      <p:sp>
        <p:nvSpPr>
          <p:cNvPr id="16" name="Shape 13"/>
          <p:cNvSpPr/>
          <p:nvPr/>
        </p:nvSpPr>
        <p:spPr>
          <a:xfrm>
            <a:off x="672465" y="6343531"/>
            <a:ext cx="432316" cy="432316"/>
          </a:xfrm>
          <a:prstGeom prst="roundRect">
            <a:avLst>
              <a:gd name="adj" fmla="val 18667"/>
            </a:avLst>
          </a:prstGeom>
          <a:solidFill>
            <a:srgbClr val="D9EDF2"/>
          </a:solidFill>
          <a:ln w="7620">
            <a:solidFill>
              <a:srgbClr val="BFD3D8"/>
            </a:solidFill>
            <a:prstDash val="solid"/>
          </a:ln>
        </p:spPr>
        <p:txBody>
          <a:bodyPr/>
          <a:lstStyle/>
          <a:p>
            <a:endParaRPr lang="en-IN"/>
          </a:p>
        </p:txBody>
      </p:sp>
      <p:sp>
        <p:nvSpPr>
          <p:cNvPr id="17" name="Text 14"/>
          <p:cNvSpPr/>
          <p:nvPr/>
        </p:nvSpPr>
        <p:spPr>
          <a:xfrm>
            <a:off x="744498" y="6379547"/>
            <a:ext cx="288131" cy="360164"/>
          </a:xfrm>
          <a:prstGeom prst="rect">
            <a:avLst/>
          </a:prstGeom>
          <a:noFill/>
          <a:ln/>
        </p:spPr>
        <p:txBody>
          <a:bodyPr wrap="none" lIns="0" tIns="0" rIns="0" bIns="0" rtlCol="0" anchor="t"/>
          <a:lstStyle/>
          <a:p>
            <a:pPr marL="0" indent="0" algn="ctr">
              <a:lnSpc>
                <a:spcPts val="2250"/>
              </a:lnSpc>
              <a:buNone/>
            </a:pPr>
            <a:r>
              <a:rPr lang="en-US" sz="2250" dirty="0">
                <a:solidFill>
                  <a:srgbClr val="384653"/>
                </a:solidFill>
                <a:latin typeface="Host Grotesk Medium" pitchFamily="34" charset="0"/>
                <a:ea typeface="Host Grotesk Medium" pitchFamily="34" charset="-122"/>
                <a:cs typeface="Host Grotesk Medium" pitchFamily="34" charset="-120"/>
              </a:rPr>
              <a:t>4</a:t>
            </a:r>
            <a:endParaRPr lang="en-US" sz="2250" dirty="0"/>
          </a:p>
        </p:txBody>
      </p:sp>
      <p:sp>
        <p:nvSpPr>
          <p:cNvPr id="18" name="Text 15"/>
          <p:cNvSpPr/>
          <p:nvPr/>
        </p:nvSpPr>
        <p:spPr>
          <a:xfrm>
            <a:off x="1296829" y="6409492"/>
            <a:ext cx="7174706" cy="600313"/>
          </a:xfrm>
          <a:prstGeom prst="rect">
            <a:avLst/>
          </a:prstGeom>
          <a:noFill/>
          <a:ln/>
        </p:spPr>
        <p:txBody>
          <a:bodyPr wrap="square" lIns="0" tIns="0" rIns="0" bIns="0" rtlCol="0" anchor="t"/>
          <a:lstStyle/>
          <a:p>
            <a:pPr marL="0" indent="0" algn="l">
              <a:lnSpc>
                <a:spcPts val="2350"/>
              </a:lnSpc>
              <a:buNone/>
            </a:pPr>
            <a:r>
              <a:rPr lang="en-US" sz="1850" dirty="0">
                <a:solidFill>
                  <a:srgbClr val="384653"/>
                </a:solidFill>
                <a:latin typeface="Host Grotesk Medium" pitchFamily="34" charset="0"/>
                <a:ea typeface="Host Grotesk Medium" pitchFamily="34" charset="-122"/>
                <a:cs typeface="Host Grotesk Medium" pitchFamily="34" charset="-120"/>
              </a:rPr>
              <a:t>If the compounding application is rejected, is the application fee refundable?</a:t>
            </a:r>
            <a:endParaRPr lang="en-US" sz="1850" dirty="0"/>
          </a:p>
        </p:txBody>
      </p:sp>
      <p:sp>
        <p:nvSpPr>
          <p:cNvPr id="19" name="Text 16"/>
          <p:cNvSpPr/>
          <p:nvPr/>
        </p:nvSpPr>
        <p:spPr>
          <a:xfrm>
            <a:off x="1296829" y="7125057"/>
            <a:ext cx="7174706" cy="576501"/>
          </a:xfrm>
          <a:prstGeom prst="rect">
            <a:avLst/>
          </a:prstGeom>
          <a:noFill/>
          <a:ln/>
        </p:spPr>
        <p:txBody>
          <a:bodyPr wrap="square" lIns="0" tIns="0" rIns="0" bIns="0" rtlCol="0" anchor="t"/>
          <a:lstStyle/>
          <a:p>
            <a:pPr marL="0" indent="0" algn="l">
              <a:lnSpc>
                <a:spcPts val="2250"/>
              </a:lnSpc>
              <a:buNone/>
            </a:pPr>
            <a:r>
              <a:rPr lang="en-US" sz="1500" dirty="0">
                <a:solidFill>
                  <a:srgbClr val="384653"/>
                </a:solidFill>
                <a:latin typeface="Roboto" pitchFamily="34" charset="0"/>
                <a:ea typeface="Roboto" pitchFamily="34" charset="-122"/>
                <a:cs typeface="Roboto" pitchFamily="34" charset="-120"/>
              </a:rPr>
              <a:t>No, the application fees shall neither be refundable nor adjustable against any subsequent application.</a:t>
            </a:r>
            <a:endParaRPr lang="en-US" sz="15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8899" y="611624"/>
            <a:ext cx="5815251" cy="641985"/>
          </a:xfrm>
          <a:prstGeom prst="rect">
            <a:avLst/>
          </a:prstGeom>
          <a:noFill/>
          <a:ln/>
        </p:spPr>
        <p:txBody>
          <a:bodyPr wrap="none" lIns="0" tIns="0" rIns="0" bIns="0" rtlCol="0" anchor="t"/>
          <a:lstStyle/>
          <a:p>
            <a:pPr marL="0" indent="0" algn="l">
              <a:lnSpc>
                <a:spcPts val="5050"/>
              </a:lnSpc>
              <a:buNone/>
            </a:pPr>
            <a:r>
              <a:rPr lang="en-US" sz="4000" dirty="0">
                <a:solidFill>
                  <a:srgbClr val="2E3C4E"/>
                </a:solidFill>
                <a:latin typeface="Host Grotesk Medium" pitchFamily="34" charset="0"/>
                <a:ea typeface="Host Grotesk Medium" pitchFamily="34" charset="-122"/>
                <a:cs typeface="Host Grotesk Medium" pitchFamily="34" charset="-120"/>
              </a:rPr>
              <a:t>FAQ: Application Process</a:t>
            </a:r>
            <a:endParaRPr lang="en-US" sz="4000" dirty="0"/>
          </a:p>
        </p:txBody>
      </p:sp>
      <p:pic>
        <p:nvPicPr>
          <p:cNvPr id="3" name="Image 0" descr="preencoded.png"/>
          <p:cNvPicPr>
            <a:picLocks noChangeAspect="1"/>
          </p:cNvPicPr>
          <p:nvPr/>
        </p:nvPicPr>
        <p:blipFill>
          <a:blip r:embed="rId3"/>
          <a:stretch>
            <a:fillRect/>
          </a:stretch>
        </p:blipFill>
        <p:spPr>
          <a:xfrm>
            <a:off x="718899" y="1664375"/>
            <a:ext cx="1027152" cy="1779032"/>
          </a:xfrm>
          <a:prstGeom prst="rect">
            <a:avLst/>
          </a:prstGeom>
        </p:spPr>
      </p:pic>
      <p:sp>
        <p:nvSpPr>
          <p:cNvPr id="4" name="Text 1"/>
          <p:cNvSpPr/>
          <p:nvPr/>
        </p:nvSpPr>
        <p:spPr>
          <a:xfrm>
            <a:off x="2054185" y="1869758"/>
            <a:ext cx="6212443" cy="320992"/>
          </a:xfrm>
          <a:prstGeom prst="rect">
            <a:avLst/>
          </a:prstGeom>
          <a:noFill/>
          <a:ln/>
        </p:spPr>
        <p:txBody>
          <a:bodyPr wrap="none" lIns="0" tIns="0" rIns="0" bIns="0" rtlCol="0" anchor="t"/>
          <a:lstStyle/>
          <a:p>
            <a:pPr marL="0" indent="0" algn="l">
              <a:lnSpc>
                <a:spcPts val="2500"/>
              </a:lnSpc>
              <a:buNone/>
            </a:pPr>
            <a:r>
              <a:rPr lang="en-US" sz="2000" dirty="0">
                <a:solidFill>
                  <a:srgbClr val="384653"/>
                </a:solidFill>
                <a:latin typeface="Host Grotesk Medium" pitchFamily="34" charset="0"/>
                <a:ea typeface="Host Grotesk Medium" pitchFamily="34" charset="-122"/>
                <a:cs typeface="Host Grotesk Medium" pitchFamily="34" charset="-120"/>
              </a:rPr>
              <a:t>Can previously rejected applications be resubmitted?</a:t>
            </a:r>
            <a:endParaRPr lang="en-US" sz="2000" dirty="0"/>
          </a:p>
        </p:txBody>
      </p:sp>
      <p:sp>
        <p:nvSpPr>
          <p:cNvPr id="5" name="Text 2"/>
          <p:cNvSpPr/>
          <p:nvPr/>
        </p:nvSpPr>
        <p:spPr>
          <a:xfrm>
            <a:off x="2054185" y="2313980"/>
            <a:ext cx="11857315" cy="924044"/>
          </a:xfrm>
          <a:prstGeom prst="rect">
            <a:avLst/>
          </a:prstGeom>
          <a:noFill/>
          <a:ln/>
        </p:spPr>
        <p:txBody>
          <a:bodyPr wrap="square" lIns="0" tIns="0" rIns="0" bIns="0" rtlCol="0" anchor="t"/>
          <a:lstStyle/>
          <a:p>
            <a:pPr marL="0" indent="0" algn="l">
              <a:lnSpc>
                <a:spcPts val="2400"/>
              </a:lnSpc>
              <a:buNone/>
            </a:pPr>
            <a:r>
              <a:rPr lang="en-US" sz="1600" dirty="0">
                <a:solidFill>
                  <a:srgbClr val="384653"/>
                </a:solidFill>
                <a:latin typeface="Roboto" pitchFamily="34" charset="0"/>
                <a:ea typeface="Roboto" pitchFamily="34" charset="-122"/>
                <a:cs typeface="Roboto" pitchFamily="34" charset="-120"/>
              </a:rPr>
              <a:t>Yes, an applicant may apply for compounding of offences through a single consolidated application if one or more applications had been rejected under previous guidelines due to curable defects. However, applications rejected on merits cannot be resubmitted.</a:t>
            </a:r>
            <a:endParaRPr lang="en-US" sz="1600" dirty="0"/>
          </a:p>
        </p:txBody>
      </p:sp>
      <p:pic>
        <p:nvPicPr>
          <p:cNvPr id="6" name="Image 1" descr="preencoded.png"/>
          <p:cNvPicPr>
            <a:picLocks noChangeAspect="1"/>
          </p:cNvPicPr>
          <p:nvPr/>
        </p:nvPicPr>
        <p:blipFill>
          <a:blip r:embed="rId4"/>
          <a:stretch>
            <a:fillRect/>
          </a:stretch>
        </p:blipFill>
        <p:spPr>
          <a:xfrm>
            <a:off x="718899" y="3443407"/>
            <a:ext cx="1027152" cy="1471017"/>
          </a:xfrm>
          <a:prstGeom prst="rect">
            <a:avLst/>
          </a:prstGeom>
        </p:spPr>
      </p:pic>
      <p:sp>
        <p:nvSpPr>
          <p:cNvPr id="7" name="Text 3"/>
          <p:cNvSpPr/>
          <p:nvPr/>
        </p:nvSpPr>
        <p:spPr>
          <a:xfrm>
            <a:off x="2054185" y="3648789"/>
            <a:ext cx="6735366" cy="320992"/>
          </a:xfrm>
          <a:prstGeom prst="rect">
            <a:avLst/>
          </a:prstGeom>
          <a:noFill/>
          <a:ln/>
        </p:spPr>
        <p:txBody>
          <a:bodyPr wrap="none" lIns="0" tIns="0" rIns="0" bIns="0" rtlCol="0" anchor="t"/>
          <a:lstStyle/>
          <a:p>
            <a:pPr marL="0" indent="0" algn="l">
              <a:lnSpc>
                <a:spcPts val="2500"/>
              </a:lnSpc>
              <a:buNone/>
            </a:pPr>
            <a:r>
              <a:rPr lang="en-US" sz="2000" dirty="0">
                <a:solidFill>
                  <a:srgbClr val="384653"/>
                </a:solidFill>
                <a:latin typeface="Host Grotesk Medium" pitchFamily="34" charset="0"/>
                <a:ea typeface="Host Grotesk Medium" pitchFamily="34" charset="-122"/>
                <a:cs typeface="Host Grotesk Medium" pitchFamily="34" charset="-120"/>
              </a:rPr>
              <a:t>Are pending applicants required to file fresh applications?</a:t>
            </a:r>
            <a:endParaRPr lang="en-US" sz="2000" dirty="0"/>
          </a:p>
        </p:txBody>
      </p:sp>
      <p:sp>
        <p:nvSpPr>
          <p:cNvPr id="8" name="Text 4"/>
          <p:cNvSpPr/>
          <p:nvPr/>
        </p:nvSpPr>
        <p:spPr>
          <a:xfrm>
            <a:off x="2054185" y="4093012"/>
            <a:ext cx="11857315" cy="616029"/>
          </a:xfrm>
          <a:prstGeom prst="rect">
            <a:avLst/>
          </a:prstGeom>
          <a:noFill/>
          <a:ln/>
        </p:spPr>
        <p:txBody>
          <a:bodyPr wrap="square" lIns="0" tIns="0" rIns="0" bIns="0" rtlCol="0" anchor="t"/>
          <a:lstStyle/>
          <a:p>
            <a:pPr marL="0" indent="0" algn="l">
              <a:lnSpc>
                <a:spcPts val="2400"/>
              </a:lnSpc>
              <a:buNone/>
            </a:pPr>
            <a:r>
              <a:rPr lang="en-US" sz="1600" dirty="0">
                <a:solidFill>
                  <a:srgbClr val="384653"/>
                </a:solidFill>
                <a:latin typeface="Roboto" pitchFamily="34" charset="0"/>
                <a:ea typeface="Roboto" pitchFamily="34" charset="-122"/>
                <a:cs typeface="Roboto" pitchFamily="34" charset="-120"/>
              </a:rPr>
              <a:t>Applicants whose applications were pending as on 17 October 2024 are neither required to file a fresh application nor required to pay any fresh application fees.</a:t>
            </a:r>
            <a:endParaRPr lang="en-US" sz="1600" dirty="0"/>
          </a:p>
        </p:txBody>
      </p:sp>
      <p:pic>
        <p:nvPicPr>
          <p:cNvPr id="9" name="Image 2" descr="preencoded.png"/>
          <p:cNvPicPr>
            <a:picLocks noChangeAspect="1"/>
          </p:cNvPicPr>
          <p:nvPr/>
        </p:nvPicPr>
        <p:blipFill>
          <a:blip r:embed="rId5"/>
          <a:stretch>
            <a:fillRect/>
          </a:stretch>
        </p:blipFill>
        <p:spPr>
          <a:xfrm>
            <a:off x="718899" y="4914424"/>
            <a:ext cx="1027152" cy="1232535"/>
          </a:xfrm>
          <a:prstGeom prst="rect">
            <a:avLst/>
          </a:prstGeom>
        </p:spPr>
      </p:pic>
      <p:sp>
        <p:nvSpPr>
          <p:cNvPr id="10" name="Text 5"/>
          <p:cNvSpPr/>
          <p:nvPr/>
        </p:nvSpPr>
        <p:spPr>
          <a:xfrm>
            <a:off x="2054185" y="5119807"/>
            <a:ext cx="6343888" cy="320992"/>
          </a:xfrm>
          <a:prstGeom prst="rect">
            <a:avLst/>
          </a:prstGeom>
          <a:noFill/>
          <a:ln/>
        </p:spPr>
        <p:txBody>
          <a:bodyPr wrap="none" lIns="0" tIns="0" rIns="0" bIns="0" rtlCol="0" anchor="t"/>
          <a:lstStyle/>
          <a:p>
            <a:pPr marL="0" indent="0" algn="l">
              <a:lnSpc>
                <a:spcPts val="2500"/>
              </a:lnSpc>
              <a:buNone/>
            </a:pPr>
            <a:r>
              <a:rPr lang="en-US" sz="2000" dirty="0">
                <a:solidFill>
                  <a:srgbClr val="384653"/>
                </a:solidFill>
                <a:latin typeface="Host Grotesk Medium" pitchFamily="34" charset="0"/>
                <a:ea typeface="Host Grotesk Medium" pitchFamily="34" charset="-122"/>
                <a:cs typeface="Host Grotesk Medium" pitchFamily="34" charset="-120"/>
              </a:rPr>
              <a:t>Can an applicant withdraw and file a new application?</a:t>
            </a:r>
            <a:endParaRPr lang="en-US" sz="2000" dirty="0"/>
          </a:p>
        </p:txBody>
      </p:sp>
      <p:sp>
        <p:nvSpPr>
          <p:cNvPr id="11" name="Text 6"/>
          <p:cNvSpPr/>
          <p:nvPr/>
        </p:nvSpPr>
        <p:spPr>
          <a:xfrm>
            <a:off x="2054185" y="5564029"/>
            <a:ext cx="11857315" cy="308015"/>
          </a:xfrm>
          <a:prstGeom prst="rect">
            <a:avLst/>
          </a:prstGeom>
          <a:noFill/>
          <a:ln/>
        </p:spPr>
        <p:txBody>
          <a:bodyPr wrap="none" lIns="0" tIns="0" rIns="0" bIns="0" rtlCol="0" anchor="t"/>
          <a:lstStyle/>
          <a:p>
            <a:pPr marL="0" indent="0" algn="l">
              <a:lnSpc>
                <a:spcPts val="2400"/>
              </a:lnSpc>
              <a:buNone/>
            </a:pPr>
            <a:r>
              <a:rPr lang="en-US" sz="1600" dirty="0">
                <a:solidFill>
                  <a:srgbClr val="384653"/>
                </a:solidFill>
                <a:latin typeface="Roboto" pitchFamily="34" charset="0"/>
                <a:ea typeface="Roboto" pitchFamily="34" charset="-122"/>
                <a:cs typeface="Roboto" pitchFamily="34" charset="-120"/>
              </a:rPr>
              <a:t>Yes, but such new application shall be treated as a subsequent application, and higher compounding charges shall be applicable.</a:t>
            </a:r>
            <a:endParaRPr lang="en-US" sz="1600" dirty="0"/>
          </a:p>
        </p:txBody>
      </p:sp>
      <p:pic>
        <p:nvPicPr>
          <p:cNvPr id="12" name="Image 3" descr="preencoded.png"/>
          <p:cNvPicPr>
            <a:picLocks noChangeAspect="1"/>
          </p:cNvPicPr>
          <p:nvPr/>
        </p:nvPicPr>
        <p:blipFill>
          <a:blip r:embed="rId6"/>
          <a:stretch>
            <a:fillRect/>
          </a:stretch>
        </p:blipFill>
        <p:spPr>
          <a:xfrm>
            <a:off x="718899" y="6146959"/>
            <a:ext cx="1027152" cy="1471017"/>
          </a:xfrm>
          <a:prstGeom prst="rect">
            <a:avLst/>
          </a:prstGeom>
        </p:spPr>
      </p:pic>
      <p:sp>
        <p:nvSpPr>
          <p:cNvPr id="13" name="Text 7"/>
          <p:cNvSpPr/>
          <p:nvPr/>
        </p:nvSpPr>
        <p:spPr>
          <a:xfrm>
            <a:off x="2054185" y="6352342"/>
            <a:ext cx="5697022" cy="320992"/>
          </a:xfrm>
          <a:prstGeom prst="rect">
            <a:avLst/>
          </a:prstGeom>
          <a:noFill/>
          <a:ln/>
        </p:spPr>
        <p:txBody>
          <a:bodyPr wrap="none" lIns="0" tIns="0" rIns="0" bIns="0" rtlCol="0" anchor="t"/>
          <a:lstStyle/>
          <a:p>
            <a:pPr marL="0" indent="0" algn="l">
              <a:lnSpc>
                <a:spcPts val="2500"/>
              </a:lnSpc>
              <a:buNone/>
            </a:pPr>
            <a:r>
              <a:rPr lang="en-US" sz="2000" dirty="0">
                <a:solidFill>
                  <a:srgbClr val="384653"/>
                </a:solidFill>
                <a:latin typeface="Host Grotesk Medium" pitchFamily="34" charset="0"/>
                <a:ea typeface="Host Grotesk Medium" pitchFamily="34" charset="-122"/>
                <a:cs typeface="Host Grotesk Medium" pitchFamily="34" charset="-120"/>
              </a:rPr>
              <a:t>Must all offences be included in one application?</a:t>
            </a:r>
            <a:endParaRPr lang="en-US" sz="2000" dirty="0"/>
          </a:p>
        </p:txBody>
      </p:sp>
      <p:sp>
        <p:nvSpPr>
          <p:cNvPr id="14" name="Text 8"/>
          <p:cNvSpPr/>
          <p:nvPr/>
        </p:nvSpPr>
        <p:spPr>
          <a:xfrm>
            <a:off x="2054185" y="6796564"/>
            <a:ext cx="11857315" cy="616029"/>
          </a:xfrm>
          <a:prstGeom prst="rect">
            <a:avLst/>
          </a:prstGeom>
          <a:noFill/>
          <a:ln/>
        </p:spPr>
        <p:txBody>
          <a:bodyPr wrap="square" lIns="0" tIns="0" rIns="0" bIns="0" rtlCol="0" anchor="t"/>
          <a:lstStyle/>
          <a:p>
            <a:pPr marL="0" indent="0" algn="l">
              <a:lnSpc>
                <a:spcPts val="2400"/>
              </a:lnSpc>
              <a:buNone/>
            </a:pPr>
            <a:r>
              <a:rPr lang="en-US" sz="1600" dirty="0">
                <a:solidFill>
                  <a:srgbClr val="384653"/>
                </a:solidFill>
                <a:latin typeface="Roboto" pitchFamily="34" charset="0"/>
                <a:ea typeface="Roboto" pitchFamily="34" charset="-122"/>
                <a:cs typeface="Roboto" pitchFamily="34" charset="-120"/>
              </a:rPr>
              <a:t>No, the applicant may apply for one or multiple offences in an application. The application cannot be rejected on the ground that the applicant has not applied for a particular offence for which prosecution proceedings are in progress.</a:t>
            </a:r>
            <a:endParaRPr lang="en-US"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53440"/>
            <a:ext cx="7717155"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FAQ: Limitations and Eligibility</a:t>
            </a:r>
            <a:endParaRPr lang="en-US" sz="4450" dirty="0"/>
          </a:p>
        </p:txBody>
      </p:sp>
      <p:sp>
        <p:nvSpPr>
          <p:cNvPr id="3" name="Shape 1"/>
          <p:cNvSpPr/>
          <p:nvPr/>
        </p:nvSpPr>
        <p:spPr>
          <a:xfrm>
            <a:off x="793790" y="2015847"/>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pic>
        <p:nvPicPr>
          <p:cNvPr id="4" name="Image 0" descr="preencoded.png"/>
          <p:cNvPicPr>
            <a:picLocks noChangeAspect="1"/>
          </p:cNvPicPr>
          <p:nvPr/>
        </p:nvPicPr>
        <p:blipFill>
          <a:blip r:embed="rId3"/>
          <a:stretch>
            <a:fillRect/>
          </a:stretch>
        </p:blipFill>
        <p:spPr>
          <a:xfrm>
            <a:off x="878860" y="2058352"/>
            <a:ext cx="340162" cy="425291"/>
          </a:xfrm>
          <a:prstGeom prst="rect">
            <a:avLst/>
          </a:prstGeom>
        </p:spPr>
      </p:pic>
      <p:sp>
        <p:nvSpPr>
          <p:cNvPr id="5" name="Text 2"/>
          <p:cNvSpPr/>
          <p:nvPr/>
        </p:nvSpPr>
        <p:spPr>
          <a:xfrm>
            <a:off x="1530906" y="2093714"/>
            <a:ext cx="5642610" cy="708660"/>
          </a:xfrm>
          <a:prstGeom prst="rect">
            <a:avLst/>
          </a:prstGeom>
          <a:noFill/>
          <a:ln/>
        </p:spPr>
        <p:txBody>
          <a:bodyPr wrap="squar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Is there a limit on the number of applications?</a:t>
            </a:r>
            <a:endParaRPr lang="en-US" sz="2200" dirty="0"/>
          </a:p>
        </p:txBody>
      </p:sp>
      <p:sp>
        <p:nvSpPr>
          <p:cNvPr id="6" name="Text 3"/>
          <p:cNvSpPr/>
          <p:nvPr/>
        </p:nvSpPr>
        <p:spPr>
          <a:xfrm>
            <a:off x="1530906" y="2938463"/>
            <a:ext cx="5642610" cy="1360646"/>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No, there is no limitation on the number of times a person can file compounding applications. However, the Competent Authority may reject an application filed by a person on the grounds of being a 'habitual offender'.</a:t>
            </a:r>
            <a:endParaRPr lang="en-US" sz="1750" dirty="0"/>
          </a:p>
        </p:txBody>
      </p:sp>
      <p:sp>
        <p:nvSpPr>
          <p:cNvPr id="7" name="Shape 4"/>
          <p:cNvSpPr/>
          <p:nvPr/>
        </p:nvSpPr>
        <p:spPr>
          <a:xfrm>
            <a:off x="7457003" y="2015847"/>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sp>
        <p:nvSpPr>
          <p:cNvPr id="8" name="Text 5"/>
          <p:cNvSpPr/>
          <p:nvPr/>
        </p:nvSpPr>
        <p:spPr>
          <a:xfrm>
            <a:off x="8194119" y="2093714"/>
            <a:ext cx="5642610" cy="708660"/>
          </a:xfrm>
          <a:prstGeom prst="rect">
            <a:avLst/>
          </a:prstGeom>
          <a:noFill/>
          <a:ln/>
        </p:spPr>
        <p:txBody>
          <a:bodyPr wrap="squar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Can previously convicted applicants reapply?</a:t>
            </a:r>
            <a:endParaRPr lang="en-US" sz="2200" dirty="0"/>
          </a:p>
        </p:txBody>
      </p:sp>
      <p:sp>
        <p:nvSpPr>
          <p:cNvPr id="9" name="Text 6"/>
          <p:cNvSpPr/>
          <p:nvPr/>
        </p:nvSpPr>
        <p:spPr>
          <a:xfrm>
            <a:off x="8194119" y="2938463"/>
            <a:ext cx="5642610" cy="1360646"/>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Yes, if the rejection was solely on account of conviction, without examination of merits, as per any of the earlier guidelines, such applicant can reapply in accordance with the revised guidelines.</a:t>
            </a:r>
            <a:endParaRPr lang="en-US" sz="1750" dirty="0"/>
          </a:p>
        </p:txBody>
      </p:sp>
      <p:sp>
        <p:nvSpPr>
          <p:cNvPr id="10" name="Shape 7"/>
          <p:cNvSpPr/>
          <p:nvPr/>
        </p:nvSpPr>
        <p:spPr>
          <a:xfrm>
            <a:off x="793790" y="4752737"/>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sp>
        <p:nvSpPr>
          <p:cNvPr id="11" name="Text 8"/>
          <p:cNvSpPr/>
          <p:nvPr/>
        </p:nvSpPr>
        <p:spPr>
          <a:xfrm>
            <a:off x="1530906" y="4830604"/>
            <a:ext cx="5642610" cy="708660"/>
          </a:xfrm>
          <a:prstGeom prst="rect">
            <a:avLst/>
          </a:prstGeom>
          <a:noFill/>
          <a:ln/>
        </p:spPr>
        <p:txBody>
          <a:bodyPr wrap="squar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What about applications rejected due to time limitations?</a:t>
            </a:r>
            <a:endParaRPr lang="en-US" sz="2200" dirty="0"/>
          </a:p>
        </p:txBody>
      </p:sp>
      <p:sp>
        <p:nvSpPr>
          <p:cNvPr id="12" name="Text 9"/>
          <p:cNvSpPr/>
          <p:nvPr/>
        </p:nvSpPr>
        <p:spPr>
          <a:xfrm>
            <a:off x="1530906" y="5675352"/>
            <a:ext cx="5642610" cy="1700808"/>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The limitation of 12/24/36 months has been eliminated in revised guidelines. All applicants whose applications were rejected earlier on limitation grounds may file fresh applications, which shall be treated as subsequent applications.</a:t>
            </a:r>
            <a:endParaRPr lang="en-US" sz="1750" dirty="0"/>
          </a:p>
        </p:txBody>
      </p:sp>
      <p:sp>
        <p:nvSpPr>
          <p:cNvPr id="13" name="Shape 10"/>
          <p:cNvSpPr/>
          <p:nvPr/>
        </p:nvSpPr>
        <p:spPr>
          <a:xfrm>
            <a:off x="7457003" y="4752737"/>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sp>
        <p:nvSpPr>
          <p:cNvPr id="14" name="Text 11"/>
          <p:cNvSpPr/>
          <p:nvPr/>
        </p:nvSpPr>
        <p:spPr>
          <a:xfrm>
            <a:off x="8194119" y="4830604"/>
            <a:ext cx="4622363"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What about pending Writ Petitions?</a:t>
            </a:r>
            <a:endParaRPr lang="en-US" sz="2200" dirty="0"/>
          </a:p>
        </p:txBody>
      </p:sp>
      <p:sp>
        <p:nvSpPr>
          <p:cNvPr id="15" name="Text 12"/>
          <p:cNvSpPr/>
          <p:nvPr/>
        </p:nvSpPr>
        <p:spPr>
          <a:xfrm>
            <a:off x="8194119" y="5321022"/>
            <a:ext cx="5642610" cy="1360646"/>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Applicants with pending Writ Petitions can file new applications after submitting an undertaking to withdraw the Writ Petition, which shall be treated as subsequent applications.</a:t>
            </a:r>
            <a:endParaRPr lang="en-US" sz="17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516142"/>
            <a:ext cx="11052691"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FAQ: Calculation of Compounding Charges</a:t>
            </a:r>
            <a:endParaRPr lang="en-US" sz="4450" dirty="0"/>
          </a:p>
        </p:txBody>
      </p:sp>
      <p:sp>
        <p:nvSpPr>
          <p:cNvPr id="3" name="Shape 1"/>
          <p:cNvSpPr/>
          <p:nvPr/>
        </p:nvSpPr>
        <p:spPr>
          <a:xfrm>
            <a:off x="793790" y="2678549"/>
            <a:ext cx="4196358" cy="4034909"/>
          </a:xfrm>
          <a:prstGeom prst="roundRect">
            <a:avLst>
              <a:gd name="adj" fmla="val 2361"/>
            </a:avLst>
          </a:prstGeom>
          <a:solidFill>
            <a:srgbClr val="D9EDF2"/>
          </a:solidFill>
          <a:ln w="7620">
            <a:solidFill>
              <a:srgbClr val="BFD3D8"/>
            </a:solidFill>
            <a:prstDash val="solid"/>
          </a:ln>
        </p:spPr>
        <p:txBody>
          <a:bodyPr/>
          <a:lstStyle/>
          <a:p>
            <a:endParaRPr lang="en-IN"/>
          </a:p>
        </p:txBody>
      </p:sp>
      <p:sp>
        <p:nvSpPr>
          <p:cNvPr id="4" name="Text 2"/>
          <p:cNvSpPr/>
          <p:nvPr/>
        </p:nvSpPr>
        <p:spPr>
          <a:xfrm>
            <a:off x="1028224" y="2912983"/>
            <a:ext cx="3727490" cy="708660"/>
          </a:xfrm>
          <a:prstGeom prst="rect">
            <a:avLst/>
          </a:prstGeom>
          <a:noFill/>
          <a:ln/>
        </p:spPr>
        <p:txBody>
          <a:bodyPr wrap="squar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For Previously Rejected Applications</a:t>
            </a:r>
            <a:endParaRPr lang="en-US" sz="2200" dirty="0"/>
          </a:p>
        </p:txBody>
      </p:sp>
      <p:sp>
        <p:nvSpPr>
          <p:cNvPr id="5" name="Text 3"/>
          <p:cNvSpPr/>
          <p:nvPr/>
        </p:nvSpPr>
        <p:spPr>
          <a:xfrm>
            <a:off x="1028224" y="3757732"/>
            <a:ext cx="3727490" cy="272129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All applications rejected under earlier guidelines shall be deemed to be the fresh compounding application. The fresh consolidated application will be considered as the second application, and compounding charges will be calculated as per para 10 of the revised guidelines.</a:t>
            </a:r>
            <a:endParaRPr lang="en-US" sz="1750" dirty="0"/>
          </a:p>
        </p:txBody>
      </p:sp>
      <p:sp>
        <p:nvSpPr>
          <p:cNvPr id="6" name="Shape 4"/>
          <p:cNvSpPr/>
          <p:nvPr/>
        </p:nvSpPr>
        <p:spPr>
          <a:xfrm>
            <a:off x="5216962" y="2678549"/>
            <a:ext cx="4196358" cy="4034909"/>
          </a:xfrm>
          <a:prstGeom prst="roundRect">
            <a:avLst>
              <a:gd name="adj" fmla="val 2361"/>
            </a:avLst>
          </a:prstGeom>
          <a:solidFill>
            <a:srgbClr val="D9EDF2"/>
          </a:solidFill>
          <a:ln w="7620">
            <a:solidFill>
              <a:srgbClr val="BFD3D8"/>
            </a:solidFill>
            <a:prstDash val="solid"/>
          </a:ln>
        </p:spPr>
        <p:txBody>
          <a:bodyPr/>
          <a:lstStyle/>
          <a:p>
            <a:endParaRPr lang="en-IN"/>
          </a:p>
        </p:txBody>
      </p:sp>
      <p:sp>
        <p:nvSpPr>
          <p:cNvPr id="7" name="Text 5"/>
          <p:cNvSpPr/>
          <p:nvPr/>
        </p:nvSpPr>
        <p:spPr>
          <a:xfrm>
            <a:off x="5451396" y="2912983"/>
            <a:ext cx="3200757"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For Pending Applications</a:t>
            </a:r>
            <a:endParaRPr lang="en-US" sz="2200" dirty="0"/>
          </a:p>
        </p:txBody>
      </p:sp>
      <p:sp>
        <p:nvSpPr>
          <p:cNvPr id="8" name="Text 6"/>
          <p:cNvSpPr/>
          <p:nvPr/>
        </p:nvSpPr>
        <p:spPr>
          <a:xfrm>
            <a:off x="5451396" y="3403402"/>
            <a:ext cx="3727490" cy="272129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Compounding charges for pending applications are subject to redetermination. All pending applications shall be treated as first compounding applications, and charges shall be recomputed for each offence as given in Annexure-4 of the guidelines.</a:t>
            </a:r>
            <a:endParaRPr lang="en-US" sz="1750" dirty="0"/>
          </a:p>
        </p:txBody>
      </p:sp>
      <p:sp>
        <p:nvSpPr>
          <p:cNvPr id="9" name="Shape 7"/>
          <p:cNvSpPr/>
          <p:nvPr/>
        </p:nvSpPr>
        <p:spPr>
          <a:xfrm>
            <a:off x="9652165" y="2690581"/>
            <a:ext cx="4196358" cy="4034909"/>
          </a:xfrm>
          <a:prstGeom prst="roundRect">
            <a:avLst>
              <a:gd name="adj" fmla="val 2361"/>
            </a:avLst>
          </a:prstGeom>
          <a:solidFill>
            <a:srgbClr val="D9EDF2"/>
          </a:solidFill>
          <a:ln w="7620">
            <a:solidFill>
              <a:srgbClr val="BFD3D8"/>
            </a:solidFill>
            <a:prstDash val="solid"/>
          </a:ln>
        </p:spPr>
        <p:txBody>
          <a:bodyPr/>
          <a:lstStyle/>
          <a:p>
            <a:endParaRPr lang="en-IN"/>
          </a:p>
        </p:txBody>
      </p:sp>
      <p:sp>
        <p:nvSpPr>
          <p:cNvPr id="10" name="Text 8"/>
          <p:cNvSpPr/>
          <p:nvPr/>
        </p:nvSpPr>
        <p:spPr>
          <a:xfrm>
            <a:off x="9874568" y="2912983"/>
            <a:ext cx="3396734"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Credit for Payments Made</a:t>
            </a:r>
            <a:endParaRPr lang="en-US" sz="2200" dirty="0"/>
          </a:p>
        </p:txBody>
      </p:sp>
      <p:sp>
        <p:nvSpPr>
          <p:cNvPr id="11" name="Text 9"/>
          <p:cNvSpPr/>
          <p:nvPr/>
        </p:nvSpPr>
        <p:spPr>
          <a:xfrm>
            <a:off x="9874568" y="3403402"/>
            <a:ext cx="3727490" cy="2040969"/>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Credit of the amount already paid for a particular offence pertaining to a particular year shall be allowed for that specific offence and year only. However, any excess payment shall not be refundable or adjustable.</a:t>
            </a:r>
            <a:endParaRPr lang="en-US" sz="17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983694"/>
            <a:ext cx="9140309"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FAQ: Multiple Applications Scenario</a:t>
            </a:r>
            <a:endParaRPr lang="en-US" sz="4450" dirty="0"/>
          </a:p>
        </p:txBody>
      </p:sp>
      <p:sp>
        <p:nvSpPr>
          <p:cNvPr id="3" name="Shape 1"/>
          <p:cNvSpPr/>
          <p:nvPr/>
        </p:nvSpPr>
        <p:spPr>
          <a:xfrm>
            <a:off x="793790" y="2146102"/>
            <a:ext cx="2173724" cy="1284208"/>
          </a:xfrm>
          <a:prstGeom prst="roundRect">
            <a:avLst>
              <a:gd name="adj" fmla="val 7418"/>
            </a:avLst>
          </a:prstGeom>
          <a:solidFill>
            <a:srgbClr val="D9EDF2"/>
          </a:solidFill>
          <a:ln w="7620">
            <a:solidFill>
              <a:srgbClr val="BFD3D8"/>
            </a:solidFill>
            <a:prstDash val="solid"/>
          </a:ln>
        </p:spPr>
        <p:txBody>
          <a:bodyPr/>
          <a:lstStyle/>
          <a:p>
            <a:endParaRPr lang="en-IN"/>
          </a:p>
        </p:txBody>
      </p:sp>
      <p:sp>
        <p:nvSpPr>
          <p:cNvPr id="4" name="Text 2"/>
          <p:cNvSpPr/>
          <p:nvPr/>
        </p:nvSpPr>
        <p:spPr>
          <a:xfrm>
            <a:off x="1721167" y="2588895"/>
            <a:ext cx="318968" cy="398621"/>
          </a:xfrm>
          <a:prstGeom prst="rect">
            <a:avLst/>
          </a:prstGeom>
          <a:noFill/>
          <a:ln/>
        </p:spPr>
        <p:txBody>
          <a:bodyPr wrap="none" lIns="0" tIns="0" rIns="0" bIns="0" rtlCol="0" anchor="t"/>
          <a:lstStyle/>
          <a:p>
            <a:pPr marL="0" indent="0" algn="ctr">
              <a:lnSpc>
                <a:spcPts val="3750"/>
              </a:lnSpc>
              <a:buNone/>
            </a:pPr>
            <a:r>
              <a:rPr lang="en-US" sz="2500" dirty="0">
                <a:solidFill>
                  <a:srgbClr val="384653"/>
                </a:solidFill>
                <a:latin typeface="Host Grotesk Medium" pitchFamily="34" charset="0"/>
                <a:ea typeface="Host Grotesk Medium" pitchFamily="34" charset="-122"/>
                <a:cs typeface="Host Grotesk Medium" pitchFamily="34" charset="-120"/>
              </a:rPr>
              <a:t>1</a:t>
            </a:r>
            <a:endParaRPr lang="en-US" sz="2500" dirty="0"/>
          </a:p>
        </p:txBody>
      </p:sp>
      <p:sp>
        <p:nvSpPr>
          <p:cNvPr id="5" name="Text 3"/>
          <p:cNvSpPr/>
          <p:nvPr/>
        </p:nvSpPr>
        <p:spPr>
          <a:xfrm>
            <a:off x="3194328" y="2372916"/>
            <a:ext cx="3427690"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Compounded Applications</a:t>
            </a:r>
            <a:endParaRPr lang="en-US" sz="2200" dirty="0"/>
          </a:p>
        </p:txBody>
      </p:sp>
      <p:sp>
        <p:nvSpPr>
          <p:cNvPr id="6" name="Text 4"/>
          <p:cNvSpPr/>
          <p:nvPr/>
        </p:nvSpPr>
        <p:spPr>
          <a:xfrm>
            <a:off x="3194328" y="2863334"/>
            <a:ext cx="6870025" cy="340162"/>
          </a:xfrm>
          <a:prstGeom prst="rect">
            <a:avLst/>
          </a:prstGeom>
          <a:noFill/>
          <a:ln/>
        </p:spPr>
        <p:txBody>
          <a:bodyPr wrap="non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No action is pending for applications which have been compounded.</a:t>
            </a:r>
            <a:endParaRPr lang="en-US" sz="1750" dirty="0"/>
          </a:p>
        </p:txBody>
      </p:sp>
      <p:sp>
        <p:nvSpPr>
          <p:cNvPr id="7" name="Shape 5"/>
          <p:cNvSpPr/>
          <p:nvPr/>
        </p:nvSpPr>
        <p:spPr>
          <a:xfrm>
            <a:off x="3080861" y="3415070"/>
            <a:ext cx="10642402" cy="15240"/>
          </a:xfrm>
          <a:prstGeom prst="roundRect">
            <a:avLst>
              <a:gd name="adj" fmla="val 625116"/>
            </a:avLst>
          </a:prstGeom>
          <a:solidFill>
            <a:srgbClr val="BFD3D8"/>
          </a:solidFill>
          <a:ln/>
        </p:spPr>
        <p:txBody>
          <a:bodyPr/>
          <a:lstStyle/>
          <a:p>
            <a:endParaRPr lang="en-IN"/>
          </a:p>
        </p:txBody>
      </p:sp>
      <p:sp>
        <p:nvSpPr>
          <p:cNvPr id="8" name="Shape 6"/>
          <p:cNvSpPr/>
          <p:nvPr/>
        </p:nvSpPr>
        <p:spPr>
          <a:xfrm>
            <a:off x="793790" y="3543657"/>
            <a:ext cx="4347567" cy="1624370"/>
          </a:xfrm>
          <a:prstGeom prst="roundRect">
            <a:avLst>
              <a:gd name="adj" fmla="val 5865"/>
            </a:avLst>
          </a:prstGeom>
          <a:solidFill>
            <a:srgbClr val="D9EDF2"/>
          </a:solidFill>
          <a:ln w="7620">
            <a:solidFill>
              <a:srgbClr val="BFD3D8"/>
            </a:solidFill>
            <a:prstDash val="solid"/>
          </a:ln>
        </p:spPr>
        <p:txBody>
          <a:bodyPr/>
          <a:lstStyle/>
          <a:p>
            <a:endParaRPr lang="en-IN"/>
          </a:p>
        </p:txBody>
      </p:sp>
      <p:sp>
        <p:nvSpPr>
          <p:cNvPr id="9" name="Text 7"/>
          <p:cNvSpPr/>
          <p:nvPr/>
        </p:nvSpPr>
        <p:spPr>
          <a:xfrm>
            <a:off x="2808089" y="4156472"/>
            <a:ext cx="318968" cy="398621"/>
          </a:xfrm>
          <a:prstGeom prst="rect">
            <a:avLst/>
          </a:prstGeom>
          <a:noFill/>
          <a:ln/>
        </p:spPr>
        <p:txBody>
          <a:bodyPr wrap="none" lIns="0" tIns="0" rIns="0" bIns="0" rtlCol="0" anchor="t"/>
          <a:lstStyle/>
          <a:p>
            <a:pPr marL="0" indent="0" algn="ctr">
              <a:lnSpc>
                <a:spcPts val="3750"/>
              </a:lnSpc>
              <a:buNone/>
            </a:pPr>
            <a:r>
              <a:rPr lang="en-US" sz="2500" dirty="0">
                <a:solidFill>
                  <a:srgbClr val="384653"/>
                </a:solidFill>
                <a:latin typeface="Host Grotesk Medium" pitchFamily="34" charset="0"/>
                <a:ea typeface="Host Grotesk Medium" pitchFamily="34" charset="-122"/>
                <a:cs typeface="Host Grotesk Medium" pitchFamily="34" charset="-120"/>
              </a:rPr>
              <a:t>2</a:t>
            </a:r>
            <a:endParaRPr lang="en-US" sz="2500" dirty="0"/>
          </a:p>
        </p:txBody>
      </p:sp>
      <p:sp>
        <p:nvSpPr>
          <p:cNvPr id="10" name="Text 8"/>
          <p:cNvSpPr/>
          <p:nvPr/>
        </p:nvSpPr>
        <p:spPr>
          <a:xfrm>
            <a:off x="5368171" y="377047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Rejected Applications</a:t>
            </a:r>
            <a:endParaRPr lang="en-US" sz="2200" dirty="0"/>
          </a:p>
        </p:txBody>
      </p:sp>
      <p:sp>
        <p:nvSpPr>
          <p:cNvPr id="11" name="Text 9"/>
          <p:cNvSpPr/>
          <p:nvPr/>
        </p:nvSpPr>
        <p:spPr>
          <a:xfrm>
            <a:off x="5368171" y="4260890"/>
            <a:ext cx="8241625" cy="68032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A consolidated application may be filed for all applications which were rejected on account of curable defects.</a:t>
            </a:r>
            <a:endParaRPr lang="en-US" sz="1750" dirty="0"/>
          </a:p>
        </p:txBody>
      </p:sp>
      <p:sp>
        <p:nvSpPr>
          <p:cNvPr id="12" name="Shape 10"/>
          <p:cNvSpPr/>
          <p:nvPr/>
        </p:nvSpPr>
        <p:spPr>
          <a:xfrm>
            <a:off x="5254704" y="5152787"/>
            <a:ext cx="8468558" cy="15240"/>
          </a:xfrm>
          <a:prstGeom prst="roundRect">
            <a:avLst>
              <a:gd name="adj" fmla="val 625116"/>
            </a:avLst>
          </a:prstGeom>
          <a:solidFill>
            <a:srgbClr val="BFD3D8"/>
          </a:solidFill>
          <a:ln/>
        </p:spPr>
        <p:txBody>
          <a:bodyPr/>
          <a:lstStyle/>
          <a:p>
            <a:endParaRPr lang="en-IN"/>
          </a:p>
        </p:txBody>
      </p:sp>
      <p:sp>
        <p:nvSpPr>
          <p:cNvPr id="13" name="Shape 11"/>
          <p:cNvSpPr/>
          <p:nvPr/>
        </p:nvSpPr>
        <p:spPr>
          <a:xfrm>
            <a:off x="793790" y="5281374"/>
            <a:ext cx="6521410" cy="1964531"/>
          </a:xfrm>
          <a:prstGeom prst="roundRect">
            <a:avLst>
              <a:gd name="adj" fmla="val 4849"/>
            </a:avLst>
          </a:prstGeom>
          <a:solidFill>
            <a:srgbClr val="D9EDF2"/>
          </a:solidFill>
          <a:ln w="7620">
            <a:solidFill>
              <a:srgbClr val="BFD3D8"/>
            </a:solidFill>
            <a:prstDash val="solid"/>
          </a:ln>
        </p:spPr>
        <p:txBody>
          <a:bodyPr/>
          <a:lstStyle/>
          <a:p>
            <a:endParaRPr lang="en-IN"/>
          </a:p>
        </p:txBody>
      </p:sp>
      <p:sp>
        <p:nvSpPr>
          <p:cNvPr id="14" name="Text 12"/>
          <p:cNvSpPr/>
          <p:nvPr/>
        </p:nvSpPr>
        <p:spPr>
          <a:xfrm>
            <a:off x="3895011" y="6064329"/>
            <a:ext cx="318968" cy="398621"/>
          </a:xfrm>
          <a:prstGeom prst="rect">
            <a:avLst/>
          </a:prstGeom>
          <a:noFill/>
          <a:ln/>
        </p:spPr>
        <p:txBody>
          <a:bodyPr wrap="none" lIns="0" tIns="0" rIns="0" bIns="0" rtlCol="0" anchor="t"/>
          <a:lstStyle/>
          <a:p>
            <a:pPr marL="0" indent="0" algn="ctr">
              <a:lnSpc>
                <a:spcPts val="3750"/>
              </a:lnSpc>
              <a:buNone/>
            </a:pPr>
            <a:r>
              <a:rPr lang="en-US" sz="2500" dirty="0">
                <a:solidFill>
                  <a:srgbClr val="384653"/>
                </a:solidFill>
                <a:latin typeface="Host Grotesk Medium" pitchFamily="34" charset="0"/>
                <a:ea typeface="Host Grotesk Medium" pitchFamily="34" charset="-122"/>
                <a:cs typeface="Host Grotesk Medium" pitchFamily="34" charset="-120"/>
              </a:rPr>
              <a:t>3</a:t>
            </a:r>
            <a:endParaRPr lang="en-US" sz="2500" dirty="0"/>
          </a:p>
        </p:txBody>
      </p:sp>
      <p:sp>
        <p:nvSpPr>
          <p:cNvPr id="15" name="Text 13"/>
          <p:cNvSpPr/>
          <p:nvPr/>
        </p:nvSpPr>
        <p:spPr>
          <a:xfrm>
            <a:off x="7542014" y="550818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Pending Applications</a:t>
            </a:r>
            <a:endParaRPr lang="en-US" sz="2200" dirty="0"/>
          </a:p>
        </p:txBody>
      </p:sp>
      <p:sp>
        <p:nvSpPr>
          <p:cNvPr id="16" name="Text 14"/>
          <p:cNvSpPr/>
          <p:nvPr/>
        </p:nvSpPr>
        <p:spPr>
          <a:xfrm>
            <a:off x="7542014" y="5998607"/>
            <a:ext cx="6067782"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No fresh application is required for pending applications. All pending applications shall be treated as first compounding applications.</a:t>
            </a:r>
            <a:endParaRPr lang="en-US" sz="17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553528"/>
            <a:ext cx="6604159"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FAQ: Timing and Charges</a:t>
            </a:r>
            <a:endParaRPr lang="en-US" sz="4450" dirty="0"/>
          </a:p>
        </p:txBody>
      </p:sp>
      <p:sp>
        <p:nvSpPr>
          <p:cNvPr id="3" name="Text 1"/>
          <p:cNvSpPr/>
          <p:nvPr/>
        </p:nvSpPr>
        <p:spPr>
          <a:xfrm>
            <a:off x="793790" y="2829282"/>
            <a:ext cx="2952155"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Suo-Moto Applications</a:t>
            </a:r>
            <a:endParaRPr lang="en-US" sz="2200" dirty="0"/>
          </a:p>
        </p:txBody>
      </p:sp>
      <p:sp>
        <p:nvSpPr>
          <p:cNvPr id="4" name="Text 2"/>
          <p:cNvSpPr/>
          <p:nvPr/>
        </p:nvSpPr>
        <p:spPr>
          <a:xfrm>
            <a:off x="793790" y="3410426"/>
            <a:ext cx="3978116" cy="2040969"/>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The compounding charge depends on the sequence of application as well as the offence applied for and is independent of whether the application is filed suo-moto or in compliance with the notice of the department.</a:t>
            </a:r>
            <a:endParaRPr lang="en-US" sz="1750" dirty="0"/>
          </a:p>
        </p:txBody>
      </p:sp>
      <p:sp>
        <p:nvSpPr>
          <p:cNvPr id="5" name="Text 3"/>
          <p:cNvSpPr/>
          <p:nvPr/>
        </p:nvSpPr>
        <p:spPr>
          <a:xfrm>
            <a:off x="5332928" y="2829282"/>
            <a:ext cx="3869412"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Post-Prosecution Applications</a:t>
            </a:r>
            <a:endParaRPr lang="en-US" sz="2200" dirty="0"/>
          </a:p>
        </p:txBody>
      </p:sp>
      <p:sp>
        <p:nvSpPr>
          <p:cNvPr id="6" name="Text 4"/>
          <p:cNvSpPr/>
          <p:nvPr/>
        </p:nvSpPr>
        <p:spPr>
          <a:xfrm>
            <a:off x="5332928" y="3410426"/>
            <a:ext cx="3978116" cy="3061454"/>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If the application is filed within 12 months from the end of the month in which prosecution complaint is filed, the compounding charge will be determined as per para 10.2 to 10.5 of guidelines. For applications filed after 12 months, the compounding charges so calculated shall be increased by 50% as per para 10.</a:t>
            </a:r>
            <a:endParaRPr lang="en-US" sz="1750" dirty="0"/>
          </a:p>
        </p:txBody>
      </p:sp>
      <p:sp>
        <p:nvSpPr>
          <p:cNvPr id="7" name="Text 5"/>
          <p:cNvSpPr/>
          <p:nvPr/>
        </p:nvSpPr>
        <p:spPr>
          <a:xfrm>
            <a:off x="9872067" y="282928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Prosecution Expenses</a:t>
            </a:r>
            <a:endParaRPr lang="en-US" sz="2200" dirty="0"/>
          </a:p>
        </p:txBody>
      </p:sp>
      <p:sp>
        <p:nvSpPr>
          <p:cNvPr id="8" name="Text 6"/>
          <p:cNvSpPr/>
          <p:nvPr/>
        </p:nvSpPr>
        <p:spPr>
          <a:xfrm>
            <a:off x="9872067" y="3410426"/>
            <a:ext cx="3978116"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Prosecution Establishment Expenses and Litigation Expenses have been removed in the revised guidelines.</a:t>
            </a:r>
            <a:endParaRPr lang="en-US" sz="17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037630"/>
            <a:ext cx="7642860"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FAQ: Payment Considerations</a:t>
            </a:r>
            <a:endParaRPr lang="en-US" sz="4450" dirty="0"/>
          </a:p>
        </p:txBody>
      </p:sp>
      <p:sp>
        <p:nvSpPr>
          <p:cNvPr id="3" name="Shape 1"/>
          <p:cNvSpPr/>
          <p:nvPr/>
        </p:nvSpPr>
        <p:spPr>
          <a:xfrm>
            <a:off x="793790" y="2200037"/>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pic>
        <p:nvPicPr>
          <p:cNvPr id="4" name="Image 0" descr="preencoded.png"/>
          <p:cNvPicPr>
            <a:picLocks noChangeAspect="1"/>
          </p:cNvPicPr>
          <p:nvPr/>
        </p:nvPicPr>
        <p:blipFill>
          <a:blip r:embed="rId3"/>
          <a:stretch>
            <a:fillRect/>
          </a:stretch>
        </p:blipFill>
        <p:spPr>
          <a:xfrm>
            <a:off x="878860" y="2242542"/>
            <a:ext cx="340162" cy="425291"/>
          </a:xfrm>
          <a:prstGeom prst="rect">
            <a:avLst/>
          </a:prstGeom>
        </p:spPr>
      </p:pic>
      <p:sp>
        <p:nvSpPr>
          <p:cNvPr id="5" name="Text 2"/>
          <p:cNvSpPr/>
          <p:nvPr/>
        </p:nvSpPr>
        <p:spPr>
          <a:xfrm>
            <a:off x="1530906" y="2277904"/>
            <a:ext cx="3600569"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Payment Under TAN vs PAN</a:t>
            </a:r>
            <a:endParaRPr lang="en-US" sz="2200" dirty="0"/>
          </a:p>
        </p:txBody>
      </p:sp>
      <p:sp>
        <p:nvSpPr>
          <p:cNvPr id="6" name="Text 3"/>
          <p:cNvSpPr/>
          <p:nvPr/>
        </p:nvSpPr>
        <p:spPr>
          <a:xfrm>
            <a:off x="1530906" y="2768322"/>
            <a:ext cx="5642610" cy="1700808"/>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The compounding charge shall be made under TAN of the deductor. However, if the applicant is the co-accused, then compounding fees may be made under PAN of co-accused as they may not have access to the TAN of the main accused.</a:t>
            </a:r>
            <a:endParaRPr lang="en-US" sz="1750" dirty="0"/>
          </a:p>
        </p:txBody>
      </p:sp>
      <p:sp>
        <p:nvSpPr>
          <p:cNvPr id="7" name="Shape 4"/>
          <p:cNvSpPr/>
          <p:nvPr/>
        </p:nvSpPr>
        <p:spPr>
          <a:xfrm>
            <a:off x="7457003" y="2200037"/>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pic>
        <p:nvPicPr>
          <p:cNvPr id="8" name="Image 1" descr="preencoded.png"/>
          <p:cNvPicPr>
            <a:picLocks noChangeAspect="1"/>
          </p:cNvPicPr>
          <p:nvPr/>
        </p:nvPicPr>
        <p:blipFill>
          <a:blip r:embed="rId4"/>
          <a:stretch>
            <a:fillRect/>
          </a:stretch>
        </p:blipFill>
        <p:spPr>
          <a:xfrm>
            <a:off x="7542074" y="2242542"/>
            <a:ext cx="340162" cy="425291"/>
          </a:xfrm>
          <a:prstGeom prst="rect">
            <a:avLst/>
          </a:prstGeom>
        </p:spPr>
      </p:pic>
      <p:sp>
        <p:nvSpPr>
          <p:cNvPr id="9" name="Text 5"/>
          <p:cNvSpPr/>
          <p:nvPr/>
        </p:nvSpPr>
        <p:spPr>
          <a:xfrm>
            <a:off x="8194119" y="2277904"/>
            <a:ext cx="353508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Extension of Payment Time</a:t>
            </a:r>
            <a:endParaRPr lang="en-US" sz="2200" dirty="0"/>
          </a:p>
        </p:txBody>
      </p:sp>
      <p:sp>
        <p:nvSpPr>
          <p:cNvPr id="10" name="Text 6"/>
          <p:cNvSpPr/>
          <p:nvPr/>
        </p:nvSpPr>
        <p:spPr>
          <a:xfrm>
            <a:off x="8194119" y="2768322"/>
            <a:ext cx="5642610" cy="1700808"/>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Extension beyond 24 months is not allowable, and the application shall be rejected, followed by initiation of prosecution proceedings. However, the applicant can file a new application which shall be treated as a subsequent application.</a:t>
            </a:r>
            <a:endParaRPr lang="en-US" sz="1750" dirty="0"/>
          </a:p>
        </p:txBody>
      </p:sp>
      <p:sp>
        <p:nvSpPr>
          <p:cNvPr id="11" name="Shape 7"/>
          <p:cNvSpPr/>
          <p:nvPr/>
        </p:nvSpPr>
        <p:spPr>
          <a:xfrm>
            <a:off x="793790" y="4922758"/>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pic>
        <p:nvPicPr>
          <p:cNvPr id="12" name="Image 2" descr="preencoded.png"/>
          <p:cNvPicPr>
            <a:picLocks noChangeAspect="1"/>
          </p:cNvPicPr>
          <p:nvPr/>
        </p:nvPicPr>
        <p:blipFill>
          <a:blip r:embed="rId5"/>
          <a:stretch>
            <a:fillRect/>
          </a:stretch>
        </p:blipFill>
        <p:spPr>
          <a:xfrm>
            <a:off x="878860" y="4965263"/>
            <a:ext cx="340162" cy="425291"/>
          </a:xfrm>
          <a:prstGeom prst="rect">
            <a:avLst/>
          </a:prstGeom>
        </p:spPr>
      </p:pic>
      <p:sp>
        <p:nvSpPr>
          <p:cNvPr id="13" name="Text 8"/>
          <p:cNvSpPr/>
          <p:nvPr/>
        </p:nvSpPr>
        <p:spPr>
          <a:xfrm>
            <a:off x="1530906" y="5000625"/>
            <a:ext cx="4083129"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Calculation of 24-Month Period</a:t>
            </a:r>
            <a:endParaRPr lang="en-US" sz="2200" dirty="0"/>
          </a:p>
        </p:txBody>
      </p:sp>
      <p:sp>
        <p:nvSpPr>
          <p:cNvPr id="14" name="Text 9"/>
          <p:cNvSpPr/>
          <p:nvPr/>
        </p:nvSpPr>
        <p:spPr>
          <a:xfrm>
            <a:off x="1530906" y="5491043"/>
            <a:ext cx="5642610" cy="1700808"/>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For applications pending as on 17 October 2024, wherein compounding charges were not fully paid within time allowed or wherein time allowed had not elapsed, the period of 24 months will commence from the end of October 2024.</a:t>
            </a:r>
            <a:endParaRPr lang="en-US" sz="1750" dirty="0"/>
          </a:p>
        </p:txBody>
      </p:sp>
      <p:sp>
        <p:nvSpPr>
          <p:cNvPr id="15" name="Shape 10"/>
          <p:cNvSpPr/>
          <p:nvPr/>
        </p:nvSpPr>
        <p:spPr>
          <a:xfrm>
            <a:off x="7457003" y="4922758"/>
            <a:ext cx="510302" cy="510302"/>
          </a:xfrm>
          <a:prstGeom prst="roundRect">
            <a:avLst>
              <a:gd name="adj" fmla="val 18669"/>
            </a:avLst>
          </a:prstGeom>
          <a:solidFill>
            <a:srgbClr val="D9EDF2"/>
          </a:solidFill>
          <a:ln w="7620">
            <a:solidFill>
              <a:srgbClr val="BFD3D8"/>
            </a:solidFill>
            <a:prstDash val="solid"/>
          </a:ln>
        </p:spPr>
        <p:txBody>
          <a:bodyPr/>
          <a:lstStyle/>
          <a:p>
            <a:endParaRPr lang="en-IN"/>
          </a:p>
        </p:txBody>
      </p:sp>
      <p:pic>
        <p:nvPicPr>
          <p:cNvPr id="16" name="Image 3" descr="preencoded.png"/>
          <p:cNvPicPr>
            <a:picLocks noChangeAspect="1"/>
          </p:cNvPicPr>
          <p:nvPr/>
        </p:nvPicPr>
        <p:blipFill>
          <a:blip r:embed="rId6"/>
          <a:stretch>
            <a:fillRect/>
          </a:stretch>
        </p:blipFill>
        <p:spPr>
          <a:xfrm>
            <a:off x="7542074" y="4965263"/>
            <a:ext cx="340162" cy="425291"/>
          </a:xfrm>
          <a:prstGeom prst="rect">
            <a:avLst/>
          </a:prstGeom>
        </p:spPr>
      </p:pic>
      <p:sp>
        <p:nvSpPr>
          <p:cNvPr id="17" name="Text 11"/>
          <p:cNvSpPr/>
          <p:nvPr/>
        </p:nvSpPr>
        <p:spPr>
          <a:xfrm>
            <a:off x="8194119" y="5000625"/>
            <a:ext cx="4030980"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Interest on Extended Payments</a:t>
            </a:r>
            <a:endParaRPr lang="en-US" sz="2200" dirty="0"/>
          </a:p>
        </p:txBody>
      </p:sp>
      <p:sp>
        <p:nvSpPr>
          <p:cNvPr id="18" name="Text 12"/>
          <p:cNvSpPr/>
          <p:nvPr/>
        </p:nvSpPr>
        <p:spPr>
          <a:xfrm>
            <a:off x="8194119" y="5491043"/>
            <a:ext cx="5642610" cy="1700808"/>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No interest or additional charges are applicable on extension allowable under para 9.4 of the guidelines. For cases pending as on date of issuance of revised guidelines, additional compounding charges shall not be applicable.</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632460"/>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Understanding Compounding of Offences</a:t>
            </a:r>
            <a:endParaRPr lang="en-US" sz="4450" dirty="0"/>
          </a:p>
        </p:txBody>
      </p:sp>
      <p:sp>
        <p:nvSpPr>
          <p:cNvPr id="4" name="Shape 1"/>
          <p:cNvSpPr/>
          <p:nvPr/>
        </p:nvSpPr>
        <p:spPr>
          <a:xfrm>
            <a:off x="6280190" y="2390180"/>
            <a:ext cx="3664863" cy="3000256"/>
          </a:xfrm>
          <a:prstGeom prst="roundRect">
            <a:avLst>
              <a:gd name="adj" fmla="val 3175"/>
            </a:avLst>
          </a:prstGeom>
          <a:solidFill>
            <a:srgbClr val="D9EDF2"/>
          </a:solidFill>
          <a:ln w="7620">
            <a:solidFill>
              <a:srgbClr val="BFD3D8"/>
            </a:solidFill>
            <a:prstDash val="solid"/>
          </a:ln>
        </p:spPr>
        <p:txBody>
          <a:bodyPr/>
          <a:lstStyle/>
          <a:p>
            <a:endParaRPr lang="en-IN"/>
          </a:p>
        </p:txBody>
      </p:sp>
      <p:sp>
        <p:nvSpPr>
          <p:cNvPr id="5" name="Text 2"/>
          <p:cNvSpPr/>
          <p:nvPr/>
        </p:nvSpPr>
        <p:spPr>
          <a:xfrm>
            <a:off x="6514624" y="2624614"/>
            <a:ext cx="3040380"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What is Compounding?</a:t>
            </a:r>
            <a:endParaRPr lang="en-US" sz="2200" dirty="0"/>
          </a:p>
        </p:txBody>
      </p:sp>
      <p:sp>
        <p:nvSpPr>
          <p:cNvPr id="6" name="Text 3"/>
          <p:cNvSpPr/>
          <p:nvPr/>
        </p:nvSpPr>
        <p:spPr>
          <a:xfrm>
            <a:off x="6514624" y="3115032"/>
            <a:ext cx="3195995" cy="2040969"/>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Compounding is a mechanism whereby the defaulter is reprieved of major legal consequences by affording an opportunity to pay a sum of money to escape prosecution.</a:t>
            </a:r>
            <a:endParaRPr lang="en-US" sz="1750" dirty="0"/>
          </a:p>
        </p:txBody>
      </p:sp>
      <p:sp>
        <p:nvSpPr>
          <p:cNvPr id="7" name="Shape 4"/>
          <p:cNvSpPr/>
          <p:nvPr/>
        </p:nvSpPr>
        <p:spPr>
          <a:xfrm>
            <a:off x="10171867" y="2390180"/>
            <a:ext cx="3664863" cy="3000256"/>
          </a:xfrm>
          <a:prstGeom prst="roundRect">
            <a:avLst>
              <a:gd name="adj" fmla="val 3175"/>
            </a:avLst>
          </a:prstGeom>
          <a:solidFill>
            <a:srgbClr val="D9EDF2"/>
          </a:solidFill>
          <a:ln w="7620">
            <a:solidFill>
              <a:srgbClr val="BFD3D8"/>
            </a:solidFill>
            <a:prstDash val="solid"/>
          </a:ln>
        </p:spPr>
        <p:txBody>
          <a:bodyPr/>
          <a:lstStyle/>
          <a:p>
            <a:endParaRPr lang="en-IN"/>
          </a:p>
        </p:txBody>
      </p:sp>
      <p:sp>
        <p:nvSpPr>
          <p:cNvPr id="8" name="Text 5"/>
          <p:cNvSpPr/>
          <p:nvPr/>
        </p:nvSpPr>
        <p:spPr>
          <a:xfrm>
            <a:off x="10406301" y="262461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Legal Framework</a:t>
            </a:r>
            <a:endParaRPr lang="en-US" sz="2200" dirty="0"/>
          </a:p>
        </p:txBody>
      </p:sp>
      <p:sp>
        <p:nvSpPr>
          <p:cNvPr id="9" name="Text 6"/>
          <p:cNvSpPr/>
          <p:nvPr/>
        </p:nvSpPr>
        <p:spPr>
          <a:xfrm>
            <a:off x="10406301" y="3115032"/>
            <a:ext cx="3195995" cy="2040969"/>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Governed by Chapter XXII, specifically Sections 279(2), 278B, and 278C of the Income Tax Act, 1961, empowering authorities to compound offences.</a:t>
            </a:r>
            <a:endParaRPr lang="en-US" sz="1750" dirty="0"/>
          </a:p>
        </p:txBody>
      </p:sp>
      <p:sp>
        <p:nvSpPr>
          <p:cNvPr id="10" name="Shape 7"/>
          <p:cNvSpPr/>
          <p:nvPr/>
        </p:nvSpPr>
        <p:spPr>
          <a:xfrm>
            <a:off x="6280190" y="5617250"/>
            <a:ext cx="7556421" cy="1979771"/>
          </a:xfrm>
          <a:prstGeom prst="roundRect">
            <a:avLst>
              <a:gd name="adj" fmla="val 4812"/>
            </a:avLst>
          </a:prstGeom>
          <a:solidFill>
            <a:srgbClr val="D9EDF2"/>
          </a:solidFill>
          <a:ln w="7620">
            <a:solidFill>
              <a:srgbClr val="BFD3D8"/>
            </a:solidFill>
            <a:prstDash val="solid"/>
          </a:ln>
        </p:spPr>
        <p:txBody>
          <a:bodyPr/>
          <a:lstStyle/>
          <a:p>
            <a:endParaRPr lang="en-IN"/>
          </a:p>
        </p:txBody>
      </p:sp>
      <p:sp>
        <p:nvSpPr>
          <p:cNvPr id="11" name="Text 8"/>
          <p:cNvSpPr/>
          <p:nvPr/>
        </p:nvSpPr>
        <p:spPr>
          <a:xfrm>
            <a:off x="6514624" y="585168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Objective</a:t>
            </a:r>
            <a:endParaRPr lang="en-US" sz="2200" dirty="0"/>
          </a:p>
        </p:txBody>
      </p:sp>
      <p:sp>
        <p:nvSpPr>
          <p:cNvPr id="12" name="Text 9"/>
          <p:cNvSpPr/>
          <p:nvPr/>
        </p:nvSpPr>
        <p:spPr>
          <a:xfrm>
            <a:off x="6514624" y="6342102"/>
            <a:ext cx="7087553"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To facilitate settlement of offences through payment of prescribed compounding fee, avoiding lengthy prosecution and promoting voluntary compliance.</a:t>
            </a:r>
            <a:endParaRPr lang="en-US" sz="17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451491"/>
            <a:ext cx="9332476"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FAQ: Eligibility for Filing Applications</a:t>
            </a:r>
            <a:endParaRPr lang="en-US" sz="4450" dirty="0"/>
          </a:p>
        </p:txBody>
      </p:sp>
      <p:sp>
        <p:nvSpPr>
          <p:cNvPr id="3" name="Text 1"/>
          <p:cNvSpPr/>
          <p:nvPr/>
        </p:nvSpPr>
        <p:spPr>
          <a:xfrm>
            <a:off x="793790" y="2727246"/>
            <a:ext cx="3521512"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Who Can File Applications?</a:t>
            </a:r>
            <a:endParaRPr lang="en-US" sz="2200" dirty="0"/>
          </a:p>
        </p:txBody>
      </p:sp>
      <p:sp>
        <p:nvSpPr>
          <p:cNvPr id="4" name="Text 2"/>
          <p:cNvSpPr/>
          <p:nvPr/>
        </p:nvSpPr>
        <p:spPr>
          <a:xfrm>
            <a:off x="793790" y="3308390"/>
            <a:ext cx="6244709" cy="1360646"/>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Only the main accused or co-accused can file compounding applications for offences of a company or HUF. The applicant is required to disclose their status as main accused or co-accused in the compounding application.</a:t>
            </a:r>
            <a:endParaRPr lang="en-US" sz="1750" dirty="0"/>
          </a:p>
        </p:txBody>
      </p:sp>
      <p:sp>
        <p:nvSpPr>
          <p:cNvPr id="5" name="Text 3"/>
          <p:cNvSpPr/>
          <p:nvPr/>
        </p:nvSpPr>
        <p:spPr>
          <a:xfrm>
            <a:off x="793790" y="4873109"/>
            <a:ext cx="6244709" cy="680323"/>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No person other than the main accused or co-accused can file a compounding application.</a:t>
            </a:r>
            <a:endParaRPr lang="en-US" sz="1750" dirty="0"/>
          </a:p>
        </p:txBody>
      </p:sp>
      <p:sp>
        <p:nvSpPr>
          <p:cNvPr id="6" name="Text 4"/>
          <p:cNvSpPr/>
          <p:nvPr/>
        </p:nvSpPr>
        <p:spPr>
          <a:xfrm>
            <a:off x="7599521" y="2727246"/>
            <a:ext cx="4066699" cy="354330"/>
          </a:xfrm>
          <a:prstGeom prst="rect">
            <a:avLst/>
          </a:prstGeom>
          <a:noFill/>
          <a:ln/>
        </p:spPr>
        <p:txBody>
          <a:bodyPr wrap="none" lIns="0" tIns="0" rIns="0" bIns="0" rtlCol="0" anchor="t"/>
          <a:lstStyle/>
          <a:p>
            <a:pPr marL="0" indent="0" algn="l">
              <a:lnSpc>
                <a:spcPts val="2750"/>
              </a:lnSpc>
              <a:buNone/>
            </a:pPr>
            <a:r>
              <a:rPr lang="en-US" sz="2200" dirty="0">
                <a:solidFill>
                  <a:srgbClr val="2E3C4E"/>
                </a:solidFill>
                <a:latin typeface="Host Grotesk Medium" pitchFamily="34" charset="0"/>
                <a:ea typeface="Host Grotesk Medium" pitchFamily="34" charset="-122"/>
                <a:cs typeface="Host Grotesk Medium" pitchFamily="34" charset="-120"/>
              </a:rPr>
              <a:t>Unidentified Co-accused Cases</a:t>
            </a:r>
            <a:endParaRPr lang="en-US" sz="2200" dirty="0"/>
          </a:p>
        </p:txBody>
      </p:sp>
      <p:sp>
        <p:nvSpPr>
          <p:cNvPr id="7" name="Text 5"/>
          <p:cNvSpPr/>
          <p:nvPr/>
        </p:nvSpPr>
        <p:spPr>
          <a:xfrm>
            <a:off x="7599521" y="3308390"/>
            <a:ext cx="6244709" cy="1700808"/>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In cases where co-accused have not been identified under section 278B, either the main accused or any person who can substantiate with supporting documents that they were in charge or responsible for the conduct of the business during the offence can file an application as co-accused.</a:t>
            </a:r>
            <a:endParaRPr lang="en-US" sz="1750" dirty="0"/>
          </a:p>
        </p:txBody>
      </p:sp>
      <p:sp>
        <p:nvSpPr>
          <p:cNvPr id="8" name="Text 6"/>
          <p:cNvSpPr/>
          <p:nvPr/>
        </p:nvSpPr>
        <p:spPr>
          <a:xfrm>
            <a:off x="7599521" y="5213271"/>
            <a:ext cx="6244709" cy="1360646"/>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In such cases, there will be no requirement to identify other co-accused for compounding purposes. However, if the application is rejected, all co-accused shall need to be identified to file a prosecution complaint.</a:t>
            </a:r>
            <a:endParaRPr lang="en-US" sz="17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05299" y="966192"/>
            <a:ext cx="7129582" cy="641985"/>
          </a:xfrm>
          <a:prstGeom prst="rect">
            <a:avLst/>
          </a:prstGeom>
          <a:noFill/>
          <a:ln/>
        </p:spPr>
        <p:txBody>
          <a:bodyPr wrap="none" lIns="0" tIns="0" rIns="0" bIns="0" rtlCol="0" anchor="t"/>
          <a:lstStyle/>
          <a:p>
            <a:pPr marL="0" indent="0" algn="l">
              <a:lnSpc>
                <a:spcPts val="5050"/>
              </a:lnSpc>
              <a:buNone/>
            </a:pPr>
            <a:r>
              <a:rPr lang="en-US" sz="4000" dirty="0">
                <a:solidFill>
                  <a:srgbClr val="2E3C4E"/>
                </a:solidFill>
                <a:latin typeface="Host Grotesk Medium" pitchFamily="34" charset="0"/>
                <a:ea typeface="Host Grotesk Medium" pitchFamily="34" charset="-122"/>
                <a:cs typeface="Host Grotesk Medium" pitchFamily="34" charset="-120"/>
              </a:rPr>
              <a:t>FAQ: Undertakings and Orders</a:t>
            </a:r>
            <a:endParaRPr lang="en-US" sz="4000" dirty="0"/>
          </a:p>
        </p:txBody>
      </p:sp>
      <p:sp>
        <p:nvSpPr>
          <p:cNvPr id="4" name="Shape 1"/>
          <p:cNvSpPr/>
          <p:nvPr/>
        </p:nvSpPr>
        <p:spPr>
          <a:xfrm>
            <a:off x="6205299" y="1916311"/>
            <a:ext cx="3750469" cy="3655338"/>
          </a:xfrm>
          <a:prstGeom prst="roundRect">
            <a:avLst>
              <a:gd name="adj" fmla="val 2360"/>
            </a:avLst>
          </a:prstGeom>
          <a:solidFill>
            <a:srgbClr val="D9EDF2"/>
          </a:solidFill>
          <a:ln w="7620">
            <a:solidFill>
              <a:srgbClr val="BFD3D8"/>
            </a:solidFill>
            <a:prstDash val="solid"/>
          </a:ln>
        </p:spPr>
        <p:txBody>
          <a:bodyPr/>
          <a:lstStyle/>
          <a:p>
            <a:endParaRPr lang="en-IN"/>
          </a:p>
        </p:txBody>
      </p:sp>
      <p:sp>
        <p:nvSpPr>
          <p:cNvPr id="5" name="Text 2"/>
          <p:cNvSpPr/>
          <p:nvPr/>
        </p:nvSpPr>
        <p:spPr>
          <a:xfrm>
            <a:off x="6418302" y="2129314"/>
            <a:ext cx="3324463" cy="641985"/>
          </a:xfrm>
          <a:prstGeom prst="rect">
            <a:avLst/>
          </a:prstGeom>
          <a:noFill/>
          <a:ln/>
        </p:spPr>
        <p:txBody>
          <a:bodyPr wrap="square" lIns="0" tIns="0" rIns="0" bIns="0" rtlCol="0" anchor="t"/>
          <a:lstStyle/>
          <a:p>
            <a:pPr marL="0" indent="0" algn="l">
              <a:lnSpc>
                <a:spcPts val="2500"/>
              </a:lnSpc>
              <a:buNone/>
            </a:pPr>
            <a:r>
              <a:rPr lang="en-US" sz="2000" dirty="0">
                <a:solidFill>
                  <a:srgbClr val="384653"/>
                </a:solidFill>
                <a:latin typeface="Host Grotesk Medium" pitchFamily="34" charset="0"/>
                <a:ea typeface="Host Grotesk Medium" pitchFamily="34" charset="-122"/>
                <a:cs typeface="Host Grotesk Medium" pitchFamily="34" charset="-120"/>
              </a:rPr>
              <a:t>Undertakings for Appeal Withdrawal</a:t>
            </a:r>
            <a:endParaRPr lang="en-US" sz="2000" dirty="0"/>
          </a:p>
        </p:txBody>
      </p:sp>
      <p:sp>
        <p:nvSpPr>
          <p:cNvPr id="6" name="Text 3"/>
          <p:cNvSpPr/>
          <p:nvPr/>
        </p:nvSpPr>
        <p:spPr>
          <a:xfrm>
            <a:off x="6418302" y="2894528"/>
            <a:ext cx="3324463" cy="2464118"/>
          </a:xfrm>
          <a:prstGeom prst="rect">
            <a:avLst/>
          </a:prstGeom>
          <a:noFill/>
          <a:ln/>
        </p:spPr>
        <p:txBody>
          <a:bodyPr wrap="square" lIns="0" tIns="0" rIns="0" bIns="0" rtlCol="0" anchor="t"/>
          <a:lstStyle/>
          <a:p>
            <a:pPr marL="0" indent="0" algn="l">
              <a:lnSpc>
                <a:spcPts val="2400"/>
              </a:lnSpc>
              <a:buNone/>
            </a:pPr>
            <a:r>
              <a:rPr lang="en-US" sz="1600" dirty="0">
                <a:solidFill>
                  <a:srgbClr val="384653"/>
                </a:solidFill>
                <a:latin typeface="Roboto" pitchFamily="34" charset="0"/>
                <a:ea typeface="Roboto" pitchFamily="34" charset="-122"/>
                <a:cs typeface="Roboto" pitchFamily="34" charset="-120"/>
              </a:rPr>
              <a:t>Co-accused cannot furnish undertaking for withdrawal of appeal on behalf of the main accused. Such undertaking shall be furnished by the main accused only and must be attached with the application if filed by the co-accused.</a:t>
            </a:r>
            <a:endParaRPr lang="en-US" sz="1600" dirty="0"/>
          </a:p>
        </p:txBody>
      </p:sp>
      <p:sp>
        <p:nvSpPr>
          <p:cNvPr id="7" name="Shape 4"/>
          <p:cNvSpPr/>
          <p:nvPr/>
        </p:nvSpPr>
        <p:spPr>
          <a:xfrm>
            <a:off x="10161151" y="1916311"/>
            <a:ext cx="3750469" cy="3655338"/>
          </a:xfrm>
          <a:prstGeom prst="roundRect">
            <a:avLst>
              <a:gd name="adj" fmla="val 2360"/>
            </a:avLst>
          </a:prstGeom>
          <a:solidFill>
            <a:srgbClr val="D9EDF2"/>
          </a:solidFill>
          <a:ln w="7620">
            <a:solidFill>
              <a:srgbClr val="BFD3D8"/>
            </a:solidFill>
            <a:prstDash val="solid"/>
          </a:ln>
        </p:spPr>
        <p:txBody>
          <a:bodyPr/>
          <a:lstStyle/>
          <a:p>
            <a:endParaRPr lang="en-IN"/>
          </a:p>
        </p:txBody>
      </p:sp>
      <p:sp>
        <p:nvSpPr>
          <p:cNvPr id="8" name="Text 5"/>
          <p:cNvSpPr/>
          <p:nvPr/>
        </p:nvSpPr>
        <p:spPr>
          <a:xfrm>
            <a:off x="10374154" y="2129314"/>
            <a:ext cx="3324463" cy="641985"/>
          </a:xfrm>
          <a:prstGeom prst="rect">
            <a:avLst/>
          </a:prstGeom>
          <a:noFill/>
          <a:ln/>
        </p:spPr>
        <p:txBody>
          <a:bodyPr wrap="square" lIns="0" tIns="0" rIns="0" bIns="0" rtlCol="0" anchor="t"/>
          <a:lstStyle/>
          <a:p>
            <a:pPr marL="0" indent="0" algn="l">
              <a:lnSpc>
                <a:spcPts val="2500"/>
              </a:lnSpc>
              <a:buNone/>
            </a:pPr>
            <a:r>
              <a:rPr lang="en-US" sz="2000" dirty="0">
                <a:solidFill>
                  <a:srgbClr val="384653"/>
                </a:solidFill>
                <a:latin typeface="Host Grotesk Medium" pitchFamily="34" charset="0"/>
                <a:ea typeface="Host Grotesk Medium" pitchFamily="34" charset="-122"/>
                <a:cs typeface="Host Grotesk Medium" pitchFamily="34" charset="-120"/>
              </a:rPr>
              <a:t>Compounding Order Recipients</a:t>
            </a:r>
            <a:endParaRPr lang="en-US" sz="2000" dirty="0"/>
          </a:p>
        </p:txBody>
      </p:sp>
      <p:sp>
        <p:nvSpPr>
          <p:cNvPr id="9" name="Text 6"/>
          <p:cNvSpPr/>
          <p:nvPr/>
        </p:nvSpPr>
        <p:spPr>
          <a:xfrm>
            <a:off x="10374154" y="2894528"/>
            <a:ext cx="3324463" cy="2464118"/>
          </a:xfrm>
          <a:prstGeom prst="rect">
            <a:avLst/>
          </a:prstGeom>
          <a:noFill/>
          <a:ln/>
        </p:spPr>
        <p:txBody>
          <a:bodyPr wrap="square" lIns="0" tIns="0" rIns="0" bIns="0" rtlCol="0" anchor="t"/>
          <a:lstStyle/>
          <a:p>
            <a:pPr marL="0" indent="0" algn="l">
              <a:lnSpc>
                <a:spcPts val="2400"/>
              </a:lnSpc>
              <a:buNone/>
            </a:pPr>
            <a:r>
              <a:rPr lang="en-US" sz="1600" dirty="0">
                <a:solidFill>
                  <a:srgbClr val="384653"/>
                </a:solidFill>
                <a:latin typeface="Roboto" pitchFamily="34" charset="0"/>
                <a:ea typeface="Roboto" pitchFamily="34" charset="-122"/>
                <a:cs typeface="Roboto" pitchFamily="34" charset="-120"/>
              </a:rPr>
              <a:t>The compounding order shall be passed in the name of the person who applied for compounding. If co-accused applied, the order shall include the main accused's name. If main accused applied and co-accused has been identified, the order shall name both.</a:t>
            </a:r>
            <a:endParaRPr lang="en-US" sz="1600" dirty="0"/>
          </a:p>
        </p:txBody>
      </p:sp>
      <p:sp>
        <p:nvSpPr>
          <p:cNvPr id="10" name="Shape 7"/>
          <p:cNvSpPr/>
          <p:nvPr/>
        </p:nvSpPr>
        <p:spPr>
          <a:xfrm>
            <a:off x="6205299" y="5777032"/>
            <a:ext cx="7706201" cy="1486257"/>
          </a:xfrm>
          <a:prstGeom prst="roundRect">
            <a:avLst>
              <a:gd name="adj" fmla="val 5805"/>
            </a:avLst>
          </a:prstGeom>
          <a:solidFill>
            <a:srgbClr val="D9EDF2"/>
          </a:solidFill>
          <a:ln w="7620">
            <a:solidFill>
              <a:srgbClr val="BFD3D8"/>
            </a:solidFill>
            <a:prstDash val="solid"/>
          </a:ln>
        </p:spPr>
        <p:txBody>
          <a:bodyPr/>
          <a:lstStyle/>
          <a:p>
            <a:endParaRPr lang="en-IN"/>
          </a:p>
        </p:txBody>
      </p:sp>
      <p:sp>
        <p:nvSpPr>
          <p:cNvPr id="11" name="Text 8"/>
          <p:cNvSpPr/>
          <p:nvPr/>
        </p:nvSpPr>
        <p:spPr>
          <a:xfrm>
            <a:off x="6418302" y="5990034"/>
            <a:ext cx="2567821" cy="320992"/>
          </a:xfrm>
          <a:prstGeom prst="rect">
            <a:avLst/>
          </a:prstGeom>
          <a:noFill/>
          <a:ln/>
        </p:spPr>
        <p:txBody>
          <a:bodyPr wrap="none" lIns="0" tIns="0" rIns="0" bIns="0" rtlCol="0" anchor="t"/>
          <a:lstStyle/>
          <a:p>
            <a:pPr marL="0" indent="0" algn="l">
              <a:lnSpc>
                <a:spcPts val="2500"/>
              </a:lnSpc>
              <a:buNone/>
            </a:pPr>
            <a:r>
              <a:rPr lang="en-US" sz="2000" dirty="0">
                <a:solidFill>
                  <a:srgbClr val="384653"/>
                </a:solidFill>
                <a:latin typeface="Host Grotesk Medium" pitchFamily="34" charset="0"/>
                <a:ea typeface="Host Grotesk Medium" pitchFamily="34" charset="-122"/>
                <a:cs typeface="Host Grotesk Medium" pitchFamily="34" charset="-120"/>
              </a:rPr>
              <a:t>Order Distribution</a:t>
            </a:r>
            <a:endParaRPr lang="en-US" sz="2000" dirty="0"/>
          </a:p>
        </p:txBody>
      </p:sp>
      <p:sp>
        <p:nvSpPr>
          <p:cNvPr id="12" name="Text 9"/>
          <p:cNvSpPr/>
          <p:nvPr/>
        </p:nvSpPr>
        <p:spPr>
          <a:xfrm>
            <a:off x="6418302" y="6434257"/>
            <a:ext cx="7280196" cy="616029"/>
          </a:xfrm>
          <a:prstGeom prst="rect">
            <a:avLst/>
          </a:prstGeom>
          <a:noFill/>
          <a:ln/>
        </p:spPr>
        <p:txBody>
          <a:bodyPr wrap="square" lIns="0" tIns="0" rIns="0" bIns="0" rtlCol="0" anchor="t"/>
          <a:lstStyle/>
          <a:p>
            <a:pPr marL="0" indent="0" algn="l">
              <a:lnSpc>
                <a:spcPts val="2400"/>
              </a:lnSpc>
              <a:buNone/>
            </a:pPr>
            <a:r>
              <a:rPr lang="en-US" sz="1600" dirty="0">
                <a:solidFill>
                  <a:srgbClr val="384653"/>
                </a:solidFill>
                <a:latin typeface="Roboto" pitchFamily="34" charset="0"/>
                <a:ea typeface="Roboto" pitchFamily="34" charset="-122"/>
                <a:cs typeface="Roboto" pitchFamily="34" charset="-120"/>
              </a:rPr>
              <a:t>Copies of the compounding order are forwarded to the applicant, Assessing Officer, Prosecution Cell, and concerned Court (if applicable).</a:t>
            </a:r>
            <a:endParaRPr lang="en-US" sz="1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32273"/>
            <a:ext cx="14630400" cy="2155508"/>
          </a:xfrm>
          <a:prstGeom prst="rect">
            <a:avLst/>
          </a:prstGeom>
        </p:spPr>
      </p:pic>
      <p:sp>
        <p:nvSpPr>
          <p:cNvPr id="3" name="Text 0"/>
          <p:cNvSpPr/>
          <p:nvPr/>
        </p:nvSpPr>
        <p:spPr>
          <a:xfrm>
            <a:off x="574715" y="2600206"/>
            <a:ext cx="7392472" cy="513159"/>
          </a:xfrm>
          <a:prstGeom prst="rect">
            <a:avLst/>
          </a:prstGeom>
          <a:noFill/>
          <a:ln/>
        </p:spPr>
        <p:txBody>
          <a:bodyPr wrap="none" lIns="0" tIns="0" rIns="0" bIns="0" rtlCol="0" anchor="t"/>
          <a:lstStyle/>
          <a:p>
            <a:pPr marL="0" indent="0" algn="l">
              <a:lnSpc>
                <a:spcPts val="4000"/>
              </a:lnSpc>
              <a:buNone/>
            </a:pPr>
            <a:r>
              <a:rPr lang="en-US" sz="3200" dirty="0">
                <a:solidFill>
                  <a:srgbClr val="2E3C4E"/>
                </a:solidFill>
                <a:latin typeface="Host Grotesk Medium" pitchFamily="34" charset="0"/>
                <a:ea typeface="Host Grotesk Medium" pitchFamily="34" charset="-122"/>
                <a:cs typeface="Host Grotesk Medium" pitchFamily="34" charset="-120"/>
              </a:rPr>
              <a:t>Step-by-Step Compounding Procedure</a:t>
            </a:r>
            <a:endParaRPr lang="en-US" sz="3200" dirty="0"/>
          </a:p>
        </p:txBody>
      </p:sp>
      <p:pic>
        <p:nvPicPr>
          <p:cNvPr id="4" name="Image 1" descr="preencoded.png"/>
          <p:cNvPicPr>
            <a:picLocks noChangeAspect="1"/>
          </p:cNvPicPr>
          <p:nvPr/>
        </p:nvPicPr>
        <p:blipFill>
          <a:blip r:embed="rId4"/>
          <a:stretch>
            <a:fillRect/>
          </a:stretch>
        </p:blipFill>
        <p:spPr>
          <a:xfrm>
            <a:off x="574715" y="3359706"/>
            <a:ext cx="821055" cy="1175861"/>
          </a:xfrm>
          <a:prstGeom prst="rect">
            <a:avLst/>
          </a:prstGeom>
        </p:spPr>
      </p:pic>
      <p:sp>
        <p:nvSpPr>
          <p:cNvPr id="5" name="Text 1"/>
          <p:cNvSpPr/>
          <p:nvPr/>
        </p:nvSpPr>
        <p:spPr>
          <a:xfrm>
            <a:off x="1642110" y="3523893"/>
            <a:ext cx="2183011" cy="256580"/>
          </a:xfrm>
          <a:prstGeom prst="rect">
            <a:avLst/>
          </a:prstGeom>
          <a:noFill/>
          <a:ln/>
        </p:spPr>
        <p:txBody>
          <a:bodyPr wrap="none" lIns="0" tIns="0" rIns="0" bIns="0" rtlCol="0" anchor="t"/>
          <a:lstStyle/>
          <a:p>
            <a:pPr marL="0" indent="0" algn="l">
              <a:lnSpc>
                <a:spcPts val="2000"/>
              </a:lnSpc>
              <a:buNone/>
            </a:pPr>
            <a:r>
              <a:rPr lang="en-US" sz="1600" dirty="0">
                <a:solidFill>
                  <a:srgbClr val="384653"/>
                </a:solidFill>
                <a:latin typeface="Host Grotesk Medium" pitchFamily="34" charset="0"/>
                <a:ea typeface="Host Grotesk Medium" pitchFamily="34" charset="-122"/>
                <a:cs typeface="Host Grotesk Medium" pitchFamily="34" charset="-120"/>
              </a:rPr>
              <a:t>Application Preparation</a:t>
            </a:r>
            <a:endParaRPr lang="en-US" sz="1600" dirty="0"/>
          </a:p>
        </p:txBody>
      </p:sp>
      <p:sp>
        <p:nvSpPr>
          <p:cNvPr id="6" name="Text 2"/>
          <p:cNvSpPr/>
          <p:nvPr/>
        </p:nvSpPr>
        <p:spPr>
          <a:xfrm>
            <a:off x="1642110" y="3878937"/>
            <a:ext cx="12413575" cy="492443"/>
          </a:xfrm>
          <a:prstGeom prst="rect">
            <a:avLst/>
          </a:prstGeom>
          <a:noFill/>
          <a:ln/>
        </p:spPr>
        <p:txBody>
          <a:bodyPr wrap="square" lIns="0" tIns="0" rIns="0" bIns="0" rtlCol="0" anchor="t"/>
          <a:lstStyle/>
          <a:p>
            <a:pPr marL="0" indent="0" algn="l">
              <a:lnSpc>
                <a:spcPts val="1900"/>
              </a:lnSpc>
              <a:buNone/>
            </a:pPr>
            <a:r>
              <a:rPr lang="en-US" sz="1250" dirty="0">
                <a:solidFill>
                  <a:srgbClr val="384653"/>
                </a:solidFill>
                <a:latin typeface="Roboto" pitchFamily="34" charset="0"/>
                <a:ea typeface="Roboto" pitchFamily="34" charset="-122"/>
                <a:cs typeface="Roboto" pitchFamily="34" charset="-120"/>
              </a:rPr>
              <a:t>Prepare application addressed to the appropriate authority with all required details and annexures, including payment challans, copies of complaints, ITRs, and affidavit on ₹100 stamp paper.</a:t>
            </a:r>
            <a:endParaRPr lang="en-US" sz="1250" dirty="0"/>
          </a:p>
        </p:txBody>
      </p:sp>
      <p:pic>
        <p:nvPicPr>
          <p:cNvPr id="7" name="Image 2" descr="preencoded.png"/>
          <p:cNvPicPr>
            <a:picLocks noChangeAspect="1"/>
          </p:cNvPicPr>
          <p:nvPr/>
        </p:nvPicPr>
        <p:blipFill>
          <a:blip r:embed="rId5"/>
          <a:stretch>
            <a:fillRect/>
          </a:stretch>
        </p:blipFill>
        <p:spPr>
          <a:xfrm>
            <a:off x="574715" y="4535567"/>
            <a:ext cx="821055" cy="985361"/>
          </a:xfrm>
          <a:prstGeom prst="rect">
            <a:avLst/>
          </a:prstGeom>
        </p:spPr>
      </p:pic>
      <p:sp>
        <p:nvSpPr>
          <p:cNvPr id="8" name="Text 3"/>
          <p:cNvSpPr/>
          <p:nvPr/>
        </p:nvSpPr>
        <p:spPr>
          <a:xfrm>
            <a:off x="1642110" y="4699754"/>
            <a:ext cx="2052876" cy="256580"/>
          </a:xfrm>
          <a:prstGeom prst="rect">
            <a:avLst/>
          </a:prstGeom>
          <a:noFill/>
          <a:ln/>
        </p:spPr>
        <p:txBody>
          <a:bodyPr wrap="none" lIns="0" tIns="0" rIns="0" bIns="0" rtlCol="0" anchor="t"/>
          <a:lstStyle/>
          <a:p>
            <a:pPr marL="0" indent="0" algn="l">
              <a:lnSpc>
                <a:spcPts val="2000"/>
              </a:lnSpc>
              <a:buNone/>
            </a:pPr>
            <a:r>
              <a:rPr lang="en-US" sz="1600" dirty="0">
                <a:solidFill>
                  <a:srgbClr val="384653"/>
                </a:solidFill>
                <a:latin typeface="Host Grotesk Medium" pitchFamily="34" charset="0"/>
                <a:ea typeface="Host Grotesk Medium" pitchFamily="34" charset="-122"/>
                <a:cs typeface="Host Grotesk Medium" pitchFamily="34" charset="-120"/>
              </a:rPr>
              <a:t>Submission</a:t>
            </a:r>
            <a:endParaRPr lang="en-US" sz="1600" dirty="0"/>
          </a:p>
        </p:txBody>
      </p:sp>
      <p:sp>
        <p:nvSpPr>
          <p:cNvPr id="9" name="Text 4"/>
          <p:cNvSpPr/>
          <p:nvPr/>
        </p:nvSpPr>
        <p:spPr>
          <a:xfrm>
            <a:off x="1642110" y="5054798"/>
            <a:ext cx="12413575" cy="246221"/>
          </a:xfrm>
          <a:prstGeom prst="rect">
            <a:avLst/>
          </a:prstGeom>
          <a:noFill/>
          <a:ln/>
        </p:spPr>
        <p:txBody>
          <a:bodyPr wrap="none" lIns="0" tIns="0" rIns="0" bIns="0" rtlCol="0" anchor="t"/>
          <a:lstStyle/>
          <a:p>
            <a:pPr marL="0" indent="0" algn="l">
              <a:lnSpc>
                <a:spcPts val="1900"/>
              </a:lnSpc>
              <a:buNone/>
            </a:pPr>
            <a:r>
              <a:rPr lang="en-US" sz="1250" dirty="0">
                <a:solidFill>
                  <a:srgbClr val="384653"/>
                </a:solidFill>
                <a:latin typeface="Roboto" pitchFamily="34" charset="0"/>
                <a:ea typeface="Roboto" pitchFamily="34" charset="-122"/>
                <a:cs typeface="Roboto" pitchFamily="34" charset="-120"/>
              </a:rPr>
              <a:t>Submit two physical copies of the application (as online filing is not yet permitted), with one copy forwarded to the Assessing Officer for a factual report.</a:t>
            </a:r>
            <a:endParaRPr lang="en-US" sz="1250" dirty="0"/>
          </a:p>
        </p:txBody>
      </p:sp>
      <p:pic>
        <p:nvPicPr>
          <p:cNvPr id="10" name="Image 3" descr="preencoded.png"/>
          <p:cNvPicPr>
            <a:picLocks noChangeAspect="1"/>
          </p:cNvPicPr>
          <p:nvPr/>
        </p:nvPicPr>
        <p:blipFill>
          <a:blip r:embed="rId6"/>
          <a:stretch>
            <a:fillRect/>
          </a:stretch>
        </p:blipFill>
        <p:spPr>
          <a:xfrm>
            <a:off x="574715" y="5520928"/>
            <a:ext cx="821055" cy="985361"/>
          </a:xfrm>
          <a:prstGeom prst="rect">
            <a:avLst/>
          </a:prstGeom>
        </p:spPr>
      </p:pic>
      <p:sp>
        <p:nvSpPr>
          <p:cNvPr id="11" name="Text 5"/>
          <p:cNvSpPr/>
          <p:nvPr/>
        </p:nvSpPr>
        <p:spPr>
          <a:xfrm>
            <a:off x="1642110" y="5685115"/>
            <a:ext cx="2052876" cy="256580"/>
          </a:xfrm>
          <a:prstGeom prst="rect">
            <a:avLst/>
          </a:prstGeom>
          <a:noFill/>
          <a:ln/>
        </p:spPr>
        <p:txBody>
          <a:bodyPr wrap="none" lIns="0" tIns="0" rIns="0" bIns="0" rtlCol="0" anchor="t"/>
          <a:lstStyle/>
          <a:p>
            <a:pPr marL="0" indent="0" algn="l">
              <a:lnSpc>
                <a:spcPts val="2000"/>
              </a:lnSpc>
              <a:buNone/>
            </a:pPr>
            <a:r>
              <a:rPr lang="en-US" sz="1600" dirty="0">
                <a:solidFill>
                  <a:srgbClr val="384653"/>
                </a:solidFill>
                <a:latin typeface="Host Grotesk Medium" pitchFamily="34" charset="0"/>
                <a:ea typeface="Host Grotesk Medium" pitchFamily="34" charset="-122"/>
                <a:cs typeface="Host Grotesk Medium" pitchFamily="34" charset="-120"/>
              </a:rPr>
              <a:t>Scrutiny and Hearing</a:t>
            </a:r>
            <a:endParaRPr lang="en-US" sz="1600" dirty="0"/>
          </a:p>
        </p:txBody>
      </p:sp>
      <p:sp>
        <p:nvSpPr>
          <p:cNvPr id="12" name="Text 6"/>
          <p:cNvSpPr/>
          <p:nvPr/>
        </p:nvSpPr>
        <p:spPr>
          <a:xfrm>
            <a:off x="1642110" y="6040160"/>
            <a:ext cx="12413575" cy="246221"/>
          </a:xfrm>
          <a:prstGeom prst="rect">
            <a:avLst/>
          </a:prstGeom>
          <a:noFill/>
          <a:ln/>
        </p:spPr>
        <p:txBody>
          <a:bodyPr wrap="none" lIns="0" tIns="0" rIns="0" bIns="0" rtlCol="0" anchor="t"/>
          <a:lstStyle/>
          <a:p>
            <a:pPr marL="0" indent="0" algn="l">
              <a:lnSpc>
                <a:spcPts val="1900"/>
              </a:lnSpc>
              <a:buNone/>
            </a:pPr>
            <a:r>
              <a:rPr lang="en-US" sz="1250" dirty="0">
                <a:solidFill>
                  <a:srgbClr val="384653"/>
                </a:solidFill>
                <a:latin typeface="Roboto" pitchFamily="34" charset="0"/>
                <a:ea typeface="Roboto" pitchFamily="34" charset="-122"/>
                <a:cs typeface="Roboto" pitchFamily="34" charset="-120"/>
              </a:rPr>
              <a:t>Application undergoes preliminary scrutiny, with opportunity for hearing if required. Assessing Officer provides factual report on the case.</a:t>
            </a:r>
            <a:endParaRPr lang="en-US" sz="1250" dirty="0"/>
          </a:p>
        </p:txBody>
      </p:sp>
      <p:pic>
        <p:nvPicPr>
          <p:cNvPr id="13" name="Image 4" descr="preencoded.png"/>
          <p:cNvPicPr>
            <a:picLocks noChangeAspect="1"/>
          </p:cNvPicPr>
          <p:nvPr/>
        </p:nvPicPr>
        <p:blipFill>
          <a:blip r:embed="rId7"/>
          <a:stretch>
            <a:fillRect/>
          </a:stretch>
        </p:blipFill>
        <p:spPr>
          <a:xfrm>
            <a:off x="574715" y="6506289"/>
            <a:ext cx="821055" cy="1175861"/>
          </a:xfrm>
          <a:prstGeom prst="rect">
            <a:avLst/>
          </a:prstGeom>
        </p:spPr>
      </p:pic>
      <p:sp>
        <p:nvSpPr>
          <p:cNvPr id="14" name="Text 7"/>
          <p:cNvSpPr/>
          <p:nvPr/>
        </p:nvSpPr>
        <p:spPr>
          <a:xfrm>
            <a:off x="1642110" y="6670477"/>
            <a:ext cx="2052876" cy="256580"/>
          </a:xfrm>
          <a:prstGeom prst="rect">
            <a:avLst/>
          </a:prstGeom>
          <a:noFill/>
          <a:ln/>
        </p:spPr>
        <p:txBody>
          <a:bodyPr wrap="none" lIns="0" tIns="0" rIns="0" bIns="0" rtlCol="0" anchor="t"/>
          <a:lstStyle/>
          <a:p>
            <a:pPr marL="0" indent="0" algn="l">
              <a:lnSpc>
                <a:spcPts val="2000"/>
              </a:lnSpc>
              <a:buNone/>
            </a:pPr>
            <a:r>
              <a:rPr lang="en-US" sz="1600" dirty="0">
                <a:solidFill>
                  <a:srgbClr val="384653"/>
                </a:solidFill>
                <a:latin typeface="Host Grotesk Medium" pitchFamily="34" charset="0"/>
                <a:ea typeface="Host Grotesk Medium" pitchFamily="34" charset="-122"/>
                <a:cs typeface="Host Grotesk Medium" pitchFamily="34" charset="-120"/>
              </a:rPr>
              <a:t>Payment and Order</a:t>
            </a:r>
            <a:endParaRPr lang="en-US" sz="1600" dirty="0"/>
          </a:p>
        </p:txBody>
      </p:sp>
      <p:sp>
        <p:nvSpPr>
          <p:cNvPr id="15" name="Text 8"/>
          <p:cNvSpPr/>
          <p:nvPr/>
        </p:nvSpPr>
        <p:spPr>
          <a:xfrm>
            <a:off x="1642110" y="7025521"/>
            <a:ext cx="12413575" cy="492443"/>
          </a:xfrm>
          <a:prstGeom prst="rect">
            <a:avLst/>
          </a:prstGeom>
          <a:noFill/>
          <a:ln/>
        </p:spPr>
        <p:txBody>
          <a:bodyPr wrap="square" lIns="0" tIns="0" rIns="0" bIns="0" rtlCol="0" anchor="t"/>
          <a:lstStyle/>
          <a:p>
            <a:pPr marL="0" indent="0" algn="l">
              <a:lnSpc>
                <a:spcPts val="1900"/>
              </a:lnSpc>
              <a:buNone/>
            </a:pPr>
            <a:r>
              <a:rPr lang="en-US" sz="1250" dirty="0">
                <a:solidFill>
                  <a:srgbClr val="384653"/>
                </a:solidFill>
                <a:latin typeface="Roboto" pitchFamily="34" charset="0"/>
                <a:ea typeface="Roboto" pitchFamily="34" charset="-122"/>
                <a:cs typeface="Roboto" pitchFamily="34" charset="-120"/>
              </a:rPr>
              <a:t>Upon intimation of compounding charges, payment must be made within stipulated time through Challan No. 280. A speaking order is then issued by the competent authority.</a:t>
            </a:r>
            <a:endParaRPr lang="en-US" sz="12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1251109"/>
            <a:ext cx="9124355" cy="708779"/>
          </a:xfrm>
          <a:prstGeom prst="rect">
            <a:avLst/>
          </a:prstGeom>
          <a:noFill/>
          <a:ln/>
        </p:spPr>
        <p:txBody>
          <a:bodyPr wrap="none" lIns="0" tIns="0" rIns="0" bIns="0" rtlCol="0" anchor="t"/>
          <a:lstStyle/>
          <a:p>
            <a:pPr marL="0" indent="0" algn="l">
              <a:lnSpc>
                <a:spcPts val="5550"/>
              </a:lnSpc>
              <a:buNone/>
            </a:pPr>
            <a:r>
              <a:rPr lang="en-US" sz="4450" dirty="0">
                <a:solidFill>
                  <a:srgbClr val="2E3C4E"/>
                </a:solidFill>
                <a:latin typeface="Host Grotesk Medium" pitchFamily="34" charset="0"/>
                <a:ea typeface="Host Grotesk Medium" pitchFamily="34" charset="-122"/>
                <a:cs typeface="Host Grotesk Medium" pitchFamily="34" charset="-120"/>
              </a:rPr>
              <a:t>Payment of Compounding Charges</a:t>
            </a:r>
            <a:endParaRPr lang="en-US" sz="4450" dirty="0"/>
          </a:p>
        </p:txBody>
      </p:sp>
      <p:sp>
        <p:nvSpPr>
          <p:cNvPr id="3" name="Text 1"/>
          <p:cNvSpPr/>
          <p:nvPr/>
        </p:nvSpPr>
        <p:spPr>
          <a:xfrm>
            <a:off x="1359456" y="2629138"/>
            <a:ext cx="3333036" cy="354330"/>
          </a:xfrm>
          <a:prstGeom prst="rect">
            <a:avLst/>
          </a:prstGeom>
          <a:noFill/>
          <a:ln/>
        </p:spPr>
        <p:txBody>
          <a:bodyPr wrap="none" lIns="0" tIns="0" rIns="0" bIns="0" rtlCol="0" anchor="t"/>
          <a:lstStyle/>
          <a:p>
            <a:pPr marL="0" indent="0" algn="r">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Determination of Charges</a:t>
            </a:r>
            <a:endParaRPr lang="en-US" sz="2200" dirty="0"/>
          </a:p>
        </p:txBody>
      </p:sp>
      <p:sp>
        <p:nvSpPr>
          <p:cNvPr id="4" name="Text 2"/>
          <p:cNvSpPr/>
          <p:nvPr/>
        </p:nvSpPr>
        <p:spPr>
          <a:xfrm>
            <a:off x="793790" y="3119557"/>
            <a:ext cx="3898702" cy="1360646"/>
          </a:xfrm>
          <a:prstGeom prst="rect">
            <a:avLst/>
          </a:prstGeom>
          <a:noFill/>
          <a:ln/>
        </p:spPr>
        <p:txBody>
          <a:bodyPr wrap="square" lIns="0" tIns="0" rIns="0" bIns="0" rtlCol="0" anchor="t"/>
          <a:lstStyle/>
          <a:p>
            <a:pPr marL="0" indent="0" algn="r">
              <a:lnSpc>
                <a:spcPts val="2650"/>
              </a:lnSpc>
              <a:buNone/>
            </a:pPr>
            <a:r>
              <a:rPr lang="en-US" sz="1750" dirty="0">
                <a:solidFill>
                  <a:srgbClr val="384653"/>
                </a:solidFill>
                <a:latin typeface="Roboto" pitchFamily="34" charset="0"/>
                <a:ea typeface="Roboto" pitchFamily="34" charset="-122"/>
                <a:cs typeface="Roboto" pitchFamily="34" charset="-120"/>
              </a:rPr>
              <a:t>Based on the nature of offence and whether it's a first or subsequent application as per Annexure-4 of guidelines</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26731" y="3176588"/>
            <a:ext cx="339328" cy="424220"/>
          </a:xfrm>
          <a:prstGeom prst="rect">
            <a:avLst/>
          </a:prstGeom>
        </p:spPr>
      </p:pic>
      <p:sp>
        <p:nvSpPr>
          <p:cNvPr id="7" name="Text 3"/>
          <p:cNvSpPr/>
          <p:nvPr/>
        </p:nvSpPr>
        <p:spPr>
          <a:xfrm>
            <a:off x="9937790" y="279927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Intimation Letter</a:t>
            </a:r>
            <a:endParaRPr lang="en-US" sz="2200" dirty="0"/>
          </a:p>
        </p:txBody>
      </p:sp>
      <p:sp>
        <p:nvSpPr>
          <p:cNvPr id="8" name="Text 4"/>
          <p:cNvSpPr/>
          <p:nvPr/>
        </p:nvSpPr>
        <p:spPr>
          <a:xfrm>
            <a:off x="9937790" y="3289697"/>
            <a:ext cx="3898821"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Competent Authority issues intimation with break-up of charges and payment instructions</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52604" y="3565088"/>
            <a:ext cx="339328" cy="424220"/>
          </a:xfrm>
          <a:prstGeom prst="rect">
            <a:avLst/>
          </a:prstGeom>
        </p:spPr>
      </p:pic>
      <p:sp>
        <p:nvSpPr>
          <p:cNvPr id="11" name="Text 5"/>
          <p:cNvSpPr/>
          <p:nvPr/>
        </p:nvSpPr>
        <p:spPr>
          <a:xfrm>
            <a:off x="9937790" y="525184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Payment Timeline</a:t>
            </a:r>
            <a:endParaRPr lang="en-US" sz="2200" dirty="0"/>
          </a:p>
        </p:txBody>
      </p:sp>
      <p:sp>
        <p:nvSpPr>
          <p:cNvPr id="12" name="Text 6"/>
          <p:cNvSpPr/>
          <p:nvPr/>
        </p:nvSpPr>
        <p:spPr>
          <a:xfrm>
            <a:off x="9937790" y="5742265"/>
            <a:ext cx="3898821" cy="1020485"/>
          </a:xfrm>
          <a:prstGeom prst="rect">
            <a:avLst/>
          </a:prstGeom>
          <a:noFill/>
          <a:ln/>
        </p:spPr>
        <p:txBody>
          <a:bodyPr wrap="square" lIns="0" tIns="0" rIns="0" bIns="0" rtlCol="0" anchor="t"/>
          <a:lstStyle/>
          <a:p>
            <a:pPr marL="0" indent="0" algn="l">
              <a:lnSpc>
                <a:spcPts val="2650"/>
              </a:lnSpc>
              <a:buNone/>
            </a:pPr>
            <a:r>
              <a:rPr lang="en-US" sz="1750" dirty="0">
                <a:solidFill>
                  <a:srgbClr val="384653"/>
                </a:solidFill>
                <a:latin typeface="Roboto" pitchFamily="34" charset="0"/>
                <a:ea typeface="Roboto" pitchFamily="34" charset="-122"/>
                <a:cs typeface="Roboto" pitchFamily="34" charset="-120"/>
              </a:rPr>
              <a:t>Payment must be made within 30 days, extendable up to 24 months in installments</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64103" y="5790962"/>
            <a:ext cx="339328" cy="424220"/>
          </a:xfrm>
          <a:prstGeom prst="rect">
            <a:avLst/>
          </a:prstGeom>
        </p:spPr>
      </p:pic>
      <p:sp>
        <p:nvSpPr>
          <p:cNvPr id="15" name="Text 7"/>
          <p:cNvSpPr/>
          <p:nvPr/>
        </p:nvSpPr>
        <p:spPr>
          <a:xfrm>
            <a:off x="1857256" y="5421868"/>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384653"/>
                </a:solidFill>
                <a:latin typeface="Host Grotesk Medium" pitchFamily="34" charset="0"/>
                <a:ea typeface="Host Grotesk Medium" pitchFamily="34" charset="-122"/>
                <a:cs typeface="Host Grotesk Medium" pitchFamily="34" charset="-120"/>
              </a:rPr>
              <a:t>Payment Method</a:t>
            </a:r>
            <a:endParaRPr lang="en-US" sz="2200" dirty="0"/>
          </a:p>
        </p:txBody>
      </p:sp>
      <p:sp>
        <p:nvSpPr>
          <p:cNvPr id="16" name="Text 8"/>
          <p:cNvSpPr/>
          <p:nvPr/>
        </p:nvSpPr>
        <p:spPr>
          <a:xfrm>
            <a:off x="793790" y="5912287"/>
            <a:ext cx="3898702" cy="680323"/>
          </a:xfrm>
          <a:prstGeom prst="rect">
            <a:avLst/>
          </a:prstGeom>
          <a:noFill/>
          <a:ln/>
        </p:spPr>
        <p:txBody>
          <a:bodyPr wrap="square" lIns="0" tIns="0" rIns="0" bIns="0" rtlCol="0" anchor="t"/>
          <a:lstStyle/>
          <a:p>
            <a:pPr marL="0" indent="0" algn="r">
              <a:lnSpc>
                <a:spcPts val="2650"/>
              </a:lnSpc>
              <a:buNone/>
            </a:pPr>
            <a:r>
              <a:rPr lang="en-US" sz="1750" dirty="0">
                <a:solidFill>
                  <a:srgbClr val="384653"/>
                </a:solidFill>
                <a:latin typeface="Roboto" pitchFamily="34" charset="0"/>
                <a:ea typeface="Roboto" pitchFamily="34" charset="-122"/>
                <a:cs typeface="Roboto" pitchFamily="34" charset="-120"/>
              </a:rPr>
              <a:t>Through Challan No. 280 under "Other Receipts (Minor Head 800)"</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38230" y="5402461"/>
            <a:ext cx="339328" cy="4242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82190"/>
          </a:xfrm>
          <a:prstGeom prst="rect">
            <a:avLst/>
          </a:prstGeom>
        </p:spPr>
      </p:pic>
      <p:sp>
        <p:nvSpPr>
          <p:cNvPr id="3" name="Text 0"/>
          <p:cNvSpPr/>
          <p:nvPr/>
        </p:nvSpPr>
        <p:spPr>
          <a:xfrm>
            <a:off x="608528" y="2653308"/>
            <a:ext cx="5791914" cy="543282"/>
          </a:xfrm>
          <a:prstGeom prst="rect">
            <a:avLst/>
          </a:prstGeom>
          <a:noFill/>
          <a:ln/>
        </p:spPr>
        <p:txBody>
          <a:bodyPr wrap="none" lIns="0" tIns="0" rIns="0" bIns="0" rtlCol="0" anchor="t"/>
          <a:lstStyle/>
          <a:p>
            <a:pPr marL="0" indent="0" algn="l">
              <a:lnSpc>
                <a:spcPts val="4250"/>
              </a:lnSpc>
              <a:buNone/>
            </a:pPr>
            <a:r>
              <a:rPr lang="en-US" sz="3400" dirty="0">
                <a:solidFill>
                  <a:srgbClr val="2E3C4E"/>
                </a:solidFill>
                <a:latin typeface="Host Grotesk Medium" pitchFamily="34" charset="0"/>
                <a:ea typeface="Host Grotesk Medium" pitchFamily="34" charset="-122"/>
                <a:cs typeface="Host Grotesk Medium" pitchFamily="34" charset="-120"/>
              </a:rPr>
              <a:t>Time Extensions for Payment</a:t>
            </a:r>
            <a:endParaRPr lang="en-US" sz="3400" dirty="0"/>
          </a:p>
        </p:txBody>
      </p:sp>
      <p:sp>
        <p:nvSpPr>
          <p:cNvPr id="4" name="Shape 1"/>
          <p:cNvSpPr/>
          <p:nvPr/>
        </p:nvSpPr>
        <p:spPr>
          <a:xfrm>
            <a:off x="7303770" y="3457337"/>
            <a:ext cx="22860" cy="4292441"/>
          </a:xfrm>
          <a:prstGeom prst="roundRect">
            <a:avLst>
              <a:gd name="adj" fmla="val 319483"/>
            </a:avLst>
          </a:prstGeom>
          <a:solidFill>
            <a:srgbClr val="BFD3D8"/>
          </a:solidFill>
          <a:ln/>
        </p:spPr>
        <p:txBody>
          <a:bodyPr/>
          <a:lstStyle/>
          <a:p>
            <a:endParaRPr lang="en-IN"/>
          </a:p>
        </p:txBody>
      </p:sp>
      <p:sp>
        <p:nvSpPr>
          <p:cNvPr id="5" name="Shape 2"/>
          <p:cNvSpPr/>
          <p:nvPr/>
        </p:nvSpPr>
        <p:spPr>
          <a:xfrm>
            <a:off x="6620828" y="3641527"/>
            <a:ext cx="521613" cy="22860"/>
          </a:xfrm>
          <a:prstGeom prst="roundRect">
            <a:avLst>
              <a:gd name="adj" fmla="val 319483"/>
            </a:avLst>
          </a:prstGeom>
          <a:solidFill>
            <a:srgbClr val="BFD3D8"/>
          </a:solidFill>
          <a:ln/>
        </p:spPr>
        <p:txBody>
          <a:bodyPr/>
          <a:lstStyle/>
          <a:p>
            <a:endParaRPr lang="en-IN"/>
          </a:p>
        </p:txBody>
      </p:sp>
      <p:sp>
        <p:nvSpPr>
          <p:cNvPr id="6" name="Shape 3"/>
          <p:cNvSpPr/>
          <p:nvPr/>
        </p:nvSpPr>
        <p:spPr>
          <a:xfrm>
            <a:off x="7119580" y="3457337"/>
            <a:ext cx="391239" cy="391239"/>
          </a:xfrm>
          <a:prstGeom prst="roundRect">
            <a:avLst>
              <a:gd name="adj" fmla="val 18667"/>
            </a:avLst>
          </a:prstGeom>
          <a:solidFill>
            <a:srgbClr val="D9EDF2"/>
          </a:solidFill>
          <a:ln w="7620">
            <a:solidFill>
              <a:srgbClr val="BFD3D8"/>
            </a:solidFill>
            <a:prstDash val="solid"/>
          </a:ln>
        </p:spPr>
        <p:txBody>
          <a:bodyPr/>
          <a:lstStyle/>
          <a:p>
            <a:endParaRPr lang="en-IN"/>
          </a:p>
        </p:txBody>
      </p:sp>
      <p:pic>
        <p:nvPicPr>
          <p:cNvPr id="7" name="Image 1" descr="preencoded.png"/>
          <p:cNvPicPr>
            <a:picLocks noChangeAspect="1"/>
          </p:cNvPicPr>
          <p:nvPr/>
        </p:nvPicPr>
        <p:blipFill>
          <a:blip r:embed="rId4"/>
          <a:stretch>
            <a:fillRect/>
          </a:stretch>
        </p:blipFill>
        <p:spPr>
          <a:xfrm>
            <a:off x="7184827" y="3489960"/>
            <a:ext cx="260747" cy="325993"/>
          </a:xfrm>
          <a:prstGeom prst="rect">
            <a:avLst/>
          </a:prstGeom>
        </p:spPr>
      </p:pic>
      <p:sp>
        <p:nvSpPr>
          <p:cNvPr id="8" name="Text 4"/>
          <p:cNvSpPr/>
          <p:nvPr/>
        </p:nvSpPr>
        <p:spPr>
          <a:xfrm>
            <a:off x="4272201" y="3517106"/>
            <a:ext cx="2173605" cy="271701"/>
          </a:xfrm>
          <a:prstGeom prst="rect">
            <a:avLst/>
          </a:prstGeom>
          <a:noFill/>
          <a:ln/>
        </p:spPr>
        <p:txBody>
          <a:bodyPr wrap="none" lIns="0" tIns="0" rIns="0" bIns="0" rtlCol="0" anchor="t"/>
          <a:lstStyle/>
          <a:p>
            <a:pPr marL="0" indent="0" algn="r">
              <a:lnSpc>
                <a:spcPts val="2100"/>
              </a:lnSpc>
              <a:buNone/>
            </a:pPr>
            <a:r>
              <a:rPr lang="en-US" sz="1700" dirty="0">
                <a:solidFill>
                  <a:srgbClr val="384653"/>
                </a:solidFill>
                <a:latin typeface="Host Grotesk Medium" pitchFamily="34" charset="0"/>
                <a:ea typeface="Host Grotesk Medium" pitchFamily="34" charset="-122"/>
                <a:cs typeface="Host Grotesk Medium" pitchFamily="34" charset="-120"/>
              </a:rPr>
              <a:t>Initial Period</a:t>
            </a:r>
            <a:endParaRPr lang="en-US" sz="1700" dirty="0"/>
          </a:p>
        </p:txBody>
      </p:sp>
      <p:sp>
        <p:nvSpPr>
          <p:cNvPr id="9" name="Text 5"/>
          <p:cNvSpPr/>
          <p:nvPr/>
        </p:nvSpPr>
        <p:spPr>
          <a:xfrm>
            <a:off x="608528" y="3893106"/>
            <a:ext cx="5837277" cy="260747"/>
          </a:xfrm>
          <a:prstGeom prst="rect">
            <a:avLst/>
          </a:prstGeom>
          <a:noFill/>
          <a:ln/>
        </p:spPr>
        <p:txBody>
          <a:bodyPr wrap="none" lIns="0" tIns="0" rIns="0" bIns="0" rtlCol="0" anchor="t"/>
          <a:lstStyle/>
          <a:p>
            <a:pPr marL="0" indent="0" algn="r">
              <a:lnSpc>
                <a:spcPts val="2050"/>
              </a:lnSpc>
              <a:buNone/>
            </a:pPr>
            <a:r>
              <a:rPr lang="en-US" sz="1350" dirty="0">
                <a:solidFill>
                  <a:srgbClr val="384653"/>
                </a:solidFill>
                <a:latin typeface="Roboto" pitchFamily="34" charset="0"/>
                <a:ea typeface="Roboto" pitchFamily="34" charset="-122"/>
                <a:cs typeface="Roboto" pitchFamily="34" charset="-120"/>
              </a:rPr>
              <a:t>30 days from the date of intimation of compounding charges</a:t>
            </a:r>
            <a:endParaRPr lang="en-US" sz="1350" dirty="0"/>
          </a:p>
        </p:txBody>
      </p:sp>
      <p:sp>
        <p:nvSpPr>
          <p:cNvPr id="10" name="Shape 6"/>
          <p:cNvSpPr/>
          <p:nvPr/>
        </p:nvSpPr>
        <p:spPr>
          <a:xfrm>
            <a:off x="7487960" y="4684633"/>
            <a:ext cx="521613" cy="22860"/>
          </a:xfrm>
          <a:prstGeom prst="roundRect">
            <a:avLst>
              <a:gd name="adj" fmla="val 319483"/>
            </a:avLst>
          </a:prstGeom>
          <a:solidFill>
            <a:srgbClr val="BFD3D8"/>
          </a:solidFill>
          <a:ln/>
        </p:spPr>
        <p:txBody>
          <a:bodyPr/>
          <a:lstStyle/>
          <a:p>
            <a:endParaRPr lang="en-IN"/>
          </a:p>
        </p:txBody>
      </p:sp>
      <p:sp>
        <p:nvSpPr>
          <p:cNvPr id="11" name="Shape 7"/>
          <p:cNvSpPr/>
          <p:nvPr/>
        </p:nvSpPr>
        <p:spPr>
          <a:xfrm>
            <a:off x="7119580" y="4500443"/>
            <a:ext cx="391239" cy="391239"/>
          </a:xfrm>
          <a:prstGeom prst="roundRect">
            <a:avLst>
              <a:gd name="adj" fmla="val 18667"/>
            </a:avLst>
          </a:prstGeom>
          <a:solidFill>
            <a:srgbClr val="D9EDF2"/>
          </a:solidFill>
          <a:ln w="7620">
            <a:solidFill>
              <a:srgbClr val="BFD3D8"/>
            </a:solidFill>
            <a:prstDash val="solid"/>
          </a:ln>
        </p:spPr>
        <p:txBody>
          <a:bodyPr/>
          <a:lstStyle/>
          <a:p>
            <a:endParaRPr lang="en-IN"/>
          </a:p>
        </p:txBody>
      </p:sp>
      <p:pic>
        <p:nvPicPr>
          <p:cNvPr id="12" name="Image 2" descr="preencoded.png"/>
          <p:cNvPicPr>
            <a:picLocks noChangeAspect="1"/>
          </p:cNvPicPr>
          <p:nvPr/>
        </p:nvPicPr>
        <p:blipFill>
          <a:blip r:embed="rId5"/>
          <a:stretch>
            <a:fillRect/>
          </a:stretch>
        </p:blipFill>
        <p:spPr>
          <a:xfrm>
            <a:off x="7184827" y="4533067"/>
            <a:ext cx="260747" cy="325993"/>
          </a:xfrm>
          <a:prstGeom prst="rect">
            <a:avLst/>
          </a:prstGeom>
        </p:spPr>
      </p:pic>
      <p:sp>
        <p:nvSpPr>
          <p:cNvPr id="13" name="Text 8"/>
          <p:cNvSpPr/>
          <p:nvPr/>
        </p:nvSpPr>
        <p:spPr>
          <a:xfrm>
            <a:off x="8184594" y="4560213"/>
            <a:ext cx="2173605" cy="271701"/>
          </a:xfrm>
          <a:prstGeom prst="rect">
            <a:avLst/>
          </a:prstGeom>
          <a:noFill/>
          <a:ln/>
        </p:spPr>
        <p:txBody>
          <a:bodyPr wrap="none" lIns="0" tIns="0" rIns="0" bIns="0" rtlCol="0" anchor="t"/>
          <a:lstStyle/>
          <a:p>
            <a:pPr marL="0" indent="0" algn="l">
              <a:lnSpc>
                <a:spcPts val="2100"/>
              </a:lnSpc>
              <a:buNone/>
            </a:pPr>
            <a:r>
              <a:rPr lang="en-US" sz="1700" dirty="0">
                <a:solidFill>
                  <a:srgbClr val="384653"/>
                </a:solidFill>
                <a:latin typeface="Host Grotesk Medium" pitchFamily="34" charset="0"/>
                <a:ea typeface="Host Grotesk Medium" pitchFamily="34" charset="-122"/>
                <a:cs typeface="Host Grotesk Medium" pitchFamily="34" charset="-120"/>
              </a:rPr>
              <a:t>First Extension</a:t>
            </a:r>
            <a:endParaRPr lang="en-US" sz="1700" dirty="0"/>
          </a:p>
        </p:txBody>
      </p:sp>
      <p:sp>
        <p:nvSpPr>
          <p:cNvPr id="14" name="Text 9"/>
          <p:cNvSpPr/>
          <p:nvPr/>
        </p:nvSpPr>
        <p:spPr>
          <a:xfrm>
            <a:off x="8184594" y="4936212"/>
            <a:ext cx="5837277" cy="521494"/>
          </a:xfrm>
          <a:prstGeom prst="rect">
            <a:avLst/>
          </a:prstGeom>
          <a:noFill/>
          <a:ln/>
        </p:spPr>
        <p:txBody>
          <a:bodyPr wrap="square" lIns="0" tIns="0" rIns="0" bIns="0" rtlCol="0" anchor="t"/>
          <a:lstStyle/>
          <a:p>
            <a:pPr marL="0" indent="0" algn="l">
              <a:lnSpc>
                <a:spcPts val="2050"/>
              </a:lnSpc>
              <a:buNone/>
            </a:pPr>
            <a:r>
              <a:rPr lang="en-US" sz="1350" dirty="0">
                <a:solidFill>
                  <a:srgbClr val="384653"/>
                </a:solidFill>
                <a:latin typeface="Roboto" pitchFamily="34" charset="0"/>
                <a:ea typeface="Roboto" pitchFamily="34" charset="-122"/>
                <a:cs typeface="Roboto" pitchFamily="34" charset="-120"/>
              </a:rPr>
              <a:t>Up to 3 months may be granted by the Competent Authority upon request with valid reasons</a:t>
            </a:r>
            <a:endParaRPr lang="en-US" sz="1350" dirty="0"/>
          </a:p>
        </p:txBody>
      </p:sp>
      <p:sp>
        <p:nvSpPr>
          <p:cNvPr id="15" name="Shape 10"/>
          <p:cNvSpPr/>
          <p:nvPr/>
        </p:nvSpPr>
        <p:spPr>
          <a:xfrm>
            <a:off x="6620828" y="5583793"/>
            <a:ext cx="521613" cy="22860"/>
          </a:xfrm>
          <a:prstGeom prst="roundRect">
            <a:avLst>
              <a:gd name="adj" fmla="val 319483"/>
            </a:avLst>
          </a:prstGeom>
          <a:solidFill>
            <a:srgbClr val="BFD3D8"/>
          </a:solidFill>
          <a:ln/>
        </p:spPr>
        <p:txBody>
          <a:bodyPr/>
          <a:lstStyle/>
          <a:p>
            <a:endParaRPr lang="en-IN"/>
          </a:p>
        </p:txBody>
      </p:sp>
      <p:sp>
        <p:nvSpPr>
          <p:cNvPr id="16" name="Shape 11"/>
          <p:cNvSpPr/>
          <p:nvPr/>
        </p:nvSpPr>
        <p:spPr>
          <a:xfrm>
            <a:off x="7119580" y="5399603"/>
            <a:ext cx="391239" cy="391239"/>
          </a:xfrm>
          <a:prstGeom prst="roundRect">
            <a:avLst>
              <a:gd name="adj" fmla="val 18667"/>
            </a:avLst>
          </a:prstGeom>
          <a:solidFill>
            <a:srgbClr val="D9EDF2"/>
          </a:solidFill>
          <a:ln w="7620">
            <a:solidFill>
              <a:srgbClr val="BFD3D8"/>
            </a:solidFill>
            <a:prstDash val="solid"/>
          </a:ln>
        </p:spPr>
        <p:txBody>
          <a:bodyPr/>
          <a:lstStyle/>
          <a:p>
            <a:endParaRPr lang="en-IN"/>
          </a:p>
        </p:txBody>
      </p:sp>
      <p:sp>
        <p:nvSpPr>
          <p:cNvPr id="17" name="Text 12"/>
          <p:cNvSpPr/>
          <p:nvPr/>
        </p:nvSpPr>
        <p:spPr>
          <a:xfrm>
            <a:off x="7184827" y="5432227"/>
            <a:ext cx="260747" cy="325993"/>
          </a:xfrm>
          <a:prstGeom prst="rect">
            <a:avLst/>
          </a:prstGeom>
          <a:noFill/>
          <a:ln/>
        </p:spPr>
        <p:txBody>
          <a:bodyPr wrap="none" lIns="0" tIns="0" rIns="0" bIns="0" rtlCol="0" anchor="t"/>
          <a:lstStyle/>
          <a:p>
            <a:pPr marL="0" indent="0" algn="ctr">
              <a:lnSpc>
                <a:spcPts val="2050"/>
              </a:lnSpc>
              <a:buNone/>
            </a:pPr>
            <a:r>
              <a:rPr lang="en-US" sz="2050" dirty="0">
                <a:solidFill>
                  <a:srgbClr val="384653"/>
                </a:solidFill>
                <a:latin typeface="Host Grotesk Medium" pitchFamily="34" charset="0"/>
                <a:ea typeface="Host Grotesk Medium" pitchFamily="34" charset="-122"/>
                <a:cs typeface="Host Grotesk Medium" pitchFamily="34" charset="-120"/>
              </a:rPr>
              <a:t>3</a:t>
            </a:r>
            <a:endParaRPr lang="en-US" sz="2050" dirty="0"/>
          </a:p>
        </p:txBody>
      </p:sp>
      <p:sp>
        <p:nvSpPr>
          <p:cNvPr id="18" name="Text 13"/>
          <p:cNvSpPr/>
          <p:nvPr/>
        </p:nvSpPr>
        <p:spPr>
          <a:xfrm>
            <a:off x="4272201" y="5459373"/>
            <a:ext cx="2173605" cy="271701"/>
          </a:xfrm>
          <a:prstGeom prst="rect">
            <a:avLst/>
          </a:prstGeom>
          <a:noFill/>
          <a:ln/>
        </p:spPr>
        <p:txBody>
          <a:bodyPr wrap="none" lIns="0" tIns="0" rIns="0" bIns="0" rtlCol="0" anchor="t"/>
          <a:lstStyle/>
          <a:p>
            <a:pPr marL="0" indent="0" algn="r">
              <a:lnSpc>
                <a:spcPts val="2100"/>
              </a:lnSpc>
              <a:buNone/>
            </a:pPr>
            <a:r>
              <a:rPr lang="en-US" sz="1700" dirty="0">
                <a:solidFill>
                  <a:srgbClr val="384653"/>
                </a:solidFill>
                <a:latin typeface="Host Grotesk Medium" pitchFamily="34" charset="0"/>
                <a:ea typeface="Host Grotesk Medium" pitchFamily="34" charset="-122"/>
                <a:cs typeface="Host Grotesk Medium" pitchFamily="34" charset="-120"/>
              </a:rPr>
              <a:t>Further Extension</a:t>
            </a:r>
            <a:endParaRPr lang="en-US" sz="1700" dirty="0"/>
          </a:p>
        </p:txBody>
      </p:sp>
      <p:sp>
        <p:nvSpPr>
          <p:cNvPr id="19" name="Text 14"/>
          <p:cNvSpPr/>
          <p:nvPr/>
        </p:nvSpPr>
        <p:spPr>
          <a:xfrm>
            <a:off x="608528" y="5835372"/>
            <a:ext cx="5837277" cy="260747"/>
          </a:xfrm>
          <a:prstGeom prst="rect">
            <a:avLst/>
          </a:prstGeom>
          <a:noFill/>
          <a:ln/>
        </p:spPr>
        <p:txBody>
          <a:bodyPr wrap="none" lIns="0" tIns="0" rIns="0" bIns="0" rtlCol="0" anchor="t"/>
          <a:lstStyle/>
          <a:p>
            <a:pPr marL="0" indent="0" algn="r">
              <a:lnSpc>
                <a:spcPts val="2050"/>
              </a:lnSpc>
              <a:buNone/>
            </a:pPr>
            <a:r>
              <a:rPr lang="en-US" sz="1350" dirty="0">
                <a:solidFill>
                  <a:srgbClr val="384653"/>
                </a:solidFill>
                <a:latin typeface="Roboto" pitchFamily="34" charset="0"/>
                <a:ea typeface="Roboto" pitchFamily="34" charset="-122"/>
                <a:cs typeface="Roboto" pitchFamily="34" charset="-120"/>
              </a:rPr>
              <a:t>Up to 24 months in installments for genuine hardship cases</a:t>
            </a:r>
            <a:endParaRPr lang="en-US" sz="1350" dirty="0"/>
          </a:p>
        </p:txBody>
      </p:sp>
      <p:sp>
        <p:nvSpPr>
          <p:cNvPr id="20" name="Shape 15"/>
          <p:cNvSpPr/>
          <p:nvPr/>
        </p:nvSpPr>
        <p:spPr>
          <a:xfrm>
            <a:off x="7487960" y="6483072"/>
            <a:ext cx="521613" cy="22860"/>
          </a:xfrm>
          <a:prstGeom prst="roundRect">
            <a:avLst>
              <a:gd name="adj" fmla="val 319483"/>
            </a:avLst>
          </a:prstGeom>
          <a:solidFill>
            <a:srgbClr val="BFD3D8"/>
          </a:solidFill>
          <a:ln/>
        </p:spPr>
        <p:txBody>
          <a:bodyPr/>
          <a:lstStyle/>
          <a:p>
            <a:endParaRPr lang="en-IN"/>
          </a:p>
        </p:txBody>
      </p:sp>
      <p:sp>
        <p:nvSpPr>
          <p:cNvPr id="21" name="Shape 16"/>
          <p:cNvSpPr/>
          <p:nvPr/>
        </p:nvSpPr>
        <p:spPr>
          <a:xfrm>
            <a:off x="7119580" y="6298882"/>
            <a:ext cx="391239" cy="391239"/>
          </a:xfrm>
          <a:prstGeom prst="roundRect">
            <a:avLst>
              <a:gd name="adj" fmla="val 18667"/>
            </a:avLst>
          </a:prstGeom>
          <a:solidFill>
            <a:srgbClr val="D9EDF2"/>
          </a:solidFill>
          <a:ln w="7620">
            <a:solidFill>
              <a:srgbClr val="BFD3D8"/>
            </a:solidFill>
            <a:prstDash val="solid"/>
          </a:ln>
        </p:spPr>
        <p:txBody>
          <a:bodyPr/>
          <a:lstStyle/>
          <a:p>
            <a:endParaRPr lang="en-IN"/>
          </a:p>
        </p:txBody>
      </p:sp>
      <p:sp>
        <p:nvSpPr>
          <p:cNvPr id="22" name="Text 17"/>
          <p:cNvSpPr/>
          <p:nvPr/>
        </p:nvSpPr>
        <p:spPr>
          <a:xfrm>
            <a:off x="7184827" y="6331506"/>
            <a:ext cx="260747" cy="325993"/>
          </a:xfrm>
          <a:prstGeom prst="rect">
            <a:avLst/>
          </a:prstGeom>
          <a:noFill/>
          <a:ln/>
        </p:spPr>
        <p:txBody>
          <a:bodyPr wrap="none" lIns="0" tIns="0" rIns="0" bIns="0" rtlCol="0" anchor="t"/>
          <a:lstStyle/>
          <a:p>
            <a:pPr marL="0" indent="0" algn="ctr">
              <a:lnSpc>
                <a:spcPts val="2050"/>
              </a:lnSpc>
              <a:buNone/>
            </a:pPr>
            <a:r>
              <a:rPr lang="en-US" sz="2050" dirty="0">
                <a:solidFill>
                  <a:srgbClr val="384653"/>
                </a:solidFill>
                <a:latin typeface="Host Grotesk Medium" pitchFamily="34" charset="0"/>
                <a:ea typeface="Host Grotesk Medium" pitchFamily="34" charset="-122"/>
                <a:cs typeface="Host Grotesk Medium" pitchFamily="34" charset="-120"/>
              </a:rPr>
              <a:t>4</a:t>
            </a:r>
            <a:endParaRPr lang="en-US" sz="2050" dirty="0"/>
          </a:p>
        </p:txBody>
      </p:sp>
      <p:sp>
        <p:nvSpPr>
          <p:cNvPr id="23" name="Text 18"/>
          <p:cNvSpPr/>
          <p:nvPr/>
        </p:nvSpPr>
        <p:spPr>
          <a:xfrm>
            <a:off x="8184594" y="6358652"/>
            <a:ext cx="2173605" cy="271701"/>
          </a:xfrm>
          <a:prstGeom prst="rect">
            <a:avLst/>
          </a:prstGeom>
          <a:noFill/>
          <a:ln/>
        </p:spPr>
        <p:txBody>
          <a:bodyPr wrap="none" lIns="0" tIns="0" rIns="0" bIns="0" rtlCol="0" anchor="t"/>
          <a:lstStyle/>
          <a:p>
            <a:pPr marL="0" indent="0" algn="l">
              <a:lnSpc>
                <a:spcPts val="2100"/>
              </a:lnSpc>
              <a:buNone/>
            </a:pPr>
            <a:r>
              <a:rPr lang="en-US" sz="1700" dirty="0">
                <a:solidFill>
                  <a:srgbClr val="384653"/>
                </a:solidFill>
                <a:latin typeface="Host Grotesk Medium" pitchFamily="34" charset="0"/>
                <a:ea typeface="Host Grotesk Medium" pitchFamily="34" charset="-122"/>
                <a:cs typeface="Host Grotesk Medium" pitchFamily="34" charset="-120"/>
              </a:rPr>
              <a:t>Beyond 24 Months</a:t>
            </a:r>
            <a:endParaRPr lang="en-US" sz="1700" dirty="0"/>
          </a:p>
        </p:txBody>
      </p:sp>
      <p:sp>
        <p:nvSpPr>
          <p:cNvPr id="24" name="Text 19"/>
          <p:cNvSpPr/>
          <p:nvPr/>
        </p:nvSpPr>
        <p:spPr>
          <a:xfrm>
            <a:off x="8184594" y="6734651"/>
            <a:ext cx="5837277" cy="521494"/>
          </a:xfrm>
          <a:prstGeom prst="rect">
            <a:avLst/>
          </a:prstGeom>
          <a:noFill/>
          <a:ln/>
        </p:spPr>
        <p:txBody>
          <a:bodyPr wrap="square" lIns="0" tIns="0" rIns="0" bIns="0" rtlCol="0" anchor="t"/>
          <a:lstStyle/>
          <a:p>
            <a:pPr marL="0" indent="0" algn="l">
              <a:lnSpc>
                <a:spcPts val="2050"/>
              </a:lnSpc>
              <a:buNone/>
            </a:pPr>
            <a:r>
              <a:rPr lang="en-US" sz="1350" dirty="0">
                <a:solidFill>
                  <a:srgbClr val="384653"/>
                </a:solidFill>
                <a:latin typeface="Roboto" pitchFamily="34" charset="0"/>
                <a:ea typeface="Roboto" pitchFamily="34" charset="-122"/>
                <a:cs typeface="Roboto" pitchFamily="34" charset="-120"/>
              </a:rPr>
              <a:t>Extension beyond 24 months is not allowable, and the application shall be rejected, followed by initiation of prosecution proceedings</a:t>
            </a:r>
            <a:endParaRPr lang="en-US" sz="13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726519" y="570905"/>
            <a:ext cx="9227225" cy="648653"/>
          </a:xfrm>
          <a:prstGeom prst="rect">
            <a:avLst/>
          </a:prstGeom>
          <a:noFill/>
          <a:ln/>
        </p:spPr>
        <p:txBody>
          <a:bodyPr wrap="none" lIns="0" tIns="0" rIns="0" bIns="0" rtlCol="0" anchor="t"/>
          <a:lstStyle/>
          <a:p>
            <a:pPr marL="0" indent="0" algn="l">
              <a:lnSpc>
                <a:spcPts val="5100"/>
              </a:lnSpc>
              <a:buNone/>
            </a:pPr>
            <a:r>
              <a:rPr lang="en-US" sz="4050" dirty="0">
                <a:solidFill>
                  <a:srgbClr val="2E3C4E"/>
                </a:solidFill>
                <a:latin typeface="Host Grotesk Medium" pitchFamily="34" charset="0"/>
                <a:ea typeface="Host Grotesk Medium" pitchFamily="34" charset="-122"/>
                <a:cs typeface="Host Grotesk Medium" pitchFamily="34" charset="-120"/>
              </a:rPr>
              <a:t>Compounding Process for Co-accused</a:t>
            </a:r>
            <a:endParaRPr lang="en-US" sz="4050" dirty="0"/>
          </a:p>
        </p:txBody>
      </p:sp>
      <p:pic>
        <p:nvPicPr>
          <p:cNvPr id="3" name="Image 0" descr="preencoded.png"/>
          <p:cNvPicPr>
            <a:picLocks noChangeAspect="1"/>
          </p:cNvPicPr>
          <p:nvPr/>
        </p:nvPicPr>
        <p:blipFill>
          <a:blip r:embed="rId3"/>
          <a:stretch>
            <a:fillRect/>
          </a:stretch>
        </p:blipFill>
        <p:spPr>
          <a:xfrm>
            <a:off x="3205401" y="1634728"/>
            <a:ext cx="1630680" cy="1175504"/>
          </a:xfrm>
          <a:prstGeom prst="rect">
            <a:avLst/>
          </a:prstGeom>
        </p:spPr>
      </p:pic>
      <p:pic>
        <p:nvPicPr>
          <p:cNvPr id="4" name="Image 1" descr="preencoded.png"/>
          <p:cNvPicPr>
            <a:picLocks noChangeAspect="1"/>
          </p:cNvPicPr>
          <p:nvPr/>
        </p:nvPicPr>
        <p:blipFill>
          <a:blip r:embed="rId4"/>
          <a:stretch>
            <a:fillRect/>
          </a:stretch>
        </p:blipFill>
        <p:spPr>
          <a:xfrm>
            <a:off x="3874770" y="2185154"/>
            <a:ext cx="291941" cy="364927"/>
          </a:xfrm>
          <a:prstGeom prst="rect">
            <a:avLst/>
          </a:prstGeom>
        </p:spPr>
      </p:pic>
      <p:sp>
        <p:nvSpPr>
          <p:cNvPr id="5" name="Text 1"/>
          <p:cNvSpPr/>
          <p:nvPr/>
        </p:nvSpPr>
        <p:spPr>
          <a:xfrm>
            <a:off x="5043607" y="1842254"/>
            <a:ext cx="3466386" cy="324445"/>
          </a:xfrm>
          <a:prstGeom prst="rect">
            <a:avLst/>
          </a:prstGeom>
          <a:noFill/>
          <a:ln/>
        </p:spPr>
        <p:txBody>
          <a:bodyPr wrap="none" lIns="0" tIns="0" rIns="0" bIns="0" rtlCol="0" anchor="t"/>
          <a:lstStyle/>
          <a:p>
            <a:pPr marL="0" indent="0" algn="l">
              <a:lnSpc>
                <a:spcPts val="2550"/>
              </a:lnSpc>
              <a:buNone/>
            </a:pPr>
            <a:r>
              <a:rPr lang="en-US" sz="2000" dirty="0">
                <a:solidFill>
                  <a:srgbClr val="384653"/>
                </a:solidFill>
                <a:latin typeface="Host Grotesk Medium" pitchFamily="34" charset="0"/>
                <a:ea typeface="Host Grotesk Medium" pitchFamily="34" charset="-122"/>
                <a:cs typeface="Host Grotesk Medium" pitchFamily="34" charset="-120"/>
              </a:rPr>
              <a:t>Separate Application Allowed</a:t>
            </a:r>
            <a:endParaRPr lang="en-US" sz="2000" dirty="0"/>
          </a:p>
        </p:txBody>
      </p:sp>
      <p:sp>
        <p:nvSpPr>
          <p:cNvPr id="6" name="Text 2"/>
          <p:cNvSpPr/>
          <p:nvPr/>
        </p:nvSpPr>
        <p:spPr>
          <a:xfrm>
            <a:off x="5043607" y="2291239"/>
            <a:ext cx="4649391" cy="311468"/>
          </a:xfrm>
          <a:prstGeom prst="rect">
            <a:avLst/>
          </a:prstGeom>
          <a:noFill/>
          <a:ln/>
        </p:spPr>
        <p:txBody>
          <a:bodyPr wrap="none" lIns="0" tIns="0" rIns="0" bIns="0" rtlCol="0" anchor="t"/>
          <a:lstStyle/>
          <a:p>
            <a:pPr marL="0" indent="0" algn="l">
              <a:lnSpc>
                <a:spcPts val="2450"/>
              </a:lnSpc>
              <a:buNone/>
            </a:pPr>
            <a:r>
              <a:rPr lang="en-US" sz="1600" dirty="0">
                <a:solidFill>
                  <a:srgbClr val="384653"/>
                </a:solidFill>
                <a:latin typeface="Roboto" pitchFamily="34" charset="0"/>
                <a:ea typeface="Roboto" pitchFamily="34" charset="-122"/>
                <a:cs typeface="Roboto" pitchFamily="34" charset="-120"/>
              </a:rPr>
              <a:t>Co-accused can file separately from main accused</a:t>
            </a:r>
            <a:endParaRPr lang="en-US" sz="1600" dirty="0"/>
          </a:p>
        </p:txBody>
      </p:sp>
      <p:sp>
        <p:nvSpPr>
          <p:cNvPr id="7" name="Shape 3"/>
          <p:cNvSpPr/>
          <p:nvPr/>
        </p:nvSpPr>
        <p:spPr>
          <a:xfrm>
            <a:off x="4887873" y="2826544"/>
            <a:ext cx="8964216" cy="11430"/>
          </a:xfrm>
          <a:prstGeom prst="roundRect">
            <a:avLst>
              <a:gd name="adj" fmla="val 762854"/>
            </a:avLst>
          </a:prstGeom>
          <a:solidFill>
            <a:srgbClr val="BFD3D8"/>
          </a:solidFill>
          <a:ln/>
        </p:spPr>
        <p:txBody>
          <a:bodyPr/>
          <a:lstStyle/>
          <a:p>
            <a:endParaRPr lang="en-IN"/>
          </a:p>
        </p:txBody>
      </p:sp>
      <p:pic>
        <p:nvPicPr>
          <p:cNvPr id="8" name="Image 2" descr="preencoded.png"/>
          <p:cNvPicPr>
            <a:picLocks noChangeAspect="1"/>
          </p:cNvPicPr>
          <p:nvPr/>
        </p:nvPicPr>
        <p:blipFill>
          <a:blip r:embed="rId5"/>
          <a:stretch>
            <a:fillRect/>
          </a:stretch>
        </p:blipFill>
        <p:spPr>
          <a:xfrm>
            <a:off x="2390061" y="2862024"/>
            <a:ext cx="3261360" cy="1175504"/>
          </a:xfrm>
          <a:prstGeom prst="rect">
            <a:avLst/>
          </a:prstGeom>
        </p:spPr>
      </p:pic>
      <p:pic>
        <p:nvPicPr>
          <p:cNvPr id="9" name="Image 3" descr="preencoded.png"/>
          <p:cNvPicPr>
            <a:picLocks noChangeAspect="1"/>
          </p:cNvPicPr>
          <p:nvPr/>
        </p:nvPicPr>
        <p:blipFill>
          <a:blip r:embed="rId6"/>
          <a:stretch>
            <a:fillRect/>
          </a:stretch>
        </p:blipFill>
        <p:spPr>
          <a:xfrm>
            <a:off x="3874651" y="3267313"/>
            <a:ext cx="291941" cy="364927"/>
          </a:xfrm>
          <a:prstGeom prst="rect">
            <a:avLst/>
          </a:prstGeom>
        </p:spPr>
      </p:pic>
      <p:sp>
        <p:nvSpPr>
          <p:cNvPr id="10" name="Text 4"/>
          <p:cNvSpPr/>
          <p:nvPr/>
        </p:nvSpPr>
        <p:spPr>
          <a:xfrm>
            <a:off x="5858947" y="3069550"/>
            <a:ext cx="2818567" cy="324445"/>
          </a:xfrm>
          <a:prstGeom prst="rect">
            <a:avLst/>
          </a:prstGeom>
          <a:noFill/>
          <a:ln/>
        </p:spPr>
        <p:txBody>
          <a:bodyPr wrap="none" lIns="0" tIns="0" rIns="0" bIns="0" rtlCol="0" anchor="t"/>
          <a:lstStyle/>
          <a:p>
            <a:pPr marL="0" indent="0" algn="l">
              <a:lnSpc>
                <a:spcPts val="2550"/>
              </a:lnSpc>
              <a:buNone/>
            </a:pPr>
            <a:r>
              <a:rPr lang="en-US" sz="2000" dirty="0">
                <a:solidFill>
                  <a:srgbClr val="384653"/>
                </a:solidFill>
                <a:latin typeface="Host Grotesk Medium" pitchFamily="34" charset="0"/>
                <a:ea typeface="Host Grotesk Medium" pitchFamily="34" charset="-122"/>
                <a:cs typeface="Host Grotesk Medium" pitchFamily="34" charset="-120"/>
              </a:rPr>
              <a:t>Joint Application Option</a:t>
            </a:r>
            <a:endParaRPr lang="en-US" sz="2000" dirty="0"/>
          </a:p>
        </p:txBody>
      </p:sp>
      <p:sp>
        <p:nvSpPr>
          <p:cNvPr id="11" name="Text 5"/>
          <p:cNvSpPr/>
          <p:nvPr/>
        </p:nvSpPr>
        <p:spPr>
          <a:xfrm>
            <a:off x="5858947" y="3518535"/>
            <a:ext cx="4123253" cy="311468"/>
          </a:xfrm>
          <a:prstGeom prst="rect">
            <a:avLst/>
          </a:prstGeom>
          <a:noFill/>
          <a:ln/>
        </p:spPr>
        <p:txBody>
          <a:bodyPr wrap="none" lIns="0" tIns="0" rIns="0" bIns="0" rtlCol="0" anchor="t"/>
          <a:lstStyle/>
          <a:p>
            <a:pPr marL="0" indent="0" algn="l">
              <a:lnSpc>
                <a:spcPts val="2450"/>
              </a:lnSpc>
              <a:buNone/>
            </a:pPr>
            <a:r>
              <a:rPr lang="en-US" sz="1600" dirty="0">
                <a:solidFill>
                  <a:srgbClr val="384653"/>
                </a:solidFill>
                <a:latin typeface="Roboto" pitchFamily="34" charset="0"/>
                <a:ea typeface="Roboto" pitchFamily="34" charset="-122"/>
                <a:cs typeface="Roboto" pitchFamily="34" charset="-120"/>
              </a:rPr>
              <a:t>Main accused and co-accused can file jointly</a:t>
            </a:r>
            <a:endParaRPr lang="en-US" sz="1600" dirty="0"/>
          </a:p>
        </p:txBody>
      </p:sp>
      <p:sp>
        <p:nvSpPr>
          <p:cNvPr id="12" name="Shape 6"/>
          <p:cNvSpPr/>
          <p:nvPr/>
        </p:nvSpPr>
        <p:spPr>
          <a:xfrm>
            <a:off x="5703213" y="4053840"/>
            <a:ext cx="8148876" cy="11430"/>
          </a:xfrm>
          <a:prstGeom prst="roundRect">
            <a:avLst>
              <a:gd name="adj" fmla="val 762854"/>
            </a:avLst>
          </a:prstGeom>
          <a:solidFill>
            <a:srgbClr val="BFD3D8"/>
          </a:solidFill>
          <a:ln/>
        </p:spPr>
        <p:txBody>
          <a:bodyPr/>
          <a:lstStyle/>
          <a:p>
            <a:endParaRPr lang="en-IN"/>
          </a:p>
        </p:txBody>
      </p:sp>
      <p:pic>
        <p:nvPicPr>
          <p:cNvPr id="13" name="Image 4" descr="preencoded.png"/>
          <p:cNvPicPr>
            <a:picLocks noChangeAspect="1"/>
          </p:cNvPicPr>
          <p:nvPr/>
        </p:nvPicPr>
        <p:blipFill>
          <a:blip r:embed="rId7"/>
          <a:stretch>
            <a:fillRect/>
          </a:stretch>
        </p:blipFill>
        <p:spPr>
          <a:xfrm>
            <a:off x="1574721" y="4089321"/>
            <a:ext cx="4892040" cy="1175504"/>
          </a:xfrm>
          <a:prstGeom prst="rect">
            <a:avLst/>
          </a:prstGeom>
        </p:spPr>
      </p:pic>
      <p:pic>
        <p:nvPicPr>
          <p:cNvPr id="14" name="Image 5" descr="preencoded.png"/>
          <p:cNvPicPr>
            <a:picLocks noChangeAspect="1"/>
          </p:cNvPicPr>
          <p:nvPr/>
        </p:nvPicPr>
        <p:blipFill>
          <a:blip r:embed="rId8"/>
          <a:stretch>
            <a:fillRect/>
          </a:stretch>
        </p:blipFill>
        <p:spPr>
          <a:xfrm>
            <a:off x="3874770" y="4494609"/>
            <a:ext cx="291941" cy="364927"/>
          </a:xfrm>
          <a:prstGeom prst="rect">
            <a:avLst/>
          </a:prstGeom>
        </p:spPr>
      </p:pic>
      <p:sp>
        <p:nvSpPr>
          <p:cNvPr id="15" name="Text 7"/>
          <p:cNvSpPr/>
          <p:nvPr/>
        </p:nvSpPr>
        <p:spPr>
          <a:xfrm>
            <a:off x="6674287" y="4296847"/>
            <a:ext cx="2594967" cy="324445"/>
          </a:xfrm>
          <a:prstGeom prst="rect">
            <a:avLst/>
          </a:prstGeom>
          <a:noFill/>
          <a:ln/>
        </p:spPr>
        <p:txBody>
          <a:bodyPr wrap="none" lIns="0" tIns="0" rIns="0" bIns="0" rtlCol="0" anchor="t"/>
          <a:lstStyle/>
          <a:p>
            <a:pPr marL="0" indent="0" algn="l">
              <a:lnSpc>
                <a:spcPts val="2550"/>
              </a:lnSpc>
              <a:buNone/>
            </a:pPr>
            <a:r>
              <a:rPr lang="en-US" sz="2000" dirty="0">
                <a:solidFill>
                  <a:srgbClr val="384653"/>
                </a:solidFill>
                <a:latin typeface="Host Grotesk Medium" pitchFamily="34" charset="0"/>
                <a:ea typeface="Host Grotesk Medium" pitchFamily="34" charset="-122"/>
                <a:cs typeface="Host Grotesk Medium" pitchFamily="34" charset="-120"/>
              </a:rPr>
              <a:t>Single Fee Structure</a:t>
            </a:r>
            <a:endParaRPr lang="en-US" sz="2000" dirty="0"/>
          </a:p>
        </p:txBody>
      </p:sp>
      <p:sp>
        <p:nvSpPr>
          <p:cNvPr id="16" name="Text 8"/>
          <p:cNvSpPr/>
          <p:nvPr/>
        </p:nvSpPr>
        <p:spPr>
          <a:xfrm>
            <a:off x="6674287" y="4745831"/>
            <a:ext cx="4212669" cy="311468"/>
          </a:xfrm>
          <a:prstGeom prst="rect">
            <a:avLst/>
          </a:prstGeom>
          <a:noFill/>
          <a:ln/>
        </p:spPr>
        <p:txBody>
          <a:bodyPr wrap="none" lIns="0" tIns="0" rIns="0" bIns="0" rtlCol="0" anchor="t"/>
          <a:lstStyle/>
          <a:p>
            <a:pPr marL="0" indent="0" algn="l">
              <a:lnSpc>
                <a:spcPts val="2450"/>
              </a:lnSpc>
              <a:buNone/>
            </a:pPr>
            <a:r>
              <a:rPr lang="en-US" sz="1600" dirty="0">
                <a:solidFill>
                  <a:srgbClr val="384653"/>
                </a:solidFill>
                <a:latin typeface="Roboto" pitchFamily="34" charset="0"/>
                <a:ea typeface="Roboto" pitchFamily="34" charset="-122"/>
                <a:cs typeface="Roboto" pitchFamily="34" charset="-120"/>
              </a:rPr>
              <a:t>No separate compounding fee for co-accused</a:t>
            </a:r>
            <a:endParaRPr lang="en-US" sz="1600" dirty="0"/>
          </a:p>
        </p:txBody>
      </p:sp>
      <p:sp>
        <p:nvSpPr>
          <p:cNvPr id="17" name="Shape 9"/>
          <p:cNvSpPr/>
          <p:nvPr/>
        </p:nvSpPr>
        <p:spPr>
          <a:xfrm>
            <a:off x="6518553" y="5281136"/>
            <a:ext cx="7333536" cy="11430"/>
          </a:xfrm>
          <a:prstGeom prst="roundRect">
            <a:avLst>
              <a:gd name="adj" fmla="val 762854"/>
            </a:avLst>
          </a:prstGeom>
          <a:solidFill>
            <a:srgbClr val="BFD3D8"/>
          </a:solidFill>
          <a:ln/>
        </p:spPr>
        <p:txBody>
          <a:bodyPr/>
          <a:lstStyle/>
          <a:p>
            <a:endParaRPr lang="en-IN"/>
          </a:p>
        </p:txBody>
      </p:sp>
      <p:pic>
        <p:nvPicPr>
          <p:cNvPr id="18" name="Image 6" descr="preencoded.png"/>
          <p:cNvPicPr>
            <a:picLocks noChangeAspect="1"/>
          </p:cNvPicPr>
          <p:nvPr/>
        </p:nvPicPr>
        <p:blipFill>
          <a:blip r:embed="rId9"/>
          <a:stretch>
            <a:fillRect/>
          </a:stretch>
        </p:blipFill>
        <p:spPr>
          <a:xfrm>
            <a:off x="759381" y="5316617"/>
            <a:ext cx="6522720" cy="1175504"/>
          </a:xfrm>
          <a:prstGeom prst="rect">
            <a:avLst/>
          </a:prstGeom>
        </p:spPr>
      </p:pic>
      <p:sp>
        <p:nvSpPr>
          <p:cNvPr id="19" name="Text 10"/>
          <p:cNvSpPr/>
          <p:nvPr/>
        </p:nvSpPr>
        <p:spPr>
          <a:xfrm>
            <a:off x="3874651" y="5721906"/>
            <a:ext cx="291941" cy="364927"/>
          </a:xfrm>
          <a:prstGeom prst="rect">
            <a:avLst/>
          </a:prstGeom>
          <a:noFill/>
          <a:ln/>
        </p:spPr>
        <p:txBody>
          <a:bodyPr wrap="none" lIns="0" tIns="0" rIns="0" bIns="0" rtlCol="0" anchor="t"/>
          <a:lstStyle/>
          <a:p>
            <a:pPr marL="0" indent="0" algn="ctr">
              <a:lnSpc>
                <a:spcPts val="3400"/>
              </a:lnSpc>
              <a:buNone/>
            </a:pPr>
            <a:r>
              <a:rPr lang="en-US" sz="2250" dirty="0">
                <a:solidFill>
                  <a:srgbClr val="384653"/>
                </a:solidFill>
                <a:latin typeface="Host Grotesk Medium" pitchFamily="34" charset="0"/>
                <a:ea typeface="Host Grotesk Medium" pitchFamily="34" charset="-122"/>
                <a:cs typeface="Host Grotesk Medium" pitchFamily="34" charset="-120"/>
              </a:rPr>
              <a:t>4</a:t>
            </a:r>
            <a:endParaRPr lang="en-US" sz="2250" dirty="0"/>
          </a:p>
        </p:txBody>
      </p:sp>
      <p:sp>
        <p:nvSpPr>
          <p:cNvPr id="20" name="Text 11"/>
          <p:cNvSpPr/>
          <p:nvPr/>
        </p:nvSpPr>
        <p:spPr>
          <a:xfrm>
            <a:off x="7489627" y="5524143"/>
            <a:ext cx="2594967" cy="324445"/>
          </a:xfrm>
          <a:prstGeom prst="rect">
            <a:avLst/>
          </a:prstGeom>
          <a:noFill/>
          <a:ln/>
        </p:spPr>
        <p:txBody>
          <a:bodyPr wrap="none" lIns="0" tIns="0" rIns="0" bIns="0" rtlCol="0" anchor="t"/>
          <a:lstStyle/>
          <a:p>
            <a:pPr marL="0" indent="0" algn="l">
              <a:lnSpc>
                <a:spcPts val="2550"/>
              </a:lnSpc>
              <a:buNone/>
            </a:pPr>
            <a:r>
              <a:rPr lang="en-US" sz="2000" dirty="0">
                <a:solidFill>
                  <a:srgbClr val="384653"/>
                </a:solidFill>
                <a:latin typeface="Host Grotesk Medium" pitchFamily="34" charset="0"/>
                <a:ea typeface="Host Grotesk Medium" pitchFamily="34" charset="-122"/>
                <a:cs typeface="Host Grotesk Medium" pitchFamily="34" charset="-120"/>
              </a:rPr>
              <a:t>Universal Benefit</a:t>
            </a:r>
            <a:endParaRPr lang="en-US" sz="2000" dirty="0"/>
          </a:p>
        </p:txBody>
      </p:sp>
      <p:sp>
        <p:nvSpPr>
          <p:cNvPr id="21" name="Text 12"/>
          <p:cNvSpPr/>
          <p:nvPr/>
        </p:nvSpPr>
        <p:spPr>
          <a:xfrm>
            <a:off x="7489627" y="5973128"/>
            <a:ext cx="4182189" cy="311468"/>
          </a:xfrm>
          <a:prstGeom prst="rect">
            <a:avLst/>
          </a:prstGeom>
          <a:noFill/>
          <a:ln/>
        </p:spPr>
        <p:txBody>
          <a:bodyPr wrap="none" lIns="0" tIns="0" rIns="0" bIns="0" rtlCol="0" anchor="t"/>
          <a:lstStyle/>
          <a:p>
            <a:pPr marL="0" indent="0" algn="l">
              <a:lnSpc>
                <a:spcPts val="2450"/>
              </a:lnSpc>
              <a:buNone/>
            </a:pPr>
            <a:r>
              <a:rPr lang="en-US" sz="1600" dirty="0">
                <a:solidFill>
                  <a:srgbClr val="384653"/>
                </a:solidFill>
                <a:latin typeface="Roboto" pitchFamily="34" charset="0"/>
                <a:ea typeface="Roboto" pitchFamily="34" charset="-122"/>
                <a:cs typeface="Roboto" pitchFamily="34" charset="-120"/>
              </a:rPr>
              <a:t>Payment by any accused benefits all accused</a:t>
            </a:r>
            <a:endParaRPr lang="en-US" sz="1600" dirty="0"/>
          </a:p>
        </p:txBody>
      </p:sp>
      <p:sp>
        <p:nvSpPr>
          <p:cNvPr id="22" name="Text 13"/>
          <p:cNvSpPr/>
          <p:nvPr/>
        </p:nvSpPr>
        <p:spPr>
          <a:xfrm>
            <a:off x="726519" y="6725603"/>
            <a:ext cx="13177361" cy="934403"/>
          </a:xfrm>
          <a:prstGeom prst="rect">
            <a:avLst/>
          </a:prstGeom>
          <a:noFill/>
          <a:ln/>
        </p:spPr>
        <p:txBody>
          <a:bodyPr wrap="square" lIns="0" tIns="0" rIns="0" bIns="0" rtlCol="0" anchor="t"/>
          <a:lstStyle/>
          <a:p>
            <a:pPr marL="0" indent="0" algn="l">
              <a:lnSpc>
                <a:spcPts val="2450"/>
              </a:lnSpc>
              <a:buNone/>
            </a:pPr>
            <a:r>
              <a:rPr lang="en-US" sz="1600" dirty="0">
                <a:solidFill>
                  <a:srgbClr val="384653"/>
                </a:solidFill>
                <a:latin typeface="Roboto" pitchFamily="34" charset="0"/>
                <a:ea typeface="Roboto" pitchFamily="34" charset="-122"/>
                <a:cs typeface="Roboto" pitchFamily="34" charset="-120"/>
              </a:rPr>
              <a:t>This represents a significant procedural simplification, allowing co-accused to proceed with compounding even when the main accused is unwilling or unable to participate. The revised guidelines ensure that individual co-accused are not penalized for circumstances beyond their control, while maintaining the integrity of the compounding process.</a:t>
            </a:r>
            <a:endParaRPr lang="en-US" sz="16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64143" y="600313"/>
            <a:ext cx="11167824" cy="682347"/>
          </a:xfrm>
          <a:prstGeom prst="rect">
            <a:avLst/>
          </a:prstGeom>
          <a:noFill/>
          <a:ln/>
        </p:spPr>
        <p:txBody>
          <a:bodyPr wrap="none" lIns="0" tIns="0" rIns="0" bIns="0" rtlCol="0" anchor="t"/>
          <a:lstStyle/>
          <a:p>
            <a:pPr marL="0" indent="0" algn="l">
              <a:lnSpc>
                <a:spcPts val="5350"/>
              </a:lnSpc>
              <a:buNone/>
            </a:pPr>
            <a:r>
              <a:rPr lang="en-US" sz="4250" dirty="0">
                <a:solidFill>
                  <a:srgbClr val="2E3C4E"/>
                </a:solidFill>
                <a:latin typeface="Host Grotesk Medium" pitchFamily="34" charset="0"/>
                <a:ea typeface="Host Grotesk Medium" pitchFamily="34" charset="-122"/>
                <a:cs typeface="Host Grotesk Medium" pitchFamily="34" charset="-120"/>
              </a:rPr>
              <a:t>Key Takeaways and Strategic Considerations</a:t>
            </a:r>
            <a:endParaRPr lang="en-US" sz="4250" dirty="0"/>
          </a:p>
        </p:txBody>
      </p:sp>
      <p:sp>
        <p:nvSpPr>
          <p:cNvPr id="3" name="Shape 1"/>
          <p:cNvSpPr/>
          <p:nvPr/>
        </p:nvSpPr>
        <p:spPr>
          <a:xfrm>
            <a:off x="764143" y="1719263"/>
            <a:ext cx="6441996" cy="2233970"/>
          </a:xfrm>
          <a:prstGeom prst="roundRect">
            <a:avLst>
              <a:gd name="adj" fmla="val 4105"/>
            </a:avLst>
          </a:prstGeom>
          <a:solidFill>
            <a:srgbClr val="D9EDF2"/>
          </a:solidFill>
          <a:ln w="7620">
            <a:solidFill>
              <a:srgbClr val="BFD3D8"/>
            </a:solidFill>
            <a:prstDash val="solid"/>
          </a:ln>
        </p:spPr>
        <p:txBody>
          <a:bodyPr/>
          <a:lstStyle/>
          <a:p>
            <a:endParaRPr lang="en-IN"/>
          </a:p>
        </p:txBody>
      </p:sp>
      <p:sp>
        <p:nvSpPr>
          <p:cNvPr id="4" name="Text 2"/>
          <p:cNvSpPr/>
          <p:nvPr/>
        </p:nvSpPr>
        <p:spPr>
          <a:xfrm>
            <a:off x="990005" y="1945124"/>
            <a:ext cx="2729151" cy="341114"/>
          </a:xfrm>
          <a:prstGeom prst="rect">
            <a:avLst/>
          </a:prstGeom>
          <a:noFill/>
          <a:ln/>
        </p:spPr>
        <p:txBody>
          <a:bodyPr wrap="none" lIns="0" tIns="0" rIns="0" bIns="0" rtlCol="0" anchor="t"/>
          <a:lstStyle/>
          <a:p>
            <a:pPr marL="0" indent="0" algn="l">
              <a:lnSpc>
                <a:spcPts val="2650"/>
              </a:lnSpc>
              <a:buNone/>
            </a:pPr>
            <a:r>
              <a:rPr lang="en-US" sz="2100" dirty="0">
                <a:solidFill>
                  <a:srgbClr val="384653"/>
                </a:solidFill>
                <a:latin typeface="Host Grotesk Medium" pitchFamily="34" charset="0"/>
                <a:ea typeface="Host Grotesk Medium" pitchFamily="34" charset="-122"/>
                <a:cs typeface="Host Grotesk Medium" pitchFamily="34" charset="-120"/>
              </a:rPr>
              <a:t>Simplified Regime</a:t>
            </a:r>
            <a:endParaRPr lang="en-US" sz="2100" dirty="0"/>
          </a:p>
        </p:txBody>
      </p:sp>
      <p:sp>
        <p:nvSpPr>
          <p:cNvPr id="5" name="Text 3"/>
          <p:cNvSpPr/>
          <p:nvPr/>
        </p:nvSpPr>
        <p:spPr>
          <a:xfrm>
            <a:off x="990005" y="2417207"/>
            <a:ext cx="5990273" cy="982623"/>
          </a:xfrm>
          <a:prstGeom prst="rect">
            <a:avLst/>
          </a:prstGeom>
          <a:noFill/>
          <a:ln/>
        </p:spPr>
        <p:txBody>
          <a:bodyPr wrap="square" lIns="0" tIns="0" rIns="0" bIns="0" rtlCol="0" anchor="t"/>
          <a:lstStyle/>
          <a:p>
            <a:pPr marL="0" indent="0" algn="l">
              <a:lnSpc>
                <a:spcPts val="2550"/>
              </a:lnSpc>
              <a:buNone/>
            </a:pPr>
            <a:r>
              <a:rPr lang="en-US" sz="1700" dirty="0">
                <a:solidFill>
                  <a:srgbClr val="384653"/>
                </a:solidFill>
                <a:latin typeface="Roboto" pitchFamily="34" charset="0"/>
                <a:ea typeface="Roboto" pitchFamily="34" charset="-122"/>
                <a:cs typeface="Roboto" pitchFamily="34" charset="-120"/>
              </a:rPr>
              <a:t>The revised guidelines represent a significant simplification of the compounding process, making it more accessible and user-friendly for taxpayers and practitioners.</a:t>
            </a:r>
            <a:endParaRPr lang="en-US" sz="1700" dirty="0"/>
          </a:p>
        </p:txBody>
      </p:sp>
      <p:sp>
        <p:nvSpPr>
          <p:cNvPr id="6" name="Shape 4"/>
          <p:cNvSpPr/>
          <p:nvPr/>
        </p:nvSpPr>
        <p:spPr>
          <a:xfrm>
            <a:off x="7424380" y="1719263"/>
            <a:ext cx="6441996" cy="2233970"/>
          </a:xfrm>
          <a:prstGeom prst="roundRect">
            <a:avLst>
              <a:gd name="adj" fmla="val 4105"/>
            </a:avLst>
          </a:prstGeom>
          <a:solidFill>
            <a:srgbClr val="D9EDF2"/>
          </a:solidFill>
          <a:ln w="7620">
            <a:solidFill>
              <a:srgbClr val="BFD3D8"/>
            </a:solidFill>
            <a:prstDash val="solid"/>
          </a:ln>
        </p:spPr>
        <p:txBody>
          <a:bodyPr/>
          <a:lstStyle/>
          <a:p>
            <a:endParaRPr lang="en-IN"/>
          </a:p>
        </p:txBody>
      </p:sp>
      <p:sp>
        <p:nvSpPr>
          <p:cNvPr id="7" name="Text 5"/>
          <p:cNvSpPr/>
          <p:nvPr/>
        </p:nvSpPr>
        <p:spPr>
          <a:xfrm>
            <a:off x="7650242" y="1945124"/>
            <a:ext cx="2729151" cy="341114"/>
          </a:xfrm>
          <a:prstGeom prst="rect">
            <a:avLst/>
          </a:prstGeom>
          <a:noFill/>
          <a:ln/>
        </p:spPr>
        <p:txBody>
          <a:bodyPr wrap="none" lIns="0" tIns="0" rIns="0" bIns="0" rtlCol="0" anchor="t"/>
          <a:lstStyle/>
          <a:p>
            <a:pPr marL="0" indent="0" algn="l">
              <a:lnSpc>
                <a:spcPts val="2650"/>
              </a:lnSpc>
              <a:buNone/>
            </a:pPr>
            <a:r>
              <a:rPr lang="en-US" sz="2100" dirty="0">
                <a:solidFill>
                  <a:srgbClr val="384653"/>
                </a:solidFill>
                <a:latin typeface="Host Grotesk Medium" pitchFamily="34" charset="0"/>
                <a:ea typeface="Host Grotesk Medium" pitchFamily="34" charset="-122"/>
                <a:cs typeface="Host Grotesk Medium" pitchFamily="34" charset="-120"/>
              </a:rPr>
              <a:t>Proactive Compliance</a:t>
            </a:r>
            <a:endParaRPr lang="en-US" sz="2100" dirty="0"/>
          </a:p>
        </p:txBody>
      </p:sp>
      <p:sp>
        <p:nvSpPr>
          <p:cNvPr id="8" name="Text 6"/>
          <p:cNvSpPr/>
          <p:nvPr/>
        </p:nvSpPr>
        <p:spPr>
          <a:xfrm>
            <a:off x="7650242" y="2417207"/>
            <a:ext cx="5990273" cy="1310164"/>
          </a:xfrm>
          <a:prstGeom prst="rect">
            <a:avLst/>
          </a:prstGeom>
          <a:noFill/>
          <a:ln/>
        </p:spPr>
        <p:txBody>
          <a:bodyPr wrap="square" lIns="0" tIns="0" rIns="0" bIns="0" rtlCol="0" anchor="t"/>
          <a:lstStyle/>
          <a:p>
            <a:pPr marL="0" indent="0" algn="l">
              <a:lnSpc>
                <a:spcPts val="2550"/>
              </a:lnSpc>
              <a:buNone/>
            </a:pPr>
            <a:r>
              <a:rPr lang="en-US" sz="1700" dirty="0">
                <a:solidFill>
                  <a:srgbClr val="384653"/>
                </a:solidFill>
                <a:latin typeface="Roboto" pitchFamily="34" charset="0"/>
                <a:ea typeface="Roboto" pitchFamily="34" charset="-122"/>
                <a:cs typeface="Roboto" pitchFamily="34" charset="-120"/>
              </a:rPr>
              <a:t>Tax professionals should proactively assess historical defaults and use this window to clean up past liabilities, especially for cases previously rejected due to time limitations.</a:t>
            </a:r>
            <a:endParaRPr lang="en-US" sz="1700" dirty="0"/>
          </a:p>
        </p:txBody>
      </p:sp>
      <p:sp>
        <p:nvSpPr>
          <p:cNvPr id="9" name="Shape 7"/>
          <p:cNvSpPr/>
          <p:nvPr/>
        </p:nvSpPr>
        <p:spPr>
          <a:xfrm>
            <a:off x="764143" y="4171474"/>
            <a:ext cx="6441996" cy="1906429"/>
          </a:xfrm>
          <a:prstGeom prst="roundRect">
            <a:avLst>
              <a:gd name="adj" fmla="val 4810"/>
            </a:avLst>
          </a:prstGeom>
          <a:solidFill>
            <a:srgbClr val="D9EDF2"/>
          </a:solidFill>
          <a:ln w="7620">
            <a:solidFill>
              <a:srgbClr val="BFD3D8"/>
            </a:solidFill>
            <a:prstDash val="solid"/>
          </a:ln>
        </p:spPr>
        <p:txBody>
          <a:bodyPr/>
          <a:lstStyle/>
          <a:p>
            <a:endParaRPr lang="en-IN"/>
          </a:p>
        </p:txBody>
      </p:sp>
      <p:sp>
        <p:nvSpPr>
          <p:cNvPr id="10" name="Text 8"/>
          <p:cNvSpPr/>
          <p:nvPr/>
        </p:nvSpPr>
        <p:spPr>
          <a:xfrm>
            <a:off x="990005" y="4397335"/>
            <a:ext cx="2892028" cy="341114"/>
          </a:xfrm>
          <a:prstGeom prst="rect">
            <a:avLst/>
          </a:prstGeom>
          <a:noFill/>
          <a:ln/>
        </p:spPr>
        <p:txBody>
          <a:bodyPr wrap="none" lIns="0" tIns="0" rIns="0" bIns="0" rtlCol="0" anchor="t"/>
          <a:lstStyle/>
          <a:p>
            <a:pPr marL="0" indent="0" algn="l">
              <a:lnSpc>
                <a:spcPts val="2650"/>
              </a:lnSpc>
              <a:buNone/>
            </a:pPr>
            <a:r>
              <a:rPr lang="en-US" sz="2100" dirty="0">
                <a:solidFill>
                  <a:srgbClr val="384653"/>
                </a:solidFill>
                <a:latin typeface="Host Grotesk Medium" pitchFamily="34" charset="0"/>
                <a:ea typeface="Host Grotesk Medium" pitchFamily="34" charset="-122"/>
                <a:cs typeface="Host Grotesk Medium" pitchFamily="34" charset="-120"/>
              </a:rPr>
              <a:t>Non-Admission of Guilt</a:t>
            </a:r>
            <a:endParaRPr lang="en-US" sz="2100" dirty="0"/>
          </a:p>
        </p:txBody>
      </p:sp>
      <p:sp>
        <p:nvSpPr>
          <p:cNvPr id="11" name="Text 9"/>
          <p:cNvSpPr/>
          <p:nvPr/>
        </p:nvSpPr>
        <p:spPr>
          <a:xfrm>
            <a:off x="990005" y="4869418"/>
            <a:ext cx="5990273" cy="982623"/>
          </a:xfrm>
          <a:prstGeom prst="rect">
            <a:avLst/>
          </a:prstGeom>
          <a:noFill/>
          <a:ln/>
        </p:spPr>
        <p:txBody>
          <a:bodyPr wrap="square" lIns="0" tIns="0" rIns="0" bIns="0" rtlCol="0" anchor="t"/>
          <a:lstStyle/>
          <a:p>
            <a:pPr marL="0" indent="0" algn="l">
              <a:lnSpc>
                <a:spcPts val="2550"/>
              </a:lnSpc>
              <a:buNone/>
            </a:pPr>
            <a:r>
              <a:rPr lang="en-US" sz="1700" dirty="0">
                <a:solidFill>
                  <a:srgbClr val="384653"/>
                </a:solidFill>
                <a:latin typeface="Roboto" pitchFamily="34" charset="0"/>
                <a:ea typeface="Roboto" pitchFamily="34" charset="-122"/>
                <a:cs typeface="Roboto" pitchFamily="34" charset="-120"/>
              </a:rPr>
              <a:t>Educate clients on the "non-admission of guilt" clause, particularly important for NRIs and multinational companies with international reporting obligations.</a:t>
            </a:r>
            <a:endParaRPr lang="en-US" sz="1700" dirty="0"/>
          </a:p>
        </p:txBody>
      </p:sp>
      <p:sp>
        <p:nvSpPr>
          <p:cNvPr id="12" name="Shape 10"/>
          <p:cNvSpPr/>
          <p:nvPr/>
        </p:nvSpPr>
        <p:spPr>
          <a:xfrm>
            <a:off x="7424380" y="4171474"/>
            <a:ext cx="6441996" cy="1906429"/>
          </a:xfrm>
          <a:prstGeom prst="roundRect">
            <a:avLst>
              <a:gd name="adj" fmla="val 4810"/>
            </a:avLst>
          </a:prstGeom>
          <a:solidFill>
            <a:srgbClr val="D9EDF2"/>
          </a:solidFill>
          <a:ln w="7620">
            <a:solidFill>
              <a:srgbClr val="BFD3D8"/>
            </a:solidFill>
            <a:prstDash val="solid"/>
          </a:ln>
        </p:spPr>
        <p:txBody>
          <a:bodyPr/>
          <a:lstStyle/>
          <a:p>
            <a:endParaRPr lang="en-IN"/>
          </a:p>
        </p:txBody>
      </p:sp>
      <p:sp>
        <p:nvSpPr>
          <p:cNvPr id="13" name="Text 11"/>
          <p:cNvSpPr/>
          <p:nvPr/>
        </p:nvSpPr>
        <p:spPr>
          <a:xfrm>
            <a:off x="7650242" y="4397335"/>
            <a:ext cx="2729151" cy="341114"/>
          </a:xfrm>
          <a:prstGeom prst="rect">
            <a:avLst/>
          </a:prstGeom>
          <a:noFill/>
          <a:ln/>
        </p:spPr>
        <p:txBody>
          <a:bodyPr wrap="none" lIns="0" tIns="0" rIns="0" bIns="0" rtlCol="0" anchor="t"/>
          <a:lstStyle/>
          <a:p>
            <a:pPr marL="0" indent="0" algn="l">
              <a:lnSpc>
                <a:spcPts val="2650"/>
              </a:lnSpc>
              <a:buNone/>
            </a:pPr>
            <a:r>
              <a:rPr lang="en-US" sz="2100" dirty="0">
                <a:solidFill>
                  <a:srgbClr val="384653"/>
                </a:solidFill>
                <a:latin typeface="Host Grotesk Medium" pitchFamily="34" charset="0"/>
                <a:ea typeface="Host Grotesk Medium" pitchFamily="34" charset="-122"/>
                <a:cs typeface="Host Grotesk Medium" pitchFamily="34" charset="-120"/>
              </a:rPr>
              <a:t>Documentation</a:t>
            </a:r>
            <a:endParaRPr lang="en-US" sz="2100" dirty="0"/>
          </a:p>
        </p:txBody>
      </p:sp>
      <p:sp>
        <p:nvSpPr>
          <p:cNvPr id="14" name="Text 12"/>
          <p:cNvSpPr/>
          <p:nvPr/>
        </p:nvSpPr>
        <p:spPr>
          <a:xfrm>
            <a:off x="7650242" y="4869418"/>
            <a:ext cx="5990273" cy="982623"/>
          </a:xfrm>
          <a:prstGeom prst="rect">
            <a:avLst/>
          </a:prstGeom>
          <a:noFill/>
          <a:ln/>
        </p:spPr>
        <p:txBody>
          <a:bodyPr wrap="square" lIns="0" tIns="0" rIns="0" bIns="0" rtlCol="0" anchor="t"/>
          <a:lstStyle/>
          <a:p>
            <a:pPr marL="0" indent="0" algn="l">
              <a:lnSpc>
                <a:spcPts val="2550"/>
              </a:lnSpc>
              <a:buNone/>
            </a:pPr>
            <a:r>
              <a:rPr lang="en-US" sz="1700" dirty="0">
                <a:solidFill>
                  <a:srgbClr val="384653"/>
                </a:solidFill>
                <a:latin typeface="Roboto" pitchFamily="34" charset="0"/>
                <a:ea typeface="Roboto" pitchFamily="34" charset="-122"/>
                <a:cs typeface="Roboto" pitchFamily="34" charset="-120"/>
              </a:rPr>
              <a:t>Maintain comprehensive documentation of all communications, payments, and undertakings to ensure smooth processing of compounding applications.</a:t>
            </a:r>
            <a:endParaRPr lang="en-US" sz="1700" dirty="0"/>
          </a:p>
        </p:txBody>
      </p:sp>
      <p:sp>
        <p:nvSpPr>
          <p:cNvPr id="15" name="Text 13"/>
          <p:cNvSpPr/>
          <p:nvPr/>
        </p:nvSpPr>
        <p:spPr>
          <a:xfrm>
            <a:off x="764143" y="6323528"/>
            <a:ext cx="13102114" cy="1310164"/>
          </a:xfrm>
          <a:prstGeom prst="rect">
            <a:avLst/>
          </a:prstGeom>
          <a:noFill/>
          <a:ln/>
        </p:spPr>
        <p:txBody>
          <a:bodyPr wrap="square" lIns="0" tIns="0" rIns="0" bIns="0" rtlCol="0" anchor="t"/>
          <a:lstStyle/>
          <a:p>
            <a:pPr marL="0" indent="0" algn="l">
              <a:lnSpc>
                <a:spcPts val="2550"/>
              </a:lnSpc>
              <a:buNone/>
            </a:pPr>
            <a:r>
              <a:rPr lang="en-US" sz="1700" dirty="0">
                <a:solidFill>
                  <a:srgbClr val="384653"/>
                </a:solidFill>
                <a:latin typeface="Roboto" pitchFamily="34" charset="0"/>
                <a:ea typeface="Roboto" pitchFamily="34" charset="-122"/>
                <a:cs typeface="Roboto" pitchFamily="34" charset="-120"/>
              </a:rPr>
              <a:t>The revised guidelines for compounding of offences under the Income Tax Act represent a progressive step towards a more compliance-oriented tax administration. By eliminating unnecessary complexities, removing time limitations, simplifying fee structures, and clarifying procedural aspects, these guidelines offer taxpayers a genuine opportunity to regularize past defaults and move forward with clean compliance records.</a:t>
            </a:r>
            <a:endParaRPr lang="en-US" sz="17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557170-066A-31D9-2000-19797764007D}"/>
              </a:ext>
            </a:extLst>
          </p:cNvPr>
          <p:cNvGrpSpPr>
            <a:grpSpLocks/>
          </p:cNvGrpSpPr>
          <p:nvPr/>
        </p:nvGrpSpPr>
        <p:grpSpPr>
          <a:xfrm>
            <a:off x="3" y="1906"/>
            <a:ext cx="4431030" cy="3443478"/>
            <a:chOff x="0" y="0"/>
            <a:chExt cx="3692525" cy="2869565"/>
          </a:xfrm>
        </p:grpSpPr>
        <p:sp>
          <p:nvSpPr>
            <p:cNvPr id="4" name="Graphic 7">
              <a:extLst>
                <a:ext uri="{FF2B5EF4-FFF2-40B4-BE49-F238E27FC236}">
                  <a16:creationId xmlns:a16="http://schemas.microsoft.com/office/drawing/2014/main" id="{BFBFB778-D168-BA94-5CC8-C35BD9A108C1}"/>
                </a:ext>
              </a:extLst>
            </p:cNvPr>
            <p:cNvSpPr/>
            <p:nvPr/>
          </p:nvSpPr>
          <p:spPr>
            <a:xfrm>
              <a:off x="31" y="11"/>
              <a:ext cx="3692525" cy="2869565"/>
            </a:xfrm>
            <a:custGeom>
              <a:avLst/>
              <a:gdLst/>
              <a:ahLst/>
              <a:cxnLst/>
              <a:rect l="l" t="t" r="r" b="b"/>
              <a:pathLst>
                <a:path w="3692525" h="2869565">
                  <a:moveTo>
                    <a:pt x="1199553" y="1732229"/>
                  </a:moveTo>
                  <a:lnTo>
                    <a:pt x="600138" y="1099870"/>
                  </a:lnTo>
                  <a:lnTo>
                    <a:pt x="0" y="1668754"/>
                  </a:lnTo>
                  <a:lnTo>
                    <a:pt x="0" y="2869298"/>
                  </a:lnTo>
                  <a:lnTo>
                    <a:pt x="1199553" y="1732229"/>
                  </a:lnTo>
                  <a:close/>
                </a:path>
                <a:path w="3692525" h="2869565">
                  <a:moveTo>
                    <a:pt x="3691966" y="0"/>
                  </a:moveTo>
                  <a:lnTo>
                    <a:pt x="2311323" y="0"/>
                  </a:lnTo>
                  <a:lnTo>
                    <a:pt x="2296909" y="1099794"/>
                  </a:lnTo>
                  <a:lnTo>
                    <a:pt x="3691966" y="0"/>
                  </a:lnTo>
                  <a:close/>
                </a:path>
              </a:pathLst>
            </a:custGeom>
            <a:solidFill>
              <a:srgbClr val="0070C0"/>
            </a:solidFill>
          </p:spPr>
          <p:txBody>
            <a:bodyPr wrap="square" lIns="0" tIns="0" rIns="0" bIns="0" rtlCol="0">
              <a:prstTxWarp prst="textNoShape">
                <a:avLst/>
              </a:prstTxWarp>
              <a:noAutofit/>
            </a:bodyPr>
            <a:lstStyle/>
            <a:p>
              <a:endParaRPr lang="en-IN" sz="2160"/>
            </a:p>
          </p:txBody>
        </p:sp>
        <p:sp>
          <p:nvSpPr>
            <p:cNvPr id="5" name="Graphic 8">
              <a:extLst>
                <a:ext uri="{FF2B5EF4-FFF2-40B4-BE49-F238E27FC236}">
                  <a16:creationId xmlns:a16="http://schemas.microsoft.com/office/drawing/2014/main" id="{2C6A5DAD-4C53-6402-B7DE-43EAF1636D17}"/>
                </a:ext>
              </a:extLst>
            </p:cNvPr>
            <p:cNvSpPr/>
            <p:nvPr/>
          </p:nvSpPr>
          <p:spPr>
            <a:xfrm>
              <a:off x="0" y="0"/>
              <a:ext cx="2409825" cy="2038985"/>
            </a:xfrm>
            <a:custGeom>
              <a:avLst/>
              <a:gdLst/>
              <a:ahLst/>
              <a:cxnLst/>
              <a:rect l="l" t="t" r="r" b="b"/>
              <a:pathLst>
                <a:path w="2409825" h="2038985">
                  <a:moveTo>
                    <a:pt x="2409350" y="0"/>
                  </a:moveTo>
                  <a:lnTo>
                    <a:pt x="2337712" y="2038444"/>
                  </a:lnTo>
                  <a:lnTo>
                    <a:pt x="0" y="18625"/>
                  </a:lnTo>
                  <a:lnTo>
                    <a:pt x="101791" y="0"/>
                  </a:lnTo>
                  <a:lnTo>
                    <a:pt x="2409350" y="0"/>
                  </a:lnTo>
                  <a:close/>
                </a:path>
              </a:pathLst>
            </a:custGeom>
            <a:solidFill>
              <a:srgbClr val="002060"/>
            </a:solidFill>
          </p:spPr>
          <p:txBody>
            <a:bodyPr wrap="square" lIns="0" tIns="0" rIns="0" bIns="0" rtlCol="0">
              <a:prstTxWarp prst="textNoShape">
                <a:avLst/>
              </a:prstTxWarp>
              <a:noAutofit/>
            </a:bodyPr>
            <a:lstStyle/>
            <a:p>
              <a:endParaRPr lang="en-IN" sz="2160" dirty="0"/>
            </a:p>
          </p:txBody>
        </p:sp>
      </p:grpSp>
      <p:grpSp>
        <p:nvGrpSpPr>
          <p:cNvPr id="6" name="Group 5">
            <a:extLst>
              <a:ext uri="{FF2B5EF4-FFF2-40B4-BE49-F238E27FC236}">
                <a16:creationId xmlns:a16="http://schemas.microsoft.com/office/drawing/2014/main" id="{02942FCC-889A-0A0D-C0BF-952FECEA3878}"/>
              </a:ext>
            </a:extLst>
          </p:cNvPr>
          <p:cNvGrpSpPr>
            <a:grpSpLocks/>
          </p:cNvGrpSpPr>
          <p:nvPr/>
        </p:nvGrpSpPr>
        <p:grpSpPr>
          <a:xfrm>
            <a:off x="2926080" y="4324352"/>
            <a:ext cx="11704320" cy="3905250"/>
            <a:chOff x="0" y="7"/>
            <a:chExt cx="9754205" cy="3425825"/>
          </a:xfrm>
        </p:grpSpPr>
        <p:sp>
          <p:nvSpPr>
            <p:cNvPr id="7" name="Graphic 2">
              <a:extLst>
                <a:ext uri="{FF2B5EF4-FFF2-40B4-BE49-F238E27FC236}">
                  <a16:creationId xmlns:a16="http://schemas.microsoft.com/office/drawing/2014/main" id="{72F02890-4534-B499-0625-E76A7CB99D0E}"/>
                </a:ext>
              </a:extLst>
            </p:cNvPr>
            <p:cNvSpPr/>
            <p:nvPr/>
          </p:nvSpPr>
          <p:spPr>
            <a:xfrm>
              <a:off x="0" y="7"/>
              <a:ext cx="9753600" cy="3425825"/>
            </a:xfrm>
            <a:custGeom>
              <a:avLst/>
              <a:gdLst/>
              <a:ahLst/>
              <a:cxnLst/>
              <a:rect l="l" t="t" r="r" b="b"/>
              <a:pathLst>
                <a:path w="9753600" h="3425825">
                  <a:moveTo>
                    <a:pt x="9753587" y="2872803"/>
                  </a:moveTo>
                  <a:lnTo>
                    <a:pt x="9753473" y="0"/>
                  </a:lnTo>
                  <a:lnTo>
                    <a:pt x="8243227" y="1436408"/>
                  </a:lnTo>
                  <a:lnTo>
                    <a:pt x="9753448" y="2872803"/>
                  </a:lnTo>
                  <a:lnTo>
                    <a:pt x="8653132" y="2872803"/>
                  </a:lnTo>
                  <a:lnTo>
                    <a:pt x="8133512" y="2293924"/>
                  </a:lnTo>
                  <a:lnTo>
                    <a:pt x="7613891" y="2872803"/>
                  </a:lnTo>
                  <a:lnTo>
                    <a:pt x="0" y="2872803"/>
                  </a:lnTo>
                  <a:lnTo>
                    <a:pt x="0" y="3425253"/>
                  </a:lnTo>
                  <a:lnTo>
                    <a:pt x="9753587" y="3425253"/>
                  </a:lnTo>
                  <a:lnTo>
                    <a:pt x="9753587" y="2872803"/>
                  </a:lnTo>
                  <a:close/>
                </a:path>
              </a:pathLst>
            </a:custGeom>
            <a:solidFill>
              <a:srgbClr val="0070C0"/>
            </a:solidFill>
          </p:spPr>
          <p:txBody>
            <a:bodyPr wrap="square" lIns="0" tIns="0" rIns="0" bIns="0" rtlCol="0">
              <a:prstTxWarp prst="textNoShape">
                <a:avLst/>
              </a:prstTxWarp>
              <a:noAutofit/>
            </a:bodyPr>
            <a:lstStyle/>
            <a:p>
              <a:endParaRPr lang="en-IN" sz="2160" dirty="0"/>
            </a:p>
          </p:txBody>
        </p:sp>
        <p:sp>
          <p:nvSpPr>
            <p:cNvPr id="8" name="Graphic 3">
              <a:extLst>
                <a:ext uri="{FF2B5EF4-FFF2-40B4-BE49-F238E27FC236}">
                  <a16:creationId xmlns:a16="http://schemas.microsoft.com/office/drawing/2014/main" id="{3C00881A-BD70-53EF-FF55-A41B7703819B}"/>
                </a:ext>
              </a:extLst>
            </p:cNvPr>
            <p:cNvSpPr/>
            <p:nvPr/>
          </p:nvSpPr>
          <p:spPr>
            <a:xfrm>
              <a:off x="8058120" y="1506951"/>
              <a:ext cx="1696085" cy="1918335"/>
            </a:xfrm>
            <a:custGeom>
              <a:avLst/>
              <a:gdLst/>
              <a:ahLst/>
              <a:cxnLst/>
              <a:rect l="l" t="t" r="r" b="b"/>
              <a:pathLst>
                <a:path w="1696085" h="1918335">
                  <a:moveTo>
                    <a:pt x="1688334" y="1885400"/>
                  </a:moveTo>
                  <a:lnTo>
                    <a:pt x="1498530" y="1918297"/>
                  </a:lnTo>
                  <a:lnTo>
                    <a:pt x="0" y="1918297"/>
                  </a:lnTo>
                  <a:lnTo>
                    <a:pt x="1695478" y="0"/>
                  </a:lnTo>
                  <a:lnTo>
                    <a:pt x="1695478" y="1738088"/>
                  </a:lnTo>
                  <a:lnTo>
                    <a:pt x="1688334" y="1885400"/>
                  </a:lnTo>
                  <a:close/>
                </a:path>
              </a:pathLst>
            </a:custGeom>
            <a:solidFill>
              <a:srgbClr val="002060"/>
            </a:solidFill>
          </p:spPr>
          <p:txBody>
            <a:bodyPr wrap="square" lIns="0" tIns="0" rIns="0" bIns="0" rtlCol="0">
              <a:prstTxWarp prst="textNoShape">
                <a:avLst/>
              </a:prstTxWarp>
              <a:noAutofit/>
            </a:bodyPr>
            <a:lstStyle/>
            <a:p>
              <a:endParaRPr lang="en-IN" sz="2160" dirty="0"/>
            </a:p>
          </p:txBody>
        </p:sp>
      </p:grpSp>
      <p:sp>
        <p:nvSpPr>
          <p:cNvPr id="9" name="Rectangle 7">
            <a:extLst>
              <a:ext uri="{FF2B5EF4-FFF2-40B4-BE49-F238E27FC236}">
                <a16:creationId xmlns:a16="http://schemas.microsoft.com/office/drawing/2014/main" id="{3D32CF69-078F-A566-DFB7-FCD81EA18DCC}"/>
              </a:ext>
            </a:extLst>
          </p:cNvPr>
          <p:cNvSpPr>
            <a:spLocks noChangeArrowheads="1"/>
          </p:cNvSpPr>
          <p:nvPr/>
        </p:nvSpPr>
        <p:spPr bwMode="auto">
          <a:xfrm>
            <a:off x="1717966" y="-492108"/>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IN" sz="2160"/>
          </a:p>
        </p:txBody>
      </p:sp>
      <p:sp>
        <p:nvSpPr>
          <p:cNvPr id="10" name="Rectangle 8">
            <a:extLst>
              <a:ext uri="{FF2B5EF4-FFF2-40B4-BE49-F238E27FC236}">
                <a16:creationId xmlns:a16="http://schemas.microsoft.com/office/drawing/2014/main" id="{5E8E2A50-AC81-3C25-3337-CF7D7EA2072E}"/>
              </a:ext>
            </a:extLst>
          </p:cNvPr>
          <p:cNvSpPr>
            <a:spLocks noChangeArrowheads="1"/>
          </p:cNvSpPr>
          <p:nvPr/>
        </p:nvSpPr>
        <p:spPr bwMode="auto">
          <a:xfrm>
            <a:off x="1717966" y="-217788"/>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IN" sz="2160"/>
          </a:p>
        </p:txBody>
      </p:sp>
      <p:sp>
        <p:nvSpPr>
          <p:cNvPr id="11" name="Rectangle 9">
            <a:extLst>
              <a:ext uri="{FF2B5EF4-FFF2-40B4-BE49-F238E27FC236}">
                <a16:creationId xmlns:a16="http://schemas.microsoft.com/office/drawing/2014/main" id="{66BF3B73-464C-AD1C-8016-F5812465050B}"/>
              </a:ext>
            </a:extLst>
          </p:cNvPr>
          <p:cNvSpPr>
            <a:spLocks noChangeArrowheads="1"/>
          </p:cNvSpPr>
          <p:nvPr/>
        </p:nvSpPr>
        <p:spPr bwMode="auto">
          <a:xfrm>
            <a:off x="1717966" y="3226452"/>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IN" sz="2160"/>
          </a:p>
        </p:txBody>
      </p:sp>
      <p:sp>
        <p:nvSpPr>
          <p:cNvPr id="13" name="Text 0">
            <a:extLst>
              <a:ext uri="{FF2B5EF4-FFF2-40B4-BE49-F238E27FC236}">
                <a16:creationId xmlns:a16="http://schemas.microsoft.com/office/drawing/2014/main" id="{9D135974-C5DB-479F-ACD0-6106748B0366}"/>
              </a:ext>
            </a:extLst>
          </p:cNvPr>
          <p:cNvSpPr/>
          <p:nvPr/>
        </p:nvSpPr>
        <p:spPr>
          <a:xfrm>
            <a:off x="5255075" y="4997379"/>
            <a:ext cx="4517141" cy="842594"/>
          </a:xfrm>
          <a:prstGeom prst="rect">
            <a:avLst/>
          </a:prstGeom>
          <a:noFill/>
          <a:ln/>
        </p:spPr>
        <p:txBody>
          <a:bodyPr wrap="none" lIns="0" tIns="0" rIns="0" bIns="0" rtlCol="0" anchor="ctr"/>
          <a:lstStyle/>
          <a:p>
            <a:pPr algn="ctr">
              <a:lnSpc>
                <a:spcPts val="5550"/>
              </a:lnSpc>
            </a:pPr>
            <a:r>
              <a:rPr lang="en-US" sz="5280" b="1" spc="50" dirty="0">
                <a:ln w="0"/>
                <a:solidFill>
                  <a:srgbClr val="00214E"/>
                </a:solidFill>
                <a:effectLst>
                  <a:innerShdw blurRad="63500" dist="50800" dir="13500000">
                    <a:srgbClr val="000000">
                      <a:alpha val="50000"/>
                    </a:srgbClr>
                  </a:innerShdw>
                </a:effectLst>
                <a:latin typeface="Angsana New" panose="02020603050405020304" pitchFamily="18" charset="-34"/>
                <a:cs typeface="Angsana New" panose="02020603050405020304" pitchFamily="18" charset="-34"/>
              </a:rPr>
              <a:t>CA KUMAR PAL TATED</a:t>
            </a:r>
          </a:p>
        </p:txBody>
      </p:sp>
      <p:sp>
        <p:nvSpPr>
          <p:cNvPr id="15" name="Text 0">
            <a:extLst>
              <a:ext uri="{FF2B5EF4-FFF2-40B4-BE49-F238E27FC236}">
                <a16:creationId xmlns:a16="http://schemas.microsoft.com/office/drawing/2014/main" id="{81D656E3-1519-63E0-066D-D377F20FD7FC}"/>
              </a:ext>
            </a:extLst>
          </p:cNvPr>
          <p:cNvSpPr/>
          <p:nvPr/>
        </p:nvSpPr>
        <p:spPr>
          <a:xfrm>
            <a:off x="5056631" y="2527878"/>
            <a:ext cx="4517141" cy="2037518"/>
          </a:xfrm>
          <a:prstGeom prst="rect">
            <a:avLst/>
          </a:prstGeom>
          <a:noFill/>
          <a:ln/>
        </p:spPr>
        <p:txBody>
          <a:bodyPr wrap="none" lIns="0" tIns="0" rIns="0" bIns="0" rtlCol="0" anchor="ctr"/>
          <a:lstStyle/>
          <a:p>
            <a:pPr algn="ctr">
              <a:lnSpc>
                <a:spcPts val="5550"/>
              </a:lnSpc>
            </a:pPr>
            <a:r>
              <a:rPr lang="en-US" sz="5280" b="1" spc="50" dirty="0">
                <a:ln w="0"/>
                <a:solidFill>
                  <a:srgbClr val="00214E"/>
                </a:solidFill>
                <a:effectLst>
                  <a:innerShdw blurRad="63500" dist="50800" dir="13500000">
                    <a:srgbClr val="000000">
                      <a:alpha val="50000"/>
                    </a:srgbClr>
                  </a:innerShdw>
                </a:effectLst>
                <a:latin typeface="Angsana New" panose="02020603050405020304" pitchFamily="18" charset="-34"/>
                <a:cs typeface="Angsana New" panose="02020603050405020304" pitchFamily="18" charset="-34"/>
              </a:rPr>
              <a:t>THANKYOU TO ALL FROM</a:t>
            </a:r>
          </a:p>
          <a:p>
            <a:pPr algn="ctr">
              <a:lnSpc>
                <a:spcPts val="5550"/>
              </a:lnSpc>
            </a:pPr>
            <a:r>
              <a:rPr lang="en-US" sz="5280" b="1" spc="50" dirty="0">
                <a:ln w="0"/>
                <a:solidFill>
                  <a:srgbClr val="00214E"/>
                </a:solidFill>
                <a:effectLst>
                  <a:innerShdw blurRad="63500" dist="50800" dir="13500000">
                    <a:srgbClr val="000000">
                      <a:alpha val="50000"/>
                    </a:srgbClr>
                  </a:innerShdw>
                </a:effectLst>
                <a:latin typeface="Angsana New" panose="02020603050405020304" pitchFamily="18" charset="-34"/>
                <a:cs typeface="Angsana New" panose="02020603050405020304" pitchFamily="18" charset="-34"/>
              </a:rPr>
              <a:t>KPSV AND ASSOCIATES</a:t>
            </a:r>
          </a:p>
          <a:p>
            <a:pPr algn="ctr">
              <a:lnSpc>
                <a:spcPts val="5550"/>
              </a:lnSpc>
            </a:pPr>
            <a:endParaRPr lang="en-US" sz="5280" b="1" spc="50" dirty="0">
              <a:ln w="0"/>
              <a:solidFill>
                <a:srgbClr val="00214E"/>
              </a:solidFill>
              <a:effectLst>
                <a:innerShdw blurRad="63500" dist="50800" dir="13500000">
                  <a:srgbClr val="000000">
                    <a:alpha val="50000"/>
                  </a:srgbClr>
                </a:innerShdw>
              </a:effectLst>
              <a:latin typeface="Angsana New" panose="02020603050405020304" pitchFamily="18" charset="-34"/>
              <a:cs typeface="Angsana New" panose="02020603050405020304" pitchFamily="18" charset="-34"/>
            </a:endParaRPr>
          </a:p>
        </p:txBody>
      </p:sp>
      <p:sp>
        <p:nvSpPr>
          <p:cNvPr id="20" name="TextBox 19">
            <a:extLst>
              <a:ext uri="{FF2B5EF4-FFF2-40B4-BE49-F238E27FC236}">
                <a16:creationId xmlns:a16="http://schemas.microsoft.com/office/drawing/2014/main" id="{18F99335-D86C-4A44-D044-78CECDE5ACFB}"/>
              </a:ext>
            </a:extLst>
          </p:cNvPr>
          <p:cNvSpPr txBox="1"/>
          <p:nvPr/>
        </p:nvSpPr>
        <p:spPr>
          <a:xfrm>
            <a:off x="3856292" y="5353647"/>
            <a:ext cx="7313254" cy="884473"/>
          </a:xfrm>
          <a:prstGeom prst="rect">
            <a:avLst/>
          </a:prstGeom>
          <a:noFill/>
        </p:spPr>
        <p:txBody>
          <a:bodyPr wrap="square">
            <a:spAutoFit/>
          </a:bodyPr>
          <a:lstStyle/>
          <a:p>
            <a:pPr algn="ctr">
              <a:lnSpc>
                <a:spcPts val="6660"/>
              </a:lnSpc>
            </a:pPr>
            <a:r>
              <a:rPr lang="en-US" sz="3840" b="1" spc="60" dirty="0">
                <a:ln w="0"/>
                <a:solidFill>
                  <a:srgbClr val="00214E"/>
                </a:solidFill>
                <a:effectLst>
                  <a:innerShdw blurRad="63500" dist="50800" dir="13500000">
                    <a:srgbClr val="000000">
                      <a:alpha val="50000"/>
                    </a:srgbClr>
                  </a:innerShdw>
                </a:effectLst>
                <a:latin typeface="Angsana New" panose="02020603050405020304" pitchFamily="18" charset="-34"/>
                <a:cs typeface="Angsana New" panose="02020603050405020304" pitchFamily="18" charset="-34"/>
              </a:rPr>
              <a:t>+</a:t>
            </a:r>
            <a:r>
              <a:rPr lang="en-US" sz="3840" b="1" spc="50" dirty="0">
                <a:ln w="0"/>
                <a:solidFill>
                  <a:srgbClr val="00214E"/>
                </a:solidFill>
                <a:effectLst>
                  <a:innerShdw blurRad="63500" dist="50800" dir="13500000">
                    <a:srgbClr val="000000">
                      <a:alpha val="50000"/>
                    </a:srgbClr>
                  </a:innerShdw>
                </a:effectLst>
                <a:latin typeface="Angsana New" panose="02020603050405020304" pitchFamily="18" charset="-34"/>
                <a:cs typeface="Angsana New" panose="02020603050405020304" pitchFamily="18" charset="-34"/>
              </a:rPr>
              <a:t>91 9949656765</a:t>
            </a:r>
          </a:p>
        </p:txBody>
      </p:sp>
      <p:sp>
        <p:nvSpPr>
          <p:cNvPr id="22" name="TextBox 21">
            <a:extLst>
              <a:ext uri="{FF2B5EF4-FFF2-40B4-BE49-F238E27FC236}">
                <a16:creationId xmlns:a16="http://schemas.microsoft.com/office/drawing/2014/main" id="{6CA9035D-E9BF-A91D-4799-8069CB64C3B9}"/>
              </a:ext>
            </a:extLst>
          </p:cNvPr>
          <p:cNvSpPr txBox="1"/>
          <p:nvPr/>
        </p:nvSpPr>
        <p:spPr>
          <a:xfrm>
            <a:off x="3926141" y="5785630"/>
            <a:ext cx="7313254" cy="884473"/>
          </a:xfrm>
          <a:prstGeom prst="rect">
            <a:avLst/>
          </a:prstGeom>
          <a:noFill/>
        </p:spPr>
        <p:txBody>
          <a:bodyPr wrap="square">
            <a:spAutoFit/>
          </a:bodyPr>
          <a:lstStyle/>
          <a:p>
            <a:pPr algn="ctr">
              <a:lnSpc>
                <a:spcPts val="6660"/>
              </a:lnSpc>
            </a:pPr>
            <a:r>
              <a:rPr lang="en-US" sz="3840" b="1" spc="60" dirty="0">
                <a:ln w="0"/>
                <a:solidFill>
                  <a:srgbClr val="00214E"/>
                </a:solidFill>
                <a:effectLst>
                  <a:innerShdw blurRad="63500" dist="50800" dir="13500000">
                    <a:srgbClr val="000000">
                      <a:alpha val="50000"/>
                    </a:srgbClr>
                  </a:innerShdw>
                </a:effectLst>
                <a:latin typeface="Angsana New" panose="02020603050405020304" pitchFamily="18" charset="-34"/>
                <a:cs typeface="Angsana New" panose="02020603050405020304" pitchFamily="18" charset="-34"/>
              </a:rPr>
              <a:t>kpjain09@gmail.com</a:t>
            </a:r>
          </a:p>
        </p:txBody>
      </p:sp>
    </p:spTree>
    <p:extLst>
      <p:ext uri="{BB962C8B-B14F-4D97-AF65-F5344CB8AC3E}">
        <p14:creationId xmlns:p14="http://schemas.microsoft.com/office/powerpoint/2010/main" val="314465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60997"/>
          </a:xfrm>
          <a:prstGeom prst="rect">
            <a:avLst/>
          </a:prstGeom>
        </p:spPr>
      </p:pic>
      <p:sp>
        <p:nvSpPr>
          <p:cNvPr id="3" name="Text 0"/>
          <p:cNvSpPr/>
          <p:nvPr/>
        </p:nvSpPr>
        <p:spPr>
          <a:xfrm>
            <a:off x="602933" y="2725936"/>
            <a:ext cx="6964561" cy="538282"/>
          </a:xfrm>
          <a:prstGeom prst="rect">
            <a:avLst/>
          </a:prstGeom>
          <a:noFill/>
          <a:ln/>
        </p:spPr>
        <p:txBody>
          <a:bodyPr wrap="none" lIns="0" tIns="0" rIns="0" bIns="0" rtlCol="0" anchor="t"/>
          <a:lstStyle/>
          <a:p>
            <a:pPr marL="0" indent="0" algn="l">
              <a:lnSpc>
                <a:spcPts val="4200"/>
              </a:lnSpc>
              <a:buNone/>
            </a:pPr>
            <a:r>
              <a:rPr lang="en-US" sz="3350" dirty="0">
                <a:solidFill>
                  <a:srgbClr val="2E3C4E"/>
                </a:solidFill>
                <a:latin typeface="Host Grotesk Medium" pitchFamily="34" charset="0"/>
                <a:ea typeface="Host Grotesk Medium" pitchFamily="34" charset="-122"/>
                <a:cs typeface="Host Grotesk Medium" pitchFamily="34" charset="-120"/>
              </a:rPr>
              <a:t>Legal Framework for Compounding</a:t>
            </a:r>
            <a:endParaRPr lang="en-US" sz="3350" dirty="0"/>
          </a:p>
        </p:txBody>
      </p:sp>
      <p:pic>
        <p:nvPicPr>
          <p:cNvPr id="4" name="Image 1" descr="preencoded.png"/>
          <p:cNvPicPr>
            <a:picLocks noChangeAspect="1"/>
          </p:cNvPicPr>
          <p:nvPr/>
        </p:nvPicPr>
        <p:blipFill>
          <a:blip r:embed="rId4"/>
          <a:stretch>
            <a:fillRect/>
          </a:stretch>
        </p:blipFill>
        <p:spPr>
          <a:xfrm>
            <a:off x="602933" y="3522583"/>
            <a:ext cx="861298" cy="1033582"/>
          </a:xfrm>
          <a:prstGeom prst="rect">
            <a:avLst/>
          </a:prstGeom>
        </p:spPr>
      </p:pic>
      <p:sp>
        <p:nvSpPr>
          <p:cNvPr id="5" name="Text 1"/>
          <p:cNvSpPr/>
          <p:nvPr/>
        </p:nvSpPr>
        <p:spPr>
          <a:xfrm>
            <a:off x="1722596" y="3694748"/>
            <a:ext cx="2153364" cy="269200"/>
          </a:xfrm>
          <a:prstGeom prst="rect">
            <a:avLst/>
          </a:prstGeom>
          <a:noFill/>
          <a:ln/>
        </p:spPr>
        <p:txBody>
          <a:bodyPr wrap="none" lIns="0" tIns="0" rIns="0" bIns="0" rtlCol="0" anchor="t"/>
          <a:lstStyle/>
          <a:p>
            <a:pPr marL="0" indent="0" algn="l">
              <a:lnSpc>
                <a:spcPts val="2100"/>
              </a:lnSpc>
              <a:buNone/>
            </a:pPr>
            <a:r>
              <a:rPr lang="en-US" sz="1650" dirty="0">
                <a:solidFill>
                  <a:srgbClr val="384653"/>
                </a:solidFill>
                <a:latin typeface="Host Grotesk Medium" pitchFamily="34" charset="0"/>
                <a:ea typeface="Host Grotesk Medium" pitchFamily="34" charset="-122"/>
                <a:cs typeface="Host Grotesk Medium" pitchFamily="34" charset="-120"/>
              </a:rPr>
              <a:t>Section 279(2)</a:t>
            </a:r>
            <a:endParaRPr lang="en-US" sz="1650" dirty="0"/>
          </a:p>
        </p:txBody>
      </p:sp>
      <p:sp>
        <p:nvSpPr>
          <p:cNvPr id="6" name="Text 2"/>
          <p:cNvSpPr/>
          <p:nvPr/>
        </p:nvSpPr>
        <p:spPr>
          <a:xfrm>
            <a:off x="1722596" y="4067294"/>
            <a:ext cx="12304871" cy="258366"/>
          </a:xfrm>
          <a:prstGeom prst="rect">
            <a:avLst/>
          </a:prstGeom>
          <a:noFill/>
          <a:ln/>
        </p:spPr>
        <p:txBody>
          <a:bodyPr wrap="none" lIns="0" tIns="0" rIns="0" bIns="0" rtlCol="0" anchor="t"/>
          <a:lstStyle/>
          <a:p>
            <a:pPr marL="0" indent="0" algn="l">
              <a:lnSpc>
                <a:spcPts val="2000"/>
              </a:lnSpc>
              <a:buNone/>
            </a:pPr>
            <a:r>
              <a:rPr lang="en-US" sz="1350" dirty="0">
                <a:solidFill>
                  <a:srgbClr val="384653"/>
                </a:solidFill>
                <a:latin typeface="Roboto" pitchFamily="34" charset="0"/>
                <a:ea typeface="Roboto" pitchFamily="34" charset="-122"/>
                <a:cs typeface="Roboto" pitchFamily="34" charset="-120"/>
              </a:rPr>
              <a:t>Provides for compounding of any offence before or after the institution of proceedings.</a:t>
            </a:r>
            <a:endParaRPr lang="en-US" sz="1350" dirty="0"/>
          </a:p>
        </p:txBody>
      </p:sp>
      <p:pic>
        <p:nvPicPr>
          <p:cNvPr id="7" name="Image 2" descr="preencoded.png"/>
          <p:cNvPicPr>
            <a:picLocks noChangeAspect="1"/>
          </p:cNvPicPr>
          <p:nvPr/>
        </p:nvPicPr>
        <p:blipFill>
          <a:blip r:embed="rId5"/>
          <a:stretch>
            <a:fillRect/>
          </a:stretch>
        </p:blipFill>
        <p:spPr>
          <a:xfrm>
            <a:off x="602933" y="4556165"/>
            <a:ext cx="861298" cy="1033582"/>
          </a:xfrm>
          <a:prstGeom prst="rect">
            <a:avLst/>
          </a:prstGeom>
        </p:spPr>
      </p:pic>
      <p:sp>
        <p:nvSpPr>
          <p:cNvPr id="8" name="Text 3"/>
          <p:cNvSpPr/>
          <p:nvPr/>
        </p:nvSpPr>
        <p:spPr>
          <a:xfrm>
            <a:off x="1722596" y="4728329"/>
            <a:ext cx="2217658" cy="269200"/>
          </a:xfrm>
          <a:prstGeom prst="rect">
            <a:avLst/>
          </a:prstGeom>
          <a:noFill/>
          <a:ln/>
        </p:spPr>
        <p:txBody>
          <a:bodyPr wrap="none" lIns="0" tIns="0" rIns="0" bIns="0" rtlCol="0" anchor="t"/>
          <a:lstStyle/>
          <a:p>
            <a:pPr marL="0" indent="0" algn="l">
              <a:lnSpc>
                <a:spcPts val="2100"/>
              </a:lnSpc>
              <a:buNone/>
            </a:pPr>
            <a:r>
              <a:rPr lang="en-US" sz="1650" dirty="0">
                <a:solidFill>
                  <a:srgbClr val="384653"/>
                </a:solidFill>
                <a:latin typeface="Host Grotesk Medium" pitchFamily="34" charset="0"/>
                <a:ea typeface="Host Grotesk Medium" pitchFamily="34" charset="-122"/>
                <a:cs typeface="Host Grotesk Medium" pitchFamily="34" charset="-120"/>
              </a:rPr>
              <a:t>Competent Authorities</a:t>
            </a:r>
            <a:endParaRPr lang="en-US" sz="1650" dirty="0"/>
          </a:p>
        </p:txBody>
      </p:sp>
      <p:sp>
        <p:nvSpPr>
          <p:cNvPr id="9" name="Text 4"/>
          <p:cNvSpPr/>
          <p:nvPr/>
        </p:nvSpPr>
        <p:spPr>
          <a:xfrm>
            <a:off x="1722596" y="5100876"/>
            <a:ext cx="12304871" cy="258366"/>
          </a:xfrm>
          <a:prstGeom prst="rect">
            <a:avLst/>
          </a:prstGeom>
          <a:noFill/>
          <a:ln/>
        </p:spPr>
        <p:txBody>
          <a:bodyPr wrap="none" lIns="0" tIns="0" rIns="0" bIns="0" rtlCol="0" anchor="t"/>
          <a:lstStyle/>
          <a:p>
            <a:pPr marL="0" indent="0" algn="l">
              <a:lnSpc>
                <a:spcPts val="2000"/>
              </a:lnSpc>
              <a:buNone/>
            </a:pPr>
            <a:r>
              <a:rPr lang="en-US" sz="1350" dirty="0">
                <a:solidFill>
                  <a:srgbClr val="384653"/>
                </a:solidFill>
                <a:latin typeface="Roboto" pitchFamily="34" charset="0"/>
                <a:ea typeface="Roboto" pitchFamily="34" charset="-122"/>
                <a:cs typeface="Roboto" pitchFamily="34" charset="-120"/>
              </a:rPr>
              <a:t>Principal CCIT, CCIT, Principal DGIT, and DGIT are empowered to compound offences under the Act.</a:t>
            </a:r>
            <a:endParaRPr lang="en-US" sz="1350" dirty="0"/>
          </a:p>
        </p:txBody>
      </p:sp>
      <p:pic>
        <p:nvPicPr>
          <p:cNvPr id="10" name="Image 3" descr="preencoded.png"/>
          <p:cNvPicPr>
            <a:picLocks noChangeAspect="1"/>
          </p:cNvPicPr>
          <p:nvPr/>
        </p:nvPicPr>
        <p:blipFill>
          <a:blip r:embed="rId6"/>
          <a:stretch>
            <a:fillRect/>
          </a:stretch>
        </p:blipFill>
        <p:spPr>
          <a:xfrm>
            <a:off x="602933" y="5589746"/>
            <a:ext cx="861298" cy="1033582"/>
          </a:xfrm>
          <a:prstGeom prst="rect">
            <a:avLst/>
          </a:prstGeom>
        </p:spPr>
      </p:pic>
      <p:sp>
        <p:nvSpPr>
          <p:cNvPr id="11" name="Text 5"/>
          <p:cNvSpPr/>
          <p:nvPr/>
        </p:nvSpPr>
        <p:spPr>
          <a:xfrm>
            <a:off x="1722596" y="5761911"/>
            <a:ext cx="2285048" cy="269200"/>
          </a:xfrm>
          <a:prstGeom prst="rect">
            <a:avLst/>
          </a:prstGeom>
          <a:noFill/>
          <a:ln/>
        </p:spPr>
        <p:txBody>
          <a:bodyPr wrap="none" lIns="0" tIns="0" rIns="0" bIns="0" rtlCol="0" anchor="t"/>
          <a:lstStyle/>
          <a:p>
            <a:pPr marL="0" indent="0" algn="l">
              <a:lnSpc>
                <a:spcPts val="2100"/>
              </a:lnSpc>
              <a:buNone/>
            </a:pPr>
            <a:r>
              <a:rPr lang="en-US" sz="1650" dirty="0">
                <a:solidFill>
                  <a:srgbClr val="384653"/>
                </a:solidFill>
                <a:latin typeface="Host Grotesk Medium" pitchFamily="34" charset="0"/>
                <a:ea typeface="Host Grotesk Medium" pitchFamily="34" charset="-122"/>
                <a:cs typeface="Host Grotesk Medium" pitchFamily="34" charset="-120"/>
              </a:rPr>
              <a:t>Effect of Compounding</a:t>
            </a:r>
            <a:endParaRPr lang="en-US" sz="1650" dirty="0"/>
          </a:p>
        </p:txBody>
      </p:sp>
      <p:sp>
        <p:nvSpPr>
          <p:cNvPr id="12" name="Text 6"/>
          <p:cNvSpPr/>
          <p:nvPr/>
        </p:nvSpPr>
        <p:spPr>
          <a:xfrm>
            <a:off x="1722596" y="6134457"/>
            <a:ext cx="12304871" cy="258366"/>
          </a:xfrm>
          <a:prstGeom prst="rect">
            <a:avLst/>
          </a:prstGeom>
          <a:noFill/>
          <a:ln/>
        </p:spPr>
        <p:txBody>
          <a:bodyPr wrap="none" lIns="0" tIns="0" rIns="0" bIns="0" rtlCol="0" anchor="t"/>
          <a:lstStyle/>
          <a:p>
            <a:pPr marL="0" indent="0" algn="l">
              <a:lnSpc>
                <a:spcPts val="2000"/>
              </a:lnSpc>
              <a:buNone/>
            </a:pPr>
            <a:r>
              <a:rPr lang="en-US" sz="1350" dirty="0">
                <a:solidFill>
                  <a:srgbClr val="384653"/>
                </a:solidFill>
                <a:latin typeface="Roboto" pitchFamily="34" charset="0"/>
                <a:ea typeface="Roboto" pitchFamily="34" charset="-122"/>
                <a:cs typeface="Roboto" pitchFamily="34" charset="-120"/>
              </a:rPr>
              <a:t>Once compounded, the offence is deemed settled, preventing criminal prosecution, thereby offering a compliance-friendly alternative to litigation.</a:t>
            </a:r>
            <a:endParaRPr lang="en-US" sz="1350" dirty="0"/>
          </a:p>
        </p:txBody>
      </p:sp>
      <p:pic>
        <p:nvPicPr>
          <p:cNvPr id="13" name="Image 4" descr="preencoded.png"/>
          <p:cNvPicPr>
            <a:picLocks noChangeAspect="1"/>
          </p:cNvPicPr>
          <p:nvPr/>
        </p:nvPicPr>
        <p:blipFill>
          <a:blip r:embed="rId7"/>
          <a:stretch>
            <a:fillRect/>
          </a:stretch>
        </p:blipFill>
        <p:spPr>
          <a:xfrm>
            <a:off x="602933" y="6623328"/>
            <a:ext cx="861298" cy="1033582"/>
          </a:xfrm>
          <a:prstGeom prst="rect">
            <a:avLst/>
          </a:prstGeom>
        </p:spPr>
      </p:pic>
      <p:sp>
        <p:nvSpPr>
          <p:cNvPr id="14" name="Text 7"/>
          <p:cNvSpPr/>
          <p:nvPr/>
        </p:nvSpPr>
        <p:spPr>
          <a:xfrm>
            <a:off x="1722596" y="6795492"/>
            <a:ext cx="2153364" cy="269200"/>
          </a:xfrm>
          <a:prstGeom prst="rect">
            <a:avLst/>
          </a:prstGeom>
          <a:noFill/>
          <a:ln/>
        </p:spPr>
        <p:txBody>
          <a:bodyPr wrap="none" lIns="0" tIns="0" rIns="0" bIns="0" rtlCol="0" anchor="t"/>
          <a:lstStyle/>
          <a:p>
            <a:pPr marL="0" indent="0" algn="l">
              <a:lnSpc>
                <a:spcPts val="2100"/>
              </a:lnSpc>
              <a:buNone/>
            </a:pPr>
            <a:r>
              <a:rPr lang="en-US" sz="1650" dirty="0">
                <a:solidFill>
                  <a:srgbClr val="384653"/>
                </a:solidFill>
                <a:latin typeface="Host Grotesk Medium" pitchFamily="34" charset="0"/>
                <a:ea typeface="Host Grotesk Medium" pitchFamily="34" charset="-122"/>
                <a:cs typeface="Host Grotesk Medium" pitchFamily="34" charset="-120"/>
              </a:rPr>
              <a:t>Governing Circulars</a:t>
            </a:r>
            <a:endParaRPr lang="en-US" sz="1650" dirty="0"/>
          </a:p>
        </p:txBody>
      </p:sp>
      <p:sp>
        <p:nvSpPr>
          <p:cNvPr id="15" name="Text 8"/>
          <p:cNvSpPr/>
          <p:nvPr/>
        </p:nvSpPr>
        <p:spPr>
          <a:xfrm>
            <a:off x="1722596" y="7168039"/>
            <a:ext cx="12304871" cy="258366"/>
          </a:xfrm>
          <a:prstGeom prst="rect">
            <a:avLst/>
          </a:prstGeom>
          <a:noFill/>
          <a:ln/>
        </p:spPr>
        <p:txBody>
          <a:bodyPr wrap="none" lIns="0" tIns="0" rIns="0" bIns="0" rtlCol="0" anchor="t"/>
          <a:lstStyle/>
          <a:p>
            <a:pPr marL="0" indent="0" algn="l">
              <a:lnSpc>
                <a:spcPts val="2000"/>
              </a:lnSpc>
              <a:buNone/>
            </a:pPr>
            <a:r>
              <a:rPr lang="en-US" sz="1350" dirty="0">
                <a:solidFill>
                  <a:srgbClr val="384653"/>
                </a:solidFill>
                <a:latin typeface="Roboto" pitchFamily="34" charset="0"/>
                <a:ea typeface="Roboto" pitchFamily="34" charset="-122"/>
                <a:cs typeface="Roboto" pitchFamily="34" charset="-120"/>
              </a:rPr>
              <a:t>Circular F. No. 285/08/2014-IT(INV.V)/163 dated 17 October 2024 and Circular No. 4 of 2025 dated 17 March 2025.</a:t>
            </a:r>
            <a:endParaRPr lang="en-US" sz="1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58309" y="651629"/>
            <a:ext cx="7041594" cy="712708"/>
          </a:xfrm>
          <a:prstGeom prst="rect">
            <a:avLst/>
          </a:prstGeom>
          <a:noFill/>
          <a:ln/>
        </p:spPr>
        <p:txBody>
          <a:bodyPr wrap="none" lIns="0" tIns="0" rIns="0" bIns="0" rtlCol="0" anchor="t"/>
          <a:lstStyle/>
          <a:p>
            <a:pPr marL="0" indent="0" algn="l">
              <a:lnSpc>
                <a:spcPts val="5600"/>
              </a:lnSpc>
              <a:buNone/>
            </a:pPr>
            <a:r>
              <a:rPr lang="en-US" sz="4450" b="1" dirty="0">
                <a:solidFill>
                  <a:srgbClr val="1F1E1E"/>
                </a:solidFill>
                <a:latin typeface="Times New Roman" panose="02020603050405020304" pitchFamily="18" charset="0"/>
                <a:ea typeface="Alexandria Semi Bold" pitchFamily="34" charset="-122"/>
                <a:cs typeface="Times New Roman" panose="02020603050405020304" pitchFamily="18" charset="0"/>
              </a:rPr>
              <a:t>Introduction &amp; Overview</a:t>
            </a:r>
            <a:endParaRPr lang="en-US" sz="4450" b="1" dirty="0">
              <a:latin typeface="Times New Roman" panose="02020603050405020304" pitchFamily="18" charset="0"/>
              <a:cs typeface="Times New Roman" panose="02020603050405020304" pitchFamily="18" charset="0"/>
            </a:endParaRPr>
          </a:p>
        </p:txBody>
      </p:sp>
      <p:sp>
        <p:nvSpPr>
          <p:cNvPr id="3" name="Shape 1"/>
          <p:cNvSpPr/>
          <p:nvPr/>
        </p:nvSpPr>
        <p:spPr>
          <a:xfrm>
            <a:off x="758309" y="1797606"/>
            <a:ext cx="487442" cy="487442"/>
          </a:xfrm>
          <a:prstGeom prst="roundRect">
            <a:avLst>
              <a:gd name="adj" fmla="val 18669"/>
            </a:avLst>
          </a:prstGeom>
          <a:solidFill>
            <a:srgbClr val="D5DCF6"/>
          </a:solidFill>
          <a:ln w="7620">
            <a:solidFill>
              <a:srgbClr val="BBC2DC"/>
            </a:solidFill>
            <a:prstDash val="solid"/>
          </a:ln>
        </p:spPr>
        <p:txBody>
          <a:bodyPr/>
          <a:lstStyle/>
          <a:p>
            <a:endParaRPr lang="en-IN">
              <a:latin typeface="Times New Roman" panose="02020603050405020304" pitchFamily="18" charset="0"/>
              <a:cs typeface="Times New Roman" panose="02020603050405020304" pitchFamily="18" charset="0"/>
            </a:endParaRPr>
          </a:p>
        </p:txBody>
      </p:sp>
      <p:pic>
        <p:nvPicPr>
          <p:cNvPr id="4" name="Image 0" descr="preencoded.png"/>
          <p:cNvPicPr>
            <a:picLocks noChangeAspect="1"/>
          </p:cNvPicPr>
          <p:nvPr/>
        </p:nvPicPr>
        <p:blipFill>
          <a:blip r:embed="rId3"/>
          <a:stretch>
            <a:fillRect/>
          </a:stretch>
        </p:blipFill>
        <p:spPr>
          <a:xfrm>
            <a:off x="830997" y="1827550"/>
            <a:ext cx="342067" cy="427553"/>
          </a:xfrm>
          <a:prstGeom prst="rect">
            <a:avLst/>
          </a:prstGeom>
        </p:spPr>
      </p:pic>
      <p:sp>
        <p:nvSpPr>
          <p:cNvPr id="5" name="Text 2"/>
          <p:cNvSpPr/>
          <p:nvPr/>
        </p:nvSpPr>
        <p:spPr>
          <a:xfrm>
            <a:off x="1462326" y="1872020"/>
            <a:ext cx="2850713" cy="356235"/>
          </a:xfrm>
          <a:prstGeom prst="rect">
            <a:avLst/>
          </a:prstGeom>
          <a:noFill/>
          <a:ln/>
        </p:spPr>
        <p:txBody>
          <a:bodyPr wrap="none" lIns="0" tIns="0" rIns="0" bIns="0" rtlCol="0" anchor="t"/>
          <a:lstStyle/>
          <a:p>
            <a:pPr marL="0" indent="0" algn="l">
              <a:lnSpc>
                <a:spcPts val="2800"/>
              </a:lnSpc>
              <a:buNone/>
            </a:pPr>
            <a:r>
              <a:rPr lang="en-US" sz="2200" b="1" u="sng" dirty="0">
                <a:solidFill>
                  <a:srgbClr val="3B3535"/>
                </a:solidFill>
                <a:latin typeface="Times New Roman" panose="02020603050405020304" pitchFamily="18" charset="0"/>
                <a:ea typeface="Alexandria Semi Bold" pitchFamily="34" charset="-122"/>
                <a:cs typeface="Times New Roman" panose="02020603050405020304" pitchFamily="18" charset="0"/>
              </a:rPr>
              <a:t>Objective</a:t>
            </a:r>
            <a:endParaRPr lang="en-US" sz="2200" b="1" u="sng" dirty="0">
              <a:latin typeface="Times New Roman" panose="02020603050405020304" pitchFamily="18" charset="0"/>
              <a:cs typeface="Times New Roman" panose="02020603050405020304" pitchFamily="18" charset="0"/>
            </a:endParaRPr>
          </a:p>
        </p:txBody>
      </p:sp>
      <p:sp>
        <p:nvSpPr>
          <p:cNvPr id="6" name="Text 3"/>
          <p:cNvSpPr/>
          <p:nvPr/>
        </p:nvSpPr>
        <p:spPr>
          <a:xfrm>
            <a:off x="1253940" y="2940725"/>
            <a:ext cx="3486745" cy="3467100"/>
          </a:xfrm>
          <a:prstGeom prst="rect">
            <a:avLst/>
          </a:prstGeom>
          <a:noFill/>
          <a:ln/>
        </p:spPr>
        <p:txBody>
          <a:bodyPr wrap="square" lIns="0" tIns="0" rIns="0" bIns="0" rtlCol="0" anchor="t"/>
          <a:lstStyle/>
          <a:p>
            <a:pPr marL="0" indent="0" algn="just">
              <a:lnSpc>
                <a:spcPts val="2700"/>
              </a:lnSpc>
              <a:buNone/>
            </a:pPr>
            <a:r>
              <a:rPr lang="en-US" dirty="0">
                <a:solidFill>
                  <a:srgbClr val="3B3535"/>
                </a:solidFill>
                <a:latin typeface="Times New Roman" panose="02020603050405020304" pitchFamily="18" charset="0"/>
                <a:ea typeface="Calibri Light" panose="020F0302020204030204" pitchFamily="34" charset="0"/>
                <a:cs typeface="Times New Roman" panose="02020603050405020304" pitchFamily="18" charset="0"/>
              </a:rPr>
              <a:t>The compounding mechanism under the Income-tax Act, 1961, is designed to </a:t>
            </a:r>
            <a:r>
              <a:rPr lang="en-US" b="1" dirty="0">
                <a:solidFill>
                  <a:srgbClr val="3B3535"/>
                </a:solidFill>
                <a:latin typeface="Times New Roman" panose="02020603050405020304" pitchFamily="18" charset="0"/>
                <a:ea typeface="Calibri Light" panose="020F0302020204030204" pitchFamily="34" charset="0"/>
                <a:cs typeface="Times New Roman" panose="02020603050405020304" pitchFamily="18" charset="0"/>
              </a:rPr>
              <a:t>facilitate settlement of offences by taxpayers through payment of a prescribed compounding fee</a:t>
            </a:r>
            <a:r>
              <a:rPr lang="en-US" dirty="0">
                <a:solidFill>
                  <a:srgbClr val="3B3535"/>
                </a:solidFill>
                <a:latin typeface="Times New Roman" panose="02020603050405020304" pitchFamily="18" charset="0"/>
                <a:ea typeface="Calibri Light" panose="020F0302020204030204" pitchFamily="34" charset="0"/>
                <a:cs typeface="Times New Roman" panose="02020603050405020304" pitchFamily="18" charset="0"/>
              </a:rPr>
              <a:t>, thereby avoiding lengthy prosecution or litigation. This enables </a:t>
            </a:r>
            <a:r>
              <a:rPr lang="en-US" b="1" dirty="0">
                <a:solidFill>
                  <a:srgbClr val="3B3535"/>
                </a:solidFill>
                <a:latin typeface="Times New Roman" panose="02020603050405020304" pitchFamily="18" charset="0"/>
                <a:ea typeface="Calibri Light" panose="020F0302020204030204" pitchFamily="34" charset="0"/>
                <a:cs typeface="Times New Roman" panose="02020603050405020304" pitchFamily="18" charset="0"/>
              </a:rPr>
              <a:t>voluntary compliance and early resolution of disputes.</a:t>
            </a:r>
            <a:endParaRPr lang="en-US" b="1" dirty="0">
              <a:latin typeface="Times New Roman" panose="02020603050405020304" pitchFamily="18" charset="0"/>
              <a:cs typeface="Times New Roman" panose="02020603050405020304" pitchFamily="18" charset="0"/>
            </a:endParaRPr>
          </a:p>
        </p:txBody>
      </p:sp>
      <p:sp>
        <p:nvSpPr>
          <p:cNvPr id="7" name="Shape 4"/>
          <p:cNvSpPr/>
          <p:nvPr/>
        </p:nvSpPr>
        <p:spPr>
          <a:xfrm>
            <a:off x="5219819" y="1797606"/>
            <a:ext cx="487442" cy="487442"/>
          </a:xfrm>
          <a:prstGeom prst="roundRect">
            <a:avLst>
              <a:gd name="adj" fmla="val 18669"/>
            </a:avLst>
          </a:prstGeom>
          <a:solidFill>
            <a:srgbClr val="D5DCF6"/>
          </a:solidFill>
          <a:ln w="7620">
            <a:solidFill>
              <a:srgbClr val="BBC2DC"/>
            </a:solidFill>
            <a:prstDash val="solid"/>
          </a:ln>
        </p:spPr>
        <p:txBody>
          <a:bodyPr/>
          <a:lstStyle/>
          <a:p>
            <a:endParaRPr lang="en-IN">
              <a:latin typeface="Times New Roman" panose="02020603050405020304" pitchFamily="18" charset="0"/>
              <a:cs typeface="Times New Roman" panose="02020603050405020304" pitchFamily="18" charset="0"/>
            </a:endParaRPr>
          </a:p>
        </p:txBody>
      </p:sp>
      <p:pic>
        <p:nvPicPr>
          <p:cNvPr id="8" name="Image 1" descr="preencoded.png"/>
          <p:cNvPicPr>
            <a:picLocks noChangeAspect="1"/>
          </p:cNvPicPr>
          <p:nvPr/>
        </p:nvPicPr>
        <p:blipFill>
          <a:blip r:embed="rId4"/>
          <a:stretch>
            <a:fillRect/>
          </a:stretch>
        </p:blipFill>
        <p:spPr>
          <a:xfrm>
            <a:off x="5292507" y="1827550"/>
            <a:ext cx="342067" cy="427553"/>
          </a:xfrm>
          <a:prstGeom prst="rect">
            <a:avLst/>
          </a:prstGeom>
        </p:spPr>
      </p:pic>
      <p:sp>
        <p:nvSpPr>
          <p:cNvPr id="9" name="Text 5"/>
          <p:cNvSpPr/>
          <p:nvPr/>
        </p:nvSpPr>
        <p:spPr>
          <a:xfrm>
            <a:off x="5923836" y="1872020"/>
            <a:ext cx="2850713" cy="356235"/>
          </a:xfrm>
          <a:prstGeom prst="rect">
            <a:avLst/>
          </a:prstGeom>
          <a:noFill/>
          <a:ln/>
        </p:spPr>
        <p:txBody>
          <a:bodyPr wrap="none" lIns="0" tIns="0" rIns="0" bIns="0" rtlCol="0" anchor="t"/>
          <a:lstStyle/>
          <a:p>
            <a:pPr>
              <a:lnSpc>
                <a:spcPts val="2800"/>
              </a:lnSpc>
            </a:pPr>
            <a:r>
              <a:rPr lang="en-US" sz="2200" b="1" u="sng" dirty="0">
                <a:solidFill>
                  <a:srgbClr val="3B3535"/>
                </a:solidFill>
                <a:latin typeface="Times New Roman" panose="02020603050405020304" pitchFamily="18" charset="0"/>
                <a:cs typeface="Times New Roman" panose="02020603050405020304" pitchFamily="18" charset="0"/>
              </a:rPr>
              <a:t>Legal Framework</a:t>
            </a:r>
          </a:p>
        </p:txBody>
      </p:sp>
      <p:sp>
        <p:nvSpPr>
          <p:cNvPr id="10" name="Text 6"/>
          <p:cNvSpPr/>
          <p:nvPr/>
        </p:nvSpPr>
        <p:spPr>
          <a:xfrm>
            <a:off x="5571827" y="2917437"/>
            <a:ext cx="3486745" cy="5200650"/>
          </a:xfrm>
          <a:prstGeom prst="rect">
            <a:avLst/>
          </a:prstGeom>
          <a:noFill/>
          <a:ln/>
        </p:spPr>
        <p:txBody>
          <a:bodyPr wrap="square" lIns="0" tIns="0" rIns="0" bIns="0" rtlCol="0" anchor="t"/>
          <a:lstStyle/>
          <a:p>
            <a:pPr algn="just">
              <a:lnSpc>
                <a:spcPts val="2700"/>
              </a:lnSpc>
            </a:pPr>
            <a:r>
              <a:rPr lang="en-US" dirty="0">
                <a:solidFill>
                  <a:srgbClr val="3B3535"/>
                </a:solidFill>
                <a:latin typeface="Times New Roman" panose="02020603050405020304" pitchFamily="18" charset="0"/>
                <a:cs typeface="Times New Roman" panose="02020603050405020304" pitchFamily="18" charset="0"/>
              </a:rPr>
              <a:t>The power to compound offences is primarily provided under </a:t>
            </a:r>
            <a:r>
              <a:rPr lang="en-US" b="1" dirty="0">
                <a:solidFill>
                  <a:srgbClr val="3B3535"/>
                </a:solidFill>
                <a:latin typeface="Times New Roman" panose="02020603050405020304" pitchFamily="18" charset="0"/>
                <a:cs typeface="Times New Roman" panose="02020603050405020304" pitchFamily="18" charset="0"/>
              </a:rPr>
              <a:t>Section 279(1) of the Income-tax Act, 1961,</a:t>
            </a:r>
            <a:r>
              <a:rPr lang="en-US" dirty="0">
                <a:solidFill>
                  <a:srgbClr val="3B3535"/>
                </a:solidFill>
                <a:latin typeface="Times New Roman" panose="02020603050405020304" pitchFamily="18" charset="0"/>
                <a:cs typeface="Times New Roman" panose="02020603050405020304" pitchFamily="18" charset="0"/>
              </a:rPr>
              <a:t> which authorizes prescribed income tax authorities—such as Principal Chief Commissioner of Income Tax (Pr. CCIT), Chief Commissioner of Income Tax (CCIT), Principal Director General of Income Tax (PDGIT), and Director General of Income Tax (DGIT)—to compound offences committed under the Act.</a:t>
            </a:r>
          </a:p>
        </p:txBody>
      </p:sp>
      <p:sp>
        <p:nvSpPr>
          <p:cNvPr id="11" name="Shape 7"/>
          <p:cNvSpPr/>
          <p:nvPr/>
        </p:nvSpPr>
        <p:spPr>
          <a:xfrm>
            <a:off x="9681329" y="1797606"/>
            <a:ext cx="487442" cy="487442"/>
          </a:xfrm>
          <a:prstGeom prst="roundRect">
            <a:avLst>
              <a:gd name="adj" fmla="val 18669"/>
            </a:avLst>
          </a:prstGeom>
          <a:solidFill>
            <a:srgbClr val="D5DCF6"/>
          </a:solidFill>
          <a:ln w="7620">
            <a:solidFill>
              <a:srgbClr val="BBC2DC"/>
            </a:solidFill>
            <a:prstDash val="solid"/>
          </a:ln>
        </p:spPr>
        <p:txBody>
          <a:bodyPr/>
          <a:lstStyle/>
          <a:p>
            <a:endParaRPr lang="en-IN">
              <a:latin typeface="Times New Roman" panose="02020603050405020304" pitchFamily="18" charset="0"/>
              <a:cs typeface="Times New Roman" panose="02020603050405020304" pitchFamily="18" charset="0"/>
            </a:endParaRPr>
          </a:p>
        </p:txBody>
      </p:sp>
      <p:pic>
        <p:nvPicPr>
          <p:cNvPr id="12" name="Image 2" descr="preencoded.png"/>
          <p:cNvPicPr>
            <a:picLocks noChangeAspect="1"/>
          </p:cNvPicPr>
          <p:nvPr/>
        </p:nvPicPr>
        <p:blipFill>
          <a:blip r:embed="rId5"/>
          <a:stretch>
            <a:fillRect/>
          </a:stretch>
        </p:blipFill>
        <p:spPr>
          <a:xfrm>
            <a:off x="9754017" y="1827550"/>
            <a:ext cx="342067" cy="427553"/>
          </a:xfrm>
          <a:prstGeom prst="rect">
            <a:avLst/>
          </a:prstGeom>
        </p:spPr>
      </p:pic>
      <p:sp>
        <p:nvSpPr>
          <p:cNvPr id="13" name="Text 8"/>
          <p:cNvSpPr/>
          <p:nvPr/>
        </p:nvSpPr>
        <p:spPr>
          <a:xfrm>
            <a:off x="10385346" y="1872020"/>
            <a:ext cx="4245053" cy="1068705"/>
          </a:xfrm>
          <a:prstGeom prst="rect">
            <a:avLst/>
          </a:prstGeom>
          <a:noFill/>
          <a:ln/>
        </p:spPr>
        <p:txBody>
          <a:bodyPr wrap="square" lIns="0" tIns="0" rIns="0" bIns="0" rtlCol="0" anchor="t"/>
          <a:lstStyle/>
          <a:p>
            <a:pPr indent="0">
              <a:lnSpc>
                <a:spcPts val="2800"/>
              </a:lnSpc>
              <a:buNone/>
            </a:pPr>
            <a:r>
              <a:rPr lang="en-US" sz="2200" b="1" u="sng" dirty="0">
                <a:solidFill>
                  <a:srgbClr val="3B3535"/>
                </a:solidFill>
                <a:latin typeface="Times New Roman" panose="02020603050405020304" pitchFamily="18" charset="0"/>
                <a:cs typeface="Times New Roman" panose="02020603050405020304" pitchFamily="18" charset="0"/>
              </a:rPr>
              <a:t>Scope of Compoundable Offences</a:t>
            </a:r>
          </a:p>
        </p:txBody>
      </p:sp>
      <p:sp>
        <p:nvSpPr>
          <p:cNvPr id="14" name="Text 9"/>
          <p:cNvSpPr/>
          <p:nvPr/>
        </p:nvSpPr>
        <p:spPr>
          <a:xfrm>
            <a:off x="10385346" y="2940725"/>
            <a:ext cx="3486745" cy="4507230"/>
          </a:xfrm>
          <a:prstGeom prst="rect">
            <a:avLst/>
          </a:prstGeom>
          <a:noFill/>
          <a:ln/>
        </p:spPr>
        <p:txBody>
          <a:bodyPr wrap="square" lIns="0" tIns="0" rIns="0" bIns="0" rtlCol="0" anchor="t"/>
          <a:lstStyle/>
          <a:p>
            <a:pPr indent="0" algn="just">
              <a:lnSpc>
                <a:spcPts val="2700"/>
              </a:lnSpc>
              <a:buNone/>
            </a:pPr>
            <a:r>
              <a:rPr lang="en-US" dirty="0">
                <a:solidFill>
                  <a:srgbClr val="3B3535"/>
                </a:solidFill>
                <a:latin typeface="Times New Roman" panose="02020603050405020304" pitchFamily="18" charset="0"/>
                <a:cs typeface="Times New Roman" panose="02020603050405020304" pitchFamily="18" charset="0"/>
              </a:rPr>
              <a:t>All the offence under Income Tax Act, 1961 has been made compoundable in revised guidelines dated 17.10.2025 </a:t>
            </a:r>
          </a:p>
        </p:txBody>
      </p:sp>
      <p:sp>
        <p:nvSpPr>
          <p:cNvPr id="15" name="Rectangle 14">
            <a:extLst>
              <a:ext uri="{FF2B5EF4-FFF2-40B4-BE49-F238E27FC236}">
                <a16:creationId xmlns:a16="http://schemas.microsoft.com/office/drawing/2014/main" id="{4F1777A3-D8E7-3F26-C760-E1BFD437A805}"/>
              </a:ext>
            </a:extLst>
          </p:cNvPr>
          <p:cNvSpPr/>
          <p:nvPr/>
        </p:nvSpPr>
        <p:spPr>
          <a:xfrm>
            <a:off x="12879658" y="7727794"/>
            <a:ext cx="1750741" cy="390293"/>
          </a:xfrm>
          <a:prstGeom prst="rect">
            <a:avLst/>
          </a:prstGeom>
          <a:solidFill>
            <a:srgbClr val="FF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58403"/>
          </a:xfrm>
          <a:prstGeom prst="rect">
            <a:avLst/>
          </a:prstGeom>
        </p:spPr>
      </p:pic>
      <p:sp>
        <p:nvSpPr>
          <p:cNvPr id="3" name="Text 0"/>
          <p:cNvSpPr/>
          <p:nvPr/>
        </p:nvSpPr>
        <p:spPr>
          <a:xfrm>
            <a:off x="655558" y="2856428"/>
            <a:ext cx="5530810" cy="585311"/>
          </a:xfrm>
          <a:prstGeom prst="rect">
            <a:avLst/>
          </a:prstGeom>
          <a:noFill/>
          <a:ln/>
        </p:spPr>
        <p:txBody>
          <a:bodyPr wrap="none" lIns="0" tIns="0" rIns="0" bIns="0" rtlCol="0" anchor="t"/>
          <a:lstStyle/>
          <a:p>
            <a:pPr marL="0" indent="0" algn="l">
              <a:lnSpc>
                <a:spcPts val="4600"/>
              </a:lnSpc>
              <a:buNone/>
            </a:pPr>
            <a:r>
              <a:rPr lang="en-US" sz="3650" dirty="0">
                <a:solidFill>
                  <a:srgbClr val="2E3C4E"/>
                </a:solidFill>
                <a:latin typeface="Host Grotesk Medium" pitchFamily="34" charset="0"/>
                <a:ea typeface="Host Grotesk Medium" pitchFamily="34" charset="-122"/>
                <a:cs typeface="Host Grotesk Medium" pitchFamily="34" charset="-120"/>
              </a:rPr>
              <a:t>Background and Evolution</a:t>
            </a:r>
            <a:endParaRPr lang="en-US" sz="3650" dirty="0"/>
          </a:p>
        </p:txBody>
      </p:sp>
      <p:sp>
        <p:nvSpPr>
          <p:cNvPr id="4" name="Shape 1"/>
          <p:cNvSpPr/>
          <p:nvPr/>
        </p:nvSpPr>
        <p:spPr>
          <a:xfrm>
            <a:off x="655558" y="5719286"/>
            <a:ext cx="13319284" cy="22860"/>
          </a:xfrm>
          <a:prstGeom prst="roundRect">
            <a:avLst>
              <a:gd name="adj" fmla="val 344141"/>
            </a:avLst>
          </a:prstGeom>
          <a:solidFill>
            <a:srgbClr val="BFD3D8"/>
          </a:solidFill>
          <a:ln/>
        </p:spPr>
        <p:txBody>
          <a:bodyPr/>
          <a:lstStyle/>
          <a:p>
            <a:endParaRPr lang="en-IN"/>
          </a:p>
        </p:txBody>
      </p:sp>
      <p:sp>
        <p:nvSpPr>
          <p:cNvPr id="5" name="Shape 2"/>
          <p:cNvSpPr/>
          <p:nvPr/>
        </p:nvSpPr>
        <p:spPr>
          <a:xfrm>
            <a:off x="3237548" y="5157490"/>
            <a:ext cx="22860" cy="561856"/>
          </a:xfrm>
          <a:prstGeom prst="roundRect">
            <a:avLst>
              <a:gd name="adj" fmla="val 344141"/>
            </a:avLst>
          </a:prstGeom>
          <a:solidFill>
            <a:srgbClr val="BFD3D8"/>
          </a:solidFill>
          <a:ln/>
        </p:spPr>
        <p:txBody>
          <a:bodyPr/>
          <a:lstStyle/>
          <a:p>
            <a:endParaRPr lang="en-IN"/>
          </a:p>
        </p:txBody>
      </p:sp>
      <p:sp>
        <p:nvSpPr>
          <p:cNvPr id="6" name="Shape 3"/>
          <p:cNvSpPr/>
          <p:nvPr/>
        </p:nvSpPr>
        <p:spPr>
          <a:xfrm>
            <a:off x="3038356" y="5508605"/>
            <a:ext cx="421362" cy="421362"/>
          </a:xfrm>
          <a:prstGeom prst="roundRect">
            <a:avLst>
              <a:gd name="adj" fmla="val 18671"/>
            </a:avLst>
          </a:prstGeom>
          <a:solidFill>
            <a:srgbClr val="D9EDF2"/>
          </a:solidFill>
          <a:ln w="7620">
            <a:solidFill>
              <a:srgbClr val="BFD3D8"/>
            </a:solidFill>
            <a:prstDash val="solid"/>
          </a:ln>
        </p:spPr>
        <p:txBody>
          <a:bodyPr/>
          <a:lstStyle/>
          <a:p>
            <a:endParaRPr lang="en-IN"/>
          </a:p>
        </p:txBody>
      </p:sp>
      <p:sp>
        <p:nvSpPr>
          <p:cNvPr id="7" name="Text 4"/>
          <p:cNvSpPr/>
          <p:nvPr/>
        </p:nvSpPr>
        <p:spPr>
          <a:xfrm>
            <a:off x="3108543" y="5543669"/>
            <a:ext cx="280868" cy="351115"/>
          </a:xfrm>
          <a:prstGeom prst="rect">
            <a:avLst/>
          </a:prstGeom>
          <a:noFill/>
          <a:ln/>
        </p:spPr>
        <p:txBody>
          <a:bodyPr wrap="none" lIns="0" tIns="0" rIns="0" bIns="0" rtlCol="0" anchor="t"/>
          <a:lstStyle/>
          <a:p>
            <a:pPr marL="0" indent="0" algn="ctr">
              <a:lnSpc>
                <a:spcPts val="2200"/>
              </a:lnSpc>
              <a:buNone/>
            </a:pPr>
            <a:r>
              <a:rPr lang="en-US" sz="2200" dirty="0">
                <a:solidFill>
                  <a:srgbClr val="384653"/>
                </a:solidFill>
                <a:latin typeface="Host Grotesk Medium" pitchFamily="34" charset="0"/>
                <a:ea typeface="Host Grotesk Medium" pitchFamily="34" charset="-122"/>
                <a:cs typeface="Host Grotesk Medium" pitchFamily="34" charset="-120"/>
              </a:rPr>
              <a:t>1</a:t>
            </a:r>
            <a:endParaRPr lang="en-US" sz="2200" dirty="0"/>
          </a:p>
        </p:txBody>
      </p:sp>
      <p:sp>
        <p:nvSpPr>
          <p:cNvPr id="8" name="Text 5"/>
          <p:cNvSpPr/>
          <p:nvPr/>
        </p:nvSpPr>
        <p:spPr>
          <a:xfrm>
            <a:off x="2078474" y="3722608"/>
            <a:ext cx="2341364" cy="292656"/>
          </a:xfrm>
          <a:prstGeom prst="rect">
            <a:avLst/>
          </a:prstGeom>
          <a:noFill/>
          <a:ln/>
        </p:spPr>
        <p:txBody>
          <a:bodyPr wrap="none" lIns="0" tIns="0" rIns="0" bIns="0" rtlCol="0" anchor="t"/>
          <a:lstStyle/>
          <a:p>
            <a:pPr marL="0" indent="0" algn="ctr">
              <a:lnSpc>
                <a:spcPts val="2300"/>
              </a:lnSpc>
              <a:buNone/>
            </a:pPr>
            <a:r>
              <a:rPr lang="en-US" sz="1800" dirty="0">
                <a:solidFill>
                  <a:srgbClr val="384653"/>
                </a:solidFill>
                <a:latin typeface="Host Grotesk Medium" pitchFamily="34" charset="0"/>
                <a:ea typeface="Host Grotesk Medium" pitchFamily="34" charset="-122"/>
                <a:cs typeface="Host Grotesk Medium" pitchFamily="34" charset="-120"/>
              </a:rPr>
              <a:t>Previous Guidelines</a:t>
            </a:r>
            <a:endParaRPr lang="en-US" sz="1800" dirty="0"/>
          </a:p>
        </p:txBody>
      </p:sp>
      <p:sp>
        <p:nvSpPr>
          <p:cNvPr id="9" name="Text 6"/>
          <p:cNvSpPr/>
          <p:nvPr/>
        </p:nvSpPr>
        <p:spPr>
          <a:xfrm>
            <a:off x="842843" y="4127540"/>
            <a:ext cx="4812625" cy="842605"/>
          </a:xfrm>
          <a:prstGeom prst="rect">
            <a:avLst/>
          </a:prstGeom>
          <a:noFill/>
          <a:ln/>
        </p:spPr>
        <p:txBody>
          <a:bodyPr wrap="square" lIns="0" tIns="0" rIns="0" bIns="0" rtlCol="0" anchor="t"/>
          <a:lstStyle/>
          <a:p>
            <a:pPr marL="0" indent="0" algn="ctr">
              <a:lnSpc>
                <a:spcPts val="2200"/>
              </a:lnSpc>
              <a:buNone/>
            </a:pPr>
            <a:r>
              <a:rPr lang="en-US" sz="1450" dirty="0">
                <a:solidFill>
                  <a:srgbClr val="384653"/>
                </a:solidFill>
                <a:latin typeface="Roboto" pitchFamily="34" charset="0"/>
                <a:ea typeface="Roboto" pitchFamily="34" charset="-122"/>
                <a:cs typeface="Roboto" pitchFamily="34" charset="-120"/>
              </a:rPr>
              <a:t>Multiple guidelines with complex categorization of offences, limited time frames, and restrictive conditions created barriers for taxpayers seeking compounding.</a:t>
            </a:r>
            <a:endParaRPr lang="en-US" sz="1450" dirty="0"/>
          </a:p>
        </p:txBody>
      </p:sp>
      <p:sp>
        <p:nvSpPr>
          <p:cNvPr id="10" name="Shape 7"/>
          <p:cNvSpPr/>
          <p:nvPr/>
        </p:nvSpPr>
        <p:spPr>
          <a:xfrm>
            <a:off x="5948243" y="5719227"/>
            <a:ext cx="22860" cy="561856"/>
          </a:xfrm>
          <a:prstGeom prst="roundRect">
            <a:avLst>
              <a:gd name="adj" fmla="val 344141"/>
            </a:avLst>
          </a:prstGeom>
          <a:solidFill>
            <a:srgbClr val="BFD3D8"/>
          </a:solidFill>
          <a:ln/>
        </p:spPr>
        <p:txBody>
          <a:bodyPr/>
          <a:lstStyle/>
          <a:p>
            <a:endParaRPr lang="en-IN"/>
          </a:p>
        </p:txBody>
      </p:sp>
      <p:sp>
        <p:nvSpPr>
          <p:cNvPr id="11" name="Shape 8"/>
          <p:cNvSpPr/>
          <p:nvPr/>
        </p:nvSpPr>
        <p:spPr>
          <a:xfrm>
            <a:off x="5749052" y="5508605"/>
            <a:ext cx="421362" cy="421362"/>
          </a:xfrm>
          <a:prstGeom prst="roundRect">
            <a:avLst>
              <a:gd name="adj" fmla="val 18671"/>
            </a:avLst>
          </a:prstGeom>
          <a:solidFill>
            <a:srgbClr val="D9EDF2"/>
          </a:solidFill>
          <a:ln w="7620">
            <a:solidFill>
              <a:srgbClr val="BFD3D8"/>
            </a:solidFill>
            <a:prstDash val="solid"/>
          </a:ln>
        </p:spPr>
        <p:txBody>
          <a:bodyPr/>
          <a:lstStyle/>
          <a:p>
            <a:endParaRPr lang="en-IN"/>
          </a:p>
        </p:txBody>
      </p:sp>
      <p:sp>
        <p:nvSpPr>
          <p:cNvPr id="12" name="Text 9"/>
          <p:cNvSpPr/>
          <p:nvPr/>
        </p:nvSpPr>
        <p:spPr>
          <a:xfrm>
            <a:off x="5819239" y="5543669"/>
            <a:ext cx="280868" cy="351115"/>
          </a:xfrm>
          <a:prstGeom prst="rect">
            <a:avLst/>
          </a:prstGeom>
          <a:noFill/>
          <a:ln/>
        </p:spPr>
        <p:txBody>
          <a:bodyPr wrap="none" lIns="0" tIns="0" rIns="0" bIns="0" rtlCol="0" anchor="t"/>
          <a:lstStyle/>
          <a:p>
            <a:pPr marL="0" indent="0" algn="ctr">
              <a:lnSpc>
                <a:spcPts val="2200"/>
              </a:lnSpc>
              <a:buNone/>
            </a:pPr>
            <a:r>
              <a:rPr lang="en-US" sz="2200" dirty="0">
                <a:solidFill>
                  <a:srgbClr val="384653"/>
                </a:solidFill>
                <a:latin typeface="Host Grotesk Medium" pitchFamily="34" charset="0"/>
                <a:ea typeface="Host Grotesk Medium" pitchFamily="34" charset="-122"/>
                <a:cs typeface="Host Grotesk Medium" pitchFamily="34" charset="-120"/>
              </a:rPr>
              <a:t>2</a:t>
            </a:r>
            <a:endParaRPr lang="en-US" sz="2200" dirty="0"/>
          </a:p>
        </p:txBody>
      </p:sp>
      <p:sp>
        <p:nvSpPr>
          <p:cNvPr id="13" name="Text 10"/>
          <p:cNvSpPr/>
          <p:nvPr/>
        </p:nvSpPr>
        <p:spPr>
          <a:xfrm>
            <a:off x="4727377" y="6468428"/>
            <a:ext cx="2464713" cy="292656"/>
          </a:xfrm>
          <a:prstGeom prst="rect">
            <a:avLst/>
          </a:prstGeom>
          <a:noFill/>
          <a:ln/>
        </p:spPr>
        <p:txBody>
          <a:bodyPr wrap="none" lIns="0" tIns="0" rIns="0" bIns="0" rtlCol="0" anchor="t"/>
          <a:lstStyle/>
          <a:p>
            <a:pPr marL="0" indent="0" algn="ctr">
              <a:lnSpc>
                <a:spcPts val="2300"/>
              </a:lnSpc>
              <a:buNone/>
            </a:pPr>
            <a:r>
              <a:rPr lang="en-US" sz="1800" dirty="0">
                <a:solidFill>
                  <a:srgbClr val="384653"/>
                </a:solidFill>
                <a:latin typeface="Host Grotesk Medium" pitchFamily="34" charset="0"/>
                <a:ea typeface="Host Grotesk Medium" pitchFamily="34" charset="-122"/>
                <a:cs typeface="Host Grotesk Medium" pitchFamily="34" charset="-120"/>
              </a:rPr>
              <a:t>Budget Announcement</a:t>
            </a:r>
            <a:endParaRPr lang="en-US" sz="1800" dirty="0"/>
          </a:p>
        </p:txBody>
      </p:sp>
      <p:sp>
        <p:nvSpPr>
          <p:cNvPr id="14" name="Text 11"/>
          <p:cNvSpPr/>
          <p:nvPr/>
        </p:nvSpPr>
        <p:spPr>
          <a:xfrm>
            <a:off x="3553420" y="6873359"/>
            <a:ext cx="4812744" cy="842605"/>
          </a:xfrm>
          <a:prstGeom prst="rect">
            <a:avLst/>
          </a:prstGeom>
          <a:noFill/>
          <a:ln/>
        </p:spPr>
        <p:txBody>
          <a:bodyPr wrap="square" lIns="0" tIns="0" rIns="0" bIns="0" rtlCol="0" anchor="t"/>
          <a:lstStyle/>
          <a:p>
            <a:pPr marL="0" indent="0" algn="ctr">
              <a:lnSpc>
                <a:spcPts val="2200"/>
              </a:lnSpc>
              <a:buNone/>
            </a:pPr>
            <a:r>
              <a:rPr lang="en-US" sz="1450" dirty="0">
                <a:solidFill>
                  <a:srgbClr val="384653"/>
                </a:solidFill>
                <a:latin typeface="Roboto" pitchFamily="34" charset="0"/>
                <a:ea typeface="Roboto" pitchFamily="34" charset="-122"/>
                <a:cs typeface="Roboto" pitchFamily="34" charset="-120"/>
              </a:rPr>
              <a:t>The Hon'ble Finance Minister announced in July 2024 the intention to simplify and rationalize the compounding procedure for stakeholders.</a:t>
            </a:r>
            <a:endParaRPr lang="en-US" sz="1450" dirty="0"/>
          </a:p>
        </p:txBody>
      </p:sp>
      <p:sp>
        <p:nvSpPr>
          <p:cNvPr id="15" name="Shape 12"/>
          <p:cNvSpPr/>
          <p:nvPr/>
        </p:nvSpPr>
        <p:spPr>
          <a:xfrm>
            <a:off x="8658939" y="5157490"/>
            <a:ext cx="22860" cy="561856"/>
          </a:xfrm>
          <a:prstGeom prst="roundRect">
            <a:avLst>
              <a:gd name="adj" fmla="val 344141"/>
            </a:avLst>
          </a:prstGeom>
          <a:solidFill>
            <a:srgbClr val="BFD3D8"/>
          </a:solidFill>
          <a:ln/>
        </p:spPr>
        <p:txBody>
          <a:bodyPr/>
          <a:lstStyle/>
          <a:p>
            <a:endParaRPr lang="en-IN"/>
          </a:p>
        </p:txBody>
      </p:sp>
      <p:sp>
        <p:nvSpPr>
          <p:cNvPr id="16" name="Shape 13"/>
          <p:cNvSpPr/>
          <p:nvPr/>
        </p:nvSpPr>
        <p:spPr>
          <a:xfrm>
            <a:off x="8459748" y="5508605"/>
            <a:ext cx="421362" cy="421362"/>
          </a:xfrm>
          <a:prstGeom prst="roundRect">
            <a:avLst>
              <a:gd name="adj" fmla="val 18671"/>
            </a:avLst>
          </a:prstGeom>
          <a:solidFill>
            <a:srgbClr val="D9EDF2"/>
          </a:solidFill>
          <a:ln w="7620">
            <a:solidFill>
              <a:srgbClr val="BFD3D8"/>
            </a:solidFill>
            <a:prstDash val="solid"/>
          </a:ln>
        </p:spPr>
        <p:txBody>
          <a:bodyPr/>
          <a:lstStyle/>
          <a:p>
            <a:endParaRPr lang="en-IN"/>
          </a:p>
        </p:txBody>
      </p:sp>
      <p:sp>
        <p:nvSpPr>
          <p:cNvPr id="17" name="Text 14"/>
          <p:cNvSpPr/>
          <p:nvPr/>
        </p:nvSpPr>
        <p:spPr>
          <a:xfrm>
            <a:off x="8529935" y="5543669"/>
            <a:ext cx="280868" cy="351115"/>
          </a:xfrm>
          <a:prstGeom prst="rect">
            <a:avLst/>
          </a:prstGeom>
          <a:noFill/>
          <a:ln/>
        </p:spPr>
        <p:txBody>
          <a:bodyPr wrap="none" lIns="0" tIns="0" rIns="0" bIns="0" rtlCol="0" anchor="t"/>
          <a:lstStyle/>
          <a:p>
            <a:pPr marL="0" indent="0" algn="ctr">
              <a:lnSpc>
                <a:spcPts val="2200"/>
              </a:lnSpc>
              <a:buNone/>
            </a:pPr>
            <a:r>
              <a:rPr lang="en-US" sz="2200" dirty="0">
                <a:solidFill>
                  <a:srgbClr val="384653"/>
                </a:solidFill>
                <a:latin typeface="Host Grotesk Medium" pitchFamily="34" charset="0"/>
                <a:ea typeface="Host Grotesk Medium" pitchFamily="34" charset="-122"/>
                <a:cs typeface="Host Grotesk Medium" pitchFamily="34" charset="-120"/>
              </a:rPr>
              <a:t>3</a:t>
            </a:r>
            <a:endParaRPr lang="en-US" sz="2200" dirty="0"/>
          </a:p>
        </p:txBody>
      </p:sp>
      <p:sp>
        <p:nvSpPr>
          <p:cNvPr id="18" name="Text 15"/>
          <p:cNvSpPr/>
          <p:nvPr/>
        </p:nvSpPr>
        <p:spPr>
          <a:xfrm>
            <a:off x="7499747" y="3722608"/>
            <a:ext cx="2341364" cy="292656"/>
          </a:xfrm>
          <a:prstGeom prst="rect">
            <a:avLst/>
          </a:prstGeom>
          <a:noFill/>
          <a:ln/>
        </p:spPr>
        <p:txBody>
          <a:bodyPr wrap="none" lIns="0" tIns="0" rIns="0" bIns="0" rtlCol="0" anchor="t"/>
          <a:lstStyle/>
          <a:p>
            <a:pPr marL="0" indent="0" algn="ctr">
              <a:lnSpc>
                <a:spcPts val="2300"/>
              </a:lnSpc>
              <a:buNone/>
            </a:pPr>
            <a:r>
              <a:rPr lang="en-US" sz="1800" dirty="0">
                <a:solidFill>
                  <a:srgbClr val="384653"/>
                </a:solidFill>
                <a:latin typeface="Host Grotesk Medium" pitchFamily="34" charset="0"/>
                <a:ea typeface="Host Grotesk Medium" pitchFamily="34" charset="-122"/>
                <a:cs typeface="Host Grotesk Medium" pitchFamily="34" charset="-120"/>
              </a:rPr>
              <a:t>Revised Guidelines</a:t>
            </a:r>
            <a:endParaRPr lang="en-US" sz="1800" dirty="0"/>
          </a:p>
        </p:txBody>
      </p:sp>
      <p:sp>
        <p:nvSpPr>
          <p:cNvPr id="19" name="Text 16"/>
          <p:cNvSpPr/>
          <p:nvPr/>
        </p:nvSpPr>
        <p:spPr>
          <a:xfrm>
            <a:off x="6264116" y="4127540"/>
            <a:ext cx="4812744" cy="842605"/>
          </a:xfrm>
          <a:prstGeom prst="rect">
            <a:avLst/>
          </a:prstGeom>
          <a:noFill/>
          <a:ln/>
        </p:spPr>
        <p:txBody>
          <a:bodyPr wrap="square" lIns="0" tIns="0" rIns="0" bIns="0" rtlCol="0" anchor="t"/>
          <a:lstStyle/>
          <a:p>
            <a:pPr marL="0" indent="0" algn="ctr">
              <a:lnSpc>
                <a:spcPts val="2200"/>
              </a:lnSpc>
              <a:buNone/>
            </a:pPr>
            <a:r>
              <a:rPr lang="en-US" sz="1450" dirty="0">
                <a:solidFill>
                  <a:srgbClr val="384653"/>
                </a:solidFill>
                <a:latin typeface="Roboto" pitchFamily="34" charset="0"/>
                <a:ea typeface="Roboto" pitchFamily="34" charset="-122"/>
                <a:cs typeface="Roboto" pitchFamily="34" charset="-120"/>
              </a:rPr>
              <a:t>CBDT issued revised guidelines on 17 October 2024, superseding all existing guidelines and applying to both pending and new applications.</a:t>
            </a:r>
            <a:endParaRPr lang="en-US" sz="1450" dirty="0"/>
          </a:p>
        </p:txBody>
      </p:sp>
      <p:sp>
        <p:nvSpPr>
          <p:cNvPr id="20" name="Shape 17"/>
          <p:cNvSpPr/>
          <p:nvPr/>
        </p:nvSpPr>
        <p:spPr>
          <a:xfrm>
            <a:off x="11369635" y="5719227"/>
            <a:ext cx="22860" cy="561856"/>
          </a:xfrm>
          <a:prstGeom prst="roundRect">
            <a:avLst>
              <a:gd name="adj" fmla="val 344141"/>
            </a:avLst>
          </a:prstGeom>
          <a:solidFill>
            <a:srgbClr val="BFD3D8"/>
          </a:solidFill>
          <a:ln/>
        </p:spPr>
        <p:txBody>
          <a:bodyPr/>
          <a:lstStyle/>
          <a:p>
            <a:endParaRPr lang="en-IN"/>
          </a:p>
        </p:txBody>
      </p:sp>
      <p:sp>
        <p:nvSpPr>
          <p:cNvPr id="21" name="Shape 18"/>
          <p:cNvSpPr/>
          <p:nvPr/>
        </p:nvSpPr>
        <p:spPr>
          <a:xfrm>
            <a:off x="11170444" y="5508605"/>
            <a:ext cx="421362" cy="421362"/>
          </a:xfrm>
          <a:prstGeom prst="roundRect">
            <a:avLst>
              <a:gd name="adj" fmla="val 18671"/>
            </a:avLst>
          </a:prstGeom>
          <a:solidFill>
            <a:srgbClr val="D9EDF2"/>
          </a:solidFill>
          <a:ln w="7620">
            <a:solidFill>
              <a:srgbClr val="BFD3D8"/>
            </a:solidFill>
            <a:prstDash val="solid"/>
          </a:ln>
        </p:spPr>
        <p:txBody>
          <a:bodyPr/>
          <a:lstStyle/>
          <a:p>
            <a:endParaRPr lang="en-IN"/>
          </a:p>
        </p:txBody>
      </p:sp>
      <p:sp>
        <p:nvSpPr>
          <p:cNvPr id="22" name="Text 19"/>
          <p:cNvSpPr/>
          <p:nvPr/>
        </p:nvSpPr>
        <p:spPr>
          <a:xfrm>
            <a:off x="11240631" y="5543669"/>
            <a:ext cx="280868" cy="351115"/>
          </a:xfrm>
          <a:prstGeom prst="rect">
            <a:avLst/>
          </a:prstGeom>
          <a:noFill/>
          <a:ln/>
        </p:spPr>
        <p:txBody>
          <a:bodyPr wrap="none" lIns="0" tIns="0" rIns="0" bIns="0" rtlCol="0" anchor="t"/>
          <a:lstStyle/>
          <a:p>
            <a:pPr marL="0" indent="0" algn="ctr">
              <a:lnSpc>
                <a:spcPts val="2200"/>
              </a:lnSpc>
              <a:buNone/>
            </a:pPr>
            <a:r>
              <a:rPr lang="en-US" sz="2200" dirty="0">
                <a:solidFill>
                  <a:srgbClr val="384653"/>
                </a:solidFill>
                <a:latin typeface="Host Grotesk Medium" pitchFamily="34" charset="0"/>
                <a:ea typeface="Host Grotesk Medium" pitchFamily="34" charset="-122"/>
                <a:cs typeface="Host Grotesk Medium" pitchFamily="34" charset="-120"/>
              </a:rPr>
              <a:t>4</a:t>
            </a:r>
            <a:endParaRPr lang="en-US" sz="2200" dirty="0"/>
          </a:p>
        </p:txBody>
      </p:sp>
      <p:sp>
        <p:nvSpPr>
          <p:cNvPr id="23" name="Text 20"/>
          <p:cNvSpPr/>
          <p:nvPr/>
        </p:nvSpPr>
        <p:spPr>
          <a:xfrm>
            <a:off x="10210443" y="6468428"/>
            <a:ext cx="2341364" cy="292656"/>
          </a:xfrm>
          <a:prstGeom prst="rect">
            <a:avLst/>
          </a:prstGeom>
          <a:noFill/>
          <a:ln/>
        </p:spPr>
        <p:txBody>
          <a:bodyPr wrap="none" lIns="0" tIns="0" rIns="0" bIns="0" rtlCol="0" anchor="t"/>
          <a:lstStyle/>
          <a:p>
            <a:pPr marL="0" indent="0" algn="ctr">
              <a:lnSpc>
                <a:spcPts val="2300"/>
              </a:lnSpc>
              <a:buNone/>
            </a:pPr>
            <a:r>
              <a:rPr lang="en-US" sz="1800" dirty="0">
                <a:solidFill>
                  <a:srgbClr val="384653"/>
                </a:solidFill>
                <a:latin typeface="Host Grotesk Medium" pitchFamily="34" charset="0"/>
                <a:ea typeface="Host Grotesk Medium" pitchFamily="34" charset="-122"/>
                <a:cs typeface="Host Grotesk Medium" pitchFamily="34" charset="-120"/>
              </a:rPr>
              <a:t>FAQs Circular</a:t>
            </a:r>
            <a:endParaRPr lang="en-US" sz="1800" dirty="0"/>
          </a:p>
        </p:txBody>
      </p:sp>
      <p:sp>
        <p:nvSpPr>
          <p:cNvPr id="24" name="Text 21"/>
          <p:cNvSpPr/>
          <p:nvPr/>
        </p:nvSpPr>
        <p:spPr>
          <a:xfrm>
            <a:off x="8974812" y="6873359"/>
            <a:ext cx="4812744" cy="842605"/>
          </a:xfrm>
          <a:prstGeom prst="rect">
            <a:avLst/>
          </a:prstGeom>
          <a:noFill/>
          <a:ln/>
        </p:spPr>
        <p:txBody>
          <a:bodyPr wrap="square" lIns="0" tIns="0" rIns="0" bIns="0" rtlCol="0" anchor="t"/>
          <a:lstStyle/>
          <a:p>
            <a:pPr marL="0" indent="0" algn="ctr">
              <a:lnSpc>
                <a:spcPts val="2200"/>
              </a:lnSpc>
              <a:buNone/>
            </a:pPr>
            <a:r>
              <a:rPr lang="en-US" sz="1450" dirty="0">
                <a:solidFill>
                  <a:srgbClr val="384653"/>
                </a:solidFill>
                <a:latin typeface="Roboto" pitchFamily="34" charset="0"/>
                <a:ea typeface="Roboto" pitchFamily="34" charset="-122"/>
                <a:cs typeface="Roboto" pitchFamily="34" charset="-120"/>
              </a:rPr>
              <a:t>CBDT issued Circular No. 4 of 2025 dated 17 March 2025 to enhance awareness and understanding among stakeholders about the revised guidelines.</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97706" y="548997"/>
            <a:ext cx="7748588" cy="1245870"/>
          </a:xfrm>
          <a:prstGeom prst="rect">
            <a:avLst/>
          </a:prstGeom>
          <a:noFill/>
          <a:ln/>
        </p:spPr>
        <p:txBody>
          <a:bodyPr wrap="square" lIns="0" tIns="0" rIns="0" bIns="0" rtlCol="0" anchor="t"/>
          <a:lstStyle/>
          <a:p>
            <a:pPr marL="0" indent="0" algn="l">
              <a:lnSpc>
                <a:spcPts val="4900"/>
              </a:lnSpc>
              <a:buNone/>
            </a:pPr>
            <a:r>
              <a:rPr lang="en-US" sz="3900" dirty="0">
                <a:solidFill>
                  <a:srgbClr val="2E3C4E"/>
                </a:solidFill>
                <a:latin typeface="Host Grotesk Medium" pitchFamily="34" charset="0"/>
                <a:ea typeface="Host Grotesk Medium" pitchFamily="34" charset="-122"/>
                <a:cs typeface="Host Grotesk Medium" pitchFamily="34" charset="-120"/>
              </a:rPr>
              <a:t>Why Revised Guidelines Were Issued</a:t>
            </a:r>
            <a:endParaRPr lang="en-US" sz="3900" dirty="0"/>
          </a:p>
        </p:txBody>
      </p:sp>
      <p:sp>
        <p:nvSpPr>
          <p:cNvPr id="4" name="Shape 1"/>
          <p:cNvSpPr/>
          <p:nvPr/>
        </p:nvSpPr>
        <p:spPr>
          <a:xfrm>
            <a:off x="697706" y="2093833"/>
            <a:ext cx="448508" cy="448508"/>
          </a:xfrm>
          <a:prstGeom prst="roundRect">
            <a:avLst>
              <a:gd name="adj" fmla="val 18670"/>
            </a:avLst>
          </a:prstGeom>
          <a:solidFill>
            <a:srgbClr val="D9EDF2"/>
          </a:solidFill>
          <a:ln w="7620">
            <a:solidFill>
              <a:srgbClr val="BFD3D8"/>
            </a:solidFill>
            <a:prstDash val="solid"/>
          </a:ln>
        </p:spPr>
        <p:txBody>
          <a:bodyPr/>
          <a:lstStyle/>
          <a:p>
            <a:endParaRPr lang="en-IN"/>
          </a:p>
        </p:txBody>
      </p:sp>
      <p:pic>
        <p:nvPicPr>
          <p:cNvPr id="5" name="Image 1" descr="preencoded.png"/>
          <p:cNvPicPr>
            <a:picLocks noChangeAspect="1"/>
          </p:cNvPicPr>
          <p:nvPr/>
        </p:nvPicPr>
        <p:blipFill>
          <a:blip r:embed="rId4"/>
          <a:stretch>
            <a:fillRect/>
          </a:stretch>
        </p:blipFill>
        <p:spPr>
          <a:xfrm>
            <a:off x="772418" y="2131159"/>
            <a:ext cx="298966" cy="373737"/>
          </a:xfrm>
          <a:prstGeom prst="rect">
            <a:avLst/>
          </a:prstGeom>
        </p:spPr>
      </p:pic>
      <p:sp>
        <p:nvSpPr>
          <p:cNvPr id="6" name="Text 2"/>
          <p:cNvSpPr/>
          <p:nvPr/>
        </p:nvSpPr>
        <p:spPr>
          <a:xfrm>
            <a:off x="1345525" y="2162294"/>
            <a:ext cx="2622590" cy="311468"/>
          </a:xfrm>
          <a:prstGeom prst="rect">
            <a:avLst/>
          </a:prstGeom>
          <a:noFill/>
          <a:ln/>
        </p:spPr>
        <p:txBody>
          <a:bodyPr wrap="none" lIns="0" tIns="0" rIns="0" bIns="0" rtlCol="0" anchor="t"/>
          <a:lstStyle/>
          <a:p>
            <a:pPr marL="0" indent="0" algn="l">
              <a:lnSpc>
                <a:spcPts val="2450"/>
              </a:lnSpc>
              <a:buNone/>
            </a:pPr>
            <a:r>
              <a:rPr lang="en-US" sz="1950" dirty="0">
                <a:solidFill>
                  <a:srgbClr val="384653"/>
                </a:solidFill>
                <a:latin typeface="Host Grotesk Medium" pitchFamily="34" charset="0"/>
                <a:ea typeface="Host Grotesk Medium" pitchFamily="34" charset="-122"/>
                <a:cs typeface="Host Grotesk Medium" pitchFamily="34" charset="-120"/>
              </a:rPr>
              <a:t>Budget Announcement</a:t>
            </a:r>
            <a:endParaRPr lang="en-US" sz="1950" dirty="0"/>
          </a:p>
        </p:txBody>
      </p:sp>
      <p:sp>
        <p:nvSpPr>
          <p:cNvPr id="7" name="Text 3"/>
          <p:cNvSpPr/>
          <p:nvPr/>
        </p:nvSpPr>
        <p:spPr>
          <a:xfrm>
            <a:off x="1345525" y="2593300"/>
            <a:ext cx="7100768" cy="598170"/>
          </a:xfrm>
          <a:prstGeom prst="rect">
            <a:avLst/>
          </a:prstGeom>
          <a:noFill/>
          <a:ln/>
        </p:spPr>
        <p:txBody>
          <a:bodyPr wrap="square" lIns="0" tIns="0" rIns="0" bIns="0" rtlCol="0" anchor="t"/>
          <a:lstStyle/>
          <a:p>
            <a:pPr marL="0" indent="0" algn="l">
              <a:lnSpc>
                <a:spcPts val="2350"/>
              </a:lnSpc>
              <a:buNone/>
            </a:pPr>
            <a:r>
              <a:rPr lang="en-US" sz="1550" dirty="0">
                <a:solidFill>
                  <a:srgbClr val="384653"/>
                </a:solidFill>
                <a:latin typeface="Roboto" pitchFamily="34" charset="0"/>
                <a:ea typeface="Roboto" pitchFamily="34" charset="-122"/>
                <a:cs typeface="Roboto" pitchFamily="34" charset="-120"/>
              </a:rPr>
              <a:t>In line with the Hon'ble Finance Minister's budget announcement in July 2024 to simplify and rationalize the compounding procedure.</a:t>
            </a:r>
            <a:endParaRPr lang="en-US" sz="1550" dirty="0"/>
          </a:p>
        </p:txBody>
      </p:sp>
      <p:sp>
        <p:nvSpPr>
          <p:cNvPr id="8" name="Shape 4"/>
          <p:cNvSpPr/>
          <p:nvPr/>
        </p:nvSpPr>
        <p:spPr>
          <a:xfrm>
            <a:off x="697706" y="3590211"/>
            <a:ext cx="448508" cy="448508"/>
          </a:xfrm>
          <a:prstGeom prst="roundRect">
            <a:avLst>
              <a:gd name="adj" fmla="val 18670"/>
            </a:avLst>
          </a:prstGeom>
          <a:solidFill>
            <a:srgbClr val="D9EDF2"/>
          </a:solidFill>
          <a:ln w="7620">
            <a:solidFill>
              <a:srgbClr val="BFD3D8"/>
            </a:solidFill>
            <a:prstDash val="solid"/>
          </a:ln>
        </p:spPr>
        <p:txBody>
          <a:bodyPr/>
          <a:lstStyle/>
          <a:p>
            <a:endParaRPr lang="en-IN"/>
          </a:p>
        </p:txBody>
      </p:sp>
      <p:pic>
        <p:nvPicPr>
          <p:cNvPr id="9" name="Image 2" descr="preencoded.png"/>
          <p:cNvPicPr>
            <a:picLocks noChangeAspect="1"/>
          </p:cNvPicPr>
          <p:nvPr/>
        </p:nvPicPr>
        <p:blipFill>
          <a:blip r:embed="rId5"/>
          <a:stretch>
            <a:fillRect/>
          </a:stretch>
        </p:blipFill>
        <p:spPr>
          <a:xfrm>
            <a:off x="772418" y="3627537"/>
            <a:ext cx="298966" cy="373737"/>
          </a:xfrm>
          <a:prstGeom prst="rect">
            <a:avLst/>
          </a:prstGeom>
        </p:spPr>
      </p:pic>
      <p:sp>
        <p:nvSpPr>
          <p:cNvPr id="10" name="Text 5"/>
          <p:cNvSpPr/>
          <p:nvPr/>
        </p:nvSpPr>
        <p:spPr>
          <a:xfrm>
            <a:off x="1345525" y="3658672"/>
            <a:ext cx="2492097" cy="311468"/>
          </a:xfrm>
          <a:prstGeom prst="rect">
            <a:avLst/>
          </a:prstGeom>
          <a:noFill/>
          <a:ln/>
        </p:spPr>
        <p:txBody>
          <a:bodyPr wrap="none" lIns="0" tIns="0" rIns="0" bIns="0" rtlCol="0" anchor="t"/>
          <a:lstStyle/>
          <a:p>
            <a:pPr marL="0" indent="0" algn="l">
              <a:lnSpc>
                <a:spcPts val="2450"/>
              </a:lnSpc>
              <a:buNone/>
            </a:pPr>
            <a:r>
              <a:rPr lang="en-US" sz="1950" dirty="0">
                <a:solidFill>
                  <a:srgbClr val="384653"/>
                </a:solidFill>
                <a:latin typeface="Host Grotesk Medium" pitchFamily="34" charset="0"/>
                <a:ea typeface="Host Grotesk Medium" pitchFamily="34" charset="-122"/>
                <a:cs typeface="Host Grotesk Medium" pitchFamily="34" charset="-120"/>
              </a:rPr>
              <a:t>Reduce Complexities</a:t>
            </a:r>
            <a:endParaRPr lang="en-US" sz="1950" dirty="0"/>
          </a:p>
        </p:txBody>
      </p:sp>
      <p:sp>
        <p:nvSpPr>
          <p:cNvPr id="11" name="Text 6"/>
          <p:cNvSpPr/>
          <p:nvPr/>
        </p:nvSpPr>
        <p:spPr>
          <a:xfrm>
            <a:off x="1345525" y="4089678"/>
            <a:ext cx="7100768" cy="598170"/>
          </a:xfrm>
          <a:prstGeom prst="rect">
            <a:avLst/>
          </a:prstGeom>
          <a:noFill/>
          <a:ln/>
        </p:spPr>
        <p:txBody>
          <a:bodyPr wrap="square" lIns="0" tIns="0" rIns="0" bIns="0" rtlCol="0" anchor="t"/>
          <a:lstStyle/>
          <a:p>
            <a:pPr marL="0" indent="0" algn="l">
              <a:lnSpc>
                <a:spcPts val="2350"/>
              </a:lnSpc>
              <a:buNone/>
            </a:pPr>
            <a:r>
              <a:rPr lang="en-US" sz="1550" dirty="0">
                <a:solidFill>
                  <a:srgbClr val="384653"/>
                </a:solidFill>
                <a:latin typeface="Roboto" pitchFamily="34" charset="0"/>
                <a:ea typeface="Roboto" pitchFamily="34" charset="-122"/>
                <a:cs typeface="Roboto" pitchFamily="34" charset="-120"/>
              </a:rPr>
              <a:t>To reduce complexities arising out of existing multiple guidelines and supersede all existing guidelines on the subject.</a:t>
            </a:r>
            <a:endParaRPr lang="en-US" sz="1550" dirty="0"/>
          </a:p>
        </p:txBody>
      </p:sp>
      <p:sp>
        <p:nvSpPr>
          <p:cNvPr id="12" name="Shape 7"/>
          <p:cNvSpPr/>
          <p:nvPr/>
        </p:nvSpPr>
        <p:spPr>
          <a:xfrm>
            <a:off x="697706" y="5086588"/>
            <a:ext cx="448508" cy="448508"/>
          </a:xfrm>
          <a:prstGeom prst="roundRect">
            <a:avLst>
              <a:gd name="adj" fmla="val 18670"/>
            </a:avLst>
          </a:prstGeom>
          <a:solidFill>
            <a:srgbClr val="D9EDF2"/>
          </a:solidFill>
          <a:ln w="7620">
            <a:solidFill>
              <a:srgbClr val="BFD3D8"/>
            </a:solidFill>
            <a:prstDash val="solid"/>
          </a:ln>
        </p:spPr>
        <p:txBody>
          <a:bodyPr/>
          <a:lstStyle/>
          <a:p>
            <a:endParaRPr lang="en-IN"/>
          </a:p>
        </p:txBody>
      </p:sp>
      <p:pic>
        <p:nvPicPr>
          <p:cNvPr id="13" name="Image 3" descr="preencoded.png"/>
          <p:cNvPicPr>
            <a:picLocks noChangeAspect="1"/>
          </p:cNvPicPr>
          <p:nvPr/>
        </p:nvPicPr>
        <p:blipFill>
          <a:blip r:embed="rId6"/>
          <a:stretch>
            <a:fillRect/>
          </a:stretch>
        </p:blipFill>
        <p:spPr>
          <a:xfrm>
            <a:off x="772418" y="5123914"/>
            <a:ext cx="298966" cy="373737"/>
          </a:xfrm>
          <a:prstGeom prst="rect">
            <a:avLst/>
          </a:prstGeom>
        </p:spPr>
      </p:pic>
      <p:sp>
        <p:nvSpPr>
          <p:cNvPr id="14" name="Text 8"/>
          <p:cNvSpPr/>
          <p:nvPr/>
        </p:nvSpPr>
        <p:spPr>
          <a:xfrm>
            <a:off x="1345525" y="5155049"/>
            <a:ext cx="2492097" cy="311468"/>
          </a:xfrm>
          <a:prstGeom prst="rect">
            <a:avLst/>
          </a:prstGeom>
          <a:noFill/>
          <a:ln/>
        </p:spPr>
        <p:txBody>
          <a:bodyPr wrap="none" lIns="0" tIns="0" rIns="0" bIns="0" rtlCol="0" anchor="t"/>
          <a:lstStyle/>
          <a:p>
            <a:pPr marL="0" indent="0" algn="l">
              <a:lnSpc>
                <a:spcPts val="2450"/>
              </a:lnSpc>
              <a:buNone/>
            </a:pPr>
            <a:r>
              <a:rPr lang="en-US" sz="1950" dirty="0">
                <a:solidFill>
                  <a:srgbClr val="384653"/>
                </a:solidFill>
                <a:latin typeface="Host Grotesk Medium" pitchFamily="34" charset="0"/>
                <a:ea typeface="Host Grotesk Medium" pitchFamily="34" charset="-122"/>
                <a:cs typeface="Host Grotesk Medium" pitchFamily="34" charset="-120"/>
              </a:rPr>
              <a:t>Promote Compliance</a:t>
            </a:r>
            <a:endParaRPr lang="en-US" sz="1950" dirty="0"/>
          </a:p>
        </p:txBody>
      </p:sp>
      <p:sp>
        <p:nvSpPr>
          <p:cNvPr id="15" name="Text 9"/>
          <p:cNvSpPr/>
          <p:nvPr/>
        </p:nvSpPr>
        <p:spPr>
          <a:xfrm>
            <a:off x="1345525" y="5586055"/>
            <a:ext cx="7100768" cy="598170"/>
          </a:xfrm>
          <a:prstGeom prst="rect">
            <a:avLst/>
          </a:prstGeom>
          <a:noFill/>
          <a:ln/>
        </p:spPr>
        <p:txBody>
          <a:bodyPr wrap="square" lIns="0" tIns="0" rIns="0" bIns="0" rtlCol="0" anchor="t"/>
          <a:lstStyle/>
          <a:p>
            <a:pPr marL="0" indent="0" algn="l">
              <a:lnSpc>
                <a:spcPts val="2350"/>
              </a:lnSpc>
              <a:buNone/>
            </a:pPr>
            <a:r>
              <a:rPr lang="en-US" sz="1550" dirty="0">
                <a:solidFill>
                  <a:srgbClr val="384653"/>
                </a:solidFill>
                <a:latin typeface="Roboto" pitchFamily="34" charset="0"/>
                <a:ea typeface="Roboto" pitchFamily="34" charset="-122"/>
                <a:cs typeface="Roboto" pitchFamily="34" charset="-120"/>
              </a:rPr>
              <a:t>To encourage voluntary compliance and reduce litigation by making the compounding process more accessible and user-friendly.</a:t>
            </a:r>
            <a:endParaRPr lang="en-US" sz="1550" dirty="0"/>
          </a:p>
        </p:txBody>
      </p:sp>
      <p:sp>
        <p:nvSpPr>
          <p:cNvPr id="16" name="Shape 10"/>
          <p:cNvSpPr/>
          <p:nvPr/>
        </p:nvSpPr>
        <p:spPr>
          <a:xfrm>
            <a:off x="697706" y="6582966"/>
            <a:ext cx="448508" cy="448508"/>
          </a:xfrm>
          <a:prstGeom prst="roundRect">
            <a:avLst>
              <a:gd name="adj" fmla="val 18670"/>
            </a:avLst>
          </a:prstGeom>
          <a:solidFill>
            <a:srgbClr val="D9EDF2"/>
          </a:solidFill>
          <a:ln w="7620">
            <a:solidFill>
              <a:srgbClr val="BFD3D8"/>
            </a:solidFill>
            <a:prstDash val="solid"/>
          </a:ln>
        </p:spPr>
        <p:txBody>
          <a:bodyPr/>
          <a:lstStyle/>
          <a:p>
            <a:endParaRPr lang="en-IN"/>
          </a:p>
        </p:txBody>
      </p:sp>
      <p:pic>
        <p:nvPicPr>
          <p:cNvPr id="17" name="Image 4" descr="preencoded.png"/>
          <p:cNvPicPr>
            <a:picLocks noChangeAspect="1"/>
          </p:cNvPicPr>
          <p:nvPr/>
        </p:nvPicPr>
        <p:blipFill>
          <a:blip r:embed="rId7"/>
          <a:stretch>
            <a:fillRect/>
          </a:stretch>
        </p:blipFill>
        <p:spPr>
          <a:xfrm>
            <a:off x="772418" y="6620292"/>
            <a:ext cx="298966" cy="373737"/>
          </a:xfrm>
          <a:prstGeom prst="rect">
            <a:avLst/>
          </a:prstGeom>
        </p:spPr>
      </p:pic>
      <p:sp>
        <p:nvSpPr>
          <p:cNvPr id="18" name="Text 11"/>
          <p:cNvSpPr/>
          <p:nvPr/>
        </p:nvSpPr>
        <p:spPr>
          <a:xfrm>
            <a:off x="1345525" y="6651427"/>
            <a:ext cx="2619137" cy="311468"/>
          </a:xfrm>
          <a:prstGeom prst="rect">
            <a:avLst/>
          </a:prstGeom>
          <a:noFill/>
          <a:ln/>
        </p:spPr>
        <p:txBody>
          <a:bodyPr wrap="none" lIns="0" tIns="0" rIns="0" bIns="0" rtlCol="0" anchor="t"/>
          <a:lstStyle/>
          <a:p>
            <a:pPr marL="0" indent="0" algn="l">
              <a:lnSpc>
                <a:spcPts val="2450"/>
              </a:lnSpc>
              <a:buNone/>
            </a:pPr>
            <a:r>
              <a:rPr lang="en-US" sz="1950" dirty="0">
                <a:solidFill>
                  <a:srgbClr val="384653"/>
                </a:solidFill>
                <a:latin typeface="Host Grotesk Medium" pitchFamily="34" charset="0"/>
                <a:ea typeface="Host Grotesk Medium" pitchFamily="34" charset="-122"/>
                <a:cs typeface="Host Grotesk Medium" pitchFamily="34" charset="-120"/>
              </a:rPr>
              <a:t>Ease of Doing Business</a:t>
            </a:r>
            <a:endParaRPr lang="en-US" sz="1950" dirty="0"/>
          </a:p>
        </p:txBody>
      </p:sp>
      <p:sp>
        <p:nvSpPr>
          <p:cNvPr id="19" name="Text 12"/>
          <p:cNvSpPr/>
          <p:nvPr/>
        </p:nvSpPr>
        <p:spPr>
          <a:xfrm>
            <a:off x="1345525" y="7082433"/>
            <a:ext cx="7100768" cy="598170"/>
          </a:xfrm>
          <a:prstGeom prst="rect">
            <a:avLst/>
          </a:prstGeom>
          <a:noFill/>
          <a:ln/>
        </p:spPr>
        <p:txBody>
          <a:bodyPr wrap="square" lIns="0" tIns="0" rIns="0" bIns="0" rtlCol="0" anchor="t"/>
          <a:lstStyle/>
          <a:p>
            <a:pPr marL="0" indent="0" algn="l">
              <a:lnSpc>
                <a:spcPts val="2350"/>
              </a:lnSpc>
              <a:buNone/>
            </a:pPr>
            <a:r>
              <a:rPr lang="en-US" sz="1550" dirty="0">
                <a:solidFill>
                  <a:srgbClr val="384653"/>
                </a:solidFill>
                <a:latin typeface="Roboto" pitchFamily="34" charset="0"/>
                <a:ea typeface="Roboto" pitchFamily="34" charset="-122"/>
                <a:cs typeface="Roboto" pitchFamily="34" charset="-120"/>
              </a:rPr>
              <a:t>Part of government's broader initiative to improve ease of doing business and decriminalize technical/procedural violations.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92098" y="916424"/>
            <a:ext cx="12039243" cy="556379"/>
          </a:xfrm>
          <a:prstGeom prst="rect">
            <a:avLst/>
          </a:prstGeom>
          <a:noFill/>
          <a:ln/>
        </p:spPr>
        <p:txBody>
          <a:bodyPr wrap="none" lIns="0" tIns="0" rIns="0" bIns="0" rtlCol="0" anchor="t"/>
          <a:lstStyle/>
          <a:p>
            <a:pPr marL="0" indent="0" algn="just">
              <a:lnSpc>
                <a:spcPts val="4350"/>
              </a:lnSpc>
              <a:buNone/>
            </a:pPr>
            <a:r>
              <a:rPr lang="en-US" sz="3500" b="1" dirty="0">
                <a:solidFill>
                  <a:srgbClr val="1F1E1E"/>
                </a:solidFill>
                <a:latin typeface="Times New Roman" panose="02020603050405020304" pitchFamily="18" charset="0"/>
                <a:ea typeface="Alexandria Semi Bold" pitchFamily="34" charset="-122"/>
                <a:cs typeface="Times New Roman" panose="02020603050405020304" pitchFamily="18" charset="0"/>
              </a:rPr>
              <a:t>Provisions Before the Guidelines Issued on 17-10-2024</a:t>
            </a:r>
            <a:endParaRPr lang="en-US" sz="3500" b="1" dirty="0">
              <a:latin typeface="Times New Roman" panose="02020603050405020304" pitchFamily="18" charset="0"/>
              <a:cs typeface="Times New Roman" panose="02020603050405020304" pitchFamily="18" charset="0"/>
            </a:endParaRPr>
          </a:p>
        </p:txBody>
      </p:sp>
      <p:sp>
        <p:nvSpPr>
          <p:cNvPr id="3" name="Shape 1"/>
          <p:cNvSpPr/>
          <p:nvPr/>
        </p:nvSpPr>
        <p:spPr>
          <a:xfrm>
            <a:off x="584476" y="1811060"/>
            <a:ext cx="4369356" cy="6050550"/>
          </a:xfrm>
          <a:prstGeom prst="roundRect">
            <a:avLst>
              <a:gd name="adj" fmla="val 1626"/>
            </a:avLst>
          </a:prstGeom>
          <a:solidFill>
            <a:srgbClr val="D5DCF6"/>
          </a:solidFill>
          <a:ln w="7620">
            <a:solidFill>
              <a:srgbClr val="BBC2DC"/>
            </a:solidFill>
            <a:prstDash val="solid"/>
          </a:ln>
        </p:spPr>
        <p:txBody>
          <a:bodyPr/>
          <a:lstStyle/>
          <a:p>
            <a:pPr algn="just"/>
            <a:endParaRPr lang="en-IN" dirty="0">
              <a:latin typeface="Times New Roman" panose="02020603050405020304" pitchFamily="18" charset="0"/>
              <a:cs typeface="Times New Roman" panose="02020603050405020304" pitchFamily="18" charset="0"/>
            </a:endParaRPr>
          </a:p>
        </p:txBody>
      </p:sp>
      <p:sp>
        <p:nvSpPr>
          <p:cNvPr id="4" name="Text 2"/>
          <p:cNvSpPr/>
          <p:nvPr/>
        </p:nvSpPr>
        <p:spPr>
          <a:xfrm>
            <a:off x="768787" y="1987748"/>
            <a:ext cx="4015978" cy="556498"/>
          </a:xfrm>
          <a:prstGeom prst="rect">
            <a:avLst/>
          </a:prstGeom>
          <a:noFill/>
          <a:ln/>
        </p:spPr>
        <p:txBody>
          <a:bodyPr wrap="square" lIns="0" tIns="0" rIns="0" bIns="0" rtlCol="0" anchor="t"/>
          <a:lstStyle/>
          <a:p>
            <a:pPr marL="0" indent="0" algn="just">
              <a:lnSpc>
                <a:spcPts val="2150"/>
              </a:lnSpc>
              <a:buNone/>
            </a:pPr>
            <a:r>
              <a:rPr lang="en-US" b="1" u="sng" dirty="0">
                <a:solidFill>
                  <a:srgbClr val="3B3535"/>
                </a:solidFill>
                <a:latin typeface="Times New Roman" panose="02020603050405020304" pitchFamily="18" charset="0"/>
                <a:ea typeface="Alexandria Semi Bold" pitchFamily="34" charset="-122"/>
                <a:cs typeface="Times New Roman" panose="02020603050405020304" pitchFamily="18" charset="0"/>
              </a:rPr>
              <a:t>Limited Scope of Compoundable Offences</a:t>
            </a:r>
            <a:endParaRPr lang="en-US" b="1" u="sng" dirty="0">
              <a:latin typeface="Times New Roman" panose="02020603050405020304" pitchFamily="18" charset="0"/>
              <a:cs typeface="Times New Roman" panose="02020603050405020304" pitchFamily="18" charset="0"/>
            </a:endParaRPr>
          </a:p>
        </p:txBody>
      </p:sp>
      <p:sp>
        <p:nvSpPr>
          <p:cNvPr id="5" name="Text 3"/>
          <p:cNvSpPr/>
          <p:nvPr/>
        </p:nvSpPr>
        <p:spPr>
          <a:xfrm>
            <a:off x="768787" y="2741876"/>
            <a:ext cx="4015978" cy="2165033"/>
          </a:xfrm>
          <a:prstGeom prst="rect">
            <a:avLst/>
          </a:prstGeom>
          <a:noFill/>
          <a:ln/>
        </p:spPr>
        <p:txBody>
          <a:bodyPr wrap="square" lIns="0" tIns="0" rIns="0" bIns="0" rtlCol="0" anchor="t"/>
          <a:lstStyle/>
          <a:p>
            <a:pPr marL="0" indent="0" algn="just">
              <a:lnSpc>
                <a:spcPts val="2100"/>
              </a:lnSpc>
              <a:buNone/>
            </a:pPr>
            <a:r>
              <a:rPr lang="en-US" sz="1700" dirty="0">
                <a:solidFill>
                  <a:srgbClr val="3B3535"/>
                </a:solidFill>
                <a:latin typeface="Times New Roman" panose="02020603050405020304" pitchFamily="18" charset="0"/>
                <a:ea typeface="Sora Light" pitchFamily="34" charset="-122"/>
                <a:cs typeface="Times New Roman" panose="02020603050405020304" pitchFamily="18" charset="0"/>
              </a:rPr>
              <a:t>Before the revised guidelines dated 17-10-2024, only certain offences explicitly notified by the CBDT were eligible </a:t>
            </a:r>
            <a:r>
              <a:rPr lang="en-US" sz="1700" dirty="0">
                <a:latin typeface="Times New Roman" panose="02020603050405020304" pitchFamily="18" charset="0"/>
                <a:ea typeface="Sora Light" pitchFamily="34" charset="-122"/>
                <a:cs typeface="Times New Roman" panose="02020603050405020304" pitchFamily="18" charset="0"/>
              </a:rPr>
              <a:t>for</a:t>
            </a:r>
            <a:r>
              <a:rPr lang="en-US" sz="1700" dirty="0">
                <a:solidFill>
                  <a:srgbClr val="3B3535"/>
                </a:solidFill>
                <a:latin typeface="Times New Roman" panose="02020603050405020304" pitchFamily="18" charset="0"/>
                <a:ea typeface="Sora Light" pitchFamily="34" charset="-122"/>
                <a:cs typeface="Times New Roman" panose="02020603050405020304" pitchFamily="18" charset="0"/>
              </a:rPr>
              <a:t> compounding. The list excluded many serious offences, including those related to </a:t>
            </a:r>
            <a:r>
              <a:rPr lang="en-US" sz="1700" dirty="0" err="1">
                <a:solidFill>
                  <a:srgbClr val="3B3535"/>
                </a:solidFill>
                <a:latin typeface="Times New Roman" panose="02020603050405020304" pitchFamily="18" charset="0"/>
                <a:ea typeface="Sora Light" pitchFamily="34" charset="-122"/>
                <a:cs typeface="Times New Roman" panose="02020603050405020304" pitchFamily="18" charset="0"/>
              </a:rPr>
              <a:t>wilful</a:t>
            </a:r>
            <a:r>
              <a:rPr lang="en-US" sz="1700" dirty="0">
                <a:solidFill>
                  <a:srgbClr val="3B3535"/>
                </a:solidFill>
                <a:latin typeface="Times New Roman" panose="02020603050405020304" pitchFamily="18" charset="0"/>
                <a:ea typeface="Sora Light" pitchFamily="34" charset="-122"/>
                <a:cs typeface="Times New Roman" panose="02020603050405020304" pitchFamily="18" charset="0"/>
              </a:rPr>
              <a:t> tax evasion or intentional concealment of income. These offences often attracted prosecution with imprisonment or severe penalties.</a:t>
            </a:r>
            <a:endParaRPr lang="en-US" sz="1700" dirty="0">
              <a:latin typeface="Times New Roman" panose="02020603050405020304" pitchFamily="18" charset="0"/>
              <a:cs typeface="Times New Roman" panose="02020603050405020304" pitchFamily="18" charset="0"/>
            </a:endParaRPr>
          </a:p>
        </p:txBody>
      </p:sp>
      <p:sp>
        <p:nvSpPr>
          <p:cNvPr id="6" name="Text 4"/>
          <p:cNvSpPr/>
          <p:nvPr/>
        </p:nvSpPr>
        <p:spPr>
          <a:xfrm>
            <a:off x="768787" y="5076038"/>
            <a:ext cx="4015978" cy="1353145"/>
          </a:xfrm>
          <a:prstGeom prst="rect">
            <a:avLst/>
          </a:prstGeom>
          <a:noFill/>
          <a:ln/>
        </p:spPr>
        <p:txBody>
          <a:bodyPr wrap="square" lIns="0" tIns="0" rIns="0" bIns="0" rtlCol="0" anchor="t"/>
          <a:lstStyle/>
          <a:p>
            <a:pPr algn="just">
              <a:lnSpc>
                <a:spcPts val="2100"/>
              </a:lnSpc>
              <a:buSzPct val="100000"/>
            </a:pPr>
            <a:r>
              <a:rPr lang="en-US" sz="1700" dirty="0">
                <a:solidFill>
                  <a:srgbClr val="3B3535"/>
                </a:solidFill>
                <a:latin typeface="Times New Roman" panose="02020603050405020304" pitchFamily="18" charset="0"/>
                <a:cs typeface="Times New Roman" panose="02020603050405020304" pitchFamily="18" charset="0"/>
              </a:rPr>
              <a:t>Sections Relevant: </a:t>
            </a:r>
            <a:r>
              <a:rPr lang="en-US" sz="1700" b="1" dirty="0">
                <a:solidFill>
                  <a:srgbClr val="3B3535"/>
                </a:solidFill>
                <a:latin typeface="Times New Roman" panose="02020603050405020304" pitchFamily="18" charset="0"/>
                <a:cs typeface="Times New Roman" panose="02020603050405020304" pitchFamily="18" charset="0"/>
              </a:rPr>
              <a:t>271C</a:t>
            </a:r>
            <a:r>
              <a:rPr lang="en-US" sz="1700" dirty="0">
                <a:solidFill>
                  <a:srgbClr val="3B3535"/>
                </a:solidFill>
                <a:latin typeface="Times New Roman" panose="02020603050405020304" pitchFamily="18" charset="0"/>
                <a:cs typeface="Times New Roman" panose="02020603050405020304" pitchFamily="18" charset="0"/>
              </a:rPr>
              <a:t> (failure to deduct TDS), </a:t>
            </a:r>
            <a:r>
              <a:rPr lang="en-US" sz="1700" b="1" dirty="0">
                <a:solidFill>
                  <a:srgbClr val="3B3535"/>
                </a:solidFill>
                <a:latin typeface="Times New Roman" panose="02020603050405020304" pitchFamily="18" charset="0"/>
                <a:cs typeface="Times New Roman" panose="02020603050405020304" pitchFamily="18" charset="0"/>
              </a:rPr>
              <a:t>272A</a:t>
            </a:r>
            <a:r>
              <a:rPr lang="en-US" sz="1700" dirty="0">
                <a:solidFill>
                  <a:srgbClr val="3B3535"/>
                </a:solidFill>
                <a:latin typeface="Times New Roman" panose="02020603050405020304" pitchFamily="18" charset="0"/>
                <a:cs typeface="Times New Roman" panose="02020603050405020304" pitchFamily="18" charset="0"/>
              </a:rPr>
              <a:t> (failure to pay TDS/TCS), </a:t>
            </a:r>
            <a:r>
              <a:rPr lang="en-US" sz="1700" b="1" dirty="0">
                <a:solidFill>
                  <a:srgbClr val="3B3535"/>
                </a:solidFill>
                <a:latin typeface="Times New Roman" panose="02020603050405020304" pitchFamily="18" charset="0"/>
                <a:cs typeface="Times New Roman" panose="02020603050405020304" pitchFamily="18" charset="0"/>
              </a:rPr>
              <a:t>276B</a:t>
            </a:r>
            <a:r>
              <a:rPr lang="en-US" sz="1700" dirty="0">
                <a:solidFill>
                  <a:srgbClr val="3B3535"/>
                </a:solidFill>
                <a:latin typeface="Times New Roman" panose="02020603050405020304" pitchFamily="18" charset="0"/>
                <a:cs typeface="Times New Roman" panose="02020603050405020304" pitchFamily="18" charset="0"/>
              </a:rPr>
              <a:t> (failure to pay TCS), </a:t>
            </a:r>
            <a:r>
              <a:rPr lang="en-US" sz="1700" b="1" dirty="0">
                <a:solidFill>
                  <a:srgbClr val="3B3535"/>
                </a:solidFill>
                <a:latin typeface="Times New Roman" panose="02020603050405020304" pitchFamily="18" charset="0"/>
                <a:cs typeface="Times New Roman" panose="02020603050405020304" pitchFamily="18" charset="0"/>
              </a:rPr>
              <a:t>276CC</a:t>
            </a:r>
            <a:r>
              <a:rPr lang="en-US" sz="1700" dirty="0">
                <a:solidFill>
                  <a:srgbClr val="3B3535"/>
                </a:solidFill>
                <a:latin typeface="Times New Roman" panose="02020603050405020304" pitchFamily="18" charset="0"/>
                <a:cs typeface="Times New Roman" panose="02020603050405020304" pitchFamily="18" charset="0"/>
              </a:rPr>
              <a:t> (failure to pay tax within prescribed time), </a:t>
            </a:r>
            <a:r>
              <a:rPr lang="en-US" sz="1700" b="1" dirty="0">
                <a:solidFill>
                  <a:srgbClr val="3B3535"/>
                </a:solidFill>
                <a:latin typeface="Times New Roman" panose="02020603050405020304" pitchFamily="18" charset="0"/>
                <a:cs typeface="Times New Roman" panose="02020603050405020304" pitchFamily="18" charset="0"/>
              </a:rPr>
              <a:t>278</a:t>
            </a:r>
            <a:r>
              <a:rPr lang="en-US" sz="1700" dirty="0">
                <a:solidFill>
                  <a:srgbClr val="3B3535"/>
                </a:solidFill>
                <a:latin typeface="Times New Roman" panose="02020603050405020304" pitchFamily="18" charset="0"/>
                <a:cs typeface="Times New Roman" panose="02020603050405020304" pitchFamily="18" charset="0"/>
              </a:rPr>
              <a:t> (failure to produce accounts/documents).</a:t>
            </a:r>
          </a:p>
        </p:txBody>
      </p:sp>
      <p:sp>
        <p:nvSpPr>
          <p:cNvPr id="7" name="Text 5"/>
          <p:cNvSpPr/>
          <p:nvPr/>
        </p:nvSpPr>
        <p:spPr>
          <a:xfrm>
            <a:off x="761165" y="6694500"/>
            <a:ext cx="4015978" cy="811887"/>
          </a:xfrm>
          <a:prstGeom prst="rect">
            <a:avLst/>
          </a:prstGeom>
          <a:noFill/>
          <a:ln/>
        </p:spPr>
        <p:txBody>
          <a:bodyPr wrap="square" lIns="0" tIns="0" rIns="0" bIns="0" rtlCol="0" anchor="t"/>
          <a:lstStyle/>
          <a:p>
            <a:pPr indent="-342900" algn="just">
              <a:lnSpc>
                <a:spcPts val="2100"/>
              </a:lnSpc>
              <a:buSzPct val="100000"/>
              <a:buChar char="•"/>
            </a:pPr>
            <a:r>
              <a:rPr lang="en-US" sz="1700" dirty="0">
                <a:solidFill>
                  <a:srgbClr val="3B3535"/>
                </a:solidFill>
                <a:latin typeface="Times New Roman" panose="02020603050405020304" pitchFamily="18" charset="0"/>
                <a:cs typeface="Times New Roman" panose="02020603050405020304" pitchFamily="18" charset="0"/>
              </a:rPr>
              <a:t>Offences under Section </a:t>
            </a:r>
            <a:r>
              <a:rPr lang="en-US" sz="1700" b="1" dirty="0">
                <a:solidFill>
                  <a:srgbClr val="3B3535"/>
                </a:solidFill>
                <a:latin typeface="Times New Roman" panose="02020603050405020304" pitchFamily="18" charset="0"/>
                <a:cs typeface="Times New Roman" panose="02020603050405020304" pitchFamily="18" charset="0"/>
              </a:rPr>
              <a:t>276D</a:t>
            </a:r>
            <a:r>
              <a:rPr lang="en-US" sz="1700" dirty="0">
                <a:solidFill>
                  <a:srgbClr val="3B3535"/>
                </a:solidFill>
                <a:latin typeface="Times New Roman" panose="02020603050405020304" pitchFamily="18" charset="0"/>
                <a:cs typeface="Times New Roman" panose="02020603050405020304" pitchFamily="18" charset="0"/>
              </a:rPr>
              <a:t> (failure to comply with notice for filing return) were non-compoundable before.</a:t>
            </a:r>
          </a:p>
        </p:txBody>
      </p:sp>
      <p:sp>
        <p:nvSpPr>
          <p:cNvPr id="8" name="Shape 6"/>
          <p:cNvSpPr/>
          <p:nvPr/>
        </p:nvSpPr>
        <p:spPr>
          <a:xfrm>
            <a:off x="5130522" y="1811060"/>
            <a:ext cx="4369356" cy="6050550"/>
          </a:xfrm>
          <a:prstGeom prst="roundRect">
            <a:avLst>
              <a:gd name="adj" fmla="val 1626"/>
            </a:avLst>
          </a:prstGeom>
          <a:solidFill>
            <a:srgbClr val="D5DCF6"/>
          </a:solidFill>
          <a:ln w="7620">
            <a:solidFill>
              <a:srgbClr val="BBC2DC"/>
            </a:solidFill>
            <a:prstDash val="solid"/>
          </a:ln>
        </p:spPr>
        <p:txBody>
          <a:bodyPr/>
          <a:lstStyle/>
          <a:p>
            <a:pPr algn="just"/>
            <a:endParaRPr lang="en-IN">
              <a:latin typeface="Times New Roman" panose="02020603050405020304" pitchFamily="18" charset="0"/>
              <a:cs typeface="Times New Roman" panose="02020603050405020304" pitchFamily="18" charset="0"/>
            </a:endParaRPr>
          </a:p>
        </p:txBody>
      </p:sp>
      <p:sp>
        <p:nvSpPr>
          <p:cNvPr id="9" name="Text 7"/>
          <p:cNvSpPr/>
          <p:nvPr/>
        </p:nvSpPr>
        <p:spPr>
          <a:xfrm>
            <a:off x="5307211" y="1987748"/>
            <a:ext cx="4015978" cy="556498"/>
          </a:xfrm>
          <a:prstGeom prst="rect">
            <a:avLst/>
          </a:prstGeom>
          <a:noFill/>
          <a:ln/>
        </p:spPr>
        <p:txBody>
          <a:bodyPr wrap="square" lIns="0" tIns="0" rIns="0" bIns="0" rtlCol="0" anchor="t"/>
          <a:lstStyle/>
          <a:p>
            <a:pPr algn="just">
              <a:lnSpc>
                <a:spcPts val="2150"/>
              </a:lnSpc>
            </a:pPr>
            <a:r>
              <a:rPr lang="en-US" b="1" u="sng" dirty="0">
                <a:solidFill>
                  <a:srgbClr val="3B3535"/>
                </a:solidFill>
                <a:latin typeface="Times New Roman" panose="02020603050405020304" pitchFamily="18" charset="0"/>
                <a:cs typeface="Times New Roman" panose="02020603050405020304" pitchFamily="18" charset="0"/>
              </a:rPr>
              <a:t>Time Limit for Filing Compounding Applications</a:t>
            </a:r>
          </a:p>
        </p:txBody>
      </p:sp>
      <p:sp>
        <p:nvSpPr>
          <p:cNvPr id="10" name="Text 8"/>
          <p:cNvSpPr/>
          <p:nvPr/>
        </p:nvSpPr>
        <p:spPr>
          <a:xfrm>
            <a:off x="5307211" y="2743421"/>
            <a:ext cx="4015978" cy="1894403"/>
          </a:xfrm>
          <a:prstGeom prst="rect">
            <a:avLst/>
          </a:prstGeom>
          <a:noFill/>
          <a:ln/>
        </p:spPr>
        <p:txBody>
          <a:bodyPr wrap="square" lIns="0" tIns="0" rIns="0" bIns="0" rtlCol="0" anchor="t"/>
          <a:lstStyle/>
          <a:p>
            <a:pPr algn="just">
              <a:lnSpc>
                <a:spcPts val="2100"/>
              </a:lnSpc>
            </a:pPr>
            <a:r>
              <a:rPr lang="en-US" sz="1700" dirty="0">
                <a:solidFill>
                  <a:srgbClr val="3B3535"/>
                </a:solidFill>
                <a:latin typeface="Times New Roman" panose="02020603050405020304" pitchFamily="18" charset="0"/>
                <a:cs typeface="Times New Roman" panose="02020603050405020304" pitchFamily="18" charset="0"/>
              </a:rPr>
              <a:t>A strict limitation was imposed requiring applications for compounding </a:t>
            </a:r>
            <a:r>
              <a:rPr lang="en-US" sz="1700" b="1" dirty="0">
                <a:solidFill>
                  <a:srgbClr val="3B3535"/>
                </a:solidFill>
                <a:latin typeface="Times New Roman" panose="02020603050405020304" pitchFamily="18" charset="0"/>
                <a:cs typeface="Times New Roman" panose="02020603050405020304" pitchFamily="18" charset="0"/>
              </a:rPr>
              <a:t>to be filed within 36 months from the date the offence was committed or came to the notice of the department. </a:t>
            </a:r>
            <a:r>
              <a:rPr lang="en-US" sz="1700" dirty="0">
                <a:solidFill>
                  <a:srgbClr val="3B3535"/>
                </a:solidFill>
                <a:latin typeface="Times New Roman" panose="02020603050405020304" pitchFamily="18" charset="0"/>
                <a:cs typeface="Times New Roman" panose="02020603050405020304" pitchFamily="18" charset="0"/>
              </a:rPr>
              <a:t>Applications filed beyond this period were generally rejected, restricting relief for offences older than three years.</a:t>
            </a:r>
          </a:p>
        </p:txBody>
      </p:sp>
      <p:sp>
        <p:nvSpPr>
          <p:cNvPr id="11" name="Text 9"/>
          <p:cNvSpPr/>
          <p:nvPr/>
        </p:nvSpPr>
        <p:spPr>
          <a:xfrm>
            <a:off x="5307211" y="4943836"/>
            <a:ext cx="4015978" cy="1082516"/>
          </a:xfrm>
          <a:prstGeom prst="rect">
            <a:avLst/>
          </a:prstGeom>
          <a:noFill/>
          <a:ln/>
        </p:spPr>
        <p:txBody>
          <a:bodyPr wrap="square" lIns="0" tIns="0" rIns="0" bIns="0" rtlCol="0" anchor="t"/>
          <a:lstStyle/>
          <a:p>
            <a:pPr indent="-342900" algn="just">
              <a:lnSpc>
                <a:spcPts val="2100"/>
              </a:lnSpc>
              <a:buSzPct val="100000"/>
              <a:buChar char="•"/>
            </a:pPr>
            <a:r>
              <a:rPr lang="en-US" sz="1700" dirty="0">
                <a:solidFill>
                  <a:srgbClr val="3B3535"/>
                </a:solidFill>
                <a:latin typeface="Times New Roman" panose="02020603050405020304" pitchFamily="18" charset="0"/>
                <a:cs typeface="Times New Roman" panose="02020603050405020304" pitchFamily="18" charset="0"/>
              </a:rPr>
              <a:t>This time limit posed a significant barrier for taxpayers who became aware of proceedings late or who faced procedural delays.</a:t>
            </a:r>
          </a:p>
        </p:txBody>
      </p:sp>
      <p:sp>
        <p:nvSpPr>
          <p:cNvPr id="12" name="Shape 10"/>
          <p:cNvSpPr/>
          <p:nvPr/>
        </p:nvSpPr>
        <p:spPr>
          <a:xfrm>
            <a:off x="9668946" y="1811060"/>
            <a:ext cx="4369356" cy="6050550"/>
          </a:xfrm>
          <a:prstGeom prst="roundRect">
            <a:avLst>
              <a:gd name="adj" fmla="val 1626"/>
            </a:avLst>
          </a:prstGeom>
          <a:solidFill>
            <a:srgbClr val="D5DCF6"/>
          </a:solidFill>
          <a:ln w="7620">
            <a:solidFill>
              <a:srgbClr val="BBC2DC"/>
            </a:solidFill>
            <a:prstDash val="solid"/>
          </a:ln>
        </p:spPr>
        <p:txBody>
          <a:bodyPr/>
          <a:lstStyle/>
          <a:p>
            <a:pPr algn="just"/>
            <a:endParaRPr lang="en-IN">
              <a:latin typeface="Times New Roman" panose="02020603050405020304" pitchFamily="18" charset="0"/>
              <a:cs typeface="Times New Roman" panose="02020603050405020304" pitchFamily="18" charset="0"/>
            </a:endParaRPr>
          </a:p>
        </p:txBody>
      </p:sp>
      <p:sp>
        <p:nvSpPr>
          <p:cNvPr id="13" name="Text 11"/>
          <p:cNvSpPr/>
          <p:nvPr/>
        </p:nvSpPr>
        <p:spPr>
          <a:xfrm>
            <a:off x="9845635" y="1987748"/>
            <a:ext cx="4015978" cy="556498"/>
          </a:xfrm>
          <a:prstGeom prst="rect">
            <a:avLst/>
          </a:prstGeom>
          <a:noFill/>
          <a:ln/>
        </p:spPr>
        <p:txBody>
          <a:bodyPr wrap="square" lIns="0" tIns="0" rIns="0" bIns="0" rtlCol="0" anchor="t"/>
          <a:lstStyle/>
          <a:p>
            <a:pPr indent="0" algn="just">
              <a:lnSpc>
                <a:spcPts val="2150"/>
              </a:lnSpc>
              <a:buNone/>
            </a:pPr>
            <a:r>
              <a:rPr lang="en-US" b="1" u="sng" dirty="0">
                <a:solidFill>
                  <a:srgbClr val="3B3535"/>
                </a:solidFill>
                <a:latin typeface="Times New Roman" panose="02020603050405020304" pitchFamily="18" charset="0"/>
                <a:cs typeface="Times New Roman" panose="02020603050405020304" pitchFamily="18" charset="0"/>
              </a:rPr>
              <a:t>Complex and Burdensome Fee Structure</a:t>
            </a:r>
          </a:p>
        </p:txBody>
      </p:sp>
      <p:sp>
        <p:nvSpPr>
          <p:cNvPr id="14" name="Text 12"/>
          <p:cNvSpPr/>
          <p:nvPr/>
        </p:nvSpPr>
        <p:spPr>
          <a:xfrm>
            <a:off x="9845635" y="2703121"/>
            <a:ext cx="4015978" cy="1623774"/>
          </a:xfrm>
          <a:prstGeom prst="rect">
            <a:avLst/>
          </a:prstGeom>
          <a:noFill/>
          <a:ln/>
        </p:spPr>
        <p:txBody>
          <a:bodyPr wrap="square" lIns="0" tIns="0" rIns="0" bIns="0" rtlCol="0" anchor="t"/>
          <a:lstStyle/>
          <a:p>
            <a:pPr indent="-342900" algn="just">
              <a:lnSpc>
                <a:spcPts val="2100"/>
              </a:lnSpc>
              <a:buSzPct val="100000"/>
              <a:buChar char="•"/>
            </a:pPr>
            <a:r>
              <a:rPr lang="en-US" sz="1700" dirty="0">
                <a:solidFill>
                  <a:srgbClr val="3B3535"/>
                </a:solidFill>
                <a:latin typeface="Times New Roman" panose="02020603050405020304" pitchFamily="18" charset="0"/>
                <a:cs typeface="Times New Roman" panose="02020603050405020304" pitchFamily="18" charset="0"/>
              </a:rPr>
              <a:t>The compounding fees prescribed by CBDT were complex, varying widely depending on the offence's nature and the amount of tax involved. This led to inconsistent application and increased financial burden on taxpayers. For instance:</a:t>
            </a:r>
          </a:p>
        </p:txBody>
      </p:sp>
      <p:sp>
        <p:nvSpPr>
          <p:cNvPr id="15" name="Text 13"/>
          <p:cNvSpPr/>
          <p:nvPr/>
        </p:nvSpPr>
        <p:spPr>
          <a:xfrm>
            <a:off x="9845635" y="4474280"/>
            <a:ext cx="4015978" cy="811887"/>
          </a:xfrm>
          <a:prstGeom prst="rect">
            <a:avLst/>
          </a:prstGeom>
          <a:noFill/>
          <a:ln/>
        </p:spPr>
        <p:txBody>
          <a:bodyPr wrap="square" lIns="0" tIns="0" rIns="0" bIns="0" rtlCol="0" anchor="t"/>
          <a:lstStyle/>
          <a:p>
            <a:pPr indent="-342900" algn="just">
              <a:lnSpc>
                <a:spcPts val="2100"/>
              </a:lnSpc>
              <a:buSzPct val="100000"/>
              <a:buChar char="•"/>
            </a:pPr>
            <a:r>
              <a:rPr lang="en-US" sz="1700" dirty="0">
                <a:solidFill>
                  <a:srgbClr val="3B3535"/>
                </a:solidFill>
                <a:latin typeface="Times New Roman" panose="02020603050405020304" pitchFamily="18" charset="0"/>
                <a:cs typeface="Times New Roman" panose="02020603050405020304" pitchFamily="18" charset="0"/>
              </a:rPr>
              <a:t>Failure to deduct TDS (Section 271C) could attract fees ranging from ₹10,000 to ₹1 lakh depending on the amount involved.</a:t>
            </a:r>
          </a:p>
        </p:txBody>
      </p:sp>
      <p:sp>
        <p:nvSpPr>
          <p:cNvPr id="16" name="Text 14"/>
          <p:cNvSpPr/>
          <p:nvPr/>
        </p:nvSpPr>
        <p:spPr>
          <a:xfrm>
            <a:off x="9845635" y="5446958"/>
            <a:ext cx="4015978" cy="1082516"/>
          </a:xfrm>
          <a:prstGeom prst="rect">
            <a:avLst/>
          </a:prstGeom>
          <a:noFill/>
          <a:ln/>
        </p:spPr>
        <p:txBody>
          <a:bodyPr wrap="square" lIns="0" tIns="0" rIns="0" bIns="0" rtlCol="0" anchor="t"/>
          <a:lstStyle/>
          <a:p>
            <a:pPr indent="-342900" algn="just">
              <a:lnSpc>
                <a:spcPts val="2100"/>
              </a:lnSpc>
              <a:buSzPct val="100000"/>
              <a:buChar char="•"/>
            </a:pPr>
            <a:r>
              <a:rPr lang="en-US" sz="1700" dirty="0">
                <a:solidFill>
                  <a:srgbClr val="3B3535"/>
                </a:solidFill>
                <a:latin typeface="Times New Roman" panose="02020603050405020304" pitchFamily="18" charset="0"/>
                <a:cs typeface="Times New Roman" panose="02020603050405020304" pitchFamily="18" charset="0"/>
              </a:rPr>
              <a:t>Failure to pay tax within time (Section 276CC) involved fees which were often a percentage of the tax default, sometimes up to 10-25% of tax payable.</a:t>
            </a:r>
          </a:p>
        </p:txBody>
      </p:sp>
      <p:sp>
        <p:nvSpPr>
          <p:cNvPr id="17" name="Text 15"/>
          <p:cNvSpPr/>
          <p:nvPr/>
        </p:nvSpPr>
        <p:spPr>
          <a:xfrm>
            <a:off x="9845635" y="6654284"/>
            <a:ext cx="4015978" cy="541258"/>
          </a:xfrm>
          <a:prstGeom prst="rect">
            <a:avLst/>
          </a:prstGeom>
          <a:noFill/>
          <a:ln/>
        </p:spPr>
        <p:txBody>
          <a:bodyPr wrap="square" lIns="0" tIns="0" rIns="0" bIns="0" rtlCol="0" anchor="t"/>
          <a:lstStyle/>
          <a:p>
            <a:pPr indent="-342900" algn="just">
              <a:lnSpc>
                <a:spcPts val="2100"/>
              </a:lnSpc>
              <a:buSzPct val="100000"/>
              <a:buChar char="•"/>
            </a:pPr>
            <a:r>
              <a:rPr lang="en-US" sz="1700" dirty="0">
                <a:solidFill>
                  <a:srgbClr val="3B3535"/>
                </a:solidFill>
                <a:latin typeface="Times New Roman" panose="02020603050405020304" pitchFamily="18" charset="0"/>
                <a:cs typeface="Times New Roman" panose="02020603050405020304" pitchFamily="18" charset="0"/>
              </a:rPr>
              <a:t>Fees were fixed or slab-based and not uniform across offences, causing confusion.</a:t>
            </a:r>
          </a:p>
        </p:txBody>
      </p:sp>
      <p:sp>
        <p:nvSpPr>
          <p:cNvPr id="18" name="Rectangle 17">
            <a:extLst>
              <a:ext uri="{FF2B5EF4-FFF2-40B4-BE49-F238E27FC236}">
                <a16:creationId xmlns:a16="http://schemas.microsoft.com/office/drawing/2014/main" id="{3AFE73E1-8D8D-A594-19D3-AF2E9A3146F9}"/>
              </a:ext>
            </a:extLst>
          </p:cNvPr>
          <p:cNvSpPr/>
          <p:nvPr/>
        </p:nvSpPr>
        <p:spPr>
          <a:xfrm>
            <a:off x="12879659" y="7861610"/>
            <a:ext cx="1583473" cy="338257"/>
          </a:xfrm>
          <a:prstGeom prst="rect">
            <a:avLst/>
          </a:prstGeom>
          <a:solidFill>
            <a:srgbClr val="FF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IN" sz="170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867F2EC8-489D-5568-C1C1-17F9449E63F4}"/>
              </a:ext>
            </a:extLst>
          </p:cNvPr>
          <p:cNvSpPr/>
          <p:nvPr/>
        </p:nvSpPr>
        <p:spPr>
          <a:xfrm rot="5400000">
            <a:off x="13546424" y="7036098"/>
            <a:ext cx="1583473" cy="584475"/>
          </a:xfrm>
          <a:prstGeom prst="rect">
            <a:avLst/>
          </a:prstGeom>
          <a:solidFill>
            <a:srgbClr val="FF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IN" sz="17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97537" y="591026"/>
            <a:ext cx="11582757" cy="704850"/>
          </a:xfrm>
          <a:prstGeom prst="rect">
            <a:avLst/>
          </a:prstGeom>
          <a:noFill/>
          <a:ln/>
        </p:spPr>
        <p:txBody>
          <a:bodyPr wrap="none" lIns="0" tIns="0" rIns="0" bIns="0" rtlCol="0" anchor="t"/>
          <a:lstStyle/>
          <a:p>
            <a:pPr marL="0" indent="0" algn="just">
              <a:lnSpc>
                <a:spcPts val="5550"/>
              </a:lnSpc>
              <a:buNone/>
            </a:pPr>
            <a:r>
              <a:rPr lang="en-US" sz="4400" b="1" dirty="0">
                <a:solidFill>
                  <a:srgbClr val="1F1E1E"/>
                </a:solidFill>
                <a:latin typeface="Times New Roman" panose="02020603050405020304" pitchFamily="18" charset="0"/>
                <a:ea typeface="Alexandria Semi Bold" pitchFamily="34" charset="-122"/>
                <a:cs typeface="Times New Roman" panose="02020603050405020304" pitchFamily="18" charset="0"/>
              </a:rPr>
              <a:t>Additional Limitations Before Issuance of Guidelines</a:t>
            </a:r>
            <a:endParaRPr lang="en-US" sz="4400" b="1" dirty="0">
              <a:latin typeface="Times New Roman" panose="02020603050405020304" pitchFamily="18" charset="0"/>
              <a:cs typeface="Times New Roman" panose="02020603050405020304" pitchFamily="18" charset="0"/>
            </a:endParaRPr>
          </a:p>
        </p:txBody>
      </p:sp>
      <p:sp>
        <p:nvSpPr>
          <p:cNvPr id="3" name="Text 1"/>
          <p:cNvSpPr/>
          <p:nvPr/>
        </p:nvSpPr>
        <p:spPr>
          <a:xfrm>
            <a:off x="749975" y="1829753"/>
            <a:ext cx="4027884" cy="704850"/>
          </a:xfrm>
          <a:prstGeom prst="rect">
            <a:avLst/>
          </a:prstGeom>
          <a:noFill/>
          <a:ln/>
        </p:spPr>
        <p:txBody>
          <a:bodyPr wrap="square" lIns="0" tIns="0" rIns="0" bIns="0" rtlCol="0" anchor="t"/>
          <a:lstStyle/>
          <a:p>
            <a:pPr marL="0" indent="0" algn="just">
              <a:lnSpc>
                <a:spcPts val="2750"/>
              </a:lnSpc>
              <a:buNone/>
            </a:pPr>
            <a:r>
              <a:rPr lang="en-US" sz="2200" b="1" u="sng" dirty="0">
                <a:solidFill>
                  <a:srgbClr val="1F1E1E"/>
                </a:solidFill>
                <a:latin typeface="Times New Roman" panose="02020603050405020304" pitchFamily="18" charset="0"/>
                <a:ea typeface="Alexandria Semi Bold" pitchFamily="34" charset="-122"/>
                <a:cs typeface="Times New Roman" panose="02020603050405020304" pitchFamily="18" charset="0"/>
              </a:rPr>
              <a:t>Restriction on Number of Applications</a:t>
            </a:r>
            <a:endParaRPr lang="en-US" sz="2200" b="1" u="sng" dirty="0">
              <a:latin typeface="Times New Roman" panose="02020603050405020304" pitchFamily="18" charset="0"/>
              <a:cs typeface="Times New Roman" panose="02020603050405020304" pitchFamily="18" charset="0"/>
            </a:endParaRPr>
          </a:p>
        </p:txBody>
      </p:sp>
      <p:sp>
        <p:nvSpPr>
          <p:cNvPr id="4" name="Text 2"/>
          <p:cNvSpPr/>
          <p:nvPr/>
        </p:nvSpPr>
        <p:spPr>
          <a:xfrm>
            <a:off x="749975" y="2748796"/>
            <a:ext cx="4027884" cy="2743200"/>
          </a:xfrm>
          <a:prstGeom prst="rect">
            <a:avLst/>
          </a:prstGeom>
          <a:noFill/>
          <a:ln/>
        </p:spPr>
        <p:txBody>
          <a:bodyPr wrap="square" lIns="0" tIns="0" rIns="0" bIns="0" rtlCol="0" anchor="t"/>
          <a:lstStyle/>
          <a:p>
            <a:pPr marL="0" indent="0" algn="just">
              <a:lnSpc>
                <a:spcPts val="2650"/>
              </a:lnSpc>
              <a:buNone/>
            </a:pPr>
            <a:r>
              <a:rPr lang="en-US" sz="1700" dirty="0">
                <a:solidFill>
                  <a:srgbClr val="3B3535"/>
                </a:solidFill>
                <a:latin typeface="Times New Roman" panose="02020603050405020304" pitchFamily="18" charset="0"/>
                <a:ea typeface="Sora Light" pitchFamily="34" charset="-122"/>
                <a:cs typeface="Times New Roman" panose="02020603050405020304" pitchFamily="18" charset="0"/>
              </a:rPr>
              <a:t>Only one compounding application per offence was permitted. If an application was rejected due to procedural defects or incomplete documentation, the taxpayer had minimal opportunity to reapply. This rigid restriction caused hardship and procedural unfairness.</a:t>
            </a:r>
            <a:endParaRPr lang="en-US" sz="1700" dirty="0">
              <a:latin typeface="Times New Roman" panose="02020603050405020304" pitchFamily="18" charset="0"/>
              <a:cs typeface="Times New Roman" panose="02020603050405020304" pitchFamily="18" charset="0"/>
            </a:endParaRPr>
          </a:p>
        </p:txBody>
      </p:sp>
      <p:sp>
        <p:nvSpPr>
          <p:cNvPr id="5" name="Text 3"/>
          <p:cNvSpPr/>
          <p:nvPr/>
        </p:nvSpPr>
        <p:spPr>
          <a:xfrm>
            <a:off x="5308163" y="1829753"/>
            <a:ext cx="4027884" cy="704850"/>
          </a:xfrm>
          <a:prstGeom prst="rect">
            <a:avLst/>
          </a:prstGeom>
          <a:noFill/>
          <a:ln/>
        </p:spPr>
        <p:txBody>
          <a:bodyPr wrap="square" lIns="0" tIns="0" rIns="0" bIns="0" rtlCol="0" anchor="t"/>
          <a:lstStyle/>
          <a:p>
            <a:pPr algn="just">
              <a:lnSpc>
                <a:spcPts val="2750"/>
              </a:lnSpc>
            </a:pPr>
            <a:r>
              <a:rPr lang="en-US" sz="2200" b="1" u="sng" dirty="0">
                <a:solidFill>
                  <a:srgbClr val="1F1E1E"/>
                </a:solidFill>
                <a:latin typeface="Times New Roman" panose="02020603050405020304" pitchFamily="18" charset="0"/>
                <a:cs typeface="Times New Roman" panose="02020603050405020304" pitchFamily="18" charset="0"/>
              </a:rPr>
              <a:t>Joint Application by Co-accused Required</a:t>
            </a:r>
          </a:p>
        </p:txBody>
      </p:sp>
      <p:sp>
        <p:nvSpPr>
          <p:cNvPr id="6" name="Text 4"/>
          <p:cNvSpPr/>
          <p:nvPr/>
        </p:nvSpPr>
        <p:spPr>
          <a:xfrm>
            <a:off x="5308163" y="2748796"/>
            <a:ext cx="4027884" cy="3771900"/>
          </a:xfrm>
          <a:prstGeom prst="rect">
            <a:avLst/>
          </a:prstGeom>
          <a:noFill/>
          <a:ln/>
        </p:spPr>
        <p:txBody>
          <a:bodyPr wrap="square" lIns="0" tIns="0" rIns="0" bIns="0" rtlCol="0" anchor="t"/>
          <a:lstStyle/>
          <a:p>
            <a:pPr algn="just">
              <a:lnSpc>
                <a:spcPts val="2650"/>
              </a:lnSpc>
            </a:pPr>
            <a:r>
              <a:rPr lang="en-US" sz="1700" dirty="0">
                <a:solidFill>
                  <a:srgbClr val="3B3535"/>
                </a:solidFill>
                <a:latin typeface="Times New Roman" panose="02020603050405020304" pitchFamily="18" charset="0"/>
                <a:cs typeface="Times New Roman" panose="02020603050405020304" pitchFamily="18" charset="0"/>
              </a:rPr>
              <a:t>Where multiple accused persons were involved, the law required a joint compounding application by all co-accused. Separate or independent applications by individual co-accused were not allowed. This created difficulties when some accused persons refused to cooperate or were unavailable, potentially delaying or derailing the compounding process.</a:t>
            </a:r>
          </a:p>
        </p:txBody>
      </p:sp>
      <p:sp>
        <p:nvSpPr>
          <p:cNvPr id="7" name="Text 5"/>
          <p:cNvSpPr/>
          <p:nvPr/>
        </p:nvSpPr>
        <p:spPr>
          <a:xfrm>
            <a:off x="9866352" y="1829753"/>
            <a:ext cx="4027884" cy="704850"/>
          </a:xfrm>
          <a:prstGeom prst="rect">
            <a:avLst/>
          </a:prstGeom>
          <a:noFill/>
          <a:ln/>
        </p:spPr>
        <p:txBody>
          <a:bodyPr wrap="square" lIns="0" tIns="0" rIns="0" bIns="0" rtlCol="0" anchor="t"/>
          <a:lstStyle/>
          <a:p>
            <a:pPr indent="0" algn="just">
              <a:lnSpc>
                <a:spcPts val="2750"/>
              </a:lnSpc>
              <a:buNone/>
            </a:pPr>
            <a:r>
              <a:rPr lang="en-US" sz="2200" b="1" u="sng" dirty="0">
                <a:solidFill>
                  <a:srgbClr val="1F1E1E"/>
                </a:solidFill>
                <a:latin typeface="Times New Roman" panose="02020603050405020304" pitchFamily="18" charset="0"/>
                <a:cs typeface="Times New Roman" panose="02020603050405020304" pitchFamily="18" charset="0"/>
              </a:rPr>
              <a:t>Procedural Delays and Discretion</a:t>
            </a:r>
          </a:p>
        </p:txBody>
      </p:sp>
      <p:sp>
        <p:nvSpPr>
          <p:cNvPr id="8" name="Text 6"/>
          <p:cNvSpPr/>
          <p:nvPr/>
        </p:nvSpPr>
        <p:spPr>
          <a:xfrm>
            <a:off x="9866352" y="2748796"/>
            <a:ext cx="4027884" cy="2400300"/>
          </a:xfrm>
          <a:prstGeom prst="rect">
            <a:avLst/>
          </a:prstGeom>
          <a:noFill/>
          <a:ln/>
        </p:spPr>
        <p:txBody>
          <a:bodyPr wrap="square" lIns="0" tIns="0" rIns="0" bIns="0" rtlCol="0" anchor="t"/>
          <a:lstStyle/>
          <a:p>
            <a:pPr indent="0" algn="just">
              <a:lnSpc>
                <a:spcPts val="2650"/>
              </a:lnSpc>
              <a:buNone/>
            </a:pPr>
            <a:r>
              <a:rPr lang="en-US" sz="1700" dirty="0">
                <a:solidFill>
                  <a:srgbClr val="3B3535"/>
                </a:solidFill>
                <a:latin typeface="Times New Roman" panose="02020603050405020304" pitchFamily="18" charset="0"/>
                <a:cs typeface="Times New Roman" panose="02020603050405020304" pitchFamily="18" charset="0"/>
              </a:rPr>
              <a:t>The process was marked by procedural rigidity and discretionary delays. The competent authorities had wide latitude to seek additional documents or reject applications on technical grounds, which increased litigation and uncertainty.</a:t>
            </a:r>
          </a:p>
        </p:txBody>
      </p:sp>
      <p:sp>
        <p:nvSpPr>
          <p:cNvPr id="9" name="Text 7"/>
          <p:cNvSpPr/>
          <p:nvPr/>
        </p:nvSpPr>
        <p:spPr>
          <a:xfrm>
            <a:off x="763785" y="6440532"/>
            <a:ext cx="13130451" cy="685800"/>
          </a:xfrm>
          <a:prstGeom prst="rect">
            <a:avLst/>
          </a:prstGeom>
          <a:noFill/>
          <a:ln/>
        </p:spPr>
        <p:txBody>
          <a:bodyPr wrap="square" lIns="0" tIns="0" rIns="0" bIns="0" rtlCol="0" anchor="t"/>
          <a:lstStyle/>
          <a:p>
            <a:pPr marL="0" indent="0" algn="just">
              <a:lnSpc>
                <a:spcPts val="2650"/>
              </a:lnSpc>
              <a:buNone/>
            </a:pPr>
            <a:r>
              <a:rPr lang="en-US" sz="1700" dirty="0">
                <a:solidFill>
                  <a:srgbClr val="3B3535"/>
                </a:solidFill>
                <a:latin typeface="Times New Roman" panose="02020603050405020304" pitchFamily="18" charset="0"/>
                <a:cs typeface="Times New Roman" panose="02020603050405020304" pitchFamily="18" charset="0"/>
              </a:rPr>
              <a:t>On acceptance of the application and payment of fees, the offence was deemed compounded under Section 279(2), effectively extinguishing liability to prosecution or further penal proceedings</a:t>
            </a:r>
            <a:r>
              <a:rPr lang="en-US" sz="1650" dirty="0">
                <a:solidFill>
                  <a:srgbClr val="3B3535"/>
                </a:solidFill>
                <a:latin typeface="Times New Roman" panose="02020603050405020304" pitchFamily="18" charset="0"/>
                <a:ea typeface="Sora Light" pitchFamily="34" charset="-122"/>
                <a:cs typeface="Times New Roman" panose="02020603050405020304" pitchFamily="18" charset="0"/>
              </a:rPr>
              <a:t>.</a:t>
            </a:r>
            <a:endParaRPr lang="en-US" sz="165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5AA3298-54B9-FD5B-3DA3-571E0D0820DF}"/>
              </a:ext>
            </a:extLst>
          </p:cNvPr>
          <p:cNvSpPr/>
          <p:nvPr/>
        </p:nvSpPr>
        <p:spPr>
          <a:xfrm>
            <a:off x="12879658" y="7727794"/>
            <a:ext cx="1750741" cy="390293"/>
          </a:xfrm>
          <a:prstGeom prst="rect">
            <a:avLst/>
          </a:prstGeom>
          <a:solidFill>
            <a:srgbClr val="FF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IN">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4450</Words>
  <Application>Microsoft Office PowerPoint</Application>
  <PresentationFormat>Custom</PresentationFormat>
  <Paragraphs>382</Paragraphs>
  <Slides>37</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Angsana New</vt:lpstr>
      <vt:lpstr>Arial</vt:lpstr>
      <vt:lpstr>Host Grotesk Medium</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KARUNAKAR  SANDABOINA</cp:lastModifiedBy>
  <cp:revision>6</cp:revision>
  <dcterms:created xsi:type="dcterms:W3CDTF">2025-05-19T04:13:50Z</dcterms:created>
  <dcterms:modified xsi:type="dcterms:W3CDTF">2025-05-20T11:08:53Z</dcterms:modified>
</cp:coreProperties>
</file>