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notesMasterIdLst>
    <p:notesMasterId r:id="rId19"/>
  </p:notesMasterIdLst>
  <p:sldIdLst>
    <p:sldId id="256" r:id="rId2"/>
    <p:sldId id="258" r:id="rId3"/>
    <p:sldId id="259" r:id="rId4"/>
    <p:sldId id="280" r:id="rId5"/>
    <p:sldId id="359" r:id="rId6"/>
    <p:sldId id="302" r:id="rId7"/>
    <p:sldId id="297" r:id="rId8"/>
    <p:sldId id="299" r:id="rId9"/>
    <p:sldId id="362" r:id="rId10"/>
    <p:sldId id="303" r:id="rId11"/>
    <p:sldId id="305" r:id="rId12"/>
    <p:sldId id="306" r:id="rId13"/>
    <p:sldId id="307" r:id="rId14"/>
    <p:sldId id="308" r:id="rId15"/>
    <p:sldId id="361" r:id="rId16"/>
    <p:sldId id="360" r:id="rId17"/>
    <p:sldId id="31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noj" initials="M" lastIdx="1" clrIdx="0">
    <p:extLst>
      <p:ext uri="{19B8F6BF-5375-455C-9EA6-DF929625EA0E}">
        <p15:presenceInfo xmlns:p15="http://schemas.microsoft.com/office/powerpoint/2012/main" userId="Manoj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56" autoAdjust="0"/>
    <p:restoredTop sz="94660"/>
  </p:normalViewPr>
  <p:slideViewPr>
    <p:cSldViewPr snapToGrid="0">
      <p:cViewPr varScale="1">
        <p:scale>
          <a:sx n="71" d="100"/>
          <a:sy n="71" d="100"/>
        </p:scale>
        <p:origin x="82" y="3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6" d="100"/>
        <a:sy n="56" d="100"/>
      </p:scale>
      <p:origin x="0" y="-4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presProps" Target="pres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commentAuthors" Target="commentAuthor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A62A5D-2F07-4A4E-BDF3-D7E3FD34943A}" type="datetimeFigureOut">
              <a:rPr lang="en-IN" smtClean="0"/>
              <a:t>19-05-2025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90CBCA-09F1-4C53-8A39-61C7282E6E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8944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F961C535-31F5-B576-CEA7-5C76ED1D17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30895A33-DF90-F943-AE83-ECCBEFA55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B856BA3E-41DA-E03E-BCA0-7D98B6E260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>
                <a:solidFill>
                  <a:schemeClr val="tx1"/>
                </a:solidFill>
                <a:latin typeface="Syntax" pitchFamily="34" charset="0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Syntax" pitchFamily="34" charset="0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Syntax" pitchFamily="34" charset="0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Syntax" pitchFamily="34" charset="0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Syntax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yntax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yntax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yntax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yntax" pitchFamily="34" charset="0"/>
              </a:defRPr>
            </a:lvl9pPr>
          </a:lstStyle>
          <a:p>
            <a:fld id="{22F18414-3081-4A1C-B1A9-680A5AC8330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3999"/>
            <a:ext cx="10668000" cy="19859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809999"/>
            <a:ext cx="10667998" cy="19859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F4D57BDD-E64A-4D27-8978-82FFCA18A12C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676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5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523999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556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9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1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954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3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7998" y="2286000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0" y="3059113"/>
            <a:ext cx="4571998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082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655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742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3821113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3048000"/>
            <a:ext cx="3821113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77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3999" y="1524000"/>
            <a:ext cx="6095999" cy="381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803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7999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4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5/19/2025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36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9306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38" r:id="rId6"/>
    <p:sldLayoutId id="2147483743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1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1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1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1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 /><Relationship Id="rId1" Type="http://schemas.openxmlformats.org/officeDocument/2006/relationships/slideLayout" Target="../slideLayouts/slideLayout1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 /><Relationship Id="rId1" Type="http://schemas.openxmlformats.org/officeDocument/2006/relationships/slideLayout" Target="../slideLayouts/slideLayout1.xml" 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 /><Relationship Id="rId2" Type="http://schemas.openxmlformats.org/officeDocument/2006/relationships/hyperlink" Target="mailto:pankaj.trivedi@trivbang.com" TargetMode="Externa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252769E-B9F0-4068-A645-5BBEF16E9C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4" y="3296010"/>
            <a:ext cx="12191456" cy="2849976"/>
            <a:chOff x="476" y="-3923157"/>
            <a:chExt cx="10667524" cy="249372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E12D6AD-7096-45BB-9C02-468B2704C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6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39953252-97DE-4766-B2F6-E4FDA2FDA6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7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blipFill dpi="0" rotWithShape="1">
              <a:blip r:embed="rId2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27ECBBA-DC50-4EF8-9352-B3B78655A9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162975"/>
            <a:ext cx="5334000" cy="2647023"/>
          </a:xfrm>
        </p:spPr>
        <p:txBody>
          <a:bodyPr>
            <a:normAutofit fontScale="90000"/>
          </a:bodyPr>
          <a:lstStyle/>
          <a:p>
            <a:pPr algn="l"/>
            <a:endParaRPr lang="en-IN" sz="6800" dirty="0"/>
          </a:p>
          <a:p>
            <a:pPr algn="l"/>
            <a:r>
              <a:rPr lang="en-IN" sz="5300" dirty="0"/>
              <a:t>Issues in Taxation of Salaries</a:t>
            </a:r>
          </a:p>
          <a:p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F5D051-15C9-4F7D-9119-BCD0ECA991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809999"/>
            <a:ext cx="8382000" cy="1223961"/>
          </a:xfrm>
        </p:spPr>
        <p:txBody>
          <a:bodyPr>
            <a:normAutofit/>
          </a:bodyPr>
          <a:lstStyle/>
          <a:p>
            <a:pPr algn="l"/>
            <a:endParaRPr lang="en-IN" dirty="0"/>
          </a:p>
          <a:p>
            <a:pPr algn="l"/>
            <a:r>
              <a:rPr lang="en-IN" dirty="0"/>
              <a:t>CA PANKAJ KUMAR TRIVEDI</a:t>
            </a:r>
          </a:p>
        </p:txBody>
      </p:sp>
      <p:pic>
        <p:nvPicPr>
          <p:cNvPr id="10" name="Picture 61">
            <a:extLst>
              <a:ext uri="{FF2B5EF4-FFF2-40B4-BE49-F238E27FC236}">
                <a16:creationId xmlns:a16="http://schemas.microsoft.com/office/drawing/2014/main" id="{253C45BE-B783-492F-B7A7-DAB4E3DF33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508" y="283233"/>
            <a:ext cx="3343753" cy="3145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8530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EC2955EE-ECF5-4802-8442-63DCC69B103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80225" y="97655"/>
            <a:ext cx="6838288" cy="985422"/>
          </a:xfrm>
        </p:spPr>
        <p:txBody>
          <a:bodyPr>
            <a:normAutofit fontScale="90000"/>
          </a:bodyPr>
          <a:lstStyle/>
          <a:p>
            <a:r>
              <a:rPr lang="en-IN" altLang="en-US" sz="3600" u="sng" dirty="0">
                <a:latin typeface="Arial" panose="020B0604020202020204" pitchFamily="34" charset="0"/>
                <a:cs typeface="Arial" panose="020B0604020202020204" pitchFamily="34" charset="0"/>
              </a:rPr>
              <a:t>ISSUES IN TAXATION OF PAY COMPONENTS-HRA</a:t>
            </a:r>
            <a:endParaRPr lang="en-US" altLang="en-US" sz="36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C34F52-C17B-4BF2-ABF3-FD8224D63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0225" y="1083077"/>
            <a:ext cx="6901789" cy="4336650"/>
          </a:xfrm>
        </p:spPr>
        <p:txBody>
          <a:bodyPr>
            <a:normAutofit/>
          </a:bodyPr>
          <a:lstStyle/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r>
              <a:rPr lang="en-US" sz="1869" dirty="0">
                <a:latin typeface="+mj-lt"/>
              </a:rPr>
              <a:t>PAN Number of Landlord</a:t>
            </a:r>
          </a:p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r>
              <a:rPr lang="en-US" sz="1869" dirty="0">
                <a:latin typeface="+mj-lt"/>
              </a:rPr>
              <a:t>Rent Paid for the House which is not in the </a:t>
            </a:r>
            <a:r>
              <a:rPr lang="en-US" sz="1869" dirty="0">
                <a:highlight>
                  <a:srgbClr val="FFFF00"/>
                </a:highlight>
                <a:latin typeface="+mj-lt"/>
              </a:rPr>
              <a:t>city of Employment</a:t>
            </a:r>
          </a:p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r>
              <a:rPr lang="en-US" sz="1869" dirty="0">
                <a:latin typeface="+mj-lt"/>
              </a:rPr>
              <a:t>TDS U/s 194IB- House Rent exceeds Rs 50000 per month @ 2% of Month in March </a:t>
            </a:r>
          </a:p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r>
              <a:rPr lang="en-US" sz="1869" dirty="0">
                <a:latin typeface="+mj-lt"/>
              </a:rPr>
              <a:t>Payment of Rent to Non Residents</a:t>
            </a:r>
          </a:p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r>
              <a:rPr lang="en-US" sz="1869" dirty="0">
                <a:latin typeface="+mj-lt"/>
              </a:rPr>
              <a:t>Withdrawals in Bank account</a:t>
            </a:r>
          </a:p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r>
              <a:rPr lang="en-US" sz="1869" dirty="0">
                <a:latin typeface="+mj-lt"/>
              </a:rPr>
              <a:t>Notices U/s 133(6) received by Employers.</a:t>
            </a:r>
            <a:endParaRPr lang="en-IN" sz="1869" dirty="0">
              <a:latin typeface="+mj-lt"/>
            </a:endParaRPr>
          </a:p>
        </p:txBody>
      </p:sp>
      <p:pic>
        <p:nvPicPr>
          <p:cNvPr id="2050" name="Picture 2" descr="Top IT Issues, Technologies, and Trends | EDUCAUSE">
            <a:extLst>
              <a:ext uri="{FF2B5EF4-FFF2-40B4-BE49-F238E27FC236}">
                <a16:creationId xmlns:a16="http://schemas.microsoft.com/office/drawing/2014/main" id="{88A4AF31-A95B-45BE-9AAD-B246BA463F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1755" y="323702"/>
            <a:ext cx="2271060" cy="2030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3480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EC2955EE-ECF5-4802-8442-63DCC69B103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80225" y="97655"/>
            <a:ext cx="6838288" cy="985422"/>
          </a:xfrm>
        </p:spPr>
        <p:txBody>
          <a:bodyPr>
            <a:normAutofit fontScale="90000"/>
          </a:bodyPr>
          <a:lstStyle/>
          <a:p>
            <a:r>
              <a:rPr lang="en-IN" altLang="en-US" sz="3600" u="sng" dirty="0">
                <a:latin typeface="Arial" panose="020B0604020202020204" pitchFamily="34" charset="0"/>
                <a:cs typeface="Arial" panose="020B0604020202020204" pitchFamily="34" charset="0"/>
              </a:rPr>
              <a:t>ISSUES IN TAXATION OF PAY COMPONENTS-MISC</a:t>
            </a:r>
            <a:endParaRPr lang="en-US" altLang="en-US" sz="36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C34F52-C17B-4BF2-ABF3-FD8224D63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0225" y="1411549"/>
            <a:ext cx="6838288" cy="4909352"/>
          </a:xfrm>
        </p:spPr>
        <p:txBody>
          <a:bodyPr>
            <a:normAutofit fontScale="85000" lnSpcReduction="20000"/>
          </a:bodyPr>
          <a:lstStyle/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r>
              <a:rPr lang="en-US" sz="3600" dirty="0">
                <a:latin typeface="+mj-lt"/>
              </a:rPr>
              <a:t>Notice Period Buy out</a:t>
            </a:r>
          </a:p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r>
              <a:rPr lang="en-US" sz="3600" dirty="0">
                <a:latin typeface="+mj-lt"/>
              </a:rPr>
              <a:t>Taxation of Recoveries</a:t>
            </a:r>
          </a:p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r>
              <a:rPr lang="en-US" sz="3600" dirty="0">
                <a:latin typeface="+mj-lt"/>
              </a:rPr>
              <a:t>Leave Encashment &amp; Gratuity</a:t>
            </a:r>
          </a:p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r>
              <a:rPr lang="en-US" sz="3600" dirty="0">
                <a:latin typeface="+mj-lt"/>
              </a:rPr>
              <a:t>Gifts</a:t>
            </a:r>
          </a:p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r>
              <a:rPr lang="en-US" sz="3600" dirty="0">
                <a:latin typeface="+mj-lt"/>
              </a:rPr>
              <a:t>Medical BILLS</a:t>
            </a:r>
          </a:p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r>
              <a:rPr lang="en-US" sz="3600" dirty="0">
                <a:latin typeface="+mj-lt"/>
              </a:rPr>
              <a:t>Work from Home </a:t>
            </a:r>
            <a:r>
              <a:rPr lang="en-US" sz="3600" dirty="0" err="1">
                <a:latin typeface="+mj-lt"/>
              </a:rPr>
              <a:t>Equipments</a:t>
            </a:r>
            <a:endParaRPr lang="en-US" sz="3600" dirty="0">
              <a:latin typeface="+mj-lt"/>
            </a:endParaRPr>
          </a:p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endParaRPr lang="en-US" sz="1869" dirty="0">
              <a:latin typeface="+mj-lt"/>
            </a:endParaRPr>
          </a:p>
        </p:txBody>
      </p:sp>
      <p:pic>
        <p:nvPicPr>
          <p:cNvPr id="2" name="Picture 2" descr="Top IT Issues, Technologies, and Trends | EDUCAUSE">
            <a:extLst>
              <a:ext uri="{FF2B5EF4-FFF2-40B4-BE49-F238E27FC236}">
                <a16:creationId xmlns:a16="http://schemas.microsoft.com/office/drawing/2014/main" id="{D61752FB-4A9D-F081-0C8B-418AF8CDD5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1755" y="323702"/>
            <a:ext cx="2271060" cy="2030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6998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EC2955EE-ECF5-4802-8442-63DCC69B103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80225" y="97655"/>
            <a:ext cx="6838288" cy="985422"/>
          </a:xfrm>
        </p:spPr>
        <p:txBody>
          <a:bodyPr>
            <a:normAutofit/>
          </a:bodyPr>
          <a:lstStyle/>
          <a:p>
            <a:r>
              <a:rPr lang="en-IN" altLang="en-US" sz="3600" u="sng" dirty="0">
                <a:latin typeface="Arial" panose="020B0604020202020204" pitchFamily="34" charset="0"/>
                <a:cs typeface="Arial" panose="020B0604020202020204" pitchFamily="34" charset="0"/>
              </a:rPr>
              <a:t>ESOP’s </a:t>
            </a:r>
            <a:endParaRPr lang="en-US" altLang="en-US" sz="36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C34F52-C17B-4BF2-ABF3-FD8224D63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0225" y="1411549"/>
            <a:ext cx="6838288" cy="4909352"/>
          </a:xfrm>
        </p:spPr>
        <p:txBody>
          <a:bodyPr>
            <a:normAutofit/>
          </a:bodyPr>
          <a:lstStyle/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r>
              <a:rPr lang="en-US" dirty="0">
                <a:latin typeface="+mj-lt"/>
              </a:rPr>
              <a:t>Can be RSU’s or under ESPP</a:t>
            </a:r>
          </a:p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r>
              <a:rPr lang="en-US" dirty="0">
                <a:latin typeface="+mj-lt"/>
              </a:rPr>
              <a:t>Taxable as perquisite at the time of Vesting</a:t>
            </a:r>
          </a:p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r>
              <a:rPr lang="en-US" dirty="0">
                <a:latin typeface="+mj-lt"/>
              </a:rPr>
              <a:t>Taxable as capital Gains-STCG or LTCG at time of sale</a:t>
            </a:r>
          </a:p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r>
              <a:rPr lang="en-US" sz="1869" dirty="0">
                <a:latin typeface="+mj-lt"/>
              </a:rPr>
              <a:t>Declaration of Figures in ITR-Schedule FA</a:t>
            </a:r>
          </a:p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r>
              <a:rPr lang="en-US" sz="1869" dirty="0">
                <a:latin typeface="+mj-lt"/>
              </a:rPr>
              <a:t>Dividends and Interest earned on Stock Units</a:t>
            </a:r>
          </a:p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r>
              <a:rPr lang="en-US" sz="1869" dirty="0">
                <a:latin typeface="+mj-lt"/>
              </a:rPr>
              <a:t>Form 67A</a:t>
            </a:r>
          </a:p>
        </p:txBody>
      </p:sp>
      <p:pic>
        <p:nvPicPr>
          <p:cNvPr id="4098" name="Picture 2" descr="What is an ESOP: What Are the Advantages and Disadvantages? | SobelCo">
            <a:extLst>
              <a:ext uri="{FF2B5EF4-FFF2-40B4-BE49-F238E27FC236}">
                <a16:creationId xmlns:a16="http://schemas.microsoft.com/office/drawing/2014/main" id="{35D84F29-EA9D-4386-A0D4-951DAA88DC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5518" y="173057"/>
            <a:ext cx="3565964" cy="3693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0793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EC2955EE-ECF5-4802-8442-63DCC69B103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80225" y="97655"/>
            <a:ext cx="6838288" cy="985422"/>
          </a:xfrm>
        </p:spPr>
        <p:txBody>
          <a:bodyPr>
            <a:normAutofit/>
          </a:bodyPr>
          <a:lstStyle/>
          <a:p>
            <a:r>
              <a:rPr lang="en-IN" altLang="en-US" sz="3600" u="sng" dirty="0">
                <a:latin typeface="Arial" panose="020B0604020202020204" pitchFamily="34" charset="0"/>
                <a:cs typeface="Arial" panose="020B0604020202020204" pitchFamily="34" charset="0"/>
              </a:rPr>
              <a:t>Income from House Property</a:t>
            </a:r>
            <a:endParaRPr lang="en-US" altLang="en-US" sz="36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C34F52-C17B-4BF2-ABF3-FD8224D63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0225" y="1411549"/>
            <a:ext cx="6838288" cy="4909352"/>
          </a:xfrm>
        </p:spPr>
        <p:txBody>
          <a:bodyPr>
            <a:normAutofit fontScale="92500"/>
          </a:bodyPr>
          <a:lstStyle/>
          <a:p>
            <a:pPr algn="just">
              <a:lnSpc>
                <a:spcPct val="160000"/>
              </a:lnSpc>
              <a:defRPr/>
            </a:pPr>
            <a:r>
              <a:rPr lang="en-US" dirty="0">
                <a:latin typeface="+mj-lt"/>
              </a:rPr>
              <a:t>Only Loss that can be adjusted by Employer</a:t>
            </a:r>
          </a:p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r>
              <a:rPr lang="en-US" dirty="0">
                <a:latin typeface="+mj-lt"/>
              </a:rPr>
              <a:t>Pre EMI Interest</a:t>
            </a:r>
          </a:p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r>
              <a:rPr lang="en-US" dirty="0">
                <a:latin typeface="+mj-lt"/>
              </a:rPr>
              <a:t>Construction of Property to be Completed in year of claim &amp; occupancy certificate to be obtained</a:t>
            </a:r>
          </a:p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r>
              <a:rPr lang="en-US" dirty="0">
                <a:latin typeface="+mj-lt"/>
              </a:rPr>
              <a:t>Joint Loans</a:t>
            </a:r>
          </a:p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r>
              <a:rPr lang="en-US" dirty="0">
                <a:latin typeface="+mj-lt"/>
              </a:rPr>
              <a:t>Maximum Loss that can be allowed is 200000</a:t>
            </a:r>
          </a:p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r>
              <a:rPr lang="en-US" dirty="0" err="1">
                <a:latin typeface="+mj-lt"/>
              </a:rPr>
              <a:t>B/f</a:t>
            </a:r>
            <a:r>
              <a:rPr lang="en-US" dirty="0">
                <a:latin typeface="+mj-lt"/>
              </a:rPr>
              <a:t> Loss as per last year Submission</a:t>
            </a:r>
          </a:p>
          <a:p>
            <a:pPr algn="just">
              <a:lnSpc>
                <a:spcPct val="160000"/>
              </a:lnSpc>
              <a:defRPr/>
            </a:pPr>
            <a:endParaRPr lang="en-US" dirty="0">
              <a:latin typeface="+mj-lt"/>
            </a:endParaRPr>
          </a:p>
          <a:p>
            <a:pPr algn="just">
              <a:lnSpc>
                <a:spcPct val="160000"/>
              </a:lnSpc>
              <a:defRPr/>
            </a:pPr>
            <a:endParaRPr lang="en-US" dirty="0">
              <a:latin typeface="+mj-lt"/>
            </a:endParaRPr>
          </a:p>
        </p:txBody>
      </p:sp>
      <p:pic>
        <p:nvPicPr>
          <p:cNvPr id="5122" name="Picture 2" descr="Search for House Plans from The House Designers">
            <a:extLst>
              <a:ext uri="{FF2B5EF4-FFF2-40B4-BE49-F238E27FC236}">
                <a16:creationId xmlns:a16="http://schemas.microsoft.com/office/drawing/2014/main" id="{9B37BCCF-4E7D-4179-BA66-1277505590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146" y="298257"/>
            <a:ext cx="3881336" cy="2620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04010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EC2955EE-ECF5-4802-8442-63DCC69B103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80225" y="97655"/>
            <a:ext cx="6838288" cy="985422"/>
          </a:xfrm>
        </p:spPr>
        <p:txBody>
          <a:bodyPr>
            <a:normAutofit/>
          </a:bodyPr>
          <a:lstStyle/>
          <a:p>
            <a:r>
              <a:rPr lang="en-IN" altLang="en-US" sz="3600" u="sng" dirty="0">
                <a:latin typeface="Arial" panose="020B0604020202020204" pitchFamily="34" charset="0"/>
                <a:cs typeface="Arial" panose="020B0604020202020204" pitchFamily="34" charset="0"/>
              </a:rPr>
              <a:t>Previous Employment Income</a:t>
            </a:r>
            <a:endParaRPr lang="en-US" altLang="en-US" sz="36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C34F52-C17B-4BF2-ABF3-FD8224D63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0225" y="1411549"/>
            <a:ext cx="6838288" cy="4909352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6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j-lt"/>
              </a:rPr>
              <a:t>Not Mandatory for Employee to submit but Preferable</a:t>
            </a:r>
          </a:p>
          <a:p>
            <a:pPr marL="342900" indent="-342900" algn="just">
              <a:lnSpc>
                <a:spcPct val="16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j-lt"/>
              </a:rPr>
              <a:t>Employer Cannot change any figures in Tax computation made by Previous employer</a:t>
            </a:r>
          </a:p>
          <a:p>
            <a:pPr marL="342900" indent="-342900" algn="just">
              <a:lnSpc>
                <a:spcPct val="16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j-lt"/>
              </a:rPr>
              <a:t>Regime cannot be changed by Changing the employment.</a:t>
            </a:r>
          </a:p>
          <a:p>
            <a:pPr algn="just">
              <a:lnSpc>
                <a:spcPct val="160000"/>
              </a:lnSpc>
              <a:defRPr/>
            </a:pPr>
            <a:endParaRPr lang="en-US" dirty="0">
              <a:latin typeface="+mj-lt"/>
            </a:endParaRPr>
          </a:p>
          <a:p>
            <a:pPr algn="just">
              <a:lnSpc>
                <a:spcPct val="160000"/>
              </a:lnSpc>
              <a:defRPr/>
            </a:pP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01371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EC2955EE-ECF5-4802-8442-63DCC69B103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80225" y="97655"/>
            <a:ext cx="6838288" cy="985422"/>
          </a:xfrm>
        </p:spPr>
        <p:txBody>
          <a:bodyPr>
            <a:normAutofit fontScale="90000"/>
          </a:bodyPr>
          <a:lstStyle/>
          <a:p>
            <a:r>
              <a:rPr lang="en-US" altLang="en-US" sz="3600" u="sng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IN" altLang="en-US" sz="3600" u="sng" dirty="0" err="1">
                <a:latin typeface="Arial" panose="020B0604020202020204" pitchFamily="34" charset="0"/>
                <a:cs typeface="Arial" panose="020B0604020202020204" pitchFamily="34" charset="0"/>
              </a:rPr>
              <a:t>eneral</a:t>
            </a:r>
            <a:r>
              <a:rPr lang="en-IN" altLang="en-US" sz="3600" u="sng" dirty="0">
                <a:latin typeface="Arial" panose="020B0604020202020204" pitchFamily="34" charset="0"/>
                <a:cs typeface="Arial" panose="020B0604020202020204" pitchFamily="34" charset="0"/>
              </a:rPr>
              <a:t> Precautions as Employer</a:t>
            </a:r>
            <a:endParaRPr lang="en-US" altLang="en-US" sz="36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C34F52-C17B-4BF2-ABF3-FD8224D63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0225" y="1411549"/>
            <a:ext cx="6838288" cy="4909352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6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j-lt"/>
              </a:rPr>
              <a:t>Aadhar PAN Linking of Every Employee</a:t>
            </a:r>
          </a:p>
          <a:p>
            <a:pPr marL="342900" indent="-342900" algn="just">
              <a:lnSpc>
                <a:spcPct val="16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j-lt"/>
              </a:rPr>
              <a:t>Aadhar PAN linking of Landlord’s PAN</a:t>
            </a:r>
          </a:p>
          <a:p>
            <a:pPr marL="342900" indent="-342900" algn="just">
              <a:lnSpc>
                <a:spcPct val="16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j-lt"/>
              </a:rPr>
              <a:t>Previous employment income- Deductions and TDS adjustment</a:t>
            </a:r>
          </a:p>
          <a:p>
            <a:pPr marL="342900" indent="-342900" algn="just">
              <a:lnSpc>
                <a:spcPct val="16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j-lt"/>
              </a:rPr>
              <a:t>Tax on Non Monetary Perquisite</a:t>
            </a:r>
          </a:p>
          <a:p>
            <a:pPr algn="just">
              <a:lnSpc>
                <a:spcPct val="160000"/>
              </a:lnSpc>
              <a:defRPr/>
            </a:pPr>
            <a:endParaRPr lang="en-US" dirty="0">
              <a:latin typeface="+mj-lt"/>
            </a:endParaRPr>
          </a:p>
          <a:p>
            <a:pPr algn="just">
              <a:lnSpc>
                <a:spcPct val="160000"/>
              </a:lnSpc>
              <a:defRPr/>
            </a:pPr>
            <a:endParaRPr lang="en-US" dirty="0">
              <a:latin typeface="+mj-lt"/>
            </a:endParaRP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6A64E045-39A6-44C4-BA24-F2D7571F98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7813" y="886838"/>
            <a:ext cx="2227634" cy="217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5977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EC2955EE-ECF5-4802-8442-63DCC69B103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80225" y="97655"/>
            <a:ext cx="6838288" cy="985422"/>
          </a:xfrm>
        </p:spPr>
        <p:txBody>
          <a:bodyPr>
            <a:normAutofit/>
          </a:bodyPr>
          <a:lstStyle/>
          <a:p>
            <a:r>
              <a:rPr lang="en-IN" altLang="en-US" sz="3600" u="sng" dirty="0">
                <a:latin typeface="Arial" panose="020B0604020202020204" pitchFamily="34" charset="0"/>
                <a:cs typeface="Arial" panose="020B0604020202020204" pitchFamily="34" charset="0"/>
              </a:rPr>
              <a:t>Issues in Filing 24Q4</a:t>
            </a:r>
            <a:endParaRPr lang="en-US" altLang="en-US" sz="36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C34F52-C17B-4BF2-ABF3-FD8224D63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0225" y="1411549"/>
            <a:ext cx="6838288" cy="5348796"/>
          </a:xfrm>
        </p:spPr>
        <p:txBody>
          <a:bodyPr>
            <a:normAutofit fontScale="92500"/>
          </a:bodyPr>
          <a:lstStyle/>
          <a:p>
            <a:pPr marL="342900" indent="-342900" algn="just">
              <a:lnSpc>
                <a:spcPct val="16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j-lt"/>
              </a:rPr>
              <a:t>Inclusion of Data in earlier quarter where there is no TDS</a:t>
            </a:r>
          </a:p>
          <a:p>
            <a:pPr marL="342900" indent="-342900" algn="just">
              <a:lnSpc>
                <a:spcPct val="16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j-lt"/>
              </a:rPr>
              <a:t>Name  A . Or extra space  </a:t>
            </a:r>
          </a:p>
          <a:p>
            <a:pPr marL="342900" indent="-342900" algn="just">
              <a:lnSpc>
                <a:spcPct val="16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j-lt"/>
              </a:rPr>
              <a:t>Previous Employment Income</a:t>
            </a:r>
          </a:p>
          <a:p>
            <a:pPr marL="342900" indent="-342900" algn="just">
              <a:lnSpc>
                <a:spcPct val="16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j-lt"/>
              </a:rPr>
              <a:t>Tax calculation –Rounding off of Salary and TDS</a:t>
            </a:r>
          </a:p>
          <a:p>
            <a:pPr marL="342900" indent="-342900" algn="just">
              <a:lnSpc>
                <a:spcPct val="16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j-lt"/>
              </a:rPr>
              <a:t>Filing of Returns through Private/NSDL Software</a:t>
            </a:r>
          </a:p>
          <a:p>
            <a:pPr algn="just">
              <a:lnSpc>
                <a:spcPct val="160000"/>
              </a:lnSpc>
              <a:defRPr/>
            </a:pPr>
            <a:r>
              <a:rPr lang="en-US" dirty="0">
                <a:latin typeface="+mj-lt"/>
              </a:rPr>
              <a:t> </a:t>
            </a:r>
          </a:p>
          <a:p>
            <a:pPr marL="342900" indent="-342900" algn="just">
              <a:lnSpc>
                <a:spcPct val="160000"/>
              </a:lnSpc>
              <a:buFont typeface="Arial" panose="020B0604020202020204" pitchFamily="34" charset="0"/>
              <a:buChar char="•"/>
              <a:defRPr/>
            </a:pPr>
            <a:endParaRPr lang="en-US" dirty="0">
              <a:latin typeface="+mj-lt"/>
            </a:endParaRPr>
          </a:p>
          <a:p>
            <a:pPr marL="342900" indent="-342900" algn="just">
              <a:lnSpc>
                <a:spcPct val="160000"/>
              </a:lnSpc>
              <a:buFont typeface="Arial" panose="020B0604020202020204" pitchFamily="34" charset="0"/>
              <a:buChar char="•"/>
              <a:defRPr/>
            </a:pPr>
            <a:endParaRPr lang="en-US" dirty="0">
              <a:latin typeface="+mj-lt"/>
            </a:endParaRPr>
          </a:p>
          <a:p>
            <a:pPr algn="just">
              <a:lnSpc>
                <a:spcPct val="160000"/>
              </a:lnSpc>
              <a:defRPr/>
            </a:pPr>
            <a:endParaRPr lang="en-US" dirty="0">
              <a:latin typeface="+mj-lt"/>
            </a:endParaRP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6A64E045-39A6-44C4-BA24-F2D7571F98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7813" y="886838"/>
            <a:ext cx="2227634" cy="217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8765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AC34F52-C17B-4BF2-ABF3-FD8224D63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0225" y="1411549"/>
            <a:ext cx="6838288" cy="4909352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  <a:defRPr/>
            </a:pPr>
            <a:endParaRPr lang="en-US" dirty="0">
              <a:latin typeface="+mj-lt"/>
            </a:endParaRPr>
          </a:p>
          <a:p>
            <a:pPr>
              <a:lnSpc>
                <a:spcPct val="160000"/>
              </a:lnSpc>
              <a:defRPr/>
            </a:pPr>
            <a:r>
              <a:rPr lang="en-US" dirty="0">
                <a:latin typeface="+mj-lt"/>
              </a:rPr>
              <a:t>for Patient hearing</a:t>
            </a:r>
          </a:p>
          <a:p>
            <a:pPr>
              <a:lnSpc>
                <a:spcPct val="160000"/>
              </a:lnSpc>
              <a:defRPr/>
            </a:pPr>
            <a:r>
              <a:rPr lang="en-US" dirty="0">
                <a:latin typeface="+mj-lt"/>
              </a:rPr>
              <a:t>Questions can be emailed to</a:t>
            </a:r>
          </a:p>
          <a:p>
            <a:pPr>
              <a:lnSpc>
                <a:spcPct val="160000"/>
              </a:lnSpc>
              <a:defRPr/>
            </a:pPr>
            <a:r>
              <a:rPr lang="en-US" dirty="0">
                <a:latin typeface="+mj-lt"/>
                <a:hlinkClick r:id="rId2"/>
              </a:rPr>
              <a:t>pankaj.trivedi@trivbang.com</a:t>
            </a:r>
            <a:endParaRPr lang="en-US" dirty="0">
              <a:latin typeface="+mj-lt"/>
            </a:endParaRPr>
          </a:p>
          <a:p>
            <a:pPr>
              <a:lnSpc>
                <a:spcPct val="160000"/>
              </a:lnSpc>
              <a:defRPr/>
            </a:pPr>
            <a:r>
              <a:rPr lang="en-US" dirty="0">
                <a:latin typeface="+mj-lt"/>
              </a:rPr>
              <a:t>9246509697</a:t>
            </a:r>
          </a:p>
          <a:p>
            <a:pPr>
              <a:lnSpc>
                <a:spcPct val="160000"/>
              </a:lnSpc>
              <a:defRPr/>
            </a:pPr>
            <a:endParaRPr lang="en-US" dirty="0">
              <a:latin typeface="+mj-lt"/>
            </a:endParaRPr>
          </a:p>
        </p:txBody>
      </p:sp>
      <p:pic>
        <p:nvPicPr>
          <p:cNvPr id="8194" name="Picture 2" descr="How to Say 'Thank You' in Business | Proposify">
            <a:extLst>
              <a:ext uri="{FF2B5EF4-FFF2-40B4-BE49-F238E27FC236}">
                <a16:creationId xmlns:a16="http://schemas.microsoft.com/office/drawing/2014/main" id="{B2F3502A-D16E-4DEB-B883-96BD1E6F0F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" y="915021"/>
            <a:ext cx="9777595" cy="1361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6929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97676-04FA-4C6A-9B2E-1EC0F4863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4606" y="1052458"/>
            <a:ext cx="9144000" cy="1263649"/>
          </a:xfrm>
        </p:spPr>
        <p:txBody>
          <a:bodyPr/>
          <a:lstStyle/>
          <a:p>
            <a:r>
              <a:rPr lang="en-IN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A6BC9-9F60-4665-A62E-E2B9C60D2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151" y="1950098"/>
            <a:ext cx="10787849" cy="4308811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IN" dirty="0"/>
              <a:t>Old Regime and New Regime </a:t>
            </a:r>
          </a:p>
          <a:p>
            <a:pPr>
              <a:spcAft>
                <a:spcPts val="600"/>
              </a:spcAft>
            </a:pPr>
            <a:r>
              <a:rPr lang="en-IN" dirty="0"/>
              <a:t>Issues in Taxation of Salary Components</a:t>
            </a:r>
          </a:p>
          <a:p>
            <a:pPr>
              <a:spcAft>
                <a:spcPts val="600"/>
              </a:spcAft>
            </a:pPr>
            <a:r>
              <a:rPr lang="en-IN" dirty="0"/>
              <a:t>ESOP’s Taxation</a:t>
            </a:r>
          </a:p>
          <a:p>
            <a:pPr>
              <a:spcAft>
                <a:spcPts val="600"/>
              </a:spcAft>
            </a:pPr>
            <a:r>
              <a:rPr lang="en-IN" dirty="0"/>
              <a:t>Income from House Property</a:t>
            </a:r>
          </a:p>
          <a:p>
            <a:pPr>
              <a:spcAft>
                <a:spcPts val="600"/>
              </a:spcAft>
            </a:pPr>
            <a:r>
              <a:rPr lang="en-IN" dirty="0"/>
              <a:t>Previous Employment Income</a:t>
            </a:r>
          </a:p>
          <a:p>
            <a:pPr>
              <a:spcAft>
                <a:spcPts val="600"/>
              </a:spcAft>
            </a:pPr>
            <a:r>
              <a:rPr lang="en-IN" dirty="0"/>
              <a:t>General Precautions-As Employer </a:t>
            </a:r>
          </a:p>
          <a:p>
            <a:pPr>
              <a:spcAft>
                <a:spcPts val="600"/>
              </a:spcAft>
            </a:pPr>
            <a:r>
              <a:rPr lang="en-IN" dirty="0"/>
              <a:t>Issues in 24Q4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IN" dirty="0"/>
              <a:t>  </a:t>
            </a:r>
          </a:p>
          <a:p>
            <a:pPr>
              <a:spcAft>
                <a:spcPts val="600"/>
              </a:spcAft>
            </a:pPr>
            <a:endParaRPr lang="en-IN" dirty="0"/>
          </a:p>
        </p:txBody>
      </p:sp>
      <p:pic>
        <p:nvPicPr>
          <p:cNvPr id="1026" name="Picture 2" descr="3d Business Man Presenting Concept Of Agenda Isolated White Background  Royalty Free Cliparts, Vectors, And Stock Illustration. Image 24543996.">
            <a:extLst>
              <a:ext uri="{FF2B5EF4-FFF2-40B4-BE49-F238E27FC236}">
                <a16:creationId xmlns:a16="http://schemas.microsoft.com/office/drawing/2014/main" id="{54232FB5-60FF-41A9-85A7-7E27765388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1340" y="709475"/>
            <a:ext cx="2938509" cy="4803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5250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97676-04FA-4C6A-9B2E-1EC0F4863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9" y="195943"/>
            <a:ext cx="8862451" cy="839755"/>
          </a:xfrm>
        </p:spPr>
        <p:txBody>
          <a:bodyPr/>
          <a:lstStyle/>
          <a:p>
            <a:r>
              <a:rPr lang="en-IN" dirty="0"/>
              <a:t>New Vs Old Regime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A6BC9-9F60-4665-A62E-E2B9C60D2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796" y="1035698"/>
            <a:ext cx="10730204" cy="5223211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en-US" sz="3800" dirty="0"/>
              <a:t>An employee Can choose rates of taxation</a:t>
            </a:r>
          </a:p>
          <a:p>
            <a:pPr>
              <a:spcAft>
                <a:spcPts val="600"/>
              </a:spcAft>
            </a:pPr>
            <a:r>
              <a:rPr lang="en-US" sz="3800" dirty="0"/>
              <a:t>Old rates with Existing Tax benefits</a:t>
            </a:r>
          </a:p>
          <a:p>
            <a:pPr algn="just">
              <a:spcAft>
                <a:spcPts val="600"/>
              </a:spcAft>
            </a:pPr>
            <a:r>
              <a:rPr lang="en-IN" sz="3800" dirty="0"/>
              <a:t>New &amp; Reduced rates of Taxation if Several tax benefits are foregone</a:t>
            </a:r>
          </a:p>
          <a:p>
            <a:pPr>
              <a:spcAft>
                <a:spcPts val="600"/>
              </a:spcAft>
            </a:pPr>
            <a:r>
              <a:rPr lang="en-IN" sz="3800" dirty="0"/>
              <a:t>Choosing the Regime</a:t>
            </a:r>
          </a:p>
          <a:p>
            <a:pPr>
              <a:spcAft>
                <a:spcPts val="600"/>
              </a:spcAft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59343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C89AFC26-EFED-FB3E-D72A-6431946912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3226" y="530226"/>
            <a:ext cx="7344697" cy="709613"/>
          </a:xfrm>
        </p:spPr>
        <p:txBody>
          <a:bodyPr/>
          <a:lstStyle/>
          <a:p>
            <a:pPr eaLnBrk="1" hangingPunct="1"/>
            <a:r>
              <a:rPr lang="en-US" altLang="en-US" sz="3100" dirty="0"/>
              <a:t>Income Tax Slab-Old Regime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F510F04B-069B-60D5-8A47-BB6E503A8C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770" y="1435100"/>
            <a:ext cx="9094787" cy="5260975"/>
          </a:xfrm>
        </p:spPr>
        <p:txBody>
          <a:bodyPr/>
          <a:lstStyle/>
          <a:p>
            <a:pPr>
              <a:defRPr/>
            </a:pPr>
            <a:endParaRPr lang="en-US" altLang="en-US" sz="1200" dirty="0">
              <a:latin typeface="Georgia" panose="02040502050405020303" pitchFamily="18" charset="0"/>
            </a:endParaRPr>
          </a:p>
          <a:p>
            <a:pPr marL="0" indent="0">
              <a:buNone/>
              <a:defRPr/>
            </a:pPr>
            <a:r>
              <a:rPr lang="en-US" altLang="en-US" sz="1800" dirty="0">
                <a:latin typeface="Georgia" panose="02040502050405020303" pitchFamily="18" charset="0"/>
              </a:rPr>
              <a:t>Taxable Income less than or equal to 500,000 – Nothing is taxable as rebate equal to tax</a:t>
            </a:r>
          </a:p>
          <a:p>
            <a:pPr marL="0" indent="0">
              <a:buNone/>
              <a:defRPr/>
            </a:pPr>
            <a:r>
              <a:rPr lang="en-US" altLang="en-US" sz="1800" dirty="0">
                <a:latin typeface="Georgia" panose="02040502050405020303" pitchFamily="18" charset="0"/>
              </a:rPr>
              <a:t> Income range:  Tax rates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altLang="en-US" sz="1800" dirty="0">
                <a:latin typeface="Georgia" panose="02040502050405020303" pitchFamily="18" charset="0"/>
              </a:rPr>
              <a:t>Up to INR 250,000:  			NIL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altLang="en-US" sz="1800" dirty="0">
                <a:latin typeface="Georgia" panose="02040502050405020303" pitchFamily="18" charset="0"/>
              </a:rPr>
              <a:t>INR 250,000 to INR 500,000		5%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altLang="en-US" sz="1800" dirty="0">
                <a:latin typeface="Georgia" panose="02040502050405020303" pitchFamily="18" charset="0"/>
              </a:rPr>
              <a:t>INR 500,001 to INR 1,000,000		20%+12,500 on Income up to Rs 						500,000 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altLang="en-US" sz="1800" dirty="0">
                <a:latin typeface="Georgia" panose="02040502050405020303" pitchFamily="18" charset="0"/>
              </a:rPr>
              <a:t>Above INR 1,000,000			30%+112,500 on income up to 						1,000,000</a:t>
            </a:r>
          </a:p>
          <a:p>
            <a:pPr>
              <a:defRPr/>
            </a:pPr>
            <a:r>
              <a:rPr lang="en-US" altLang="en-US" sz="1800" dirty="0">
                <a:latin typeface="Georgia" panose="02040502050405020303" pitchFamily="18" charset="0"/>
              </a:rPr>
              <a:t>Surcharge @ 10% if Taxable income exceeds Rs 50 Lakhs but less than Rs 1 crore, if Taxable income is above Rs 1 crore and below then 15% and 2 crores to 5 crores 25% and </a:t>
            </a:r>
            <a:r>
              <a:rPr lang="en-US" altLang="en-US" sz="1800" dirty="0">
                <a:solidFill>
                  <a:srgbClr val="FF0000"/>
                </a:solidFill>
                <a:highlight>
                  <a:srgbClr val="FFFF00"/>
                </a:highlight>
                <a:latin typeface="Georgia" panose="02040502050405020303" pitchFamily="18" charset="0"/>
              </a:rPr>
              <a:t>above 5 crores 37%</a:t>
            </a:r>
          </a:p>
          <a:p>
            <a:pPr>
              <a:defRPr/>
            </a:pPr>
            <a:r>
              <a:rPr lang="en-US" altLang="en-US" sz="1800" dirty="0">
                <a:latin typeface="Georgia" panose="02040502050405020303" pitchFamily="18" charset="0"/>
              </a:rPr>
              <a:t>Health and Education </a:t>
            </a:r>
            <a:r>
              <a:rPr lang="en-US" altLang="en-US" sz="1800" dirty="0" err="1">
                <a:latin typeface="Georgia" panose="02040502050405020303" pitchFamily="18" charset="0"/>
              </a:rPr>
              <a:t>Cess</a:t>
            </a:r>
            <a:r>
              <a:rPr lang="en-US" altLang="en-US" sz="1800" dirty="0">
                <a:latin typeface="Georgia" panose="02040502050405020303" pitchFamily="18" charset="0"/>
              </a:rPr>
              <a:t> of 4% would be levied on the net tax payable irrespective of Income slab of the employee.</a:t>
            </a:r>
          </a:p>
          <a:p>
            <a:pPr>
              <a:defRPr/>
            </a:pPr>
            <a:r>
              <a:rPr lang="en-US" altLang="en-US" sz="1800" dirty="0">
                <a:latin typeface="Georgia" panose="02040502050405020303" pitchFamily="18" charset="0"/>
              </a:rPr>
              <a:t>No Marginal Relief available so the tax is either Nil or starts with 13000</a:t>
            </a:r>
          </a:p>
        </p:txBody>
      </p:sp>
      <p:pic>
        <p:nvPicPr>
          <p:cNvPr id="29700" name="Picture 5">
            <a:extLst>
              <a:ext uri="{FF2B5EF4-FFF2-40B4-BE49-F238E27FC236}">
                <a16:creationId xmlns:a16="http://schemas.microsoft.com/office/drawing/2014/main" id="{4D7B0352-ED32-3343-A5C8-78CE731901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6325" y="530225"/>
            <a:ext cx="180975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1">
            <a:extLst>
              <a:ext uri="{FF2B5EF4-FFF2-40B4-BE49-F238E27FC236}">
                <a16:creationId xmlns:a16="http://schemas.microsoft.com/office/drawing/2014/main" id="{273125F2-008E-0786-6AEF-87BD83D0D709}"/>
              </a:ext>
            </a:extLst>
          </p:cNvPr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600200" y="6356351"/>
            <a:ext cx="29718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ts val="2400"/>
              </a:lnSpc>
              <a:spcBef>
                <a:spcPts val="1000"/>
              </a:spcBef>
              <a:buClr>
                <a:srgbClr val="0E53AC"/>
              </a:buClr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Syntax" pitchFamily="34" charset="0"/>
              </a:defRPr>
            </a:lvl1pPr>
            <a:lvl2pPr marL="685800" indent="-228600">
              <a:lnSpc>
                <a:spcPts val="2400"/>
              </a:lnSpc>
              <a:spcBef>
                <a:spcPts val="1000"/>
              </a:spcBef>
              <a:buChar char="–"/>
              <a:defRPr sz="2000">
                <a:solidFill>
                  <a:schemeClr val="tx1"/>
                </a:solidFill>
                <a:latin typeface="Syntax" pitchFamily="34" charset="0"/>
              </a:defRPr>
            </a:lvl2pPr>
            <a:lvl3pPr marL="1143000" indent="-228600">
              <a:lnSpc>
                <a:spcPts val="2400"/>
              </a:lnSpc>
              <a:spcBef>
                <a:spcPts val="1000"/>
              </a:spcBef>
              <a:buClr>
                <a:srgbClr val="CEB17B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yntax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Syntax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Syntax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Syntax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Syntax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Syntax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Syntax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000" b="0">
                <a:solidFill>
                  <a:schemeClr val="tx2"/>
                </a:solidFill>
              </a:rPr>
              <a:t>Confidential | Copyright © Arcesium</a:t>
            </a:r>
          </a:p>
        </p:txBody>
      </p:sp>
      <p:sp>
        <p:nvSpPr>
          <p:cNvPr id="31747" name="Slide Number Placeholder 2">
            <a:extLst>
              <a:ext uri="{FF2B5EF4-FFF2-40B4-BE49-F238E27FC236}">
                <a16:creationId xmlns:a16="http://schemas.microsoft.com/office/drawing/2014/main" id="{851204DA-7EE7-5E04-34DA-494400BFBEDC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9448800" y="6356351"/>
            <a:ext cx="3810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ts val="2400"/>
              </a:lnSpc>
              <a:spcBef>
                <a:spcPts val="1000"/>
              </a:spcBef>
              <a:buClr>
                <a:srgbClr val="0E53AC"/>
              </a:buClr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Syntax" pitchFamily="34" charset="0"/>
              </a:defRPr>
            </a:lvl1pPr>
            <a:lvl2pPr marL="685800" indent="-228600">
              <a:lnSpc>
                <a:spcPts val="2400"/>
              </a:lnSpc>
              <a:spcBef>
                <a:spcPts val="1000"/>
              </a:spcBef>
              <a:buChar char="–"/>
              <a:defRPr sz="2000">
                <a:solidFill>
                  <a:schemeClr val="tx1"/>
                </a:solidFill>
                <a:latin typeface="Syntax" pitchFamily="34" charset="0"/>
              </a:defRPr>
            </a:lvl2pPr>
            <a:lvl3pPr marL="1143000" indent="-228600">
              <a:lnSpc>
                <a:spcPts val="2400"/>
              </a:lnSpc>
              <a:spcBef>
                <a:spcPts val="1000"/>
              </a:spcBef>
              <a:buClr>
                <a:srgbClr val="CEB17B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yntax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Syntax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Syntax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Syntax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Syntax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Syntax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Syntax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09D93356-C6C4-43CC-A7D9-3497DC75740C}" type="slidenum">
              <a:rPr lang="en-US" altLang="en-US" sz="1000" b="0">
                <a:solidFill>
                  <a:schemeClr val="tx2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000" b="0">
              <a:solidFill>
                <a:schemeClr val="tx2"/>
              </a:solidFill>
            </a:endParaRPr>
          </a:p>
        </p:txBody>
      </p:sp>
      <p:sp>
        <p:nvSpPr>
          <p:cNvPr id="31748" name="Title 1">
            <a:extLst>
              <a:ext uri="{FF2B5EF4-FFF2-40B4-BE49-F238E27FC236}">
                <a16:creationId xmlns:a16="http://schemas.microsoft.com/office/drawing/2014/main" id="{BBDF0B5C-64DD-B2C9-D729-60F6CAA332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3475" y="209550"/>
            <a:ext cx="66675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ts val="2400"/>
              </a:lnSpc>
              <a:spcBef>
                <a:spcPts val="1000"/>
              </a:spcBef>
              <a:buClr>
                <a:srgbClr val="0E53AC"/>
              </a:buClr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Syntax" pitchFamily="34" charset="0"/>
              </a:defRPr>
            </a:lvl1pPr>
            <a:lvl2pPr marL="742950" indent="-285750">
              <a:lnSpc>
                <a:spcPts val="2400"/>
              </a:lnSpc>
              <a:spcBef>
                <a:spcPts val="1000"/>
              </a:spcBef>
              <a:buChar char="–"/>
              <a:defRPr sz="2000">
                <a:solidFill>
                  <a:schemeClr val="tx1"/>
                </a:solidFill>
                <a:latin typeface="Syntax" pitchFamily="34" charset="0"/>
              </a:defRPr>
            </a:lvl2pPr>
            <a:lvl3pPr marL="1143000" indent="-228600">
              <a:lnSpc>
                <a:spcPts val="2400"/>
              </a:lnSpc>
              <a:spcBef>
                <a:spcPts val="1000"/>
              </a:spcBef>
              <a:buClr>
                <a:srgbClr val="CEB17B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yntax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Syntax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Syntax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Syntax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Syntax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Syntax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Syntax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IN" altLang="en-US" sz="2800">
                <a:solidFill>
                  <a:schemeClr val="accent1"/>
                </a:solidFill>
                <a:latin typeface="Syntax Black" pitchFamily="34" charset="0"/>
                <a:cs typeface="Arial" panose="020B0604020202020204" pitchFamily="34" charset="0"/>
              </a:rPr>
              <a:t>TAX SLABS -New Regime</a:t>
            </a:r>
            <a:endParaRPr lang="en-IN" altLang="en-US" sz="2800">
              <a:solidFill>
                <a:schemeClr val="accent1"/>
              </a:solidFill>
              <a:latin typeface="Syntax Black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1E89AC-7EA1-3D7D-1A15-47313E254255}"/>
              </a:ext>
            </a:extLst>
          </p:cNvPr>
          <p:cNvSpPr txBox="1">
            <a:spLocks/>
          </p:cNvSpPr>
          <p:nvPr/>
        </p:nvSpPr>
        <p:spPr>
          <a:xfrm>
            <a:off x="2403474" y="839788"/>
            <a:ext cx="8294021" cy="5881688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1200"/>
              </a:spcBef>
              <a:buClr>
                <a:schemeClr val="tx1">
                  <a:lumMod val="50000"/>
                </a:schemeClr>
              </a:buClr>
              <a:buFontTx/>
              <a:buNone/>
              <a:defRPr sz="2000" kern="1200">
                <a:solidFill>
                  <a:srgbClr val="4E4F4F"/>
                </a:solidFill>
                <a:latin typeface="+mn-lt"/>
                <a:ea typeface="+mn-ea"/>
                <a:cs typeface="+mn-cs"/>
              </a:defRPr>
            </a:lvl1pPr>
            <a:lvl2pPr marL="274320" indent="-274320" algn="l" defTabSz="914400" rtl="0" eaLnBrk="1" latinLnBrk="0" hangingPunct="1">
              <a:lnSpc>
                <a:spcPts val="2400"/>
              </a:lnSpc>
              <a:spcBef>
                <a:spcPts val="1200"/>
              </a:spcBef>
              <a:buClr>
                <a:schemeClr val="tx1">
                  <a:lumMod val="50000"/>
                </a:schemeClr>
              </a:buClr>
              <a:buFont typeface="Wingdings" pitchFamily="2" charset="2"/>
              <a:buChar char="§"/>
              <a:defRPr sz="2000" kern="1200">
                <a:solidFill>
                  <a:srgbClr val="4E4F4F"/>
                </a:solidFill>
                <a:latin typeface="+mn-lt"/>
                <a:ea typeface="+mn-ea"/>
                <a:cs typeface="+mn-cs"/>
              </a:defRPr>
            </a:lvl2pPr>
            <a:lvl3pPr marL="548640" indent="-274320" algn="l" defTabSz="914400" rtl="0" eaLnBrk="1" latinLnBrk="0" hangingPunct="1">
              <a:lnSpc>
                <a:spcPts val="2400"/>
              </a:lnSpc>
              <a:spcBef>
                <a:spcPts val="1200"/>
              </a:spcBef>
              <a:buClr>
                <a:schemeClr val="tx1">
                  <a:lumMod val="50000"/>
                </a:schemeClr>
              </a:buClr>
              <a:buFont typeface="Symbol" pitchFamily="18" charset="2"/>
              <a:buChar char="-"/>
              <a:defRPr sz="2000" kern="1200">
                <a:solidFill>
                  <a:srgbClr val="4E4F4F"/>
                </a:solidFill>
                <a:latin typeface="+mn-lt"/>
                <a:ea typeface="+mn-ea"/>
                <a:cs typeface="+mn-cs"/>
              </a:defRPr>
            </a:lvl3pPr>
            <a:lvl4pPr marL="822960" indent="-274320" algn="l" defTabSz="914400" rtl="0" eaLnBrk="1" latinLnBrk="0" hangingPunct="1">
              <a:lnSpc>
                <a:spcPts val="2400"/>
              </a:lnSpc>
              <a:spcBef>
                <a:spcPts val="1200"/>
              </a:spcBef>
              <a:buClr>
                <a:schemeClr val="tx1">
                  <a:lumMod val="50000"/>
                </a:schemeClr>
              </a:buClr>
              <a:buFont typeface="Utopia Std" pitchFamily="18" charset="0"/>
              <a:buChar char="&gt;"/>
              <a:defRPr sz="2000" kern="1200">
                <a:solidFill>
                  <a:srgbClr val="4E4F4F"/>
                </a:solidFill>
                <a:latin typeface="+mn-lt"/>
                <a:ea typeface="+mn-ea"/>
                <a:cs typeface="+mn-cs"/>
              </a:defRPr>
            </a:lvl4pPr>
            <a:lvl5pPr marL="1097280" indent="-274320" algn="l" defTabSz="914400" rtl="0" eaLnBrk="1" latinLnBrk="0" hangingPunct="1">
              <a:lnSpc>
                <a:spcPts val="2400"/>
              </a:lnSpc>
              <a:spcBef>
                <a:spcPts val="1200"/>
              </a:spcBef>
              <a:buClr>
                <a:schemeClr val="tx1">
                  <a:lumMod val="50000"/>
                </a:schemeClr>
              </a:buClr>
              <a:buFont typeface="Symbol" pitchFamily="18" charset="2"/>
              <a:buChar char="-"/>
              <a:defRPr sz="2000" kern="1200">
                <a:solidFill>
                  <a:srgbClr val="4E4F4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t">
              <a:spcBef>
                <a:spcPts val="0"/>
              </a:spcBef>
              <a:defRPr/>
            </a:pPr>
            <a:r>
              <a:rPr lang="en-IN" sz="1800" b="1" dirty="0">
                <a:solidFill>
                  <a:srgbClr val="000000"/>
                </a:solidFill>
              </a:rPr>
              <a:t>Taxable Income</a:t>
            </a:r>
            <a:endParaRPr lang="en-IN" sz="1800" dirty="0">
              <a:latin typeface="Arial" panose="020B0604020202020204" pitchFamily="34" charset="0"/>
            </a:endParaRPr>
          </a:p>
          <a:p>
            <a:pPr algn="ctr" fontAlgn="t">
              <a:spcBef>
                <a:spcPts val="0"/>
              </a:spcBef>
              <a:defRPr/>
            </a:pPr>
            <a:r>
              <a:rPr lang="en-IN" sz="1800" dirty="0">
                <a:solidFill>
                  <a:srgbClr val="000000"/>
                </a:solidFill>
              </a:rPr>
              <a:t>Tax</a:t>
            </a:r>
            <a:r>
              <a:rPr lang="en-IN" sz="1800" b="1" dirty="0">
                <a:solidFill>
                  <a:srgbClr val="000000"/>
                </a:solidFill>
              </a:rPr>
              <a:t> Rate</a:t>
            </a:r>
            <a:endParaRPr lang="en-IN" sz="1800" dirty="0">
              <a:latin typeface="Arial" panose="020B0604020202020204" pitchFamily="34" charset="0"/>
            </a:endParaRPr>
          </a:p>
          <a:p>
            <a:pPr algn="ctr" fontAlgn="b">
              <a:spcBef>
                <a:spcPts val="0"/>
              </a:spcBef>
              <a:defRPr/>
            </a:pPr>
            <a:r>
              <a:rPr lang="en-US" sz="1800" b="1" dirty="0">
                <a:solidFill>
                  <a:srgbClr val="000000"/>
                </a:solidFill>
              </a:rPr>
              <a:t>From 0 to 2,50,000</a:t>
            </a:r>
            <a:endParaRPr lang="en-IN" sz="1800" dirty="0">
              <a:latin typeface="Arial" panose="020B0604020202020204" pitchFamily="34" charset="0"/>
            </a:endParaRPr>
          </a:p>
          <a:p>
            <a:pPr algn="ctr" fontAlgn="b">
              <a:spcBef>
                <a:spcPts val="0"/>
              </a:spcBef>
              <a:defRPr/>
            </a:pPr>
            <a:r>
              <a:rPr lang="en-US" sz="1800" b="1" dirty="0">
                <a:solidFill>
                  <a:srgbClr val="000000"/>
                </a:solidFill>
              </a:rPr>
              <a:t>Nil</a:t>
            </a:r>
            <a:endParaRPr lang="en-IN" sz="1800" dirty="0">
              <a:latin typeface="Arial" panose="020B0604020202020204" pitchFamily="34" charset="0"/>
            </a:endParaRPr>
          </a:p>
          <a:p>
            <a:pPr algn="ctr" fontAlgn="b">
              <a:spcBef>
                <a:spcPts val="0"/>
              </a:spcBef>
              <a:defRPr/>
            </a:pPr>
            <a:r>
              <a:rPr lang="en-US" sz="1800" b="1" dirty="0">
                <a:solidFill>
                  <a:srgbClr val="000000"/>
                </a:solidFill>
              </a:rPr>
              <a:t>From 2,50,001 to 5,00,000</a:t>
            </a:r>
            <a:endParaRPr lang="en-IN" sz="1800" dirty="0">
              <a:latin typeface="Arial" panose="020B0604020202020204" pitchFamily="34" charset="0"/>
            </a:endParaRPr>
          </a:p>
          <a:p>
            <a:pPr algn="ctr" fontAlgn="b">
              <a:spcBef>
                <a:spcPts val="0"/>
              </a:spcBef>
              <a:defRPr/>
            </a:pPr>
            <a:r>
              <a:rPr lang="en-US" sz="1800" b="1" dirty="0">
                <a:solidFill>
                  <a:srgbClr val="000000"/>
                </a:solidFill>
              </a:rPr>
              <a:t>5%</a:t>
            </a:r>
            <a:endParaRPr lang="en-IN" sz="1800" dirty="0">
              <a:latin typeface="Arial" panose="020B0604020202020204" pitchFamily="34" charset="0"/>
            </a:endParaRPr>
          </a:p>
          <a:p>
            <a:pPr algn="ctr" fontAlgn="b">
              <a:spcBef>
                <a:spcPts val="0"/>
              </a:spcBef>
              <a:defRPr/>
            </a:pPr>
            <a:r>
              <a:rPr lang="en-US" sz="1800" b="1" dirty="0">
                <a:solidFill>
                  <a:srgbClr val="000000"/>
                </a:solidFill>
              </a:rPr>
              <a:t>From 5,00,001 to 7,50,000</a:t>
            </a:r>
            <a:endParaRPr lang="en-IN" sz="1800" dirty="0">
              <a:latin typeface="Arial" panose="020B0604020202020204" pitchFamily="34" charset="0"/>
            </a:endParaRPr>
          </a:p>
          <a:p>
            <a:pPr algn="ctr" fontAlgn="b">
              <a:spcBef>
                <a:spcPts val="0"/>
              </a:spcBef>
              <a:defRPr/>
            </a:pPr>
            <a:r>
              <a:rPr lang="en-US" sz="1800" b="1" dirty="0">
                <a:solidFill>
                  <a:srgbClr val="000000"/>
                </a:solidFill>
              </a:rPr>
              <a:t>12500+10% of amount exceeding 500000</a:t>
            </a:r>
            <a:endParaRPr lang="en-IN" sz="1800" dirty="0">
              <a:latin typeface="Arial" panose="020B0604020202020204" pitchFamily="34" charset="0"/>
            </a:endParaRPr>
          </a:p>
          <a:p>
            <a:pPr algn="ctr" fontAlgn="b">
              <a:spcBef>
                <a:spcPts val="0"/>
              </a:spcBef>
              <a:defRPr/>
            </a:pPr>
            <a:endParaRPr lang="en-US" sz="1800" b="1" dirty="0">
              <a:solidFill>
                <a:srgbClr val="00000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en-US" altLang="en-US" sz="7200" b="1" dirty="0">
                <a:solidFill>
                  <a:schemeClr val="tx1"/>
                </a:solidFill>
              </a:rPr>
              <a:t>Taxable Income less than or equal to Rs. 12,00,000 – Nothing is taxable as rebate equal to tax. Amount of Rebate is Rs. 60,000. Marginal Relief is available.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7200" b="1" dirty="0">
                <a:solidFill>
                  <a:schemeClr val="tx1"/>
                </a:solidFill>
              </a:rPr>
              <a:t>Surcharge @ 10% if Taxable income &gt;Rs. 50 Lakhs &lt;Rs. 1 Crore, if taxable income is &gt;Rs. 1 Crore &lt; 2 Crores  Surcharge is  @ 15%.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7200" b="1" dirty="0">
                <a:solidFill>
                  <a:schemeClr val="accent5">
                    <a:lumMod val="75000"/>
                  </a:schemeClr>
                </a:solidFill>
              </a:rPr>
              <a:t>From 2 Crores and above it is 25%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altLang="en-US" sz="7200" b="1" dirty="0">
                <a:solidFill>
                  <a:schemeClr val="tx1"/>
                </a:solidFill>
              </a:rPr>
              <a:t>Education </a:t>
            </a:r>
            <a:r>
              <a:rPr lang="en-US" altLang="en-US" sz="7200" b="1" dirty="0" err="1">
                <a:solidFill>
                  <a:schemeClr val="tx1"/>
                </a:solidFill>
              </a:rPr>
              <a:t>Cess</a:t>
            </a:r>
            <a:r>
              <a:rPr lang="en-US" altLang="en-US" sz="7200" b="1" dirty="0">
                <a:solidFill>
                  <a:schemeClr val="tx1"/>
                </a:solidFill>
              </a:rPr>
              <a:t> on “ Income-tax + Surcharge” is @ 4%</a:t>
            </a:r>
            <a:endParaRPr lang="en-US" sz="7200" b="1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  <a:defRPr/>
            </a:pPr>
            <a:endParaRPr lang="en-US" dirty="0"/>
          </a:p>
          <a:p>
            <a:pPr>
              <a:spcAft>
                <a:spcPts val="600"/>
              </a:spcAft>
              <a:defRPr/>
            </a:pPr>
            <a:endParaRPr lang="en-US" dirty="0"/>
          </a:p>
          <a:p>
            <a:pPr>
              <a:spcAft>
                <a:spcPts val="600"/>
              </a:spcAft>
              <a:defRPr/>
            </a:pPr>
            <a:endParaRPr lang="en-IN" dirty="0"/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96F9D771-2BCD-BA94-41F1-EFEB30A5D5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139242"/>
              </p:ext>
            </p:extLst>
          </p:nvPr>
        </p:nvGraphicFramePr>
        <p:xfrm>
          <a:off x="2304661" y="917670"/>
          <a:ext cx="8966717" cy="2641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4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92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3022">
                <a:tc>
                  <a:txBody>
                    <a:bodyPr/>
                    <a:lstStyle/>
                    <a:p>
                      <a:r>
                        <a:rPr lang="en-IN" sz="1500" dirty="0"/>
                        <a:t>     Taxable Incomes</a:t>
                      </a:r>
                    </a:p>
                  </a:txBody>
                  <a:tcPr marT="37177" marB="37177"/>
                </a:tc>
                <a:tc>
                  <a:txBody>
                    <a:bodyPr/>
                    <a:lstStyle/>
                    <a:p>
                      <a:r>
                        <a:rPr lang="en-IN" sz="1500" dirty="0"/>
                        <a:t>    Tax Rates</a:t>
                      </a:r>
                    </a:p>
                  </a:txBody>
                  <a:tcPr marT="37177" marB="3717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1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From</a:t>
                      </a:r>
                      <a:r>
                        <a:rPr lang="en-US" sz="1100" b="1" u="none" strike="noStrike" baseline="0" dirty="0">
                          <a:effectLst/>
                        </a:rPr>
                        <a:t> INR 0 to</a:t>
                      </a:r>
                      <a:r>
                        <a:rPr lang="en-US" sz="1100" b="1" u="none" strike="noStrike" dirty="0">
                          <a:effectLst/>
                        </a:rPr>
                        <a:t> INR 4,00,000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Nil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19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From INR 4,00,001 to INR 8,00,000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5%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7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From INR 8,00,001 to INR 12,00,000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INR 20,000+10% of amount exceeding INR 8,00,000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7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From INR 12,00,001 to INR 16,00,000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INR 60,000+15% of amount exceeding INR 12,00,000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7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From INR 16,00,001 to INR 20,00,000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INR 1,20,000+20% of amount exceeding INR 16,00,000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01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From INR   20,00,000 TO INR 24,00,000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effectLst/>
                        </a:rPr>
                        <a:t>INR 2,00,000+25% of amount exceeding INR 24,00,000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7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Above 24 lakhs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INR 3,00,000+30% of amount exceeding INR 24,00,000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3B1A8962-3FAF-441F-A099-B672000C0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1188" y="895350"/>
            <a:ext cx="8431212" cy="1041400"/>
          </a:xfrm>
        </p:spPr>
        <p:txBody>
          <a:bodyPr/>
          <a:lstStyle/>
          <a:p>
            <a:r>
              <a:rPr lang="en-US" altLang="en-US" sz="2400" b="1" u="sng"/>
              <a:t>Deductions/Exemptions Not Available to salaried employee in New Regime</a:t>
            </a:r>
            <a:endParaRPr lang="en-US" altLang="en-US" sz="2400" u="sn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86C5C8-DF64-453B-9433-3E75CE78FD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1489" y="2020889"/>
            <a:ext cx="8772525" cy="4211637"/>
          </a:xfrm>
        </p:spPr>
        <p:txBody>
          <a:bodyPr>
            <a:noAutofit/>
          </a:bodyPr>
          <a:lstStyle/>
          <a:p>
            <a:pPr marL="371475" indent="-371475" algn="l">
              <a:lnSpc>
                <a:spcPct val="12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sz="1788" dirty="0"/>
              <a:t>Leave Travel concession</a:t>
            </a:r>
          </a:p>
          <a:p>
            <a:pPr marL="371475" indent="-371475" algn="l">
              <a:lnSpc>
                <a:spcPct val="12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sz="1788" dirty="0"/>
              <a:t>House rent allowance</a:t>
            </a:r>
          </a:p>
          <a:p>
            <a:pPr marL="371475" indent="-371475" algn="l">
              <a:lnSpc>
                <a:spcPct val="12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sz="1788" dirty="0"/>
              <a:t>Professional tax U/s 16(iii)</a:t>
            </a:r>
          </a:p>
          <a:p>
            <a:pPr marL="371475" indent="-371475" algn="l">
              <a:lnSpc>
                <a:spcPct val="12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sz="1788" dirty="0"/>
              <a:t>Sodexo meal Coupons</a:t>
            </a:r>
          </a:p>
          <a:p>
            <a:pPr marL="371475" indent="-371475" algn="l">
              <a:lnSpc>
                <a:spcPct val="12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sz="1788" dirty="0"/>
              <a:t>Loss from Self Occupied House Property</a:t>
            </a:r>
          </a:p>
          <a:p>
            <a:pPr marL="371475" indent="-371475" algn="l">
              <a:lnSpc>
                <a:spcPct val="12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sz="1788" dirty="0"/>
              <a:t>Deductions U/s 80C, 80CCC, (Provident Fund. Life Insurance, ELSS </a:t>
            </a:r>
            <a:r>
              <a:rPr lang="en-US" sz="1788" dirty="0" err="1"/>
              <a:t>etc</a:t>
            </a:r>
            <a:r>
              <a:rPr lang="en-US" sz="1788" dirty="0"/>
              <a:t>) , NPS (Except through Employer which is </a:t>
            </a:r>
            <a:r>
              <a:rPr lang="en-US" sz="1788" dirty="0" err="1"/>
              <a:t>upto</a:t>
            </a:r>
            <a:r>
              <a:rPr lang="en-US" sz="1788" dirty="0"/>
              <a:t> 10% of Basic).</a:t>
            </a:r>
          </a:p>
          <a:p>
            <a:pPr marL="371475" indent="-371475" algn="l">
              <a:lnSpc>
                <a:spcPct val="12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sz="1788" dirty="0"/>
              <a:t>All Deductions under Chapter VI-A </a:t>
            </a:r>
            <a:r>
              <a:rPr lang="en-US" sz="1788" dirty="0" err="1"/>
              <a:t>i</a:t>
            </a:r>
            <a:r>
              <a:rPr lang="en-US" sz="1788" dirty="0"/>
              <a:t>,.e 80D, 80DD, 80DDB, 80E, 80G </a:t>
            </a:r>
            <a:r>
              <a:rPr lang="en-US" sz="1788" dirty="0" err="1"/>
              <a:t>etc</a:t>
            </a:r>
            <a:endParaRPr lang="en-US" sz="1788" dirty="0"/>
          </a:p>
          <a:p>
            <a:pPr marL="371475" indent="-371475" algn="l">
              <a:lnSpc>
                <a:spcPct val="12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sz="1788" dirty="0"/>
              <a:t>80TTA interest on Savings Bank Account</a:t>
            </a:r>
          </a:p>
          <a:p>
            <a:pPr marL="371475" indent="-371475" algn="l">
              <a:lnSpc>
                <a:spcPct val="120000"/>
              </a:lnSpc>
              <a:buFont typeface="Wingdings" panose="05000000000000000000" pitchFamily="2" charset="2"/>
              <a:buAutoNum type="arabicPeriod"/>
              <a:defRPr/>
            </a:pPr>
            <a:endParaRPr lang="en-US" sz="1788" dirty="0"/>
          </a:p>
          <a:p>
            <a:pPr marL="371475" indent="-371475" algn="l">
              <a:lnSpc>
                <a:spcPct val="120000"/>
              </a:lnSpc>
              <a:buFont typeface="Wingdings" panose="05000000000000000000" pitchFamily="2" charset="2"/>
              <a:buAutoNum type="arabicPeriod"/>
              <a:defRPr/>
            </a:pPr>
            <a:endParaRPr lang="en-US" sz="1788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7820D-5A15-4568-B9D1-D93054BAAE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1460" y="612559"/>
            <a:ext cx="7520728" cy="137181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925" b="1" u="sng" dirty="0"/>
              <a:t>Deductions/Exemptions that would still be available for Individuals under the New Regime:</a:t>
            </a:r>
            <a:endParaRPr lang="en-US" sz="2925" u="sn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1DDB89-714B-485B-9200-F18ED21462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82147" y="2099389"/>
            <a:ext cx="8611217" cy="4596380"/>
          </a:xfrm>
        </p:spPr>
        <p:txBody>
          <a:bodyPr>
            <a:noAutofit/>
          </a:bodyPr>
          <a:lstStyle/>
          <a:p>
            <a:pPr marL="371475" indent="-371475" algn="l"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r>
              <a:rPr lang="en-US" sz="2275" dirty="0"/>
              <a:t>Sec 10(10)- Death–cum-retirement gratuity received</a:t>
            </a:r>
          </a:p>
          <a:p>
            <a:pPr marL="371475" indent="-371475" algn="l"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r>
              <a:rPr lang="en-US" sz="2275" dirty="0"/>
              <a:t>Sec 10(10A)- Commuted value of pension received</a:t>
            </a:r>
          </a:p>
          <a:p>
            <a:pPr marL="371475" indent="-371475" algn="l"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r>
              <a:rPr lang="en-US" sz="2275" dirty="0"/>
              <a:t>Sec 10(10CC)- Tax paid by employer on non-monetary perquisite</a:t>
            </a:r>
          </a:p>
          <a:p>
            <a:pPr marL="371475" indent="-371475" algn="l"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r>
              <a:rPr lang="en-US" sz="2275" dirty="0"/>
              <a:t>Sec 24- Interest on Home Loan on rented out properties only-Restricted to Positive Income</a:t>
            </a:r>
          </a:p>
          <a:p>
            <a:pPr marL="371475" indent="-371475" algn="l"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r>
              <a:rPr lang="en-US" sz="2275" dirty="0"/>
              <a:t>Sec 80CCD(2)- Contribution of employer to pension scheme of Central Government (NPS and EPF)</a:t>
            </a:r>
          </a:p>
          <a:p>
            <a:pPr marL="371475" indent="-371475" algn="l"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r>
              <a:rPr lang="en-US" sz="2275" dirty="0"/>
              <a:t>Standard Deduction is also allowed and higher amount is considered in new Regime.</a:t>
            </a:r>
          </a:p>
          <a:p>
            <a:pPr marL="371475" indent="-371475" algn="l"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endParaRPr lang="en-US" sz="2275" dirty="0"/>
          </a:p>
          <a:p>
            <a:pPr marL="371475" indent="-371475" algn="l"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endParaRPr lang="en-US" sz="2275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EC2955EE-ECF5-4802-8442-63DCC69B103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758951" y="301841"/>
            <a:ext cx="6659562" cy="781235"/>
          </a:xfrm>
        </p:spPr>
        <p:txBody>
          <a:bodyPr>
            <a:normAutofit fontScale="90000"/>
          </a:bodyPr>
          <a:lstStyle/>
          <a:p>
            <a:r>
              <a:rPr lang="en-IN" altLang="en-US" u="sng" dirty="0">
                <a:latin typeface="Arial" panose="020B0604020202020204" pitchFamily="34" charset="0"/>
                <a:cs typeface="Arial" panose="020B0604020202020204" pitchFamily="34" charset="0"/>
              </a:rPr>
              <a:t>Which is Better ?</a:t>
            </a:r>
            <a:endParaRPr lang="en-US" alt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C34F52-C17B-4BF2-ABF3-FD8224D63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1551" y="1083077"/>
            <a:ext cx="7070464" cy="4758430"/>
          </a:xfrm>
        </p:spPr>
        <p:txBody>
          <a:bodyPr>
            <a:normAutofit fontScale="70000" lnSpcReduction="20000"/>
          </a:bodyPr>
          <a:lstStyle/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r>
              <a:rPr lang="en-IN" sz="1706" dirty="0">
                <a:latin typeface="+mj-lt"/>
              </a:rPr>
              <a:t>Professional Tax is automatic.</a:t>
            </a:r>
          </a:p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r>
              <a:rPr lang="en-IN" sz="1706" dirty="0">
                <a:latin typeface="+mj-lt"/>
              </a:rPr>
              <a:t>Many of us stay either in Rented House or in our Own house where EMI’s are paid.</a:t>
            </a:r>
          </a:p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r>
              <a:rPr lang="en-IN" sz="1706" dirty="0">
                <a:latin typeface="+mj-lt"/>
              </a:rPr>
              <a:t>PF is mandatory.</a:t>
            </a:r>
          </a:p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r>
              <a:rPr lang="en-IN" sz="1706" dirty="0">
                <a:latin typeface="+mj-lt"/>
              </a:rPr>
              <a:t>Principal repayment of Housing Loan, Tuition fees, Life Insurance +PF  will cover 1.50 lakhs </a:t>
            </a:r>
          </a:p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r>
              <a:rPr lang="en-IN" sz="1706" dirty="0">
                <a:latin typeface="+mj-lt"/>
              </a:rPr>
              <a:t>80D of Up to Rs 50000 is generally available.</a:t>
            </a:r>
          </a:p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r>
              <a:rPr lang="en-IN" sz="1706" dirty="0">
                <a:latin typeface="+mj-lt"/>
              </a:rPr>
              <a:t>LTA claim is generally available</a:t>
            </a:r>
          </a:p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r>
              <a:rPr lang="en-IN" sz="1706" dirty="0">
                <a:latin typeface="+mj-lt"/>
              </a:rPr>
              <a:t>Interest on SB account is there in every case.</a:t>
            </a:r>
          </a:p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r>
              <a:rPr lang="en-IN" sz="1706" dirty="0">
                <a:latin typeface="+mj-lt"/>
              </a:rPr>
              <a:t>Investments are made not only for Tax Savings but also as Financial safety of self and family.</a:t>
            </a:r>
          </a:p>
          <a:p>
            <a:pPr algn="just">
              <a:lnSpc>
                <a:spcPct val="160000"/>
              </a:lnSpc>
              <a:defRPr/>
            </a:pPr>
            <a:r>
              <a:rPr lang="en-IN" sz="1706" dirty="0">
                <a:latin typeface="+mj-lt"/>
              </a:rPr>
              <a:t>Finally</a:t>
            </a:r>
          </a:p>
          <a:p>
            <a:pPr algn="just">
              <a:lnSpc>
                <a:spcPct val="160000"/>
              </a:lnSpc>
              <a:defRPr/>
            </a:pPr>
            <a:r>
              <a:rPr lang="en-IN" sz="1706" dirty="0">
                <a:latin typeface="+mj-lt"/>
              </a:rPr>
              <a:t>If we can get Tax benefit on more than Rs.8,00,000 including Standard Deduction, Professional Tax, Interest on Housing Loan /House Rent, Investments etc. we can continue in Old Regime.</a:t>
            </a:r>
            <a:r>
              <a:rPr lang="en-IN" sz="1625" dirty="0">
                <a:latin typeface="+mj-lt"/>
              </a:rPr>
              <a:t> </a:t>
            </a:r>
          </a:p>
          <a:p>
            <a:pPr algn="just">
              <a:lnSpc>
                <a:spcPct val="160000"/>
              </a:lnSpc>
              <a:defRPr/>
            </a:pPr>
            <a:r>
              <a:rPr lang="en-IN" sz="1869" dirty="0">
                <a:latin typeface="+mj-lt"/>
              </a:rPr>
              <a:t>Structure Once selected has to be followed with Employer for rest of the year. Can be changed at the time of Filing.</a:t>
            </a:r>
          </a:p>
        </p:txBody>
      </p:sp>
      <p:pic>
        <p:nvPicPr>
          <p:cNvPr id="36868" name="Picture 2" descr="Image result for question mark">
            <a:extLst>
              <a:ext uri="{FF2B5EF4-FFF2-40B4-BE49-F238E27FC236}">
                <a16:creationId xmlns:a16="http://schemas.microsoft.com/office/drawing/2014/main" id="{2ED0AC82-9539-4F90-8C24-6F9858A4DD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93" r="27872"/>
          <a:stretch>
            <a:fillRect/>
          </a:stretch>
        </p:blipFill>
        <p:spPr bwMode="auto">
          <a:xfrm>
            <a:off x="8934450" y="1676400"/>
            <a:ext cx="1568450" cy="35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4DA6DE-8198-AA84-A702-CCB9A00EF6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FD4FF939-6302-043B-F840-EBBCAD38668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758950" y="301841"/>
            <a:ext cx="9450517" cy="781235"/>
          </a:xfrm>
        </p:spPr>
        <p:txBody>
          <a:bodyPr>
            <a:normAutofit/>
          </a:bodyPr>
          <a:lstStyle/>
          <a:p>
            <a:r>
              <a:rPr lang="en-IN" altLang="en-US" sz="4000" u="sng" dirty="0">
                <a:latin typeface="Arial" panose="020B0604020202020204" pitchFamily="34" charset="0"/>
                <a:cs typeface="Arial" panose="020B0604020202020204" pitchFamily="34" charset="0"/>
              </a:rPr>
              <a:t>Working of Income Tax Department</a:t>
            </a:r>
            <a:endParaRPr lang="en-US" altLang="en-US" sz="4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4CAE3C-7281-7066-DC72-CF43E3EBD5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1551" y="1083077"/>
            <a:ext cx="7070464" cy="4758430"/>
          </a:xfrm>
        </p:spPr>
        <p:txBody>
          <a:bodyPr>
            <a:normAutofit/>
          </a:bodyPr>
          <a:lstStyle/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r>
              <a:rPr lang="en-IN" dirty="0">
                <a:latin typeface="+mj-lt"/>
              </a:rPr>
              <a:t>Thorough Verification of Rent through AIS of Landlord</a:t>
            </a:r>
          </a:p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endParaRPr lang="en-IN" dirty="0">
              <a:latin typeface="+mj-lt"/>
            </a:endParaRPr>
          </a:p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r>
              <a:rPr lang="en-IN" dirty="0">
                <a:latin typeface="+mj-lt"/>
              </a:rPr>
              <a:t>Political Donations</a:t>
            </a:r>
          </a:p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endParaRPr lang="en-IN" dirty="0">
              <a:latin typeface="+mj-lt"/>
            </a:endParaRPr>
          </a:p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r>
              <a:rPr lang="en-IN" dirty="0">
                <a:latin typeface="+mj-lt"/>
              </a:rPr>
              <a:t>Specific Deductions such as 80E, 80DDB etc</a:t>
            </a:r>
          </a:p>
          <a:p>
            <a:pPr marL="278606" indent="-278606" algn="just">
              <a:lnSpc>
                <a:spcPct val="160000"/>
              </a:lnSpc>
              <a:buFont typeface="Wingdings" panose="05000000000000000000" pitchFamily="2" charset="2"/>
              <a:buChar char="Ø"/>
              <a:defRPr/>
            </a:pPr>
            <a:endParaRPr lang="en-IN" dirty="0">
              <a:latin typeface="+mj-lt"/>
            </a:endParaRPr>
          </a:p>
        </p:txBody>
      </p:sp>
      <p:pic>
        <p:nvPicPr>
          <p:cNvPr id="1030" name="Picture 6" descr="3d Thinking emoji. emoticon. ios symbols. chat sticker. face and thumb isolated on a blue background. doodle fancy smile. perplexity. distraction. 3d render">
            <a:extLst>
              <a:ext uri="{FF2B5EF4-FFF2-40B4-BE49-F238E27FC236}">
                <a16:creationId xmlns:a16="http://schemas.microsoft.com/office/drawing/2014/main" id="{6BC7CDD8-446A-13ED-FA32-ACBE8D06EE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9414" y="0"/>
            <a:ext cx="272745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5450712"/>
      </p:ext>
    </p:extLst>
  </p:cSld>
  <p:clrMapOvr>
    <a:masterClrMapping/>
  </p:clrMapOvr>
</p:sld>
</file>

<file path=ppt/theme/theme1.xml><?xml version="1.0" encoding="utf-8"?>
<a:theme xmlns:a="http://schemas.openxmlformats.org/drawingml/2006/main" name="TornVTI">
  <a:themeElements>
    <a:clrScheme name="Custom 1">
      <a:dk1>
        <a:sysClr val="windowText" lastClr="000000"/>
      </a:dk1>
      <a:lt1>
        <a:sysClr val="window" lastClr="FFFFFF"/>
      </a:lt1>
      <a:dk2>
        <a:srgbClr val="131523"/>
      </a:dk2>
      <a:lt2>
        <a:srgbClr val="E7E6E6"/>
      </a:lt2>
      <a:accent1>
        <a:srgbClr val="3FB96C"/>
      </a:accent1>
      <a:accent2>
        <a:srgbClr val="699EFA"/>
      </a:accent2>
      <a:accent3>
        <a:srgbClr val="8039C1"/>
      </a:accent3>
      <a:accent4>
        <a:srgbClr val="D1971A"/>
      </a:accent4>
      <a:accent5>
        <a:srgbClr val="E62B59"/>
      </a:accent5>
      <a:accent6>
        <a:srgbClr val="9CA2AB"/>
      </a:accent6>
      <a:hlink>
        <a:srgbClr val="FFFFFF"/>
      </a:hlink>
      <a:folHlink>
        <a:srgbClr val="57618E"/>
      </a:folHlink>
    </a:clrScheme>
    <a:fontScheme name="Torn">
      <a:majorFont>
        <a:latin typeface="Verdana Pro Cond SemiBold"/>
        <a:ea typeface=""/>
        <a:cs typeface=""/>
      </a:majorFont>
      <a:minorFont>
        <a:latin typeface="Verdana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1453</TotalTime>
  <Words>1103</Words>
  <Application>Microsoft Office PowerPoint</Application>
  <PresentationFormat>Widescreen</PresentationFormat>
  <Paragraphs>147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TornVTI</vt:lpstr>
      <vt:lpstr> Issues in Taxation of Salaries </vt:lpstr>
      <vt:lpstr>Agenda</vt:lpstr>
      <vt:lpstr>New Vs Old Regime</vt:lpstr>
      <vt:lpstr>Income Tax Slab-Old Regime</vt:lpstr>
      <vt:lpstr>PowerPoint Presentation</vt:lpstr>
      <vt:lpstr>Deductions/Exemptions Not Available to salaried employee in New Regime</vt:lpstr>
      <vt:lpstr>Deductions/Exemptions that would still be available for Individuals under the New Regime:</vt:lpstr>
      <vt:lpstr>Which is Better ?</vt:lpstr>
      <vt:lpstr>Working of Income Tax Department</vt:lpstr>
      <vt:lpstr>ISSUES IN TAXATION OF PAY COMPONENTS-HRA</vt:lpstr>
      <vt:lpstr>ISSUES IN TAXATION OF PAY COMPONENTS-MISC</vt:lpstr>
      <vt:lpstr>ESOP’s </vt:lpstr>
      <vt:lpstr>Income from House Property</vt:lpstr>
      <vt:lpstr>Previous Employment Income</vt:lpstr>
      <vt:lpstr>General Precautions as Employer</vt:lpstr>
      <vt:lpstr>Issues in Filing 24Q4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NVESTMENTS</dc:title>
  <dc:creator>Manoj</dc:creator>
  <cp:lastModifiedBy>lavanyavishal786@gmail.com</cp:lastModifiedBy>
  <cp:revision>30</cp:revision>
  <dcterms:created xsi:type="dcterms:W3CDTF">2021-01-16T13:25:15Z</dcterms:created>
  <dcterms:modified xsi:type="dcterms:W3CDTF">2025-05-19T11:31:51Z</dcterms:modified>
</cp:coreProperties>
</file>