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notesMasterIdLst>
    <p:notesMasterId r:id="rId45"/>
  </p:notesMasterIdLst>
  <p:sldSz cx="14630400" cy="8229600"/>
  <p:notesSz cx="8229600" cy="14630400"/>
  <p:embeddedFontLst>
    <p:embeddedFont>
      <p:font typeface="Barlow"/>
      <p:regular r:id="rId50"/>
    </p:embeddedFont>
    <p:embeddedFont>
      <p:font typeface="Barlow"/>
      <p:regular r:id="rId51"/>
    </p:embeddedFont>
    <p:embeddedFont>
      <p:font typeface="Barlow"/>
      <p:regular r:id="rId52"/>
    </p:embeddedFont>
    <p:embeddedFont>
      <p:font typeface="Barlow"/>
      <p:regular r:id="rId53"/>
    </p:embeddedFont>
    <p:embeddedFont>
      <p:font typeface="Montserrat"/>
      <p:regular r:id="rId54"/>
    </p:embeddedFont>
    <p:embeddedFont>
      <p:font typeface="Montserrat"/>
      <p:regular r:id="rId55"/>
    </p:embeddedFont>
    <p:embeddedFont>
      <p:font typeface="Montserrat"/>
      <p:regular r:id="rId56"/>
    </p:embeddedFont>
    <p:embeddedFont>
      <p:font typeface="Montserrat"/>
      <p:regular r:id="rId5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50" Type="http://schemas.openxmlformats.org/officeDocument/2006/relationships/font" Target="fonts/font1.fntdata"/><Relationship Id="rId51" Type="http://schemas.openxmlformats.org/officeDocument/2006/relationships/font" Target="fonts/font2.fntdata"/><Relationship Id="rId52" Type="http://schemas.openxmlformats.org/officeDocument/2006/relationships/font" Target="fonts/font3.fntdata"/><Relationship Id="rId53" Type="http://schemas.openxmlformats.org/officeDocument/2006/relationships/font" Target="fonts/font4.fntdata"/><Relationship Id="rId54" Type="http://schemas.openxmlformats.org/officeDocument/2006/relationships/font" Target="fonts/font5.fntdata"/><Relationship Id="rId55" Type="http://schemas.openxmlformats.org/officeDocument/2006/relationships/font" Target="fonts/font6.fntdata"/><Relationship Id="rId56" Type="http://schemas.openxmlformats.org/officeDocument/2006/relationships/font" Target="fonts/font7.fntdata"/><Relationship Id="rId57"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010-1.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011-1.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012-1.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013-1.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014-1.pn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015-1.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016-1.pn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1017-1.png"/><Relationship Id="rId2"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1018-1.png"/><Relationship Id="rId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019-1.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020-1.png"/><Relationship Id="rId2"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021-1.png"/><Relationship Id="rId2"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1022-1.png"/><Relationship Id="rId2"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1023-1.png"/><Relationship Id="rId2"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image" Target="../media/image-1024-1.png"/><Relationship Id="rId2"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image" Target="../media/image-1025-1.png"/><Relationship Id="rId2"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image" Target="../media/image-1026-1.png"/><Relationship Id="rId2"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image" Target="../media/image-1027-1.png"/><Relationship Id="rId2"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image" Target="../media/image-1028-1.png"/><Relationship Id="rId2"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image" Target="../media/image-1029-1.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image" Target="../media/image-1030-1.png"/><Relationship Id="rId2"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image" Target="../media/image-1031-1.png"/><Relationship Id="rId2"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image" Target="../media/image-1032-1.png"/><Relationship Id="rId2"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image" Target="../media/image-1033-1.png"/><Relationship Id="rId2"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image" Target="../media/image-1034-1.png"/><Relationship Id="rId2"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image" Target="../media/image-1035-1.png"/><Relationship Id="rId2"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image" Target="../media/image-1036-1.png"/><Relationship Id="rId2"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image" Target="../media/image-1037-1.png"/><Relationship Id="rId2"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image" Target="../media/image-1038-1.png"/><Relationship Id="rId2"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image" Target="../media/image-1039-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image" Target="../media/image-1040-1.png"/><Relationship Id="rId2"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image" Target="../media/image-1041-1.png"/><Relationship Id="rId2"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image" Target="../media/image-1042-1.png"/><Relationship Id="rId2"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image" Target="../media/image-1043-1.png"/><Relationship Id="rId2"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image" Target="../media/image-1044-1.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005-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006-1.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007-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008-1.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009-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3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3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3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3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lide 4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lide 4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ide 4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ide 4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2.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2.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5.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8.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9.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2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slideLayout" Target="../slideLayouts/slideLayout24.xml"/><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slideLayout" Target="../slideLayouts/slideLayout25.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slideLayout" Target="../slideLayouts/slideLayout27.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slideLayout" Target="../slideLayouts/slideLayout28.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png"/><Relationship Id="rId3" Type="http://schemas.openxmlformats.org/officeDocument/2006/relationships/image" Target="../media/image-28-3.png"/><Relationship Id="rId4" Type="http://schemas.openxmlformats.org/officeDocument/2006/relationships/image" Target="../media/image-28-4.png"/><Relationship Id="rId5" Type="http://schemas.openxmlformats.org/officeDocument/2006/relationships/image" Target="../media/image-28-5.png"/><Relationship Id="rId6" Type="http://schemas.openxmlformats.org/officeDocument/2006/relationships/slideLayout" Target="../slideLayouts/slideLayout29.xml"/><Relationship Id="rId7"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image" Target="../media/image-33-2.png"/><Relationship Id="rId3" Type="http://schemas.openxmlformats.org/officeDocument/2006/relationships/image" Target="../media/image-33-3.png"/><Relationship Id="rId4" Type="http://schemas.openxmlformats.org/officeDocument/2006/relationships/image" Target="../media/image-33-4.png"/><Relationship Id="rId5" Type="http://schemas.openxmlformats.org/officeDocument/2006/relationships/slideLayout" Target="../slideLayouts/slideLayout34.xml"/><Relationship Id="rId6"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image" Target="../media/image-34-2.png"/><Relationship Id="rId3" Type="http://schemas.openxmlformats.org/officeDocument/2006/relationships/image" Target="../media/image-34-3.png"/><Relationship Id="rId4" Type="http://schemas.openxmlformats.org/officeDocument/2006/relationships/slideLayout" Target="../slideLayouts/slideLayout35.xml"/><Relationship Id="rId5"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slideLayout" Target="../slideLayouts/slideLayout36.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slideLayout" Target="../slideLayouts/slideLayout37.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image" Target="../media/image-39-2.png"/><Relationship Id="rId3" Type="http://schemas.openxmlformats.org/officeDocument/2006/relationships/image" Target="../media/image-39-3.png"/><Relationship Id="rId4" Type="http://schemas.openxmlformats.org/officeDocument/2006/relationships/image" Target="../media/image-39-4.png"/><Relationship Id="rId5" Type="http://schemas.openxmlformats.org/officeDocument/2006/relationships/slideLayout" Target="../slideLayouts/slideLayout40.xml"/><Relationship Id="rId6"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40-1.png"/><Relationship Id="rId2" Type="http://schemas.openxmlformats.org/officeDocument/2006/relationships/image" Target="../media/image-40-2.png"/><Relationship Id="rId3" Type="http://schemas.openxmlformats.org/officeDocument/2006/relationships/image" Target="../media/image-40-3.png"/><Relationship Id="rId4" Type="http://schemas.openxmlformats.org/officeDocument/2006/relationships/image" Target="../media/image-40-4.png"/><Relationship Id="rId5" Type="http://schemas.openxmlformats.org/officeDocument/2006/relationships/slideLayout" Target="../slideLayouts/slideLayout41.xml"/><Relationship Id="rId6"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image" Target="../media/image-41-1.png"/><Relationship Id="rId2" Type="http://schemas.openxmlformats.org/officeDocument/2006/relationships/image" Target="../media/image-41-2.png"/><Relationship Id="rId3" Type="http://schemas.openxmlformats.org/officeDocument/2006/relationships/image" Target="../media/image-41-3.png"/><Relationship Id="rId4" Type="http://schemas.openxmlformats.org/officeDocument/2006/relationships/image" Target="../media/image-41-4.png"/><Relationship Id="rId5" Type="http://schemas.openxmlformats.org/officeDocument/2006/relationships/image" Target="../media/image-41-5.png"/><Relationship Id="rId6" Type="http://schemas.openxmlformats.org/officeDocument/2006/relationships/image" Target="../media/image-41-6.png"/><Relationship Id="rId7" Type="http://schemas.openxmlformats.org/officeDocument/2006/relationships/slideLayout" Target="../slideLayouts/slideLayout42.xml"/><Relationship Id="rId8"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image-42-1.png"/><Relationship Id="rId2" Type="http://schemas.openxmlformats.org/officeDocument/2006/relationships/image" Target="../media/image-42-2.png"/><Relationship Id="rId3" Type="http://schemas.openxmlformats.org/officeDocument/2006/relationships/image" Target="../media/image-42-3.png"/><Relationship Id="rId4" Type="http://schemas.openxmlformats.org/officeDocument/2006/relationships/slideLayout" Target="../slideLayouts/slideLayout43.xml"/><Relationship Id="rId5"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image" Target="../media/image-43-1.png"/><Relationship Id="rId2" Type="http://schemas.openxmlformats.org/officeDocument/2006/relationships/slideLayout" Target="../slideLayouts/slideLayout44.xml"/><Relationship Id="rId3"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6.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2188012" y="521256"/>
            <a:ext cx="10254377" cy="860465"/>
          </a:xfrm>
          <a:prstGeom prst="rect">
            <a:avLst/>
          </a:prstGeom>
          <a:noFill/>
          <a:ln/>
        </p:spPr>
        <p:txBody>
          <a:bodyPr wrap="none" lIns="0" tIns="0" rIns="0" bIns="0" rtlCol="0" anchor="t"/>
          <a:lstStyle/>
          <a:p>
            <a:pPr algn="ctr" indent="0" marL="0">
              <a:lnSpc>
                <a:spcPts val="6750"/>
              </a:lnSpc>
              <a:buNone/>
            </a:pPr>
            <a:r>
              <a:rPr lang="en-US" sz="5400" b="1" dirty="0">
                <a:solidFill>
                  <a:srgbClr val="7068F4"/>
                </a:solidFill>
                <a:latin typeface="Barlow Bold" pitchFamily="34" charset="0"/>
                <a:ea typeface="Barlow Bold" pitchFamily="34" charset="-122"/>
                <a:cs typeface="Barlow Bold" pitchFamily="34" charset="-120"/>
              </a:rPr>
              <a:t>Limitations under Income Tax Act</a:t>
            </a:r>
            <a:endParaRPr lang="en-US" sz="5400" dirty="0"/>
          </a:p>
        </p:txBody>
      </p:sp>
      <p:sp>
        <p:nvSpPr>
          <p:cNvPr id="3" name="Text 1"/>
          <p:cNvSpPr/>
          <p:nvPr/>
        </p:nvSpPr>
        <p:spPr>
          <a:xfrm>
            <a:off x="663416" y="1760815"/>
            <a:ext cx="13303568" cy="303252"/>
          </a:xfrm>
          <a:prstGeom prst="rect">
            <a:avLst/>
          </a:prstGeom>
          <a:noFill/>
          <a:ln/>
        </p:spPr>
        <p:txBody>
          <a:bodyPr wrap="none" lIns="0" tIns="0" rIns="0" bIns="0" rtlCol="0" anchor="t"/>
          <a:lstStyle/>
          <a:p>
            <a:pPr algn="ctr" indent="0" marL="0">
              <a:lnSpc>
                <a:spcPts val="2350"/>
              </a:lnSpc>
              <a:buNone/>
            </a:pPr>
            <a:endParaRPr lang="en-US" sz="1450" dirty="0"/>
          </a:p>
        </p:txBody>
      </p:sp>
      <p:pic>
        <p:nvPicPr>
          <p:cNvPr id="4" name="Image 0" descr="preencoded.png">    </p:cNvPr>
          <p:cNvPicPr>
            <a:picLocks noChangeAspect="1"/>
          </p:cNvPicPr>
          <p:nvPr/>
        </p:nvPicPr>
        <p:blipFill>
          <a:blip r:embed="rId1"/>
          <a:stretch>
            <a:fillRect/>
          </a:stretch>
        </p:blipFill>
        <p:spPr>
          <a:xfrm>
            <a:off x="663416" y="2277308"/>
            <a:ext cx="4276487" cy="2643068"/>
          </a:xfrm>
          <a:prstGeom prst="rect">
            <a:avLst/>
          </a:prstGeom>
        </p:spPr>
      </p:pic>
      <p:sp>
        <p:nvSpPr>
          <p:cNvPr id="5" name="Text 2"/>
          <p:cNvSpPr/>
          <p:nvPr/>
        </p:nvSpPr>
        <p:spPr>
          <a:xfrm>
            <a:off x="1554480" y="5157311"/>
            <a:ext cx="2494240" cy="311706"/>
          </a:xfrm>
          <a:prstGeom prst="rect">
            <a:avLst/>
          </a:prstGeom>
          <a:noFill/>
          <a:ln/>
        </p:spPr>
        <p:txBody>
          <a:bodyPr wrap="none" lIns="0" tIns="0" rIns="0" bIns="0" rtlCol="0" anchor="t"/>
          <a:lstStyle/>
          <a:p>
            <a:pPr algn="ctr"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Legal Framework</a:t>
            </a:r>
            <a:endParaRPr lang="en-US" sz="1950" dirty="0"/>
          </a:p>
        </p:txBody>
      </p:sp>
      <p:sp>
        <p:nvSpPr>
          <p:cNvPr id="6" name="Text 3"/>
          <p:cNvSpPr/>
          <p:nvPr/>
        </p:nvSpPr>
        <p:spPr>
          <a:xfrm>
            <a:off x="663416" y="5582722"/>
            <a:ext cx="4276487" cy="606504"/>
          </a:xfrm>
          <a:prstGeom prst="rect">
            <a:avLst/>
          </a:prstGeom>
          <a:noFill/>
          <a:ln/>
        </p:spPr>
        <p:txBody>
          <a:bodyPr wrap="square" lIns="0" tIns="0" rIns="0" bIns="0" rtlCol="0" anchor="t"/>
          <a:lstStyle/>
          <a:p>
            <a:pPr algn="ctr"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Understanding time limitations in tax jurisprudence</a:t>
            </a:r>
            <a:endParaRPr lang="en-US" sz="1450" dirty="0"/>
          </a:p>
        </p:txBody>
      </p:sp>
      <p:pic>
        <p:nvPicPr>
          <p:cNvPr id="7" name="Image 1" descr="preencoded.png">    </p:cNvPr>
          <p:cNvPicPr>
            <a:picLocks noChangeAspect="1"/>
          </p:cNvPicPr>
          <p:nvPr/>
        </p:nvPicPr>
        <p:blipFill>
          <a:blip r:embed="rId2"/>
          <a:stretch>
            <a:fillRect/>
          </a:stretch>
        </p:blipFill>
        <p:spPr>
          <a:xfrm>
            <a:off x="5176838" y="2277308"/>
            <a:ext cx="4276606" cy="2643068"/>
          </a:xfrm>
          <a:prstGeom prst="rect">
            <a:avLst/>
          </a:prstGeom>
        </p:spPr>
      </p:pic>
      <p:sp>
        <p:nvSpPr>
          <p:cNvPr id="8" name="Text 4"/>
          <p:cNvSpPr/>
          <p:nvPr/>
        </p:nvSpPr>
        <p:spPr>
          <a:xfrm>
            <a:off x="6068020" y="5157311"/>
            <a:ext cx="2494240" cy="311706"/>
          </a:xfrm>
          <a:prstGeom prst="rect">
            <a:avLst/>
          </a:prstGeom>
          <a:noFill/>
          <a:ln/>
        </p:spPr>
        <p:txBody>
          <a:bodyPr wrap="none" lIns="0" tIns="0" rIns="0" bIns="0" rtlCol="0" anchor="t"/>
          <a:lstStyle/>
          <a:p>
            <a:pPr algn="ctr"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Time Constraints</a:t>
            </a:r>
            <a:endParaRPr lang="en-US" sz="1950" dirty="0"/>
          </a:p>
        </p:txBody>
      </p:sp>
      <p:sp>
        <p:nvSpPr>
          <p:cNvPr id="9" name="Text 5"/>
          <p:cNvSpPr/>
          <p:nvPr/>
        </p:nvSpPr>
        <p:spPr>
          <a:xfrm>
            <a:off x="5176838" y="5582722"/>
            <a:ext cx="4276606" cy="606504"/>
          </a:xfrm>
          <a:prstGeom prst="rect">
            <a:avLst/>
          </a:prstGeom>
          <a:noFill/>
          <a:ln/>
        </p:spPr>
        <p:txBody>
          <a:bodyPr wrap="square" lIns="0" tIns="0" rIns="0" bIns="0" rtlCol="0" anchor="t"/>
          <a:lstStyle/>
          <a:p>
            <a:pPr algn="ctr"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Critical deadlines for compliance, assessments, appeals ec</a:t>
            </a:r>
            <a:endParaRPr lang="en-US" sz="1450" dirty="0"/>
          </a:p>
        </p:txBody>
      </p:sp>
      <p:pic>
        <p:nvPicPr>
          <p:cNvPr id="10" name="Image 2" descr="preencoded.png">    </p:cNvPr>
          <p:cNvPicPr>
            <a:picLocks noChangeAspect="1"/>
          </p:cNvPicPr>
          <p:nvPr/>
        </p:nvPicPr>
        <p:blipFill>
          <a:blip r:embed="rId3"/>
          <a:stretch>
            <a:fillRect/>
          </a:stretch>
        </p:blipFill>
        <p:spPr>
          <a:xfrm>
            <a:off x="9690378" y="2277308"/>
            <a:ext cx="4276606" cy="2643068"/>
          </a:xfrm>
          <a:prstGeom prst="rect">
            <a:avLst/>
          </a:prstGeom>
        </p:spPr>
      </p:pic>
      <p:sp>
        <p:nvSpPr>
          <p:cNvPr id="11" name="Text 6"/>
          <p:cNvSpPr/>
          <p:nvPr/>
        </p:nvSpPr>
        <p:spPr>
          <a:xfrm>
            <a:off x="10581561" y="5157311"/>
            <a:ext cx="2494240" cy="311706"/>
          </a:xfrm>
          <a:prstGeom prst="rect">
            <a:avLst/>
          </a:prstGeom>
          <a:noFill/>
          <a:ln/>
        </p:spPr>
        <p:txBody>
          <a:bodyPr wrap="none" lIns="0" tIns="0" rIns="0" bIns="0" rtlCol="0" anchor="t"/>
          <a:lstStyle/>
          <a:p>
            <a:pPr algn="ctr"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Filing Timelines</a:t>
            </a:r>
            <a:endParaRPr lang="en-US" sz="1950" dirty="0"/>
          </a:p>
        </p:txBody>
      </p:sp>
      <p:sp>
        <p:nvSpPr>
          <p:cNvPr id="12" name="Text 7"/>
          <p:cNvSpPr/>
          <p:nvPr/>
        </p:nvSpPr>
        <p:spPr>
          <a:xfrm>
            <a:off x="9690378" y="5582722"/>
            <a:ext cx="4276606" cy="606504"/>
          </a:xfrm>
          <a:prstGeom prst="rect">
            <a:avLst/>
          </a:prstGeom>
          <a:noFill/>
          <a:ln/>
        </p:spPr>
        <p:txBody>
          <a:bodyPr wrap="square" lIns="0" tIns="0" rIns="0" bIns="0" rtlCol="0" anchor="t"/>
          <a:lstStyle/>
          <a:p>
            <a:pPr algn="ctr"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Key dates for applications, approvals, returns and assessments</a:t>
            </a:r>
            <a:endParaRPr lang="en-US" sz="1450" dirty="0"/>
          </a:p>
        </p:txBody>
      </p:sp>
      <p:sp>
        <p:nvSpPr>
          <p:cNvPr id="13" name="Text 8"/>
          <p:cNvSpPr/>
          <p:nvPr/>
        </p:nvSpPr>
        <p:spPr>
          <a:xfrm>
            <a:off x="4391025" y="6473547"/>
            <a:ext cx="5848231" cy="498872"/>
          </a:xfrm>
          <a:prstGeom prst="rect">
            <a:avLst/>
          </a:prstGeom>
          <a:noFill/>
          <a:ln/>
        </p:spPr>
        <p:txBody>
          <a:bodyPr wrap="none" lIns="0" tIns="0" rIns="0" bIns="0" rtlCol="0" anchor="t"/>
          <a:lstStyle/>
          <a:p>
            <a:pPr algn="ctr" indent="0" marL="0">
              <a:lnSpc>
                <a:spcPts val="3900"/>
              </a:lnSpc>
              <a:buNone/>
            </a:pPr>
            <a:r>
              <a:rPr lang="en-US" sz="3100" b="1" dirty="0">
                <a:solidFill>
                  <a:srgbClr val="7068F4"/>
                </a:solidFill>
                <a:latin typeface="Barlow Bold" pitchFamily="34" charset="0"/>
                <a:ea typeface="Barlow Bold" pitchFamily="34" charset="-122"/>
                <a:cs typeface="Barlow Bold" pitchFamily="34" charset="-120"/>
              </a:rPr>
              <a:t>Hyderabad Branch of SIRC of ICAI</a:t>
            </a:r>
            <a:endParaRPr lang="en-US" sz="3100" dirty="0"/>
          </a:p>
        </p:txBody>
      </p:sp>
      <p:sp>
        <p:nvSpPr>
          <p:cNvPr id="14" name="Shape 9"/>
          <p:cNvSpPr/>
          <p:nvPr/>
        </p:nvSpPr>
        <p:spPr>
          <a:xfrm>
            <a:off x="7163514" y="7256740"/>
            <a:ext cx="303252" cy="303252"/>
          </a:xfrm>
          <a:prstGeom prst="roundRect">
            <a:avLst>
              <a:gd name="adj" fmla="val 30150125"/>
            </a:avLst>
          </a:prstGeom>
          <a:noFill/>
          <a:ln w="7620">
            <a:solidFill>
              <a:srgbClr val="FFFFFF"/>
            </a:solidFill>
            <a:prstDash val="solid"/>
          </a:ln>
        </p:spPr>
      </p:sp>
      <p:pic>
        <p:nvPicPr>
          <p:cNvPr id="15" name="Image 3" descr="preencoded.png">    </p:cNvPr>
          <p:cNvPicPr>
            <a:picLocks noChangeAspect="1"/>
          </p:cNvPicPr>
          <p:nvPr/>
        </p:nvPicPr>
        <p:blipFill>
          <a:blip r:embed="rId4"/>
          <a:stretch>
            <a:fillRect/>
          </a:stretch>
        </p:blipFill>
        <p:spPr>
          <a:xfrm>
            <a:off x="7171134" y="7264360"/>
            <a:ext cx="288012" cy="288012"/>
          </a:xfrm>
          <a:prstGeom prst="rect">
            <a:avLst/>
          </a:prstGeom>
        </p:spPr>
      </p:pic>
      <p:sp>
        <p:nvSpPr>
          <p:cNvPr id="16" name="Text 10"/>
          <p:cNvSpPr/>
          <p:nvPr/>
        </p:nvSpPr>
        <p:spPr>
          <a:xfrm>
            <a:off x="5942409" y="7559993"/>
            <a:ext cx="2745462" cy="331708"/>
          </a:xfrm>
          <a:prstGeom prst="rect">
            <a:avLst/>
          </a:prstGeom>
          <a:noFill/>
          <a:ln/>
        </p:spPr>
        <p:txBody>
          <a:bodyPr wrap="none" lIns="0" tIns="0" rIns="0" bIns="0" rtlCol="0" anchor="t"/>
          <a:lstStyle/>
          <a:p>
            <a:pPr algn="ctr" indent="0" marL="0">
              <a:lnSpc>
                <a:spcPts val="2600"/>
              </a:lnSpc>
              <a:buNone/>
            </a:pPr>
            <a:r>
              <a:rPr lang="en-US" sz="1850" b="1" dirty="0">
                <a:solidFill>
                  <a:srgbClr val="272525"/>
                </a:solidFill>
                <a:latin typeface="Montserrat Bold" pitchFamily="34" charset="0"/>
                <a:ea typeface="Montserrat Bold" pitchFamily="34" charset="-122"/>
                <a:cs typeface="Montserrat Bold" pitchFamily="34" charset="-120"/>
              </a:rPr>
              <a:t>by CA Rajesh Condoor</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7224" y="509707"/>
            <a:ext cx="9477732" cy="608409"/>
          </a:xfrm>
          <a:prstGeom prst="rect">
            <a:avLst/>
          </a:prstGeom>
          <a:noFill/>
          <a:ln/>
        </p:spPr>
        <p:txBody>
          <a:bodyPr wrap="none" lIns="0" tIns="0" rIns="0" bIns="0" rtlCol="0" anchor="t"/>
          <a:lstStyle/>
          <a:p>
            <a:pPr algn="l" indent="0" marL="0">
              <a:lnSpc>
                <a:spcPts val="4750"/>
              </a:lnSpc>
              <a:buNone/>
            </a:pPr>
            <a:r>
              <a:rPr lang="en-US" sz="3800" b="1" dirty="0">
                <a:solidFill>
                  <a:srgbClr val="7068F4"/>
                </a:solidFill>
                <a:latin typeface="Barlow Bold" pitchFamily="34" charset="0"/>
                <a:ea typeface="Barlow Bold" pitchFamily="34" charset="-122"/>
                <a:cs typeface="Barlow Bold" pitchFamily="34" charset="-120"/>
              </a:rPr>
              <a:t>Approval Timelines and Registration Validity</a:t>
            </a:r>
            <a:endParaRPr lang="en-US" sz="3800" dirty="0"/>
          </a:p>
        </p:txBody>
      </p:sp>
      <p:pic>
        <p:nvPicPr>
          <p:cNvPr id="3" name="Image 0" descr="preencoded.png">    </p:cNvPr>
          <p:cNvPicPr>
            <a:picLocks noChangeAspect="1"/>
          </p:cNvPicPr>
          <p:nvPr/>
        </p:nvPicPr>
        <p:blipFill>
          <a:blip r:embed="rId1"/>
          <a:stretch>
            <a:fillRect/>
          </a:stretch>
        </p:blipFill>
        <p:spPr>
          <a:xfrm>
            <a:off x="647224" y="1487924"/>
            <a:ext cx="4445318" cy="739735"/>
          </a:xfrm>
          <a:prstGeom prst="rect">
            <a:avLst/>
          </a:prstGeom>
        </p:spPr>
      </p:pic>
      <p:sp>
        <p:nvSpPr>
          <p:cNvPr id="4" name="Text 1"/>
          <p:cNvSpPr/>
          <p:nvPr/>
        </p:nvSpPr>
        <p:spPr>
          <a:xfrm>
            <a:off x="832128" y="2505075"/>
            <a:ext cx="2753558" cy="304205"/>
          </a:xfrm>
          <a:prstGeom prst="rect">
            <a:avLst/>
          </a:prstGeom>
          <a:noFill/>
          <a:ln/>
        </p:spPr>
        <p:txBody>
          <a:bodyPr wrap="none" lIns="0" tIns="0" rIns="0" bIns="0" rtlCol="0" anchor="t"/>
          <a:lstStyle/>
          <a:p>
            <a:pPr algn="l" indent="0" marL="0">
              <a:lnSpc>
                <a:spcPts val="2350"/>
              </a:lnSpc>
              <a:buNone/>
            </a:pPr>
            <a:r>
              <a:rPr lang="en-US" sz="1900" b="1" dirty="0">
                <a:solidFill>
                  <a:srgbClr val="272525"/>
                </a:solidFill>
                <a:latin typeface="Barlow Bold" pitchFamily="34" charset="0"/>
                <a:ea typeface="Barlow Bold" pitchFamily="34" charset="-122"/>
                <a:cs typeface="Barlow Bold" pitchFamily="34" charset="-120"/>
              </a:rPr>
              <a:t>For Previously Registered</a:t>
            </a:r>
            <a:endParaRPr lang="en-US" sz="1900" dirty="0"/>
          </a:p>
        </p:txBody>
      </p:sp>
      <p:sp>
        <p:nvSpPr>
          <p:cNvPr id="5" name="Text 2"/>
          <p:cNvSpPr/>
          <p:nvPr/>
        </p:nvSpPr>
        <p:spPr>
          <a:xfrm>
            <a:off x="832128" y="2920246"/>
            <a:ext cx="4075509" cy="591503"/>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Order within 3 months from end of application month</a:t>
            </a:r>
            <a:endParaRPr lang="en-US" sz="1450" dirty="0"/>
          </a:p>
        </p:txBody>
      </p:sp>
      <p:pic>
        <p:nvPicPr>
          <p:cNvPr id="6" name="Image 1" descr="preencoded.png">    </p:cNvPr>
          <p:cNvPicPr>
            <a:picLocks noChangeAspect="1"/>
          </p:cNvPicPr>
          <p:nvPr/>
        </p:nvPicPr>
        <p:blipFill>
          <a:blip r:embed="rId2"/>
          <a:stretch>
            <a:fillRect/>
          </a:stretch>
        </p:blipFill>
        <p:spPr>
          <a:xfrm>
            <a:off x="5092541" y="1487924"/>
            <a:ext cx="4445318" cy="739735"/>
          </a:xfrm>
          <a:prstGeom prst="rect">
            <a:avLst/>
          </a:prstGeom>
        </p:spPr>
      </p:pic>
      <p:sp>
        <p:nvSpPr>
          <p:cNvPr id="7" name="Text 3"/>
          <p:cNvSpPr/>
          <p:nvPr/>
        </p:nvSpPr>
        <p:spPr>
          <a:xfrm>
            <a:off x="5277445" y="2505075"/>
            <a:ext cx="4075509" cy="912614"/>
          </a:xfrm>
          <a:prstGeom prst="rect">
            <a:avLst/>
          </a:prstGeom>
          <a:noFill/>
          <a:ln/>
        </p:spPr>
        <p:txBody>
          <a:bodyPr wrap="square" lIns="0" tIns="0" rIns="0" bIns="0" rtlCol="0" anchor="t"/>
          <a:lstStyle/>
          <a:p>
            <a:pPr algn="l" indent="0" marL="0">
              <a:lnSpc>
                <a:spcPts val="2350"/>
              </a:lnSpc>
              <a:buNone/>
            </a:pPr>
            <a:r>
              <a:rPr lang="en-US" sz="1900" b="1" dirty="0">
                <a:solidFill>
                  <a:srgbClr val="272525"/>
                </a:solidFill>
                <a:latin typeface="Barlow Bold" pitchFamily="34" charset="0"/>
                <a:ea typeface="Barlow Bold" pitchFamily="34" charset="-122"/>
                <a:cs typeface="Barlow Bold" pitchFamily="34" charset="-120"/>
              </a:rPr>
              <a:t>Modification of objects/Expiring Registration/Provisional/Inoperative u/s 11(7)</a:t>
            </a:r>
            <a:endParaRPr lang="en-US" sz="1900" dirty="0"/>
          </a:p>
        </p:txBody>
      </p:sp>
      <p:sp>
        <p:nvSpPr>
          <p:cNvPr id="8" name="Text 4"/>
          <p:cNvSpPr/>
          <p:nvPr/>
        </p:nvSpPr>
        <p:spPr>
          <a:xfrm>
            <a:off x="5277445" y="3528655"/>
            <a:ext cx="4075509" cy="591503"/>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Order within 6 months from end of application quarter</a:t>
            </a:r>
            <a:endParaRPr lang="en-US" sz="1450" dirty="0"/>
          </a:p>
        </p:txBody>
      </p:sp>
      <p:pic>
        <p:nvPicPr>
          <p:cNvPr id="9" name="Image 2" descr="preencoded.png">    </p:cNvPr>
          <p:cNvPicPr>
            <a:picLocks noChangeAspect="1"/>
          </p:cNvPicPr>
          <p:nvPr/>
        </p:nvPicPr>
        <p:blipFill>
          <a:blip r:embed="rId3"/>
          <a:stretch>
            <a:fillRect/>
          </a:stretch>
        </p:blipFill>
        <p:spPr>
          <a:xfrm>
            <a:off x="9537859" y="1487924"/>
            <a:ext cx="4445318" cy="739735"/>
          </a:xfrm>
          <a:prstGeom prst="rect">
            <a:avLst/>
          </a:prstGeom>
        </p:spPr>
      </p:pic>
      <p:sp>
        <p:nvSpPr>
          <p:cNvPr id="10" name="Text 5"/>
          <p:cNvSpPr/>
          <p:nvPr/>
        </p:nvSpPr>
        <p:spPr>
          <a:xfrm>
            <a:off x="9722763" y="2505075"/>
            <a:ext cx="3607594" cy="304205"/>
          </a:xfrm>
          <a:prstGeom prst="rect">
            <a:avLst/>
          </a:prstGeom>
          <a:noFill/>
          <a:ln/>
        </p:spPr>
        <p:txBody>
          <a:bodyPr wrap="none" lIns="0" tIns="0" rIns="0" bIns="0" rtlCol="0" anchor="t"/>
          <a:lstStyle/>
          <a:p>
            <a:pPr algn="l" indent="0" marL="0">
              <a:lnSpc>
                <a:spcPts val="2350"/>
              </a:lnSpc>
              <a:buNone/>
            </a:pPr>
            <a:r>
              <a:rPr lang="en-US" sz="1900" b="1" dirty="0">
                <a:solidFill>
                  <a:srgbClr val="272525"/>
                </a:solidFill>
                <a:latin typeface="Barlow Bold" pitchFamily="34" charset="0"/>
                <a:ea typeface="Barlow Bold" pitchFamily="34" charset="-122"/>
                <a:cs typeface="Barlow Bold" pitchFamily="34" charset="-120"/>
              </a:rPr>
              <a:t>Who did not commence Activities</a:t>
            </a:r>
            <a:endParaRPr lang="en-US" sz="1900" dirty="0"/>
          </a:p>
        </p:txBody>
      </p:sp>
      <p:sp>
        <p:nvSpPr>
          <p:cNvPr id="11" name="Text 6"/>
          <p:cNvSpPr/>
          <p:nvPr/>
        </p:nvSpPr>
        <p:spPr>
          <a:xfrm>
            <a:off x="9722763" y="2920246"/>
            <a:ext cx="4075509" cy="591503"/>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Order within 1 month from end of application month</a:t>
            </a:r>
            <a:endParaRPr lang="en-US" sz="1450" dirty="0"/>
          </a:p>
        </p:txBody>
      </p:sp>
      <p:sp>
        <p:nvSpPr>
          <p:cNvPr id="12" name="Text 7"/>
          <p:cNvSpPr/>
          <p:nvPr/>
        </p:nvSpPr>
        <p:spPr>
          <a:xfrm>
            <a:off x="647224" y="4513064"/>
            <a:ext cx="13335953" cy="591503"/>
          </a:xfrm>
          <a:prstGeom prst="rect">
            <a:avLst/>
          </a:prstGeom>
          <a:noFill/>
          <a:ln/>
        </p:spPr>
        <p:txBody>
          <a:bodyPr wrap="square" lIns="0" tIns="0" rIns="0" bIns="0" rtlCol="0" anchor="t"/>
          <a:lstStyle/>
          <a:p>
            <a:pPr algn="l" indent="0" marL="0">
              <a:lnSpc>
                <a:spcPts val="2300"/>
              </a:lnSpc>
              <a:buNone/>
            </a:pPr>
            <a:r>
              <a:rPr lang="en-US" sz="1450" b="1" dirty="0">
                <a:solidFill>
                  <a:srgbClr val="272525"/>
                </a:solidFill>
                <a:latin typeface="Montserrat" pitchFamily="34" charset="0"/>
                <a:ea typeface="Montserrat" pitchFamily="34" charset="-122"/>
                <a:cs typeface="Montserrat" pitchFamily="34" charset="-120"/>
              </a:rPr>
              <a:t>The Principal Commissioner or Commissioner must issue orders within specific timeframes after receiving applications under section 12A(1)(ac). The validity periods for registrations vary based on the type of registration and the trust's income level.</a:t>
            </a:r>
            <a:endParaRPr lang="en-US" sz="1450" dirty="0"/>
          </a:p>
        </p:txBody>
      </p:sp>
      <p:sp>
        <p:nvSpPr>
          <p:cNvPr id="13" name="Text 8"/>
          <p:cNvSpPr/>
          <p:nvPr/>
        </p:nvSpPr>
        <p:spPr>
          <a:xfrm>
            <a:off x="647224" y="5381982"/>
            <a:ext cx="3893701" cy="486608"/>
          </a:xfrm>
          <a:prstGeom prst="rect">
            <a:avLst/>
          </a:prstGeom>
          <a:noFill/>
          <a:ln/>
        </p:spPr>
        <p:txBody>
          <a:bodyPr wrap="none" lIns="0" tIns="0" rIns="0" bIns="0" rtlCol="0" anchor="t"/>
          <a:lstStyle/>
          <a:p>
            <a:pPr algn="l" indent="0" marL="0">
              <a:lnSpc>
                <a:spcPts val="3800"/>
              </a:lnSpc>
              <a:buNone/>
            </a:pPr>
            <a:r>
              <a:rPr lang="en-US" sz="3050" b="1" dirty="0">
                <a:solidFill>
                  <a:srgbClr val="7068F4"/>
                </a:solidFill>
                <a:latin typeface="Barlow Bold" pitchFamily="34" charset="0"/>
                <a:ea typeface="Barlow Bold" pitchFamily="34" charset="-122"/>
                <a:cs typeface="Barlow Bold" pitchFamily="34" charset="-120"/>
              </a:rPr>
              <a:t>Registration validity</a:t>
            </a:r>
            <a:endParaRPr lang="en-US" sz="3050" dirty="0"/>
          </a:p>
        </p:txBody>
      </p:sp>
      <p:sp>
        <p:nvSpPr>
          <p:cNvPr id="14" name="Shape 9"/>
          <p:cNvSpPr/>
          <p:nvPr/>
        </p:nvSpPr>
        <p:spPr>
          <a:xfrm>
            <a:off x="647224" y="6146006"/>
            <a:ext cx="416123" cy="416123"/>
          </a:xfrm>
          <a:prstGeom prst="roundRect">
            <a:avLst>
              <a:gd name="adj" fmla="val 40002"/>
            </a:avLst>
          </a:prstGeom>
          <a:solidFill>
            <a:srgbClr val="EEEFF5"/>
          </a:solidFill>
          <a:ln/>
          <a:effectLst>
            <a:outerShdw sx="100000" sy="100000" kx="0" ky="0" algn="bl" rotWithShape="0" blurRad="45720" dist="22860" dir="13500000">
              <a:srgbClr val="ffffff">
                <a:alpha val="70000"/>
              </a:srgbClr>
            </a:outerShdw>
          </a:effectLst>
        </p:spPr>
      </p:sp>
      <p:sp>
        <p:nvSpPr>
          <p:cNvPr id="15" name="Text 10"/>
          <p:cNvSpPr/>
          <p:nvPr/>
        </p:nvSpPr>
        <p:spPr>
          <a:xfrm>
            <a:off x="709255" y="6171545"/>
            <a:ext cx="291941" cy="364927"/>
          </a:xfrm>
          <a:prstGeom prst="rect">
            <a:avLst/>
          </a:prstGeom>
          <a:noFill/>
          <a:ln/>
        </p:spPr>
        <p:txBody>
          <a:bodyPr wrap="none" lIns="0" tIns="0" rIns="0" bIns="0" rtlCol="0" anchor="t"/>
          <a:lstStyle/>
          <a:p>
            <a:pPr algn="ctr" indent="0" marL="0">
              <a:lnSpc>
                <a:spcPts val="2250"/>
              </a:lnSpc>
              <a:buNone/>
            </a:pPr>
            <a:r>
              <a:rPr lang="en-US" sz="2250" b="1" dirty="0">
                <a:solidFill>
                  <a:srgbClr val="272525"/>
                </a:solidFill>
                <a:latin typeface="Barlow Bold" pitchFamily="34" charset="0"/>
                <a:ea typeface="Barlow Bold" pitchFamily="34" charset="-122"/>
                <a:cs typeface="Barlow Bold" pitchFamily="34" charset="-120"/>
              </a:rPr>
              <a:t>1</a:t>
            </a:r>
            <a:endParaRPr lang="en-US" sz="2250" dirty="0"/>
          </a:p>
        </p:txBody>
      </p:sp>
      <p:sp>
        <p:nvSpPr>
          <p:cNvPr id="16" name="Text 11"/>
          <p:cNvSpPr/>
          <p:nvPr/>
        </p:nvSpPr>
        <p:spPr>
          <a:xfrm>
            <a:off x="1248251" y="6209467"/>
            <a:ext cx="2638544" cy="304205"/>
          </a:xfrm>
          <a:prstGeom prst="rect">
            <a:avLst/>
          </a:prstGeom>
          <a:noFill/>
          <a:ln/>
        </p:spPr>
        <p:txBody>
          <a:bodyPr wrap="none" lIns="0" tIns="0" rIns="0" bIns="0" rtlCol="0" anchor="t"/>
          <a:lstStyle/>
          <a:p>
            <a:pPr algn="l" indent="0" marL="0">
              <a:lnSpc>
                <a:spcPts val="2350"/>
              </a:lnSpc>
              <a:buNone/>
            </a:pPr>
            <a:r>
              <a:rPr lang="en-US" sz="1900" b="1" dirty="0">
                <a:solidFill>
                  <a:srgbClr val="272525"/>
                </a:solidFill>
                <a:latin typeface="Barlow Bold" pitchFamily="34" charset="0"/>
                <a:ea typeface="Barlow Bold" pitchFamily="34" charset="-122"/>
                <a:cs typeface="Barlow Bold" pitchFamily="34" charset="-120"/>
              </a:rPr>
              <a:t>Provisional registrations</a:t>
            </a:r>
            <a:endParaRPr lang="en-US" sz="1900" dirty="0"/>
          </a:p>
        </p:txBody>
      </p:sp>
      <p:sp>
        <p:nvSpPr>
          <p:cNvPr id="17" name="Text 12"/>
          <p:cNvSpPr/>
          <p:nvPr/>
        </p:nvSpPr>
        <p:spPr>
          <a:xfrm>
            <a:off x="1248251" y="6624638"/>
            <a:ext cx="5951458" cy="295751"/>
          </a:xfrm>
          <a:prstGeom prst="rect">
            <a:avLst/>
          </a:prstGeom>
          <a:noFill/>
          <a:ln/>
        </p:spPr>
        <p:txBody>
          <a:bodyPr wrap="non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valid for 3 years</a:t>
            </a:r>
            <a:endParaRPr lang="en-US" sz="1450" dirty="0"/>
          </a:p>
        </p:txBody>
      </p:sp>
      <p:sp>
        <p:nvSpPr>
          <p:cNvPr id="18" name="Shape 13"/>
          <p:cNvSpPr/>
          <p:nvPr/>
        </p:nvSpPr>
        <p:spPr>
          <a:xfrm>
            <a:off x="7430810" y="6146006"/>
            <a:ext cx="416123" cy="416123"/>
          </a:xfrm>
          <a:prstGeom prst="roundRect">
            <a:avLst>
              <a:gd name="adj" fmla="val 40002"/>
            </a:avLst>
          </a:prstGeom>
          <a:solidFill>
            <a:srgbClr val="EEEFF5"/>
          </a:solidFill>
          <a:ln/>
          <a:effectLst>
            <a:outerShdw sx="100000" sy="100000" kx="0" ky="0" algn="bl" rotWithShape="0" blurRad="45720" dist="22860" dir="13500000">
              <a:srgbClr val="ffffff">
                <a:alpha val="70000"/>
              </a:srgbClr>
            </a:outerShdw>
          </a:effectLst>
        </p:spPr>
      </p:sp>
      <p:sp>
        <p:nvSpPr>
          <p:cNvPr id="19" name="Text 14"/>
          <p:cNvSpPr/>
          <p:nvPr/>
        </p:nvSpPr>
        <p:spPr>
          <a:xfrm>
            <a:off x="7492841" y="6171545"/>
            <a:ext cx="291941" cy="364927"/>
          </a:xfrm>
          <a:prstGeom prst="rect">
            <a:avLst/>
          </a:prstGeom>
          <a:noFill/>
          <a:ln/>
        </p:spPr>
        <p:txBody>
          <a:bodyPr wrap="none" lIns="0" tIns="0" rIns="0" bIns="0" rtlCol="0" anchor="t"/>
          <a:lstStyle/>
          <a:p>
            <a:pPr algn="ctr" indent="0" marL="0">
              <a:lnSpc>
                <a:spcPts val="2250"/>
              </a:lnSpc>
              <a:buNone/>
            </a:pPr>
            <a:r>
              <a:rPr lang="en-US" sz="2250" b="1" dirty="0">
                <a:solidFill>
                  <a:srgbClr val="272525"/>
                </a:solidFill>
                <a:latin typeface="Barlow Bold" pitchFamily="34" charset="0"/>
                <a:ea typeface="Barlow Bold" pitchFamily="34" charset="-122"/>
                <a:cs typeface="Barlow Bold" pitchFamily="34" charset="-120"/>
              </a:rPr>
              <a:t>2</a:t>
            </a:r>
            <a:endParaRPr lang="en-US" sz="2250" dirty="0"/>
          </a:p>
        </p:txBody>
      </p:sp>
      <p:sp>
        <p:nvSpPr>
          <p:cNvPr id="20" name="Text 15"/>
          <p:cNvSpPr/>
          <p:nvPr/>
        </p:nvSpPr>
        <p:spPr>
          <a:xfrm>
            <a:off x="8031837" y="6209467"/>
            <a:ext cx="2433518" cy="304205"/>
          </a:xfrm>
          <a:prstGeom prst="rect">
            <a:avLst/>
          </a:prstGeom>
          <a:noFill/>
          <a:ln/>
        </p:spPr>
        <p:txBody>
          <a:bodyPr wrap="none" lIns="0" tIns="0" rIns="0" bIns="0" rtlCol="0" anchor="t"/>
          <a:lstStyle/>
          <a:p>
            <a:pPr algn="l" indent="0" marL="0">
              <a:lnSpc>
                <a:spcPts val="2350"/>
              </a:lnSpc>
              <a:buNone/>
            </a:pPr>
            <a:r>
              <a:rPr lang="en-US" sz="1900" b="1" dirty="0">
                <a:solidFill>
                  <a:srgbClr val="272525"/>
                </a:solidFill>
                <a:latin typeface="Barlow Bold" pitchFamily="34" charset="0"/>
                <a:ea typeface="Barlow Bold" pitchFamily="34" charset="-122"/>
                <a:cs typeface="Barlow Bold" pitchFamily="34" charset="-120"/>
              </a:rPr>
              <a:t>regular registrations</a:t>
            </a:r>
            <a:endParaRPr lang="en-US" sz="1900" dirty="0"/>
          </a:p>
        </p:txBody>
      </p:sp>
      <p:sp>
        <p:nvSpPr>
          <p:cNvPr id="21" name="Text 16"/>
          <p:cNvSpPr/>
          <p:nvPr/>
        </p:nvSpPr>
        <p:spPr>
          <a:xfrm>
            <a:off x="8031837" y="6624638"/>
            <a:ext cx="5951458" cy="295751"/>
          </a:xfrm>
          <a:prstGeom prst="rect">
            <a:avLst/>
          </a:prstGeom>
          <a:noFill/>
          <a:ln/>
        </p:spPr>
        <p:txBody>
          <a:bodyPr wrap="non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valid for 5 years</a:t>
            </a:r>
            <a:endParaRPr lang="en-US" sz="1450" dirty="0"/>
          </a:p>
        </p:txBody>
      </p:sp>
      <p:sp>
        <p:nvSpPr>
          <p:cNvPr id="22" name="Text 17"/>
          <p:cNvSpPr/>
          <p:nvPr/>
        </p:nvSpPr>
        <p:spPr>
          <a:xfrm>
            <a:off x="647224" y="7128391"/>
            <a:ext cx="13335953" cy="591503"/>
          </a:xfrm>
          <a:prstGeom prst="rect">
            <a:avLst/>
          </a:prstGeom>
          <a:noFill/>
          <a:ln/>
        </p:spPr>
        <p:txBody>
          <a:bodyPr wrap="square" lIns="0" tIns="0" rIns="0" bIns="0" rtlCol="0" anchor="t"/>
          <a:lstStyle/>
          <a:p>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However, as per recent amendments, </a:t>
            </a:r>
            <a:pPr algn="l" indent="0" marL="0">
              <a:lnSpc>
                <a:spcPts val="2300"/>
              </a:lnSpc>
              <a:buNone/>
            </a:pPr>
            <a:r>
              <a:rPr lang="en-US" sz="1450" b="1" dirty="0">
                <a:solidFill>
                  <a:srgbClr val="272525"/>
                </a:solidFill>
                <a:latin typeface="Montserrat" pitchFamily="34" charset="0"/>
                <a:ea typeface="Montserrat" pitchFamily="34" charset="-122"/>
                <a:cs typeface="Montserrat" pitchFamily="34" charset="-120"/>
              </a:rPr>
              <a:t>if a trust's total income</a:t>
            </a:r>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 before exemptions under sections 11 and 12 does </a:t>
            </a:r>
            <a:pPr algn="l" indent="0" marL="0">
              <a:lnSpc>
                <a:spcPts val="2300"/>
              </a:lnSpc>
              <a:buNone/>
            </a:pPr>
            <a:r>
              <a:rPr lang="en-US" sz="1450" b="1" dirty="0">
                <a:solidFill>
                  <a:srgbClr val="272525"/>
                </a:solidFill>
                <a:latin typeface="Montserrat" pitchFamily="34" charset="0"/>
                <a:ea typeface="Montserrat" pitchFamily="34" charset="-122"/>
                <a:cs typeface="Montserrat" pitchFamily="34" charset="-120"/>
              </a:rPr>
              <a:t>not exceed 5 crores</a:t>
            </a:r>
            <a:pPr algn="l" indent="0" marL="0">
              <a:lnSpc>
                <a:spcPts val="2300"/>
              </a:lnSpc>
              <a:buNone/>
            </a:pPr>
            <a:r>
              <a:rPr lang="en-US" sz="1450" dirty="0">
                <a:solidFill>
                  <a:srgbClr val="272525"/>
                </a:solidFill>
                <a:latin typeface="Montserrat" pitchFamily="34" charset="0"/>
                <a:ea typeface="Montserrat" pitchFamily="34" charset="-122"/>
                <a:cs typeface="Montserrat" pitchFamily="34" charset="-120"/>
              </a:rPr>
              <a:t>, the registration </a:t>
            </a:r>
            <a:pPr algn="l" indent="0" marL="0">
              <a:lnSpc>
                <a:spcPts val="2300"/>
              </a:lnSpc>
              <a:buNone/>
            </a:pPr>
            <a:r>
              <a:rPr lang="en-US" sz="1450" b="1" dirty="0">
                <a:solidFill>
                  <a:srgbClr val="272525"/>
                </a:solidFill>
                <a:latin typeface="Montserrat" pitchFamily="34" charset="0"/>
                <a:ea typeface="Montserrat" pitchFamily="34" charset="-122"/>
                <a:cs typeface="Montserrat" pitchFamily="34" charset="-120"/>
              </a:rPr>
              <a:t>validity extends to 10 years instead of 5 years.</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09017" y="557093"/>
            <a:ext cx="11745635" cy="666393"/>
          </a:xfrm>
          <a:prstGeom prst="rect">
            <a:avLst/>
          </a:prstGeom>
          <a:noFill/>
          <a:ln/>
        </p:spPr>
        <p:txBody>
          <a:bodyPr wrap="none" lIns="0" tIns="0" rIns="0" bIns="0" rtlCol="0" anchor="t"/>
          <a:lstStyle/>
          <a:p>
            <a:pPr algn="l" indent="0" marL="0">
              <a:lnSpc>
                <a:spcPts val="5200"/>
              </a:lnSpc>
              <a:buNone/>
            </a:pPr>
            <a:r>
              <a:rPr lang="en-US" sz="4150" b="1" dirty="0">
                <a:solidFill>
                  <a:srgbClr val="7068F4"/>
                </a:solidFill>
                <a:latin typeface="Barlow Bold" pitchFamily="34" charset="0"/>
                <a:ea typeface="Barlow Bold" pitchFamily="34" charset="-122"/>
                <a:cs typeface="Barlow Bold" pitchFamily="34" charset="-120"/>
              </a:rPr>
              <a:t>Application Timelines for Section 80G(5) Approval</a:t>
            </a:r>
            <a:endParaRPr lang="en-US" sz="4150" dirty="0"/>
          </a:p>
        </p:txBody>
      </p:sp>
      <p:sp>
        <p:nvSpPr>
          <p:cNvPr id="3" name="Text 1"/>
          <p:cNvSpPr/>
          <p:nvPr/>
        </p:nvSpPr>
        <p:spPr>
          <a:xfrm>
            <a:off x="2033468" y="2157174"/>
            <a:ext cx="2665690" cy="333137"/>
          </a:xfrm>
          <a:prstGeom prst="rect">
            <a:avLst/>
          </a:prstGeom>
          <a:noFill/>
          <a:ln/>
        </p:spPr>
        <p:txBody>
          <a:bodyPr wrap="none" lIns="0" tIns="0" rIns="0" bIns="0" rtlCol="0" anchor="t"/>
          <a:lstStyle/>
          <a:p>
            <a:pPr algn="r" indent="0" marL="0">
              <a:lnSpc>
                <a:spcPts val="2600"/>
              </a:lnSpc>
              <a:buNone/>
            </a:pPr>
            <a:r>
              <a:rPr lang="en-US" sz="2050" b="1" dirty="0">
                <a:solidFill>
                  <a:srgbClr val="272525"/>
                </a:solidFill>
                <a:latin typeface="Barlow Bold" pitchFamily="34" charset="0"/>
                <a:ea typeface="Barlow Bold" pitchFamily="34" charset="-122"/>
                <a:cs typeface="Barlow Bold" pitchFamily="34" charset="-120"/>
              </a:rPr>
              <a:t>Fresh Entities</a:t>
            </a:r>
            <a:endParaRPr lang="en-US" sz="2050" dirty="0"/>
          </a:p>
        </p:txBody>
      </p:sp>
      <p:sp>
        <p:nvSpPr>
          <p:cNvPr id="4" name="Text 2"/>
          <p:cNvSpPr/>
          <p:nvPr/>
        </p:nvSpPr>
        <p:spPr>
          <a:xfrm>
            <a:off x="709017" y="2611755"/>
            <a:ext cx="3990142" cy="648414"/>
          </a:xfrm>
          <a:prstGeom prst="rect">
            <a:avLst/>
          </a:prstGeom>
          <a:noFill/>
          <a:ln/>
        </p:spPr>
        <p:txBody>
          <a:bodyPr wrap="square" lIns="0" tIns="0" rIns="0" bIns="0" rtlCol="0" anchor="t"/>
          <a:lstStyle/>
          <a:p>
            <a:pPr algn="r"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At least 1 month prior to the previous year for which exemption is sought</a:t>
            </a:r>
            <a:endParaRPr lang="en-US" sz="1550" dirty="0"/>
          </a:p>
        </p:txBody>
      </p:sp>
      <p:pic>
        <p:nvPicPr>
          <p:cNvPr id="5" name="Image 0" descr="preencoded.png">    </p:cNvPr>
          <p:cNvPicPr>
            <a:picLocks noChangeAspect="1"/>
          </p:cNvPicPr>
          <p:nvPr/>
        </p:nvPicPr>
        <p:blipFill>
          <a:blip r:embed="rId1"/>
          <a:stretch>
            <a:fillRect/>
          </a:stretch>
        </p:blipFill>
        <p:spPr>
          <a:xfrm>
            <a:off x="5003006" y="1628656"/>
            <a:ext cx="4624268" cy="4624268"/>
          </a:xfrm>
          <a:prstGeom prst="rect">
            <a:avLst/>
          </a:prstGeom>
        </p:spPr>
      </p:pic>
      <p:pic>
        <p:nvPicPr>
          <p:cNvPr id="6" name="Image 1" descr="preencoded.png">    </p:cNvPr>
          <p:cNvPicPr>
            <a:picLocks noChangeAspect="1"/>
          </p:cNvPicPr>
          <p:nvPr/>
        </p:nvPicPr>
        <p:blipFill>
          <a:blip r:embed="rId2"/>
          <a:stretch>
            <a:fillRect/>
          </a:stretch>
        </p:blipFill>
        <p:spPr>
          <a:xfrm>
            <a:off x="6232981" y="2427030"/>
            <a:ext cx="303014" cy="378857"/>
          </a:xfrm>
          <a:prstGeom prst="rect">
            <a:avLst/>
          </a:prstGeom>
        </p:spPr>
      </p:pic>
      <p:sp>
        <p:nvSpPr>
          <p:cNvPr id="7" name="Text 3"/>
          <p:cNvSpPr/>
          <p:nvPr/>
        </p:nvSpPr>
        <p:spPr>
          <a:xfrm>
            <a:off x="9931122" y="2319338"/>
            <a:ext cx="2665690" cy="333137"/>
          </a:xfrm>
          <a:prstGeom prst="rect">
            <a:avLst/>
          </a:prstGeom>
          <a:noFill/>
          <a:ln/>
        </p:spPr>
        <p:txBody>
          <a:bodyPr wrap="none" lIns="0" tIns="0" rIns="0" bIns="0" rtlCol="0" anchor="t"/>
          <a:lstStyle/>
          <a:p>
            <a:pPr algn="l" indent="0" marL="0">
              <a:lnSpc>
                <a:spcPts val="2600"/>
              </a:lnSpc>
              <a:buNone/>
            </a:pPr>
            <a:r>
              <a:rPr lang="en-US" sz="2050" b="1" dirty="0">
                <a:solidFill>
                  <a:srgbClr val="272525"/>
                </a:solidFill>
                <a:latin typeface="Barlow Bold" pitchFamily="34" charset="0"/>
                <a:ea typeface="Barlow Bold" pitchFamily="34" charset="-122"/>
                <a:cs typeface="Barlow Bold" pitchFamily="34" charset="-120"/>
              </a:rPr>
              <a:t>Existing Approvals</a:t>
            </a:r>
            <a:endParaRPr lang="en-US" sz="2050" dirty="0"/>
          </a:p>
        </p:txBody>
      </p:sp>
      <p:sp>
        <p:nvSpPr>
          <p:cNvPr id="8" name="Text 4"/>
          <p:cNvSpPr/>
          <p:nvPr/>
        </p:nvSpPr>
        <p:spPr>
          <a:xfrm>
            <a:off x="9931122" y="2773918"/>
            <a:ext cx="3990261" cy="324207"/>
          </a:xfrm>
          <a:prstGeom prst="rect">
            <a:avLst/>
          </a:prstGeom>
          <a:noFill/>
          <a:ln/>
        </p:spPr>
        <p:txBody>
          <a:bodyPr wrap="none" lIns="0" tIns="0" rIns="0" bIns="0" rtlCol="0" anchor="t"/>
          <a:lstStyle/>
          <a:p>
            <a:pPr algn="l"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Within 3 months from April 1, 2021</a:t>
            </a:r>
            <a:endParaRPr lang="en-US" sz="1550" dirty="0"/>
          </a:p>
        </p:txBody>
      </p:sp>
      <p:pic>
        <p:nvPicPr>
          <p:cNvPr id="9" name="Image 2" descr="preencoded.png">    </p:cNvPr>
          <p:cNvPicPr>
            <a:picLocks noChangeAspect="1"/>
          </p:cNvPicPr>
          <p:nvPr/>
        </p:nvPicPr>
        <p:blipFill>
          <a:blip r:embed="rId3"/>
          <a:stretch>
            <a:fillRect/>
          </a:stretch>
        </p:blipFill>
        <p:spPr>
          <a:xfrm>
            <a:off x="5003006" y="1628656"/>
            <a:ext cx="4624268" cy="4624268"/>
          </a:xfrm>
          <a:prstGeom prst="rect">
            <a:avLst/>
          </a:prstGeom>
        </p:spPr>
      </p:pic>
      <p:pic>
        <p:nvPicPr>
          <p:cNvPr id="10" name="Image 3" descr="preencoded.png">    </p:cNvPr>
          <p:cNvPicPr>
            <a:picLocks noChangeAspect="1"/>
          </p:cNvPicPr>
          <p:nvPr/>
        </p:nvPicPr>
        <p:blipFill>
          <a:blip r:embed="rId4"/>
          <a:stretch>
            <a:fillRect/>
          </a:stretch>
        </p:blipFill>
        <p:spPr>
          <a:xfrm>
            <a:off x="8487787" y="2820650"/>
            <a:ext cx="303014" cy="378857"/>
          </a:xfrm>
          <a:prstGeom prst="rect">
            <a:avLst/>
          </a:prstGeom>
        </p:spPr>
      </p:pic>
      <p:sp>
        <p:nvSpPr>
          <p:cNvPr id="11" name="Text 5"/>
          <p:cNvSpPr/>
          <p:nvPr/>
        </p:nvSpPr>
        <p:spPr>
          <a:xfrm>
            <a:off x="9931122" y="4783336"/>
            <a:ext cx="2665690" cy="333137"/>
          </a:xfrm>
          <a:prstGeom prst="rect">
            <a:avLst/>
          </a:prstGeom>
          <a:noFill/>
          <a:ln/>
        </p:spPr>
        <p:txBody>
          <a:bodyPr wrap="none" lIns="0" tIns="0" rIns="0" bIns="0" rtlCol="0" anchor="t"/>
          <a:lstStyle/>
          <a:p>
            <a:pPr algn="l" indent="0" marL="0">
              <a:lnSpc>
                <a:spcPts val="2600"/>
              </a:lnSpc>
              <a:buNone/>
            </a:pPr>
            <a:r>
              <a:rPr lang="en-US" sz="2050" b="1" dirty="0">
                <a:solidFill>
                  <a:srgbClr val="272525"/>
                </a:solidFill>
                <a:latin typeface="Barlow Bold" pitchFamily="34" charset="0"/>
                <a:ea typeface="Barlow Bold" pitchFamily="34" charset="-122"/>
                <a:cs typeface="Barlow Bold" pitchFamily="34" charset="-120"/>
              </a:rPr>
              <a:t>Expiring Approvals</a:t>
            </a:r>
            <a:endParaRPr lang="en-US" sz="2050" dirty="0"/>
          </a:p>
        </p:txBody>
      </p:sp>
      <p:sp>
        <p:nvSpPr>
          <p:cNvPr id="12" name="Text 6"/>
          <p:cNvSpPr/>
          <p:nvPr/>
        </p:nvSpPr>
        <p:spPr>
          <a:xfrm>
            <a:off x="9931122" y="5237917"/>
            <a:ext cx="3990261" cy="324207"/>
          </a:xfrm>
          <a:prstGeom prst="rect">
            <a:avLst/>
          </a:prstGeom>
          <a:noFill/>
          <a:ln/>
        </p:spPr>
        <p:txBody>
          <a:bodyPr wrap="none" lIns="0" tIns="0" rIns="0" bIns="0" rtlCol="0" anchor="t"/>
          <a:lstStyle/>
          <a:p>
            <a:pPr algn="l"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At least 6 months prior to expiry</a:t>
            </a:r>
            <a:endParaRPr lang="en-US" sz="1550" dirty="0"/>
          </a:p>
        </p:txBody>
      </p:sp>
      <p:pic>
        <p:nvPicPr>
          <p:cNvPr id="13" name="Image 4" descr="preencoded.png">    </p:cNvPr>
          <p:cNvPicPr>
            <a:picLocks noChangeAspect="1"/>
          </p:cNvPicPr>
          <p:nvPr/>
        </p:nvPicPr>
        <p:blipFill>
          <a:blip r:embed="rId5"/>
          <a:stretch>
            <a:fillRect/>
          </a:stretch>
        </p:blipFill>
        <p:spPr>
          <a:xfrm>
            <a:off x="5003006" y="1628656"/>
            <a:ext cx="4624268" cy="4624268"/>
          </a:xfrm>
          <a:prstGeom prst="rect">
            <a:avLst/>
          </a:prstGeom>
        </p:spPr>
      </p:pic>
      <p:pic>
        <p:nvPicPr>
          <p:cNvPr id="14" name="Image 5" descr="preencoded.png">    </p:cNvPr>
          <p:cNvPicPr>
            <a:picLocks noChangeAspect="1"/>
          </p:cNvPicPr>
          <p:nvPr/>
        </p:nvPicPr>
        <p:blipFill>
          <a:blip r:embed="rId6"/>
          <a:stretch>
            <a:fillRect/>
          </a:stretch>
        </p:blipFill>
        <p:spPr>
          <a:xfrm>
            <a:off x="8094166" y="5075456"/>
            <a:ext cx="303014" cy="378857"/>
          </a:xfrm>
          <a:prstGeom prst="rect">
            <a:avLst/>
          </a:prstGeom>
        </p:spPr>
      </p:pic>
      <p:sp>
        <p:nvSpPr>
          <p:cNvPr id="15" name="Text 7"/>
          <p:cNvSpPr/>
          <p:nvPr/>
        </p:nvSpPr>
        <p:spPr>
          <a:xfrm>
            <a:off x="1745575" y="4621292"/>
            <a:ext cx="2953583" cy="333137"/>
          </a:xfrm>
          <a:prstGeom prst="rect">
            <a:avLst/>
          </a:prstGeom>
          <a:noFill/>
          <a:ln/>
        </p:spPr>
        <p:txBody>
          <a:bodyPr wrap="none" lIns="0" tIns="0" rIns="0" bIns="0" rtlCol="0" anchor="t"/>
          <a:lstStyle/>
          <a:p>
            <a:pPr algn="r" indent="0" marL="0">
              <a:lnSpc>
                <a:spcPts val="2600"/>
              </a:lnSpc>
              <a:buNone/>
            </a:pPr>
            <a:r>
              <a:rPr lang="en-US" sz="2050" b="1" dirty="0">
                <a:solidFill>
                  <a:srgbClr val="272525"/>
                </a:solidFill>
                <a:latin typeface="Barlow Bold" pitchFamily="34" charset="0"/>
                <a:ea typeface="Barlow Bold" pitchFamily="34" charset="-122"/>
                <a:cs typeface="Barlow Bold" pitchFamily="34" charset="-120"/>
              </a:rPr>
              <a:t>Provisional Registrations</a:t>
            </a:r>
            <a:endParaRPr lang="en-US" sz="2050" dirty="0"/>
          </a:p>
        </p:txBody>
      </p:sp>
      <p:sp>
        <p:nvSpPr>
          <p:cNvPr id="16" name="Text 8"/>
          <p:cNvSpPr/>
          <p:nvPr/>
        </p:nvSpPr>
        <p:spPr>
          <a:xfrm>
            <a:off x="709017" y="5075873"/>
            <a:ext cx="3990142" cy="648414"/>
          </a:xfrm>
          <a:prstGeom prst="rect">
            <a:avLst/>
          </a:prstGeom>
          <a:noFill/>
          <a:ln/>
        </p:spPr>
        <p:txBody>
          <a:bodyPr wrap="square" lIns="0" tIns="0" rIns="0" bIns="0" rtlCol="0" anchor="t"/>
          <a:lstStyle/>
          <a:p>
            <a:pPr algn="r"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6 months before expiry or within 6 months of starting activities</a:t>
            </a:r>
            <a:endParaRPr lang="en-US" sz="1550" dirty="0"/>
          </a:p>
        </p:txBody>
      </p:sp>
      <p:pic>
        <p:nvPicPr>
          <p:cNvPr id="17" name="Image 6" descr="preencoded.png">    </p:cNvPr>
          <p:cNvPicPr>
            <a:picLocks noChangeAspect="1"/>
          </p:cNvPicPr>
          <p:nvPr/>
        </p:nvPicPr>
        <p:blipFill>
          <a:blip r:embed="rId7"/>
          <a:stretch>
            <a:fillRect/>
          </a:stretch>
        </p:blipFill>
        <p:spPr>
          <a:xfrm>
            <a:off x="5003006" y="1628656"/>
            <a:ext cx="4624268" cy="4624268"/>
          </a:xfrm>
          <a:prstGeom prst="rect">
            <a:avLst/>
          </a:prstGeom>
        </p:spPr>
      </p:pic>
      <p:pic>
        <p:nvPicPr>
          <p:cNvPr id="18" name="Image 7" descr="preencoded.png">    </p:cNvPr>
          <p:cNvPicPr>
            <a:picLocks noChangeAspect="1"/>
          </p:cNvPicPr>
          <p:nvPr/>
        </p:nvPicPr>
        <p:blipFill>
          <a:blip r:embed="rId8"/>
          <a:stretch>
            <a:fillRect/>
          </a:stretch>
        </p:blipFill>
        <p:spPr>
          <a:xfrm>
            <a:off x="5839361" y="4681835"/>
            <a:ext cx="303014" cy="378857"/>
          </a:xfrm>
          <a:prstGeom prst="rect">
            <a:avLst/>
          </a:prstGeom>
        </p:spPr>
      </p:pic>
      <p:sp>
        <p:nvSpPr>
          <p:cNvPr id="19" name="Text 9"/>
          <p:cNvSpPr/>
          <p:nvPr/>
        </p:nvSpPr>
        <p:spPr>
          <a:xfrm>
            <a:off x="709017" y="6480810"/>
            <a:ext cx="13212366" cy="648414"/>
          </a:xfrm>
          <a:prstGeom prst="rect">
            <a:avLst/>
          </a:prstGeom>
          <a:noFill/>
          <a:ln/>
        </p:spPr>
        <p:txBody>
          <a:bodyPr wrap="square" lIns="0" tIns="0" rIns="0" bIns="0" rtlCol="0" anchor="t"/>
          <a:lstStyle/>
          <a:p>
            <a:pPr algn="l"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Section 80G(5) of the Income Tax Act provides for approval of entities that can receive tax-deductible donations. The timelines for application vary based on whether the entity is new, already approved, or provisionally registered.</a:t>
            </a:r>
            <a:endParaRPr lang="en-US" sz="1550" dirty="0"/>
          </a:p>
        </p:txBody>
      </p:sp>
      <p:sp>
        <p:nvSpPr>
          <p:cNvPr id="20" name="Text 10"/>
          <p:cNvSpPr/>
          <p:nvPr/>
        </p:nvSpPr>
        <p:spPr>
          <a:xfrm>
            <a:off x="709017" y="7357110"/>
            <a:ext cx="13212366" cy="648414"/>
          </a:xfrm>
          <a:prstGeom prst="rect">
            <a:avLst/>
          </a:prstGeom>
          <a:noFill/>
          <a:ln/>
        </p:spPr>
        <p:txBody>
          <a:bodyPr wrap="square" lIns="0" tIns="0" rIns="0" bIns="0" rtlCol="0" anchor="t"/>
          <a:lstStyle/>
          <a:p>
            <a:pPr algn="l" indent="0" marL="0">
              <a:lnSpc>
                <a:spcPts val="2550"/>
              </a:lnSpc>
              <a:buNone/>
            </a:pPr>
            <a:r>
              <a:rPr lang="en-US" sz="1550" dirty="0">
                <a:solidFill>
                  <a:srgbClr val="272525"/>
                </a:solidFill>
                <a:latin typeface="Montserrat" pitchFamily="34" charset="0"/>
                <a:ea typeface="Montserrat" pitchFamily="34" charset="-122"/>
                <a:cs typeface="Montserrat" pitchFamily="34" charset="-120"/>
              </a:rPr>
              <a:t>These deadlines are crucial for organizations that rely on donations, as timely approval ensures donors can claim tax deductions for their contributions, thereby encouraging philanthropic giving.</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3185041" y="776407"/>
            <a:ext cx="8260199" cy="595908"/>
          </a:xfrm>
          <a:prstGeom prst="rect">
            <a:avLst/>
          </a:prstGeom>
          <a:noFill/>
          <a:ln/>
        </p:spPr>
        <p:txBody>
          <a:bodyPr wrap="none" lIns="0" tIns="0" rIns="0" bIns="0" rtlCol="0" anchor="t"/>
          <a:lstStyle/>
          <a:p>
            <a:pPr algn="ctr" indent="0" marL="0">
              <a:lnSpc>
                <a:spcPts val="4650"/>
              </a:lnSpc>
              <a:buNone/>
            </a:pPr>
            <a:r>
              <a:rPr lang="en-US" sz="3750" b="1" dirty="0">
                <a:solidFill>
                  <a:srgbClr val="7068F4"/>
                </a:solidFill>
                <a:latin typeface="Barlow Bold" pitchFamily="34" charset="0"/>
                <a:ea typeface="Barlow Bold" pitchFamily="34" charset="-122"/>
                <a:cs typeface="Barlow Bold" pitchFamily="34" charset="-120"/>
              </a:rPr>
              <a:t>Section 119(2)(b): Condonation of Delay</a:t>
            </a:r>
            <a:endParaRPr lang="en-US" sz="3750" dirty="0"/>
          </a:p>
        </p:txBody>
      </p:sp>
      <p:sp>
        <p:nvSpPr>
          <p:cNvPr id="3" name="Text 1"/>
          <p:cNvSpPr/>
          <p:nvPr/>
        </p:nvSpPr>
        <p:spPr>
          <a:xfrm>
            <a:off x="634008" y="1734622"/>
            <a:ext cx="13362384" cy="869752"/>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119(2)(b) of the Income Tax Act empowers the CBDT or Principal Chief Commissioner/Chief Commissioner/Principal Commissioner/Commissioner to condone delays in filing various applications and claims when taxpayers have genuine reasons for missing deadlines.</a:t>
            </a:r>
            <a:endParaRPr lang="en-US" sz="1400" dirty="0"/>
          </a:p>
        </p:txBody>
      </p:sp>
      <p:sp>
        <p:nvSpPr>
          <p:cNvPr id="4" name="Shape 2"/>
          <p:cNvSpPr/>
          <p:nvPr/>
        </p:nvSpPr>
        <p:spPr>
          <a:xfrm>
            <a:off x="634008" y="2808089"/>
            <a:ext cx="407551" cy="407551"/>
          </a:xfrm>
          <a:prstGeom prst="roundRect">
            <a:avLst>
              <a:gd name="adj" fmla="val 40005"/>
            </a:avLst>
          </a:prstGeom>
          <a:solidFill>
            <a:srgbClr val="EEEFF5"/>
          </a:solidFill>
          <a:ln/>
          <a:effectLst>
            <a:outerShdw sx="100000" sy="100000" kx="0" ky="0" algn="bl" rotWithShape="0" blurRad="44450" dist="21590" dir="13500000">
              <a:srgbClr val="ffffff">
                <a:alpha val="70000"/>
              </a:srgbClr>
            </a:outerShdw>
          </a:effectLst>
        </p:spPr>
      </p:sp>
      <p:pic>
        <p:nvPicPr>
          <p:cNvPr id="5" name="Image 0" descr="preencoded.png">    </p:cNvPr>
          <p:cNvPicPr>
            <a:picLocks noChangeAspect="1"/>
          </p:cNvPicPr>
          <p:nvPr/>
        </p:nvPicPr>
        <p:blipFill>
          <a:blip r:embed="rId1"/>
          <a:stretch>
            <a:fillRect/>
          </a:stretch>
        </p:blipFill>
        <p:spPr>
          <a:xfrm>
            <a:off x="694730" y="2833033"/>
            <a:ext cx="285988" cy="357545"/>
          </a:xfrm>
          <a:prstGeom prst="rect">
            <a:avLst/>
          </a:prstGeom>
        </p:spPr>
      </p:pic>
      <p:sp>
        <p:nvSpPr>
          <p:cNvPr id="6" name="Text 3"/>
          <p:cNvSpPr/>
          <p:nvPr/>
        </p:nvSpPr>
        <p:spPr>
          <a:xfrm>
            <a:off x="1222653" y="2870359"/>
            <a:ext cx="2579489" cy="297894"/>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Purpose of the Provision</a:t>
            </a:r>
            <a:endParaRPr lang="en-US" sz="1850" dirty="0"/>
          </a:p>
        </p:txBody>
      </p:sp>
      <p:sp>
        <p:nvSpPr>
          <p:cNvPr id="7" name="Text 4"/>
          <p:cNvSpPr/>
          <p:nvPr/>
        </p:nvSpPr>
        <p:spPr>
          <a:xfrm>
            <a:off x="1222653" y="3276838"/>
            <a:ext cx="3714631" cy="1449586"/>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Provides relief to taxpayers who have sufficient cause for failing to meet statutory time limits by allowing tax authorities to accept applications filed after the prescribed deadline.</a:t>
            </a:r>
            <a:endParaRPr lang="en-US" sz="1400" dirty="0"/>
          </a:p>
        </p:txBody>
      </p:sp>
      <p:sp>
        <p:nvSpPr>
          <p:cNvPr id="8" name="Shape 5"/>
          <p:cNvSpPr/>
          <p:nvPr/>
        </p:nvSpPr>
        <p:spPr>
          <a:xfrm>
            <a:off x="5163622" y="2808089"/>
            <a:ext cx="407551" cy="407551"/>
          </a:xfrm>
          <a:prstGeom prst="roundRect">
            <a:avLst>
              <a:gd name="adj" fmla="val 40005"/>
            </a:avLst>
          </a:prstGeom>
          <a:solidFill>
            <a:srgbClr val="EEEFF5"/>
          </a:solidFill>
          <a:ln/>
          <a:effectLst>
            <a:outerShdw sx="100000" sy="100000" kx="0" ky="0" algn="bl" rotWithShape="0" blurRad="44450" dist="21590" dir="13500000">
              <a:srgbClr val="ffffff">
                <a:alpha val="70000"/>
              </a:srgbClr>
            </a:outerShdw>
          </a:effectLst>
        </p:spPr>
      </p:sp>
      <p:pic>
        <p:nvPicPr>
          <p:cNvPr id="9" name="Image 1" descr="preencoded.png">    </p:cNvPr>
          <p:cNvPicPr>
            <a:picLocks noChangeAspect="1"/>
          </p:cNvPicPr>
          <p:nvPr/>
        </p:nvPicPr>
        <p:blipFill>
          <a:blip r:embed="rId2"/>
          <a:stretch>
            <a:fillRect/>
          </a:stretch>
        </p:blipFill>
        <p:spPr>
          <a:xfrm>
            <a:off x="5224343" y="2833033"/>
            <a:ext cx="285988" cy="357545"/>
          </a:xfrm>
          <a:prstGeom prst="rect">
            <a:avLst/>
          </a:prstGeom>
        </p:spPr>
      </p:pic>
      <p:sp>
        <p:nvSpPr>
          <p:cNvPr id="10" name="Text 6"/>
          <p:cNvSpPr/>
          <p:nvPr/>
        </p:nvSpPr>
        <p:spPr>
          <a:xfrm>
            <a:off x="5752267" y="2870359"/>
            <a:ext cx="2383631" cy="297894"/>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Applications Covered</a:t>
            </a:r>
            <a:endParaRPr lang="en-US" sz="1850" dirty="0"/>
          </a:p>
        </p:txBody>
      </p:sp>
      <p:sp>
        <p:nvSpPr>
          <p:cNvPr id="11" name="Text 7"/>
          <p:cNvSpPr/>
          <p:nvPr/>
        </p:nvSpPr>
        <p:spPr>
          <a:xfrm>
            <a:off x="5752267" y="3276838"/>
            <a:ext cx="3714631" cy="1449586"/>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Includes delays in filing returns, claiming deductions/exemptions, tax refund claims, and other statutory forms where taxpayers missed the original deadline due to genuine reasons.</a:t>
            </a:r>
            <a:endParaRPr lang="en-US" sz="1400" dirty="0"/>
          </a:p>
        </p:txBody>
      </p:sp>
      <p:sp>
        <p:nvSpPr>
          <p:cNvPr id="12" name="Shape 8"/>
          <p:cNvSpPr/>
          <p:nvPr/>
        </p:nvSpPr>
        <p:spPr>
          <a:xfrm>
            <a:off x="9693235" y="2808089"/>
            <a:ext cx="407551" cy="407551"/>
          </a:xfrm>
          <a:prstGeom prst="roundRect">
            <a:avLst>
              <a:gd name="adj" fmla="val 40005"/>
            </a:avLst>
          </a:prstGeom>
          <a:solidFill>
            <a:srgbClr val="EEEFF5"/>
          </a:solidFill>
          <a:ln/>
          <a:effectLst>
            <a:outerShdw sx="100000" sy="100000" kx="0" ky="0" algn="bl" rotWithShape="0" blurRad="44450" dist="21590" dir="13500000">
              <a:srgbClr val="ffffff">
                <a:alpha val="70000"/>
              </a:srgbClr>
            </a:outerShdw>
          </a:effectLst>
        </p:spPr>
      </p:sp>
      <p:pic>
        <p:nvPicPr>
          <p:cNvPr id="13" name="Image 2" descr="preencoded.png">    </p:cNvPr>
          <p:cNvPicPr>
            <a:picLocks noChangeAspect="1"/>
          </p:cNvPicPr>
          <p:nvPr/>
        </p:nvPicPr>
        <p:blipFill>
          <a:blip r:embed="rId3"/>
          <a:stretch>
            <a:fillRect/>
          </a:stretch>
        </p:blipFill>
        <p:spPr>
          <a:xfrm>
            <a:off x="9753957" y="2833033"/>
            <a:ext cx="285988" cy="357545"/>
          </a:xfrm>
          <a:prstGeom prst="rect">
            <a:avLst/>
          </a:prstGeom>
        </p:spPr>
      </p:pic>
      <p:sp>
        <p:nvSpPr>
          <p:cNvPr id="14" name="Text 9"/>
          <p:cNvSpPr/>
          <p:nvPr/>
        </p:nvSpPr>
        <p:spPr>
          <a:xfrm>
            <a:off x="10281880" y="2870359"/>
            <a:ext cx="2383631" cy="297894"/>
          </a:xfrm>
          <a:prstGeom prst="rect">
            <a:avLst/>
          </a:prstGeom>
          <a:noFill/>
          <a:ln/>
        </p:spPr>
        <p:txBody>
          <a:bodyPr wrap="none" lIns="0" tIns="0" rIns="0" bIns="0" rtlCol="0" anchor="t"/>
          <a:lstStyle/>
          <a:p>
            <a:pPr algn="l" indent="0" marL="0">
              <a:lnSpc>
                <a:spcPts val="2300"/>
              </a:lnSpc>
              <a:buNone/>
            </a:pPr>
            <a:r>
              <a:rPr lang="en-US" sz="1850" b="1" dirty="0">
                <a:solidFill>
                  <a:srgbClr val="272525"/>
                </a:solidFill>
                <a:latin typeface="Barlow Bold" pitchFamily="34" charset="0"/>
                <a:ea typeface="Barlow Bold" pitchFamily="34" charset="-122"/>
                <a:cs typeface="Barlow Bold" pitchFamily="34" charset="-120"/>
              </a:rPr>
              <a:t>Discretionary Power</a:t>
            </a:r>
            <a:endParaRPr lang="en-US" sz="1850" dirty="0"/>
          </a:p>
        </p:txBody>
      </p:sp>
      <p:sp>
        <p:nvSpPr>
          <p:cNvPr id="15" name="Text 10"/>
          <p:cNvSpPr/>
          <p:nvPr/>
        </p:nvSpPr>
        <p:spPr>
          <a:xfrm>
            <a:off x="10281880" y="3276838"/>
            <a:ext cx="3714631" cy="1449586"/>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The condonation of delay is discretionary and depends on the merits of each case. Authorities consider the length of delay, reasons provided, and prejudice caused to revenue.</a:t>
            </a:r>
            <a:endParaRPr lang="en-US" sz="1400" dirty="0"/>
          </a:p>
        </p:txBody>
      </p:sp>
      <p:sp>
        <p:nvSpPr>
          <p:cNvPr id="16" name="Text 11"/>
          <p:cNvSpPr/>
          <p:nvPr/>
        </p:nvSpPr>
        <p:spPr>
          <a:xfrm>
            <a:off x="634008" y="4930140"/>
            <a:ext cx="13362384" cy="579834"/>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Applications for condonation must include detailed reasons for the delay along with supporting evidence. The provision offers a crucial safeguard against procedural rigidity, balancing compliance requirements with taxpayer interests in genuine cases.</a:t>
            </a:r>
            <a:endParaRPr lang="en-US" sz="1400" dirty="0"/>
          </a:p>
        </p:txBody>
      </p:sp>
      <p:sp>
        <p:nvSpPr>
          <p:cNvPr id="17" name="Text 12"/>
          <p:cNvSpPr/>
          <p:nvPr/>
        </p:nvSpPr>
        <p:spPr>
          <a:xfrm>
            <a:off x="634008" y="5713690"/>
            <a:ext cx="13362384" cy="1739503"/>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In the case of  </a:t>
            </a:r>
            <a:pPr algn="l" indent="0" marL="0">
              <a:lnSpc>
                <a:spcPts val="2250"/>
              </a:lnSpc>
              <a:buNone/>
            </a:pPr>
            <a:r>
              <a:rPr lang="en-US" sz="1400" b="1" i="1" dirty="0">
                <a:solidFill>
                  <a:srgbClr val="272525"/>
                </a:solidFill>
                <a:latin typeface="Montserrat" pitchFamily="34" charset="0"/>
                <a:ea typeface="Montserrat" pitchFamily="34" charset="-122"/>
                <a:cs typeface="Montserrat" pitchFamily="34" charset="-120"/>
              </a:rPr>
              <a:t>Ananda Social &amp; Educational Trust v. CIT [2020] 114 taxmann.com 693 (SC) </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The Court held that "</a:t>
            </a:r>
            <a:pPr algn="l" indent="0" marL="0">
              <a:lnSpc>
                <a:spcPts val="2250"/>
              </a:lnSpc>
              <a:buNone/>
            </a:pPr>
            <a:r>
              <a:rPr lang="en-US" sz="1400" b="1" i="1" dirty="0">
                <a:solidFill>
                  <a:srgbClr val="272525"/>
                </a:solidFill>
                <a:latin typeface="Montserrat" pitchFamily="34" charset="0"/>
                <a:ea typeface="Montserrat" pitchFamily="34" charset="-122"/>
                <a:cs typeface="Montserrat" pitchFamily="34" charset="-120"/>
              </a:rPr>
              <a:t>under section 12AA, the Commissioner must be satisfied about the genuineness of the trust’s objects and its proposed activities before granting registration, as the registration enables exemption under sections 11 and 12. The term "activities" includes proposed activities at this stage, and the focus is on whether they align with the charitable objects of the trust. Actual conduct becomes relevant only during cancellation under section 12AA(3). Thus, the High Court rightly held that the Commissioner is required to assess the genuineness of both objects and proposed activities at the time of registration.</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2484596" y="634484"/>
            <a:ext cx="9661088" cy="712708"/>
          </a:xfrm>
          <a:prstGeom prst="rect">
            <a:avLst/>
          </a:prstGeom>
          <a:noFill/>
          <a:ln/>
        </p:spPr>
        <p:txBody>
          <a:bodyPr wrap="none" lIns="0" tIns="0" rIns="0" bIns="0" rtlCol="0" anchor="t"/>
          <a:lstStyle/>
          <a:p>
            <a:pPr algn="ctr"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80G Donation Reporting Requirements</a:t>
            </a:r>
            <a:endParaRPr lang="en-US" sz="4450" dirty="0"/>
          </a:p>
        </p:txBody>
      </p:sp>
      <p:sp>
        <p:nvSpPr>
          <p:cNvPr id="3" name="Text 1"/>
          <p:cNvSpPr/>
          <p:nvPr/>
        </p:nvSpPr>
        <p:spPr>
          <a:xfrm>
            <a:off x="758309" y="1780342"/>
            <a:ext cx="6394371" cy="714970"/>
          </a:xfrm>
          <a:prstGeom prst="rect">
            <a:avLst/>
          </a:prstGeom>
          <a:noFill/>
          <a:ln/>
        </p:spPr>
        <p:txBody>
          <a:bodyPr wrap="none" lIns="0" tIns="0" rIns="0" bIns="0" rtlCol="0" anchor="t"/>
          <a:lstStyle/>
          <a:p>
            <a:pPr algn="ctr" indent="0" marL="0">
              <a:lnSpc>
                <a:spcPts val="5600"/>
              </a:lnSpc>
              <a:buNone/>
            </a:pPr>
            <a:r>
              <a:rPr lang="en-US" sz="5600" b="1" dirty="0">
                <a:solidFill>
                  <a:srgbClr val="272525"/>
                </a:solidFill>
                <a:latin typeface="Barlow Bold" pitchFamily="34" charset="0"/>
                <a:ea typeface="Barlow Bold" pitchFamily="34" charset="-122"/>
                <a:cs typeface="Barlow Bold" pitchFamily="34" charset="-120"/>
              </a:rPr>
              <a:t>May 31</a:t>
            </a:r>
            <a:endParaRPr lang="en-US" sz="5600" dirty="0"/>
          </a:p>
        </p:txBody>
      </p:sp>
      <p:sp>
        <p:nvSpPr>
          <p:cNvPr id="4" name="Text 2"/>
          <p:cNvSpPr/>
          <p:nvPr/>
        </p:nvSpPr>
        <p:spPr>
          <a:xfrm>
            <a:off x="2530078" y="2765941"/>
            <a:ext cx="2850713" cy="356235"/>
          </a:xfrm>
          <a:prstGeom prst="rect">
            <a:avLst/>
          </a:prstGeom>
          <a:noFill/>
          <a:ln/>
        </p:spPr>
        <p:txBody>
          <a:bodyPr wrap="none" lIns="0" tIns="0" rIns="0" bIns="0" rtlCol="0" anchor="t"/>
          <a:lstStyle/>
          <a:p>
            <a:pPr algn="ct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Submission Deadline</a:t>
            </a:r>
            <a:endParaRPr lang="en-US" sz="2200" dirty="0"/>
          </a:p>
        </p:txBody>
      </p:sp>
      <p:sp>
        <p:nvSpPr>
          <p:cNvPr id="5" name="Text 3"/>
          <p:cNvSpPr/>
          <p:nvPr/>
        </p:nvSpPr>
        <p:spPr>
          <a:xfrm>
            <a:off x="758309" y="3252073"/>
            <a:ext cx="6394371" cy="346710"/>
          </a:xfrm>
          <a:prstGeom prst="rect">
            <a:avLst/>
          </a:prstGeom>
          <a:noFill/>
          <a:ln/>
        </p:spPr>
        <p:txBody>
          <a:bodyPr wrap="none" lIns="0" tIns="0" rIns="0" bIns="0" rtlCol="0" anchor="t"/>
          <a:lstStyle/>
          <a:p>
            <a:pPr algn="ctr"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Annual deadline for Form 10BD or 10BE</a:t>
            </a:r>
            <a:endParaRPr lang="en-US" sz="1700" dirty="0"/>
          </a:p>
        </p:txBody>
      </p:sp>
      <p:sp>
        <p:nvSpPr>
          <p:cNvPr id="6" name="Text 4"/>
          <p:cNvSpPr/>
          <p:nvPr/>
        </p:nvSpPr>
        <p:spPr>
          <a:xfrm>
            <a:off x="7477601" y="1780342"/>
            <a:ext cx="6394490" cy="714970"/>
          </a:xfrm>
          <a:prstGeom prst="rect">
            <a:avLst/>
          </a:prstGeom>
          <a:noFill/>
          <a:ln/>
        </p:spPr>
        <p:txBody>
          <a:bodyPr wrap="none" lIns="0" tIns="0" rIns="0" bIns="0" rtlCol="0" anchor="t"/>
          <a:lstStyle/>
          <a:p>
            <a:pPr algn="ctr" indent="0" marL="0">
              <a:lnSpc>
                <a:spcPts val="5600"/>
              </a:lnSpc>
              <a:buNone/>
            </a:pPr>
            <a:r>
              <a:rPr lang="en-US" sz="5600" b="1" dirty="0">
                <a:solidFill>
                  <a:srgbClr val="272525"/>
                </a:solidFill>
                <a:latin typeface="Barlow Bold" pitchFamily="34" charset="0"/>
                <a:ea typeface="Barlow Bold" pitchFamily="34" charset="-122"/>
                <a:cs typeface="Barlow Bold" pitchFamily="34" charset="-120"/>
              </a:rPr>
              <a:t>2</a:t>
            </a:r>
            <a:endParaRPr lang="en-US" sz="5600" dirty="0"/>
          </a:p>
        </p:txBody>
      </p:sp>
      <p:sp>
        <p:nvSpPr>
          <p:cNvPr id="7" name="Text 5"/>
          <p:cNvSpPr/>
          <p:nvPr/>
        </p:nvSpPr>
        <p:spPr>
          <a:xfrm>
            <a:off x="9249489" y="2765941"/>
            <a:ext cx="2850713" cy="356235"/>
          </a:xfrm>
          <a:prstGeom prst="rect">
            <a:avLst/>
          </a:prstGeom>
          <a:noFill/>
          <a:ln/>
        </p:spPr>
        <p:txBody>
          <a:bodyPr wrap="none" lIns="0" tIns="0" rIns="0" bIns="0" rtlCol="0" anchor="t"/>
          <a:lstStyle/>
          <a:p>
            <a:pPr algn="ct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Form Types</a:t>
            </a:r>
            <a:endParaRPr lang="en-US" sz="2200" dirty="0"/>
          </a:p>
        </p:txBody>
      </p:sp>
      <p:sp>
        <p:nvSpPr>
          <p:cNvPr id="8" name="Text 6"/>
          <p:cNvSpPr/>
          <p:nvPr/>
        </p:nvSpPr>
        <p:spPr>
          <a:xfrm>
            <a:off x="7477601" y="3252073"/>
            <a:ext cx="6394490" cy="346710"/>
          </a:xfrm>
          <a:prstGeom prst="rect">
            <a:avLst/>
          </a:prstGeom>
          <a:noFill/>
          <a:ln/>
        </p:spPr>
        <p:txBody>
          <a:bodyPr wrap="none" lIns="0" tIns="0" rIns="0" bIns="0" rtlCol="0" anchor="t"/>
          <a:lstStyle/>
          <a:p>
            <a:pPr algn="ctr"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Form 10BD (statement) and Form 10BE (certificate)</a:t>
            </a:r>
            <a:endParaRPr lang="en-US" sz="1700" dirty="0"/>
          </a:p>
        </p:txBody>
      </p:sp>
      <p:sp>
        <p:nvSpPr>
          <p:cNvPr id="9" name="Text 7"/>
          <p:cNvSpPr/>
          <p:nvPr/>
        </p:nvSpPr>
        <p:spPr>
          <a:xfrm>
            <a:off x="758309" y="3842504"/>
            <a:ext cx="13113782"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Under section 80G(5), entities receiving donations must furnish a statement of donations in Form 10BD or a certificate of donation in Form 10BE. These forms must be submitted on or before May 31 immediately following the financial year in which the donations were received.</a:t>
            </a:r>
            <a:endParaRPr lang="en-US" sz="1700" dirty="0"/>
          </a:p>
        </p:txBody>
      </p:sp>
      <p:sp>
        <p:nvSpPr>
          <p:cNvPr id="10" name="Text 8"/>
          <p:cNvSpPr/>
          <p:nvPr/>
        </p:nvSpPr>
        <p:spPr>
          <a:xfrm>
            <a:off x="758309" y="5126355"/>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Only after successful filing of Form 10BD can Form 10BE (donation certificate) be generated and issued to donors.Timely submission is essential for maintaining the entity's approved status under section 80G.</a:t>
            </a:r>
            <a:endParaRPr lang="en-US" sz="1700" dirty="0"/>
          </a:p>
        </p:txBody>
      </p:sp>
      <p:sp>
        <p:nvSpPr>
          <p:cNvPr id="11" name="Text 9"/>
          <p:cNvSpPr/>
          <p:nvPr/>
        </p:nvSpPr>
        <p:spPr>
          <a:xfrm>
            <a:off x="758309" y="6144697"/>
            <a:ext cx="3583067" cy="356235"/>
          </a:xfrm>
          <a:prstGeom prst="rect">
            <a:avLst/>
          </a:prstGeom>
          <a:noFill/>
          <a:ln/>
        </p:spPr>
        <p:txBody>
          <a:bodyPr wrap="none" lIns="0" tIns="0" rIns="0" bIns="0" rtlCol="0" anchor="t"/>
          <a:lstStyle/>
          <a:p>
            <a:pPr algn="l"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Penalty for non-compliance</a:t>
            </a:r>
            <a:pPr algn="l"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a:t>
            </a:r>
            <a:endParaRPr lang="en-US" sz="2200" dirty="0"/>
          </a:p>
        </p:txBody>
      </p:sp>
      <p:sp>
        <p:nvSpPr>
          <p:cNvPr id="12" name="Text 10"/>
          <p:cNvSpPr/>
          <p:nvPr/>
        </p:nvSpPr>
        <p:spPr>
          <a:xfrm>
            <a:off x="758309" y="6825853"/>
            <a:ext cx="13113782" cy="346710"/>
          </a:xfrm>
          <a:prstGeom prst="rect">
            <a:avLst/>
          </a:prstGeom>
          <a:noFill/>
          <a:ln/>
        </p:spPr>
        <p:txBody>
          <a:bodyPr wrap="none" lIns="0" tIns="0" rIns="0" bIns="0" rtlCol="0" anchor="t"/>
          <a:lstStyle/>
          <a:p>
            <a:pPr algn="l" marL="342900" indent="-342900">
              <a:lnSpc>
                <a:spcPts val="2700"/>
              </a:lnSpc>
              <a:buSzPct val="100000"/>
              <a:buChar char="•"/>
            </a:pPr>
            <a:r>
              <a:rPr lang="en-US" sz="1700" b="1" dirty="0">
                <a:solidFill>
                  <a:srgbClr val="272525"/>
                </a:solidFill>
                <a:latin typeface="Montserrat" pitchFamily="34" charset="0"/>
                <a:ea typeface="Montserrat" pitchFamily="34" charset="-122"/>
                <a:cs typeface="Montserrat" pitchFamily="34" charset="-120"/>
              </a:rPr>
              <a:t>₹200 per day of delay in filing Form 10BD (u/s 234G)</a:t>
            </a:r>
            <a:endParaRPr lang="en-US" sz="1700" dirty="0"/>
          </a:p>
        </p:txBody>
      </p:sp>
      <p:sp>
        <p:nvSpPr>
          <p:cNvPr id="13" name="Text 11"/>
          <p:cNvSpPr/>
          <p:nvPr/>
        </p:nvSpPr>
        <p:spPr>
          <a:xfrm>
            <a:off x="758309" y="7248287"/>
            <a:ext cx="13113782" cy="346710"/>
          </a:xfrm>
          <a:prstGeom prst="rect">
            <a:avLst/>
          </a:prstGeom>
          <a:noFill/>
          <a:ln/>
        </p:spPr>
        <p:txBody>
          <a:bodyPr wrap="none" lIns="0" tIns="0" rIns="0" bIns="0" rtlCol="0" anchor="t"/>
          <a:lstStyle/>
          <a:p>
            <a:pPr algn="l" marL="342900" indent="-342900">
              <a:lnSpc>
                <a:spcPts val="2700"/>
              </a:lnSpc>
              <a:buSzPct val="100000"/>
              <a:buChar char="•"/>
            </a:pPr>
            <a:r>
              <a:rPr lang="en-US" sz="1700" b="1" dirty="0">
                <a:solidFill>
                  <a:srgbClr val="272525"/>
                </a:solidFill>
                <a:latin typeface="Montserrat" pitchFamily="34" charset="0"/>
                <a:ea typeface="Montserrat" pitchFamily="34" charset="-122"/>
                <a:cs typeface="Montserrat" pitchFamily="34" charset="-120"/>
              </a:rPr>
              <a:t>Additional penalty up to ₹1 lakh (u/s 271K) for failure to file or incorrect filing</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58270" y="679847"/>
            <a:ext cx="7800261" cy="1262777"/>
          </a:xfrm>
          <a:prstGeom prst="rect">
            <a:avLst/>
          </a:prstGeom>
          <a:noFill/>
          <a:ln/>
        </p:spPr>
        <p:txBody>
          <a:bodyPr wrap="square" lIns="0" tIns="0" rIns="0" bIns="0" rtlCol="0" anchor="t"/>
          <a:lstStyle/>
          <a:p>
            <a:pPr algn="ctr" indent="0" marL="0">
              <a:lnSpc>
                <a:spcPts val="4950"/>
              </a:lnSpc>
              <a:buNone/>
            </a:pPr>
            <a:r>
              <a:rPr lang="en-US" sz="3950" b="1" dirty="0">
                <a:solidFill>
                  <a:srgbClr val="7068F4"/>
                </a:solidFill>
                <a:latin typeface="Barlow Bold" pitchFamily="34" charset="0"/>
                <a:ea typeface="Barlow Bold" pitchFamily="34" charset="-122"/>
                <a:cs typeface="Barlow Bold" pitchFamily="34" charset="-120"/>
              </a:rPr>
              <a:t>2. Investment Fund Reporting Requirements</a:t>
            </a:r>
            <a:endParaRPr lang="en-US" sz="3950" dirty="0"/>
          </a:p>
        </p:txBody>
      </p:sp>
      <p:pic>
        <p:nvPicPr>
          <p:cNvPr id="4" name="Image 1" descr="preencoded.png">    </p:cNvPr>
          <p:cNvPicPr>
            <a:picLocks noChangeAspect="1"/>
          </p:cNvPicPr>
          <p:nvPr/>
        </p:nvPicPr>
        <p:blipFill>
          <a:blip r:embed="rId2"/>
          <a:stretch>
            <a:fillRect/>
          </a:stretch>
        </p:blipFill>
        <p:spPr>
          <a:xfrm>
            <a:off x="6158270" y="2230517"/>
            <a:ext cx="479941" cy="479941"/>
          </a:xfrm>
          <a:prstGeom prst="rect">
            <a:avLst/>
          </a:prstGeom>
        </p:spPr>
      </p:pic>
      <p:sp>
        <p:nvSpPr>
          <p:cNvPr id="5" name="Text 1"/>
          <p:cNvSpPr/>
          <p:nvPr/>
        </p:nvSpPr>
        <p:spPr>
          <a:xfrm>
            <a:off x="6158270" y="2902387"/>
            <a:ext cx="2440067" cy="631507"/>
          </a:xfrm>
          <a:prstGeom prst="rect">
            <a:avLst/>
          </a:prstGeom>
          <a:noFill/>
          <a:ln/>
        </p:spPr>
        <p:txBody>
          <a:bodyPr wrap="square" lIns="0" tIns="0" rIns="0" bIns="0" rtlCol="0" anchor="t"/>
          <a:lstStyle/>
          <a:p>
            <a:pPr algn="l"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Section 9A(5) Statement</a:t>
            </a:r>
            <a:endParaRPr lang="en-US" sz="1950" dirty="0"/>
          </a:p>
        </p:txBody>
      </p:sp>
      <p:sp>
        <p:nvSpPr>
          <p:cNvPr id="6" name="Text 2"/>
          <p:cNvSpPr/>
          <p:nvPr/>
        </p:nvSpPr>
        <p:spPr>
          <a:xfrm>
            <a:off x="6158270" y="3649028"/>
            <a:ext cx="2440067" cy="2763560"/>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Every eligible investment fund must furnish a prescribed statement for each financial year, containing details of compliance with specified conditions and other required information.</a:t>
            </a:r>
            <a:endParaRPr lang="en-US" sz="1500" dirty="0"/>
          </a:p>
        </p:txBody>
      </p:sp>
      <p:pic>
        <p:nvPicPr>
          <p:cNvPr id="7" name="Image 2" descr="preencoded.png">    </p:cNvPr>
          <p:cNvPicPr>
            <a:picLocks noChangeAspect="1"/>
          </p:cNvPicPr>
          <p:nvPr/>
        </p:nvPicPr>
        <p:blipFill>
          <a:blip r:embed="rId3"/>
          <a:stretch>
            <a:fillRect/>
          </a:stretch>
        </p:blipFill>
        <p:spPr>
          <a:xfrm>
            <a:off x="8838248" y="2230517"/>
            <a:ext cx="479941" cy="479941"/>
          </a:xfrm>
          <a:prstGeom prst="rect">
            <a:avLst/>
          </a:prstGeom>
        </p:spPr>
      </p:pic>
      <p:sp>
        <p:nvSpPr>
          <p:cNvPr id="8" name="Text 3"/>
          <p:cNvSpPr/>
          <p:nvPr/>
        </p:nvSpPr>
        <p:spPr>
          <a:xfrm>
            <a:off x="8838248" y="2902387"/>
            <a:ext cx="2440186" cy="315754"/>
          </a:xfrm>
          <a:prstGeom prst="rect">
            <a:avLst/>
          </a:prstGeom>
          <a:noFill/>
          <a:ln/>
        </p:spPr>
        <p:txBody>
          <a:bodyPr wrap="none" lIns="0" tIns="0" rIns="0" bIns="0" rtlCol="0" anchor="t"/>
          <a:lstStyle/>
          <a:p>
            <a:pPr algn="l"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Submission Timeline</a:t>
            </a:r>
            <a:endParaRPr lang="en-US" sz="1950" dirty="0"/>
          </a:p>
        </p:txBody>
      </p:sp>
      <p:sp>
        <p:nvSpPr>
          <p:cNvPr id="9" name="Text 4"/>
          <p:cNvSpPr/>
          <p:nvPr/>
        </p:nvSpPr>
        <p:spPr>
          <a:xfrm>
            <a:off x="8838248" y="3333274"/>
            <a:ext cx="2440186" cy="2149435"/>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The statement must be submitted on or before the due date of furnishing the return of income under section 139(1), as specified in Rule 10V of Income Tax Rules.</a:t>
            </a:r>
            <a:endParaRPr lang="en-US" sz="1500" dirty="0"/>
          </a:p>
        </p:txBody>
      </p:sp>
      <p:pic>
        <p:nvPicPr>
          <p:cNvPr id="10" name="Image 3" descr="preencoded.png">    </p:cNvPr>
          <p:cNvPicPr>
            <a:picLocks noChangeAspect="1"/>
          </p:cNvPicPr>
          <p:nvPr/>
        </p:nvPicPr>
        <p:blipFill>
          <a:blip r:embed="rId4"/>
          <a:stretch>
            <a:fillRect/>
          </a:stretch>
        </p:blipFill>
        <p:spPr>
          <a:xfrm>
            <a:off x="11518344" y="2230517"/>
            <a:ext cx="479941" cy="479941"/>
          </a:xfrm>
          <a:prstGeom prst="rect">
            <a:avLst/>
          </a:prstGeom>
        </p:spPr>
      </p:pic>
      <p:sp>
        <p:nvSpPr>
          <p:cNvPr id="11" name="Text 5"/>
          <p:cNvSpPr/>
          <p:nvPr/>
        </p:nvSpPr>
        <p:spPr>
          <a:xfrm>
            <a:off x="11518344" y="2902387"/>
            <a:ext cx="2440067" cy="315754"/>
          </a:xfrm>
          <a:prstGeom prst="rect">
            <a:avLst/>
          </a:prstGeom>
          <a:noFill/>
          <a:ln/>
        </p:spPr>
        <p:txBody>
          <a:bodyPr wrap="none" lIns="0" tIns="0" rIns="0" bIns="0" rtlCol="0" anchor="t"/>
          <a:lstStyle/>
          <a:p>
            <a:pPr algn="l" indent="0" marL="0">
              <a:lnSpc>
                <a:spcPts val="2450"/>
              </a:lnSpc>
              <a:buNone/>
            </a:pPr>
            <a:r>
              <a:rPr lang="en-US" sz="1950" b="1" dirty="0">
                <a:solidFill>
                  <a:srgbClr val="272525"/>
                </a:solidFill>
                <a:latin typeface="Barlow Bold" pitchFamily="34" charset="0"/>
                <a:ea typeface="Barlow Bold" pitchFamily="34" charset="-122"/>
                <a:cs typeface="Barlow Bold" pitchFamily="34" charset="-120"/>
              </a:rPr>
              <a:t>Compliance Details</a:t>
            </a:r>
            <a:endParaRPr lang="en-US" sz="1950" dirty="0"/>
          </a:p>
        </p:txBody>
      </p:sp>
      <p:sp>
        <p:nvSpPr>
          <p:cNvPr id="12" name="Text 6"/>
          <p:cNvSpPr/>
          <p:nvPr/>
        </p:nvSpPr>
        <p:spPr>
          <a:xfrm>
            <a:off x="11518344" y="3333274"/>
            <a:ext cx="2440067" cy="2149435"/>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The statement must include comprehensive information about how the fund meets all eligibility conditions specified under the relevant provisions.</a:t>
            </a:r>
            <a:endParaRPr lang="en-US" sz="1500" dirty="0"/>
          </a:p>
        </p:txBody>
      </p:sp>
      <p:sp>
        <p:nvSpPr>
          <p:cNvPr id="13" name="Text 7"/>
          <p:cNvSpPr/>
          <p:nvPr/>
        </p:nvSpPr>
        <p:spPr>
          <a:xfrm>
            <a:off x="6158270" y="6628567"/>
            <a:ext cx="7800261" cy="921187"/>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Section 9A of the Income Tax Act provides a special taxation regime for certain offshore funds. To maintain eligibility for these benefits, investment funds must demonstrate ongoing compliance through regular reporting.</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2695099" y="494824"/>
            <a:ext cx="9240083" cy="473512"/>
          </a:xfrm>
          <a:prstGeom prst="rect">
            <a:avLst/>
          </a:prstGeom>
          <a:noFill/>
          <a:ln/>
        </p:spPr>
        <p:txBody>
          <a:bodyPr wrap="none" lIns="0" tIns="0" rIns="0" bIns="0" rtlCol="0" anchor="t"/>
          <a:lstStyle/>
          <a:p>
            <a:pPr algn="ctr" indent="0" marL="0">
              <a:lnSpc>
                <a:spcPts val="3700"/>
              </a:lnSpc>
              <a:buNone/>
            </a:pPr>
            <a:r>
              <a:rPr lang="en-US" sz="2950" b="1" dirty="0">
                <a:solidFill>
                  <a:srgbClr val="7068F4"/>
                </a:solidFill>
                <a:latin typeface="Barlow Bold" pitchFamily="34" charset="0"/>
                <a:ea typeface="Barlow Bold" pitchFamily="34" charset="-122"/>
                <a:cs typeface="Barlow Bold" pitchFamily="34" charset="-120"/>
              </a:rPr>
              <a:t>3. International Taxation and Transfer Pricing Timelines</a:t>
            </a:r>
            <a:endParaRPr lang="en-US" sz="2950" dirty="0"/>
          </a:p>
        </p:txBody>
      </p:sp>
      <p:sp>
        <p:nvSpPr>
          <p:cNvPr id="3" name="Shape 1"/>
          <p:cNvSpPr/>
          <p:nvPr/>
        </p:nvSpPr>
        <p:spPr>
          <a:xfrm>
            <a:off x="629841" y="1328142"/>
            <a:ext cx="13370719" cy="4854416"/>
          </a:xfrm>
          <a:prstGeom prst="roundRect">
            <a:avLst>
              <a:gd name="adj" fmla="val 3336"/>
            </a:avLst>
          </a:prstGeom>
          <a:noFill/>
          <a:ln w="7620">
            <a:solidFill>
              <a:srgbClr val="000000">
                <a:alpha val="8000"/>
              </a:srgbClr>
            </a:solidFill>
            <a:prstDash val="solid"/>
          </a:ln>
        </p:spPr>
      </p:sp>
      <p:sp>
        <p:nvSpPr>
          <p:cNvPr id="4" name="Shape 2"/>
          <p:cNvSpPr/>
          <p:nvPr/>
        </p:nvSpPr>
        <p:spPr>
          <a:xfrm>
            <a:off x="637461" y="1335762"/>
            <a:ext cx="13355479" cy="806529"/>
          </a:xfrm>
          <a:prstGeom prst="rect">
            <a:avLst/>
          </a:prstGeom>
          <a:solidFill>
            <a:srgbClr val="FFFFFF">
              <a:alpha val="4000"/>
            </a:srgbClr>
          </a:solidFill>
          <a:ln/>
        </p:spPr>
      </p:sp>
      <p:sp>
        <p:nvSpPr>
          <p:cNvPr id="5" name="Text 3"/>
          <p:cNvSpPr/>
          <p:nvPr/>
        </p:nvSpPr>
        <p:spPr>
          <a:xfrm>
            <a:off x="817364" y="1451253"/>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90/90A/91</a:t>
            </a:r>
            <a:endParaRPr lang="en-US" sz="1400" dirty="0"/>
          </a:p>
        </p:txBody>
      </p:sp>
      <p:sp>
        <p:nvSpPr>
          <p:cNvPr id="6" name="Text 4"/>
          <p:cNvSpPr/>
          <p:nvPr/>
        </p:nvSpPr>
        <p:spPr>
          <a:xfrm>
            <a:off x="7498913" y="1451253"/>
            <a:ext cx="6314123" cy="575548"/>
          </a:xfrm>
          <a:prstGeom prst="rect">
            <a:avLst/>
          </a:prstGeom>
          <a:noFill/>
          <a:ln/>
        </p:spPr>
        <p:txBody>
          <a:bodyPr wrap="square" lIns="0" tIns="0" rIns="0" bIns="0" rtlCol="0" anchor="t"/>
          <a:lstStyle/>
          <a:p>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Form 67</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 for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Foreign Tax Credit</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 must be filed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before the due date of return filing under section 139(1)</a:t>
            </a:r>
            <a:endParaRPr lang="en-US" sz="1400" dirty="0"/>
          </a:p>
        </p:txBody>
      </p:sp>
      <p:sp>
        <p:nvSpPr>
          <p:cNvPr id="7" name="Shape 5"/>
          <p:cNvSpPr/>
          <p:nvPr/>
        </p:nvSpPr>
        <p:spPr>
          <a:xfrm>
            <a:off x="637461" y="2142292"/>
            <a:ext cx="13355479" cy="806529"/>
          </a:xfrm>
          <a:prstGeom prst="rect">
            <a:avLst/>
          </a:prstGeom>
          <a:solidFill>
            <a:srgbClr val="000000">
              <a:alpha val="4000"/>
            </a:srgbClr>
          </a:solidFill>
          <a:ln/>
        </p:spPr>
      </p:sp>
      <p:sp>
        <p:nvSpPr>
          <p:cNvPr id="8" name="Text 6"/>
          <p:cNvSpPr/>
          <p:nvPr/>
        </p:nvSpPr>
        <p:spPr>
          <a:xfrm>
            <a:off x="817364" y="2257782"/>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92CA(3A)</a:t>
            </a:r>
            <a:endParaRPr lang="en-US" sz="1400" dirty="0"/>
          </a:p>
        </p:txBody>
      </p:sp>
      <p:sp>
        <p:nvSpPr>
          <p:cNvPr id="9" name="Text 7"/>
          <p:cNvSpPr/>
          <p:nvPr/>
        </p:nvSpPr>
        <p:spPr>
          <a:xfrm>
            <a:off x="7498913" y="2257782"/>
            <a:ext cx="6314123" cy="575548"/>
          </a:xfrm>
          <a:prstGeom prst="rect">
            <a:avLst/>
          </a:prstGeom>
          <a:noFill/>
          <a:ln/>
        </p:spPr>
        <p:txBody>
          <a:bodyPr wrap="square" lIns="0" tIns="0" rIns="0" bIns="0" rtlCol="0" anchor="t"/>
          <a:lstStyle/>
          <a:p>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Transfer Pricing Officer </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must pass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order at least 60 days before expiry of assessment time limit</a:t>
            </a:r>
            <a:endParaRPr lang="en-US" sz="1400" dirty="0"/>
          </a:p>
        </p:txBody>
      </p:sp>
      <p:sp>
        <p:nvSpPr>
          <p:cNvPr id="10" name="Shape 8"/>
          <p:cNvSpPr/>
          <p:nvPr/>
        </p:nvSpPr>
        <p:spPr>
          <a:xfrm>
            <a:off x="637461" y="2948821"/>
            <a:ext cx="13355479" cy="806529"/>
          </a:xfrm>
          <a:prstGeom prst="rect">
            <a:avLst/>
          </a:prstGeom>
          <a:solidFill>
            <a:srgbClr val="FFFFFF">
              <a:alpha val="4000"/>
            </a:srgbClr>
          </a:solidFill>
          <a:ln/>
        </p:spPr>
      </p:sp>
      <p:sp>
        <p:nvSpPr>
          <p:cNvPr id="11" name="Text 9"/>
          <p:cNvSpPr/>
          <p:nvPr/>
        </p:nvSpPr>
        <p:spPr>
          <a:xfrm>
            <a:off x="817364" y="3064312"/>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92CD(1)</a:t>
            </a:r>
            <a:endParaRPr lang="en-US" sz="1400" dirty="0"/>
          </a:p>
        </p:txBody>
      </p:sp>
      <p:sp>
        <p:nvSpPr>
          <p:cNvPr id="12" name="Text 10"/>
          <p:cNvSpPr/>
          <p:nvPr/>
        </p:nvSpPr>
        <p:spPr>
          <a:xfrm>
            <a:off x="7498913" y="3064312"/>
            <a:ext cx="6314123" cy="575548"/>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Modified return per A</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dvance Pricing Agreement</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 must be filed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within 3 months from end of month of APA</a:t>
            </a:r>
            <a:endParaRPr lang="en-US" sz="1400" dirty="0"/>
          </a:p>
        </p:txBody>
      </p:sp>
      <p:sp>
        <p:nvSpPr>
          <p:cNvPr id="13" name="Shape 11"/>
          <p:cNvSpPr/>
          <p:nvPr/>
        </p:nvSpPr>
        <p:spPr>
          <a:xfrm>
            <a:off x="637461" y="3755350"/>
            <a:ext cx="13355479" cy="806529"/>
          </a:xfrm>
          <a:prstGeom prst="rect">
            <a:avLst/>
          </a:prstGeom>
          <a:solidFill>
            <a:srgbClr val="000000">
              <a:alpha val="4000"/>
            </a:srgbClr>
          </a:solidFill>
          <a:ln/>
        </p:spPr>
      </p:sp>
      <p:sp>
        <p:nvSpPr>
          <p:cNvPr id="14" name="Text 12"/>
          <p:cNvSpPr/>
          <p:nvPr/>
        </p:nvSpPr>
        <p:spPr>
          <a:xfrm>
            <a:off x="817364" y="3870841"/>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92CD(5)(a)</a:t>
            </a:r>
            <a:endParaRPr lang="en-US" sz="1400" dirty="0"/>
          </a:p>
        </p:txBody>
      </p:sp>
      <p:sp>
        <p:nvSpPr>
          <p:cNvPr id="15" name="Text 13"/>
          <p:cNvSpPr/>
          <p:nvPr/>
        </p:nvSpPr>
        <p:spPr>
          <a:xfrm>
            <a:off x="7498913" y="3870841"/>
            <a:ext cx="6314123" cy="575548"/>
          </a:xfrm>
          <a:prstGeom prst="rect">
            <a:avLst/>
          </a:prstGeom>
          <a:noFill/>
          <a:ln/>
        </p:spPr>
        <p:txBody>
          <a:bodyPr wrap="square" lIns="0" tIns="0" rIns="0" bIns="0" rtlCol="0" anchor="t"/>
          <a:lstStyle/>
          <a:p>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Assessment order based on modified return</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 must be passed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within 1 year from end of FY of filing</a:t>
            </a:r>
            <a:endParaRPr lang="en-US" sz="1400" dirty="0"/>
          </a:p>
        </p:txBody>
      </p:sp>
      <p:sp>
        <p:nvSpPr>
          <p:cNvPr id="16" name="Shape 14"/>
          <p:cNvSpPr/>
          <p:nvPr/>
        </p:nvSpPr>
        <p:spPr>
          <a:xfrm>
            <a:off x="637461" y="4561880"/>
            <a:ext cx="13355479" cy="806529"/>
          </a:xfrm>
          <a:prstGeom prst="rect">
            <a:avLst/>
          </a:prstGeom>
          <a:solidFill>
            <a:srgbClr val="FFFFFF">
              <a:alpha val="4000"/>
            </a:srgbClr>
          </a:solidFill>
          <a:ln/>
        </p:spPr>
      </p:sp>
      <p:sp>
        <p:nvSpPr>
          <p:cNvPr id="17" name="Text 15"/>
          <p:cNvSpPr/>
          <p:nvPr/>
        </p:nvSpPr>
        <p:spPr>
          <a:xfrm>
            <a:off x="817364" y="4677370"/>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92D</a:t>
            </a:r>
            <a:endParaRPr lang="en-US" sz="1400" dirty="0"/>
          </a:p>
        </p:txBody>
      </p:sp>
      <p:sp>
        <p:nvSpPr>
          <p:cNvPr id="18" name="Text 16"/>
          <p:cNvSpPr/>
          <p:nvPr/>
        </p:nvSpPr>
        <p:spPr>
          <a:xfrm>
            <a:off x="7498913" y="4677370"/>
            <a:ext cx="6314123" cy="575548"/>
          </a:xfrm>
          <a:prstGeom prst="rect">
            <a:avLst/>
          </a:prstGeom>
          <a:noFill/>
          <a:ln/>
        </p:spPr>
        <p:txBody>
          <a:bodyPr wrap="square" lIns="0" tIns="0" rIns="0" bIns="0" rtlCol="0" anchor="t"/>
          <a:lstStyle/>
          <a:p>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Information requested</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 by tax authorities must be furnished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within 10 days, extendable by 30 days</a:t>
            </a:r>
            <a:endParaRPr lang="en-US" sz="1400" dirty="0"/>
          </a:p>
        </p:txBody>
      </p:sp>
      <p:sp>
        <p:nvSpPr>
          <p:cNvPr id="19" name="Shape 17"/>
          <p:cNvSpPr/>
          <p:nvPr/>
        </p:nvSpPr>
        <p:spPr>
          <a:xfrm>
            <a:off x="637461" y="5368409"/>
            <a:ext cx="13355479" cy="806529"/>
          </a:xfrm>
          <a:prstGeom prst="rect">
            <a:avLst/>
          </a:prstGeom>
          <a:solidFill>
            <a:srgbClr val="000000">
              <a:alpha val="4000"/>
            </a:srgbClr>
          </a:solidFill>
          <a:ln/>
        </p:spPr>
      </p:sp>
      <p:sp>
        <p:nvSpPr>
          <p:cNvPr id="20" name="Text 18"/>
          <p:cNvSpPr/>
          <p:nvPr/>
        </p:nvSpPr>
        <p:spPr>
          <a:xfrm>
            <a:off x="817364" y="5483900"/>
            <a:ext cx="6314123" cy="287774"/>
          </a:xfrm>
          <a:prstGeom prst="rect">
            <a:avLst/>
          </a:prstGeom>
          <a:noFill/>
          <a:ln/>
        </p:spPr>
        <p:txBody>
          <a:bodyPr wrap="non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Section 92E</a:t>
            </a:r>
            <a:endParaRPr lang="en-US" sz="1400" dirty="0"/>
          </a:p>
        </p:txBody>
      </p:sp>
      <p:sp>
        <p:nvSpPr>
          <p:cNvPr id="21" name="Text 19"/>
          <p:cNvSpPr/>
          <p:nvPr/>
        </p:nvSpPr>
        <p:spPr>
          <a:xfrm>
            <a:off x="7498913" y="5483900"/>
            <a:ext cx="6314123" cy="575548"/>
          </a:xfrm>
          <a:prstGeom prst="rect">
            <a:avLst/>
          </a:prstGeom>
          <a:noFill/>
          <a:ln/>
        </p:spPr>
        <p:txBody>
          <a:bodyPr wrap="square" lIns="0" tIns="0" rIns="0" bIns="0" rtlCol="0" anchor="t"/>
          <a:lstStyle/>
          <a:p>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Form 3CEB </a:t>
            </a:r>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(accountant's report) must be furnished by </a:t>
            </a:r>
            <a:pPr algn="l" indent="0" marL="0">
              <a:lnSpc>
                <a:spcPts val="2250"/>
              </a:lnSpc>
              <a:buNone/>
            </a:pPr>
            <a:r>
              <a:rPr lang="en-US" sz="1400" b="1" dirty="0">
                <a:solidFill>
                  <a:srgbClr val="272525"/>
                </a:solidFill>
                <a:latin typeface="Montserrat" pitchFamily="34" charset="0"/>
                <a:ea typeface="Montserrat" pitchFamily="34" charset="-122"/>
                <a:cs typeface="Montserrat" pitchFamily="34" charset="-120"/>
              </a:rPr>
              <a:t>November 30 of the assessment year</a:t>
            </a:r>
            <a:endParaRPr lang="en-US" sz="1400" dirty="0"/>
          </a:p>
        </p:txBody>
      </p:sp>
      <p:sp>
        <p:nvSpPr>
          <p:cNvPr id="22" name="Text 20"/>
          <p:cNvSpPr/>
          <p:nvPr/>
        </p:nvSpPr>
        <p:spPr>
          <a:xfrm>
            <a:off x="629841" y="6384965"/>
            <a:ext cx="13370719" cy="575548"/>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International taxation and transfer pricing involve complex compliance requirements with strict timelines. These provisions ensure that multinational entities properly document and report their cross-border transactions and claim appropriate foreign tax credits.</a:t>
            </a:r>
            <a:endParaRPr lang="en-US" sz="1400" dirty="0"/>
          </a:p>
        </p:txBody>
      </p:sp>
      <p:sp>
        <p:nvSpPr>
          <p:cNvPr id="23" name="Text 21"/>
          <p:cNvSpPr/>
          <p:nvPr/>
        </p:nvSpPr>
        <p:spPr>
          <a:xfrm>
            <a:off x="629841" y="7162919"/>
            <a:ext cx="13370719" cy="575548"/>
          </a:xfrm>
          <a:prstGeom prst="rect">
            <a:avLst/>
          </a:prstGeom>
          <a:noFill/>
          <a:ln/>
        </p:spPr>
        <p:txBody>
          <a:bodyPr wrap="square" lIns="0" tIns="0" rIns="0" bIns="0" rtlCol="0" anchor="t"/>
          <a:lstStyle/>
          <a:p>
            <a:pPr algn="l" indent="0" marL="0">
              <a:lnSpc>
                <a:spcPts val="2250"/>
              </a:lnSpc>
              <a:buNone/>
            </a:pPr>
            <a:r>
              <a:rPr lang="en-US" sz="1400" dirty="0">
                <a:solidFill>
                  <a:srgbClr val="272525"/>
                </a:solidFill>
                <a:latin typeface="Montserrat" pitchFamily="34" charset="0"/>
                <a:ea typeface="Montserrat" pitchFamily="34" charset="-122"/>
                <a:cs typeface="Montserrat" pitchFamily="34" charset="-120"/>
              </a:rPr>
              <a:t>The Transfer Pricing Officer plays a crucial role in this process, and their orders must be passed with sufficient time before the assessment deadline to allow for proper incorporation into the final assessment.</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58309" y="1423154"/>
            <a:ext cx="7698819"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Filing Form 67 for claiming FTC</a:t>
            </a:r>
            <a:endParaRPr lang="en-US" sz="4450" dirty="0"/>
          </a:p>
        </p:txBody>
      </p:sp>
      <p:sp>
        <p:nvSpPr>
          <p:cNvPr id="3" name="Text 1"/>
          <p:cNvSpPr/>
          <p:nvPr/>
        </p:nvSpPr>
        <p:spPr>
          <a:xfrm>
            <a:off x="758309" y="2569131"/>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Form 67 is mandatory for claiming Foreign Tax Credit (FTC) under Sections 90, 90A and 91 of the Income Tax Act, and must typically be submitted by the due date specified for filing income tax returns.</a:t>
            </a:r>
            <a:endParaRPr lang="en-US" sz="1700" dirty="0"/>
          </a:p>
        </p:txBody>
      </p:sp>
      <p:sp>
        <p:nvSpPr>
          <p:cNvPr id="4" name="Text 2"/>
          <p:cNvSpPr/>
          <p:nvPr/>
        </p:nvSpPr>
        <p:spPr>
          <a:xfrm>
            <a:off x="758309" y="3587472"/>
            <a:ext cx="5599867" cy="356235"/>
          </a:xfrm>
          <a:prstGeom prst="rect">
            <a:avLst/>
          </a:prstGeom>
          <a:noFill/>
          <a:ln/>
        </p:spPr>
        <p:txBody>
          <a:bodyPr wrap="none" lIns="0" tIns="0" rIns="0" bIns="0" rtlCol="0" anchor="t"/>
          <a:lstStyle/>
          <a:p>
            <a:pPr algn="l"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CBDT Notification No.100 /2022 (18.08.2022)</a:t>
            </a:r>
            <a:endParaRPr lang="en-US" sz="2200" dirty="0"/>
          </a:p>
        </p:txBody>
      </p:sp>
      <p:sp>
        <p:nvSpPr>
          <p:cNvPr id="5" name="Shape 3"/>
          <p:cNvSpPr/>
          <p:nvPr/>
        </p:nvSpPr>
        <p:spPr>
          <a:xfrm>
            <a:off x="758309" y="4268629"/>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6" name="Image 0" descr="preencoded.png">    </p:cNvPr>
          <p:cNvPicPr>
            <a:picLocks noChangeAspect="1"/>
          </p:cNvPicPr>
          <p:nvPr/>
        </p:nvPicPr>
        <p:blipFill>
          <a:blip r:embed="rId1"/>
          <a:stretch>
            <a:fillRect/>
          </a:stretch>
        </p:blipFill>
        <p:spPr>
          <a:xfrm>
            <a:off x="830997" y="4298573"/>
            <a:ext cx="342067" cy="427553"/>
          </a:xfrm>
          <a:prstGeom prst="rect">
            <a:avLst/>
          </a:prstGeom>
        </p:spPr>
      </p:pic>
      <p:sp>
        <p:nvSpPr>
          <p:cNvPr id="7" name="Text 4"/>
          <p:cNvSpPr/>
          <p:nvPr/>
        </p:nvSpPr>
        <p:spPr>
          <a:xfrm>
            <a:off x="1462326" y="4343043"/>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Extension of Timeline</a:t>
            </a:r>
            <a:endParaRPr lang="en-US" sz="2200" dirty="0"/>
          </a:p>
        </p:txBody>
      </p:sp>
      <p:sp>
        <p:nvSpPr>
          <p:cNvPr id="8" name="Text 5"/>
          <p:cNvSpPr/>
          <p:nvPr/>
        </p:nvSpPr>
        <p:spPr>
          <a:xfrm>
            <a:off x="1462326" y="4829175"/>
            <a:ext cx="5717500"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CBDT  amended Rule 128 enabling</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taxpayers to submit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Form 67</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until the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end of the assessment year</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in case of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Original</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or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Belated return</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of income.</a:t>
            </a:r>
            <a:endParaRPr lang="en-US" sz="1700" dirty="0"/>
          </a:p>
        </p:txBody>
      </p:sp>
      <p:sp>
        <p:nvSpPr>
          <p:cNvPr id="9" name="Shape 6"/>
          <p:cNvSpPr/>
          <p:nvPr/>
        </p:nvSpPr>
        <p:spPr>
          <a:xfrm>
            <a:off x="7450574" y="4268629"/>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10" name="Image 1" descr="preencoded.png">    </p:cNvPr>
          <p:cNvPicPr>
            <a:picLocks noChangeAspect="1"/>
          </p:cNvPicPr>
          <p:nvPr/>
        </p:nvPicPr>
        <p:blipFill>
          <a:blip r:embed="rId2"/>
          <a:stretch>
            <a:fillRect/>
          </a:stretch>
        </p:blipFill>
        <p:spPr>
          <a:xfrm>
            <a:off x="7523262" y="4298573"/>
            <a:ext cx="342067" cy="427553"/>
          </a:xfrm>
          <a:prstGeom prst="rect">
            <a:avLst/>
          </a:prstGeom>
        </p:spPr>
      </p:pic>
      <p:sp>
        <p:nvSpPr>
          <p:cNvPr id="11" name="Text 7"/>
          <p:cNvSpPr/>
          <p:nvPr/>
        </p:nvSpPr>
        <p:spPr>
          <a:xfrm>
            <a:off x="8154591" y="4343043"/>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For Updated Return </a:t>
            </a:r>
            <a:endParaRPr lang="en-US" sz="2200" dirty="0"/>
          </a:p>
        </p:txBody>
      </p:sp>
      <p:sp>
        <p:nvSpPr>
          <p:cNvPr id="12" name="Text 8"/>
          <p:cNvSpPr/>
          <p:nvPr/>
        </p:nvSpPr>
        <p:spPr>
          <a:xfrm>
            <a:off x="8154591" y="4829175"/>
            <a:ext cx="5717500"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Form 67 shall be required to be filed on or before the date of filing such return.</a:t>
            </a:r>
            <a:endParaRPr lang="en-US" sz="1700" dirty="0"/>
          </a:p>
        </p:txBody>
      </p:sp>
      <p:sp>
        <p:nvSpPr>
          <p:cNvPr id="13" name="Text 9"/>
          <p:cNvSpPr/>
          <p:nvPr/>
        </p:nvSpPr>
        <p:spPr>
          <a:xfrm>
            <a:off x="758309" y="6113026"/>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This regulatory relaxation was implemented to provide meaningful relief to taxpayers experiencing legitimate difficulties in meeting Form 67 submission deadlines.</a:t>
            </a: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597098" y="469582"/>
            <a:ext cx="9449157" cy="561142"/>
          </a:xfrm>
          <a:prstGeom prst="rect">
            <a:avLst/>
          </a:prstGeom>
          <a:noFill/>
          <a:ln/>
        </p:spPr>
        <p:txBody>
          <a:bodyPr wrap="none" lIns="0" tIns="0" rIns="0" bIns="0" rtlCol="0" anchor="t"/>
          <a:lstStyle/>
          <a:p>
            <a:pPr algn="l" indent="0" marL="0">
              <a:lnSpc>
                <a:spcPts val="4400"/>
              </a:lnSpc>
              <a:buNone/>
            </a:pPr>
            <a:r>
              <a:rPr lang="en-US" sz="3500" b="1" dirty="0">
                <a:solidFill>
                  <a:srgbClr val="7068F4"/>
                </a:solidFill>
                <a:latin typeface="Barlow Bold" pitchFamily="34" charset="0"/>
                <a:ea typeface="Barlow Bold" pitchFamily="34" charset="-122"/>
                <a:cs typeface="Barlow Bold" pitchFamily="34" charset="-120"/>
              </a:rPr>
              <a:t>4. Concessional Tax Rate Options and Deadlines</a:t>
            </a:r>
            <a:endParaRPr lang="en-US" sz="3500" dirty="0"/>
          </a:p>
        </p:txBody>
      </p:sp>
      <p:sp>
        <p:nvSpPr>
          <p:cNvPr id="3" name="Text 1"/>
          <p:cNvSpPr/>
          <p:nvPr/>
        </p:nvSpPr>
        <p:spPr>
          <a:xfrm>
            <a:off x="597098" y="1371838"/>
            <a:ext cx="13436203" cy="545783"/>
          </a:xfrm>
          <a:prstGeom prst="rect">
            <a:avLst/>
          </a:prstGeom>
          <a:noFill/>
          <a:ln/>
        </p:spPr>
        <p:txBody>
          <a:bodyPr wrap="square" lIns="0" tIns="0" rIns="0" bIns="0" rtlCol="0" anchor="t"/>
          <a:lstStyle/>
          <a:p>
            <a:pPr algn="l" indent="0" marL="0">
              <a:lnSpc>
                <a:spcPts val="2100"/>
              </a:lnSpc>
              <a:buNone/>
            </a:pPr>
            <a:r>
              <a:rPr lang="en-US" sz="1300" dirty="0">
                <a:solidFill>
                  <a:srgbClr val="272525"/>
                </a:solidFill>
                <a:latin typeface="Montserrat" pitchFamily="34" charset="0"/>
                <a:ea typeface="Montserrat" pitchFamily="34" charset="-122"/>
                <a:cs typeface="Montserrat" pitchFamily="34" charset="-120"/>
              </a:rPr>
              <a:t>The Income Tax Act provides various concessional tax rate regimes for different categories of taxpayers. Each section has specific eligibility criteria, benefits, and adoption deadlines.</a:t>
            </a:r>
            <a:endParaRPr lang="en-US" sz="1300" dirty="0"/>
          </a:p>
        </p:txBody>
      </p:sp>
      <p:pic>
        <p:nvPicPr>
          <p:cNvPr id="4" name="Image 0" descr="preencoded.png">    </p:cNvPr>
          <p:cNvPicPr>
            <a:picLocks noChangeAspect="1"/>
          </p:cNvPicPr>
          <p:nvPr/>
        </p:nvPicPr>
        <p:blipFill>
          <a:blip r:embed="rId1"/>
          <a:stretch>
            <a:fillRect/>
          </a:stretch>
        </p:blipFill>
        <p:spPr>
          <a:xfrm>
            <a:off x="597098" y="2109549"/>
            <a:ext cx="852964" cy="1661755"/>
          </a:xfrm>
          <a:prstGeom prst="rect">
            <a:avLst/>
          </a:prstGeom>
        </p:spPr>
      </p:pic>
      <p:sp>
        <p:nvSpPr>
          <p:cNvPr id="5" name="Text 2"/>
          <p:cNvSpPr/>
          <p:nvPr/>
        </p:nvSpPr>
        <p:spPr>
          <a:xfrm>
            <a:off x="1705928" y="2280047"/>
            <a:ext cx="2244804" cy="280511"/>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Section 115BA</a:t>
            </a:r>
            <a:endParaRPr lang="en-US" sz="1750" dirty="0"/>
          </a:p>
        </p:txBody>
      </p:sp>
      <p:sp>
        <p:nvSpPr>
          <p:cNvPr id="6" name="Text 3"/>
          <p:cNvSpPr/>
          <p:nvPr/>
        </p:nvSpPr>
        <p:spPr>
          <a:xfrm>
            <a:off x="1705928" y="2662833"/>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Provides 25% tax rate (effective rate of ) for domestic manufacturing companies incorporated on or after March 1, 2016.</a:t>
            </a:r>
            <a:endParaRPr lang="en-US" sz="1300" dirty="0"/>
          </a:p>
        </p:txBody>
      </p:sp>
      <p:sp>
        <p:nvSpPr>
          <p:cNvPr id="7" name="Text 4"/>
          <p:cNvSpPr/>
          <p:nvPr/>
        </p:nvSpPr>
        <p:spPr>
          <a:xfrm>
            <a:off x="1705928" y="2995374"/>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Option must be exercised before the due date of first return filing.</a:t>
            </a:r>
            <a:endParaRPr lang="en-US" sz="1300" dirty="0"/>
          </a:p>
        </p:txBody>
      </p:sp>
      <p:sp>
        <p:nvSpPr>
          <p:cNvPr id="8" name="Text 5"/>
          <p:cNvSpPr/>
          <p:nvPr/>
        </p:nvSpPr>
        <p:spPr>
          <a:xfrm>
            <a:off x="1705928" y="3327916"/>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Restricts certain deductions including 10AA, 32(1)(iia), 32AD, 33AB, etc.</a:t>
            </a:r>
            <a:endParaRPr lang="en-US" sz="1300" dirty="0"/>
          </a:p>
        </p:txBody>
      </p:sp>
      <p:pic>
        <p:nvPicPr>
          <p:cNvPr id="9" name="Image 1" descr="preencoded.png">    </p:cNvPr>
          <p:cNvPicPr>
            <a:picLocks noChangeAspect="1"/>
          </p:cNvPicPr>
          <p:nvPr/>
        </p:nvPicPr>
        <p:blipFill>
          <a:blip r:embed="rId2"/>
          <a:stretch>
            <a:fillRect/>
          </a:stretch>
        </p:blipFill>
        <p:spPr>
          <a:xfrm>
            <a:off x="597098" y="3771305"/>
            <a:ext cx="852964" cy="1661755"/>
          </a:xfrm>
          <a:prstGeom prst="rect">
            <a:avLst/>
          </a:prstGeom>
        </p:spPr>
      </p:pic>
      <p:sp>
        <p:nvSpPr>
          <p:cNvPr id="10" name="Text 6"/>
          <p:cNvSpPr/>
          <p:nvPr/>
        </p:nvSpPr>
        <p:spPr>
          <a:xfrm>
            <a:off x="1705928" y="3941802"/>
            <a:ext cx="2244804" cy="280511"/>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Section 115BAA</a:t>
            </a:r>
            <a:endParaRPr lang="en-US" sz="1750" dirty="0"/>
          </a:p>
        </p:txBody>
      </p:sp>
      <p:sp>
        <p:nvSpPr>
          <p:cNvPr id="11" name="Text 7"/>
          <p:cNvSpPr/>
          <p:nvPr/>
        </p:nvSpPr>
        <p:spPr>
          <a:xfrm>
            <a:off x="1705928" y="4324588"/>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Offers 22% tax rate (effective 25.17%) for all domestic companies.</a:t>
            </a:r>
            <a:endParaRPr lang="en-US" sz="1300" dirty="0"/>
          </a:p>
        </p:txBody>
      </p:sp>
      <p:sp>
        <p:nvSpPr>
          <p:cNvPr id="12" name="Text 8"/>
          <p:cNvSpPr/>
          <p:nvPr/>
        </p:nvSpPr>
        <p:spPr>
          <a:xfrm>
            <a:off x="1705928" y="4657130"/>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Available from AY 2020-21 onwards. Once opted, cannot be withdrawn. Foregoes MAT credit and certain deductions.</a:t>
            </a:r>
            <a:endParaRPr lang="en-US" sz="1300" dirty="0"/>
          </a:p>
        </p:txBody>
      </p:sp>
      <p:sp>
        <p:nvSpPr>
          <p:cNvPr id="13" name="Text 9"/>
          <p:cNvSpPr/>
          <p:nvPr/>
        </p:nvSpPr>
        <p:spPr>
          <a:xfrm>
            <a:off x="1705928" y="4989671"/>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Option exercisable before due date of return under section 139(1).</a:t>
            </a:r>
            <a:endParaRPr lang="en-US" sz="1300" dirty="0"/>
          </a:p>
        </p:txBody>
      </p:sp>
      <p:pic>
        <p:nvPicPr>
          <p:cNvPr id="14" name="Image 2" descr="preencoded.png">    </p:cNvPr>
          <p:cNvPicPr>
            <a:picLocks noChangeAspect="1"/>
          </p:cNvPicPr>
          <p:nvPr/>
        </p:nvPicPr>
        <p:blipFill>
          <a:blip r:embed="rId3"/>
          <a:stretch>
            <a:fillRect/>
          </a:stretch>
        </p:blipFill>
        <p:spPr>
          <a:xfrm>
            <a:off x="597098" y="5433060"/>
            <a:ext cx="852964" cy="2326838"/>
          </a:xfrm>
          <a:prstGeom prst="rect">
            <a:avLst/>
          </a:prstGeom>
        </p:spPr>
      </p:pic>
      <p:sp>
        <p:nvSpPr>
          <p:cNvPr id="15" name="Text 10"/>
          <p:cNvSpPr/>
          <p:nvPr/>
        </p:nvSpPr>
        <p:spPr>
          <a:xfrm>
            <a:off x="1705928" y="5603558"/>
            <a:ext cx="2244804" cy="280511"/>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Section 115BAB</a:t>
            </a:r>
            <a:endParaRPr lang="en-US" sz="1750" dirty="0"/>
          </a:p>
        </p:txBody>
      </p:sp>
      <p:sp>
        <p:nvSpPr>
          <p:cNvPr id="16" name="Text 11"/>
          <p:cNvSpPr/>
          <p:nvPr/>
        </p:nvSpPr>
        <p:spPr>
          <a:xfrm>
            <a:off x="1705928" y="5986343"/>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Provides 15% tax rate (effective 17.16%) for new domestic manufacturing companies incorporated on or after October 1, 2019.</a:t>
            </a:r>
            <a:endParaRPr lang="en-US" sz="1300" dirty="0"/>
          </a:p>
        </p:txBody>
      </p:sp>
      <p:sp>
        <p:nvSpPr>
          <p:cNvPr id="17" name="Text 12"/>
          <p:cNvSpPr/>
          <p:nvPr/>
        </p:nvSpPr>
        <p:spPr>
          <a:xfrm>
            <a:off x="1705928" y="6318885"/>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Manufacturing must commence before </a:t>
            </a:r>
            <a:pPr algn="l" indent="0" marL="0">
              <a:lnSpc>
                <a:spcPts val="2100"/>
              </a:lnSpc>
              <a:buNone/>
            </a:pPr>
            <a:r>
              <a:rPr lang="en-US" sz="1300" b="1" dirty="0">
                <a:solidFill>
                  <a:srgbClr val="272525"/>
                </a:solidFill>
                <a:latin typeface="Montserrat" pitchFamily="34" charset="0"/>
                <a:ea typeface="Montserrat" pitchFamily="34" charset="-122"/>
                <a:cs typeface="Montserrat" pitchFamily="34" charset="-120"/>
              </a:rPr>
              <a:t>March 31, 2024</a:t>
            </a:r>
            <a:pPr algn="l" indent="0" marL="0">
              <a:lnSpc>
                <a:spcPts val="2100"/>
              </a:lnSpc>
              <a:buNone/>
            </a:pPr>
            <a:r>
              <a:rPr lang="en-US" sz="1300" dirty="0">
                <a:solidFill>
                  <a:srgbClr val="272525"/>
                </a:solidFill>
                <a:latin typeface="Montserrat" pitchFamily="34" charset="0"/>
                <a:ea typeface="Montserrat" pitchFamily="34" charset="-122"/>
                <a:cs typeface="Montserrat" pitchFamily="34" charset="-120"/>
              </a:rPr>
              <a:t>.Once opted, cannot be withdrawn.</a:t>
            </a:r>
            <a:endParaRPr lang="en-US" sz="1300" dirty="0"/>
          </a:p>
        </p:txBody>
      </p:sp>
      <p:sp>
        <p:nvSpPr>
          <p:cNvPr id="18" name="Text 13"/>
          <p:cNvSpPr/>
          <p:nvPr/>
        </p:nvSpPr>
        <p:spPr>
          <a:xfrm>
            <a:off x="1705928" y="6651427"/>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No use of second hand P&amp;M beyond 20%.</a:t>
            </a:r>
            <a:endParaRPr lang="en-US" sz="1300" dirty="0"/>
          </a:p>
        </p:txBody>
      </p:sp>
      <p:sp>
        <p:nvSpPr>
          <p:cNvPr id="19" name="Text 14"/>
          <p:cNvSpPr/>
          <p:nvPr/>
        </p:nvSpPr>
        <p:spPr>
          <a:xfrm>
            <a:off x="1705928" y="6983968"/>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No claim of specified deductions/incentives as in 115BAA.</a:t>
            </a:r>
            <a:endParaRPr lang="en-US" sz="1300" dirty="0"/>
          </a:p>
        </p:txBody>
      </p:sp>
      <p:sp>
        <p:nvSpPr>
          <p:cNvPr id="20" name="Text 15"/>
          <p:cNvSpPr/>
          <p:nvPr/>
        </p:nvSpPr>
        <p:spPr>
          <a:xfrm>
            <a:off x="1705928" y="7316510"/>
            <a:ext cx="12327374" cy="272891"/>
          </a:xfrm>
          <a:prstGeom prst="rect">
            <a:avLst/>
          </a:prstGeom>
          <a:noFill/>
          <a:ln/>
        </p:spPr>
        <p:txBody>
          <a:bodyPr wrap="non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Option must be exercised before due date of first return filing.</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58309" y="1068705"/>
            <a:ext cx="8320802"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Condonation for 115BA/BAA/BAB</a:t>
            </a:r>
            <a:endParaRPr lang="en-US" sz="4450" dirty="0"/>
          </a:p>
        </p:txBody>
      </p:sp>
      <p:pic>
        <p:nvPicPr>
          <p:cNvPr id="3" name="Image 0" descr="preencoded.png">    </p:cNvPr>
          <p:cNvPicPr>
            <a:picLocks noChangeAspect="1"/>
          </p:cNvPicPr>
          <p:nvPr/>
        </p:nvPicPr>
        <p:blipFill>
          <a:blip r:embed="rId1"/>
          <a:stretch>
            <a:fillRect/>
          </a:stretch>
        </p:blipFill>
        <p:spPr>
          <a:xfrm>
            <a:off x="2954774" y="2214682"/>
            <a:ext cx="2163723" cy="1612702"/>
          </a:xfrm>
          <a:prstGeom prst="rect">
            <a:avLst/>
          </a:prstGeom>
        </p:spPr>
      </p:pic>
      <p:pic>
        <p:nvPicPr>
          <p:cNvPr id="4" name="Image 1" descr="preencoded.png">    </p:cNvPr>
          <p:cNvPicPr>
            <a:picLocks noChangeAspect="1"/>
          </p:cNvPicPr>
          <p:nvPr/>
        </p:nvPicPr>
        <p:blipFill>
          <a:blip r:embed="rId2"/>
          <a:stretch>
            <a:fillRect/>
          </a:stretch>
        </p:blipFill>
        <p:spPr>
          <a:xfrm>
            <a:off x="3884176" y="3040023"/>
            <a:ext cx="304681" cy="380762"/>
          </a:xfrm>
          <a:prstGeom prst="rect">
            <a:avLst/>
          </a:prstGeom>
        </p:spPr>
      </p:pic>
      <p:sp>
        <p:nvSpPr>
          <p:cNvPr id="5" name="Text 1"/>
          <p:cNvSpPr/>
          <p:nvPr/>
        </p:nvSpPr>
        <p:spPr>
          <a:xfrm>
            <a:off x="5335072" y="2431256"/>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Condonation Allowed</a:t>
            </a:r>
            <a:endParaRPr lang="en-US" sz="2200" dirty="0"/>
          </a:p>
        </p:txBody>
      </p:sp>
      <p:sp>
        <p:nvSpPr>
          <p:cNvPr id="6" name="Text 2"/>
          <p:cNvSpPr/>
          <p:nvPr/>
        </p:nvSpPr>
        <p:spPr>
          <a:xfrm>
            <a:off x="5335072" y="2917388"/>
            <a:ext cx="8320445"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CBDT permits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delay in exercising option</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under Sections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115BA, 115BAA, 115BAB</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
        <p:nvSpPr>
          <p:cNvPr id="7" name="Shape 3"/>
          <p:cNvSpPr/>
          <p:nvPr/>
        </p:nvSpPr>
        <p:spPr>
          <a:xfrm>
            <a:off x="5172551" y="3839170"/>
            <a:ext cx="8645485" cy="15240"/>
          </a:xfrm>
          <a:prstGeom prst="roundRect">
            <a:avLst>
              <a:gd name="adj" fmla="val 1279500"/>
            </a:avLst>
          </a:prstGeom>
          <a:solidFill>
            <a:srgbClr val="C1C3D0"/>
          </a:solidFill>
          <a:ln/>
        </p:spPr>
      </p:sp>
      <p:pic>
        <p:nvPicPr>
          <p:cNvPr id="8" name="Image 2" descr="preencoded.png">    </p:cNvPr>
          <p:cNvPicPr>
            <a:picLocks noChangeAspect="1"/>
          </p:cNvPicPr>
          <p:nvPr/>
        </p:nvPicPr>
        <p:blipFill>
          <a:blip r:embed="rId3"/>
          <a:stretch>
            <a:fillRect/>
          </a:stretch>
        </p:blipFill>
        <p:spPr>
          <a:xfrm>
            <a:off x="1872972" y="3881438"/>
            <a:ext cx="4327446" cy="1612702"/>
          </a:xfrm>
          <a:prstGeom prst="rect">
            <a:avLst/>
          </a:prstGeom>
        </p:spPr>
      </p:pic>
      <p:pic>
        <p:nvPicPr>
          <p:cNvPr id="9" name="Image 3" descr="preencoded.png">    </p:cNvPr>
          <p:cNvPicPr>
            <a:picLocks noChangeAspect="1"/>
          </p:cNvPicPr>
          <p:nvPr/>
        </p:nvPicPr>
        <p:blipFill>
          <a:blip r:embed="rId4"/>
          <a:stretch>
            <a:fillRect/>
          </a:stretch>
        </p:blipFill>
        <p:spPr>
          <a:xfrm>
            <a:off x="3884295" y="4497348"/>
            <a:ext cx="304681" cy="380762"/>
          </a:xfrm>
          <a:prstGeom prst="rect">
            <a:avLst/>
          </a:prstGeom>
        </p:spPr>
      </p:pic>
      <p:sp>
        <p:nvSpPr>
          <p:cNvPr id="10" name="Text 4"/>
          <p:cNvSpPr/>
          <p:nvPr/>
        </p:nvSpPr>
        <p:spPr>
          <a:xfrm>
            <a:off x="6416993" y="4098012"/>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When Applicable</a:t>
            </a:r>
            <a:endParaRPr lang="en-US" sz="2200" dirty="0"/>
          </a:p>
        </p:txBody>
      </p:sp>
      <p:sp>
        <p:nvSpPr>
          <p:cNvPr id="11" name="Text 5"/>
          <p:cNvSpPr/>
          <p:nvPr/>
        </p:nvSpPr>
        <p:spPr>
          <a:xfrm>
            <a:off x="6416993" y="4584144"/>
            <a:ext cx="7238524"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If the taxpayer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missed opting</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in the return filed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within the due date</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u/s 139(1).</a:t>
            </a:r>
            <a:endParaRPr lang="en-US" sz="1700" dirty="0"/>
          </a:p>
        </p:txBody>
      </p:sp>
      <p:sp>
        <p:nvSpPr>
          <p:cNvPr id="12" name="Shape 6"/>
          <p:cNvSpPr/>
          <p:nvPr/>
        </p:nvSpPr>
        <p:spPr>
          <a:xfrm>
            <a:off x="6254472" y="5505926"/>
            <a:ext cx="7563564" cy="15240"/>
          </a:xfrm>
          <a:prstGeom prst="roundRect">
            <a:avLst>
              <a:gd name="adj" fmla="val 1279500"/>
            </a:avLst>
          </a:prstGeom>
          <a:solidFill>
            <a:srgbClr val="C1C3D0"/>
          </a:solidFill>
          <a:ln/>
        </p:spPr>
      </p:sp>
      <p:pic>
        <p:nvPicPr>
          <p:cNvPr id="13" name="Image 4" descr="preencoded.png">    </p:cNvPr>
          <p:cNvPicPr>
            <a:picLocks noChangeAspect="1"/>
          </p:cNvPicPr>
          <p:nvPr/>
        </p:nvPicPr>
        <p:blipFill>
          <a:blip r:embed="rId5"/>
          <a:stretch>
            <a:fillRect/>
          </a:stretch>
        </p:blipFill>
        <p:spPr>
          <a:xfrm>
            <a:off x="791051" y="5548193"/>
            <a:ext cx="6491288" cy="1612702"/>
          </a:xfrm>
          <a:prstGeom prst="rect">
            <a:avLst/>
          </a:prstGeom>
        </p:spPr>
      </p:pic>
      <p:pic>
        <p:nvPicPr>
          <p:cNvPr id="14" name="Image 5" descr="preencoded.png">    </p:cNvPr>
          <p:cNvPicPr>
            <a:picLocks noChangeAspect="1"/>
          </p:cNvPicPr>
          <p:nvPr/>
        </p:nvPicPr>
        <p:blipFill>
          <a:blip r:embed="rId6"/>
          <a:stretch>
            <a:fillRect/>
          </a:stretch>
        </p:blipFill>
        <p:spPr>
          <a:xfrm>
            <a:off x="3884295" y="6164104"/>
            <a:ext cx="304681" cy="380762"/>
          </a:xfrm>
          <a:prstGeom prst="rect">
            <a:avLst/>
          </a:prstGeom>
        </p:spPr>
      </p:pic>
      <p:sp>
        <p:nvSpPr>
          <p:cNvPr id="15" name="Text 7"/>
          <p:cNvSpPr/>
          <p:nvPr/>
        </p:nvSpPr>
        <p:spPr>
          <a:xfrm>
            <a:off x="7498913" y="5764768"/>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How to Avail Relief</a:t>
            </a:r>
            <a:endParaRPr lang="en-US" sz="2200" dirty="0"/>
          </a:p>
        </p:txBody>
      </p:sp>
      <p:sp>
        <p:nvSpPr>
          <p:cNvPr id="16" name="Text 8"/>
          <p:cNvSpPr/>
          <p:nvPr/>
        </p:nvSpPr>
        <p:spPr>
          <a:xfrm>
            <a:off x="7498913" y="6250900"/>
            <a:ext cx="6156603"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File an application to the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jurisdictional Principal CIT/CIT</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explaining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genuine hardship</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77942" y="912733"/>
            <a:ext cx="13274516" cy="619839"/>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Additional concessional tax regimes offer benefits for individuals, HUFs, and entities with income, each with specific conditions and timelines for adoption.</a:t>
            </a:r>
            <a:endParaRPr lang="en-US" sz="1500" dirty="0"/>
          </a:p>
        </p:txBody>
      </p:sp>
      <p:sp>
        <p:nvSpPr>
          <p:cNvPr id="3" name="Shape 1"/>
          <p:cNvSpPr/>
          <p:nvPr/>
        </p:nvSpPr>
        <p:spPr>
          <a:xfrm>
            <a:off x="677942" y="1750457"/>
            <a:ext cx="435769" cy="435769"/>
          </a:xfrm>
          <a:prstGeom prst="roundRect">
            <a:avLst>
              <a:gd name="adj" fmla="val 40008"/>
            </a:avLst>
          </a:prstGeom>
          <a:solidFill>
            <a:srgbClr val="EEEFF5"/>
          </a:solidFill>
          <a:ln/>
          <a:effectLst>
            <a:outerShdw sx="100000" sy="100000" kx="0" ky="0" algn="bl" rotWithShape="0" blurRad="48260" dist="24130" dir="13500000">
              <a:srgbClr val="ffffff">
                <a:alpha val="70000"/>
              </a:srgbClr>
            </a:outerShdw>
          </a:effectLst>
        </p:spPr>
      </p:sp>
      <p:pic>
        <p:nvPicPr>
          <p:cNvPr id="4" name="Image 0" descr="preencoded.png">    </p:cNvPr>
          <p:cNvPicPr>
            <a:picLocks noChangeAspect="1"/>
          </p:cNvPicPr>
          <p:nvPr/>
        </p:nvPicPr>
        <p:blipFill>
          <a:blip r:embed="rId1"/>
          <a:stretch>
            <a:fillRect/>
          </a:stretch>
        </p:blipFill>
        <p:spPr>
          <a:xfrm>
            <a:off x="742950" y="1777186"/>
            <a:ext cx="305753" cy="382310"/>
          </a:xfrm>
          <a:prstGeom prst="rect">
            <a:avLst/>
          </a:prstGeom>
        </p:spPr>
      </p:pic>
      <p:sp>
        <p:nvSpPr>
          <p:cNvPr id="5" name="Text 2"/>
          <p:cNvSpPr/>
          <p:nvPr/>
        </p:nvSpPr>
        <p:spPr>
          <a:xfrm>
            <a:off x="1307306" y="1817013"/>
            <a:ext cx="2548771" cy="318611"/>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Section 115BAC</a:t>
            </a:r>
            <a:endParaRPr lang="en-US" sz="2000" dirty="0"/>
          </a:p>
        </p:txBody>
      </p:sp>
      <p:sp>
        <p:nvSpPr>
          <p:cNvPr id="6" name="Text 3"/>
          <p:cNvSpPr/>
          <p:nvPr/>
        </p:nvSpPr>
        <p:spPr>
          <a:xfrm>
            <a:off x="1307306" y="2251829"/>
            <a:ext cx="5886926" cy="619839"/>
          </a:xfrm>
          <a:prstGeom prst="rect">
            <a:avLst/>
          </a:prstGeom>
          <a:noFill/>
          <a:ln/>
        </p:spPr>
        <p:txBody>
          <a:bodyPr wrap="squar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Optional tax regime for individuals, AOPs, BOIs, HUFs or any artificial persons:</a:t>
            </a:r>
            <a:endParaRPr lang="en-US" sz="1500" dirty="0"/>
          </a:p>
        </p:txBody>
      </p:sp>
      <p:sp>
        <p:nvSpPr>
          <p:cNvPr id="7" name="Text 4"/>
          <p:cNvSpPr/>
          <p:nvPr/>
        </p:nvSpPr>
        <p:spPr>
          <a:xfrm>
            <a:off x="1307306" y="2987873"/>
            <a:ext cx="5886926" cy="619839"/>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Offers lower tax rates without certain exemptions/deductions</a:t>
            </a:r>
            <a:endParaRPr lang="en-US" sz="1500" dirty="0"/>
          </a:p>
        </p:txBody>
      </p:sp>
      <p:sp>
        <p:nvSpPr>
          <p:cNvPr id="8" name="Text 5"/>
          <p:cNvSpPr/>
          <p:nvPr/>
        </p:nvSpPr>
        <p:spPr>
          <a:xfrm>
            <a:off x="1307306" y="3675459"/>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For non-business income: Option exercisable every year</a:t>
            </a:r>
            <a:endParaRPr lang="en-US" sz="1500" dirty="0"/>
          </a:p>
        </p:txBody>
      </p:sp>
      <p:sp>
        <p:nvSpPr>
          <p:cNvPr id="9" name="Text 6"/>
          <p:cNvSpPr/>
          <p:nvPr/>
        </p:nvSpPr>
        <p:spPr>
          <a:xfrm>
            <a:off x="1307306" y="4053126"/>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For business income: Once opted, cannot be withdrawn</a:t>
            </a:r>
            <a:endParaRPr lang="en-US" sz="1500" dirty="0"/>
          </a:p>
        </p:txBody>
      </p:sp>
      <p:sp>
        <p:nvSpPr>
          <p:cNvPr id="10" name="Text 7"/>
          <p:cNvSpPr/>
          <p:nvPr/>
        </p:nvSpPr>
        <p:spPr>
          <a:xfrm>
            <a:off x="1307306" y="4430792"/>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No deductions u/s 80C, HRA,LTA, 80D and 80G</a:t>
            </a:r>
            <a:endParaRPr lang="en-US" sz="1500" dirty="0"/>
          </a:p>
        </p:txBody>
      </p:sp>
      <p:sp>
        <p:nvSpPr>
          <p:cNvPr id="11" name="Text 8"/>
          <p:cNvSpPr/>
          <p:nvPr/>
        </p:nvSpPr>
        <p:spPr>
          <a:xfrm>
            <a:off x="1307306" y="4808458"/>
            <a:ext cx="5886926" cy="1239679"/>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Allowed standard deduction 75000 from AY 2025-26, Employer’s NPS contribution 80CCD(2) @ 14%, Standard deduction for family pension Rs.25,000 or 1/3rd of Pension</a:t>
            </a:r>
            <a:endParaRPr lang="en-US" sz="1500" dirty="0"/>
          </a:p>
        </p:txBody>
      </p:sp>
      <p:sp>
        <p:nvSpPr>
          <p:cNvPr id="12" name="Text 9"/>
          <p:cNvSpPr/>
          <p:nvPr/>
        </p:nvSpPr>
        <p:spPr>
          <a:xfrm>
            <a:off x="1307306" y="6115883"/>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87A rebate increased from 5 Lakhs to 7 lakhs</a:t>
            </a:r>
            <a:endParaRPr lang="en-US" sz="1500" dirty="0"/>
          </a:p>
        </p:txBody>
      </p:sp>
      <p:sp>
        <p:nvSpPr>
          <p:cNvPr id="13" name="Text 10"/>
          <p:cNvSpPr/>
          <p:nvPr/>
        </p:nvSpPr>
        <p:spPr>
          <a:xfrm>
            <a:off x="1307306" y="6493550"/>
            <a:ext cx="5886926" cy="619839"/>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Option must be exercised before due date of return under section 139(1)</a:t>
            </a:r>
            <a:endParaRPr lang="en-US" sz="1500" dirty="0"/>
          </a:p>
        </p:txBody>
      </p:sp>
      <p:sp>
        <p:nvSpPr>
          <p:cNvPr id="14" name="Text 11"/>
          <p:cNvSpPr/>
          <p:nvPr/>
        </p:nvSpPr>
        <p:spPr>
          <a:xfrm>
            <a:off x="1307306" y="7181136"/>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Optional from AY 2021-22 and default from AY 2024-25.</a:t>
            </a:r>
            <a:endParaRPr lang="en-US" sz="1500" dirty="0"/>
          </a:p>
        </p:txBody>
      </p:sp>
      <p:sp>
        <p:nvSpPr>
          <p:cNvPr id="15" name="Shape 12"/>
          <p:cNvSpPr/>
          <p:nvPr/>
        </p:nvSpPr>
        <p:spPr>
          <a:xfrm>
            <a:off x="7436287" y="1750457"/>
            <a:ext cx="435769" cy="435769"/>
          </a:xfrm>
          <a:prstGeom prst="roundRect">
            <a:avLst>
              <a:gd name="adj" fmla="val 40008"/>
            </a:avLst>
          </a:prstGeom>
          <a:solidFill>
            <a:srgbClr val="EEEFF5"/>
          </a:solidFill>
          <a:ln/>
          <a:effectLst>
            <a:outerShdw sx="100000" sy="100000" kx="0" ky="0" algn="bl" rotWithShape="0" blurRad="48260" dist="24130" dir="13500000">
              <a:srgbClr val="ffffff">
                <a:alpha val="70000"/>
              </a:srgbClr>
            </a:outerShdw>
          </a:effectLst>
        </p:spPr>
      </p:sp>
      <p:pic>
        <p:nvPicPr>
          <p:cNvPr id="16" name="Image 1" descr="preencoded.png">    </p:cNvPr>
          <p:cNvPicPr>
            <a:picLocks noChangeAspect="1"/>
          </p:cNvPicPr>
          <p:nvPr/>
        </p:nvPicPr>
        <p:blipFill>
          <a:blip r:embed="rId2"/>
          <a:stretch>
            <a:fillRect/>
          </a:stretch>
        </p:blipFill>
        <p:spPr>
          <a:xfrm>
            <a:off x="7501295" y="1777186"/>
            <a:ext cx="305753" cy="382310"/>
          </a:xfrm>
          <a:prstGeom prst="rect">
            <a:avLst/>
          </a:prstGeom>
        </p:spPr>
      </p:pic>
      <p:sp>
        <p:nvSpPr>
          <p:cNvPr id="17" name="Text 13"/>
          <p:cNvSpPr/>
          <p:nvPr/>
        </p:nvSpPr>
        <p:spPr>
          <a:xfrm>
            <a:off x="8065651" y="1817013"/>
            <a:ext cx="2548771" cy="318611"/>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Section 115BAE</a:t>
            </a:r>
            <a:endParaRPr lang="en-US" sz="2000" dirty="0"/>
          </a:p>
        </p:txBody>
      </p:sp>
      <p:sp>
        <p:nvSpPr>
          <p:cNvPr id="18" name="Text 14"/>
          <p:cNvSpPr/>
          <p:nvPr/>
        </p:nvSpPr>
        <p:spPr>
          <a:xfrm>
            <a:off x="8065651" y="2251829"/>
            <a:ext cx="5886926" cy="309920"/>
          </a:xfrm>
          <a:prstGeom prst="rect">
            <a:avLst/>
          </a:prstGeom>
          <a:noFill/>
          <a:ln/>
        </p:spPr>
        <p:txBody>
          <a:bodyPr wrap="none" lIns="0" tIns="0" rIns="0" bIns="0" rtlCol="0" anchor="t"/>
          <a:lstStyle/>
          <a:p>
            <a:pPr algn="l" indent="0" marL="0">
              <a:lnSpc>
                <a:spcPts val="2400"/>
              </a:lnSpc>
              <a:buNone/>
            </a:pPr>
            <a:r>
              <a:rPr lang="en-US" sz="1500" dirty="0">
                <a:solidFill>
                  <a:srgbClr val="272525"/>
                </a:solidFill>
                <a:latin typeface="Montserrat" pitchFamily="34" charset="0"/>
                <a:ea typeface="Montserrat" pitchFamily="34" charset="-122"/>
                <a:cs typeface="Montserrat" pitchFamily="34" charset="-120"/>
              </a:rPr>
              <a:t>For new manufacturing cooperative societies:</a:t>
            </a:r>
            <a:endParaRPr lang="en-US" sz="1500" dirty="0"/>
          </a:p>
        </p:txBody>
      </p:sp>
      <p:sp>
        <p:nvSpPr>
          <p:cNvPr id="19" name="Text 15"/>
          <p:cNvSpPr/>
          <p:nvPr/>
        </p:nvSpPr>
        <p:spPr>
          <a:xfrm>
            <a:off x="8065651" y="2677954"/>
            <a:ext cx="5886926" cy="619839"/>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Provides 15% tax rate (effective rate ~17.16% with surcharge and cess)</a:t>
            </a:r>
            <a:endParaRPr lang="en-US" sz="1500" dirty="0"/>
          </a:p>
        </p:txBody>
      </p:sp>
      <p:sp>
        <p:nvSpPr>
          <p:cNvPr id="20" name="Text 16"/>
          <p:cNvSpPr/>
          <p:nvPr/>
        </p:nvSpPr>
        <p:spPr>
          <a:xfrm>
            <a:off x="8065651" y="3365540"/>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Must be set up and registered after 01.04.2023</a:t>
            </a:r>
            <a:endParaRPr lang="en-US" sz="1500" dirty="0"/>
          </a:p>
        </p:txBody>
      </p:sp>
      <p:sp>
        <p:nvSpPr>
          <p:cNvPr id="21" name="Text 17"/>
          <p:cNvSpPr/>
          <p:nvPr/>
        </p:nvSpPr>
        <p:spPr>
          <a:xfrm>
            <a:off x="8065651" y="3743206"/>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Manufacturing must commence before 31.03.2024</a:t>
            </a:r>
            <a:endParaRPr lang="en-US" sz="1500" dirty="0"/>
          </a:p>
        </p:txBody>
      </p:sp>
      <p:sp>
        <p:nvSpPr>
          <p:cNvPr id="22" name="Text 18"/>
          <p:cNvSpPr/>
          <p:nvPr/>
        </p:nvSpPr>
        <p:spPr>
          <a:xfrm>
            <a:off x="8065651" y="4120872"/>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Forgoes specified deductions and incentives</a:t>
            </a:r>
            <a:endParaRPr lang="en-US" sz="1500" dirty="0"/>
          </a:p>
        </p:txBody>
      </p:sp>
      <p:sp>
        <p:nvSpPr>
          <p:cNvPr id="23" name="Text 19"/>
          <p:cNvSpPr/>
          <p:nvPr/>
        </p:nvSpPr>
        <p:spPr>
          <a:xfrm>
            <a:off x="8065651" y="4498538"/>
            <a:ext cx="5886926" cy="619839"/>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Option must be exercised before due date of first return filing</a:t>
            </a:r>
            <a:endParaRPr lang="en-US" sz="1500" dirty="0"/>
          </a:p>
        </p:txBody>
      </p:sp>
      <p:sp>
        <p:nvSpPr>
          <p:cNvPr id="24" name="Text 20"/>
          <p:cNvSpPr/>
          <p:nvPr/>
        </p:nvSpPr>
        <p:spPr>
          <a:xfrm>
            <a:off x="8065651" y="5186124"/>
            <a:ext cx="5886926" cy="309920"/>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272525"/>
                </a:solidFill>
                <a:latin typeface="Montserrat" pitchFamily="34" charset="0"/>
                <a:ea typeface="Montserrat" pitchFamily="34" charset="-122"/>
                <a:cs typeface="Montserrat" pitchFamily="34" charset="-120"/>
              </a:rPr>
              <a:t>Once opted, cannot be withdrawn</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85812"/>
          </a:xfrm>
          <a:prstGeom prst="rect">
            <a:avLst/>
          </a:prstGeom>
        </p:spPr>
      </p:pic>
      <p:sp>
        <p:nvSpPr>
          <p:cNvPr id="3" name="Text 0"/>
          <p:cNvSpPr/>
          <p:nvPr/>
        </p:nvSpPr>
        <p:spPr>
          <a:xfrm>
            <a:off x="751999" y="3276600"/>
            <a:ext cx="9699665" cy="706755"/>
          </a:xfrm>
          <a:prstGeom prst="rect">
            <a:avLst/>
          </a:prstGeom>
          <a:noFill/>
          <a:ln/>
        </p:spPr>
        <p:txBody>
          <a:bodyPr wrap="none" lIns="0" tIns="0" rIns="0" bIns="0" rtlCol="0" anchor="t"/>
          <a:lstStyle/>
          <a:p>
            <a:pPr algn="l" indent="0" marL="0">
              <a:lnSpc>
                <a:spcPts val="5550"/>
              </a:lnSpc>
              <a:buNone/>
            </a:pPr>
            <a:r>
              <a:rPr lang="en-US" sz="4450" b="1" dirty="0">
                <a:solidFill>
                  <a:srgbClr val="7068F4"/>
                </a:solidFill>
                <a:latin typeface="Barlow Bold" pitchFamily="34" charset="0"/>
                <a:ea typeface="Barlow Bold" pitchFamily="34" charset="-122"/>
                <a:cs typeface="Barlow Bold" pitchFamily="34" charset="-120"/>
              </a:rPr>
              <a:t>Understanding the Limitation Act, 1963</a:t>
            </a:r>
            <a:endParaRPr lang="en-US" sz="4450" dirty="0"/>
          </a:p>
        </p:txBody>
      </p:sp>
      <p:sp>
        <p:nvSpPr>
          <p:cNvPr id="4" name="Text 1"/>
          <p:cNvSpPr/>
          <p:nvPr/>
        </p:nvSpPr>
        <p:spPr>
          <a:xfrm>
            <a:off x="751999" y="4305657"/>
            <a:ext cx="13126402" cy="2406968"/>
          </a:xfrm>
          <a:prstGeom prst="rect">
            <a:avLst/>
          </a:prstGeom>
          <a:noFill/>
          <a:ln/>
        </p:spPr>
        <p:txBody>
          <a:bodyPr wrap="square" lIns="0" tIns="0" rIns="0" bIns="0" rtlCol="0" anchor="t"/>
          <a:lstStyle/>
          <a:p>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Each country has different laws under which one must bring a lawsuit before the court. These rules are commonly known as </a:t>
            </a:r>
            <a:pPr algn="l" indent="0" marL="0">
              <a:lnSpc>
                <a:spcPts val="2700"/>
              </a:lnSpc>
              <a:buNone/>
            </a:pPr>
            <a:r>
              <a:rPr lang="en-US" sz="1650" b="1" dirty="0">
                <a:solidFill>
                  <a:srgbClr val="272525"/>
                </a:solidFill>
                <a:latin typeface="Montserrat" pitchFamily="34" charset="0"/>
                <a:ea typeface="Montserrat" pitchFamily="34" charset="-122"/>
                <a:cs typeface="Montserrat" pitchFamily="34" charset="-120"/>
              </a:rPr>
              <a:t>"limitation periods."</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 The law of limitation is based on </a:t>
            </a:r>
            <a:pPr algn="l" indent="0" marL="0">
              <a:lnSpc>
                <a:spcPts val="2700"/>
              </a:lnSpc>
              <a:buNone/>
            </a:pPr>
            <a:r>
              <a:rPr lang="en-US" sz="1650" b="1" dirty="0">
                <a:solidFill>
                  <a:srgbClr val="272525"/>
                </a:solidFill>
                <a:latin typeface="Montserrat" pitchFamily="34" charset="0"/>
                <a:ea typeface="Montserrat" pitchFamily="34" charset="-122"/>
                <a:cs typeface="Montserrat" pitchFamily="34" charset="-120"/>
              </a:rPr>
              <a:t>two major Latin maxims</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 Firstly, </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a:t>
            </a:r>
            <a:pPr algn="l" indent="0" marL="0">
              <a:lnSpc>
                <a:spcPts val="2700"/>
              </a:lnSpc>
              <a:buNone/>
            </a:pPr>
            <a:r>
              <a:rPr lang="en-US" sz="1650" b="1" i="1" dirty="0">
                <a:solidFill>
                  <a:srgbClr val="272525"/>
                </a:solidFill>
                <a:latin typeface="Montserrat" pitchFamily="34" charset="0"/>
                <a:ea typeface="Montserrat" pitchFamily="34" charset="-122"/>
                <a:cs typeface="Montserrat" pitchFamily="34" charset="-120"/>
              </a:rPr>
              <a:t>interest reipublicae ut sit finis litium</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 means it is in the public interest to have an end to litigation, and secondly, </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a:t>
            </a:r>
            <a:pPr algn="l" indent="0" marL="0">
              <a:lnSpc>
                <a:spcPts val="2700"/>
              </a:lnSpc>
              <a:buNone/>
            </a:pPr>
            <a:r>
              <a:rPr lang="en-US" sz="1650" b="1" i="1" dirty="0">
                <a:solidFill>
                  <a:srgbClr val="272525"/>
                </a:solidFill>
                <a:latin typeface="Montserrat" pitchFamily="34" charset="0"/>
                <a:ea typeface="Montserrat" pitchFamily="34" charset="-122"/>
                <a:cs typeface="Montserrat" pitchFamily="34" charset="-120"/>
              </a:rPr>
              <a:t>vigilantibus non dormientibus jura subveniunt</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a:t>
            </a:r>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 it means the law helps those who are vigilant about their rights, not those who neglect them. If a suit is filed after this time of limitation, it will be considered barred by the limitation period. </a:t>
            </a:r>
            <a:pPr algn="l" indent="0" marL="0">
              <a:lnSpc>
                <a:spcPts val="2700"/>
              </a:lnSpc>
              <a:buNone/>
            </a:pPr>
            <a:r>
              <a:rPr lang="en-US" sz="1650" b="1" dirty="0">
                <a:solidFill>
                  <a:srgbClr val="272525"/>
                </a:solidFill>
                <a:latin typeface="Montserrat" pitchFamily="34" charset="0"/>
                <a:ea typeface="Montserrat" pitchFamily="34" charset="-122"/>
                <a:cs typeface="Montserrat" pitchFamily="34" charset="-120"/>
              </a:rPr>
              <a:t>The main intention behind this is to make sure that people act promptly to enforce their rights and that old disputes do not hang over people indefinitely.</a:t>
            </a:r>
            <a:endParaRPr lang="en-US" sz="1650" dirty="0"/>
          </a:p>
        </p:txBody>
      </p:sp>
      <p:sp>
        <p:nvSpPr>
          <p:cNvPr id="5" name="Text 2"/>
          <p:cNvSpPr/>
          <p:nvPr/>
        </p:nvSpPr>
        <p:spPr>
          <a:xfrm>
            <a:off x="751999" y="6954322"/>
            <a:ext cx="13126402" cy="687705"/>
          </a:xfrm>
          <a:prstGeom prst="rect">
            <a:avLst/>
          </a:prstGeom>
          <a:noFill/>
          <a:ln/>
        </p:spPr>
        <p:txBody>
          <a:bodyPr wrap="square" lIns="0" tIns="0" rIns="0" bIns="0" rtlCol="0" anchor="t"/>
          <a:lstStyle/>
          <a:p>
            <a:pPr algn="l" indent="0" marL="0">
              <a:lnSpc>
                <a:spcPts val="2700"/>
              </a:lnSpc>
              <a:buNone/>
            </a:pPr>
            <a:r>
              <a:rPr lang="en-US" sz="1650" dirty="0">
                <a:solidFill>
                  <a:srgbClr val="272525"/>
                </a:solidFill>
                <a:latin typeface="Montserrat" pitchFamily="34" charset="0"/>
                <a:ea typeface="Montserrat" pitchFamily="34" charset="-122"/>
                <a:cs typeface="Montserrat" pitchFamily="34" charset="-120"/>
              </a:rPr>
              <a:t>In India, the period of limitation is dealt with in the Limitation Act, 1963​. The Limitation Act, 1963, plays a very important role because it promotes the timely resolution of disputes between the parties.</a:t>
            </a:r>
            <a:endParaRPr lang="en-US" sz="16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58309" y="1967627"/>
            <a:ext cx="6833473"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Condonation for Form 10-IE</a:t>
            </a:r>
            <a:endParaRPr lang="en-US" sz="4450" dirty="0"/>
          </a:p>
        </p:txBody>
      </p:sp>
      <p:sp>
        <p:nvSpPr>
          <p:cNvPr id="3" name="Shape 1"/>
          <p:cNvSpPr/>
          <p:nvPr/>
        </p:nvSpPr>
        <p:spPr>
          <a:xfrm>
            <a:off x="758309" y="3113603"/>
            <a:ext cx="162401" cy="832842"/>
          </a:xfrm>
          <a:prstGeom prst="roundRect">
            <a:avLst>
              <a:gd name="adj" fmla="val 120071"/>
            </a:avLst>
          </a:prstGeom>
          <a:solidFill>
            <a:srgbClr val="EEEFF5"/>
          </a:solidFill>
          <a:ln/>
          <a:effectLst>
            <a:outerShdw sx="100000" sy="100000" kx="0" ky="0" algn="bl" rotWithShape="0" blurRad="53340" dist="26670" dir="13500000">
              <a:srgbClr val="ffffff">
                <a:alpha val="70000"/>
              </a:srgbClr>
            </a:outerShdw>
          </a:effectLst>
        </p:spPr>
      </p:sp>
      <p:sp>
        <p:nvSpPr>
          <p:cNvPr id="4" name="Text 2"/>
          <p:cNvSpPr/>
          <p:nvPr/>
        </p:nvSpPr>
        <p:spPr>
          <a:xfrm>
            <a:off x="1245632" y="3113603"/>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Relief Allowed</a:t>
            </a:r>
            <a:endParaRPr lang="en-US" sz="2200" dirty="0"/>
          </a:p>
        </p:txBody>
      </p:sp>
      <p:sp>
        <p:nvSpPr>
          <p:cNvPr id="5" name="Text 3"/>
          <p:cNvSpPr/>
          <p:nvPr/>
        </p:nvSpPr>
        <p:spPr>
          <a:xfrm>
            <a:off x="1245632" y="3599736"/>
            <a:ext cx="12626459"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CBDT allows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condonation of delay</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in filing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Form 10-IE</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for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AY 2021–22 &amp; AY 2022–23</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
        <p:nvSpPr>
          <p:cNvPr id="6" name="Shape 4"/>
          <p:cNvSpPr/>
          <p:nvPr/>
        </p:nvSpPr>
        <p:spPr>
          <a:xfrm>
            <a:off x="1083231" y="4163020"/>
            <a:ext cx="162401" cy="832842"/>
          </a:xfrm>
          <a:prstGeom prst="roundRect">
            <a:avLst>
              <a:gd name="adj" fmla="val 120071"/>
            </a:avLst>
          </a:prstGeom>
          <a:solidFill>
            <a:srgbClr val="EEEFF5"/>
          </a:solidFill>
          <a:ln/>
          <a:effectLst>
            <a:outerShdw sx="100000" sy="100000" kx="0" ky="0" algn="bl" rotWithShape="0" blurRad="53340" dist="26670" dir="13500000">
              <a:srgbClr val="ffffff">
                <a:alpha val="70000"/>
              </a:srgbClr>
            </a:outerShdw>
          </a:effectLst>
        </p:spPr>
      </p:sp>
      <p:sp>
        <p:nvSpPr>
          <p:cNvPr id="7" name="Text 5"/>
          <p:cNvSpPr/>
          <p:nvPr/>
        </p:nvSpPr>
        <p:spPr>
          <a:xfrm>
            <a:off x="1570553" y="4163020"/>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Legal Basis</a:t>
            </a:r>
            <a:endParaRPr lang="en-US" sz="2200" dirty="0"/>
          </a:p>
        </p:txBody>
      </p:sp>
      <p:sp>
        <p:nvSpPr>
          <p:cNvPr id="8" name="Text 6"/>
          <p:cNvSpPr/>
          <p:nvPr/>
        </p:nvSpPr>
        <p:spPr>
          <a:xfrm>
            <a:off x="1570553" y="4649153"/>
            <a:ext cx="12301538"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Relief granted under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Section 119(2)(b)</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for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genuine hardship</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
        <p:nvSpPr>
          <p:cNvPr id="9" name="Shape 7"/>
          <p:cNvSpPr/>
          <p:nvPr/>
        </p:nvSpPr>
        <p:spPr>
          <a:xfrm>
            <a:off x="1408271" y="5212437"/>
            <a:ext cx="162401" cy="832842"/>
          </a:xfrm>
          <a:prstGeom prst="roundRect">
            <a:avLst>
              <a:gd name="adj" fmla="val 120071"/>
            </a:avLst>
          </a:prstGeom>
          <a:solidFill>
            <a:srgbClr val="EEEFF5"/>
          </a:solidFill>
          <a:ln/>
          <a:effectLst>
            <a:outerShdw sx="100000" sy="100000" kx="0" ky="0" algn="bl" rotWithShape="0" blurRad="53340" dist="26670" dir="13500000">
              <a:srgbClr val="ffffff">
                <a:alpha val="70000"/>
              </a:srgbClr>
            </a:outerShdw>
          </a:effectLst>
        </p:spPr>
      </p:sp>
      <p:sp>
        <p:nvSpPr>
          <p:cNvPr id="10" name="Text 8"/>
          <p:cNvSpPr/>
          <p:nvPr/>
        </p:nvSpPr>
        <p:spPr>
          <a:xfrm>
            <a:off x="1895594" y="5212437"/>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Process</a:t>
            </a:r>
            <a:endParaRPr lang="en-US" sz="2200" dirty="0"/>
          </a:p>
        </p:txBody>
      </p:sp>
      <p:sp>
        <p:nvSpPr>
          <p:cNvPr id="11" name="Text 9"/>
          <p:cNvSpPr/>
          <p:nvPr/>
        </p:nvSpPr>
        <p:spPr>
          <a:xfrm>
            <a:off x="1895594" y="5698569"/>
            <a:ext cx="11976497"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Apply to the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jurisdictional Principal Commissioner/Commissioner of Income Tax</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58309" y="820698"/>
            <a:ext cx="10484168"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5. Document Retention by Tax Authorities</a:t>
            </a:r>
            <a:endParaRPr lang="en-US" sz="4450" dirty="0"/>
          </a:p>
        </p:txBody>
      </p:sp>
      <p:sp>
        <p:nvSpPr>
          <p:cNvPr id="3" name="Text 1"/>
          <p:cNvSpPr/>
          <p:nvPr/>
        </p:nvSpPr>
        <p:spPr>
          <a:xfrm>
            <a:off x="758309" y="2074902"/>
            <a:ext cx="4154567" cy="714970"/>
          </a:xfrm>
          <a:prstGeom prst="rect">
            <a:avLst/>
          </a:prstGeom>
          <a:noFill/>
          <a:ln/>
        </p:spPr>
        <p:txBody>
          <a:bodyPr wrap="none" lIns="0" tIns="0" rIns="0" bIns="0" rtlCol="0" anchor="t"/>
          <a:lstStyle/>
          <a:p>
            <a:pPr algn="ctr" indent="0" marL="0">
              <a:lnSpc>
                <a:spcPts val="5600"/>
              </a:lnSpc>
              <a:buNone/>
            </a:pPr>
            <a:r>
              <a:rPr lang="en-US" sz="5600" b="1" dirty="0">
                <a:solidFill>
                  <a:srgbClr val="272525"/>
                </a:solidFill>
                <a:latin typeface="Barlow Bold" pitchFamily="34" charset="0"/>
                <a:ea typeface="Barlow Bold" pitchFamily="34" charset="-122"/>
                <a:cs typeface="Barlow Bold" pitchFamily="34" charset="-120"/>
              </a:rPr>
              <a:t>15 days</a:t>
            </a:r>
            <a:endParaRPr lang="en-US" sz="5600" dirty="0"/>
          </a:p>
        </p:txBody>
      </p:sp>
      <p:sp>
        <p:nvSpPr>
          <p:cNvPr id="4" name="Text 2"/>
          <p:cNvSpPr/>
          <p:nvPr/>
        </p:nvSpPr>
        <p:spPr>
          <a:xfrm>
            <a:off x="1410176" y="3060502"/>
            <a:ext cx="2850713" cy="356235"/>
          </a:xfrm>
          <a:prstGeom prst="rect">
            <a:avLst/>
          </a:prstGeom>
          <a:noFill/>
          <a:ln/>
        </p:spPr>
        <p:txBody>
          <a:bodyPr wrap="none" lIns="0" tIns="0" rIns="0" bIns="0" rtlCol="0" anchor="t"/>
          <a:lstStyle/>
          <a:p>
            <a:pPr algn="ct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Standard Retention</a:t>
            </a:r>
            <a:endParaRPr lang="en-US" sz="2200" dirty="0"/>
          </a:p>
        </p:txBody>
      </p:sp>
      <p:sp>
        <p:nvSpPr>
          <p:cNvPr id="5" name="Text 3"/>
          <p:cNvSpPr/>
          <p:nvPr/>
        </p:nvSpPr>
        <p:spPr>
          <a:xfrm>
            <a:off x="758309" y="3546634"/>
            <a:ext cx="4154567" cy="693420"/>
          </a:xfrm>
          <a:prstGeom prst="rect">
            <a:avLst/>
          </a:prstGeom>
          <a:noFill/>
          <a:ln/>
        </p:spPr>
        <p:txBody>
          <a:bodyPr wrap="square" lIns="0" tIns="0" rIns="0" bIns="0" rtlCol="0" anchor="t"/>
          <a:lstStyle/>
          <a:p>
            <a:pPr algn="ct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Books/documents impounded under sections 131(3) or 133A(3)</a:t>
            </a:r>
            <a:endParaRPr lang="en-US" sz="1700" dirty="0"/>
          </a:p>
        </p:txBody>
      </p:sp>
      <p:sp>
        <p:nvSpPr>
          <p:cNvPr id="6" name="Text 4"/>
          <p:cNvSpPr/>
          <p:nvPr/>
        </p:nvSpPr>
        <p:spPr>
          <a:xfrm>
            <a:off x="5237798" y="2074902"/>
            <a:ext cx="4154686" cy="714970"/>
          </a:xfrm>
          <a:prstGeom prst="rect">
            <a:avLst/>
          </a:prstGeom>
          <a:noFill/>
          <a:ln/>
        </p:spPr>
        <p:txBody>
          <a:bodyPr wrap="none" lIns="0" tIns="0" rIns="0" bIns="0" rtlCol="0" anchor="t"/>
          <a:lstStyle/>
          <a:p>
            <a:pPr algn="ctr" indent="0" marL="0">
              <a:lnSpc>
                <a:spcPts val="5600"/>
              </a:lnSpc>
              <a:buNone/>
            </a:pPr>
            <a:r>
              <a:rPr lang="en-US" sz="5600" b="1" dirty="0">
                <a:solidFill>
                  <a:srgbClr val="272525"/>
                </a:solidFill>
                <a:latin typeface="Barlow Bold" pitchFamily="34" charset="0"/>
                <a:ea typeface="Barlow Bold" pitchFamily="34" charset="-122"/>
                <a:cs typeface="Barlow Bold" pitchFamily="34" charset="-120"/>
              </a:rPr>
              <a:t>180 days</a:t>
            </a:r>
            <a:endParaRPr lang="en-US" sz="5600" dirty="0"/>
          </a:p>
        </p:txBody>
      </p:sp>
      <p:sp>
        <p:nvSpPr>
          <p:cNvPr id="7" name="Text 5"/>
          <p:cNvSpPr/>
          <p:nvPr/>
        </p:nvSpPr>
        <p:spPr>
          <a:xfrm>
            <a:off x="5889784" y="3060502"/>
            <a:ext cx="2850713" cy="356235"/>
          </a:xfrm>
          <a:prstGeom prst="rect">
            <a:avLst/>
          </a:prstGeom>
          <a:noFill/>
          <a:ln/>
        </p:spPr>
        <p:txBody>
          <a:bodyPr wrap="none" lIns="0" tIns="0" rIns="0" bIns="0" rtlCol="0" anchor="t"/>
          <a:lstStyle/>
          <a:p>
            <a:pPr algn="ct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Search Cases</a:t>
            </a:r>
            <a:endParaRPr lang="en-US" sz="2200" dirty="0"/>
          </a:p>
        </p:txBody>
      </p:sp>
      <p:sp>
        <p:nvSpPr>
          <p:cNvPr id="8" name="Text 6"/>
          <p:cNvSpPr/>
          <p:nvPr/>
        </p:nvSpPr>
        <p:spPr>
          <a:xfrm>
            <a:off x="5237798" y="3546634"/>
            <a:ext cx="4154686" cy="693420"/>
          </a:xfrm>
          <a:prstGeom prst="rect">
            <a:avLst/>
          </a:prstGeom>
          <a:noFill/>
          <a:ln/>
        </p:spPr>
        <p:txBody>
          <a:bodyPr wrap="square" lIns="0" tIns="0" rIns="0" bIns="0" rtlCol="0" anchor="t"/>
          <a:lstStyle/>
          <a:p>
            <a:pPr algn="ct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Books/documents seized during search under section 132(1) or 132(1A)</a:t>
            </a:r>
            <a:endParaRPr lang="en-US" sz="1700" dirty="0"/>
          </a:p>
        </p:txBody>
      </p:sp>
      <p:sp>
        <p:nvSpPr>
          <p:cNvPr id="9" name="Text 7"/>
          <p:cNvSpPr/>
          <p:nvPr/>
        </p:nvSpPr>
        <p:spPr>
          <a:xfrm>
            <a:off x="9717405" y="2074902"/>
            <a:ext cx="4154567" cy="714970"/>
          </a:xfrm>
          <a:prstGeom prst="rect">
            <a:avLst/>
          </a:prstGeom>
          <a:noFill/>
          <a:ln/>
        </p:spPr>
        <p:txBody>
          <a:bodyPr wrap="none" lIns="0" tIns="0" rIns="0" bIns="0" rtlCol="0" anchor="t"/>
          <a:lstStyle/>
          <a:p>
            <a:pPr algn="ctr" indent="0" marL="0">
              <a:lnSpc>
                <a:spcPts val="5600"/>
              </a:lnSpc>
              <a:buNone/>
            </a:pPr>
            <a:r>
              <a:rPr lang="en-US" sz="5600" b="1" dirty="0">
                <a:solidFill>
                  <a:srgbClr val="272525"/>
                </a:solidFill>
                <a:latin typeface="Barlow Bold" pitchFamily="34" charset="0"/>
                <a:ea typeface="Barlow Bold" pitchFamily="34" charset="-122"/>
                <a:cs typeface="Barlow Bold" pitchFamily="34" charset="-120"/>
              </a:rPr>
              <a:t>30 days</a:t>
            </a:r>
            <a:endParaRPr lang="en-US" sz="5600" dirty="0"/>
          </a:p>
        </p:txBody>
      </p:sp>
      <p:sp>
        <p:nvSpPr>
          <p:cNvPr id="10" name="Text 8"/>
          <p:cNvSpPr/>
          <p:nvPr/>
        </p:nvSpPr>
        <p:spPr>
          <a:xfrm>
            <a:off x="10369272" y="3060502"/>
            <a:ext cx="2850713" cy="356235"/>
          </a:xfrm>
          <a:prstGeom prst="rect">
            <a:avLst/>
          </a:prstGeom>
          <a:noFill/>
          <a:ln/>
        </p:spPr>
        <p:txBody>
          <a:bodyPr wrap="none" lIns="0" tIns="0" rIns="0" bIns="0" rtlCol="0" anchor="t"/>
          <a:lstStyle/>
          <a:p>
            <a:pPr algn="ct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Post-Assessment</a:t>
            </a:r>
            <a:endParaRPr lang="en-US" sz="2200" dirty="0"/>
          </a:p>
        </p:txBody>
      </p:sp>
      <p:sp>
        <p:nvSpPr>
          <p:cNvPr id="11" name="Text 9"/>
          <p:cNvSpPr/>
          <p:nvPr/>
        </p:nvSpPr>
        <p:spPr>
          <a:xfrm>
            <a:off x="9717405" y="3546634"/>
            <a:ext cx="4154567" cy="693420"/>
          </a:xfrm>
          <a:prstGeom prst="rect">
            <a:avLst/>
          </a:prstGeom>
          <a:noFill/>
          <a:ln/>
        </p:spPr>
        <p:txBody>
          <a:bodyPr wrap="square" lIns="0" tIns="0" rIns="0" bIns="0" rtlCol="0" anchor="t"/>
          <a:lstStyle/>
          <a:p>
            <a:pPr algn="ctr"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Additional retention after assessment order in search cases</a:t>
            </a:r>
            <a:endParaRPr lang="en-US" sz="1700" dirty="0"/>
          </a:p>
        </p:txBody>
      </p:sp>
      <p:sp>
        <p:nvSpPr>
          <p:cNvPr id="12" name="Text 10"/>
          <p:cNvSpPr/>
          <p:nvPr/>
        </p:nvSpPr>
        <p:spPr>
          <a:xfrm>
            <a:off x="758309" y="4483775"/>
            <a:ext cx="13113782" cy="1040130"/>
          </a:xfrm>
          <a:prstGeom prst="rect">
            <a:avLst/>
          </a:prstGeom>
          <a:noFill/>
          <a:ln/>
        </p:spPr>
        <p:txBody>
          <a:bodyPr wrap="square" lIns="0" tIns="0" rIns="0" bIns="0" rtlCol="0" anchor="t"/>
          <a:lstStyle/>
          <a:p>
            <a:pPr algn="l" marL="342900" indent="-342900">
              <a:lnSpc>
                <a:spcPts val="2700"/>
              </a:lnSpc>
              <a:buSzPct val="100000"/>
              <a:buFont typeface="+mj-lt"/>
              <a:buAutoNum type="arabicPeriod" startAt="1"/>
            </a:pPr>
            <a:r>
              <a:rPr lang="en-US" sz="1700" dirty="0">
                <a:solidFill>
                  <a:srgbClr val="272525"/>
                </a:solidFill>
                <a:latin typeface="Montserrat" pitchFamily="34" charset="0"/>
                <a:ea typeface="Montserrat" pitchFamily="34" charset="-122"/>
                <a:cs typeface="Montserrat" pitchFamily="34" charset="-120"/>
              </a:rPr>
              <a:t>The Income Tax Act specifies strict time limits for how long tax authorities can retain books and documents impounded or seized during various proceedings. These limits protect taxpayers from indefinite retention of their business records while allowing authorities sufficient time for examination.</a:t>
            </a:r>
            <a:endParaRPr lang="en-US" sz="1700" dirty="0"/>
          </a:p>
        </p:txBody>
      </p:sp>
      <p:sp>
        <p:nvSpPr>
          <p:cNvPr id="13" name="Text 11"/>
          <p:cNvSpPr/>
          <p:nvPr/>
        </p:nvSpPr>
        <p:spPr>
          <a:xfrm>
            <a:off x="758309" y="5599628"/>
            <a:ext cx="13113782" cy="1040130"/>
          </a:xfrm>
          <a:prstGeom prst="rect">
            <a:avLst/>
          </a:prstGeom>
          <a:noFill/>
          <a:ln/>
        </p:spPr>
        <p:txBody>
          <a:bodyPr wrap="square" lIns="0" tIns="0" rIns="0" bIns="0" rtlCol="0" anchor="t"/>
          <a:lstStyle/>
          <a:p>
            <a:pPr algn="l" marL="342900" indent="-342900">
              <a:lnSpc>
                <a:spcPts val="2700"/>
              </a:lnSpc>
              <a:buSzPct val="100000"/>
              <a:buFont typeface="+mj-lt"/>
              <a:buAutoNum type="arabicPeriod" startAt="2"/>
            </a:pPr>
            <a:r>
              <a:rPr lang="en-US" sz="1700" dirty="0">
                <a:solidFill>
                  <a:srgbClr val="272525"/>
                </a:solidFill>
                <a:latin typeface="Montserrat" pitchFamily="34" charset="0"/>
                <a:ea typeface="Montserrat" pitchFamily="34" charset="-122"/>
                <a:cs typeface="Montserrat" pitchFamily="34" charset="-120"/>
              </a:rPr>
              <a:t>For standard impounding under sections 131(3) or 133A(3), the retention period is limited to 15 days (excluding holidays) without special approval. In search cases under section 132, the retention period extends to 180 days, with a possible extension of 30 days after the assessment order in certain cases.</a:t>
            </a:r>
            <a:endParaRPr lang="en-US" sz="1700" dirty="0"/>
          </a:p>
        </p:txBody>
      </p:sp>
      <p:sp>
        <p:nvSpPr>
          <p:cNvPr id="14" name="Text 12"/>
          <p:cNvSpPr/>
          <p:nvPr/>
        </p:nvSpPr>
        <p:spPr>
          <a:xfrm>
            <a:off x="758309" y="6715482"/>
            <a:ext cx="13113782" cy="693420"/>
          </a:xfrm>
          <a:prstGeom prst="rect">
            <a:avLst/>
          </a:prstGeom>
          <a:noFill/>
          <a:ln/>
        </p:spPr>
        <p:txBody>
          <a:bodyPr wrap="square" lIns="0" tIns="0" rIns="0" bIns="0" rtlCol="0" anchor="t"/>
          <a:lstStyle/>
          <a:p>
            <a:pPr algn="l" marL="342900" indent="-342900">
              <a:lnSpc>
                <a:spcPts val="2700"/>
              </a:lnSpc>
              <a:buSzPct val="100000"/>
              <a:buFont typeface="+mj-lt"/>
              <a:buAutoNum type="arabicPeriod" startAt="3"/>
            </a:pPr>
            <a:r>
              <a:rPr lang="en-US" sz="1700" dirty="0">
                <a:solidFill>
                  <a:srgbClr val="272525"/>
                </a:solidFill>
                <a:latin typeface="Montserrat" pitchFamily="34" charset="0"/>
                <a:ea typeface="Montserrat" pitchFamily="34" charset="-122"/>
                <a:cs typeface="Montserrat" pitchFamily="34" charset="-120"/>
              </a:rPr>
              <a:t>To retaining books/documents beyond prescribed time limits, requires prior approval from higher authority PCIT or CCIT.</a:t>
            </a:r>
            <a:endParaRPr lang="en-US"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22114" y="569714"/>
            <a:ext cx="8928497" cy="678775"/>
          </a:xfrm>
          <a:prstGeom prst="rect">
            <a:avLst/>
          </a:prstGeom>
          <a:noFill/>
          <a:ln/>
        </p:spPr>
        <p:txBody>
          <a:bodyPr wrap="none" lIns="0" tIns="0" rIns="0" bIns="0" rtlCol="0" anchor="t"/>
          <a:lstStyle/>
          <a:p>
            <a:pPr algn="l" indent="0" marL="0">
              <a:lnSpc>
                <a:spcPts val="5300"/>
              </a:lnSpc>
              <a:buNone/>
            </a:pPr>
            <a:r>
              <a:rPr lang="en-US" sz="4250" b="1" dirty="0">
                <a:solidFill>
                  <a:srgbClr val="7068F4"/>
                </a:solidFill>
                <a:latin typeface="Barlow Bold" pitchFamily="34" charset="0"/>
                <a:ea typeface="Barlow Bold" pitchFamily="34" charset="-122"/>
                <a:cs typeface="Barlow Bold" pitchFamily="34" charset="-120"/>
              </a:rPr>
              <a:t>6. Income Tax Return Filing Deadlines</a:t>
            </a:r>
            <a:endParaRPr lang="en-US" sz="4250" dirty="0"/>
          </a:p>
        </p:txBody>
      </p:sp>
      <p:sp>
        <p:nvSpPr>
          <p:cNvPr id="3" name="Shape 1"/>
          <p:cNvSpPr/>
          <p:nvPr/>
        </p:nvSpPr>
        <p:spPr>
          <a:xfrm>
            <a:off x="954167" y="1661160"/>
            <a:ext cx="22860" cy="5349954"/>
          </a:xfrm>
          <a:prstGeom prst="roundRect">
            <a:avLst>
              <a:gd name="adj" fmla="val 812380"/>
            </a:avLst>
          </a:prstGeom>
          <a:solidFill>
            <a:srgbClr val="C1C3D0"/>
          </a:solidFill>
          <a:ln/>
        </p:spPr>
      </p:sp>
      <p:sp>
        <p:nvSpPr>
          <p:cNvPr id="4" name="Shape 2"/>
          <p:cNvSpPr/>
          <p:nvPr/>
        </p:nvSpPr>
        <p:spPr>
          <a:xfrm>
            <a:off x="1163419" y="1881783"/>
            <a:ext cx="619006" cy="22860"/>
          </a:xfrm>
          <a:prstGeom prst="roundRect">
            <a:avLst>
              <a:gd name="adj" fmla="val 812380"/>
            </a:avLst>
          </a:prstGeom>
          <a:solidFill>
            <a:srgbClr val="C1C3D0"/>
          </a:solidFill>
          <a:ln/>
        </p:spPr>
      </p:sp>
      <p:sp>
        <p:nvSpPr>
          <p:cNvPr id="5" name="Shape 3"/>
          <p:cNvSpPr/>
          <p:nvPr/>
        </p:nvSpPr>
        <p:spPr>
          <a:xfrm>
            <a:off x="722055" y="1661160"/>
            <a:ext cx="464225" cy="464225"/>
          </a:xfrm>
          <a:prstGeom prst="roundRect">
            <a:avLst>
              <a:gd name="adj" fmla="val 40004"/>
            </a:avLst>
          </a:prstGeom>
          <a:solidFill>
            <a:srgbClr val="EEEFF5"/>
          </a:solidFill>
          <a:ln/>
          <a:effectLst>
            <a:outerShdw sx="100000" sy="100000" kx="0" ky="0" algn="bl" rotWithShape="0" blurRad="50800" dist="25400" dir="13500000">
              <a:srgbClr val="ffffff">
                <a:alpha val="70000"/>
              </a:srgbClr>
            </a:outerShdw>
          </a:effectLst>
        </p:spPr>
      </p:sp>
      <p:sp>
        <p:nvSpPr>
          <p:cNvPr id="6" name="Text 4"/>
          <p:cNvSpPr/>
          <p:nvPr/>
        </p:nvSpPr>
        <p:spPr>
          <a:xfrm>
            <a:off x="791230" y="1689616"/>
            <a:ext cx="325755" cy="407194"/>
          </a:xfrm>
          <a:prstGeom prst="rect">
            <a:avLst/>
          </a:prstGeom>
          <a:noFill/>
          <a:ln/>
        </p:spPr>
        <p:txBody>
          <a:bodyPr wrap="none" lIns="0" tIns="0" rIns="0" bIns="0" rtlCol="0" anchor="t"/>
          <a:lstStyle/>
          <a:p>
            <a:pPr algn="ctr" indent="0" marL="0">
              <a:lnSpc>
                <a:spcPts val="2550"/>
              </a:lnSpc>
              <a:buNone/>
            </a:pPr>
            <a:r>
              <a:rPr lang="en-US" sz="2550" b="1" dirty="0">
                <a:solidFill>
                  <a:srgbClr val="272525"/>
                </a:solidFill>
                <a:latin typeface="Barlow Bold" pitchFamily="34" charset="0"/>
                <a:ea typeface="Barlow Bold" pitchFamily="34" charset="-122"/>
                <a:cs typeface="Barlow Bold" pitchFamily="34" charset="-120"/>
              </a:rPr>
              <a:t>1</a:t>
            </a:r>
            <a:endParaRPr lang="en-US" sz="2550" dirty="0"/>
          </a:p>
        </p:txBody>
      </p:sp>
      <p:sp>
        <p:nvSpPr>
          <p:cNvPr id="7" name="Text 5"/>
          <p:cNvSpPr/>
          <p:nvPr/>
        </p:nvSpPr>
        <p:spPr>
          <a:xfrm>
            <a:off x="1985963" y="1732002"/>
            <a:ext cx="2714982" cy="339328"/>
          </a:xfrm>
          <a:prstGeom prst="rect">
            <a:avLst/>
          </a:prstGeom>
          <a:noFill/>
          <a:ln/>
        </p:spPr>
        <p:txBody>
          <a:bodyPr wrap="none" lIns="0" tIns="0" rIns="0" bIns="0" rtlCol="0" anchor="t"/>
          <a:lstStyle/>
          <a:p>
            <a:pPr algn="l" indent="0" marL="0">
              <a:lnSpc>
                <a:spcPts val="2650"/>
              </a:lnSpc>
              <a:buNone/>
            </a:pPr>
            <a:r>
              <a:rPr lang="en-US" sz="2100" b="1" dirty="0">
                <a:solidFill>
                  <a:srgbClr val="272525"/>
                </a:solidFill>
                <a:latin typeface="Barlow Bold" pitchFamily="34" charset="0"/>
                <a:ea typeface="Barlow Bold" pitchFamily="34" charset="-122"/>
                <a:cs typeface="Barlow Bold" pitchFamily="34" charset="-120"/>
              </a:rPr>
              <a:t>Section 139(1)</a:t>
            </a:r>
            <a:endParaRPr lang="en-US" sz="2100" dirty="0"/>
          </a:p>
        </p:txBody>
      </p:sp>
      <p:sp>
        <p:nvSpPr>
          <p:cNvPr id="8" name="Text 6"/>
          <p:cNvSpPr/>
          <p:nvPr/>
        </p:nvSpPr>
        <p:spPr>
          <a:xfrm>
            <a:off x="1985963" y="2195036"/>
            <a:ext cx="11922323" cy="990124"/>
          </a:xfrm>
          <a:prstGeom prst="rect">
            <a:avLst/>
          </a:prstGeom>
          <a:noFill/>
          <a:ln/>
        </p:spPr>
        <p:txBody>
          <a:bodyPr wrap="square" lIns="0" tIns="0" rIns="0" bIns="0" rtlCol="0" anchor="t"/>
          <a:lstStyle/>
          <a:p>
            <a:pPr algn="l" indent="0" marL="0">
              <a:lnSpc>
                <a:spcPts val="2550"/>
              </a:lnSpc>
              <a:buNone/>
            </a:pPr>
            <a:r>
              <a:rPr lang="en-US" sz="1600" dirty="0">
                <a:solidFill>
                  <a:srgbClr val="272525"/>
                </a:solidFill>
                <a:latin typeface="Montserrat" pitchFamily="34" charset="0"/>
                <a:ea typeface="Montserrat" pitchFamily="34" charset="-122"/>
                <a:cs typeface="Montserrat" pitchFamily="34" charset="-120"/>
              </a:rPr>
              <a:t>Mandates filing of income tax returns by individuals with income exceeding the basic exemption limit (₹2.5L/₹3L/₹5L) before claiming dedcutions under chapter VI-A or exemption u/s 10(38) or 54 or 54F, all companies and firms regardless of income, and persons meeting specific financial criteria.</a:t>
            </a:r>
            <a:endParaRPr lang="en-US" sz="1600" dirty="0"/>
          </a:p>
        </p:txBody>
      </p:sp>
      <p:sp>
        <p:nvSpPr>
          <p:cNvPr id="9" name="Text 7"/>
          <p:cNvSpPr/>
          <p:nvPr/>
        </p:nvSpPr>
        <p:spPr>
          <a:xfrm>
            <a:off x="1985963" y="3308866"/>
            <a:ext cx="11922323" cy="330041"/>
          </a:xfrm>
          <a:prstGeom prst="rect">
            <a:avLst/>
          </a:prstGeom>
          <a:noFill/>
          <a:ln/>
        </p:spPr>
        <p:txBody>
          <a:bodyPr wrap="none" lIns="0" tIns="0" rIns="0" bIns="0" rtlCol="0" anchor="t"/>
          <a:lstStyle/>
          <a:p>
            <a:pPr algn="l" indent="0" marL="0">
              <a:lnSpc>
                <a:spcPts val="2550"/>
              </a:lnSpc>
              <a:buNone/>
            </a:pPr>
            <a:r>
              <a:rPr lang="en-US" sz="1600" dirty="0">
                <a:solidFill>
                  <a:srgbClr val="272525"/>
                </a:solidFill>
                <a:latin typeface="Montserrat" pitchFamily="34" charset="0"/>
                <a:ea typeface="Montserrat" pitchFamily="34" charset="-122"/>
                <a:cs typeface="Montserrat" pitchFamily="34" charset="-120"/>
              </a:rPr>
              <a:t>The due dates are</a:t>
            </a:r>
            <a:endParaRPr lang="en-US" sz="1600" dirty="0"/>
          </a:p>
        </p:txBody>
      </p:sp>
      <p:sp>
        <p:nvSpPr>
          <p:cNvPr id="10" name="Text 8"/>
          <p:cNvSpPr/>
          <p:nvPr/>
        </p:nvSpPr>
        <p:spPr>
          <a:xfrm>
            <a:off x="1985963" y="3762613"/>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July 31 for individuals</a:t>
            </a:r>
            <a:pPr algn="l" indent="0" marL="0">
              <a:lnSpc>
                <a:spcPts val="2550"/>
              </a:lnSpc>
              <a:buNone/>
            </a:pPr>
            <a:r>
              <a:rPr lang="en-US" sz="1600" b="1" dirty="0">
                <a:solidFill>
                  <a:srgbClr val="272525"/>
                </a:solidFill>
                <a:latin typeface="Montserrat" pitchFamily="34" charset="0"/>
                <a:ea typeface="Montserrat" pitchFamily="34" charset="-122"/>
                <a:cs typeface="Montserrat" pitchFamily="34" charset="-120"/>
              </a:rPr>
              <a:t> </a:t>
            </a:r>
            <a:pPr algn="l" indent="0" marL="0">
              <a:lnSpc>
                <a:spcPts val="2550"/>
              </a:lnSpc>
              <a:buNone/>
            </a:pPr>
            <a:r>
              <a:rPr lang="en-US" sz="1600" dirty="0">
                <a:solidFill>
                  <a:srgbClr val="272525"/>
                </a:solidFill>
                <a:latin typeface="Montserrat" pitchFamily="34" charset="0"/>
                <a:ea typeface="Montserrat" pitchFamily="34" charset="-122"/>
                <a:cs typeface="Montserrat" pitchFamily="34" charset="-120"/>
              </a:rPr>
              <a:t>and non-audit cases,</a:t>
            </a:r>
            <a:endParaRPr lang="en-US" sz="1600" dirty="0"/>
          </a:p>
        </p:txBody>
      </p:sp>
      <p:sp>
        <p:nvSpPr>
          <p:cNvPr id="11" name="Text 9"/>
          <p:cNvSpPr/>
          <p:nvPr/>
        </p:nvSpPr>
        <p:spPr>
          <a:xfrm>
            <a:off x="1985963" y="4164806"/>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October 31 for audit cases including companies, and</a:t>
            </a:r>
            <a:endParaRPr lang="en-US" sz="1600" dirty="0"/>
          </a:p>
        </p:txBody>
      </p:sp>
      <p:sp>
        <p:nvSpPr>
          <p:cNvPr id="12" name="Text 10"/>
          <p:cNvSpPr/>
          <p:nvPr/>
        </p:nvSpPr>
        <p:spPr>
          <a:xfrm>
            <a:off x="1985963" y="4566999"/>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November 30 for cases requiring Transfer Pricing Reports.</a:t>
            </a:r>
            <a:endParaRPr lang="en-US" sz="1600" dirty="0"/>
          </a:p>
        </p:txBody>
      </p:sp>
      <p:sp>
        <p:nvSpPr>
          <p:cNvPr id="13" name="Text 11"/>
          <p:cNvSpPr/>
          <p:nvPr/>
        </p:nvSpPr>
        <p:spPr>
          <a:xfrm>
            <a:off x="1985963" y="5020747"/>
            <a:ext cx="11922323" cy="330041"/>
          </a:xfrm>
          <a:prstGeom prst="rect">
            <a:avLst/>
          </a:prstGeom>
          <a:noFill/>
          <a:ln/>
        </p:spPr>
        <p:txBody>
          <a:bodyPr wrap="none" lIns="0" tIns="0" rIns="0" bIns="0" rtlCol="0" anchor="t"/>
          <a:lstStyle/>
          <a:p>
            <a:pPr algn="l" indent="0" marL="0">
              <a:lnSpc>
                <a:spcPts val="2550"/>
              </a:lnSpc>
              <a:buNone/>
            </a:pPr>
            <a:r>
              <a:rPr lang="en-US" sz="1600" b="1" dirty="0">
                <a:solidFill>
                  <a:srgbClr val="272525"/>
                </a:solidFill>
                <a:latin typeface="Montserrat" pitchFamily="34" charset="0"/>
                <a:ea typeface="Montserrat" pitchFamily="34" charset="-122"/>
                <a:cs typeface="Montserrat" pitchFamily="34" charset="-120"/>
              </a:rPr>
              <a:t>Even if taxable income is below the exemption, file income tax if the below conditions are met:</a:t>
            </a:r>
            <a:endParaRPr lang="en-US" sz="1600" dirty="0"/>
          </a:p>
        </p:txBody>
      </p:sp>
      <p:sp>
        <p:nvSpPr>
          <p:cNvPr id="14" name="Text 12"/>
          <p:cNvSpPr/>
          <p:nvPr/>
        </p:nvSpPr>
        <p:spPr>
          <a:xfrm>
            <a:off x="1985963" y="5474494"/>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Holds assets outside India or has signing authority in any foreign account</a:t>
            </a:r>
            <a:endParaRPr lang="en-US" sz="1600" dirty="0"/>
          </a:p>
        </p:txBody>
      </p:sp>
      <p:sp>
        <p:nvSpPr>
          <p:cNvPr id="15" name="Text 13"/>
          <p:cNvSpPr/>
          <p:nvPr/>
        </p:nvSpPr>
        <p:spPr>
          <a:xfrm>
            <a:off x="1985963" y="5876687"/>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Has deposited more than 1 crore in one or more current accounts</a:t>
            </a:r>
            <a:endParaRPr lang="en-US" sz="1600" dirty="0"/>
          </a:p>
        </p:txBody>
      </p:sp>
      <p:sp>
        <p:nvSpPr>
          <p:cNvPr id="16" name="Text 14"/>
          <p:cNvSpPr/>
          <p:nvPr/>
        </p:nvSpPr>
        <p:spPr>
          <a:xfrm>
            <a:off x="1985963" y="6278880"/>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Incurred expenditure of over 2 lakh on foreign travel or 1 lakh on electricity</a:t>
            </a:r>
            <a:endParaRPr lang="en-US" sz="1600" dirty="0"/>
          </a:p>
        </p:txBody>
      </p:sp>
      <p:sp>
        <p:nvSpPr>
          <p:cNvPr id="17" name="Text 15"/>
          <p:cNvSpPr/>
          <p:nvPr/>
        </p:nvSpPr>
        <p:spPr>
          <a:xfrm>
            <a:off x="1985963" y="6681073"/>
            <a:ext cx="11922323" cy="330041"/>
          </a:xfrm>
          <a:prstGeom prst="rect">
            <a:avLst/>
          </a:prstGeom>
          <a:noFill/>
          <a:ln/>
        </p:spPr>
        <p:txBody>
          <a:bodyPr wrap="none" lIns="0" tIns="0" rIns="0" bIns="0" rtlCol="0" anchor="t"/>
          <a:lstStyle/>
          <a:p>
            <a:pPr algn="l" marL="342900" indent="-342900">
              <a:lnSpc>
                <a:spcPts val="2550"/>
              </a:lnSpc>
              <a:buSzPct val="100000"/>
              <a:buChar char="•"/>
            </a:pPr>
            <a:r>
              <a:rPr lang="en-US" sz="1600" dirty="0">
                <a:solidFill>
                  <a:srgbClr val="272525"/>
                </a:solidFill>
                <a:latin typeface="Montserrat" pitchFamily="34" charset="0"/>
                <a:ea typeface="Montserrat" pitchFamily="34" charset="-122"/>
                <a:cs typeface="Montserrat" pitchFamily="34" charset="-120"/>
              </a:rPr>
              <a:t>Claiming tax relief under sections 90, 90A or 91 (foreign tax credit)</a:t>
            </a:r>
            <a:endParaRPr lang="en-US" sz="1600" dirty="0"/>
          </a:p>
        </p:txBody>
      </p:sp>
      <p:sp>
        <p:nvSpPr>
          <p:cNvPr id="18" name="Text 16"/>
          <p:cNvSpPr/>
          <p:nvPr/>
        </p:nvSpPr>
        <p:spPr>
          <a:xfrm>
            <a:off x="722114" y="7320558"/>
            <a:ext cx="2714982" cy="339328"/>
          </a:xfrm>
          <a:prstGeom prst="rect">
            <a:avLst/>
          </a:prstGeom>
          <a:noFill/>
          <a:ln/>
        </p:spPr>
        <p:txBody>
          <a:bodyPr wrap="none" lIns="0" tIns="0" rIns="0" bIns="0" rtlCol="0" anchor="t"/>
          <a:lstStyle/>
          <a:p>
            <a:pPr algn="l" indent="0" marL="0">
              <a:lnSpc>
                <a:spcPts val="2650"/>
              </a:lnSpc>
              <a:buNone/>
            </a:pPr>
            <a:endParaRPr lang="en-US"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Shape 0"/>
          <p:cNvSpPr/>
          <p:nvPr/>
        </p:nvSpPr>
        <p:spPr>
          <a:xfrm>
            <a:off x="766048" y="457914"/>
            <a:ext cx="22860" cy="693539"/>
          </a:xfrm>
          <a:prstGeom prst="roundRect">
            <a:avLst>
              <a:gd name="adj" fmla="val 652120"/>
            </a:avLst>
          </a:prstGeom>
          <a:solidFill>
            <a:srgbClr val="C1C3D0"/>
          </a:solidFill>
          <a:ln/>
        </p:spPr>
      </p:sp>
      <p:sp>
        <p:nvSpPr>
          <p:cNvPr id="3" name="Shape 1"/>
          <p:cNvSpPr/>
          <p:nvPr/>
        </p:nvSpPr>
        <p:spPr>
          <a:xfrm>
            <a:off x="929521" y="632817"/>
            <a:ext cx="496848" cy="22860"/>
          </a:xfrm>
          <a:prstGeom prst="roundRect">
            <a:avLst>
              <a:gd name="adj" fmla="val 652120"/>
            </a:avLst>
          </a:prstGeom>
          <a:solidFill>
            <a:srgbClr val="C1C3D0"/>
          </a:solidFill>
          <a:ln/>
        </p:spPr>
      </p:sp>
      <p:sp>
        <p:nvSpPr>
          <p:cNvPr id="4" name="Shape 2"/>
          <p:cNvSpPr/>
          <p:nvPr/>
        </p:nvSpPr>
        <p:spPr>
          <a:xfrm>
            <a:off x="579715" y="457914"/>
            <a:ext cx="372666" cy="372666"/>
          </a:xfrm>
          <a:prstGeom prst="roundRect">
            <a:avLst>
              <a:gd name="adj" fmla="val 40002"/>
            </a:avLst>
          </a:prstGeom>
          <a:solidFill>
            <a:srgbClr val="EEEFF5"/>
          </a:solidFill>
          <a:ln/>
          <a:effectLst>
            <a:outerShdw sx="100000" sy="100000" kx="0" ky="0" algn="bl" rotWithShape="0" blurRad="40640" dist="20320" dir="13500000">
              <a:srgbClr val="ffffff">
                <a:alpha val="70000"/>
              </a:srgbClr>
            </a:outerShdw>
          </a:effectLst>
        </p:spPr>
      </p:sp>
      <p:pic>
        <p:nvPicPr>
          <p:cNvPr id="5" name="Image 0" descr="preencoded.png">    </p:cNvPr>
          <p:cNvPicPr>
            <a:picLocks noChangeAspect="1"/>
          </p:cNvPicPr>
          <p:nvPr/>
        </p:nvPicPr>
        <p:blipFill>
          <a:blip r:embed="rId1"/>
          <a:stretch>
            <a:fillRect/>
          </a:stretch>
        </p:blipFill>
        <p:spPr>
          <a:xfrm>
            <a:off x="635318" y="480834"/>
            <a:ext cx="261461" cy="326827"/>
          </a:xfrm>
          <a:prstGeom prst="rect">
            <a:avLst/>
          </a:prstGeom>
        </p:spPr>
      </p:pic>
      <p:sp>
        <p:nvSpPr>
          <p:cNvPr id="6" name="Text 3"/>
          <p:cNvSpPr/>
          <p:nvPr/>
        </p:nvSpPr>
        <p:spPr>
          <a:xfrm>
            <a:off x="1594247" y="514826"/>
            <a:ext cx="2910364" cy="272415"/>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Section 139(4) belated returns</a:t>
            </a:r>
            <a:endParaRPr lang="en-US" sz="1700" dirty="0"/>
          </a:p>
        </p:txBody>
      </p:sp>
      <p:sp>
        <p:nvSpPr>
          <p:cNvPr id="7" name="Text 4"/>
          <p:cNvSpPr/>
          <p:nvPr/>
        </p:nvSpPr>
        <p:spPr>
          <a:xfrm>
            <a:off x="1594247" y="886539"/>
            <a:ext cx="12456438" cy="264914"/>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Filing must be done before 3 months prior to the end of the assessment year or before completion of assessment, whichever is earlier.</a:t>
            </a:r>
            <a:endParaRPr lang="en-US" sz="1300" dirty="0"/>
          </a:p>
        </p:txBody>
      </p:sp>
      <p:sp>
        <p:nvSpPr>
          <p:cNvPr id="8" name="Text 5"/>
          <p:cNvSpPr/>
          <p:nvPr/>
        </p:nvSpPr>
        <p:spPr>
          <a:xfrm>
            <a:off x="579715" y="1399818"/>
            <a:ext cx="3659624" cy="272415"/>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Belated Return – AY 2024–25 Example</a:t>
            </a:r>
            <a:endParaRPr lang="en-US" sz="1700" dirty="0"/>
          </a:p>
        </p:txBody>
      </p:sp>
      <p:sp>
        <p:nvSpPr>
          <p:cNvPr id="9" name="Text 6"/>
          <p:cNvSpPr/>
          <p:nvPr/>
        </p:nvSpPr>
        <p:spPr>
          <a:xfrm>
            <a:off x="579715" y="1920597"/>
            <a:ext cx="13470969" cy="264914"/>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For </a:t>
            </a:r>
            <a:pPr algn="l" indent="0" marL="0">
              <a:lnSpc>
                <a:spcPts val="2050"/>
              </a:lnSpc>
              <a:buNone/>
            </a:pPr>
            <a:r>
              <a:rPr lang="en-US" sz="1300" b="1" dirty="0">
                <a:solidFill>
                  <a:srgbClr val="272525"/>
                </a:solidFill>
                <a:latin typeface="Montserrat" pitchFamily="34" charset="0"/>
                <a:ea typeface="Montserrat" pitchFamily="34" charset="-122"/>
                <a:cs typeface="Montserrat" pitchFamily="34" charset="-120"/>
              </a:rPr>
              <a:t>AY 2024–25</a:t>
            </a:r>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 the last date to file a bel</a:t>
            </a:r>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ated return under Section 139(4) is </a:t>
            </a:r>
            <a:pPr algn="l" indent="0" marL="0">
              <a:lnSpc>
                <a:spcPts val="2050"/>
              </a:lnSpc>
              <a:buNone/>
            </a:pPr>
            <a:r>
              <a:rPr lang="en-US" sz="1300" b="1" dirty="0">
                <a:solidFill>
                  <a:srgbClr val="272525"/>
                </a:solidFill>
                <a:latin typeface="Montserrat" pitchFamily="34" charset="0"/>
                <a:ea typeface="Montserrat" pitchFamily="34" charset="-122"/>
                <a:cs typeface="Montserrat" pitchFamily="34" charset="-120"/>
              </a:rPr>
              <a:t>31st December 2025</a:t>
            </a:r>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 unless assessment is completed earlier.</a:t>
            </a:r>
            <a:endParaRPr lang="en-US" sz="1300" dirty="0"/>
          </a:p>
        </p:txBody>
      </p:sp>
      <p:sp>
        <p:nvSpPr>
          <p:cNvPr id="10" name="Text 7"/>
          <p:cNvSpPr/>
          <p:nvPr/>
        </p:nvSpPr>
        <p:spPr>
          <a:xfrm>
            <a:off x="579715" y="2433876"/>
            <a:ext cx="2179439" cy="272415"/>
          </a:xfrm>
          <a:prstGeom prst="rect">
            <a:avLst/>
          </a:prstGeom>
          <a:noFill/>
          <a:ln/>
        </p:spPr>
        <p:txBody>
          <a:bodyPr wrap="none" lIns="0" tIns="0" rIns="0" bIns="0" rtlCol="0" anchor="t"/>
          <a:lstStyle/>
          <a:p>
            <a:pPr algn="l" indent="0" marL="0">
              <a:lnSpc>
                <a:spcPts val="2100"/>
              </a:lnSpc>
              <a:buNone/>
            </a:pPr>
            <a:r>
              <a:rPr lang="en-US" sz="1700" b="1" dirty="0">
                <a:solidFill>
                  <a:srgbClr val="7068F4"/>
                </a:solidFill>
                <a:latin typeface="Barlow Bold" pitchFamily="34" charset="0"/>
                <a:ea typeface="Barlow Bold" pitchFamily="34" charset="-122"/>
                <a:cs typeface="Barlow Bold" pitchFamily="34" charset="-120"/>
              </a:rPr>
              <a:t>Section 139(4A)</a:t>
            </a:r>
            <a:endParaRPr lang="en-US" sz="1700" dirty="0"/>
          </a:p>
        </p:txBody>
      </p:sp>
      <p:sp>
        <p:nvSpPr>
          <p:cNvPr id="11" name="Shape 8"/>
          <p:cNvSpPr/>
          <p:nvPr/>
        </p:nvSpPr>
        <p:spPr>
          <a:xfrm>
            <a:off x="766048" y="2954655"/>
            <a:ext cx="22860" cy="4816912"/>
          </a:xfrm>
          <a:prstGeom prst="roundRect">
            <a:avLst>
              <a:gd name="adj" fmla="val 652120"/>
            </a:avLst>
          </a:prstGeom>
          <a:solidFill>
            <a:srgbClr val="C1C3D0"/>
          </a:solidFill>
          <a:ln/>
        </p:spPr>
      </p:sp>
      <p:sp>
        <p:nvSpPr>
          <p:cNvPr id="12" name="Shape 9"/>
          <p:cNvSpPr/>
          <p:nvPr/>
        </p:nvSpPr>
        <p:spPr>
          <a:xfrm>
            <a:off x="929521" y="3129558"/>
            <a:ext cx="496848" cy="22860"/>
          </a:xfrm>
          <a:prstGeom prst="roundRect">
            <a:avLst>
              <a:gd name="adj" fmla="val 652120"/>
            </a:avLst>
          </a:prstGeom>
          <a:solidFill>
            <a:srgbClr val="C1C3D0"/>
          </a:solidFill>
          <a:ln/>
        </p:spPr>
      </p:sp>
      <p:sp>
        <p:nvSpPr>
          <p:cNvPr id="13" name="Shape 10"/>
          <p:cNvSpPr/>
          <p:nvPr/>
        </p:nvSpPr>
        <p:spPr>
          <a:xfrm>
            <a:off x="579715" y="2954655"/>
            <a:ext cx="372666" cy="372666"/>
          </a:xfrm>
          <a:prstGeom prst="roundRect">
            <a:avLst>
              <a:gd name="adj" fmla="val 40002"/>
            </a:avLst>
          </a:prstGeom>
          <a:solidFill>
            <a:srgbClr val="EEEFF5"/>
          </a:solidFill>
          <a:ln/>
          <a:effectLst>
            <a:outerShdw sx="100000" sy="100000" kx="0" ky="0" algn="bl" rotWithShape="0" blurRad="40640" dist="20320" dir="13500000">
              <a:srgbClr val="ffffff">
                <a:alpha val="70000"/>
              </a:srgbClr>
            </a:outerShdw>
          </a:effectLst>
        </p:spPr>
      </p:sp>
      <p:pic>
        <p:nvPicPr>
          <p:cNvPr id="14" name="Image 1" descr="preencoded.png">    </p:cNvPr>
          <p:cNvPicPr>
            <a:picLocks noChangeAspect="1"/>
          </p:cNvPicPr>
          <p:nvPr/>
        </p:nvPicPr>
        <p:blipFill>
          <a:blip r:embed="rId2"/>
          <a:stretch>
            <a:fillRect/>
          </a:stretch>
        </p:blipFill>
        <p:spPr>
          <a:xfrm>
            <a:off x="635318" y="2977575"/>
            <a:ext cx="261461" cy="326827"/>
          </a:xfrm>
          <a:prstGeom prst="rect">
            <a:avLst/>
          </a:prstGeom>
        </p:spPr>
      </p:pic>
      <p:sp>
        <p:nvSpPr>
          <p:cNvPr id="15" name="Text 11"/>
          <p:cNvSpPr/>
          <p:nvPr/>
        </p:nvSpPr>
        <p:spPr>
          <a:xfrm>
            <a:off x="1594247" y="3008471"/>
            <a:ext cx="12456438" cy="794742"/>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Every person who is in receipt of income in respect of which he is assessable as a representative assessee from property held under trust/legal obligation wholly or partly for charitable or religious purposes, etc., needs to file Income tax return if total income exceeds maximum amount not chargeable to tax.</a:t>
            </a:r>
            <a:endParaRPr lang="en-US" sz="1300" dirty="0"/>
          </a:p>
        </p:txBody>
      </p:sp>
      <p:sp>
        <p:nvSpPr>
          <p:cNvPr id="16" name="Text 12"/>
          <p:cNvSpPr/>
          <p:nvPr/>
        </p:nvSpPr>
        <p:spPr>
          <a:xfrm>
            <a:off x="1594247" y="3902512"/>
            <a:ext cx="12456438" cy="264914"/>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Such return needs to filed Within time allowed under section 139(1)</a:t>
            </a:r>
            <a:endParaRPr lang="en-US" sz="1300" dirty="0"/>
          </a:p>
        </p:txBody>
      </p:sp>
      <p:sp>
        <p:nvSpPr>
          <p:cNvPr id="17" name="Shape 13"/>
          <p:cNvSpPr/>
          <p:nvPr/>
        </p:nvSpPr>
        <p:spPr>
          <a:xfrm>
            <a:off x="929521" y="4673560"/>
            <a:ext cx="496848" cy="22860"/>
          </a:xfrm>
          <a:prstGeom prst="roundRect">
            <a:avLst>
              <a:gd name="adj" fmla="val 652120"/>
            </a:avLst>
          </a:prstGeom>
          <a:solidFill>
            <a:srgbClr val="C1C3D0"/>
          </a:solidFill>
          <a:ln/>
        </p:spPr>
      </p:sp>
      <p:sp>
        <p:nvSpPr>
          <p:cNvPr id="18" name="Shape 14"/>
          <p:cNvSpPr/>
          <p:nvPr/>
        </p:nvSpPr>
        <p:spPr>
          <a:xfrm>
            <a:off x="579715" y="4498658"/>
            <a:ext cx="372666" cy="372666"/>
          </a:xfrm>
          <a:prstGeom prst="roundRect">
            <a:avLst>
              <a:gd name="adj" fmla="val 40002"/>
            </a:avLst>
          </a:prstGeom>
          <a:solidFill>
            <a:srgbClr val="EEEFF5"/>
          </a:solidFill>
          <a:ln/>
          <a:effectLst>
            <a:outerShdw sx="100000" sy="100000" kx="0" ky="0" algn="bl" rotWithShape="0" blurRad="40640" dist="20320" dir="13500000">
              <a:srgbClr val="ffffff">
                <a:alpha val="70000"/>
              </a:srgbClr>
            </a:outerShdw>
          </a:effectLst>
        </p:spPr>
      </p:sp>
      <p:pic>
        <p:nvPicPr>
          <p:cNvPr id="19" name="Image 2" descr="preencoded.png">    </p:cNvPr>
          <p:cNvPicPr>
            <a:picLocks noChangeAspect="1"/>
          </p:cNvPicPr>
          <p:nvPr/>
        </p:nvPicPr>
        <p:blipFill>
          <a:blip r:embed="rId3"/>
          <a:stretch>
            <a:fillRect/>
          </a:stretch>
        </p:blipFill>
        <p:spPr>
          <a:xfrm>
            <a:off x="635318" y="4521577"/>
            <a:ext cx="261461" cy="326827"/>
          </a:xfrm>
          <a:prstGeom prst="rect">
            <a:avLst/>
          </a:prstGeom>
        </p:spPr>
      </p:pic>
      <p:sp>
        <p:nvSpPr>
          <p:cNvPr id="20" name="Text 15"/>
          <p:cNvSpPr/>
          <p:nvPr/>
        </p:nvSpPr>
        <p:spPr>
          <a:xfrm>
            <a:off x="1594247" y="4555569"/>
            <a:ext cx="2179439" cy="272415"/>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Section 139(4B)</a:t>
            </a:r>
            <a:endParaRPr lang="en-US" sz="1700" dirty="0"/>
          </a:p>
        </p:txBody>
      </p:sp>
      <p:sp>
        <p:nvSpPr>
          <p:cNvPr id="21" name="Text 16"/>
          <p:cNvSpPr/>
          <p:nvPr/>
        </p:nvSpPr>
        <p:spPr>
          <a:xfrm>
            <a:off x="1594247" y="4927283"/>
            <a:ext cx="12456438" cy="264914"/>
          </a:xfrm>
          <a:prstGeom prst="rect">
            <a:avLst/>
          </a:prstGeom>
          <a:noFill/>
          <a:ln/>
        </p:spPr>
        <p:txBody>
          <a:bodyPr wrap="non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Every political party needs to file income tax returns by its chief executive officer Within time allowed under section 139(1).</a:t>
            </a:r>
            <a:endParaRPr lang="en-US" sz="1300" dirty="0"/>
          </a:p>
        </p:txBody>
      </p:sp>
      <p:sp>
        <p:nvSpPr>
          <p:cNvPr id="22" name="Shape 17"/>
          <p:cNvSpPr/>
          <p:nvPr/>
        </p:nvSpPr>
        <p:spPr>
          <a:xfrm>
            <a:off x="929521" y="5698331"/>
            <a:ext cx="496848" cy="22860"/>
          </a:xfrm>
          <a:prstGeom prst="roundRect">
            <a:avLst>
              <a:gd name="adj" fmla="val 652120"/>
            </a:avLst>
          </a:prstGeom>
          <a:solidFill>
            <a:srgbClr val="C1C3D0"/>
          </a:solidFill>
          <a:ln/>
        </p:spPr>
      </p:sp>
      <p:sp>
        <p:nvSpPr>
          <p:cNvPr id="23" name="Shape 18"/>
          <p:cNvSpPr/>
          <p:nvPr/>
        </p:nvSpPr>
        <p:spPr>
          <a:xfrm>
            <a:off x="579715" y="5523428"/>
            <a:ext cx="372666" cy="372666"/>
          </a:xfrm>
          <a:prstGeom prst="roundRect">
            <a:avLst>
              <a:gd name="adj" fmla="val 40002"/>
            </a:avLst>
          </a:prstGeom>
          <a:solidFill>
            <a:srgbClr val="EEEFF5"/>
          </a:solidFill>
          <a:ln/>
          <a:effectLst>
            <a:outerShdw sx="100000" sy="100000" kx="0" ky="0" algn="bl" rotWithShape="0" blurRad="40640" dist="20320" dir="13500000">
              <a:srgbClr val="ffffff">
                <a:alpha val="70000"/>
              </a:srgbClr>
            </a:outerShdw>
          </a:effectLst>
        </p:spPr>
      </p:sp>
      <p:pic>
        <p:nvPicPr>
          <p:cNvPr id="24" name="Image 3" descr="preencoded.png">    </p:cNvPr>
          <p:cNvPicPr>
            <a:picLocks noChangeAspect="1"/>
          </p:cNvPicPr>
          <p:nvPr/>
        </p:nvPicPr>
        <p:blipFill>
          <a:blip r:embed="rId4"/>
          <a:stretch>
            <a:fillRect/>
          </a:stretch>
        </p:blipFill>
        <p:spPr>
          <a:xfrm>
            <a:off x="635318" y="5546348"/>
            <a:ext cx="261461" cy="326827"/>
          </a:xfrm>
          <a:prstGeom prst="rect">
            <a:avLst/>
          </a:prstGeom>
        </p:spPr>
      </p:pic>
      <p:sp>
        <p:nvSpPr>
          <p:cNvPr id="25" name="Text 19"/>
          <p:cNvSpPr/>
          <p:nvPr/>
        </p:nvSpPr>
        <p:spPr>
          <a:xfrm>
            <a:off x="1594247" y="5580340"/>
            <a:ext cx="2179439" cy="272415"/>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Section 139(4C)</a:t>
            </a:r>
            <a:endParaRPr lang="en-US" sz="1700" dirty="0"/>
          </a:p>
        </p:txBody>
      </p:sp>
      <p:sp>
        <p:nvSpPr>
          <p:cNvPr id="26" name="Text 20"/>
          <p:cNvSpPr/>
          <p:nvPr/>
        </p:nvSpPr>
        <p:spPr>
          <a:xfrm>
            <a:off x="1594247" y="5952053"/>
            <a:ext cx="12456438" cy="529828"/>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Every person referred to in clauses 21, 22B, 23A, 23B,23C, 24(a) or (b), 46, 47, 23D, 23DA, and 23FB of Section 10 must file an Income Tax Return within the time allowed under Section 139(1).</a:t>
            </a:r>
            <a:endParaRPr lang="en-US" sz="1300" dirty="0"/>
          </a:p>
        </p:txBody>
      </p:sp>
      <p:sp>
        <p:nvSpPr>
          <p:cNvPr id="27" name="Shape 21"/>
          <p:cNvSpPr/>
          <p:nvPr/>
        </p:nvSpPr>
        <p:spPr>
          <a:xfrm>
            <a:off x="929521" y="6988016"/>
            <a:ext cx="496848" cy="22860"/>
          </a:xfrm>
          <a:prstGeom prst="roundRect">
            <a:avLst>
              <a:gd name="adj" fmla="val 652120"/>
            </a:avLst>
          </a:prstGeom>
          <a:solidFill>
            <a:srgbClr val="C1C3D0"/>
          </a:solidFill>
          <a:ln/>
        </p:spPr>
      </p:sp>
      <p:sp>
        <p:nvSpPr>
          <p:cNvPr id="28" name="Shape 22"/>
          <p:cNvSpPr/>
          <p:nvPr/>
        </p:nvSpPr>
        <p:spPr>
          <a:xfrm>
            <a:off x="579715" y="6813113"/>
            <a:ext cx="372666" cy="372666"/>
          </a:xfrm>
          <a:prstGeom prst="roundRect">
            <a:avLst>
              <a:gd name="adj" fmla="val 40002"/>
            </a:avLst>
          </a:prstGeom>
          <a:solidFill>
            <a:srgbClr val="EEEFF5"/>
          </a:solidFill>
          <a:ln/>
          <a:effectLst>
            <a:outerShdw sx="100000" sy="100000" kx="0" ky="0" algn="bl" rotWithShape="0" blurRad="40640" dist="20320" dir="13500000">
              <a:srgbClr val="ffffff">
                <a:alpha val="70000"/>
              </a:srgbClr>
            </a:outerShdw>
          </a:effectLst>
        </p:spPr>
      </p:sp>
      <p:pic>
        <p:nvPicPr>
          <p:cNvPr id="29" name="Image 4" descr="preencoded.png">    </p:cNvPr>
          <p:cNvPicPr>
            <a:picLocks noChangeAspect="1"/>
          </p:cNvPicPr>
          <p:nvPr/>
        </p:nvPicPr>
        <p:blipFill>
          <a:blip r:embed="rId5"/>
          <a:stretch>
            <a:fillRect/>
          </a:stretch>
        </p:blipFill>
        <p:spPr>
          <a:xfrm>
            <a:off x="635318" y="6836033"/>
            <a:ext cx="261461" cy="326827"/>
          </a:xfrm>
          <a:prstGeom prst="rect">
            <a:avLst/>
          </a:prstGeom>
        </p:spPr>
      </p:pic>
      <p:sp>
        <p:nvSpPr>
          <p:cNvPr id="30" name="Text 23"/>
          <p:cNvSpPr/>
          <p:nvPr/>
        </p:nvSpPr>
        <p:spPr>
          <a:xfrm>
            <a:off x="1594247" y="6870025"/>
            <a:ext cx="2179439" cy="272415"/>
          </a:xfrm>
          <a:prstGeom prst="rect">
            <a:avLst/>
          </a:prstGeom>
          <a:noFill/>
          <a:ln/>
        </p:spPr>
        <p:txBody>
          <a:bodyPr wrap="none" lIns="0" tIns="0" rIns="0" bIns="0" rtlCol="0" anchor="t"/>
          <a:lstStyle/>
          <a:p>
            <a:pPr algn="l" indent="0" marL="0">
              <a:lnSpc>
                <a:spcPts val="2100"/>
              </a:lnSpc>
              <a:buNone/>
            </a:pPr>
            <a:r>
              <a:rPr lang="en-US" sz="1700" b="1" dirty="0">
                <a:solidFill>
                  <a:srgbClr val="272525"/>
                </a:solidFill>
                <a:latin typeface="Barlow Bold" pitchFamily="34" charset="0"/>
                <a:ea typeface="Barlow Bold" pitchFamily="34" charset="-122"/>
                <a:cs typeface="Barlow Bold" pitchFamily="34" charset="-120"/>
              </a:rPr>
              <a:t>Section 139(4D)</a:t>
            </a:r>
            <a:endParaRPr lang="en-US" sz="1700" dirty="0"/>
          </a:p>
        </p:txBody>
      </p:sp>
      <p:sp>
        <p:nvSpPr>
          <p:cNvPr id="31" name="Text 24"/>
          <p:cNvSpPr/>
          <p:nvPr/>
        </p:nvSpPr>
        <p:spPr>
          <a:xfrm>
            <a:off x="1594247" y="7241738"/>
            <a:ext cx="12456438" cy="529828"/>
          </a:xfrm>
          <a:prstGeom prst="rect">
            <a:avLst/>
          </a:prstGeom>
          <a:noFill/>
          <a:ln/>
        </p:spPr>
        <p:txBody>
          <a:bodyPr wrap="square" lIns="0" tIns="0" rIns="0" bIns="0" rtlCol="0" anchor="t"/>
          <a:lstStyle/>
          <a:p>
            <a:pPr algn="l" indent="0" marL="0">
              <a:lnSpc>
                <a:spcPts val="2050"/>
              </a:lnSpc>
              <a:buNone/>
            </a:pPr>
            <a:r>
              <a:rPr lang="en-US" sz="1300" dirty="0">
                <a:solidFill>
                  <a:srgbClr val="272525"/>
                </a:solidFill>
                <a:latin typeface="Montserrat" pitchFamily="34" charset="0"/>
                <a:ea typeface="Montserrat" pitchFamily="34" charset="-122"/>
                <a:cs typeface="Montserrat" pitchFamily="34" charset="-120"/>
              </a:rPr>
              <a:t>Every University, college or other institution referred to in section 35(1)(ii) and 35(1)(iii) which is not required to furnish return of income or loss under any other provisions need to file Income tax return Within time allowed under section 139(1)</a:t>
            </a:r>
            <a:endParaRPr lang="en-US"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Shape 0"/>
          <p:cNvSpPr/>
          <p:nvPr/>
        </p:nvSpPr>
        <p:spPr>
          <a:xfrm>
            <a:off x="872966" y="519113"/>
            <a:ext cx="22860" cy="2676049"/>
          </a:xfrm>
          <a:prstGeom prst="roundRect">
            <a:avLst>
              <a:gd name="adj" fmla="val 743260"/>
            </a:avLst>
          </a:prstGeom>
          <a:solidFill>
            <a:srgbClr val="C1C3D0"/>
          </a:solidFill>
          <a:ln/>
        </p:spPr>
      </p:sp>
      <p:sp>
        <p:nvSpPr>
          <p:cNvPr id="3" name="Shape 1"/>
          <p:cNvSpPr/>
          <p:nvPr/>
        </p:nvSpPr>
        <p:spPr>
          <a:xfrm>
            <a:off x="1062454" y="719971"/>
            <a:ext cx="566261" cy="22860"/>
          </a:xfrm>
          <a:prstGeom prst="roundRect">
            <a:avLst>
              <a:gd name="adj" fmla="val 743260"/>
            </a:avLst>
          </a:prstGeom>
          <a:solidFill>
            <a:srgbClr val="C1C3D0"/>
          </a:solidFill>
          <a:ln/>
        </p:spPr>
      </p:sp>
      <p:sp>
        <p:nvSpPr>
          <p:cNvPr id="4" name="Shape 2"/>
          <p:cNvSpPr/>
          <p:nvPr/>
        </p:nvSpPr>
        <p:spPr>
          <a:xfrm>
            <a:off x="660618" y="519113"/>
            <a:ext cx="424696" cy="424696"/>
          </a:xfrm>
          <a:prstGeom prst="roundRect">
            <a:avLst>
              <a:gd name="adj" fmla="val 40007"/>
            </a:avLst>
          </a:prstGeom>
          <a:solidFill>
            <a:srgbClr val="EEEFF5"/>
          </a:solidFill>
          <a:ln/>
          <a:effectLst>
            <a:outerShdw sx="100000" sy="100000" kx="0" ky="0" algn="bl" rotWithShape="0" blurRad="46990" dist="22860" dir="13500000">
              <a:srgbClr val="ffffff">
                <a:alpha val="70000"/>
              </a:srgbClr>
            </a:outerShdw>
          </a:effectLst>
        </p:spPr>
      </p:sp>
      <p:pic>
        <p:nvPicPr>
          <p:cNvPr id="5" name="Image 0" descr="preencoded.png">    </p:cNvPr>
          <p:cNvPicPr>
            <a:picLocks noChangeAspect="1"/>
          </p:cNvPicPr>
          <p:nvPr/>
        </p:nvPicPr>
        <p:blipFill>
          <a:blip r:embed="rId1"/>
          <a:stretch>
            <a:fillRect/>
          </a:stretch>
        </p:blipFill>
        <p:spPr>
          <a:xfrm>
            <a:off x="723900" y="545128"/>
            <a:ext cx="298013" cy="372547"/>
          </a:xfrm>
          <a:prstGeom prst="rect">
            <a:avLst/>
          </a:prstGeom>
        </p:spPr>
      </p:pic>
      <p:sp>
        <p:nvSpPr>
          <p:cNvPr id="6" name="Text 3"/>
          <p:cNvSpPr/>
          <p:nvPr/>
        </p:nvSpPr>
        <p:spPr>
          <a:xfrm>
            <a:off x="1816894" y="584002"/>
            <a:ext cx="3155513" cy="310396"/>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Barlow Bold" pitchFamily="34" charset="0"/>
                <a:ea typeface="Barlow Bold" pitchFamily="34" charset="-122"/>
                <a:cs typeface="Barlow Bold" pitchFamily="34" charset="-120"/>
              </a:rPr>
              <a:t>Section 139(5) revised return</a:t>
            </a:r>
            <a:endParaRPr lang="en-US" sz="1950" dirty="0"/>
          </a:p>
        </p:txBody>
      </p:sp>
      <p:sp>
        <p:nvSpPr>
          <p:cNvPr id="7" name="Text 4"/>
          <p:cNvSpPr/>
          <p:nvPr/>
        </p:nvSpPr>
        <p:spPr>
          <a:xfrm>
            <a:off x="1816894" y="1007626"/>
            <a:ext cx="12152828" cy="302062"/>
          </a:xfrm>
          <a:prstGeom prst="rect">
            <a:avLst/>
          </a:prstGeom>
          <a:noFill/>
          <a:ln/>
        </p:spPr>
        <p:txBody>
          <a:bodyPr wrap="non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Return needs to be filed before 3 months prior to the end of the relevant assessment year.</a:t>
            </a:r>
            <a:endParaRPr lang="en-US" sz="1450" dirty="0"/>
          </a:p>
        </p:txBody>
      </p:sp>
      <p:sp>
        <p:nvSpPr>
          <p:cNvPr id="8" name="Shape 5"/>
          <p:cNvSpPr/>
          <p:nvPr/>
        </p:nvSpPr>
        <p:spPr>
          <a:xfrm>
            <a:off x="1062454" y="1888093"/>
            <a:ext cx="566261" cy="22860"/>
          </a:xfrm>
          <a:prstGeom prst="roundRect">
            <a:avLst>
              <a:gd name="adj" fmla="val 743260"/>
            </a:avLst>
          </a:prstGeom>
          <a:solidFill>
            <a:srgbClr val="C1C3D0"/>
          </a:solidFill>
          <a:ln/>
        </p:spPr>
      </p:sp>
      <p:sp>
        <p:nvSpPr>
          <p:cNvPr id="9" name="Shape 6"/>
          <p:cNvSpPr/>
          <p:nvPr/>
        </p:nvSpPr>
        <p:spPr>
          <a:xfrm>
            <a:off x="660618" y="1687235"/>
            <a:ext cx="424696" cy="424696"/>
          </a:xfrm>
          <a:prstGeom prst="roundRect">
            <a:avLst>
              <a:gd name="adj" fmla="val 40007"/>
            </a:avLst>
          </a:prstGeom>
          <a:solidFill>
            <a:srgbClr val="EEEFF5"/>
          </a:solidFill>
          <a:ln/>
          <a:effectLst>
            <a:outerShdw sx="100000" sy="100000" kx="0" ky="0" algn="bl" rotWithShape="0" blurRad="46990" dist="22860" dir="13500000">
              <a:srgbClr val="ffffff">
                <a:alpha val="70000"/>
              </a:srgbClr>
            </a:outerShdw>
          </a:effectLst>
        </p:spPr>
      </p:sp>
      <p:pic>
        <p:nvPicPr>
          <p:cNvPr id="10" name="Image 1" descr="preencoded.png">    </p:cNvPr>
          <p:cNvPicPr>
            <a:picLocks noChangeAspect="1"/>
          </p:cNvPicPr>
          <p:nvPr/>
        </p:nvPicPr>
        <p:blipFill>
          <a:blip r:embed="rId2"/>
          <a:stretch>
            <a:fillRect/>
          </a:stretch>
        </p:blipFill>
        <p:spPr>
          <a:xfrm>
            <a:off x="723900" y="1713250"/>
            <a:ext cx="298013" cy="372547"/>
          </a:xfrm>
          <a:prstGeom prst="rect">
            <a:avLst/>
          </a:prstGeom>
        </p:spPr>
      </p:pic>
      <p:sp>
        <p:nvSpPr>
          <p:cNvPr id="11" name="Text 7"/>
          <p:cNvSpPr/>
          <p:nvPr/>
        </p:nvSpPr>
        <p:spPr>
          <a:xfrm>
            <a:off x="1816894" y="1752124"/>
            <a:ext cx="4412933" cy="310396"/>
          </a:xfrm>
          <a:prstGeom prst="rect">
            <a:avLst/>
          </a:prstGeom>
          <a:noFill/>
          <a:ln/>
        </p:spPr>
        <p:txBody>
          <a:bodyPr wrap="none" lIns="0" tIns="0" rIns="0" bIns="0" rtlCol="0" anchor="t"/>
          <a:lstStyle/>
          <a:p>
            <a:pPr algn="l" indent="0" marL="0">
              <a:lnSpc>
                <a:spcPts val="2400"/>
              </a:lnSpc>
              <a:buNone/>
            </a:pPr>
            <a:r>
              <a:rPr lang="en-US" sz="1950" b="1" dirty="0">
                <a:solidFill>
                  <a:srgbClr val="272525"/>
                </a:solidFill>
                <a:latin typeface="Barlow Bold" pitchFamily="34" charset="0"/>
                <a:ea typeface="Barlow Bold" pitchFamily="34" charset="-122"/>
                <a:cs typeface="Barlow Bold" pitchFamily="34" charset="-120"/>
              </a:rPr>
              <a:t>Section 139(8A) Filling of updated return</a:t>
            </a:r>
            <a:endParaRPr lang="en-US" sz="1950" dirty="0"/>
          </a:p>
        </p:txBody>
      </p:sp>
      <p:sp>
        <p:nvSpPr>
          <p:cNvPr id="12" name="Text 8"/>
          <p:cNvSpPr/>
          <p:nvPr/>
        </p:nvSpPr>
        <p:spPr>
          <a:xfrm>
            <a:off x="1816894" y="2175748"/>
            <a:ext cx="12152828" cy="604123"/>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It allows any person to file an updated return to correct omissions or report missed income, even if no return was filed earlier — except in cases of search, survey, pending assessments, or initiated prosecution.</a:t>
            </a:r>
            <a:endParaRPr lang="en-US" sz="1450" dirty="0"/>
          </a:p>
        </p:txBody>
      </p:sp>
      <p:sp>
        <p:nvSpPr>
          <p:cNvPr id="13" name="Text 9"/>
          <p:cNvSpPr/>
          <p:nvPr/>
        </p:nvSpPr>
        <p:spPr>
          <a:xfrm>
            <a:off x="1816894" y="2893100"/>
            <a:ext cx="12152828" cy="302062"/>
          </a:xfrm>
          <a:prstGeom prst="rect">
            <a:avLst/>
          </a:prstGeom>
          <a:noFill/>
          <a:ln/>
        </p:spPr>
        <p:txBody>
          <a:bodyPr wrap="non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Return need to filed </a:t>
            </a:r>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within 48 months</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from the end of the relevant assessment year with additional tax.</a:t>
            </a:r>
            <a:endParaRPr lang="en-US" sz="1450" dirty="0"/>
          </a:p>
        </p:txBody>
      </p:sp>
      <p:sp>
        <p:nvSpPr>
          <p:cNvPr id="14" name="Text 10"/>
          <p:cNvSpPr/>
          <p:nvPr/>
        </p:nvSpPr>
        <p:spPr>
          <a:xfrm>
            <a:off x="660678" y="3478292"/>
            <a:ext cx="6339959" cy="310396"/>
          </a:xfrm>
          <a:prstGeom prst="rect">
            <a:avLst/>
          </a:prstGeom>
          <a:noFill/>
          <a:ln/>
        </p:spPr>
        <p:txBody>
          <a:bodyPr wrap="none" lIns="0" tIns="0" rIns="0" bIns="0" rtlCol="0" anchor="t"/>
          <a:lstStyle/>
          <a:p>
            <a:pPr algn="l" indent="0" marL="0">
              <a:lnSpc>
                <a:spcPts val="2400"/>
              </a:lnSpc>
              <a:buNone/>
            </a:pPr>
            <a:r>
              <a:rPr lang="en-US" sz="1950" b="1" dirty="0">
                <a:solidFill>
                  <a:srgbClr val="7068F4"/>
                </a:solidFill>
                <a:latin typeface="Barlow Bold" pitchFamily="34" charset="0"/>
                <a:ea typeface="Barlow Bold" pitchFamily="34" charset="-122"/>
                <a:cs typeface="Barlow Bold" pitchFamily="34" charset="-120"/>
              </a:rPr>
              <a:t>Additional Tax for Updated Returns Under Section 139(8A)</a:t>
            </a:r>
            <a:endParaRPr lang="en-US" sz="1950" dirty="0"/>
          </a:p>
        </p:txBody>
      </p:sp>
      <p:sp>
        <p:nvSpPr>
          <p:cNvPr id="15" name="Shape 11"/>
          <p:cNvSpPr/>
          <p:nvPr/>
        </p:nvSpPr>
        <p:spPr>
          <a:xfrm>
            <a:off x="660678" y="4071818"/>
            <a:ext cx="13309044" cy="3640217"/>
          </a:xfrm>
          <a:prstGeom prst="roundRect">
            <a:avLst>
              <a:gd name="adj" fmla="val 4668"/>
            </a:avLst>
          </a:prstGeom>
          <a:noFill/>
          <a:ln w="7620">
            <a:solidFill>
              <a:srgbClr val="000000">
                <a:alpha val="8000"/>
              </a:srgbClr>
            </a:solidFill>
            <a:prstDash val="solid"/>
          </a:ln>
        </p:spPr>
      </p:sp>
      <p:sp>
        <p:nvSpPr>
          <p:cNvPr id="16" name="Shape 12"/>
          <p:cNvSpPr/>
          <p:nvPr/>
        </p:nvSpPr>
        <p:spPr>
          <a:xfrm>
            <a:off x="668298" y="4079438"/>
            <a:ext cx="13293804" cy="543758"/>
          </a:xfrm>
          <a:prstGeom prst="rect">
            <a:avLst/>
          </a:prstGeom>
          <a:solidFill>
            <a:srgbClr val="FFFFFF">
              <a:alpha val="4000"/>
            </a:srgbClr>
          </a:solidFill>
          <a:ln/>
        </p:spPr>
      </p:sp>
      <p:sp>
        <p:nvSpPr>
          <p:cNvPr id="17" name="Text 13"/>
          <p:cNvSpPr/>
          <p:nvPr/>
        </p:nvSpPr>
        <p:spPr>
          <a:xfrm>
            <a:off x="857012" y="4200287"/>
            <a:ext cx="6265664" cy="302062"/>
          </a:xfrm>
          <a:prstGeom prst="rect">
            <a:avLst/>
          </a:prstGeom>
          <a:noFill/>
          <a:ln/>
        </p:spPr>
        <p:txBody>
          <a:bodyPr wrap="non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Time Period</a:t>
            </a:r>
            <a:endParaRPr lang="en-US" sz="1450" dirty="0"/>
          </a:p>
        </p:txBody>
      </p:sp>
      <p:sp>
        <p:nvSpPr>
          <p:cNvPr id="18" name="Text 14"/>
          <p:cNvSpPr/>
          <p:nvPr/>
        </p:nvSpPr>
        <p:spPr>
          <a:xfrm>
            <a:off x="7507724" y="4200287"/>
            <a:ext cx="6265664" cy="302062"/>
          </a:xfrm>
          <a:prstGeom prst="rect">
            <a:avLst/>
          </a:prstGeom>
          <a:noFill/>
          <a:ln/>
        </p:spPr>
        <p:txBody>
          <a:bodyPr wrap="non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Additional Tax</a:t>
            </a:r>
            <a:endParaRPr lang="en-US" sz="1450" dirty="0"/>
          </a:p>
        </p:txBody>
      </p:sp>
      <p:sp>
        <p:nvSpPr>
          <p:cNvPr id="19" name="Shape 15"/>
          <p:cNvSpPr/>
          <p:nvPr/>
        </p:nvSpPr>
        <p:spPr>
          <a:xfrm>
            <a:off x="668298" y="4623197"/>
            <a:ext cx="13293804" cy="543758"/>
          </a:xfrm>
          <a:prstGeom prst="rect">
            <a:avLst/>
          </a:prstGeom>
          <a:solidFill>
            <a:srgbClr val="000000">
              <a:alpha val="4000"/>
            </a:srgbClr>
          </a:solidFill>
          <a:ln/>
        </p:spPr>
      </p:sp>
      <p:sp>
        <p:nvSpPr>
          <p:cNvPr id="20" name="Text 16"/>
          <p:cNvSpPr/>
          <p:nvPr/>
        </p:nvSpPr>
        <p:spPr>
          <a:xfrm>
            <a:off x="857012" y="4744045"/>
            <a:ext cx="6265664" cy="302062"/>
          </a:xfrm>
          <a:prstGeom prst="rect">
            <a:avLst/>
          </a:prstGeom>
          <a:noFill/>
          <a:ln/>
        </p:spPr>
        <p:txBody>
          <a:bodyPr wrap="non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Within </a:t>
            </a:r>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12 months</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from end of relevant assessment year</a:t>
            </a:r>
            <a:endParaRPr lang="en-US" sz="1450" dirty="0"/>
          </a:p>
        </p:txBody>
      </p:sp>
      <p:sp>
        <p:nvSpPr>
          <p:cNvPr id="21" name="Text 17"/>
          <p:cNvSpPr/>
          <p:nvPr/>
        </p:nvSpPr>
        <p:spPr>
          <a:xfrm>
            <a:off x="7507724" y="4744045"/>
            <a:ext cx="6265664" cy="302062"/>
          </a:xfrm>
          <a:prstGeom prst="rect">
            <a:avLst/>
          </a:prstGeom>
          <a:noFill/>
          <a:ln/>
        </p:spPr>
        <p:txBody>
          <a:bodyPr wrap="none" lIns="0" tIns="0" rIns="0" bIns="0" rtlCol="0" anchor="t"/>
          <a:lstStyle/>
          <a:p>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25% </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of aggregate tax and interest</a:t>
            </a:r>
            <a:endParaRPr lang="en-US" sz="1450" dirty="0"/>
          </a:p>
        </p:txBody>
      </p:sp>
      <p:sp>
        <p:nvSpPr>
          <p:cNvPr id="22" name="Shape 18"/>
          <p:cNvSpPr/>
          <p:nvPr/>
        </p:nvSpPr>
        <p:spPr>
          <a:xfrm>
            <a:off x="668298" y="5166955"/>
            <a:ext cx="13293804" cy="845820"/>
          </a:xfrm>
          <a:prstGeom prst="rect">
            <a:avLst/>
          </a:prstGeom>
          <a:solidFill>
            <a:srgbClr val="FFFFFF">
              <a:alpha val="4000"/>
            </a:srgbClr>
          </a:solidFill>
          <a:ln/>
        </p:spPr>
      </p:sp>
      <p:sp>
        <p:nvSpPr>
          <p:cNvPr id="23" name="Text 19"/>
          <p:cNvSpPr/>
          <p:nvPr/>
        </p:nvSpPr>
        <p:spPr>
          <a:xfrm>
            <a:off x="857012" y="5287804"/>
            <a:ext cx="6265664" cy="604123"/>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After </a:t>
            </a:r>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12 months but within 24 months</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from end of relevant assessment year</a:t>
            </a:r>
            <a:endParaRPr lang="en-US" sz="1450" dirty="0"/>
          </a:p>
        </p:txBody>
      </p:sp>
      <p:sp>
        <p:nvSpPr>
          <p:cNvPr id="24" name="Text 20"/>
          <p:cNvSpPr/>
          <p:nvPr/>
        </p:nvSpPr>
        <p:spPr>
          <a:xfrm>
            <a:off x="7507724" y="5287804"/>
            <a:ext cx="6265664" cy="302062"/>
          </a:xfrm>
          <a:prstGeom prst="rect">
            <a:avLst/>
          </a:prstGeom>
          <a:noFill/>
          <a:ln/>
        </p:spPr>
        <p:txBody>
          <a:bodyPr wrap="none" lIns="0" tIns="0" rIns="0" bIns="0" rtlCol="0" anchor="t"/>
          <a:lstStyle/>
          <a:p>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50%</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of aggregate tax and interest</a:t>
            </a:r>
            <a:endParaRPr lang="en-US" sz="1450" dirty="0"/>
          </a:p>
        </p:txBody>
      </p:sp>
      <p:sp>
        <p:nvSpPr>
          <p:cNvPr id="25" name="Shape 21"/>
          <p:cNvSpPr/>
          <p:nvPr/>
        </p:nvSpPr>
        <p:spPr>
          <a:xfrm>
            <a:off x="668298" y="6012775"/>
            <a:ext cx="13293804" cy="845820"/>
          </a:xfrm>
          <a:prstGeom prst="rect">
            <a:avLst/>
          </a:prstGeom>
          <a:solidFill>
            <a:srgbClr val="000000">
              <a:alpha val="4000"/>
            </a:srgbClr>
          </a:solidFill>
          <a:ln/>
        </p:spPr>
      </p:sp>
      <p:sp>
        <p:nvSpPr>
          <p:cNvPr id="26" name="Text 22"/>
          <p:cNvSpPr/>
          <p:nvPr/>
        </p:nvSpPr>
        <p:spPr>
          <a:xfrm>
            <a:off x="857012" y="6133624"/>
            <a:ext cx="6265664" cy="604123"/>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After </a:t>
            </a:r>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24 months but within 36 months</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from end of relevant assessment year</a:t>
            </a:r>
            <a:endParaRPr lang="en-US" sz="1450" dirty="0"/>
          </a:p>
        </p:txBody>
      </p:sp>
      <p:sp>
        <p:nvSpPr>
          <p:cNvPr id="27" name="Text 23"/>
          <p:cNvSpPr/>
          <p:nvPr/>
        </p:nvSpPr>
        <p:spPr>
          <a:xfrm>
            <a:off x="7507724" y="6133624"/>
            <a:ext cx="6265664" cy="302062"/>
          </a:xfrm>
          <a:prstGeom prst="rect">
            <a:avLst/>
          </a:prstGeom>
          <a:noFill/>
          <a:ln/>
        </p:spPr>
        <p:txBody>
          <a:bodyPr wrap="none" lIns="0" tIns="0" rIns="0" bIns="0" rtlCol="0" anchor="t"/>
          <a:lstStyle/>
          <a:p>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75%</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of aggregate tax and interest</a:t>
            </a:r>
            <a:endParaRPr lang="en-US" sz="1450" dirty="0"/>
          </a:p>
        </p:txBody>
      </p:sp>
      <p:sp>
        <p:nvSpPr>
          <p:cNvPr id="28" name="Shape 24"/>
          <p:cNvSpPr/>
          <p:nvPr/>
        </p:nvSpPr>
        <p:spPr>
          <a:xfrm>
            <a:off x="668298" y="6858595"/>
            <a:ext cx="13293804" cy="845820"/>
          </a:xfrm>
          <a:prstGeom prst="rect">
            <a:avLst/>
          </a:prstGeom>
          <a:solidFill>
            <a:srgbClr val="FFFFFF">
              <a:alpha val="4000"/>
            </a:srgbClr>
          </a:solidFill>
          <a:ln/>
        </p:spPr>
      </p:sp>
      <p:sp>
        <p:nvSpPr>
          <p:cNvPr id="29" name="Text 25"/>
          <p:cNvSpPr/>
          <p:nvPr/>
        </p:nvSpPr>
        <p:spPr>
          <a:xfrm>
            <a:off x="857012" y="6979444"/>
            <a:ext cx="6265664" cy="604123"/>
          </a:xfrm>
          <a:prstGeom prst="rect">
            <a:avLst/>
          </a:prstGeom>
          <a:noFill/>
          <a:ln/>
        </p:spPr>
        <p:txBody>
          <a:bodyPr wrap="square" lIns="0" tIns="0" rIns="0" bIns="0" rtlCol="0" anchor="t"/>
          <a:lstStyle/>
          <a:p>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After </a:t>
            </a:r>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36 months but within 48 months</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from end of relevant assessment year</a:t>
            </a:r>
            <a:endParaRPr lang="en-US" sz="1450" dirty="0"/>
          </a:p>
        </p:txBody>
      </p:sp>
      <p:sp>
        <p:nvSpPr>
          <p:cNvPr id="30" name="Text 26"/>
          <p:cNvSpPr/>
          <p:nvPr/>
        </p:nvSpPr>
        <p:spPr>
          <a:xfrm>
            <a:off x="7507724" y="6979444"/>
            <a:ext cx="6265664" cy="302062"/>
          </a:xfrm>
          <a:prstGeom prst="rect">
            <a:avLst/>
          </a:prstGeom>
          <a:noFill/>
          <a:ln/>
        </p:spPr>
        <p:txBody>
          <a:bodyPr wrap="none" lIns="0" tIns="0" rIns="0" bIns="0" rtlCol="0" anchor="t"/>
          <a:lstStyle/>
          <a:p>
            <a:pPr algn="l" indent="0" marL="0">
              <a:lnSpc>
                <a:spcPts val="2350"/>
              </a:lnSpc>
              <a:buNone/>
            </a:pPr>
            <a:r>
              <a:rPr lang="en-US" sz="1450" b="1" dirty="0">
                <a:solidFill>
                  <a:srgbClr val="272525"/>
                </a:solidFill>
                <a:latin typeface="Montserrat" pitchFamily="34" charset="0"/>
                <a:ea typeface="Montserrat" pitchFamily="34" charset="-122"/>
                <a:cs typeface="Montserrat" pitchFamily="34" charset="-120"/>
              </a:rPr>
              <a:t>100%</a:t>
            </a:r>
            <a:pPr algn="l" indent="0" marL="0">
              <a:lnSpc>
                <a:spcPts val="2350"/>
              </a:lnSpc>
              <a:buNone/>
            </a:pPr>
            <a:r>
              <a:rPr lang="en-US" sz="1450" dirty="0">
                <a:solidFill>
                  <a:srgbClr val="272525"/>
                </a:solidFill>
                <a:latin typeface="Montserrat" pitchFamily="34" charset="0"/>
                <a:ea typeface="Montserrat" pitchFamily="34" charset="-122"/>
                <a:cs typeface="Montserrat" pitchFamily="34" charset="-120"/>
              </a:rPr>
              <a:t> of aggregate tax and interest</a:t>
            </a:r>
            <a:endParaRPr lang="en-US" sz="14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58309" y="1832729"/>
            <a:ext cx="5147429" cy="427553"/>
          </a:xfrm>
          <a:prstGeom prst="rect">
            <a:avLst/>
          </a:prstGeom>
          <a:noFill/>
          <a:ln/>
        </p:spPr>
        <p:txBody>
          <a:bodyPr wrap="none" lIns="0" tIns="0" rIns="0" bIns="0" rtlCol="0" anchor="t"/>
          <a:lstStyle/>
          <a:p>
            <a:pPr algn="l" indent="0" marL="0">
              <a:lnSpc>
                <a:spcPts val="3350"/>
              </a:lnSpc>
              <a:buNone/>
            </a:pPr>
            <a:r>
              <a:rPr lang="en-US" sz="2650" b="1" dirty="0">
                <a:solidFill>
                  <a:srgbClr val="7068F4"/>
                </a:solidFill>
                <a:latin typeface="Barlow Bold" pitchFamily="34" charset="0"/>
                <a:ea typeface="Barlow Bold" pitchFamily="34" charset="-122"/>
                <a:cs typeface="Barlow Bold" pitchFamily="34" charset="-120"/>
              </a:rPr>
              <a:t> </a:t>
            </a:r>
            <a:pPr algn="l" indent="0" marL="0">
              <a:lnSpc>
                <a:spcPts val="3350"/>
              </a:lnSpc>
              <a:buNone/>
            </a:pPr>
            <a:r>
              <a:rPr lang="en-US" sz="2650" b="1" dirty="0">
                <a:solidFill>
                  <a:srgbClr val="272525"/>
                </a:solidFill>
                <a:latin typeface="Barlow Bold" pitchFamily="34" charset="0"/>
                <a:ea typeface="Barlow Bold" pitchFamily="34" charset="-122"/>
                <a:cs typeface="Barlow Bold" pitchFamily="34" charset="-120"/>
              </a:rPr>
              <a:t>9  Section 139(9) Defective Return</a:t>
            </a:r>
            <a:endParaRPr lang="en-US" sz="2650" dirty="0"/>
          </a:p>
        </p:txBody>
      </p:sp>
      <p:sp>
        <p:nvSpPr>
          <p:cNvPr id="3" name="Shape 1"/>
          <p:cNvSpPr/>
          <p:nvPr/>
        </p:nvSpPr>
        <p:spPr>
          <a:xfrm>
            <a:off x="758309" y="2693551"/>
            <a:ext cx="6448663" cy="3703320"/>
          </a:xfrm>
          <a:prstGeom prst="roundRect">
            <a:avLst>
              <a:gd name="adj" fmla="val 5265"/>
            </a:avLst>
          </a:prstGeom>
          <a:solidFill>
            <a:srgbClr val="EEEFF5"/>
          </a:solidFill>
          <a:ln/>
          <a:effectLst>
            <a:outerShdw sx="100000" sy="100000" kx="0" ky="0" algn="bl" rotWithShape="0" blurRad="53340" dist="26670" dir="13500000">
              <a:srgbClr val="ffffff">
                <a:alpha val="70000"/>
              </a:srgbClr>
            </a:outerShdw>
          </a:effectLst>
        </p:spPr>
      </p:sp>
      <p:sp>
        <p:nvSpPr>
          <p:cNvPr id="4" name="Text 2"/>
          <p:cNvSpPr/>
          <p:nvPr/>
        </p:nvSpPr>
        <p:spPr>
          <a:xfrm>
            <a:off x="974884" y="2910126"/>
            <a:ext cx="3472339"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What is a Defective Return?</a:t>
            </a:r>
            <a:endParaRPr lang="en-US" sz="2200" dirty="0"/>
          </a:p>
        </p:txBody>
      </p:sp>
      <p:sp>
        <p:nvSpPr>
          <p:cNvPr id="5" name="Text 3"/>
          <p:cNvSpPr/>
          <p:nvPr/>
        </p:nvSpPr>
        <p:spPr>
          <a:xfrm>
            <a:off x="974884" y="3396258"/>
            <a:ext cx="6015514"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When a return is incomplete or incorrect the AO will treat it as defective. AO will send intimation to assessee to rectify the return.</a:t>
            </a:r>
            <a:endParaRPr lang="en-US" sz="1700" dirty="0"/>
          </a:p>
        </p:txBody>
      </p:sp>
      <p:sp>
        <p:nvSpPr>
          <p:cNvPr id="6" name="Text 4"/>
          <p:cNvSpPr/>
          <p:nvPr/>
        </p:nvSpPr>
        <p:spPr>
          <a:xfrm>
            <a:off x="974884" y="4566285"/>
            <a:ext cx="6015514"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Needs to be done within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15 days</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from the date of intimation.</a:t>
            </a:r>
            <a:endParaRPr lang="en-US" sz="1700" dirty="0"/>
          </a:p>
        </p:txBody>
      </p:sp>
      <p:sp>
        <p:nvSpPr>
          <p:cNvPr id="7" name="Shape 5"/>
          <p:cNvSpPr/>
          <p:nvPr/>
        </p:nvSpPr>
        <p:spPr>
          <a:xfrm>
            <a:off x="7423547" y="2693551"/>
            <a:ext cx="6448663" cy="3703320"/>
          </a:xfrm>
          <a:prstGeom prst="roundRect">
            <a:avLst>
              <a:gd name="adj" fmla="val 5265"/>
            </a:avLst>
          </a:prstGeom>
          <a:solidFill>
            <a:srgbClr val="EEEFF5"/>
          </a:solidFill>
          <a:ln/>
          <a:effectLst>
            <a:outerShdw sx="100000" sy="100000" kx="0" ky="0" algn="bl" rotWithShape="0" blurRad="53340" dist="26670" dir="13500000">
              <a:srgbClr val="ffffff">
                <a:alpha val="70000"/>
              </a:srgbClr>
            </a:outerShdw>
          </a:effectLst>
        </p:spPr>
      </p:sp>
      <p:sp>
        <p:nvSpPr>
          <p:cNvPr id="8" name="Text 6"/>
          <p:cNvSpPr/>
          <p:nvPr/>
        </p:nvSpPr>
        <p:spPr>
          <a:xfrm>
            <a:off x="7640122" y="2910126"/>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Common Defects</a:t>
            </a:r>
            <a:endParaRPr lang="en-US" sz="2200" dirty="0"/>
          </a:p>
        </p:txBody>
      </p:sp>
      <p:sp>
        <p:nvSpPr>
          <p:cNvPr id="9" name="Text 7"/>
          <p:cNvSpPr/>
          <p:nvPr/>
        </p:nvSpPr>
        <p:spPr>
          <a:xfrm>
            <a:off x="7640122" y="3396258"/>
            <a:ext cx="6015514"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 return of income is treated as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defective</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if it is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incomplete or missing required information/documents</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 such as:</a:t>
            </a:r>
            <a:endParaRPr lang="en-US" sz="1700" dirty="0"/>
          </a:p>
        </p:txBody>
      </p:sp>
      <p:sp>
        <p:nvSpPr>
          <p:cNvPr id="10" name="Text 8"/>
          <p:cNvSpPr/>
          <p:nvPr/>
        </p:nvSpPr>
        <p:spPr>
          <a:xfrm>
            <a:off x="7640122" y="4566285"/>
            <a:ext cx="6015514"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Missing Form 10-IEA (if opting for old tax regime)</a:t>
            </a:r>
            <a:endParaRPr lang="en-US" sz="1700" dirty="0"/>
          </a:p>
        </p:txBody>
      </p:sp>
      <p:sp>
        <p:nvSpPr>
          <p:cNvPr id="11" name="Text 9"/>
          <p:cNvSpPr/>
          <p:nvPr/>
        </p:nvSpPr>
        <p:spPr>
          <a:xfrm>
            <a:off x="7640122" y="4988719"/>
            <a:ext cx="6015514"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Missing audit report (if applicable)</a:t>
            </a:r>
            <a:endParaRPr lang="en-US" sz="1700" dirty="0"/>
          </a:p>
        </p:txBody>
      </p:sp>
      <p:sp>
        <p:nvSpPr>
          <p:cNvPr id="12" name="Text 10"/>
          <p:cNvSpPr/>
          <p:nvPr/>
        </p:nvSpPr>
        <p:spPr>
          <a:xfrm>
            <a:off x="7640122" y="5411152"/>
            <a:ext cx="6015514"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Incomplete details of income or deductions</a:t>
            </a:r>
            <a:endParaRPr lang="en-US" sz="1700" dirty="0"/>
          </a:p>
        </p:txBody>
      </p:sp>
      <p:sp>
        <p:nvSpPr>
          <p:cNvPr id="13" name="Text 11"/>
          <p:cNvSpPr/>
          <p:nvPr/>
        </p:nvSpPr>
        <p:spPr>
          <a:xfrm>
            <a:off x="7640122" y="5833586"/>
            <a:ext cx="6015514"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Non-disclosure of bank account or PAN</a:t>
            </a:r>
            <a:endParaRPr lang="en-US" sz="1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728543" y="740688"/>
            <a:ext cx="11409521" cy="684728"/>
          </a:xfrm>
          <a:prstGeom prst="rect">
            <a:avLst/>
          </a:prstGeom>
          <a:noFill/>
          <a:ln/>
        </p:spPr>
        <p:txBody>
          <a:bodyPr wrap="none" lIns="0" tIns="0" rIns="0" bIns="0" rtlCol="0" anchor="t"/>
          <a:lstStyle/>
          <a:p>
            <a:pPr algn="l" indent="0" marL="0">
              <a:lnSpc>
                <a:spcPts val="5350"/>
              </a:lnSpc>
              <a:buNone/>
            </a:pPr>
            <a:r>
              <a:rPr lang="en-US" sz="4300" b="1" dirty="0">
                <a:solidFill>
                  <a:srgbClr val="7068F4"/>
                </a:solidFill>
                <a:latin typeface="Barlow Bold" pitchFamily="34" charset="0"/>
                <a:ea typeface="Barlow Bold" pitchFamily="34" charset="-122"/>
                <a:cs typeface="Barlow Bold" pitchFamily="34" charset="-120"/>
              </a:rPr>
              <a:t>7. Assessment Timelines Under Income Tax Act</a:t>
            </a:r>
            <a:endParaRPr lang="en-US" sz="4300" dirty="0"/>
          </a:p>
        </p:txBody>
      </p:sp>
      <p:pic>
        <p:nvPicPr>
          <p:cNvPr id="3" name="Image 0" descr="preencoded.png">    </p:cNvPr>
          <p:cNvPicPr>
            <a:picLocks noChangeAspect="1"/>
          </p:cNvPicPr>
          <p:nvPr/>
        </p:nvPicPr>
        <p:blipFill>
          <a:blip r:embed="rId1"/>
          <a:stretch>
            <a:fillRect/>
          </a:stretch>
        </p:blipFill>
        <p:spPr>
          <a:xfrm>
            <a:off x="728543" y="1841659"/>
            <a:ext cx="1040844" cy="2620804"/>
          </a:xfrm>
          <a:prstGeom prst="rect">
            <a:avLst/>
          </a:prstGeom>
        </p:spPr>
      </p:pic>
      <p:sp>
        <p:nvSpPr>
          <p:cNvPr id="4" name="Text 1"/>
          <p:cNvSpPr/>
          <p:nvPr/>
        </p:nvSpPr>
        <p:spPr>
          <a:xfrm>
            <a:off x="2081570" y="2049780"/>
            <a:ext cx="3932992" cy="342424"/>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Summary Assessment u/s 143(1)</a:t>
            </a:r>
            <a:endParaRPr lang="en-US" sz="2150" dirty="0"/>
          </a:p>
        </p:txBody>
      </p:sp>
      <p:sp>
        <p:nvSpPr>
          <p:cNvPr id="5" name="Text 2"/>
          <p:cNvSpPr/>
          <p:nvPr/>
        </p:nvSpPr>
        <p:spPr>
          <a:xfrm>
            <a:off x="2081570" y="2517100"/>
            <a:ext cx="11820287" cy="998696"/>
          </a:xfrm>
          <a:prstGeom prst="rect">
            <a:avLst/>
          </a:prstGeom>
          <a:noFill/>
          <a:ln/>
        </p:spPr>
        <p:txBody>
          <a:bodyPr wrap="square" lIns="0" tIns="0" rIns="0" bIns="0" rtlCol="0" anchor="t"/>
          <a:lstStyle/>
          <a:p>
            <a:pPr algn="l" marL="342900" indent="-342900">
              <a:lnSpc>
                <a:spcPts val="2600"/>
              </a:lnSpc>
              <a:buSzPct val="100000"/>
              <a:buChar char="•"/>
            </a:pPr>
            <a:r>
              <a:rPr lang="en-US" sz="1600" dirty="0">
                <a:solidFill>
                  <a:srgbClr val="272525"/>
                </a:solidFill>
                <a:latin typeface="Montserrat" pitchFamily="34" charset="0"/>
                <a:ea typeface="Montserrat" pitchFamily="34" charset="-122"/>
                <a:cs typeface="Montserrat" pitchFamily="34" charset="-120"/>
              </a:rPr>
              <a:t>CPC processes returns to correct errors, disallow obvious incorrect claims, and compute tax/refund after adjusting TDS, advance tax, etc., based on Form 26AS. A 143(1) intimation is issued showing returned vs processed income and tax/refund due.</a:t>
            </a:r>
            <a:endParaRPr lang="en-US" sz="1600" dirty="0"/>
          </a:p>
        </p:txBody>
      </p:sp>
      <p:sp>
        <p:nvSpPr>
          <p:cNvPr id="6" name="Text 3"/>
          <p:cNvSpPr/>
          <p:nvPr/>
        </p:nvSpPr>
        <p:spPr>
          <a:xfrm>
            <a:off x="2081570" y="3588544"/>
            <a:ext cx="11820287" cy="665798"/>
          </a:xfrm>
          <a:prstGeom prst="rect">
            <a:avLst/>
          </a:prstGeom>
          <a:noFill/>
          <a:ln/>
        </p:spPr>
        <p:txBody>
          <a:bodyPr wrap="square" lIns="0" tIns="0" rIns="0" bIns="0" rtlCol="0" anchor="t"/>
          <a:lstStyle/>
          <a:p>
            <a:pPr algn="l" marL="342900" indent="-342900">
              <a:lnSpc>
                <a:spcPts val="2600"/>
              </a:lnSpc>
              <a:buSzPct val="100000"/>
              <a:buChar char="•"/>
            </a:pPr>
            <a:r>
              <a:rPr lang="en-US" sz="1600" dirty="0">
                <a:solidFill>
                  <a:srgbClr val="272525"/>
                </a:solidFill>
                <a:latin typeface="Montserrat" pitchFamily="34" charset="0"/>
                <a:ea typeface="Montserrat" pitchFamily="34" charset="-122"/>
                <a:cs typeface="Montserrat" pitchFamily="34" charset="-120"/>
              </a:rPr>
              <a:t>Section 143(1) intimation must be issued within 9 months from the end of the financial year in which the return is filed</a:t>
            </a:r>
            <a:endParaRPr lang="en-US" sz="1600" dirty="0"/>
          </a:p>
        </p:txBody>
      </p:sp>
      <p:pic>
        <p:nvPicPr>
          <p:cNvPr id="7" name="Image 1" descr="preencoded.png">    </p:cNvPr>
          <p:cNvPicPr>
            <a:picLocks noChangeAspect="1"/>
          </p:cNvPicPr>
          <p:nvPr/>
        </p:nvPicPr>
        <p:blipFill>
          <a:blip r:embed="rId2"/>
          <a:stretch>
            <a:fillRect/>
          </a:stretch>
        </p:blipFill>
        <p:spPr>
          <a:xfrm>
            <a:off x="728543" y="4462463"/>
            <a:ext cx="1040844" cy="3026450"/>
          </a:xfrm>
          <a:prstGeom prst="rect">
            <a:avLst/>
          </a:prstGeom>
        </p:spPr>
      </p:pic>
      <p:sp>
        <p:nvSpPr>
          <p:cNvPr id="8" name="Text 4"/>
          <p:cNvSpPr/>
          <p:nvPr/>
        </p:nvSpPr>
        <p:spPr>
          <a:xfrm>
            <a:off x="2081570" y="4670584"/>
            <a:ext cx="3140273" cy="342424"/>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Scrutiny Notice u/s 143(2)</a:t>
            </a:r>
            <a:endParaRPr lang="en-US" sz="2150" dirty="0"/>
          </a:p>
        </p:txBody>
      </p:sp>
      <p:sp>
        <p:nvSpPr>
          <p:cNvPr id="9" name="Text 5"/>
          <p:cNvSpPr/>
          <p:nvPr/>
        </p:nvSpPr>
        <p:spPr>
          <a:xfrm>
            <a:off x="2081570" y="5137904"/>
            <a:ext cx="11820287" cy="665798"/>
          </a:xfrm>
          <a:prstGeom prst="rect">
            <a:avLst/>
          </a:prstGeom>
          <a:noFill/>
          <a:ln/>
        </p:spPr>
        <p:txBody>
          <a:bodyPr wrap="square" lIns="0" tIns="0" rIns="0" bIns="0" rtlCol="0" anchor="t"/>
          <a:lstStyle/>
          <a:p>
            <a:pPr algn="l" marL="342900" indent="-342900">
              <a:lnSpc>
                <a:spcPts val="2600"/>
              </a:lnSpc>
              <a:buSzPct val="100000"/>
              <a:buChar char="•"/>
            </a:pPr>
            <a:r>
              <a:rPr lang="en-US" sz="1600" dirty="0">
                <a:solidFill>
                  <a:srgbClr val="272525"/>
                </a:solidFill>
                <a:latin typeface="Montserrat" pitchFamily="34" charset="0"/>
                <a:ea typeface="Montserrat" pitchFamily="34" charset="-122"/>
                <a:cs typeface="Montserrat" pitchFamily="34" charset="-120"/>
              </a:rPr>
              <a:t>It deals with the issuance of a notice for scrutiny assessment if the Assessing Officer (AO) believes a detailed examination of the return is necessary.</a:t>
            </a:r>
            <a:endParaRPr lang="en-US" sz="1600" dirty="0"/>
          </a:p>
        </p:txBody>
      </p:sp>
      <p:sp>
        <p:nvSpPr>
          <p:cNvPr id="10" name="Text 6"/>
          <p:cNvSpPr/>
          <p:nvPr/>
        </p:nvSpPr>
        <p:spPr>
          <a:xfrm>
            <a:off x="2081570" y="5876449"/>
            <a:ext cx="11820287" cy="665798"/>
          </a:xfrm>
          <a:prstGeom prst="rect">
            <a:avLst/>
          </a:prstGeom>
          <a:noFill/>
          <a:ln/>
        </p:spPr>
        <p:txBody>
          <a:bodyPr wrap="square" lIns="0" tIns="0" rIns="0" bIns="0" rtlCol="0" anchor="t"/>
          <a:lstStyle/>
          <a:p>
            <a:pPr algn="l" marL="342900" indent="-342900">
              <a:lnSpc>
                <a:spcPts val="2600"/>
              </a:lnSpc>
              <a:buSzPct val="100000"/>
              <a:buChar char="•"/>
            </a:pPr>
            <a:r>
              <a:rPr lang="en-US" sz="1600" dirty="0">
                <a:solidFill>
                  <a:srgbClr val="272525"/>
                </a:solidFill>
                <a:latin typeface="Montserrat" pitchFamily="34" charset="0"/>
                <a:ea typeface="Montserrat" pitchFamily="34" charset="-122"/>
                <a:cs typeface="Montserrat" pitchFamily="34" charset="-120"/>
              </a:rPr>
              <a:t>Section 143(2) notice must be issued </a:t>
            </a:r>
            <a:pPr algn="l" indent="0" marL="0">
              <a:lnSpc>
                <a:spcPts val="2600"/>
              </a:lnSpc>
              <a:buNone/>
            </a:pPr>
            <a:r>
              <a:rPr lang="en-US" sz="1600" b="1" dirty="0">
                <a:solidFill>
                  <a:srgbClr val="272525"/>
                </a:solidFill>
                <a:latin typeface="Montserrat" pitchFamily="34" charset="0"/>
                <a:ea typeface="Montserrat" pitchFamily="34" charset="-122"/>
                <a:cs typeface="Montserrat" pitchFamily="34" charset="-120"/>
              </a:rPr>
              <a:t>within 3 months</a:t>
            </a:r>
            <a:pPr algn="l" indent="0" marL="0">
              <a:lnSpc>
                <a:spcPts val="2600"/>
              </a:lnSpc>
              <a:buNone/>
            </a:pPr>
            <a:r>
              <a:rPr lang="en-US" sz="1600" dirty="0">
                <a:solidFill>
                  <a:srgbClr val="272525"/>
                </a:solidFill>
                <a:latin typeface="Montserrat" pitchFamily="34" charset="0"/>
                <a:ea typeface="Montserrat" pitchFamily="34" charset="-122"/>
                <a:cs typeface="Montserrat" pitchFamily="34" charset="-120"/>
              </a:rPr>
              <a:t> from the end of the financial year in which the return is filed</a:t>
            </a:r>
            <a:endParaRPr lang="en-US" sz="1600" dirty="0"/>
          </a:p>
        </p:txBody>
      </p:sp>
      <p:sp>
        <p:nvSpPr>
          <p:cNvPr id="11" name="Text 7"/>
          <p:cNvSpPr/>
          <p:nvPr/>
        </p:nvSpPr>
        <p:spPr>
          <a:xfrm>
            <a:off x="2081570" y="6614993"/>
            <a:ext cx="11820287" cy="665798"/>
          </a:xfrm>
          <a:prstGeom prst="rect">
            <a:avLst/>
          </a:prstGeom>
          <a:noFill/>
          <a:ln/>
        </p:spPr>
        <p:txBody>
          <a:bodyPr wrap="square" lIns="0" tIns="0" rIns="0" bIns="0" rtlCol="0" anchor="t"/>
          <a:lstStyle/>
          <a:p>
            <a:pPr algn="l" marL="342900" indent="-342900">
              <a:lnSpc>
                <a:spcPts val="2600"/>
              </a:lnSpc>
              <a:buSzPct val="100000"/>
              <a:buChar char="•"/>
            </a:pPr>
            <a:r>
              <a:rPr lang="en-US" sz="1600" b="1" dirty="0">
                <a:solidFill>
                  <a:srgbClr val="272525"/>
                </a:solidFill>
                <a:latin typeface="Montserrat" pitchFamily="34" charset="0"/>
                <a:ea typeface="Montserrat" pitchFamily="34" charset="-122"/>
                <a:cs typeface="Montserrat" pitchFamily="34" charset="-120"/>
              </a:rPr>
              <a:t>Example: If you file your return on 30th July 2024 for AY 2024–25, the financial year ends on 31st March 2025. Accordingly, a notice under Section 143(2) can be issued any time on or before 30th June 2025.</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37711" y="579715"/>
            <a:ext cx="11056620" cy="693301"/>
          </a:xfrm>
          <a:prstGeom prst="rect">
            <a:avLst/>
          </a:prstGeom>
          <a:noFill/>
          <a:ln/>
        </p:spPr>
        <p:txBody>
          <a:bodyPr wrap="none" lIns="0" tIns="0" rIns="0" bIns="0" rtlCol="0" anchor="t"/>
          <a:lstStyle/>
          <a:p>
            <a:pPr algn="l" indent="0" marL="0">
              <a:lnSpc>
                <a:spcPts val="5450"/>
              </a:lnSpc>
              <a:buNone/>
            </a:pPr>
            <a:r>
              <a:rPr lang="en-US" sz="4350" b="1" dirty="0">
                <a:solidFill>
                  <a:srgbClr val="7068F4"/>
                </a:solidFill>
                <a:latin typeface="Barlow Bold" pitchFamily="34" charset="0"/>
                <a:ea typeface="Barlow Bold" pitchFamily="34" charset="-122"/>
                <a:cs typeface="Barlow Bold" pitchFamily="34" charset="-120"/>
              </a:rPr>
              <a:t>Assessment Timelines Under Income Tax Act</a:t>
            </a:r>
            <a:endParaRPr lang="en-US" sz="4350" dirty="0"/>
          </a:p>
        </p:txBody>
      </p:sp>
      <p:sp>
        <p:nvSpPr>
          <p:cNvPr id="3" name="Text 1"/>
          <p:cNvSpPr/>
          <p:nvPr/>
        </p:nvSpPr>
        <p:spPr>
          <a:xfrm>
            <a:off x="737711" y="1694617"/>
            <a:ext cx="13154977" cy="337304"/>
          </a:xfrm>
          <a:prstGeom prst="rect">
            <a:avLst/>
          </a:prstGeom>
          <a:noFill/>
          <a:ln/>
        </p:spPr>
        <p:txBody>
          <a:bodyPr wrap="none" lIns="0" tIns="0" rIns="0" bIns="0" rtlCol="0" anchor="t"/>
          <a:lstStyle/>
          <a:p>
            <a:pPr algn="l" indent="0" marL="0">
              <a:lnSpc>
                <a:spcPts val="2650"/>
              </a:lnSpc>
              <a:buNone/>
            </a:pPr>
            <a:endParaRPr lang="en-US" sz="1650" dirty="0"/>
          </a:p>
        </p:txBody>
      </p:sp>
      <p:pic>
        <p:nvPicPr>
          <p:cNvPr id="4" name="Image 0" descr="preencoded.png">    </p:cNvPr>
          <p:cNvPicPr>
            <a:picLocks noChangeAspect="1"/>
          </p:cNvPicPr>
          <p:nvPr/>
        </p:nvPicPr>
        <p:blipFill>
          <a:blip r:embed="rId1"/>
          <a:stretch>
            <a:fillRect/>
          </a:stretch>
        </p:blipFill>
        <p:spPr>
          <a:xfrm>
            <a:off x="737711" y="2268974"/>
            <a:ext cx="1053941" cy="3065859"/>
          </a:xfrm>
          <a:prstGeom prst="rect">
            <a:avLst/>
          </a:prstGeom>
        </p:spPr>
      </p:pic>
      <p:sp>
        <p:nvSpPr>
          <p:cNvPr id="5" name="Text 2"/>
          <p:cNvSpPr/>
          <p:nvPr/>
        </p:nvSpPr>
        <p:spPr>
          <a:xfrm>
            <a:off x="2107763" y="2479715"/>
            <a:ext cx="3892153" cy="346710"/>
          </a:xfrm>
          <a:prstGeom prst="rect">
            <a:avLst/>
          </a:prstGeom>
          <a:noFill/>
          <a:ln/>
        </p:spPr>
        <p:txBody>
          <a:bodyPr wrap="none" lIns="0" tIns="0" rIns="0" bIns="0" rtlCol="0" anchor="t"/>
          <a:lstStyle/>
          <a:p>
            <a:pPr algn="l" indent="0" marL="0">
              <a:lnSpc>
                <a:spcPts val="2700"/>
              </a:lnSpc>
              <a:buNone/>
            </a:pPr>
            <a:r>
              <a:rPr lang="en-US" sz="2150" b="1" dirty="0">
                <a:solidFill>
                  <a:srgbClr val="272525"/>
                </a:solidFill>
                <a:latin typeface="Barlow Bold" pitchFamily="34" charset="0"/>
                <a:ea typeface="Barlow Bold" pitchFamily="34" charset="-122"/>
                <a:cs typeface="Barlow Bold" pitchFamily="34" charset="-120"/>
              </a:rPr>
              <a:t>Scrutiny Assessment u/s 143(3)</a:t>
            </a:r>
            <a:endParaRPr lang="en-US" sz="2150" dirty="0"/>
          </a:p>
        </p:txBody>
      </p:sp>
      <p:sp>
        <p:nvSpPr>
          <p:cNvPr id="6" name="Text 3"/>
          <p:cNvSpPr/>
          <p:nvPr/>
        </p:nvSpPr>
        <p:spPr>
          <a:xfrm>
            <a:off x="2107763" y="2952869"/>
            <a:ext cx="11784925"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272525"/>
                </a:solidFill>
                <a:latin typeface="Montserrat" pitchFamily="34" charset="0"/>
                <a:ea typeface="Montserrat" pitchFamily="34" charset="-122"/>
                <a:cs typeface="Montserrat" pitchFamily="34" charset="-120"/>
              </a:rPr>
              <a:t>It deals with the scrutiny assessment, where the assessing officer conducts a detailed examination of the return, books of accounts, and other documents to assess the correct income and tax liability.</a:t>
            </a:r>
            <a:endParaRPr lang="en-US" sz="1650" dirty="0"/>
          </a:p>
        </p:txBody>
      </p:sp>
      <p:sp>
        <p:nvSpPr>
          <p:cNvPr id="7" name="Text 4"/>
          <p:cNvSpPr/>
          <p:nvPr/>
        </p:nvSpPr>
        <p:spPr>
          <a:xfrm>
            <a:off x="2107763" y="3701177"/>
            <a:ext cx="11784925"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272525"/>
                </a:solidFill>
                <a:latin typeface="Montserrat" pitchFamily="34" charset="0"/>
                <a:ea typeface="Montserrat" pitchFamily="34" charset="-122"/>
                <a:cs typeface="Montserrat" pitchFamily="34" charset="-120"/>
              </a:rPr>
              <a:t>For </a:t>
            </a:r>
            <a:pPr algn="l" indent="0" marL="0">
              <a:lnSpc>
                <a:spcPts val="2650"/>
              </a:lnSpc>
              <a:buNone/>
            </a:pPr>
            <a:r>
              <a:rPr lang="en-US" sz="1650" b="1" dirty="0">
                <a:solidFill>
                  <a:srgbClr val="272525"/>
                </a:solidFill>
                <a:latin typeface="Montserrat" pitchFamily="34" charset="0"/>
                <a:ea typeface="Montserrat" pitchFamily="34" charset="-122"/>
                <a:cs typeface="Montserrat" pitchFamily="34" charset="-120"/>
              </a:rPr>
              <a:t>AY 2024–25</a:t>
            </a:r>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 the assessment under 143(3) must be completed </a:t>
            </a:r>
            <a:pPr algn="l" indent="0" marL="0">
              <a:lnSpc>
                <a:spcPts val="2650"/>
              </a:lnSpc>
              <a:buNone/>
            </a:pPr>
            <a:r>
              <a:rPr lang="en-US" sz="1650" b="1" dirty="0">
                <a:solidFill>
                  <a:srgbClr val="272525"/>
                </a:solidFill>
                <a:latin typeface="Montserrat" pitchFamily="34" charset="0"/>
                <a:ea typeface="Montserrat" pitchFamily="34" charset="-122"/>
                <a:cs typeface="Montserrat" pitchFamily="34" charset="-120"/>
              </a:rPr>
              <a:t>within 12 months</a:t>
            </a:r>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 from the end of the relevant </a:t>
            </a:r>
            <a:pPr algn="l" indent="0" marL="0">
              <a:lnSpc>
                <a:spcPts val="2650"/>
              </a:lnSpc>
              <a:buNone/>
            </a:pPr>
            <a:r>
              <a:rPr lang="en-US" sz="1650" b="1" dirty="0">
                <a:solidFill>
                  <a:srgbClr val="272525"/>
                </a:solidFill>
                <a:latin typeface="Montserrat" pitchFamily="34" charset="0"/>
                <a:ea typeface="Montserrat" pitchFamily="34" charset="-122"/>
                <a:cs typeface="Montserrat" pitchFamily="34" charset="-120"/>
              </a:rPr>
              <a:t>assessment year</a:t>
            </a:r>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a:t>
            </a:r>
            <a:endParaRPr lang="en-US" sz="1650" dirty="0"/>
          </a:p>
        </p:txBody>
      </p:sp>
      <p:sp>
        <p:nvSpPr>
          <p:cNvPr id="8" name="Text 5"/>
          <p:cNvSpPr/>
          <p:nvPr/>
        </p:nvSpPr>
        <p:spPr>
          <a:xfrm>
            <a:off x="2107763" y="4449485"/>
            <a:ext cx="11784925"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272525"/>
                </a:solidFill>
                <a:latin typeface="Montserrat" pitchFamily="34" charset="0"/>
                <a:ea typeface="Montserrat" pitchFamily="34" charset="-122"/>
                <a:cs typeface="Montserrat" pitchFamily="34" charset="-120"/>
              </a:rPr>
              <a:t>Example: For AY 2024–25 (FY 2023–24), the assessment order under 143(3) must be passed </a:t>
            </a:r>
            <a:pPr algn="l" indent="0" marL="0">
              <a:lnSpc>
                <a:spcPts val="2650"/>
              </a:lnSpc>
              <a:buNone/>
            </a:pPr>
            <a:r>
              <a:rPr lang="en-US" sz="1650" b="1" dirty="0">
                <a:solidFill>
                  <a:srgbClr val="272525"/>
                </a:solidFill>
                <a:latin typeface="Montserrat" pitchFamily="34" charset="0"/>
                <a:ea typeface="Montserrat" pitchFamily="34" charset="-122"/>
                <a:cs typeface="Montserrat" pitchFamily="34" charset="-120"/>
              </a:rPr>
              <a:t>on or before 31st March 2026</a:t>
            </a:r>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a:t>
            </a:r>
            <a:endParaRPr lang="en-US" sz="1650" dirty="0"/>
          </a:p>
        </p:txBody>
      </p:sp>
      <p:pic>
        <p:nvPicPr>
          <p:cNvPr id="9" name="Image 1" descr="preencoded.png">    </p:cNvPr>
          <p:cNvPicPr>
            <a:picLocks noChangeAspect="1"/>
          </p:cNvPicPr>
          <p:nvPr/>
        </p:nvPicPr>
        <p:blipFill>
          <a:blip r:embed="rId2"/>
          <a:stretch>
            <a:fillRect/>
          </a:stretch>
        </p:blipFill>
        <p:spPr>
          <a:xfrm>
            <a:off x="737711" y="5334833"/>
            <a:ext cx="1053941" cy="2317552"/>
          </a:xfrm>
          <a:prstGeom prst="rect">
            <a:avLst/>
          </a:prstGeom>
        </p:spPr>
      </p:pic>
      <p:sp>
        <p:nvSpPr>
          <p:cNvPr id="10" name="Text 6"/>
          <p:cNvSpPr/>
          <p:nvPr/>
        </p:nvSpPr>
        <p:spPr>
          <a:xfrm>
            <a:off x="2107763" y="5545574"/>
            <a:ext cx="4419600" cy="346710"/>
          </a:xfrm>
          <a:prstGeom prst="rect">
            <a:avLst/>
          </a:prstGeom>
          <a:noFill/>
          <a:ln/>
        </p:spPr>
        <p:txBody>
          <a:bodyPr wrap="none" lIns="0" tIns="0" rIns="0" bIns="0" rtlCol="0" anchor="t"/>
          <a:lstStyle/>
          <a:p>
            <a:pPr algn="l" indent="0" marL="0">
              <a:lnSpc>
                <a:spcPts val="2700"/>
              </a:lnSpc>
              <a:buNone/>
            </a:pPr>
            <a:r>
              <a:rPr lang="en-US" sz="2150" b="1" dirty="0">
                <a:solidFill>
                  <a:srgbClr val="272525"/>
                </a:solidFill>
                <a:latin typeface="Barlow Bold" pitchFamily="34" charset="0"/>
                <a:ea typeface="Barlow Bold" pitchFamily="34" charset="-122"/>
                <a:cs typeface="Barlow Bold" pitchFamily="34" charset="-120"/>
              </a:rPr>
              <a:t>Best Judgment Assessment u/s 144</a:t>
            </a:r>
            <a:endParaRPr lang="en-US" sz="2150" dirty="0"/>
          </a:p>
        </p:txBody>
      </p:sp>
      <p:sp>
        <p:nvSpPr>
          <p:cNvPr id="11" name="Text 7"/>
          <p:cNvSpPr/>
          <p:nvPr/>
        </p:nvSpPr>
        <p:spPr>
          <a:xfrm>
            <a:off x="2107763" y="6018728"/>
            <a:ext cx="11784925"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272525"/>
                </a:solidFill>
                <a:latin typeface="Montserrat" pitchFamily="34" charset="0"/>
                <a:ea typeface="Montserrat" pitchFamily="34" charset="-122"/>
                <a:cs typeface="Montserrat" pitchFamily="34" charset="-120"/>
              </a:rPr>
              <a:t>Assessment is done under this section where the Assessing Officer makes an assessment based on available information when the taxpayer fails to file a return, comply with notices, or produce documents.</a:t>
            </a:r>
            <a:endParaRPr lang="en-US" sz="1650" dirty="0"/>
          </a:p>
        </p:txBody>
      </p:sp>
      <p:sp>
        <p:nvSpPr>
          <p:cNvPr id="12" name="Text 8"/>
          <p:cNvSpPr/>
          <p:nvPr/>
        </p:nvSpPr>
        <p:spPr>
          <a:xfrm>
            <a:off x="2107763" y="6767036"/>
            <a:ext cx="11784925"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272525"/>
                </a:solidFill>
                <a:latin typeface="Montserrat" pitchFamily="34" charset="0"/>
                <a:ea typeface="Montserrat" pitchFamily="34" charset="-122"/>
                <a:cs typeface="Montserrat" pitchFamily="34" charset="-120"/>
              </a:rPr>
              <a:t>Section 144 assessment must be completed within the time limit specified in section 153 (i.e.) the time limit prescribed for 143(3)</a:t>
            </a:r>
            <a:endParaRPr lang="en-US" sz="16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612577" y="481251"/>
            <a:ext cx="8700016" cy="460534"/>
          </a:xfrm>
          <a:prstGeom prst="rect">
            <a:avLst/>
          </a:prstGeom>
          <a:noFill/>
          <a:ln/>
        </p:spPr>
        <p:txBody>
          <a:bodyPr wrap="none" lIns="0" tIns="0" rIns="0" bIns="0" rtlCol="0" anchor="t"/>
          <a:lstStyle/>
          <a:p>
            <a:pPr algn="l" indent="0" marL="0">
              <a:lnSpc>
                <a:spcPts val="3600"/>
              </a:lnSpc>
              <a:buNone/>
            </a:pPr>
            <a:r>
              <a:rPr lang="en-US" sz="2900" b="1" dirty="0">
                <a:solidFill>
                  <a:srgbClr val="7068F4"/>
                </a:solidFill>
                <a:latin typeface="Barlow Bold" pitchFamily="34" charset="0"/>
                <a:ea typeface="Barlow Bold" pitchFamily="34" charset="-122"/>
                <a:cs typeface="Barlow Bold" pitchFamily="34" charset="-120"/>
              </a:rPr>
              <a:t>Timelines for Draft Assessment and DRP Proceedings</a:t>
            </a:r>
            <a:endParaRPr lang="en-US" sz="2900" dirty="0"/>
          </a:p>
        </p:txBody>
      </p:sp>
      <p:sp>
        <p:nvSpPr>
          <p:cNvPr id="3" name="Text 1"/>
          <p:cNvSpPr/>
          <p:nvPr/>
        </p:nvSpPr>
        <p:spPr>
          <a:xfrm>
            <a:off x="612577" y="1291828"/>
            <a:ext cx="13405247" cy="560070"/>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To be an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eligible assessee under Section 144C</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you must be a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foreign company</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or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any Non-resident not being a company</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or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Any assessee (including residents)</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with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TPO-related adjustments</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in your draft assessment.</a:t>
            </a:r>
            <a:endParaRPr lang="en-US" sz="1350" dirty="0"/>
          </a:p>
        </p:txBody>
      </p:sp>
      <p:sp>
        <p:nvSpPr>
          <p:cNvPr id="4" name="Text 2"/>
          <p:cNvSpPr/>
          <p:nvPr/>
        </p:nvSpPr>
        <p:spPr>
          <a:xfrm>
            <a:off x="612577" y="2048708"/>
            <a:ext cx="13405247" cy="280035"/>
          </a:xfrm>
          <a:prstGeom prst="rect">
            <a:avLst/>
          </a:prstGeom>
          <a:noFill/>
          <a:ln/>
        </p:spPr>
        <p:txBody>
          <a:bodyPr wrap="non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Key deadlines in the Dispute Resolution Panel process under Section 144C</a:t>
            </a:r>
            <a:endParaRPr lang="en-US" sz="1350" dirty="0"/>
          </a:p>
        </p:txBody>
      </p:sp>
      <p:sp>
        <p:nvSpPr>
          <p:cNvPr id="5" name="Shape 3"/>
          <p:cNvSpPr/>
          <p:nvPr/>
        </p:nvSpPr>
        <p:spPr>
          <a:xfrm>
            <a:off x="7303770" y="2525554"/>
            <a:ext cx="22860" cy="5226129"/>
          </a:xfrm>
          <a:prstGeom prst="roundRect">
            <a:avLst>
              <a:gd name="adj" fmla="val 689068"/>
            </a:avLst>
          </a:prstGeom>
          <a:solidFill>
            <a:srgbClr val="C1C3D0"/>
          </a:solidFill>
          <a:ln/>
        </p:spPr>
      </p:sp>
      <p:sp>
        <p:nvSpPr>
          <p:cNvPr id="6" name="Shape 4"/>
          <p:cNvSpPr/>
          <p:nvPr/>
        </p:nvSpPr>
        <p:spPr>
          <a:xfrm>
            <a:off x="6616125" y="2710934"/>
            <a:ext cx="525066" cy="22860"/>
          </a:xfrm>
          <a:prstGeom prst="roundRect">
            <a:avLst>
              <a:gd name="adj" fmla="val 689068"/>
            </a:avLst>
          </a:prstGeom>
          <a:solidFill>
            <a:srgbClr val="C1C3D0"/>
          </a:solidFill>
          <a:ln/>
        </p:spPr>
      </p:sp>
      <p:sp>
        <p:nvSpPr>
          <p:cNvPr id="7" name="Shape 5"/>
          <p:cNvSpPr/>
          <p:nvPr/>
        </p:nvSpPr>
        <p:spPr>
          <a:xfrm>
            <a:off x="7118330" y="2525554"/>
            <a:ext cx="393740" cy="393740"/>
          </a:xfrm>
          <a:prstGeom prst="roundRect">
            <a:avLst>
              <a:gd name="adj" fmla="val 40006"/>
            </a:avLst>
          </a:prstGeom>
          <a:solidFill>
            <a:srgbClr val="EEEFF5"/>
          </a:solidFill>
          <a:ln/>
          <a:effectLst>
            <a:outerShdw sx="100000" sy="100000" kx="0" ky="0" algn="bl" rotWithShape="0" blurRad="43180" dist="21590" dir="13500000">
              <a:srgbClr val="ffffff">
                <a:alpha val="70000"/>
              </a:srgbClr>
            </a:outerShdw>
          </a:effectLst>
        </p:spPr>
      </p:sp>
      <p:pic>
        <p:nvPicPr>
          <p:cNvPr id="8" name="Image 0" descr="preencoded.png">    </p:cNvPr>
          <p:cNvPicPr>
            <a:picLocks noChangeAspect="1"/>
          </p:cNvPicPr>
          <p:nvPr/>
        </p:nvPicPr>
        <p:blipFill>
          <a:blip r:embed="rId1"/>
          <a:stretch>
            <a:fillRect/>
          </a:stretch>
        </p:blipFill>
        <p:spPr>
          <a:xfrm>
            <a:off x="7176968" y="2549664"/>
            <a:ext cx="276344" cy="345400"/>
          </a:xfrm>
          <a:prstGeom prst="rect">
            <a:avLst/>
          </a:prstGeom>
        </p:spPr>
      </p:pic>
      <p:sp>
        <p:nvSpPr>
          <p:cNvPr id="9" name="Text 6"/>
          <p:cNvSpPr/>
          <p:nvPr/>
        </p:nvSpPr>
        <p:spPr>
          <a:xfrm>
            <a:off x="3727490" y="2585680"/>
            <a:ext cx="2712601" cy="287774"/>
          </a:xfrm>
          <a:prstGeom prst="rect">
            <a:avLst/>
          </a:prstGeom>
          <a:noFill/>
          <a:ln/>
        </p:spPr>
        <p:txBody>
          <a:bodyPr wrap="none" lIns="0" tIns="0" rIns="0" bIns="0" rtlCol="0" anchor="t"/>
          <a:lstStyle/>
          <a:p>
            <a:pPr algn="r" indent="0" marL="0">
              <a:lnSpc>
                <a:spcPts val="2250"/>
              </a:lnSpc>
              <a:buNone/>
            </a:pPr>
            <a:r>
              <a:rPr lang="en-US" sz="1800" b="1" dirty="0">
                <a:solidFill>
                  <a:srgbClr val="272525"/>
                </a:solidFill>
                <a:latin typeface="Barlow Bold" pitchFamily="34" charset="0"/>
                <a:ea typeface="Barlow Bold" pitchFamily="34" charset="-122"/>
                <a:cs typeface="Barlow Bold" pitchFamily="34" charset="-120"/>
              </a:rPr>
              <a:t>Draft order must be issued</a:t>
            </a:r>
            <a:endParaRPr lang="en-US" sz="1800" dirty="0"/>
          </a:p>
        </p:txBody>
      </p:sp>
      <p:sp>
        <p:nvSpPr>
          <p:cNvPr id="10" name="Text 7"/>
          <p:cNvSpPr/>
          <p:nvPr/>
        </p:nvSpPr>
        <p:spPr>
          <a:xfrm>
            <a:off x="612577" y="2978468"/>
            <a:ext cx="5827514" cy="560070"/>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a:t>
            </a:r>
            <a:pPr algn="l" indent="0" marL="0">
              <a:lnSpc>
                <a:spcPts val="2200"/>
              </a:lnSpc>
              <a:buNone/>
            </a:pPr>
            <a:r>
              <a:rPr lang="en-US" sz="1350" b="1" dirty="0">
                <a:solidFill>
                  <a:srgbClr val="272525"/>
                </a:solidFill>
                <a:latin typeface="Montserrat" pitchFamily="34" charset="0"/>
                <a:ea typeface="Montserrat" pitchFamily="34" charset="-122"/>
                <a:cs typeface="Montserrat" pitchFamily="34" charset="-120"/>
              </a:rPr>
              <a:t>at least 6 months</a:t>
            </a:r>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 before the time limit for final assessment (under section 143(3)/144).</a:t>
            </a:r>
            <a:endParaRPr lang="en-US" sz="1350" dirty="0"/>
          </a:p>
        </p:txBody>
      </p:sp>
      <p:sp>
        <p:nvSpPr>
          <p:cNvPr id="11" name="Shape 8"/>
          <p:cNvSpPr/>
          <p:nvPr/>
        </p:nvSpPr>
        <p:spPr>
          <a:xfrm>
            <a:off x="7489210" y="3761065"/>
            <a:ext cx="525066" cy="22860"/>
          </a:xfrm>
          <a:prstGeom prst="roundRect">
            <a:avLst>
              <a:gd name="adj" fmla="val 689068"/>
            </a:avLst>
          </a:prstGeom>
          <a:solidFill>
            <a:srgbClr val="C1C3D0"/>
          </a:solidFill>
          <a:ln/>
        </p:spPr>
      </p:sp>
      <p:sp>
        <p:nvSpPr>
          <p:cNvPr id="12" name="Shape 9"/>
          <p:cNvSpPr/>
          <p:nvPr/>
        </p:nvSpPr>
        <p:spPr>
          <a:xfrm>
            <a:off x="7118330" y="3575685"/>
            <a:ext cx="393740" cy="393740"/>
          </a:xfrm>
          <a:prstGeom prst="roundRect">
            <a:avLst>
              <a:gd name="adj" fmla="val 40006"/>
            </a:avLst>
          </a:prstGeom>
          <a:solidFill>
            <a:srgbClr val="EEEFF5"/>
          </a:solidFill>
          <a:ln/>
          <a:effectLst>
            <a:outerShdw sx="100000" sy="100000" kx="0" ky="0" algn="bl" rotWithShape="0" blurRad="43180" dist="21590" dir="13500000">
              <a:srgbClr val="ffffff">
                <a:alpha val="70000"/>
              </a:srgbClr>
            </a:outerShdw>
          </a:effectLst>
        </p:spPr>
      </p:sp>
      <p:pic>
        <p:nvPicPr>
          <p:cNvPr id="13" name="Image 1" descr="preencoded.png">    </p:cNvPr>
          <p:cNvPicPr>
            <a:picLocks noChangeAspect="1"/>
          </p:cNvPicPr>
          <p:nvPr/>
        </p:nvPicPr>
        <p:blipFill>
          <a:blip r:embed="rId2"/>
          <a:stretch>
            <a:fillRect/>
          </a:stretch>
        </p:blipFill>
        <p:spPr>
          <a:xfrm>
            <a:off x="7176968" y="3599795"/>
            <a:ext cx="276344" cy="345400"/>
          </a:xfrm>
          <a:prstGeom prst="rect">
            <a:avLst/>
          </a:prstGeom>
        </p:spPr>
      </p:pic>
      <p:sp>
        <p:nvSpPr>
          <p:cNvPr id="14" name="Text 10"/>
          <p:cNvSpPr/>
          <p:nvPr/>
        </p:nvSpPr>
        <p:spPr>
          <a:xfrm>
            <a:off x="8190309" y="3635812"/>
            <a:ext cx="5785128" cy="287774"/>
          </a:xfrm>
          <a:prstGeom prst="rect">
            <a:avLst/>
          </a:prstGeom>
          <a:noFill/>
          <a:ln/>
        </p:spPr>
        <p:txBody>
          <a:bodyPr wrap="none" lIns="0" tIns="0" rIns="0" bIns="0" rtlCol="0" anchor="t"/>
          <a:lstStyle/>
          <a:p>
            <a:pPr algn="l" indent="0" marL="0">
              <a:lnSpc>
                <a:spcPts val="2250"/>
              </a:lnSpc>
              <a:buNone/>
            </a:pPr>
            <a:r>
              <a:rPr lang="en-US" sz="1800" b="1" dirty="0">
                <a:solidFill>
                  <a:srgbClr val="272525"/>
                </a:solidFill>
                <a:latin typeface="Barlow Bold" pitchFamily="34" charset="0"/>
                <a:ea typeface="Barlow Bold" pitchFamily="34" charset="-122"/>
                <a:cs typeface="Barlow Bold" pitchFamily="34" charset="-120"/>
              </a:rPr>
              <a:t>Response to draft assessment order by eligible assessee</a:t>
            </a:r>
            <a:endParaRPr lang="en-US" sz="1800" dirty="0"/>
          </a:p>
        </p:txBody>
      </p:sp>
      <p:sp>
        <p:nvSpPr>
          <p:cNvPr id="15" name="Text 11"/>
          <p:cNvSpPr/>
          <p:nvPr/>
        </p:nvSpPr>
        <p:spPr>
          <a:xfrm>
            <a:off x="8190309" y="4028599"/>
            <a:ext cx="5827514" cy="560070"/>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Within 30 days from the date of receipt of the draft order (Section 144C(2))</a:t>
            </a:r>
            <a:endParaRPr lang="en-US" sz="1350" dirty="0"/>
          </a:p>
        </p:txBody>
      </p:sp>
      <p:sp>
        <p:nvSpPr>
          <p:cNvPr id="16" name="Shape 12"/>
          <p:cNvSpPr/>
          <p:nvPr/>
        </p:nvSpPr>
        <p:spPr>
          <a:xfrm>
            <a:off x="6616125" y="4666178"/>
            <a:ext cx="525066" cy="22860"/>
          </a:xfrm>
          <a:prstGeom prst="roundRect">
            <a:avLst>
              <a:gd name="adj" fmla="val 689068"/>
            </a:avLst>
          </a:prstGeom>
          <a:solidFill>
            <a:srgbClr val="C1C3D0"/>
          </a:solidFill>
          <a:ln/>
        </p:spPr>
      </p:sp>
      <p:sp>
        <p:nvSpPr>
          <p:cNvPr id="17" name="Shape 13"/>
          <p:cNvSpPr/>
          <p:nvPr/>
        </p:nvSpPr>
        <p:spPr>
          <a:xfrm>
            <a:off x="7118330" y="4480798"/>
            <a:ext cx="393740" cy="393740"/>
          </a:xfrm>
          <a:prstGeom prst="roundRect">
            <a:avLst>
              <a:gd name="adj" fmla="val 40006"/>
            </a:avLst>
          </a:prstGeom>
          <a:solidFill>
            <a:srgbClr val="EEEFF5"/>
          </a:solidFill>
          <a:ln/>
          <a:effectLst>
            <a:outerShdw sx="100000" sy="100000" kx="0" ky="0" algn="bl" rotWithShape="0" blurRad="43180" dist="21590" dir="13500000">
              <a:srgbClr val="ffffff">
                <a:alpha val="70000"/>
              </a:srgbClr>
            </a:outerShdw>
          </a:effectLst>
        </p:spPr>
      </p:sp>
      <p:pic>
        <p:nvPicPr>
          <p:cNvPr id="18" name="Image 2" descr="preencoded.png">    </p:cNvPr>
          <p:cNvPicPr>
            <a:picLocks noChangeAspect="1"/>
          </p:cNvPicPr>
          <p:nvPr/>
        </p:nvPicPr>
        <p:blipFill>
          <a:blip r:embed="rId3"/>
          <a:stretch>
            <a:fillRect/>
          </a:stretch>
        </p:blipFill>
        <p:spPr>
          <a:xfrm>
            <a:off x="7176968" y="4504908"/>
            <a:ext cx="276344" cy="345400"/>
          </a:xfrm>
          <a:prstGeom prst="rect">
            <a:avLst/>
          </a:prstGeom>
        </p:spPr>
      </p:pic>
      <p:sp>
        <p:nvSpPr>
          <p:cNvPr id="19" name="Text 14"/>
          <p:cNvSpPr/>
          <p:nvPr/>
        </p:nvSpPr>
        <p:spPr>
          <a:xfrm>
            <a:off x="2263497" y="4540925"/>
            <a:ext cx="4176593" cy="287774"/>
          </a:xfrm>
          <a:prstGeom prst="rect">
            <a:avLst/>
          </a:prstGeom>
          <a:noFill/>
          <a:ln/>
        </p:spPr>
        <p:txBody>
          <a:bodyPr wrap="none" lIns="0" tIns="0" rIns="0" bIns="0" rtlCol="0" anchor="t"/>
          <a:lstStyle/>
          <a:p>
            <a:pPr algn="r" indent="0" marL="0">
              <a:lnSpc>
                <a:spcPts val="2250"/>
              </a:lnSpc>
              <a:buNone/>
            </a:pPr>
            <a:r>
              <a:rPr lang="en-US" sz="1800" b="1" dirty="0">
                <a:solidFill>
                  <a:srgbClr val="272525"/>
                </a:solidFill>
                <a:latin typeface="Barlow Bold" pitchFamily="34" charset="0"/>
                <a:ea typeface="Barlow Bold" pitchFamily="34" charset="-122"/>
                <a:cs typeface="Barlow Bold" pitchFamily="34" charset="-120"/>
              </a:rPr>
              <a:t>Assessment order under Section 144C(3)</a:t>
            </a:r>
            <a:endParaRPr lang="en-US" sz="1800" dirty="0"/>
          </a:p>
        </p:txBody>
      </p:sp>
      <p:sp>
        <p:nvSpPr>
          <p:cNvPr id="20" name="Text 15"/>
          <p:cNvSpPr/>
          <p:nvPr/>
        </p:nvSpPr>
        <p:spPr>
          <a:xfrm>
            <a:off x="612577" y="4933712"/>
            <a:ext cx="5827514" cy="840105"/>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Within 1 month from the end of the month in which: (a) assessee accepts variations, or (b) time limit for objections expires (Section 144C(4))</a:t>
            </a:r>
            <a:endParaRPr lang="en-US" sz="1350" dirty="0"/>
          </a:p>
        </p:txBody>
      </p:sp>
      <p:sp>
        <p:nvSpPr>
          <p:cNvPr id="21" name="Shape 16"/>
          <p:cNvSpPr/>
          <p:nvPr/>
        </p:nvSpPr>
        <p:spPr>
          <a:xfrm>
            <a:off x="7489210" y="5571411"/>
            <a:ext cx="525066" cy="22860"/>
          </a:xfrm>
          <a:prstGeom prst="roundRect">
            <a:avLst>
              <a:gd name="adj" fmla="val 689068"/>
            </a:avLst>
          </a:prstGeom>
          <a:solidFill>
            <a:srgbClr val="C1C3D0"/>
          </a:solidFill>
          <a:ln/>
        </p:spPr>
      </p:sp>
      <p:sp>
        <p:nvSpPr>
          <p:cNvPr id="22" name="Shape 17"/>
          <p:cNvSpPr/>
          <p:nvPr/>
        </p:nvSpPr>
        <p:spPr>
          <a:xfrm>
            <a:off x="7118330" y="5386030"/>
            <a:ext cx="393740" cy="393740"/>
          </a:xfrm>
          <a:prstGeom prst="roundRect">
            <a:avLst>
              <a:gd name="adj" fmla="val 40006"/>
            </a:avLst>
          </a:prstGeom>
          <a:solidFill>
            <a:srgbClr val="EEEFF5"/>
          </a:solidFill>
          <a:ln/>
          <a:effectLst>
            <a:outerShdw sx="100000" sy="100000" kx="0" ky="0" algn="bl" rotWithShape="0" blurRad="43180" dist="21590" dir="13500000">
              <a:srgbClr val="ffffff">
                <a:alpha val="70000"/>
              </a:srgbClr>
            </a:outerShdw>
          </a:effectLst>
        </p:spPr>
      </p:sp>
      <p:pic>
        <p:nvPicPr>
          <p:cNvPr id="23" name="Image 3" descr="preencoded.png">    </p:cNvPr>
          <p:cNvPicPr>
            <a:picLocks noChangeAspect="1"/>
          </p:cNvPicPr>
          <p:nvPr/>
        </p:nvPicPr>
        <p:blipFill>
          <a:blip r:embed="rId4"/>
          <a:stretch>
            <a:fillRect/>
          </a:stretch>
        </p:blipFill>
        <p:spPr>
          <a:xfrm>
            <a:off x="7176968" y="5410140"/>
            <a:ext cx="276344" cy="345400"/>
          </a:xfrm>
          <a:prstGeom prst="rect">
            <a:avLst/>
          </a:prstGeom>
        </p:spPr>
      </p:pic>
      <p:sp>
        <p:nvSpPr>
          <p:cNvPr id="24" name="Text 18"/>
          <p:cNvSpPr/>
          <p:nvPr/>
        </p:nvSpPr>
        <p:spPr>
          <a:xfrm>
            <a:off x="8190309" y="5446157"/>
            <a:ext cx="4110395" cy="287774"/>
          </a:xfrm>
          <a:prstGeom prst="rect">
            <a:avLst/>
          </a:prstGeom>
          <a:noFill/>
          <a:ln/>
        </p:spPr>
        <p:txBody>
          <a:bodyPr wrap="none" lIns="0" tIns="0" rIns="0" bIns="0" rtlCol="0" anchor="t"/>
          <a:lstStyle/>
          <a:p>
            <a:pPr algn="l" indent="0" marL="0">
              <a:lnSpc>
                <a:spcPts val="2250"/>
              </a:lnSpc>
              <a:buNone/>
            </a:pPr>
            <a:r>
              <a:rPr lang="en-US" sz="1800" b="1" dirty="0">
                <a:solidFill>
                  <a:srgbClr val="272525"/>
                </a:solidFill>
                <a:latin typeface="Barlow Bold" pitchFamily="34" charset="0"/>
                <a:ea typeface="Barlow Bold" pitchFamily="34" charset="-122"/>
                <a:cs typeface="Barlow Bold" pitchFamily="34" charset="-120"/>
              </a:rPr>
              <a:t>Directions by DRP under Section 144C(5)</a:t>
            </a:r>
            <a:endParaRPr lang="en-US" sz="1800" dirty="0"/>
          </a:p>
        </p:txBody>
      </p:sp>
      <p:sp>
        <p:nvSpPr>
          <p:cNvPr id="25" name="Text 19"/>
          <p:cNvSpPr/>
          <p:nvPr/>
        </p:nvSpPr>
        <p:spPr>
          <a:xfrm>
            <a:off x="8190309" y="5838944"/>
            <a:ext cx="5827514" cy="560070"/>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Within 9 months from the end of the month in which draft order is forwarded (Section 144C(12))</a:t>
            </a:r>
            <a:endParaRPr lang="en-US" sz="1350" dirty="0"/>
          </a:p>
        </p:txBody>
      </p:sp>
      <p:sp>
        <p:nvSpPr>
          <p:cNvPr id="26" name="Shape 20"/>
          <p:cNvSpPr/>
          <p:nvPr/>
        </p:nvSpPr>
        <p:spPr>
          <a:xfrm>
            <a:off x="6616125" y="6476643"/>
            <a:ext cx="525066" cy="22860"/>
          </a:xfrm>
          <a:prstGeom prst="roundRect">
            <a:avLst>
              <a:gd name="adj" fmla="val 689068"/>
            </a:avLst>
          </a:prstGeom>
          <a:solidFill>
            <a:srgbClr val="C1C3D0"/>
          </a:solidFill>
          <a:ln/>
        </p:spPr>
      </p:sp>
      <p:sp>
        <p:nvSpPr>
          <p:cNvPr id="27" name="Shape 21"/>
          <p:cNvSpPr/>
          <p:nvPr/>
        </p:nvSpPr>
        <p:spPr>
          <a:xfrm>
            <a:off x="7118330" y="6291263"/>
            <a:ext cx="393740" cy="393740"/>
          </a:xfrm>
          <a:prstGeom prst="roundRect">
            <a:avLst>
              <a:gd name="adj" fmla="val 40006"/>
            </a:avLst>
          </a:prstGeom>
          <a:solidFill>
            <a:srgbClr val="EEEFF5"/>
          </a:solidFill>
          <a:ln/>
          <a:effectLst>
            <a:outerShdw sx="100000" sy="100000" kx="0" ky="0" algn="bl" rotWithShape="0" blurRad="43180" dist="21590" dir="13500000">
              <a:srgbClr val="ffffff">
                <a:alpha val="70000"/>
              </a:srgbClr>
            </a:outerShdw>
          </a:effectLst>
        </p:spPr>
      </p:sp>
      <p:pic>
        <p:nvPicPr>
          <p:cNvPr id="28" name="Image 4" descr="preencoded.png">    </p:cNvPr>
          <p:cNvPicPr>
            <a:picLocks noChangeAspect="1"/>
          </p:cNvPicPr>
          <p:nvPr/>
        </p:nvPicPr>
        <p:blipFill>
          <a:blip r:embed="rId5"/>
          <a:stretch>
            <a:fillRect/>
          </a:stretch>
        </p:blipFill>
        <p:spPr>
          <a:xfrm>
            <a:off x="7176968" y="6315373"/>
            <a:ext cx="276344" cy="345400"/>
          </a:xfrm>
          <a:prstGeom prst="rect">
            <a:avLst/>
          </a:prstGeom>
        </p:spPr>
      </p:pic>
      <p:sp>
        <p:nvSpPr>
          <p:cNvPr id="29" name="Text 22"/>
          <p:cNvSpPr/>
          <p:nvPr/>
        </p:nvSpPr>
        <p:spPr>
          <a:xfrm>
            <a:off x="1540431" y="6351389"/>
            <a:ext cx="4899660" cy="287774"/>
          </a:xfrm>
          <a:prstGeom prst="rect">
            <a:avLst/>
          </a:prstGeom>
          <a:noFill/>
          <a:ln/>
        </p:spPr>
        <p:txBody>
          <a:bodyPr wrap="none" lIns="0" tIns="0" rIns="0" bIns="0" rtlCol="0" anchor="t"/>
          <a:lstStyle/>
          <a:p>
            <a:pPr algn="r" indent="0" marL="0">
              <a:lnSpc>
                <a:spcPts val="2250"/>
              </a:lnSpc>
              <a:buNone/>
            </a:pPr>
            <a:r>
              <a:rPr lang="en-US" sz="1800" b="1" dirty="0">
                <a:solidFill>
                  <a:srgbClr val="272525"/>
                </a:solidFill>
                <a:latin typeface="Barlow Bold" pitchFamily="34" charset="0"/>
                <a:ea typeface="Barlow Bold" pitchFamily="34" charset="-122"/>
                <a:cs typeface="Barlow Bold" pitchFamily="34" charset="-120"/>
              </a:rPr>
              <a:t>Final assessment order based on DRP directions</a:t>
            </a:r>
            <a:endParaRPr lang="en-US" sz="1800" dirty="0"/>
          </a:p>
        </p:txBody>
      </p:sp>
      <p:sp>
        <p:nvSpPr>
          <p:cNvPr id="30" name="Text 23"/>
          <p:cNvSpPr/>
          <p:nvPr/>
        </p:nvSpPr>
        <p:spPr>
          <a:xfrm>
            <a:off x="612577" y="6744176"/>
            <a:ext cx="5827514" cy="560070"/>
          </a:xfrm>
          <a:prstGeom prst="rect">
            <a:avLst/>
          </a:prstGeom>
          <a:noFill/>
          <a:ln/>
        </p:spPr>
        <p:txBody>
          <a:bodyPr wrap="square" lIns="0" tIns="0" rIns="0" bIns="0" rtlCol="0" anchor="t"/>
          <a:lstStyle/>
          <a:p>
            <a:pPr algn="l" indent="0" marL="0">
              <a:lnSpc>
                <a:spcPts val="2200"/>
              </a:lnSpc>
              <a:buNone/>
            </a:pPr>
            <a:r>
              <a:rPr lang="en-US" sz="1350" dirty="0">
                <a:solidFill>
                  <a:srgbClr val="272525"/>
                </a:solidFill>
                <a:latin typeface="Montserrat" pitchFamily="34" charset="0"/>
                <a:ea typeface="Montserrat" pitchFamily="34" charset="-122"/>
                <a:cs typeface="Montserrat" pitchFamily="34" charset="-120"/>
              </a:rPr>
              <a:t>Within 1 month from the end of the month in which DRP directions are received (Section 144C(13))</a:t>
            </a:r>
            <a:endParaRPr lang="en-US" sz="13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689848" y="700802"/>
            <a:ext cx="9595366" cy="648414"/>
          </a:xfrm>
          <a:prstGeom prst="rect">
            <a:avLst/>
          </a:prstGeom>
          <a:noFill/>
          <a:ln/>
        </p:spPr>
        <p:txBody>
          <a:bodyPr wrap="none" lIns="0" tIns="0" rIns="0" bIns="0" rtlCol="0" anchor="t"/>
          <a:lstStyle/>
          <a:p>
            <a:pPr algn="l" indent="0" marL="0">
              <a:lnSpc>
                <a:spcPts val="5100"/>
              </a:lnSpc>
              <a:buNone/>
            </a:pPr>
            <a:r>
              <a:rPr lang="en-US" sz="4050" b="1" dirty="0">
                <a:solidFill>
                  <a:srgbClr val="7068F4"/>
                </a:solidFill>
                <a:latin typeface="Barlow Bold" pitchFamily="34" charset="0"/>
                <a:ea typeface="Barlow Bold" pitchFamily="34" charset="-122"/>
                <a:cs typeface="Barlow Bold" pitchFamily="34" charset="-120"/>
              </a:rPr>
              <a:t>8. Reassessment Notice Timelines u/s 149</a:t>
            </a:r>
            <a:endParaRPr lang="en-US" sz="4050" dirty="0"/>
          </a:p>
        </p:txBody>
      </p:sp>
      <p:sp>
        <p:nvSpPr>
          <p:cNvPr id="3" name="Text 1"/>
          <p:cNvSpPr/>
          <p:nvPr/>
        </p:nvSpPr>
        <p:spPr>
          <a:xfrm>
            <a:off x="689848" y="1743432"/>
            <a:ext cx="13250704" cy="315397"/>
          </a:xfrm>
          <a:prstGeom prst="rect">
            <a:avLst/>
          </a:prstGeom>
          <a:noFill/>
          <a:ln/>
        </p:spPr>
        <p:txBody>
          <a:bodyPr wrap="non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Notices under sections 148A and 148 need to be issued within the time limit prescribed in section 149 of the Income Tax Act, 1961.</a:t>
            </a:r>
            <a:endParaRPr lang="en-US" sz="1550" dirty="0"/>
          </a:p>
        </p:txBody>
      </p:sp>
      <p:sp>
        <p:nvSpPr>
          <p:cNvPr id="4" name="Shape 2"/>
          <p:cNvSpPr/>
          <p:nvPr/>
        </p:nvSpPr>
        <p:spPr>
          <a:xfrm>
            <a:off x="911543" y="2280523"/>
            <a:ext cx="22860" cy="5248275"/>
          </a:xfrm>
          <a:prstGeom prst="roundRect">
            <a:avLst>
              <a:gd name="adj" fmla="val 776108"/>
            </a:avLst>
          </a:prstGeom>
          <a:solidFill>
            <a:srgbClr val="C1C3D0"/>
          </a:solidFill>
          <a:ln/>
        </p:spPr>
      </p:sp>
      <p:sp>
        <p:nvSpPr>
          <p:cNvPr id="5" name="Shape 3"/>
          <p:cNvSpPr/>
          <p:nvPr/>
        </p:nvSpPr>
        <p:spPr>
          <a:xfrm>
            <a:off x="1110436" y="2490788"/>
            <a:ext cx="591383" cy="22860"/>
          </a:xfrm>
          <a:prstGeom prst="roundRect">
            <a:avLst>
              <a:gd name="adj" fmla="val 776108"/>
            </a:avLst>
          </a:prstGeom>
          <a:solidFill>
            <a:srgbClr val="C1C3D0"/>
          </a:solidFill>
          <a:ln/>
        </p:spPr>
      </p:sp>
      <p:sp>
        <p:nvSpPr>
          <p:cNvPr id="6" name="Shape 4"/>
          <p:cNvSpPr/>
          <p:nvPr/>
        </p:nvSpPr>
        <p:spPr>
          <a:xfrm>
            <a:off x="689789" y="2280523"/>
            <a:ext cx="443508" cy="443508"/>
          </a:xfrm>
          <a:prstGeom prst="roundRect">
            <a:avLst>
              <a:gd name="adj" fmla="val 40003"/>
            </a:avLst>
          </a:prstGeom>
          <a:solidFill>
            <a:srgbClr val="EEEFF5"/>
          </a:solidFill>
          <a:ln/>
          <a:effectLst>
            <a:outerShdw sx="100000" sy="100000" kx="0" ky="0" algn="bl" rotWithShape="0" blurRad="48260" dist="24130" dir="13500000">
              <a:srgbClr val="ffffff">
                <a:alpha val="70000"/>
              </a:srgbClr>
            </a:outerShdw>
          </a:effectLst>
        </p:spPr>
      </p:sp>
      <p:sp>
        <p:nvSpPr>
          <p:cNvPr id="7" name="Text 5"/>
          <p:cNvSpPr/>
          <p:nvPr/>
        </p:nvSpPr>
        <p:spPr>
          <a:xfrm>
            <a:off x="755868" y="2307729"/>
            <a:ext cx="311229" cy="388977"/>
          </a:xfrm>
          <a:prstGeom prst="rect">
            <a:avLst/>
          </a:prstGeom>
          <a:noFill/>
          <a:ln/>
        </p:spPr>
        <p:txBody>
          <a:bodyPr wrap="none" lIns="0" tIns="0" rIns="0" bIns="0" rtlCol="0" anchor="t"/>
          <a:lstStyle/>
          <a:p>
            <a:pPr algn="ctr" indent="0" marL="0">
              <a:lnSpc>
                <a:spcPts val="2450"/>
              </a:lnSpc>
              <a:buNone/>
            </a:pPr>
            <a:r>
              <a:rPr lang="en-US" sz="2450" b="1" dirty="0">
                <a:solidFill>
                  <a:srgbClr val="272525"/>
                </a:solidFill>
                <a:latin typeface="Barlow Bold" pitchFamily="34" charset="0"/>
                <a:ea typeface="Barlow Bold" pitchFamily="34" charset="-122"/>
                <a:cs typeface="Barlow Bold" pitchFamily="34" charset="-120"/>
              </a:rPr>
              <a:t>1</a:t>
            </a:r>
            <a:endParaRPr lang="en-US" sz="2450" dirty="0"/>
          </a:p>
        </p:txBody>
      </p:sp>
      <p:sp>
        <p:nvSpPr>
          <p:cNvPr id="8" name="Text 6"/>
          <p:cNvSpPr/>
          <p:nvPr/>
        </p:nvSpPr>
        <p:spPr>
          <a:xfrm>
            <a:off x="1897261" y="2348270"/>
            <a:ext cx="3494842" cy="324207"/>
          </a:xfrm>
          <a:prstGeom prst="rect">
            <a:avLst/>
          </a:prstGeom>
          <a:noFill/>
          <a:ln/>
        </p:spPr>
        <p:txBody>
          <a:bodyPr wrap="none" lIns="0" tIns="0" rIns="0" bIns="0" rtlCol="0" anchor="t"/>
          <a:lstStyle/>
          <a:p>
            <a:pPr algn="l" indent="0" marL="0">
              <a:lnSpc>
                <a:spcPts val="2550"/>
              </a:lnSpc>
              <a:buNone/>
            </a:pPr>
            <a:r>
              <a:rPr lang="en-US" sz="2000" b="1" dirty="0">
                <a:solidFill>
                  <a:srgbClr val="272525"/>
                </a:solidFill>
                <a:latin typeface="Barlow Bold" pitchFamily="34" charset="0"/>
                <a:ea typeface="Barlow Bold" pitchFamily="34" charset="-122"/>
                <a:cs typeface="Barlow Bold" pitchFamily="34" charset="-120"/>
              </a:rPr>
              <a:t>From 01.04.2021 to 30.09.2024</a:t>
            </a:r>
            <a:endParaRPr lang="en-US" sz="2000" dirty="0"/>
          </a:p>
        </p:txBody>
      </p:sp>
      <p:sp>
        <p:nvSpPr>
          <p:cNvPr id="9" name="Text 7"/>
          <p:cNvSpPr/>
          <p:nvPr/>
        </p:nvSpPr>
        <p:spPr>
          <a:xfrm>
            <a:off x="1897261" y="2790706"/>
            <a:ext cx="12043291" cy="315397"/>
          </a:xfrm>
          <a:prstGeom prst="rect">
            <a:avLst/>
          </a:prstGeom>
          <a:noFill/>
          <a:ln/>
        </p:spPr>
        <p:txBody>
          <a:bodyPr wrap="none" lIns="0" tIns="0" rIns="0" bIns="0" rtlCol="0" anchor="t"/>
          <a:lstStyle/>
          <a:p>
            <a:pPr algn="l" indent="0" marL="0">
              <a:lnSpc>
                <a:spcPts val="2450"/>
              </a:lnSpc>
              <a:buNone/>
            </a:pPr>
            <a:r>
              <a:rPr lang="en-US" sz="1550" b="1" dirty="0">
                <a:solidFill>
                  <a:srgbClr val="272525"/>
                </a:solidFill>
                <a:latin typeface="Montserrat" pitchFamily="34" charset="0"/>
                <a:ea typeface="Montserrat" pitchFamily="34" charset="-122"/>
                <a:cs typeface="Montserrat" pitchFamily="34" charset="-120"/>
              </a:rPr>
              <a:t>For Notice u/s 148</a:t>
            </a:r>
            <a:endParaRPr lang="en-US" sz="1550" dirty="0"/>
          </a:p>
        </p:txBody>
      </p:sp>
      <p:sp>
        <p:nvSpPr>
          <p:cNvPr id="10" name="Text 8"/>
          <p:cNvSpPr/>
          <p:nvPr/>
        </p:nvSpPr>
        <p:spPr>
          <a:xfrm>
            <a:off x="1897261" y="3224332"/>
            <a:ext cx="12043291" cy="315397"/>
          </a:xfrm>
          <a:prstGeom prst="rect">
            <a:avLst/>
          </a:prstGeom>
          <a:noFill/>
          <a:ln/>
        </p:spPr>
        <p:txBody>
          <a:bodyPr wrap="non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Up to 3 years from end of AY – No condition</a:t>
            </a:r>
            <a:endParaRPr lang="en-US" sz="1550" dirty="0"/>
          </a:p>
        </p:txBody>
      </p:sp>
      <p:sp>
        <p:nvSpPr>
          <p:cNvPr id="11" name="Text 9"/>
          <p:cNvSpPr/>
          <p:nvPr/>
        </p:nvSpPr>
        <p:spPr>
          <a:xfrm>
            <a:off x="1897261" y="3608665"/>
            <a:ext cx="12043291" cy="315397"/>
          </a:xfrm>
          <a:prstGeom prst="rect">
            <a:avLst/>
          </a:prstGeom>
          <a:noFill/>
          <a:ln/>
        </p:spPr>
        <p:txBody>
          <a:bodyPr wrap="non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3 to 10 years from end of AY – If escaped income ≥ ₹50 lakh (represented in the form of an asset)</a:t>
            </a:r>
            <a:endParaRPr lang="en-US" sz="1550" dirty="0"/>
          </a:p>
        </p:txBody>
      </p:sp>
      <p:sp>
        <p:nvSpPr>
          <p:cNvPr id="12" name="Shape 10"/>
          <p:cNvSpPr/>
          <p:nvPr/>
        </p:nvSpPr>
        <p:spPr>
          <a:xfrm>
            <a:off x="1110436" y="4528542"/>
            <a:ext cx="591383" cy="22860"/>
          </a:xfrm>
          <a:prstGeom prst="roundRect">
            <a:avLst>
              <a:gd name="adj" fmla="val 776108"/>
            </a:avLst>
          </a:prstGeom>
          <a:solidFill>
            <a:srgbClr val="C1C3D0"/>
          </a:solidFill>
          <a:ln/>
        </p:spPr>
      </p:sp>
      <p:sp>
        <p:nvSpPr>
          <p:cNvPr id="13" name="Shape 11"/>
          <p:cNvSpPr/>
          <p:nvPr/>
        </p:nvSpPr>
        <p:spPr>
          <a:xfrm>
            <a:off x="689789" y="4318278"/>
            <a:ext cx="443508" cy="443508"/>
          </a:xfrm>
          <a:prstGeom prst="roundRect">
            <a:avLst>
              <a:gd name="adj" fmla="val 40003"/>
            </a:avLst>
          </a:prstGeom>
          <a:solidFill>
            <a:srgbClr val="EEEFF5"/>
          </a:solidFill>
          <a:ln/>
          <a:effectLst>
            <a:outerShdw sx="100000" sy="100000" kx="0" ky="0" algn="bl" rotWithShape="0" blurRad="48260" dist="24130" dir="13500000">
              <a:srgbClr val="ffffff">
                <a:alpha val="70000"/>
              </a:srgbClr>
            </a:outerShdw>
          </a:effectLst>
        </p:spPr>
      </p:sp>
      <p:sp>
        <p:nvSpPr>
          <p:cNvPr id="14" name="Text 12"/>
          <p:cNvSpPr/>
          <p:nvPr/>
        </p:nvSpPr>
        <p:spPr>
          <a:xfrm>
            <a:off x="755868" y="4345484"/>
            <a:ext cx="311229" cy="388977"/>
          </a:xfrm>
          <a:prstGeom prst="rect">
            <a:avLst/>
          </a:prstGeom>
          <a:noFill/>
          <a:ln/>
        </p:spPr>
        <p:txBody>
          <a:bodyPr wrap="none" lIns="0" tIns="0" rIns="0" bIns="0" rtlCol="0" anchor="t"/>
          <a:lstStyle/>
          <a:p>
            <a:pPr algn="ctr" indent="0" marL="0">
              <a:lnSpc>
                <a:spcPts val="2450"/>
              </a:lnSpc>
              <a:buNone/>
            </a:pPr>
            <a:r>
              <a:rPr lang="en-US" sz="2450" b="1" dirty="0">
                <a:solidFill>
                  <a:srgbClr val="272525"/>
                </a:solidFill>
                <a:latin typeface="Barlow Bold" pitchFamily="34" charset="0"/>
                <a:ea typeface="Barlow Bold" pitchFamily="34" charset="-122"/>
                <a:cs typeface="Barlow Bold" pitchFamily="34" charset="-120"/>
              </a:rPr>
              <a:t>2</a:t>
            </a:r>
            <a:endParaRPr lang="en-US" sz="2450" dirty="0"/>
          </a:p>
        </p:txBody>
      </p:sp>
      <p:sp>
        <p:nvSpPr>
          <p:cNvPr id="15" name="Text 13"/>
          <p:cNvSpPr/>
          <p:nvPr/>
        </p:nvSpPr>
        <p:spPr>
          <a:xfrm>
            <a:off x="1897261" y="4386024"/>
            <a:ext cx="2928461" cy="324207"/>
          </a:xfrm>
          <a:prstGeom prst="rect">
            <a:avLst/>
          </a:prstGeom>
          <a:noFill/>
          <a:ln/>
        </p:spPr>
        <p:txBody>
          <a:bodyPr wrap="none" lIns="0" tIns="0" rIns="0" bIns="0" rtlCol="0" anchor="t"/>
          <a:lstStyle/>
          <a:p>
            <a:pPr algn="l" indent="0" marL="0">
              <a:lnSpc>
                <a:spcPts val="2550"/>
              </a:lnSpc>
              <a:buNone/>
            </a:pPr>
            <a:r>
              <a:rPr lang="en-US" sz="2000" b="1" dirty="0">
                <a:solidFill>
                  <a:srgbClr val="272525"/>
                </a:solidFill>
                <a:latin typeface="Barlow Bold" pitchFamily="34" charset="0"/>
                <a:ea typeface="Barlow Bold" pitchFamily="34" charset="-122"/>
                <a:cs typeface="Barlow Bold" pitchFamily="34" charset="-120"/>
              </a:rPr>
              <a:t>From 31.09.2024 onwards</a:t>
            </a:r>
            <a:endParaRPr lang="en-US" sz="2000" dirty="0"/>
          </a:p>
        </p:txBody>
      </p:sp>
      <p:sp>
        <p:nvSpPr>
          <p:cNvPr id="16" name="Text 14"/>
          <p:cNvSpPr/>
          <p:nvPr/>
        </p:nvSpPr>
        <p:spPr>
          <a:xfrm>
            <a:off x="1897261" y="4828461"/>
            <a:ext cx="12043291" cy="315397"/>
          </a:xfrm>
          <a:prstGeom prst="rect">
            <a:avLst/>
          </a:prstGeom>
          <a:noFill/>
          <a:ln/>
        </p:spPr>
        <p:txBody>
          <a:bodyPr wrap="none" lIns="0" tIns="0" rIns="0" bIns="0" rtlCol="0" anchor="t"/>
          <a:lstStyle/>
          <a:p>
            <a:pPr algn="l" indent="0" marL="0">
              <a:lnSpc>
                <a:spcPts val="2450"/>
              </a:lnSpc>
              <a:buNone/>
            </a:pPr>
            <a:r>
              <a:rPr lang="en-US" sz="1550" b="1" dirty="0">
                <a:solidFill>
                  <a:srgbClr val="272525"/>
                </a:solidFill>
                <a:latin typeface="Montserrat" pitchFamily="34" charset="0"/>
                <a:ea typeface="Montserrat" pitchFamily="34" charset="-122"/>
                <a:cs typeface="Montserrat" pitchFamily="34" charset="-120"/>
              </a:rPr>
              <a:t>For notice u/s 148</a:t>
            </a:r>
            <a:endParaRPr lang="en-US" sz="1550" dirty="0"/>
          </a:p>
        </p:txBody>
      </p:sp>
      <p:sp>
        <p:nvSpPr>
          <p:cNvPr id="17" name="Text 15"/>
          <p:cNvSpPr/>
          <p:nvPr/>
        </p:nvSpPr>
        <p:spPr>
          <a:xfrm>
            <a:off x="1897261" y="5262086"/>
            <a:ext cx="12043291" cy="315397"/>
          </a:xfrm>
          <a:prstGeom prst="rect">
            <a:avLst/>
          </a:prstGeom>
          <a:noFill/>
          <a:ln/>
        </p:spPr>
        <p:txBody>
          <a:bodyPr wrap="non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Up to 3 years 3 months from the end of AY – No condition</a:t>
            </a:r>
            <a:endParaRPr lang="en-US" sz="1550" dirty="0"/>
          </a:p>
        </p:txBody>
      </p:sp>
      <p:sp>
        <p:nvSpPr>
          <p:cNvPr id="18" name="Text 16"/>
          <p:cNvSpPr/>
          <p:nvPr/>
        </p:nvSpPr>
        <p:spPr>
          <a:xfrm>
            <a:off x="1897261" y="5646420"/>
            <a:ext cx="12043291" cy="630793"/>
          </a:xfrm>
          <a:prstGeom prst="rect">
            <a:avLst/>
          </a:prstGeom>
          <a:noFill/>
          <a:ln/>
        </p:spPr>
        <p:txBody>
          <a:bodyPr wrap="squar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3 years 3 months to 5 years 3 months from the end of AY – If escaped income ≥ ₹50 lakh (asset/expenditure/transaction/entry based)</a:t>
            </a:r>
            <a:endParaRPr lang="en-US" sz="1550" dirty="0"/>
          </a:p>
        </p:txBody>
      </p:sp>
      <p:sp>
        <p:nvSpPr>
          <p:cNvPr id="19" name="Text 17"/>
          <p:cNvSpPr/>
          <p:nvPr/>
        </p:nvSpPr>
        <p:spPr>
          <a:xfrm>
            <a:off x="1897261" y="6395442"/>
            <a:ext cx="12043291" cy="315397"/>
          </a:xfrm>
          <a:prstGeom prst="rect">
            <a:avLst/>
          </a:prstGeom>
          <a:noFill/>
          <a:ln/>
        </p:spPr>
        <p:txBody>
          <a:bodyPr wrap="none" lIns="0" tIns="0" rIns="0" bIns="0" rtlCol="0" anchor="t"/>
          <a:lstStyle/>
          <a:p>
            <a:pPr algn="l" indent="0" marL="0">
              <a:lnSpc>
                <a:spcPts val="2450"/>
              </a:lnSpc>
              <a:buNone/>
            </a:pPr>
            <a:r>
              <a:rPr lang="en-US" sz="1550" b="1" dirty="0">
                <a:solidFill>
                  <a:srgbClr val="272525"/>
                </a:solidFill>
                <a:latin typeface="Montserrat" pitchFamily="34" charset="0"/>
                <a:ea typeface="Montserrat" pitchFamily="34" charset="-122"/>
                <a:cs typeface="Montserrat" pitchFamily="34" charset="-120"/>
              </a:rPr>
              <a:t>For Notice u/s 148A</a:t>
            </a:r>
            <a:endParaRPr lang="en-US" sz="1550" dirty="0"/>
          </a:p>
        </p:txBody>
      </p:sp>
      <p:sp>
        <p:nvSpPr>
          <p:cNvPr id="20" name="Text 18"/>
          <p:cNvSpPr/>
          <p:nvPr/>
        </p:nvSpPr>
        <p:spPr>
          <a:xfrm>
            <a:off x="1897261" y="6829068"/>
            <a:ext cx="12043291" cy="315397"/>
          </a:xfrm>
          <a:prstGeom prst="rect">
            <a:avLst/>
          </a:prstGeom>
          <a:noFill/>
          <a:ln/>
        </p:spPr>
        <p:txBody>
          <a:bodyPr wrap="non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Up to 3 years from end of relevant AY – No condition</a:t>
            </a:r>
            <a:endParaRPr lang="en-US" sz="1550" dirty="0"/>
          </a:p>
        </p:txBody>
      </p:sp>
      <p:sp>
        <p:nvSpPr>
          <p:cNvPr id="21" name="Text 19"/>
          <p:cNvSpPr/>
          <p:nvPr/>
        </p:nvSpPr>
        <p:spPr>
          <a:xfrm>
            <a:off x="1897261" y="7213402"/>
            <a:ext cx="12043291" cy="315397"/>
          </a:xfrm>
          <a:prstGeom prst="rect">
            <a:avLst/>
          </a:prstGeom>
          <a:noFill/>
          <a:ln/>
        </p:spPr>
        <p:txBody>
          <a:bodyPr wrap="none" lIns="0" tIns="0" rIns="0" bIns="0" rtlCol="0" anchor="t"/>
          <a:lstStyle/>
          <a:p>
            <a:pPr algn="l" marL="342900" indent="-342900">
              <a:lnSpc>
                <a:spcPts val="2450"/>
              </a:lnSpc>
              <a:buSzPct val="100000"/>
              <a:buChar char="•"/>
            </a:pPr>
            <a:r>
              <a:rPr lang="en-US" sz="1550" dirty="0">
                <a:solidFill>
                  <a:srgbClr val="272525"/>
                </a:solidFill>
                <a:latin typeface="Montserrat" pitchFamily="34" charset="0"/>
                <a:ea typeface="Montserrat" pitchFamily="34" charset="-122"/>
                <a:cs typeface="Montserrat" pitchFamily="34" charset="-120"/>
              </a:rPr>
              <a:t>3 to 5 years from end of relevant AY – Only if escaped income ≥ ₹50 lakh</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26599" y="679728"/>
            <a:ext cx="7738586" cy="601623"/>
          </a:xfrm>
          <a:prstGeom prst="rect">
            <a:avLst/>
          </a:prstGeom>
          <a:noFill/>
          <a:ln/>
        </p:spPr>
        <p:txBody>
          <a:bodyPr wrap="none" lIns="0" tIns="0" rIns="0" bIns="0" rtlCol="0" anchor="t"/>
          <a:lstStyle/>
          <a:p>
            <a:pPr algn="l" indent="0" marL="0">
              <a:lnSpc>
                <a:spcPts val="4700"/>
              </a:lnSpc>
              <a:buNone/>
            </a:pPr>
            <a:r>
              <a:rPr lang="en-US" sz="3750" b="1" dirty="0">
                <a:solidFill>
                  <a:srgbClr val="7068F4"/>
                </a:solidFill>
                <a:latin typeface="Barlow Bold" pitchFamily="34" charset="0"/>
                <a:ea typeface="Barlow Bold" pitchFamily="34" charset="-122"/>
                <a:cs typeface="Barlow Bold" pitchFamily="34" charset="-120"/>
              </a:rPr>
              <a:t>Why Do We Need the Limitation Act?</a:t>
            </a:r>
            <a:endParaRPr lang="en-US" sz="3750" dirty="0"/>
          </a:p>
        </p:txBody>
      </p:sp>
      <p:sp>
        <p:nvSpPr>
          <p:cNvPr id="4" name="Shape 1"/>
          <p:cNvSpPr/>
          <p:nvPr/>
        </p:nvSpPr>
        <p:spPr>
          <a:xfrm>
            <a:off x="6126599" y="1555671"/>
            <a:ext cx="7863602" cy="1361361"/>
          </a:xfrm>
          <a:prstGeom prst="roundRect">
            <a:avLst>
              <a:gd name="adj" fmla="val 12094"/>
            </a:avLst>
          </a:prstGeom>
          <a:solidFill>
            <a:srgbClr val="EEEFF5"/>
          </a:solidFill>
          <a:ln/>
          <a:effectLst>
            <a:outerShdw sx="100000" sy="100000" kx="0" ky="0" algn="bl" rotWithShape="0" blurRad="45720" dist="22860" dir="13500000">
              <a:srgbClr val="ffffff">
                <a:alpha val="70000"/>
              </a:srgbClr>
            </a:outerShdw>
          </a:effectLst>
        </p:spPr>
      </p:sp>
      <p:sp>
        <p:nvSpPr>
          <p:cNvPr id="5" name="Text 2"/>
          <p:cNvSpPr/>
          <p:nvPr/>
        </p:nvSpPr>
        <p:spPr>
          <a:xfrm>
            <a:off x="6309479" y="1738551"/>
            <a:ext cx="2406968" cy="300871"/>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Barlow Bold" pitchFamily="34" charset="0"/>
                <a:ea typeface="Barlow Bold" pitchFamily="34" charset="-122"/>
                <a:cs typeface="Barlow Bold" pitchFamily="34" charset="-120"/>
              </a:rPr>
              <a:t>Legal Certainty</a:t>
            </a:r>
            <a:endParaRPr lang="en-US" sz="1850" dirty="0"/>
          </a:p>
        </p:txBody>
      </p:sp>
      <p:sp>
        <p:nvSpPr>
          <p:cNvPr id="6" name="Text 3"/>
          <p:cNvSpPr/>
          <p:nvPr/>
        </p:nvSpPr>
        <p:spPr>
          <a:xfrm>
            <a:off x="6309479" y="2149078"/>
            <a:ext cx="7497842" cy="585073"/>
          </a:xfrm>
          <a:prstGeom prst="rect">
            <a:avLst/>
          </a:prstGeom>
          <a:noFill/>
          <a:ln/>
        </p:spPr>
        <p:txBody>
          <a:bodyPr wrap="square" lIns="0" tIns="0" rIns="0" bIns="0" rtlCol="0" anchor="t"/>
          <a:lstStyle/>
          <a:p>
            <a:pPr algn="l" indent="0" marL="0">
              <a:lnSpc>
                <a:spcPts val="2300"/>
              </a:lnSpc>
              <a:buNone/>
            </a:pPr>
            <a:r>
              <a:rPr lang="en-US" sz="1400" dirty="0">
                <a:solidFill>
                  <a:srgbClr val="272525"/>
                </a:solidFill>
                <a:latin typeface="Montserrat" pitchFamily="34" charset="0"/>
                <a:ea typeface="Montserrat" pitchFamily="34" charset="-122"/>
                <a:cs typeface="Montserrat" pitchFamily="34" charset="-120"/>
              </a:rPr>
              <a:t>Prevents indefinite threats of litigation, creating a stable legal environment where parties can move forward without perpetual fear of lawsuits.</a:t>
            </a:r>
            <a:endParaRPr lang="en-US" sz="1400" dirty="0"/>
          </a:p>
        </p:txBody>
      </p:sp>
      <p:sp>
        <p:nvSpPr>
          <p:cNvPr id="7" name="Shape 4"/>
          <p:cNvSpPr/>
          <p:nvPr/>
        </p:nvSpPr>
        <p:spPr>
          <a:xfrm>
            <a:off x="6126599" y="3099911"/>
            <a:ext cx="7863602" cy="1361361"/>
          </a:xfrm>
          <a:prstGeom prst="roundRect">
            <a:avLst>
              <a:gd name="adj" fmla="val 12094"/>
            </a:avLst>
          </a:prstGeom>
          <a:solidFill>
            <a:srgbClr val="EEEFF5"/>
          </a:solidFill>
          <a:ln/>
          <a:effectLst>
            <a:outerShdw sx="100000" sy="100000" kx="0" ky="0" algn="bl" rotWithShape="0" blurRad="45720" dist="22860" dir="13500000">
              <a:srgbClr val="ffffff">
                <a:alpha val="70000"/>
              </a:srgbClr>
            </a:outerShdw>
          </a:effectLst>
        </p:spPr>
      </p:sp>
      <p:sp>
        <p:nvSpPr>
          <p:cNvPr id="8" name="Text 5"/>
          <p:cNvSpPr/>
          <p:nvPr/>
        </p:nvSpPr>
        <p:spPr>
          <a:xfrm>
            <a:off x="6309479" y="3282791"/>
            <a:ext cx="2406968" cy="300871"/>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Barlow Bold" pitchFamily="34" charset="0"/>
                <a:ea typeface="Barlow Bold" pitchFamily="34" charset="-122"/>
                <a:cs typeface="Barlow Bold" pitchFamily="34" charset="-120"/>
              </a:rPr>
              <a:t>Evidence Reliability</a:t>
            </a:r>
            <a:endParaRPr lang="en-US" sz="1850" dirty="0"/>
          </a:p>
        </p:txBody>
      </p:sp>
      <p:sp>
        <p:nvSpPr>
          <p:cNvPr id="9" name="Text 6"/>
          <p:cNvSpPr/>
          <p:nvPr/>
        </p:nvSpPr>
        <p:spPr>
          <a:xfrm>
            <a:off x="6309479" y="3693319"/>
            <a:ext cx="7497842" cy="585073"/>
          </a:xfrm>
          <a:prstGeom prst="rect">
            <a:avLst/>
          </a:prstGeom>
          <a:noFill/>
          <a:ln/>
        </p:spPr>
        <p:txBody>
          <a:bodyPr wrap="square" lIns="0" tIns="0" rIns="0" bIns="0" rtlCol="0" anchor="t"/>
          <a:lstStyle/>
          <a:p>
            <a:pPr algn="l" indent="0" marL="0">
              <a:lnSpc>
                <a:spcPts val="2300"/>
              </a:lnSpc>
              <a:buNone/>
            </a:pPr>
            <a:r>
              <a:rPr lang="en-US" sz="1400" dirty="0">
                <a:solidFill>
                  <a:srgbClr val="272525"/>
                </a:solidFill>
                <a:latin typeface="Montserrat" pitchFamily="34" charset="0"/>
                <a:ea typeface="Montserrat" pitchFamily="34" charset="-122"/>
                <a:cs typeface="Montserrat" pitchFamily="34" charset="-120"/>
              </a:rPr>
              <a:t>Encourages timely resolution when evidence is fresh, ensuring that courts make decisions based on reliable information rather than faded memories.</a:t>
            </a:r>
            <a:endParaRPr lang="en-US" sz="1400" dirty="0"/>
          </a:p>
        </p:txBody>
      </p:sp>
      <p:sp>
        <p:nvSpPr>
          <p:cNvPr id="10" name="Shape 7"/>
          <p:cNvSpPr/>
          <p:nvPr/>
        </p:nvSpPr>
        <p:spPr>
          <a:xfrm>
            <a:off x="6126599" y="4644152"/>
            <a:ext cx="7863602" cy="1361361"/>
          </a:xfrm>
          <a:prstGeom prst="roundRect">
            <a:avLst>
              <a:gd name="adj" fmla="val 12094"/>
            </a:avLst>
          </a:prstGeom>
          <a:solidFill>
            <a:srgbClr val="EEEFF5"/>
          </a:solidFill>
          <a:ln/>
          <a:effectLst>
            <a:outerShdw sx="100000" sy="100000" kx="0" ky="0" algn="bl" rotWithShape="0" blurRad="45720" dist="22860" dir="13500000">
              <a:srgbClr val="ffffff">
                <a:alpha val="70000"/>
              </a:srgbClr>
            </a:outerShdw>
          </a:effectLst>
        </p:spPr>
      </p:sp>
      <p:sp>
        <p:nvSpPr>
          <p:cNvPr id="11" name="Text 8"/>
          <p:cNvSpPr/>
          <p:nvPr/>
        </p:nvSpPr>
        <p:spPr>
          <a:xfrm>
            <a:off x="6309479" y="4827032"/>
            <a:ext cx="2406968" cy="300871"/>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Barlow Bold" pitchFamily="34" charset="0"/>
                <a:ea typeface="Barlow Bold" pitchFamily="34" charset="-122"/>
                <a:cs typeface="Barlow Bold" pitchFamily="34" charset="-120"/>
              </a:rPr>
              <a:t>Promotes Discipline</a:t>
            </a:r>
            <a:endParaRPr lang="en-US" sz="1850" dirty="0"/>
          </a:p>
        </p:txBody>
      </p:sp>
      <p:sp>
        <p:nvSpPr>
          <p:cNvPr id="12" name="Text 9"/>
          <p:cNvSpPr/>
          <p:nvPr/>
        </p:nvSpPr>
        <p:spPr>
          <a:xfrm>
            <a:off x="6309479" y="5237559"/>
            <a:ext cx="7497842" cy="585073"/>
          </a:xfrm>
          <a:prstGeom prst="rect">
            <a:avLst/>
          </a:prstGeom>
          <a:noFill/>
          <a:ln/>
        </p:spPr>
        <p:txBody>
          <a:bodyPr wrap="square" lIns="0" tIns="0" rIns="0" bIns="0" rtlCol="0" anchor="t"/>
          <a:lstStyle/>
          <a:p>
            <a:pPr algn="l" indent="0" marL="0">
              <a:lnSpc>
                <a:spcPts val="2300"/>
              </a:lnSpc>
              <a:buNone/>
            </a:pPr>
            <a:r>
              <a:rPr lang="en-US" sz="1400" dirty="0">
                <a:solidFill>
                  <a:srgbClr val="272525"/>
                </a:solidFill>
                <a:latin typeface="Montserrat" pitchFamily="34" charset="0"/>
                <a:ea typeface="Montserrat" pitchFamily="34" charset="-122"/>
                <a:cs typeface="Montserrat" pitchFamily="34" charset="-120"/>
              </a:rPr>
              <a:t>Forces parties to act within a defined time, instilling a sense of urgency and responsibility in pursuing legal remedies.</a:t>
            </a:r>
            <a:endParaRPr lang="en-US" sz="1400" dirty="0"/>
          </a:p>
        </p:txBody>
      </p:sp>
      <p:sp>
        <p:nvSpPr>
          <p:cNvPr id="13" name="Shape 10"/>
          <p:cNvSpPr/>
          <p:nvPr/>
        </p:nvSpPr>
        <p:spPr>
          <a:xfrm>
            <a:off x="6126599" y="6188392"/>
            <a:ext cx="7863602" cy="1361361"/>
          </a:xfrm>
          <a:prstGeom prst="roundRect">
            <a:avLst>
              <a:gd name="adj" fmla="val 12094"/>
            </a:avLst>
          </a:prstGeom>
          <a:solidFill>
            <a:srgbClr val="EEEFF5"/>
          </a:solidFill>
          <a:ln/>
          <a:effectLst>
            <a:outerShdw sx="100000" sy="100000" kx="0" ky="0" algn="bl" rotWithShape="0" blurRad="45720" dist="22860" dir="13500000">
              <a:srgbClr val="ffffff">
                <a:alpha val="70000"/>
              </a:srgbClr>
            </a:outerShdw>
          </a:effectLst>
        </p:spPr>
      </p:sp>
      <p:sp>
        <p:nvSpPr>
          <p:cNvPr id="14" name="Text 11"/>
          <p:cNvSpPr/>
          <p:nvPr/>
        </p:nvSpPr>
        <p:spPr>
          <a:xfrm>
            <a:off x="6309479" y="6371273"/>
            <a:ext cx="2406968" cy="300871"/>
          </a:xfrm>
          <a:prstGeom prst="rect">
            <a:avLst/>
          </a:prstGeom>
          <a:noFill/>
          <a:ln/>
        </p:spPr>
        <p:txBody>
          <a:bodyPr wrap="none" lIns="0" tIns="0" rIns="0" bIns="0" rtlCol="0" anchor="t"/>
          <a:lstStyle/>
          <a:p>
            <a:pPr algn="l" indent="0" marL="0">
              <a:lnSpc>
                <a:spcPts val="2350"/>
              </a:lnSpc>
              <a:buNone/>
            </a:pPr>
            <a:r>
              <a:rPr lang="en-US" sz="1850" b="1" dirty="0">
                <a:solidFill>
                  <a:srgbClr val="272525"/>
                </a:solidFill>
                <a:latin typeface="Barlow Bold" pitchFamily="34" charset="0"/>
                <a:ea typeface="Barlow Bold" pitchFamily="34" charset="-122"/>
                <a:cs typeface="Barlow Bold" pitchFamily="34" charset="-120"/>
              </a:rPr>
              <a:t>Protects Defendants</a:t>
            </a:r>
            <a:endParaRPr lang="en-US" sz="1850" dirty="0"/>
          </a:p>
        </p:txBody>
      </p:sp>
      <p:sp>
        <p:nvSpPr>
          <p:cNvPr id="15" name="Text 12"/>
          <p:cNvSpPr/>
          <p:nvPr/>
        </p:nvSpPr>
        <p:spPr>
          <a:xfrm>
            <a:off x="6309479" y="6781800"/>
            <a:ext cx="7497842" cy="585073"/>
          </a:xfrm>
          <a:prstGeom prst="rect">
            <a:avLst/>
          </a:prstGeom>
          <a:noFill/>
          <a:ln/>
        </p:spPr>
        <p:txBody>
          <a:bodyPr wrap="square" lIns="0" tIns="0" rIns="0" bIns="0" rtlCol="0" anchor="t"/>
          <a:lstStyle/>
          <a:p>
            <a:pPr algn="l" indent="0" marL="0">
              <a:lnSpc>
                <a:spcPts val="2300"/>
              </a:lnSpc>
              <a:buNone/>
            </a:pPr>
            <a:r>
              <a:rPr lang="en-US" sz="1400" dirty="0">
                <a:solidFill>
                  <a:srgbClr val="272525"/>
                </a:solidFill>
                <a:latin typeface="Montserrat" pitchFamily="34" charset="0"/>
                <a:ea typeface="Montserrat" pitchFamily="34" charset="-122"/>
                <a:cs typeface="Montserrat" pitchFamily="34" charset="-120"/>
              </a:rPr>
              <a:t>Shields against stale claims and harassment, preventing the unfair pursuit of outdated grievances.</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543758" y="1052751"/>
            <a:ext cx="13497044" cy="511016"/>
          </a:xfrm>
          <a:prstGeom prst="rect">
            <a:avLst/>
          </a:prstGeom>
          <a:noFill/>
          <a:ln/>
        </p:spPr>
        <p:txBody>
          <a:bodyPr wrap="none" lIns="0" tIns="0" rIns="0" bIns="0" rtlCol="0" anchor="t"/>
          <a:lstStyle/>
          <a:p>
            <a:pPr algn="l" indent="0" marL="0">
              <a:lnSpc>
                <a:spcPts val="4000"/>
              </a:lnSpc>
              <a:buNone/>
            </a:pPr>
            <a:r>
              <a:rPr lang="en-US" sz="3200" b="1" dirty="0">
                <a:solidFill>
                  <a:srgbClr val="7068F4"/>
                </a:solidFill>
                <a:latin typeface="Barlow Bold" pitchFamily="34" charset="0"/>
                <a:ea typeface="Barlow Bold" pitchFamily="34" charset="-122"/>
                <a:cs typeface="Barlow Bold" pitchFamily="34" charset="-120"/>
              </a:rPr>
              <a:t>Process Before Issuing Notice under Section 148 (As per 2021 Amendment)</a:t>
            </a:r>
            <a:endParaRPr lang="en-US" sz="3200" dirty="0"/>
          </a:p>
        </p:txBody>
      </p:sp>
      <p:sp>
        <p:nvSpPr>
          <p:cNvPr id="3" name="Text 1"/>
          <p:cNvSpPr/>
          <p:nvPr/>
        </p:nvSpPr>
        <p:spPr>
          <a:xfrm>
            <a:off x="543758" y="1874401"/>
            <a:ext cx="13542883" cy="497205"/>
          </a:xfrm>
          <a:prstGeom prst="rect">
            <a:avLst/>
          </a:prstGeom>
          <a:noFill/>
          <a:ln/>
        </p:spPr>
        <p:txBody>
          <a:bodyPr wrap="squar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Under the framework introduced by the Finance Act, 2021, before issuing a notice under Section 148 (for income escaping assessment), the Assessing Officer (AO) must follow the procedure prescribed under Section 148A, as detailed below:</a:t>
            </a:r>
            <a:endParaRPr lang="en-US" sz="1200" dirty="0"/>
          </a:p>
        </p:txBody>
      </p:sp>
      <p:sp>
        <p:nvSpPr>
          <p:cNvPr id="4" name="Text 2"/>
          <p:cNvSpPr/>
          <p:nvPr/>
        </p:nvSpPr>
        <p:spPr>
          <a:xfrm>
            <a:off x="543758" y="2546271"/>
            <a:ext cx="13542883"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Step-by-Step Procedure under Section 148A Step Provision &amp; Action Details</a:t>
            </a:r>
            <a:endParaRPr lang="en-US" sz="1200" dirty="0"/>
          </a:p>
        </p:txBody>
      </p:sp>
      <p:sp>
        <p:nvSpPr>
          <p:cNvPr id="5" name="Shape 3"/>
          <p:cNvSpPr/>
          <p:nvPr/>
        </p:nvSpPr>
        <p:spPr>
          <a:xfrm>
            <a:off x="543758" y="2969538"/>
            <a:ext cx="13542883" cy="4207192"/>
          </a:xfrm>
          <a:prstGeom prst="roundRect">
            <a:avLst>
              <a:gd name="adj" fmla="val 3323"/>
            </a:avLst>
          </a:prstGeom>
          <a:noFill/>
          <a:ln w="7620">
            <a:solidFill>
              <a:srgbClr val="000000">
                <a:alpha val="8000"/>
              </a:srgbClr>
            </a:solidFill>
            <a:prstDash val="solid"/>
          </a:ln>
        </p:spPr>
      </p:sp>
      <p:sp>
        <p:nvSpPr>
          <p:cNvPr id="6" name="Shape 4"/>
          <p:cNvSpPr/>
          <p:nvPr/>
        </p:nvSpPr>
        <p:spPr>
          <a:xfrm>
            <a:off x="551378" y="2977158"/>
            <a:ext cx="13527643" cy="450056"/>
          </a:xfrm>
          <a:prstGeom prst="rect">
            <a:avLst/>
          </a:prstGeom>
          <a:solidFill>
            <a:srgbClr val="FFFFFF">
              <a:alpha val="4000"/>
            </a:srgbClr>
          </a:solidFill>
          <a:ln/>
        </p:spPr>
      </p:sp>
      <p:sp>
        <p:nvSpPr>
          <p:cNvPr id="7" name="Text 5"/>
          <p:cNvSpPr/>
          <p:nvPr/>
        </p:nvSpPr>
        <p:spPr>
          <a:xfrm>
            <a:off x="706874" y="3077885"/>
            <a:ext cx="2940368" cy="248603"/>
          </a:xfrm>
          <a:prstGeom prst="rect">
            <a:avLst/>
          </a:prstGeom>
          <a:noFill/>
          <a:ln/>
        </p:spPr>
        <p:txBody>
          <a:bodyPr wrap="none" lIns="0" tIns="0" rIns="0" bIns="0" rtlCol="0" anchor="t"/>
          <a:lstStyle/>
          <a:p>
            <a:pPr algn="ctr"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Step</a:t>
            </a:r>
            <a:endParaRPr lang="en-US" sz="1200" dirty="0"/>
          </a:p>
        </p:txBody>
      </p:sp>
      <p:sp>
        <p:nvSpPr>
          <p:cNvPr id="8" name="Text 6"/>
          <p:cNvSpPr/>
          <p:nvPr/>
        </p:nvSpPr>
        <p:spPr>
          <a:xfrm>
            <a:off x="3965377" y="3077885"/>
            <a:ext cx="1501259"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Provision &amp; Action</a:t>
            </a:r>
            <a:endParaRPr lang="en-US" sz="1200" dirty="0"/>
          </a:p>
        </p:txBody>
      </p:sp>
      <p:sp>
        <p:nvSpPr>
          <p:cNvPr id="9" name="Text 7"/>
          <p:cNvSpPr/>
          <p:nvPr/>
        </p:nvSpPr>
        <p:spPr>
          <a:xfrm>
            <a:off x="5784771" y="3077885"/>
            <a:ext cx="8138993" cy="248603"/>
          </a:xfrm>
          <a:prstGeom prst="rect">
            <a:avLst/>
          </a:prstGeom>
          <a:noFill/>
          <a:ln/>
        </p:spPr>
        <p:txBody>
          <a:bodyPr wrap="none" lIns="0" tIns="0" rIns="0" bIns="0" rtlCol="0" anchor="t"/>
          <a:lstStyle/>
          <a:p>
            <a:pPr algn="ctr"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Details</a:t>
            </a:r>
            <a:endParaRPr lang="en-US" sz="1200" dirty="0"/>
          </a:p>
        </p:txBody>
      </p:sp>
      <p:sp>
        <p:nvSpPr>
          <p:cNvPr id="10" name="Shape 8"/>
          <p:cNvSpPr/>
          <p:nvPr/>
        </p:nvSpPr>
        <p:spPr>
          <a:xfrm>
            <a:off x="551378" y="3427214"/>
            <a:ext cx="13527643" cy="698659"/>
          </a:xfrm>
          <a:prstGeom prst="rect">
            <a:avLst/>
          </a:prstGeom>
          <a:solidFill>
            <a:srgbClr val="000000">
              <a:alpha val="4000"/>
            </a:srgbClr>
          </a:solidFill>
          <a:ln/>
        </p:spPr>
      </p:sp>
      <p:sp>
        <p:nvSpPr>
          <p:cNvPr id="11" name="Text 9"/>
          <p:cNvSpPr/>
          <p:nvPr/>
        </p:nvSpPr>
        <p:spPr>
          <a:xfrm>
            <a:off x="706874" y="3527941"/>
            <a:ext cx="2940368"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1. Inquiry (if required)</a:t>
            </a:r>
            <a:endParaRPr lang="en-US" sz="1200" dirty="0"/>
          </a:p>
        </p:txBody>
      </p:sp>
      <p:sp>
        <p:nvSpPr>
          <p:cNvPr id="12" name="Text 10"/>
          <p:cNvSpPr/>
          <p:nvPr/>
        </p:nvSpPr>
        <p:spPr>
          <a:xfrm>
            <a:off x="3965377" y="3527941"/>
            <a:ext cx="1501259"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148A(a)</a:t>
            </a:r>
            <a:endParaRPr lang="en-US" sz="1200" dirty="0"/>
          </a:p>
        </p:txBody>
      </p:sp>
      <p:sp>
        <p:nvSpPr>
          <p:cNvPr id="13" name="Text 11"/>
          <p:cNvSpPr/>
          <p:nvPr/>
        </p:nvSpPr>
        <p:spPr>
          <a:xfrm>
            <a:off x="5784771" y="3527941"/>
            <a:ext cx="8138993" cy="497205"/>
          </a:xfrm>
          <a:prstGeom prst="rect">
            <a:avLst/>
          </a:prstGeom>
          <a:noFill/>
          <a:ln/>
        </p:spPr>
        <p:txBody>
          <a:bodyPr wrap="squar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AO may conduct a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preliminary inquiry</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based on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information suggesting income has escaped assessment</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with prior approval</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of the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specified authority</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a:t>
            </a:r>
            <a:endParaRPr lang="en-US" sz="1200" dirty="0"/>
          </a:p>
        </p:txBody>
      </p:sp>
      <p:sp>
        <p:nvSpPr>
          <p:cNvPr id="14" name="Shape 12"/>
          <p:cNvSpPr/>
          <p:nvPr/>
        </p:nvSpPr>
        <p:spPr>
          <a:xfrm>
            <a:off x="551378" y="4125873"/>
            <a:ext cx="13527643" cy="698659"/>
          </a:xfrm>
          <a:prstGeom prst="rect">
            <a:avLst/>
          </a:prstGeom>
          <a:solidFill>
            <a:srgbClr val="FFFFFF">
              <a:alpha val="4000"/>
            </a:srgbClr>
          </a:solidFill>
          <a:ln/>
        </p:spPr>
      </p:sp>
      <p:sp>
        <p:nvSpPr>
          <p:cNvPr id="15" name="Text 13"/>
          <p:cNvSpPr/>
          <p:nvPr/>
        </p:nvSpPr>
        <p:spPr>
          <a:xfrm>
            <a:off x="706874" y="4226600"/>
            <a:ext cx="2940368"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2. Show Cause Notice</a:t>
            </a:r>
            <a:endParaRPr lang="en-US" sz="1200" dirty="0"/>
          </a:p>
        </p:txBody>
      </p:sp>
      <p:sp>
        <p:nvSpPr>
          <p:cNvPr id="16" name="Text 14"/>
          <p:cNvSpPr/>
          <p:nvPr/>
        </p:nvSpPr>
        <p:spPr>
          <a:xfrm>
            <a:off x="3965377" y="4226600"/>
            <a:ext cx="1501259"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148A(b)</a:t>
            </a:r>
            <a:endParaRPr lang="en-US" sz="1200" dirty="0"/>
          </a:p>
        </p:txBody>
      </p:sp>
      <p:sp>
        <p:nvSpPr>
          <p:cNvPr id="17" name="Text 15"/>
          <p:cNvSpPr/>
          <p:nvPr/>
        </p:nvSpPr>
        <p:spPr>
          <a:xfrm>
            <a:off x="5784771" y="4226600"/>
            <a:ext cx="8138993" cy="497205"/>
          </a:xfrm>
          <a:prstGeom prst="rect">
            <a:avLst/>
          </a:prstGeom>
          <a:noFill/>
          <a:ln/>
        </p:spPr>
        <p:txBody>
          <a:bodyPr wrap="squar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AO must serve a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Show Cause Notice (SCN)</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to the assessee explaining why a notice under Section 148 should not be issued. Response time: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Min. 7 days, Max. 30 days</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from the date of SCN issuance.</a:t>
            </a:r>
            <a:endParaRPr lang="en-US" sz="1200" dirty="0"/>
          </a:p>
        </p:txBody>
      </p:sp>
      <p:sp>
        <p:nvSpPr>
          <p:cNvPr id="18" name="Shape 16"/>
          <p:cNvSpPr/>
          <p:nvPr/>
        </p:nvSpPr>
        <p:spPr>
          <a:xfrm>
            <a:off x="551378" y="4824532"/>
            <a:ext cx="13527643" cy="450056"/>
          </a:xfrm>
          <a:prstGeom prst="rect">
            <a:avLst/>
          </a:prstGeom>
          <a:solidFill>
            <a:srgbClr val="000000">
              <a:alpha val="4000"/>
            </a:srgbClr>
          </a:solidFill>
          <a:ln/>
        </p:spPr>
      </p:sp>
      <p:sp>
        <p:nvSpPr>
          <p:cNvPr id="19" name="Text 17"/>
          <p:cNvSpPr/>
          <p:nvPr/>
        </p:nvSpPr>
        <p:spPr>
          <a:xfrm>
            <a:off x="706874" y="4925258"/>
            <a:ext cx="2940368"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3. Assessee's Reply</a:t>
            </a:r>
            <a:endParaRPr lang="en-US" sz="1200" dirty="0"/>
          </a:p>
        </p:txBody>
      </p:sp>
      <p:sp>
        <p:nvSpPr>
          <p:cNvPr id="20" name="Text 18"/>
          <p:cNvSpPr/>
          <p:nvPr/>
        </p:nvSpPr>
        <p:spPr>
          <a:xfrm>
            <a:off x="3965377" y="4925258"/>
            <a:ext cx="1501259"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148A(c)</a:t>
            </a:r>
            <a:endParaRPr lang="en-US" sz="1200" dirty="0"/>
          </a:p>
        </p:txBody>
      </p:sp>
      <p:sp>
        <p:nvSpPr>
          <p:cNvPr id="21" name="Text 19"/>
          <p:cNvSpPr/>
          <p:nvPr/>
        </p:nvSpPr>
        <p:spPr>
          <a:xfrm>
            <a:off x="5784771" y="4925258"/>
            <a:ext cx="8138993"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Assessee may respond to the SCN. AO must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consider the reply</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and other material on record.</a:t>
            </a:r>
            <a:endParaRPr lang="en-US" sz="1200" dirty="0"/>
          </a:p>
        </p:txBody>
      </p:sp>
      <p:sp>
        <p:nvSpPr>
          <p:cNvPr id="22" name="Shape 20"/>
          <p:cNvSpPr/>
          <p:nvPr/>
        </p:nvSpPr>
        <p:spPr>
          <a:xfrm>
            <a:off x="551378" y="5274588"/>
            <a:ext cx="13527643" cy="1195864"/>
          </a:xfrm>
          <a:prstGeom prst="rect">
            <a:avLst/>
          </a:prstGeom>
          <a:solidFill>
            <a:srgbClr val="FFFFFF">
              <a:alpha val="4000"/>
            </a:srgbClr>
          </a:solidFill>
          <a:ln/>
        </p:spPr>
      </p:sp>
      <p:sp>
        <p:nvSpPr>
          <p:cNvPr id="23" name="Text 21"/>
          <p:cNvSpPr/>
          <p:nvPr/>
        </p:nvSpPr>
        <p:spPr>
          <a:xfrm>
            <a:off x="706874" y="5375315"/>
            <a:ext cx="2940368"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4. Decision &amp; Order</a:t>
            </a:r>
            <a:endParaRPr lang="en-US" sz="1200" dirty="0"/>
          </a:p>
        </p:txBody>
      </p:sp>
      <p:sp>
        <p:nvSpPr>
          <p:cNvPr id="24" name="Text 22"/>
          <p:cNvSpPr/>
          <p:nvPr/>
        </p:nvSpPr>
        <p:spPr>
          <a:xfrm>
            <a:off x="3965377" y="5375315"/>
            <a:ext cx="1501259"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148A(d)</a:t>
            </a:r>
            <a:endParaRPr lang="en-US" sz="1200" dirty="0"/>
          </a:p>
        </p:txBody>
      </p:sp>
      <p:sp>
        <p:nvSpPr>
          <p:cNvPr id="25" name="Text 23"/>
          <p:cNvSpPr/>
          <p:nvPr/>
        </p:nvSpPr>
        <p:spPr>
          <a:xfrm>
            <a:off x="5784771" y="5375315"/>
            <a:ext cx="8138993" cy="994410"/>
          </a:xfrm>
          <a:prstGeom prst="rect">
            <a:avLst/>
          </a:prstGeom>
          <a:noFill/>
          <a:ln/>
        </p:spPr>
        <p:txBody>
          <a:bodyPr wrap="squar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Based on the reply, AO must decide whether to issue a notice under Section 148. This decision (order) must be made: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Within 1 month</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from the end of the month in which the reply is received, orIf no reply: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Within 1 month</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from expiry of the allowed time to reply. Prior approval of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specified authority</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is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mandatory</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before passing this order.</a:t>
            </a:r>
            <a:endParaRPr lang="en-US" sz="1200" dirty="0"/>
          </a:p>
        </p:txBody>
      </p:sp>
      <p:sp>
        <p:nvSpPr>
          <p:cNvPr id="26" name="Shape 24"/>
          <p:cNvSpPr/>
          <p:nvPr/>
        </p:nvSpPr>
        <p:spPr>
          <a:xfrm>
            <a:off x="551378" y="6470452"/>
            <a:ext cx="13527643" cy="698659"/>
          </a:xfrm>
          <a:prstGeom prst="rect">
            <a:avLst/>
          </a:prstGeom>
          <a:solidFill>
            <a:srgbClr val="000000">
              <a:alpha val="4000"/>
            </a:srgbClr>
          </a:solidFill>
          <a:ln/>
        </p:spPr>
      </p:sp>
      <p:sp>
        <p:nvSpPr>
          <p:cNvPr id="27" name="Text 25"/>
          <p:cNvSpPr/>
          <p:nvPr/>
        </p:nvSpPr>
        <p:spPr>
          <a:xfrm>
            <a:off x="706874" y="6571178"/>
            <a:ext cx="2940368" cy="248603"/>
          </a:xfrm>
          <a:prstGeom prst="rect">
            <a:avLst/>
          </a:prstGeom>
          <a:noFill/>
          <a:ln/>
        </p:spPr>
        <p:txBody>
          <a:bodyPr wrap="none" lIns="0" tIns="0" rIns="0" bIns="0" rtlCol="0" anchor="t"/>
          <a:lstStyle/>
          <a:p>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5. Issue of Notice under Section 148</a:t>
            </a:r>
            <a:endParaRPr lang="en-US" sz="1200" dirty="0"/>
          </a:p>
        </p:txBody>
      </p:sp>
      <p:sp>
        <p:nvSpPr>
          <p:cNvPr id="28" name="Text 26"/>
          <p:cNvSpPr/>
          <p:nvPr/>
        </p:nvSpPr>
        <p:spPr>
          <a:xfrm>
            <a:off x="3965377" y="6571178"/>
            <a:ext cx="1501259" cy="248603"/>
          </a:xfrm>
          <a:prstGeom prst="rect">
            <a:avLst/>
          </a:prstGeom>
          <a:noFill/>
          <a:ln/>
        </p:spPr>
        <p:txBody>
          <a:bodyPr wrap="non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a:t>
            </a:r>
            <a:endParaRPr lang="en-US" sz="1200" dirty="0"/>
          </a:p>
        </p:txBody>
      </p:sp>
      <p:sp>
        <p:nvSpPr>
          <p:cNvPr id="29" name="Text 27"/>
          <p:cNvSpPr/>
          <p:nvPr/>
        </p:nvSpPr>
        <p:spPr>
          <a:xfrm>
            <a:off x="5784771" y="6571178"/>
            <a:ext cx="8138993" cy="497205"/>
          </a:xfrm>
          <a:prstGeom prst="rect">
            <a:avLst/>
          </a:prstGeom>
          <a:noFill/>
          <a:ln/>
        </p:spPr>
        <p:txBody>
          <a:bodyPr wrap="square" lIns="0" tIns="0" rIns="0" bIns="0" rtlCol="0" anchor="t"/>
          <a:lstStyle/>
          <a:p>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If approved, AO issues notice under Section 148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along with the order under 148A(d)</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requiring the assessee to file a return </a:t>
            </a:r>
            <a:pPr algn="l" indent="0" marL="0">
              <a:lnSpc>
                <a:spcPts val="1950"/>
              </a:lnSpc>
              <a:buNone/>
            </a:pPr>
            <a:r>
              <a:rPr lang="en-US" sz="1200" b="1" dirty="0">
                <a:solidFill>
                  <a:srgbClr val="272525"/>
                </a:solidFill>
                <a:latin typeface="Montserrat" pitchFamily="34" charset="0"/>
                <a:ea typeface="Montserrat" pitchFamily="34" charset="-122"/>
                <a:cs typeface="Montserrat" pitchFamily="34" charset="-120"/>
              </a:rPr>
              <a:t>within 3 months</a:t>
            </a:r>
            <a:pPr algn="l" indent="0" marL="0">
              <a:lnSpc>
                <a:spcPts val="1950"/>
              </a:lnSpc>
              <a:buNone/>
            </a:pPr>
            <a:r>
              <a:rPr lang="en-US" sz="1200" dirty="0">
                <a:solidFill>
                  <a:srgbClr val="272525"/>
                </a:solidFill>
                <a:latin typeface="Montserrat" pitchFamily="34" charset="0"/>
                <a:ea typeface="Montserrat" pitchFamily="34" charset="-122"/>
                <a:cs typeface="Montserrat" pitchFamily="34" charset="-120"/>
              </a:rPr>
              <a:t> from the end of the month in which the notice is issued.</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490418" y="725924"/>
            <a:ext cx="12176046" cy="461010"/>
          </a:xfrm>
          <a:prstGeom prst="rect">
            <a:avLst/>
          </a:prstGeom>
          <a:noFill/>
          <a:ln/>
        </p:spPr>
        <p:txBody>
          <a:bodyPr wrap="none" lIns="0" tIns="0" rIns="0" bIns="0" rtlCol="0" anchor="t"/>
          <a:lstStyle/>
          <a:p>
            <a:pPr algn="l" indent="0" marL="0">
              <a:lnSpc>
                <a:spcPts val="3600"/>
              </a:lnSpc>
              <a:buNone/>
            </a:pPr>
            <a:r>
              <a:rPr lang="en-US" sz="2900" b="1" dirty="0">
                <a:solidFill>
                  <a:srgbClr val="7068F4"/>
                </a:solidFill>
                <a:latin typeface="Barlow Bold" pitchFamily="34" charset="0"/>
                <a:ea typeface="Barlow Bold" pitchFamily="34" charset="-122"/>
                <a:cs typeface="Barlow Bold" pitchFamily="34" charset="-120"/>
              </a:rPr>
              <a:t>Process Before Issuing Notice under Section 148 (As per 2021 Amendment)</a:t>
            </a:r>
            <a:endParaRPr lang="en-US" sz="2900" dirty="0"/>
          </a:p>
        </p:txBody>
      </p:sp>
      <p:sp>
        <p:nvSpPr>
          <p:cNvPr id="3" name="Text 1"/>
          <p:cNvSpPr/>
          <p:nvPr/>
        </p:nvSpPr>
        <p:spPr>
          <a:xfrm>
            <a:off x="490418" y="1397079"/>
            <a:ext cx="4550569" cy="276582"/>
          </a:xfrm>
          <a:prstGeom prst="rect">
            <a:avLst/>
          </a:prstGeom>
          <a:noFill/>
          <a:ln/>
        </p:spPr>
        <p:txBody>
          <a:bodyPr wrap="none" lIns="0" tIns="0" rIns="0" bIns="0" rtlCol="0" anchor="t"/>
          <a:lstStyle/>
          <a:p>
            <a:pPr algn="l" indent="0" marL="0">
              <a:lnSpc>
                <a:spcPts val="2150"/>
              </a:lnSpc>
              <a:buNone/>
            </a:pPr>
            <a:r>
              <a:rPr lang="en-US" sz="1700" b="1" dirty="0">
                <a:solidFill>
                  <a:srgbClr val="7068F4"/>
                </a:solidFill>
                <a:latin typeface="Barlow Bold" pitchFamily="34" charset="0"/>
                <a:ea typeface="Barlow Bold" pitchFamily="34" charset="-122"/>
                <a:cs typeface="Barlow Bold" pitchFamily="34" charset="-120"/>
              </a:rPr>
              <a:t>Conditions for a Valid Notice under Section 148</a:t>
            </a:r>
            <a:endParaRPr lang="en-US" sz="1700" dirty="0"/>
          </a:p>
        </p:txBody>
      </p:sp>
      <p:sp>
        <p:nvSpPr>
          <p:cNvPr id="4" name="Text 2"/>
          <p:cNvSpPr/>
          <p:nvPr/>
        </p:nvSpPr>
        <p:spPr>
          <a:xfrm>
            <a:off x="490418" y="1883807"/>
            <a:ext cx="13649563" cy="224195"/>
          </a:xfrm>
          <a:prstGeom prst="rect">
            <a:avLst/>
          </a:prstGeom>
          <a:noFill/>
          <a:ln/>
        </p:spPr>
        <p:txBody>
          <a:bodyPr wrap="non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There must be </a:t>
            </a:r>
            <a:pPr algn="l" indent="0" marL="0">
              <a:lnSpc>
                <a:spcPts val="1750"/>
              </a:lnSpc>
              <a:buNone/>
            </a:pPr>
            <a:r>
              <a:rPr lang="en-US" sz="1100" b="1" dirty="0">
                <a:solidFill>
                  <a:srgbClr val="272525"/>
                </a:solidFill>
                <a:latin typeface="Montserrat" pitchFamily="34" charset="0"/>
                <a:ea typeface="Montserrat" pitchFamily="34" charset="-122"/>
                <a:cs typeface="Montserrat" pitchFamily="34" charset="-120"/>
              </a:rPr>
              <a:t>"information suggesting income has escaped assessment"</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and</a:t>
            </a:r>
            <a:endParaRPr lang="en-US" sz="1100" dirty="0"/>
          </a:p>
        </p:txBody>
      </p:sp>
      <p:sp>
        <p:nvSpPr>
          <p:cNvPr id="5" name="Text 3"/>
          <p:cNvSpPr/>
          <p:nvPr/>
        </p:nvSpPr>
        <p:spPr>
          <a:xfrm>
            <a:off x="490418" y="2156936"/>
            <a:ext cx="13649563" cy="224195"/>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272525"/>
                </a:solidFill>
                <a:latin typeface="Montserrat" pitchFamily="34" charset="0"/>
                <a:ea typeface="Montserrat" pitchFamily="34" charset="-122"/>
                <a:cs typeface="Montserrat" pitchFamily="34" charset="-120"/>
              </a:rPr>
              <a:t>Prior approval of specified authority</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is mandatory for issuing the notice, unless it was already obtained for the 148A(d) order.</a:t>
            </a:r>
            <a:endParaRPr lang="en-US" sz="1100" dirty="0"/>
          </a:p>
        </p:txBody>
      </p:sp>
      <p:sp>
        <p:nvSpPr>
          <p:cNvPr id="6" name="Text 4"/>
          <p:cNvSpPr/>
          <p:nvPr/>
        </p:nvSpPr>
        <p:spPr>
          <a:xfrm>
            <a:off x="490418" y="2591276"/>
            <a:ext cx="2212896" cy="276582"/>
          </a:xfrm>
          <a:prstGeom prst="rect">
            <a:avLst/>
          </a:prstGeom>
          <a:noFill/>
          <a:ln/>
        </p:spPr>
        <p:txBody>
          <a:bodyPr wrap="none" lIns="0" tIns="0" rIns="0" bIns="0" rtlCol="0" anchor="t"/>
          <a:lstStyle/>
          <a:p>
            <a:pPr algn="l" indent="0" marL="0">
              <a:lnSpc>
                <a:spcPts val="2150"/>
              </a:lnSpc>
              <a:buNone/>
            </a:pPr>
            <a:r>
              <a:rPr lang="en-US" sz="1700" b="1" dirty="0">
                <a:solidFill>
                  <a:srgbClr val="7068F4"/>
                </a:solidFill>
                <a:latin typeface="Barlow Bold" pitchFamily="34" charset="0"/>
                <a:ea typeface="Barlow Bold" pitchFamily="34" charset="-122"/>
                <a:cs typeface="Barlow Bold" pitchFamily="34" charset="-120"/>
              </a:rPr>
              <a:t>Specified Authority:</a:t>
            </a:r>
            <a:endParaRPr lang="en-US" sz="1700" dirty="0"/>
          </a:p>
        </p:txBody>
      </p:sp>
      <p:sp>
        <p:nvSpPr>
          <p:cNvPr id="7" name="Shape 5"/>
          <p:cNvSpPr/>
          <p:nvPr/>
        </p:nvSpPr>
        <p:spPr>
          <a:xfrm>
            <a:off x="490418" y="3078004"/>
            <a:ext cx="13649563" cy="1237893"/>
          </a:xfrm>
          <a:prstGeom prst="roundRect">
            <a:avLst>
              <a:gd name="adj" fmla="val 10190"/>
            </a:avLst>
          </a:prstGeom>
          <a:noFill/>
          <a:ln w="7620">
            <a:solidFill>
              <a:srgbClr val="000000">
                <a:alpha val="8000"/>
              </a:srgbClr>
            </a:solidFill>
            <a:prstDash val="solid"/>
          </a:ln>
        </p:spPr>
      </p:sp>
      <p:sp>
        <p:nvSpPr>
          <p:cNvPr id="8" name="Shape 6"/>
          <p:cNvSpPr/>
          <p:nvPr/>
        </p:nvSpPr>
        <p:spPr>
          <a:xfrm>
            <a:off x="498038" y="3085624"/>
            <a:ext cx="13634323" cy="407551"/>
          </a:xfrm>
          <a:prstGeom prst="rect">
            <a:avLst/>
          </a:prstGeom>
          <a:solidFill>
            <a:srgbClr val="FFFFFF">
              <a:alpha val="4000"/>
            </a:srgbClr>
          </a:solidFill>
          <a:ln/>
        </p:spPr>
      </p:sp>
      <p:sp>
        <p:nvSpPr>
          <p:cNvPr id="9" name="Text 7"/>
          <p:cNvSpPr/>
          <p:nvPr/>
        </p:nvSpPr>
        <p:spPr>
          <a:xfrm>
            <a:off x="638294" y="3177302"/>
            <a:ext cx="4009311" cy="224195"/>
          </a:xfrm>
          <a:prstGeom prst="rect">
            <a:avLst/>
          </a:prstGeom>
          <a:noFill/>
          <a:ln/>
        </p:spPr>
        <p:txBody>
          <a:bodyPr wrap="none" lIns="0" tIns="0" rIns="0" bIns="0" rtlCol="0" anchor="t"/>
          <a:lstStyle/>
          <a:p>
            <a:pPr algn="l" indent="0" marL="0">
              <a:lnSpc>
                <a:spcPts val="1750"/>
              </a:lnSpc>
              <a:buNone/>
            </a:pPr>
            <a:r>
              <a:rPr lang="en-US" sz="1100" b="1" dirty="0">
                <a:solidFill>
                  <a:srgbClr val="272525"/>
                </a:solidFill>
                <a:latin typeface="Montserrat" pitchFamily="34" charset="0"/>
                <a:ea typeface="Montserrat" pitchFamily="34" charset="-122"/>
                <a:cs typeface="Montserrat" pitchFamily="34" charset="-120"/>
              </a:rPr>
              <a:t>Time Elapsed from End of AY</a:t>
            </a:r>
            <a:endParaRPr lang="en-US" sz="1100" dirty="0"/>
          </a:p>
        </p:txBody>
      </p:sp>
      <p:sp>
        <p:nvSpPr>
          <p:cNvPr id="10" name="Text 8"/>
          <p:cNvSpPr/>
          <p:nvPr/>
        </p:nvSpPr>
        <p:spPr>
          <a:xfrm>
            <a:off x="4935498" y="3177302"/>
            <a:ext cx="9056727" cy="224195"/>
          </a:xfrm>
          <a:prstGeom prst="rect">
            <a:avLst/>
          </a:prstGeom>
          <a:noFill/>
          <a:ln/>
        </p:spPr>
        <p:txBody>
          <a:bodyPr wrap="none" lIns="0" tIns="0" rIns="0" bIns="0" rtlCol="0" anchor="t"/>
          <a:lstStyle/>
          <a:p>
            <a:pPr algn="l" indent="0" marL="0">
              <a:lnSpc>
                <a:spcPts val="1750"/>
              </a:lnSpc>
              <a:buNone/>
            </a:pPr>
            <a:r>
              <a:rPr lang="en-US" sz="1100" b="1" dirty="0">
                <a:solidFill>
                  <a:srgbClr val="272525"/>
                </a:solidFill>
                <a:latin typeface="Montserrat" pitchFamily="34" charset="0"/>
                <a:ea typeface="Montserrat" pitchFamily="34" charset="-122"/>
                <a:cs typeface="Montserrat" pitchFamily="34" charset="-120"/>
              </a:rPr>
              <a:t>Specified Authority</a:t>
            </a:r>
            <a:endParaRPr lang="en-US" sz="1100" dirty="0"/>
          </a:p>
        </p:txBody>
      </p:sp>
      <p:sp>
        <p:nvSpPr>
          <p:cNvPr id="11" name="Shape 9"/>
          <p:cNvSpPr/>
          <p:nvPr/>
        </p:nvSpPr>
        <p:spPr>
          <a:xfrm>
            <a:off x="498038" y="3493175"/>
            <a:ext cx="13634323" cy="407551"/>
          </a:xfrm>
          <a:prstGeom prst="rect">
            <a:avLst/>
          </a:prstGeom>
          <a:solidFill>
            <a:srgbClr val="000000">
              <a:alpha val="4000"/>
            </a:srgbClr>
          </a:solidFill>
          <a:ln/>
        </p:spPr>
      </p:sp>
      <p:sp>
        <p:nvSpPr>
          <p:cNvPr id="12" name="Text 10"/>
          <p:cNvSpPr/>
          <p:nvPr/>
        </p:nvSpPr>
        <p:spPr>
          <a:xfrm>
            <a:off x="638294" y="3584853"/>
            <a:ext cx="4009311"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3 years</a:t>
            </a:r>
            <a:endParaRPr lang="en-US" sz="1100" dirty="0"/>
          </a:p>
        </p:txBody>
      </p:sp>
      <p:sp>
        <p:nvSpPr>
          <p:cNvPr id="13" name="Text 11"/>
          <p:cNvSpPr/>
          <p:nvPr/>
        </p:nvSpPr>
        <p:spPr>
          <a:xfrm>
            <a:off x="4935498" y="3584853"/>
            <a:ext cx="9056727"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Principal Commissioner / Commissioner / Principal Director / Director</a:t>
            </a:r>
            <a:endParaRPr lang="en-US" sz="1100" dirty="0"/>
          </a:p>
        </p:txBody>
      </p:sp>
      <p:sp>
        <p:nvSpPr>
          <p:cNvPr id="14" name="Shape 12"/>
          <p:cNvSpPr/>
          <p:nvPr/>
        </p:nvSpPr>
        <p:spPr>
          <a:xfrm>
            <a:off x="498038" y="3900726"/>
            <a:ext cx="13634323" cy="407551"/>
          </a:xfrm>
          <a:prstGeom prst="rect">
            <a:avLst/>
          </a:prstGeom>
          <a:solidFill>
            <a:srgbClr val="FFFFFF">
              <a:alpha val="4000"/>
            </a:srgbClr>
          </a:solidFill>
          <a:ln/>
        </p:spPr>
      </p:sp>
      <p:sp>
        <p:nvSpPr>
          <p:cNvPr id="15" name="Text 13"/>
          <p:cNvSpPr/>
          <p:nvPr/>
        </p:nvSpPr>
        <p:spPr>
          <a:xfrm>
            <a:off x="638294" y="3992404"/>
            <a:ext cx="4009311"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&gt; 3 years</a:t>
            </a:r>
            <a:endParaRPr lang="en-US" sz="1100" dirty="0"/>
          </a:p>
        </p:txBody>
      </p:sp>
      <p:sp>
        <p:nvSpPr>
          <p:cNvPr id="16" name="Text 14"/>
          <p:cNvSpPr/>
          <p:nvPr/>
        </p:nvSpPr>
        <p:spPr>
          <a:xfrm>
            <a:off x="4935498" y="3992404"/>
            <a:ext cx="9056727"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Principal Chief Commissioner / Chief Commissioner / Principal DG / DG</a:t>
            </a:r>
            <a:endParaRPr lang="en-US" sz="1100" dirty="0"/>
          </a:p>
        </p:txBody>
      </p:sp>
      <p:sp>
        <p:nvSpPr>
          <p:cNvPr id="17" name="Text 15"/>
          <p:cNvSpPr/>
          <p:nvPr/>
        </p:nvSpPr>
        <p:spPr>
          <a:xfrm>
            <a:off x="490418" y="4473535"/>
            <a:ext cx="13649563"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In the case of </a:t>
            </a:r>
            <a:pPr algn="l" indent="0" marL="0">
              <a:lnSpc>
                <a:spcPts val="1750"/>
              </a:lnSpc>
              <a:buNone/>
            </a:pPr>
            <a:r>
              <a:rPr lang="en-US" sz="1100" b="1" i="1" dirty="0">
                <a:solidFill>
                  <a:srgbClr val="272525"/>
                </a:solidFill>
                <a:latin typeface="Montserrat" pitchFamily="34" charset="0"/>
                <a:ea typeface="Montserrat" pitchFamily="34" charset="-122"/>
                <a:cs typeface="Montserrat" pitchFamily="34" charset="-120"/>
              </a:rPr>
              <a:t>GKN Driveshafts (India) Ltd. vs. ITO 259 ITR 19 (SC) </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the Supreme court of India has laid down Procedure for Re-assessment prior to 01.04.2021 :</a:t>
            </a:r>
            <a:endParaRPr lang="en-US" sz="1100" dirty="0"/>
          </a:p>
        </p:txBody>
      </p:sp>
      <p:sp>
        <p:nvSpPr>
          <p:cNvPr id="18" name="Text 16"/>
          <p:cNvSpPr/>
          <p:nvPr/>
        </p:nvSpPr>
        <p:spPr>
          <a:xfrm>
            <a:off x="490418" y="4855369"/>
            <a:ext cx="13649563" cy="448389"/>
          </a:xfrm>
          <a:prstGeom prst="rect">
            <a:avLst/>
          </a:prstGeom>
          <a:noFill/>
          <a:ln/>
        </p:spPr>
        <p:txBody>
          <a:bodyPr wrap="squar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The AO was required to conduct necessary enquiries and finalize the assessment after taking into account the responses of assessee. Assessment order was required to be passed within the time period provided under section 153 of the Act.</a:t>
            </a:r>
            <a:endParaRPr lang="en-US" sz="1100" dirty="0"/>
          </a:p>
        </p:txBody>
      </p:sp>
      <p:sp>
        <p:nvSpPr>
          <p:cNvPr id="19" name="Text 17"/>
          <p:cNvSpPr/>
          <p:nvPr/>
        </p:nvSpPr>
        <p:spPr>
          <a:xfrm>
            <a:off x="490418" y="5461397"/>
            <a:ext cx="13649563"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Honourable Supreme Court of India in the case of </a:t>
            </a:r>
            <a:pPr algn="l" indent="0" marL="0">
              <a:lnSpc>
                <a:spcPts val="1750"/>
              </a:lnSpc>
              <a:buNone/>
            </a:pPr>
            <a:r>
              <a:rPr lang="en-US" sz="1100" b="1" i="1" dirty="0">
                <a:solidFill>
                  <a:srgbClr val="272525"/>
                </a:solidFill>
                <a:latin typeface="Montserrat" pitchFamily="34" charset="0"/>
                <a:ea typeface="Montserrat" pitchFamily="34" charset="-122"/>
                <a:cs typeface="Montserrat" pitchFamily="34" charset="-120"/>
              </a:rPr>
              <a:t>Union of India v. Ashish Agarwal [2022] 138 taxmann.com 64 (SC),</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had held that </a:t>
            </a:r>
            <a:endParaRPr lang="en-US" sz="1100" dirty="0"/>
          </a:p>
        </p:txBody>
      </p:sp>
      <p:sp>
        <p:nvSpPr>
          <p:cNvPr id="20" name="Text 18"/>
          <p:cNvSpPr/>
          <p:nvPr/>
        </p:nvSpPr>
        <p:spPr>
          <a:xfrm>
            <a:off x="490418" y="5843230"/>
            <a:ext cx="13649563" cy="448389"/>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Reassessment notices issued after 1-4-2021 must comply with the new Section 148A procedure. Such notices issued under the old law shall be deemed as show-cause notices under Section 148A(b), allowing reassessment under the new provisions. This ruling applies nationwide, modifying all contrary High Court decisions under Article 142.</a:t>
            </a:r>
            <a:endParaRPr lang="en-US" sz="1100" dirty="0"/>
          </a:p>
        </p:txBody>
      </p:sp>
      <p:sp>
        <p:nvSpPr>
          <p:cNvPr id="21" name="Text 19"/>
          <p:cNvSpPr/>
          <p:nvPr/>
        </p:nvSpPr>
        <p:spPr>
          <a:xfrm>
            <a:off x="490418" y="6449258"/>
            <a:ext cx="13649563" cy="224195"/>
          </a:xfrm>
          <a:prstGeom prst="rect">
            <a:avLst/>
          </a:prstGeom>
          <a:noFill/>
          <a:ln/>
        </p:spPr>
        <p:txBody>
          <a:bodyPr wrap="non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In the case of </a:t>
            </a:r>
            <a:pPr algn="l" indent="0" marL="0">
              <a:lnSpc>
                <a:spcPts val="1750"/>
              </a:lnSpc>
              <a:buNone/>
            </a:pPr>
            <a:r>
              <a:rPr lang="en-US" sz="1100" b="1" i="1" dirty="0">
                <a:solidFill>
                  <a:srgbClr val="272525"/>
                </a:solidFill>
                <a:latin typeface="Montserrat" pitchFamily="34" charset="0"/>
                <a:ea typeface="Montserrat" pitchFamily="34" charset="-122"/>
                <a:cs typeface="Montserrat" pitchFamily="34" charset="-120"/>
              </a:rPr>
              <a:t>Union of India &amp; Ors. v. Rajeev Bansal</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[2024] 167 taxmann.com 70 (SC) </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also held that </a:t>
            </a:r>
            <a:endParaRPr lang="en-US" sz="1100" dirty="0"/>
          </a:p>
        </p:txBody>
      </p:sp>
      <p:sp>
        <p:nvSpPr>
          <p:cNvPr id="22" name="Text 20"/>
          <p:cNvSpPr/>
          <p:nvPr/>
        </p:nvSpPr>
        <p:spPr>
          <a:xfrm>
            <a:off x="490418" y="6831092"/>
            <a:ext cx="13649563" cy="672584"/>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The Supreme Court in </a:t>
            </a:r>
            <a:pPr algn="l" indent="0" marL="0">
              <a:lnSpc>
                <a:spcPts val="1750"/>
              </a:lnSpc>
              <a:buNone/>
            </a:pPr>
            <a:r>
              <a:rPr lang="en-US" sz="1100" i="1" dirty="0">
                <a:solidFill>
                  <a:srgbClr val="272525"/>
                </a:solidFill>
                <a:latin typeface="Montserrat" pitchFamily="34" charset="0"/>
                <a:ea typeface="Montserrat" pitchFamily="34" charset="-122"/>
                <a:cs typeface="Montserrat" pitchFamily="34" charset="-120"/>
              </a:rPr>
              <a:t>Rajeev Bansal</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held that reassessment notices issued after 1-4-2021 must follow the new Section 148A procedure. Notices issued under the old law due to bona fide confusion are deemed as show-cause notices under Section 148A(b). AOs must provide material within 30 days; assessees have 2 weeks to reply. Prior approval for enquiry is waived once. The ruling applies nationwide and modifies contrary High Court decisions under Article 142.</a:t>
            </a:r>
            <a:endParaRPr lang="en-US"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533876" y="420529"/>
            <a:ext cx="12968168" cy="501610"/>
          </a:xfrm>
          <a:prstGeom prst="rect">
            <a:avLst/>
          </a:prstGeom>
          <a:noFill/>
          <a:ln/>
        </p:spPr>
        <p:txBody>
          <a:bodyPr wrap="none" lIns="0" tIns="0" rIns="0" bIns="0" rtlCol="0" anchor="t"/>
          <a:lstStyle/>
          <a:p>
            <a:pPr algn="l" indent="0" marL="0">
              <a:lnSpc>
                <a:spcPts val="3950"/>
              </a:lnSpc>
              <a:buNone/>
            </a:pPr>
            <a:r>
              <a:rPr lang="en-US" sz="3150" b="1" dirty="0">
                <a:solidFill>
                  <a:srgbClr val="7068F4"/>
                </a:solidFill>
                <a:latin typeface="Barlow Bold" pitchFamily="34" charset="0"/>
                <a:ea typeface="Barlow Bold" pitchFamily="34" charset="-122"/>
                <a:cs typeface="Barlow Bold" pitchFamily="34" charset="-120"/>
              </a:rPr>
              <a:t>Revised Procedure for Notice under Section 148 (Post-2024 Amendment)</a:t>
            </a:r>
            <a:endParaRPr lang="en-US" sz="3150" dirty="0"/>
          </a:p>
        </p:txBody>
      </p:sp>
      <p:sp>
        <p:nvSpPr>
          <p:cNvPr id="3" name="Text 1"/>
          <p:cNvSpPr/>
          <p:nvPr/>
        </p:nvSpPr>
        <p:spPr>
          <a:xfrm>
            <a:off x="533876" y="1227177"/>
            <a:ext cx="13562648" cy="243959"/>
          </a:xfrm>
          <a:prstGeom prst="rect">
            <a:avLst/>
          </a:prstGeom>
          <a:noFill/>
          <a:ln/>
        </p:spPr>
        <p:txBody>
          <a:bodyPr wrap="non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The Finance Act, 2024 has </a:t>
            </a:r>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streamlined and simplified</a:t>
            </a:r>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 the procedure for reopening assessments. Here's the step-by-step breakdown:</a:t>
            </a:r>
            <a:endParaRPr lang="en-US" sz="1200" dirty="0"/>
          </a:p>
        </p:txBody>
      </p:sp>
      <p:sp>
        <p:nvSpPr>
          <p:cNvPr id="4" name="Shape 2"/>
          <p:cNvSpPr/>
          <p:nvPr/>
        </p:nvSpPr>
        <p:spPr>
          <a:xfrm>
            <a:off x="533876" y="1642705"/>
            <a:ext cx="13562648" cy="3597712"/>
          </a:xfrm>
          <a:prstGeom prst="roundRect">
            <a:avLst>
              <a:gd name="adj" fmla="val 3816"/>
            </a:avLst>
          </a:prstGeom>
          <a:noFill/>
          <a:ln w="7620">
            <a:solidFill>
              <a:srgbClr val="000000">
                <a:alpha val="8000"/>
              </a:srgbClr>
            </a:solidFill>
            <a:prstDash val="solid"/>
          </a:ln>
        </p:spPr>
      </p:sp>
      <p:sp>
        <p:nvSpPr>
          <p:cNvPr id="5" name="Shape 3"/>
          <p:cNvSpPr/>
          <p:nvPr/>
        </p:nvSpPr>
        <p:spPr>
          <a:xfrm>
            <a:off x="541496" y="1650325"/>
            <a:ext cx="13547408" cy="442079"/>
          </a:xfrm>
          <a:prstGeom prst="rect">
            <a:avLst/>
          </a:prstGeom>
          <a:solidFill>
            <a:srgbClr val="FFFFFF">
              <a:alpha val="4000"/>
            </a:srgbClr>
          </a:solidFill>
          <a:ln/>
        </p:spPr>
      </p:sp>
      <p:sp>
        <p:nvSpPr>
          <p:cNvPr id="6" name="Text 4"/>
          <p:cNvSpPr/>
          <p:nvPr/>
        </p:nvSpPr>
        <p:spPr>
          <a:xfrm>
            <a:off x="694134" y="1749385"/>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Step</a:t>
            </a:r>
            <a:endParaRPr lang="en-US" sz="1200" dirty="0"/>
          </a:p>
        </p:txBody>
      </p:sp>
      <p:sp>
        <p:nvSpPr>
          <p:cNvPr id="7" name="Text 5"/>
          <p:cNvSpPr/>
          <p:nvPr/>
        </p:nvSpPr>
        <p:spPr>
          <a:xfrm>
            <a:off x="4966692" y="1749385"/>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Section</a:t>
            </a:r>
            <a:endParaRPr lang="en-US" sz="1200" dirty="0"/>
          </a:p>
        </p:txBody>
      </p:sp>
      <p:sp>
        <p:nvSpPr>
          <p:cNvPr id="8" name="Text 6"/>
          <p:cNvSpPr/>
          <p:nvPr/>
        </p:nvSpPr>
        <p:spPr>
          <a:xfrm>
            <a:off x="6452830" y="1749385"/>
            <a:ext cx="7483554"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Details</a:t>
            </a:r>
            <a:endParaRPr lang="en-US" sz="1200" dirty="0"/>
          </a:p>
        </p:txBody>
      </p:sp>
      <p:sp>
        <p:nvSpPr>
          <p:cNvPr id="9" name="Shape 7"/>
          <p:cNvSpPr/>
          <p:nvPr/>
        </p:nvSpPr>
        <p:spPr>
          <a:xfrm>
            <a:off x="541496" y="2092404"/>
            <a:ext cx="13547408" cy="442079"/>
          </a:xfrm>
          <a:prstGeom prst="rect">
            <a:avLst/>
          </a:prstGeom>
          <a:solidFill>
            <a:srgbClr val="000000">
              <a:alpha val="4000"/>
            </a:srgbClr>
          </a:solidFill>
          <a:ln/>
        </p:spPr>
      </p:sp>
      <p:sp>
        <p:nvSpPr>
          <p:cNvPr id="10" name="Text 8"/>
          <p:cNvSpPr/>
          <p:nvPr/>
        </p:nvSpPr>
        <p:spPr>
          <a:xfrm>
            <a:off x="694134" y="2191464"/>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Information Exists</a:t>
            </a:r>
            <a:endParaRPr lang="en-US" sz="1200" dirty="0"/>
          </a:p>
        </p:txBody>
      </p:sp>
      <p:sp>
        <p:nvSpPr>
          <p:cNvPr id="11" name="Text 9"/>
          <p:cNvSpPr/>
          <p:nvPr/>
        </p:nvSpPr>
        <p:spPr>
          <a:xfrm>
            <a:off x="4966692" y="2191464"/>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148A(1)</a:t>
            </a:r>
            <a:endParaRPr lang="en-US" sz="1200" dirty="0"/>
          </a:p>
        </p:txBody>
      </p:sp>
      <p:sp>
        <p:nvSpPr>
          <p:cNvPr id="12" name="Text 10"/>
          <p:cNvSpPr/>
          <p:nvPr/>
        </p:nvSpPr>
        <p:spPr>
          <a:xfrm>
            <a:off x="6452830" y="2191464"/>
            <a:ext cx="7483554" cy="243959"/>
          </a:xfrm>
          <a:prstGeom prst="rect">
            <a:avLst/>
          </a:prstGeom>
          <a:noFill/>
          <a:ln/>
        </p:spPr>
        <p:txBody>
          <a:bodyPr wrap="non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AO must have information suggesting income has escaped assessment.</a:t>
            </a:r>
            <a:endParaRPr lang="en-US" sz="1200" dirty="0"/>
          </a:p>
        </p:txBody>
      </p:sp>
      <p:sp>
        <p:nvSpPr>
          <p:cNvPr id="13" name="Shape 11"/>
          <p:cNvSpPr/>
          <p:nvPr/>
        </p:nvSpPr>
        <p:spPr>
          <a:xfrm>
            <a:off x="541496" y="2534483"/>
            <a:ext cx="13547408" cy="442079"/>
          </a:xfrm>
          <a:prstGeom prst="rect">
            <a:avLst/>
          </a:prstGeom>
          <a:solidFill>
            <a:srgbClr val="FFFFFF">
              <a:alpha val="4000"/>
            </a:srgbClr>
          </a:solidFill>
          <a:ln/>
        </p:spPr>
      </p:sp>
      <p:sp>
        <p:nvSpPr>
          <p:cNvPr id="14" name="Text 12"/>
          <p:cNvSpPr/>
          <p:nvPr/>
        </p:nvSpPr>
        <p:spPr>
          <a:xfrm>
            <a:off x="694134" y="2633543"/>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Issue Show Cause Notice [Sec 148A(b)]</a:t>
            </a:r>
            <a:endParaRPr lang="en-US" sz="1200" dirty="0"/>
          </a:p>
        </p:txBody>
      </p:sp>
      <p:sp>
        <p:nvSpPr>
          <p:cNvPr id="15" name="Text 13"/>
          <p:cNvSpPr/>
          <p:nvPr/>
        </p:nvSpPr>
        <p:spPr>
          <a:xfrm>
            <a:off x="4966692" y="2633543"/>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148A(1)</a:t>
            </a:r>
            <a:endParaRPr lang="en-US" sz="1200" dirty="0"/>
          </a:p>
        </p:txBody>
      </p:sp>
      <p:sp>
        <p:nvSpPr>
          <p:cNvPr id="16" name="Text 14"/>
          <p:cNvSpPr/>
          <p:nvPr/>
        </p:nvSpPr>
        <p:spPr>
          <a:xfrm>
            <a:off x="6452830" y="2633543"/>
            <a:ext cx="7483554" cy="243959"/>
          </a:xfrm>
          <a:prstGeom prst="rect">
            <a:avLst/>
          </a:prstGeom>
          <a:noFill/>
          <a:ln/>
        </p:spPr>
        <p:txBody>
          <a:bodyPr wrap="non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AO serves notice with reasons to assessee asking why notice u/s 148 should not be issued.</a:t>
            </a:r>
            <a:endParaRPr lang="en-US" sz="1200" dirty="0"/>
          </a:p>
        </p:txBody>
      </p:sp>
      <p:sp>
        <p:nvSpPr>
          <p:cNvPr id="17" name="Shape 15"/>
          <p:cNvSpPr/>
          <p:nvPr/>
        </p:nvSpPr>
        <p:spPr>
          <a:xfrm>
            <a:off x="541496" y="2976563"/>
            <a:ext cx="13547408" cy="442079"/>
          </a:xfrm>
          <a:prstGeom prst="rect">
            <a:avLst/>
          </a:prstGeom>
          <a:solidFill>
            <a:srgbClr val="000000">
              <a:alpha val="4000"/>
            </a:srgbClr>
          </a:solidFill>
          <a:ln/>
        </p:spPr>
      </p:sp>
      <p:sp>
        <p:nvSpPr>
          <p:cNvPr id="18" name="Text 16"/>
          <p:cNvSpPr/>
          <p:nvPr/>
        </p:nvSpPr>
        <p:spPr>
          <a:xfrm>
            <a:off x="694134" y="3075623"/>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Assessee’s Response</a:t>
            </a:r>
            <a:endParaRPr lang="en-US" sz="1200" dirty="0"/>
          </a:p>
        </p:txBody>
      </p:sp>
      <p:sp>
        <p:nvSpPr>
          <p:cNvPr id="19" name="Text 17"/>
          <p:cNvSpPr/>
          <p:nvPr/>
        </p:nvSpPr>
        <p:spPr>
          <a:xfrm>
            <a:off x="4966692" y="3075623"/>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148(2)</a:t>
            </a:r>
            <a:endParaRPr lang="en-US" sz="1200" dirty="0"/>
          </a:p>
        </p:txBody>
      </p:sp>
      <p:sp>
        <p:nvSpPr>
          <p:cNvPr id="20" name="Text 18"/>
          <p:cNvSpPr/>
          <p:nvPr/>
        </p:nvSpPr>
        <p:spPr>
          <a:xfrm>
            <a:off x="6452830" y="3075623"/>
            <a:ext cx="7483554" cy="243959"/>
          </a:xfrm>
          <a:prstGeom prst="rect">
            <a:avLst/>
          </a:prstGeom>
          <a:noFill/>
          <a:ln/>
        </p:spPr>
        <p:txBody>
          <a:bodyPr wrap="non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Assessee must respond within </a:t>
            </a:r>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7–30 days</a:t>
            </a:r>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 as specified in the notice.</a:t>
            </a:r>
            <a:endParaRPr lang="en-US" sz="1200" dirty="0"/>
          </a:p>
        </p:txBody>
      </p:sp>
      <p:sp>
        <p:nvSpPr>
          <p:cNvPr id="21" name="Shape 19"/>
          <p:cNvSpPr/>
          <p:nvPr/>
        </p:nvSpPr>
        <p:spPr>
          <a:xfrm>
            <a:off x="541496" y="3418642"/>
            <a:ext cx="13547408" cy="442079"/>
          </a:xfrm>
          <a:prstGeom prst="rect">
            <a:avLst/>
          </a:prstGeom>
          <a:solidFill>
            <a:srgbClr val="FFFFFF">
              <a:alpha val="4000"/>
            </a:srgbClr>
          </a:solidFill>
          <a:ln/>
        </p:spPr>
      </p:sp>
      <p:sp>
        <p:nvSpPr>
          <p:cNvPr id="22" name="Text 20"/>
          <p:cNvSpPr/>
          <p:nvPr/>
        </p:nvSpPr>
        <p:spPr>
          <a:xfrm>
            <a:off x="694134" y="3517702"/>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Consideration of Reply [Sec 148A(c)]</a:t>
            </a:r>
            <a:endParaRPr lang="en-US" sz="1200" dirty="0"/>
          </a:p>
        </p:txBody>
      </p:sp>
      <p:sp>
        <p:nvSpPr>
          <p:cNvPr id="23" name="Text 21"/>
          <p:cNvSpPr/>
          <p:nvPr/>
        </p:nvSpPr>
        <p:spPr>
          <a:xfrm>
            <a:off x="4966692" y="3517702"/>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148(3)</a:t>
            </a:r>
            <a:endParaRPr lang="en-US" sz="1200" dirty="0"/>
          </a:p>
        </p:txBody>
      </p:sp>
      <p:sp>
        <p:nvSpPr>
          <p:cNvPr id="24" name="Text 22"/>
          <p:cNvSpPr/>
          <p:nvPr/>
        </p:nvSpPr>
        <p:spPr>
          <a:xfrm>
            <a:off x="6452830" y="3517702"/>
            <a:ext cx="7483554" cy="243959"/>
          </a:xfrm>
          <a:prstGeom prst="rect">
            <a:avLst/>
          </a:prstGeom>
          <a:noFill/>
          <a:ln/>
        </p:spPr>
        <p:txBody>
          <a:bodyPr wrap="non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AO considers assessee’s reply and available material.</a:t>
            </a:r>
            <a:endParaRPr lang="en-US" sz="1200" dirty="0"/>
          </a:p>
        </p:txBody>
      </p:sp>
      <p:sp>
        <p:nvSpPr>
          <p:cNvPr id="25" name="Shape 23"/>
          <p:cNvSpPr/>
          <p:nvPr/>
        </p:nvSpPr>
        <p:spPr>
          <a:xfrm>
            <a:off x="541496" y="3860721"/>
            <a:ext cx="13547408" cy="686038"/>
          </a:xfrm>
          <a:prstGeom prst="rect">
            <a:avLst/>
          </a:prstGeom>
          <a:solidFill>
            <a:srgbClr val="000000">
              <a:alpha val="4000"/>
            </a:srgbClr>
          </a:solidFill>
          <a:ln/>
        </p:spPr>
      </p:sp>
      <p:sp>
        <p:nvSpPr>
          <p:cNvPr id="26" name="Text 24"/>
          <p:cNvSpPr/>
          <p:nvPr/>
        </p:nvSpPr>
        <p:spPr>
          <a:xfrm>
            <a:off x="694134" y="3959781"/>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Pass Order [Sec 148A(d)]</a:t>
            </a:r>
            <a:endParaRPr lang="en-US" sz="1200" dirty="0"/>
          </a:p>
        </p:txBody>
      </p:sp>
      <p:sp>
        <p:nvSpPr>
          <p:cNvPr id="27" name="Text 25"/>
          <p:cNvSpPr/>
          <p:nvPr/>
        </p:nvSpPr>
        <p:spPr>
          <a:xfrm>
            <a:off x="4966692" y="3959781"/>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148(3)</a:t>
            </a:r>
            <a:endParaRPr lang="en-US" sz="1200" dirty="0"/>
          </a:p>
        </p:txBody>
      </p:sp>
      <p:sp>
        <p:nvSpPr>
          <p:cNvPr id="28" name="Text 26"/>
          <p:cNvSpPr/>
          <p:nvPr/>
        </p:nvSpPr>
        <p:spPr>
          <a:xfrm>
            <a:off x="6452830" y="3959781"/>
            <a:ext cx="7483554" cy="487918"/>
          </a:xfrm>
          <a:prstGeom prst="rect">
            <a:avLst/>
          </a:prstGeom>
          <a:noFill/>
          <a:ln/>
        </p:spPr>
        <p:txBody>
          <a:bodyPr wrap="squar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AO passes an order (with prior approval of Specified Authority) deciding whether notice u/s 148 should be issued.</a:t>
            </a:r>
            <a:endParaRPr lang="en-US" sz="1200" dirty="0"/>
          </a:p>
        </p:txBody>
      </p:sp>
      <p:sp>
        <p:nvSpPr>
          <p:cNvPr id="29" name="Shape 27"/>
          <p:cNvSpPr/>
          <p:nvPr/>
        </p:nvSpPr>
        <p:spPr>
          <a:xfrm>
            <a:off x="541496" y="4546759"/>
            <a:ext cx="13547408" cy="686038"/>
          </a:xfrm>
          <a:prstGeom prst="rect">
            <a:avLst/>
          </a:prstGeom>
          <a:solidFill>
            <a:srgbClr val="FFFFFF">
              <a:alpha val="4000"/>
            </a:srgbClr>
          </a:solidFill>
          <a:ln/>
        </p:spPr>
      </p:sp>
      <p:sp>
        <p:nvSpPr>
          <p:cNvPr id="30" name="Text 28"/>
          <p:cNvSpPr/>
          <p:nvPr/>
        </p:nvSpPr>
        <p:spPr>
          <a:xfrm>
            <a:off x="694134" y="4645819"/>
            <a:ext cx="395990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Issue Notice u/s 148</a:t>
            </a:r>
            <a:endParaRPr lang="en-US" sz="1200" dirty="0"/>
          </a:p>
        </p:txBody>
      </p:sp>
      <p:sp>
        <p:nvSpPr>
          <p:cNvPr id="31" name="Text 29"/>
          <p:cNvSpPr/>
          <p:nvPr/>
        </p:nvSpPr>
        <p:spPr>
          <a:xfrm>
            <a:off x="4966692" y="4645819"/>
            <a:ext cx="1173480" cy="243959"/>
          </a:xfrm>
          <a:prstGeom prst="rect">
            <a:avLst/>
          </a:prstGeom>
          <a:noFill/>
          <a:ln/>
        </p:spPr>
        <p:txBody>
          <a:bodyPr wrap="none" lIns="0" tIns="0" rIns="0" bIns="0" rtlCol="0" anchor="t"/>
          <a:lstStyle/>
          <a:p>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a:t>
            </a:r>
            <a:endParaRPr lang="en-US" sz="1200" dirty="0"/>
          </a:p>
        </p:txBody>
      </p:sp>
      <p:sp>
        <p:nvSpPr>
          <p:cNvPr id="32" name="Text 30"/>
          <p:cNvSpPr/>
          <p:nvPr/>
        </p:nvSpPr>
        <p:spPr>
          <a:xfrm>
            <a:off x="6452830" y="4645819"/>
            <a:ext cx="7483554" cy="487918"/>
          </a:xfrm>
          <a:prstGeom prst="rect">
            <a:avLst/>
          </a:prstGeom>
          <a:noFill/>
          <a:ln/>
        </p:spPr>
        <p:txBody>
          <a:bodyPr wrap="squar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If approved, AO issues notice u/s 148 along with the 148A(d) order. Assessee must file ROI within </a:t>
            </a:r>
            <a:pPr algn="l" indent="0" marL="0">
              <a:lnSpc>
                <a:spcPts val="1900"/>
              </a:lnSpc>
              <a:buNone/>
            </a:pPr>
            <a:r>
              <a:rPr lang="en-US" sz="1200" b="1" dirty="0">
                <a:solidFill>
                  <a:srgbClr val="272525"/>
                </a:solidFill>
                <a:latin typeface="Montserrat" pitchFamily="34" charset="0"/>
                <a:ea typeface="Montserrat" pitchFamily="34" charset="-122"/>
                <a:cs typeface="Montserrat" pitchFamily="34" charset="-120"/>
              </a:rPr>
              <a:t>3 months</a:t>
            </a:r>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a:t>
            </a:r>
            <a:endParaRPr lang="en-US" sz="1200" dirty="0"/>
          </a:p>
        </p:txBody>
      </p:sp>
      <p:sp>
        <p:nvSpPr>
          <p:cNvPr id="33" name="Text 31"/>
          <p:cNvSpPr/>
          <p:nvPr/>
        </p:nvSpPr>
        <p:spPr>
          <a:xfrm>
            <a:off x="533876" y="5411986"/>
            <a:ext cx="13562648" cy="487918"/>
          </a:xfrm>
          <a:prstGeom prst="rect">
            <a:avLst/>
          </a:prstGeom>
          <a:noFill/>
          <a:ln/>
        </p:spPr>
        <p:txBody>
          <a:bodyPr wrap="squar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If Information suggesting income has escaped assessment is received by AO under section 135A (i.e Faceless Collection of information) then section 148A does not apply AO can issue 148 directly with prior approval.</a:t>
            </a:r>
            <a:endParaRPr lang="en-US" sz="1200" dirty="0"/>
          </a:p>
        </p:txBody>
      </p:sp>
      <p:sp>
        <p:nvSpPr>
          <p:cNvPr id="34" name="Text 32"/>
          <p:cNvSpPr/>
          <p:nvPr/>
        </p:nvSpPr>
        <p:spPr>
          <a:xfrm>
            <a:off x="533876" y="6071473"/>
            <a:ext cx="13562648" cy="487918"/>
          </a:xfrm>
          <a:prstGeom prst="rect">
            <a:avLst/>
          </a:prstGeom>
          <a:noFill/>
          <a:ln/>
        </p:spPr>
        <p:txBody>
          <a:bodyPr wrap="square" lIns="0" tIns="0" rIns="0" bIns="0" rtlCol="0" anchor="t"/>
          <a:lstStyle/>
          <a:p>
            <a:pPr algn="l" indent="0" marL="0">
              <a:lnSpc>
                <a:spcPts val="1900"/>
              </a:lnSpc>
              <a:buNone/>
            </a:pPr>
            <a:r>
              <a:rPr lang="en-US" sz="1200" dirty="0">
                <a:solidFill>
                  <a:srgbClr val="272525"/>
                </a:solidFill>
                <a:latin typeface="Montserrat" pitchFamily="34" charset="0"/>
                <a:ea typeface="Montserrat" pitchFamily="34" charset="-122"/>
                <a:cs typeface="Montserrat" pitchFamily="34" charset="-120"/>
              </a:rPr>
              <a:t>In order for notice 148 to be valid AO shall have information which suggests that the income chargeable to tax has escaped assessment in the case of the assessee for the relevant assessment year.</a:t>
            </a:r>
            <a:endParaRPr lang="en-US" sz="1200" dirty="0"/>
          </a:p>
        </p:txBody>
      </p:sp>
      <p:sp>
        <p:nvSpPr>
          <p:cNvPr id="35" name="Text 33"/>
          <p:cNvSpPr/>
          <p:nvPr/>
        </p:nvSpPr>
        <p:spPr>
          <a:xfrm>
            <a:off x="533876" y="6788110"/>
            <a:ext cx="4709160" cy="250865"/>
          </a:xfrm>
          <a:prstGeom prst="rect">
            <a:avLst/>
          </a:prstGeom>
          <a:noFill/>
          <a:ln/>
        </p:spPr>
        <p:txBody>
          <a:bodyPr wrap="none" lIns="0" tIns="0" rIns="0" bIns="0" rtlCol="0" anchor="t"/>
          <a:lstStyle/>
          <a:p>
            <a:pPr algn="l" indent="0" marL="0">
              <a:lnSpc>
                <a:spcPts val="1950"/>
              </a:lnSpc>
              <a:buNone/>
            </a:pPr>
            <a:r>
              <a:rPr lang="en-US" sz="1550" b="1" dirty="0">
                <a:solidFill>
                  <a:srgbClr val="7068F4"/>
                </a:solidFill>
                <a:latin typeface="Barlow Bold" pitchFamily="34" charset="0"/>
                <a:ea typeface="Barlow Bold" pitchFamily="34" charset="-122"/>
                <a:cs typeface="Barlow Bold" pitchFamily="34" charset="-120"/>
              </a:rPr>
              <a:t>Specified authority means for sections 148 and 148A:</a:t>
            </a:r>
            <a:endParaRPr lang="en-US" sz="1550" dirty="0"/>
          </a:p>
        </p:txBody>
      </p:sp>
      <p:sp>
        <p:nvSpPr>
          <p:cNvPr id="36" name="Text 34"/>
          <p:cNvSpPr/>
          <p:nvPr/>
        </p:nvSpPr>
        <p:spPr>
          <a:xfrm>
            <a:off x="533876" y="7267694"/>
            <a:ext cx="13562648" cy="243959"/>
          </a:xfrm>
          <a:prstGeom prst="rect">
            <a:avLst/>
          </a:prstGeom>
          <a:noFill/>
          <a:ln/>
        </p:spPr>
        <p:txBody>
          <a:bodyPr wrap="none" lIns="0" tIns="0" rIns="0" bIns="0" rtlCol="0" anchor="t"/>
          <a:lstStyle/>
          <a:p>
            <a:pPr algn="l" marL="342900" indent="-342900">
              <a:lnSpc>
                <a:spcPts val="1900"/>
              </a:lnSpc>
              <a:buSzPct val="100000"/>
              <a:buChar char="•"/>
            </a:pPr>
            <a:r>
              <a:rPr lang="en-US" sz="1200" dirty="0">
                <a:solidFill>
                  <a:srgbClr val="272525"/>
                </a:solidFill>
                <a:latin typeface="Montserrat" pitchFamily="34" charset="0"/>
                <a:ea typeface="Montserrat" pitchFamily="34" charset="-122"/>
                <a:cs typeface="Montserrat" pitchFamily="34" charset="-120"/>
              </a:rPr>
              <a:t>Additional commissioner or Additonal Director or</a:t>
            </a:r>
            <a:endParaRPr lang="en-US" sz="1200" dirty="0"/>
          </a:p>
        </p:txBody>
      </p:sp>
      <p:sp>
        <p:nvSpPr>
          <p:cNvPr id="37" name="Text 35"/>
          <p:cNvSpPr/>
          <p:nvPr/>
        </p:nvSpPr>
        <p:spPr>
          <a:xfrm>
            <a:off x="533876" y="7564993"/>
            <a:ext cx="13562648" cy="243959"/>
          </a:xfrm>
          <a:prstGeom prst="rect">
            <a:avLst/>
          </a:prstGeom>
          <a:noFill/>
          <a:ln/>
        </p:spPr>
        <p:txBody>
          <a:bodyPr wrap="none" lIns="0" tIns="0" rIns="0" bIns="0" rtlCol="0" anchor="t"/>
          <a:lstStyle/>
          <a:p>
            <a:pPr algn="l" marL="342900" indent="-342900">
              <a:lnSpc>
                <a:spcPts val="1900"/>
              </a:lnSpc>
              <a:buSzPct val="100000"/>
              <a:buChar char="•"/>
            </a:pPr>
            <a:r>
              <a:rPr lang="en-US" sz="1200" dirty="0">
                <a:solidFill>
                  <a:srgbClr val="272525"/>
                </a:solidFill>
                <a:latin typeface="Montserrat" pitchFamily="34" charset="0"/>
                <a:ea typeface="Montserrat" pitchFamily="34" charset="-122"/>
                <a:cs typeface="Montserrat" pitchFamily="34" charset="-120"/>
              </a:rPr>
              <a:t>Joint Commissioner or Joint director</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604718" y="476488"/>
            <a:ext cx="13420963" cy="1136571"/>
          </a:xfrm>
          <a:prstGeom prst="rect">
            <a:avLst/>
          </a:prstGeom>
          <a:noFill/>
          <a:ln/>
        </p:spPr>
        <p:txBody>
          <a:bodyPr wrap="square" lIns="0" tIns="0" rIns="0" bIns="0" rtlCol="0" anchor="t"/>
          <a:lstStyle/>
          <a:p>
            <a:pPr algn="l" indent="0" marL="0">
              <a:lnSpc>
                <a:spcPts val="4450"/>
              </a:lnSpc>
              <a:buNone/>
            </a:pPr>
            <a:r>
              <a:rPr lang="en-US" sz="3550" b="1" dirty="0">
                <a:solidFill>
                  <a:srgbClr val="7068F4"/>
                </a:solidFill>
                <a:latin typeface="Barlow Bold" pitchFamily="34" charset="0"/>
                <a:ea typeface="Barlow Bold" pitchFamily="34" charset="-122"/>
                <a:cs typeface="Barlow Bold" pitchFamily="34" charset="-120"/>
              </a:rPr>
              <a:t>9. Assessment/Reassessment/Recomputation Completion Timelines u/s 153</a:t>
            </a:r>
            <a:endParaRPr lang="en-US" sz="3550" dirty="0"/>
          </a:p>
        </p:txBody>
      </p:sp>
      <p:sp>
        <p:nvSpPr>
          <p:cNvPr id="3" name="Shape 1"/>
          <p:cNvSpPr/>
          <p:nvPr/>
        </p:nvSpPr>
        <p:spPr>
          <a:xfrm>
            <a:off x="7303770" y="1958578"/>
            <a:ext cx="22860" cy="5794415"/>
          </a:xfrm>
          <a:prstGeom prst="roundRect">
            <a:avLst>
              <a:gd name="adj" fmla="val 680272"/>
            </a:avLst>
          </a:prstGeom>
          <a:solidFill>
            <a:srgbClr val="C1C3D0"/>
          </a:solidFill>
          <a:ln/>
        </p:spPr>
      </p:sp>
      <p:sp>
        <p:nvSpPr>
          <p:cNvPr id="4" name="Shape 2"/>
          <p:cNvSpPr/>
          <p:nvPr/>
        </p:nvSpPr>
        <p:spPr>
          <a:xfrm>
            <a:off x="6625411" y="2141458"/>
            <a:ext cx="518279" cy="22860"/>
          </a:xfrm>
          <a:prstGeom prst="roundRect">
            <a:avLst>
              <a:gd name="adj" fmla="val 680272"/>
            </a:avLst>
          </a:prstGeom>
          <a:solidFill>
            <a:srgbClr val="C1C3D0"/>
          </a:solidFill>
          <a:ln/>
        </p:spPr>
      </p:sp>
      <p:sp>
        <p:nvSpPr>
          <p:cNvPr id="5" name="Shape 3"/>
          <p:cNvSpPr/>
          <p:nvPr/>
        </p:nvSpPr>
        <p:spPr>
          <a:xfrm>
            <a:off x="7120830" y="1958578"/>
            <a:ext cx="388739" cy="388739"/>
          </a:xfrm>
          <a:prstGeom prst="roundRect">
            <a:avLst>
              <a:gd name="adj" fmla="val 40004"/>
            </a:avLst>
          </a:prstGeom>
          <a:solidFill>
            <a:srgbClr val="EEEFF5"/>
          </a:solidFill>
          <a:ln/>
          <a:effectLst>
            <a:outerShdw sx="100000" sy="100000" kx="0" ky="0" algn="bl" rotWithShape="0" blurRad="43180" dist="21590" dir="13500000">
              <a:srgbClr val="ffffff">
                <a:alpha val="70000"/>
              </a:srgbClr>
            </a:outerShdw>
          </a:effectLst>
        </p:spPr>
      </p:sp>
      <p:pic>
        <p:nvPicPr>
          <p:cNvPr id="6" name="Image 0" descr="preencoded.png">    </p:cNvPr>
          <p:cNvPicPr>
            <a:picLocks noChangeAspect="1"/>
          </p:cNvPicPr>
          <p:nvPr/>
        </p:nvPicPr>
        <p:blipFill>
          <a:blip r:embed="rId1"/>
          <a:stretch>
            <a:fillRect/>
          </a:stretch>
        </p:blipFill>
        <p:spPr>
          <a:xfrm>
            <a:off x="7178754" y="1982391"/>
            <a:ext cx="272772" cy="340995"/>
          </a:xfrm>
          <a:prstGeom prst="rect">
            <a:avLst/>
          </a:prstGeom>
        </p:spPr>
      </p:pic>
      <p:sp>
        <p:nvSpPr>
          <p:cNvPr id="7" name="Text 4"/>
          <p:cNvSpPr/>
          <p:nvPr/>
        </p:nvSpPr>
        <p:spPr>
          <a:xfrm>
            <a:off x="4177784" y="2017871"/>
            <a:ext cx="2273498" cy="284202"/>
          </a:xfrm>
          <a:prstGeom prst="rect">
            <a:avLst/>
          </a:prstGeom>
          <a:noFill/>
          <a:ln/>
        </p:spPr>
        <p:txBody>
          <a:bodyPr wrap="none" lIns="0" tIns="0" rIns="0" bIns="0" rtlCol="0" anchor="t"/>
          <a:lstStyle/>
          <a:p>
            <a:pPr algn="r"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Regular Assessment</a:t>
            </a:r>
            <a:endParaRPr lang="en-US" sz="1750" dirty="0"/>
          </a:p>
        </p:txBody>
      </p:sp>
      <p:sp>
        <p:nvSpPr>
          <p:cNvPr id="8" name="Text 5"/>
          <p:cNvSpPr/>
          <p:nvPr/>
        </p:nvSpPr>
        <p:spPr>
          <a:xfrm>
            <a:off x="604718" y="2405658"/>
            <a:ext cx="5846564" cy="829032"/>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Montserrat" pitchFamily="34" charset="0"/>
                <a:ea typeface="Montserrat" pitchFamily="34" charset="-122"/>
                <a:cs typeface="Montserrat" pitchFamily="34" charset="-120"/>
              </a:rPr>
              <a:t>Section 143/144 assessments must be completed within 12 months from the end of the year in which the return was filed , with varying timelines for specific years:</a:t>
            </a:r>
            <a:endParaRPr lang="en-US" sz="1350" dirty="0"/>
          </a:p>
        </p:txBody>
      </p:sp>
      <p:sp>
        <p:nvSpPr>
          <p:cNvPr id="9" name="Text 6"/>
          <p:cNvSpPr/>
          <p:nvPr/>
        </p:nvSpPr>
        <p:spPr>
          <a:xfrm>
            <a:off x="604718" y="3338274"/>
            <a:ext cx="5846564" cy="276344"/>
          </a:xfrm>
          <a:prstGeom prst="rect">
            <a:avLst/>
          </a:prstGeom>
          <a:noFill/>
          <a:ln/>
        </p:spPr>
        <p:txBody>
          <a:bodyPr wrap="none" lIns="0" tIns="0" rIns="0" bIns="0" rtlCol="0" anchor="t"/>
          <a:lstStyle/>
          <a:p>
            <a:pPr algn="l" marL="342900" indent="-342900">
              <a:lnSpc>
                <a:spcPts val="2150"/>
              </a:lnSpc>
              <a:buSzPct val="100000"/>
              <a:buChar char="•"/>
            </a:pPr>
            <a:r>
              <a:rPr lang="en-US" sz="1350" dirty="0">
                <a:solidFill>
                  <a:srgbClr val="272525"/>
                </a:solidFill>
                <a:latin typeface="Montserrat" pitchFamily="34" charset="0"/>
                <a:ea typeface="Montserrat" pitchFamily="34" charset="-122"/>
                <a:cs typeface="Montserrat" pitchFamily="34" charset="-120"/>
              </a:rPr>
              <a:t>18 months for AY 2018-19,</a:t>
            </a:r>
            <a:endParaRPr lang="en-US" sz="1350" dirty="0"/>
          </a:p>
        </p:txBody>
      </p:sp>
      <p:sp>
        <p:nvSpPr>
          <p:cNvPr id="10" name="Text 7"/>
          <p:cNvSpPr/>
          <p:nvPr/>
        </p:nvSpPr>
        <p:spPr>
          <a:xfrm>
            <a:off x="604718" y="3674983"/>
            <a:ext cx="5846564" cy="276344"/>
          </a:xfrm>
          <a:prstGeom prst="rect">
            <a:avLst/>
          </a:prstGeom>
          <a:noFill/>
          <a:ln/>
        </p:spPr>
        <p:txBody>
          <a:bodyPr wrap="none" lIns="0" tIns="0" rIns="0" bIns="0" rtlCol="0" anchor="t"/>
          <a:lstStyle/>
          <a:p>
            <a:pPr algn="l" marL="342900" indent="-342900">
              <a:lnSpc>
                <a:spcPts val="2150"/>
              </a:lnSpc>
              <a:buSzPct val="100000"/>
              <a:buChar char="•"/>
            </a:pPr>
            <a:r>
              <a:rPr lang="en-US" sz="1350" dirty="0">
                <a:solidFill>
                  <a:srgbClr val="272525"/>
                </a:solidFill>
                <a:latin typeface="Montserrat" pitchFamily="34" charset="0"/>
                <a:ea typeface="Montserrat" pitchFamily="34" charset="-122"/>
                <a:cs typeface="Montserrat" pitchFamily="34" charset="-120"/>
              </a:rPr>
              <a:t>12 months for AY 2019-20,</a:t>
            </a:r>
            <a:endParaRPr lang="en-US" sz="1350" dirty="0"/>
          </a:p>
        </p:txBody>
      </p:sp>
      <p:sp>
        <p:nvSpPr>
          <p:cNvPr id="11" name="Text 8"/>
          <p:cNvSpPr/>
          <p:nvPr/>
        </p:nvSpPr>
        <p:spPr>
          <a:xfrm>
            <a:off x="604718" y="4011692"/>
            <a:ext cx="5846564" cy="276344"/>
          </a:xfrm>
          <a:prstGeom prst="rect">
            <a:avLst/>
          </a:prstGeom>
          <a:noFill/>
          <a:ln/>
        </p:spPr>
        <p:txBody>
          <a:bodyPr wrap="none" lIns="0" tIns="0" rIns="0" bIns="0" rtlCol="0" anchor="t"/>
          <a:lstStyle/>
          <a:p>
            <a:pPr algn="l" marL="342900" indent="-342900">
              <a:lnSpc>
                <a:spcPts val="2150"/>
              </a:lnSpc>
              <a:buSzPct val="100000"/>
              <a:buChar char="•"/>
            </a:pPr>
            <a:r>
              <a:rPr lang="en-US" sz="1350" dirty="0">
                <a:solidFill>
                  <a:srgbClr val="272525"/>
                </a:solidFill>
                <a:latin typeface="Montserrat" pitchFamily="34" charset="0"/>
                <a:ea typeface="Montserrat" pitchFamily="34" charset="-122"/>
                <a:cs typeface="Montserrat" pitchFamily="34" charset="-120"/>
              </a:rPr>
              <a:t>18 months for AY 2020-21,</a:t>
            </a:r>
            <a:endParaRPr lang="en-US" sz="1350" dirty="0"/>
          </a:p>
        </p:txBody>
      </p:sp>
      <p:sp>
        <p:nvSpPr>
          <p:cNvPr id="12" name="Text 9"/>
          <p:cNvSpPr/>
          <p:nvPr/>
        </p:nvSpPr>
        <p:spPr>
          <a:xfrm>
            <a:off x="604718" y="4348401"/>
            <a:ext cx="5846564" cy="276344"/>
          </a:xfrm>
          <a:prstGeom prst="rect">
            <a:avLst/>
          </a:prstGeom>
          <a:noFill/>
          <a:ln/>
        </p:spPr>
        <p:txBody>
          <a:bodyPr wrap="none" lIns="0" tIns="0" rIns="0" bIns="0" rtlCol="0" anchor="t"/>
          <a:lstStyle/>
          <a:p>
            <a:pPr algn="l" marL="342900" indent="-342900">
              <a:lnSpc>
                <a:spcPts val="2150"/>
              </a:lnSpc>
              <a:buSzPct val="100000"/>
              <a:buChar char="•"/>
            </a:pPr>
            <a:r>
              <a:rPr lang="en-US" sz="1350" dirty="0">
                <a:solidFill>
                  <a:srgbClr val="272525"/>
                </a:solidFill>
                <a:latin typeface="Montserrat" pitchFamily="34" charset="0"/>
                <a:ea typeface="Montserrat" pitchFamily="34" charset="-122"/>
                <a:cs typeface="Montserrat" pitchFamily="34" charset="-120"/>
              </a:rPr>
              <a:t>9 months for AY 2021-22,and </a:t>
            </a:r>
            <a:endParaRPr lang="en-US" sz="1350" dirty="0"/>
          </a:p>
        </p:txBody>
      </p:sp>
      <p:sp>
        <p:nvSpPr>
          <p:cNvPr id="13" name="Text 10"/>
          <p:cNvSpPr/>
          <p:nvPr/>
        </p:nvSpPr>
        <p:spPr>
          <a:xfrm>
            <a:off x="604718" y="4685109"/>
            <a:ext cx="5846564" cy="276344"/>
          </a:xfrm>
          <a:prstGeom prst="rect">
            <a:avLst/>
          </a:prstGeom>
          <a:noFill/>
          <a:ln/>
        </p:spPr>
        <p:txBody>
          <a:bodyPr wrap="none" lIns="0" tIns="0" rIns="0" bIns="0" rtlCol="0" anchor="t"/>
          <a:lstStyle/>
          <a:p>
            <a:pPr algn="l" marL="342900" indent="-342900">
              <a:lnSpc>
                <a:spcPts val="2150"/>
              </a:lnSpc>
              <a:buSzPct val="100000"/>
              <a:buChar char="•"/>
            </a:pPr>
            <a:r>
              <a:rPr lang="en-US" sz="1350" dirty="0">
                <a:solidFill>
                  <a:srgbClr val="272525"/>
                </a:solidFill>
                <a:latin typeface="Montserrat" pitchFamily="34" charset="0"/>
                <a:ea typeface="Montserrat" pitchFamily="34" charset="-122"/>
                <a:cs typeface="Montserrat" pitchFamily="34" charset="-120"/>
              </a:rPr>
              <a:t>12 months for AY 2022-23 onwards.</a:t>
            </a:r>
            <a:endParaRPr lang="en-US" sz="1350" dirty="0"/>
          </a:p>
        </p:txBody>
      </p:sp>
      <p:sp>
        <p:nvSpPr>
          <p:cNvPr id="14" name="Shape 11"/>
          <p:cNvSpPr/>
          <p:nvPr/>
        </p:nvSpPr>
        <p:spPr>
          <a:xfrm>
            <a:off x="7486710" y="3178016"/>
            <a:ext cx="518279" cy="22860"/>
          </a:xfrm>
          <a:prstGeom prst="roundRect">
            <a:avLst>
              <a:gd name="adj" fmla="val 680272"/>
            </a:avLst>
          </a:prstGeom>
          <a:solidFill>
            <a:srgbClr val="C1C3D0"/>
          </a:solidFill>
          <a:ln/>
        </p:spPr>
      </p:sp>
      <p:sp>
        <p:nvSpPr>
          <p:cNvPr id="15" name="Shape 12"/>
          <p:cNvSpPr/>
          <p:nvPr/>
        </p:nvSpPr>
        <p:spPr>
          <a:xfrm>
            <a:off x="7120830" y="2995136"/>
            <a:ext cx="388739" cy="388739"/>
          </a:xfrm>
          <a:prstGeom prst="roundRect">
            <a:avLst>
              <a:gd name="adj" fmla="val 40004"/>
            </a:avLst>
          </a:prstGeom>
          <a:solidFill>
            <a:srgbClr val="EEEFF5"/>
          </a:solidFill>
          <a:ln/>
          <a:effectLst>
            <a:outerShdw sx="100000" sy="100000" kx="0" ky="0" algn="bl" rotWithShape="0" blurRad="43180" dist="21590" dir="13500000">
              <a:srgbClr val="ffffff">
                <a:alpha val="70000"/>
              </a:srgbClr>
            </a:outerShdw>
          </a:effectLst>
        </p:spPr>
      </p:sp>
      <p:pic>
        <p:nvPicPr>
          <p:cNvPr id="16" name="Image 1" descr="preencoded.png">    </p:cNvPr>
          <p:cNvPicPr>
            <a:picLocks noChangeAspect="1"/>
          </p:cNvPicPr>
          <p:nvPr/>
        </p:nvPicPr>
        <p:blipFill>
          <a:blip r:embed="rId2"/>
          <a:stretch>
            <a:fillRect/>
          </a:stretch>
        </p:blipFill>
        <p:spPr>
          <a:xfrm>
            <a:off x="7178754" y="3018949"/>
            <a:ext cx="272772" cy="340995"/>
          </a:xfrm>
          <a:prstGeom prst="rect">
            <a:avLst/>
          </a:prstGeom>
        </p:spPr>
      </p:pic>
      <p:sp>
        <p:nvSpPr>
          <p:cNvPr id="17" name="Text 13"/>
          <p:cNvSpPr/>
          <p:nvPr/>
        </p:nvSpPr>
        <p:spPr>
          <a:xfrm>
            <a:off x="8179118" y="3054429"/>
            <a:ext cx="2273498" cy="284202"/>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Reassessment</a:t>
            </a:r>
            <a:endParaRPr lang="en-US" sz="1750" dirty="0"/>
          </a:p>
        </p:txBody>
      </p:sp>
      <p:sp>
        <p:nvSpPr>
          <p:cNvPr id="18" name="Text 14"/>
          <p:cNvSpPr/>
          <p:nvPr/>
        </p:nvSpPr>
        <p:spPr>
          <a:xfrm>
            <a:off x="8179118" y="3442216"/>
            <a:ext cx="5846564" cy="829032"/>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Montserrat" pitchFamily="34" charset="0"/>
                <a:ea typeface="Montserrat" pitchFamily="34" charset="-122"/>
                <a:cs typeface="Montserrat" pitchFamily="34" charset="-120"/>
              </a:rPr>
              <a:t>Section 147 assessments must be completed within 12 months from the end of the financial year in which notice under section 148 was served </a:t>
            </a:r>
            <a:endParaRPr lang="en-US" sz="1350" dirty="0"/>
          </a:p>
        </p:txBody>
      </p:sp>
      <p:sp>
        <p:nvSpPr>
          <p:cNvPr id="19" name="Shape 15"/>
          <p:cNvSpPr/>
          <p:nvPr/>
        </p:nvSpPr>
        <p:spPr>
          <a:xfrm>
            <a:off x="6625411" y="5489853"/>
            <a:ext cx="518279" cy="22860"/>
          </a:xfrm>
          <a:prstGeom prst="roundRect">
            <a:avLst>
              <a:gd name="adj" fmla="val 680272"/>
            </a:avLst>
          </a:prstGeom>
          <a:solidFill>
            <a:srgbClr val="C1C3D0"/>
          </a:solidFill>
          <a:ln/>
        </p:spPr>
      </p:sp>
      <p:sp>
        <p:nvSpPr>
          <p:cNvPr id="20" name="Shape 16"/>
          <p:cNvSpPr/>
          <p:nvPr/>
        </p:nvSpPr>
        <p:spPr>
          <a:xfrm>
            <a:off x="7120830" y="5306973"/>
            <a:ext cx="388739" cy="388739"/>
          </a:xfrm>
          <a:prstGeom prst="roundRect">
            <a:avLst>
              <a:gd name="adj" fmla="val 40004"/>
            </a:avLst>
          </a:prstGeom>
          <a:solidFill>
            <a:srgbClr val="EEEFF5"/>
          </a:solidFill>
          <a:ln/>
          <a:effectLst>
            <a:outerShdw sx="100000" sy="100000" kx="0" ky="0" algn="bl" rotWithShape="0" blurRad="43180" dist="21590" dir="13500000">
              <a:srgbClr val="ffffff">
                <a:alpha val="70000"/>
              </a:srgbClr>
            </a:outerShdw>
          </a:effectLst>
        </p:spPr>
      </p:sp>
      <p:pic>
        <p:nvPicPr>
          <p:cNvPr id="21" name="Image 2" descr="preencoded.png">    </p:cNvPr>
          <p:cNvPicPr>
            <a:picLocks noChangeAspect="1"/>
          </p:cNvPicPr>
          <p:nvPr/>
        </p:nvPicPr>
        <p:blipFill>
          <a:blip r:embed="rId3"/>
          <a:stretch>
            <a:fillRect/>
          </a:stretch>
        </p:blipFill>
        <p:spPr>
          <a:xfrm>
            <a:off x="7178754" y="5330785"/>
            <a:ext cx="272772" cy="340995"/>
          </a:xfrm>
          <a:prstGeom prst="rect">
            <a:avLst/>
          </a:prstGeom>
        </p:spPr>
      </p:pic>
      <p:sp>
        <p:nvSpPr>
          <p:cNvPr id="22" name="Text 17"/>
          <p:cNvSpPr/>
          <p:nvPr/>
        </p:nvSpPr>
        <p:spPr>
          <a:xfrm>
            <a:off x="4177784" y="5366266"/>
            <a:ext cx="2273498" cy="284202"/>
          </a:xfrm>
          <a:prstGeom prst="rect">
            <a:avLst/>
          </a:prstGeom>
          <a:noFill/>
          <a:ln/>
        </p:spPr>
        <p:txBody>
          <a:bodyPr wrap="none" lIns="0" tIns="0" rIns="0" bIns="0" rtlCol="0" anchor="t"/>
          <a:lstStyle/>
          <a:p>
            <a:pPr algn="r"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Fresh Assessment</a:t>
            </a:r>
            <a:endParaRPr lang="en-US" sz="1750" dirty="0"/>
          </a:p>
        </p:txBody>
      </p:sp>
      <p:sp>
        <p:nvSpPr>
          <p:cNvPr id="23" name="Text 18"/>
          <p:cNvSpPr/>
          <p:nvPr/>
        </p:nvSpPr>
        <p:spPr>
          <a:xfrm>
            <a:off x="604718" y="5754053"/>
            <a:ext cx="5846564" cy="829032"/>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Montserrat" pitchFamily="34" charset="0"/>
                <a:ea typeface="Montserrat" pitchFamily="34" charset="-122"/>
                <a:cs typeface="Montserrat" pitchFamily="34" charset="-120"/>
              </a:rPr>
              <a:t>Fresh assessments following appellate or revisional orders u/s 250 or 253 or 263 or 264 must be completed within 12 months from the end of the financial year in which the order is received </a:t>
            </a:r>
            <a:endParaRPr lang="en-US" sz="1350" dirty="0"/>
          </a:p>
        </p:txBody>
      </p:sp>
      <p:sp>
        <p:nvSpPr>
          <p:cNvPr id="24" name="Shape 19"/>
          <p:cNvSpPr/>
          <p:nvPr/>
        </p:nvSpPr>
        <p:spPr>
          <a:xfrm>
            <a:off x="7486710" y="6383417"/>
            <a:ext cx="518279" cy="22860"/>
          </a:xfrm>
          <a:prstGeom prst="roundRect">
            <a:avLst>
              <a:gd name="adj" fmla="val 680272"/>
            </a:avLst>
          </a:prstGeom>
          <a:solidFill>
            <a:srgbClr val="C1C3D0"/>
          </a:solidFill>
          <a:ln/>
        </p:spPr>
      </p:sp>
      <p:sp>
        <p:nvSpPr>
          <p:cNvPr id="25" name="Shape 20"/>
          <p:cNvSpPr/>
          <p:nvPr/>
        </p:nvSpPr>
        <p:spPr>
          <a:xfrm>
            <a:off x="7120830" y="6200537"/>
            <a:ext cx="388739" cy="388739"/>
          </a:xfrm>
          <a:prstGeom prst="roundRect">
            <a:avLst>
              <a:gd name="adj" fmla="val 40004"/>
            </a:avLst>
          </a:prstGeom>
          <a:solidFill>
            <a:srgbClr val="EEEFF5"/>
          </a:solidFill>
          <a:ln/>
          <a:effectLst>
            <a:outerShdw sx="100000" sy="100000" kx="0" ky="0" algn="bl" rotWithShape="0" blurRad="43180" dist="21590" dir="13500000">
              <a:srgbClr val="ffffff">
                <a:alpha val="70000"/>
              </a:srgbClr>
            </a:outerShdw>
          </a:effectLst>
        </p:spPr>
      </p:sp>
      <p:pic>
        <p:nvPicPr>
          <p:cNvPr id="26" name="Image 3" descr="preencoded.png">    </p:cNvPr>
          <p:cNvPicPr>
            <a:picLocks noChangeAspect="1"/>
          </p:cNvPicPr>
          <p:nvPr/>
        </p:nvPicPr>
        <p:blipFill>
          <a:blip r:embed="rId4"/>
          <a:stretch>
            <a:fillRect/>
          </a:stretch>
        </p:blipFill>
        <p:spPr>
          <a:xfrm>
            <a:off x="7178754" y="6224349"/>
            <a:ext cx="272772" cy="340995"/>
          </a:xfrm>
          <a:prstGeom prst="rect">
            <a:avLst/>
          </a:prstGeom>
        </p:spPr>
      </p:pic>
      <p:sp>
        <p:nvSpPr>
          <p:cNvPr id="27" name="Text 21"/>
          <p:cNvSpPr/>
          <p:nvPr/>
        </p:nvSpPr>
        <p:spPr>
          <a:xfrm>
            <a:off x="8179118" y="6259830"/>
            <a:ext cx="2273498" cy="284202"/>
          </a:xfrm>
          <a:prstGeom prst="rect">
            <a:avLst/>
          </a:prstGeom>
          <a:noFill/>
          <a:ln/>
        </p:spPr>
        <p:txBody>
          <a:bodyPr wrap="none" lIns="0" tIns="0" rIns="0" bIns="0" rtlCol="0" anchor="t"/>
          <a:lstStyle/>
          <a:p>
            <a:pPr algn="l" indent="0" marL="0">
              <a:lnSpc>
                <a:spcPts val="2200"/>
              </a:lnSpc>
              <a:buNone/>
            </a:pPr>
            <a:r>
              <a:rPr lang="en-US" sz="1750" b="1" dirty="0">
                <a:solidFill>
                  <a:srgbClr val="272525"/>
                </a:solidFill>
                <a:latin typeface="Barlow Bold" pitchFamily="34" charset="0"/>
                <a:ea typeface="Barlow Bold" pitchFamily="34" charset="-122"/>
                <a:cs typeface="Barlow Bold" pitchFamily="34" charset="-120"/>
              </a:rPr>
              <a:t>Extensions</a:t>
            </a:r>
            <a:endParaRPr lang="en-US" sz="1750" dirty="0"/>
          </a:p>
        </p:txBody>
      </p:sp>
      <p:sp>
        <p:nvSpPr>
          <p:cNvPr id="28" name="Text 22"/>
          <p:cNvSpPr/>
          <p:nvPr/>
        </p:nvSpPr>
        <p:spPr>
          <a:xfrm>
            <a:off x="8179118" y="6647617"/>
            <a:ext cx="5846564" cy="1105376"/>
          </a:xfrm>
          <a:prstGeom prst="rect">
            <a:avLst/>
          </a:prstGeom>
          <a:noFill/>
          <a:ln/>
        </p:spPr>
        <p:txBody>
          <a:bodyPr wrap="square" lIns="0" tIns="0" rIns="0" bIns="0" rtlCol="0" anchor="t"/>
          <a:lstStyle/>
          <a:p>
            <a:pPr algn="l" indent="0" marL="0">
              <a:lnSpc>
                <a:spcPts val="2150"/>
              </a:lnSpc>
              <a:buNone/>
            </a:pPr>
            <a:r>
              <a:rPr lang="en-US" sz="1350" dirty="0">
                <a:solidFill>
                  <a:srgbClr val="272525"/>
                </a:solidFill>
                <a:latin typeface="Montserrat" pitchFamily="34" charset="0"/>
                <a:ea typeface="Montserrat" pitchFamily="34" charset="-122"/>
                <a:cs typeface="Montserrat" pitchFamily="34" charset="-120"/>
              </a:rPr>
              <a:t>When a reference is made to the Transfer Pricing Officer during assessment proceedings, the time limit is extended by 12 months. Similarly, when a search is initiated during pending assessment, the time limit is extended by 12 months.</a:t>
            </a:r>
            <a:endParaRPr lang="en-US" sz="13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Shape 0"/>
          <p:cNvSpPr/>
          <p:nvPr/>
        </p:nvSpPr>
        <p:spPr>
          <a:xfrm>
            <a:off x="7303770" y="912376"/>
            <a:ext cx="22860" cy="6404729"/>
          </a:xfrm>
          <a:prstGeom prst="roundRect">
            <a:avLst>
              <a:gd name="adj" fmla="val 736920"/>
            </a:avLst>
          </a:prstGeom>
          <a:solidFill>
            <a:srgbClr val="C1C3D0"/>
          </a:solidFill>
          <a:ln/>
        </p:spPr>
      </p:sp>
      <p:sp>
        <p:nvSpPr>
          <p:cNvPr id="3" name="Shape 1"/>
          <p:cNvSpPr/>
          <p:nvPr/>
        </p:nvSpPr>
        <p:spPr>
          <a:xfrm>
            <a:off x="6565999" y="1111448"/>
            <a:ext cx="561499" cy="22860"/>
          </a:xfrm>
          <a:prstGeom prst="roundRect">
            <a:avLst>
              <a:gd name="adj" fmla="val 736920"/>
            </a:avLst>
          </a:prstGeom>
          <a:solidFill>
            <a:srgbClr val="C1C3D0"/>
          </a:solidFill>
          <a:ln/>
        </p:spPr>
      </p:sp>
      <p:sp>
        <p:nvSpPr>
          <p:cNvPr id="4" name="Shape 2"/>
          <p:cNvSpPr/>
          <p:nvPr/>
        </p:nvSpPr>
        <p:spPr>
          <a:xfrm>
            <a:off x="7104638" y="912376"/>
            <a:ext cx="421124" cy="421124"/>
          </a:xfrm>
          <a:prstGeom prst="roundRect">
            <a:avLst>
              <a:gd name="adj" fmla="val 40002"/>
            </a:avLst>
          </a:prstGeom>
          <a:solidFill>
            <a:srgbClr val="EEEFF5"/>
          </a:solidFill>
          <a:ln/>
          <a:effectLst>
            <a:outerShdw sx="100000" sy="100000" kx="0" ky="0" algn="bl" rotWithShape="0" blurRad="45720" dist="22860" dir="13500000">
              <a:srgbClr val="ffffff">
                <a:alpha val="70000"/>
              </a:srgbClr>
            </a:outerShdw>
          </a:effectLst>
        </p:spPr>
      </p:sp>
      <p:pic>
        <p:nvPicPr>
          <p:cNvPr id="5" name="Image 0" descr="preencoded.png">    </p:cNvPr>
          <p:cNvPicPr>
            <a:picLocks noChangeAspect="1"/>
          </p:cNvPicPr>
          <p:nvPr/>
        </p:nvPicPr>
        <p:blipFill>
          <a:blip r:embed="rId1"/>
          <a:stretch>
            <a:fillRect/>
          </a:stretch>
        </p:blipFill>
        <p:spPr>
          <a:xfrm>
            <a:off x="7167384" y="938213"/>
            <a:ext cx="295513" cy="369332"/>
          </a:xfrm>
          <a:prstGeom prst="rect">
            <a:avLst/>
          </a:prstGeom>
        </p:spPr>
      </p:pic>
      <p:sp>
        <p:nvSpPr>
          <p:cNvPr id="6" name="Text 3"/>
          <p:cNvSpPr/>
          <p:nvPr/>
        </p:nvSpPr>
        <p:spPr>
          <a:xfrm>
            <a:off x="655082" y="976670"/>
            <a:ext cx="5724287" cy="615791"/>
          </a:xfrm>
          <a:prstGeom prst="rect">
            <a:avLst/>
          </a:prstGeom>
          <a:noFill/>
          <a:ln/>
        </p:spPr>
        <p:txBody>
          <a:bodyPr wrap="square" lIns="0" tIns="0" rIns="0" bIns="0" rtlCol="0" anchor="t"/>
          <a:lstStyle/>
          <a:p>
            <a:pPr algn="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Orders under Sections 250, 254, 260, 262, 263, and 264</a:t>
            </a:r>
            <a:endParaRPr lang="en-US" sz="1900" dirty="0"/>
          </a:p>
        </p:txBody>
      </p:sp>
      <p:sp>
        <p:nvSpPr>
          <p:cNvPr id="7" name="Text 4"/>
          <p:cNvSpPr/>
          <p:nvPr/>
        </p:nvSpPr>
        <p:spPr>
          <a:xfrm>
            <a:off x="655082" y="1704737"/>
            <a:ext cx="5724287" cy="598884"/>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AO/TPO must give effect within 3 months from end of month in which order is received by Commissioner</a:t>
            </a:r>
            <a:endParaRPr lang="en-US" sz="1450" dirty="0"/>
          </a:p>
        </p:txBody>
      </p:sp>
      <p:sp>
        <p:nvSpPr>
          <p:cNvPr id="8" name="Text 5"/>
          <p:cNvSpPr/>
          <p:nvPr/>
        </p:nvSpPr>
        <p:spPr>
          <a:xfrm>
            <a:off x="655082" y="2369106"/>
            <a:ext cx="5724287" cy="598884"/>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If delay is beyond AO/TPO's control, they can request an additional 6 months with written approval</a:t>
            </a:r>
            <a:endParaRPr lang="en-US" sz="1450" dirty="0"/>
          </a:p>
        </p:txBody>
      </p:sp>
      <p:sp>
        <p:nvSpPr>
          <p:cNvPr id="9" name="Text 6"/>
          <p:cNvSpPr/>
          <p:nvPr/>
        </p:nvSpPr>
        <p:spPr>
          <a:xfrm>
            <a:off x="655082" y="3033474"/>
            <a:ext cx="5724287" cy="598884"/>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If order requires verification (documents/hearing), effect must be given within time specified in sub-section (3)</a:t>
            </a:r>
            <a:endParaRPr lang="en-US" sz="1450" dirty="0"/>
          </a:p>
        </p:txBody>
      </p:sp>
      <p:sp>
        <p:nvSpPr>
          <p:cNvPr id="10" name="Shape 7"/>
          <p:cNvSpPr/>
          <p:nvPr/>
        </p:nvSpPr>
        <p:spPr>
          <a:xfrm>
            <a:off x="7502902" y="2234446"/>
            <a:ext cx="561499" cy="22860"/>
          </a:xfrm>
          <a:prstGeom prst="roundRect">
            <a:avLst>
              <a:gd name="adj" fmla="val 736920"/>
            </a:avLst>
          </a:prstGeom>
          <a:solidFill>
            <a:srgbClr val="C1C3D0"/>
          </a:solidFill>
          <a:ln/>
        </p:spPr>
      </p:sp>
      <p:sp>
        <p:nvSpPr>
          <p:cNvPr id="11" name="Shape 8"/>
          <p:cNvSpPr/>
          <p:nvPr/>
        </p:nvSpPr>
        <p:spPr>
          <a:xfrm>
            <a:off x="7104638" y="2035373"/>
            <a:ext cx="421124" cy="421124"/>
          </a:xfrm>
          <a:prstGeom prst="roundRect">
            <a:avLst>
              <a:gd name="adj" fmla="val 40002"/>
            </a:avLst>
          </a:prstGeom>
          <a:solidFill>
            <a:srgbClr val="EEEFF5"/>
          </a:solidFill>
          <a:ln/>
          <a:effectLst>
            <a:outerShdw sx="100000" sy="100000" kx="0" ky="0" algn="bl" rotWithShape="0" blurRad="45720" dist="22860" dir="13500000">
              <a:srgbClr val="ffffff">
                <a:alpha val="70000"/>
              </a:srgbClr>
            </a:outerShdw>
          </a:effectLst>
        </p:spPr>
      </p:sp>
      <p:pic>
        <p:nvPicPr>
          <p:cNvPr id="12" name="Image 1" descr="preencoded.png">    </p:cNvPr>
          <p:cNvPicPr>
            <a:picLocks noChangeAspect="1"/>
          </p:cNvPicPr>
          <p:nvPr/>
        </p:nvPicPr>
        <p:blipFill>
          <a:blip r:embed="rId2"/>
          <a:stretch>
            <a:fillRect/>
          </a:stretch>
        </p:blipFill>
        <p:spPr>
          <a:xfrm>
            <a:off x="7167384" y="2061210"/>
            <a:ext cx="295513" cy="369332"/>
          </a:xfrm>
          <a:prstGeom prst="rect">
            <a:avLst/>
          </a:prstGeom>
        </p:spPr>
      </p:pic>
      <p:sp>
        <p:nvSpPr>
          <p:cNvPr id="13" name="Text 9"/>
          <p:cNvSpPr/>
          <p:nvPr/>
        </p:nvSpPr>
        <p:spPr>
          <a:xfrm>
            <a:off x="8251031" y="2099667"/>
            <a:ext cx="4558546" cy="307896"/>
          </a:xfrm>
          <a:prstGeom prst="rect">
            <a:avLst/>
          </a:prstGeom>
          <a:noFill/>
          <a:ln/>
        </p:spPr>
        <p:txBody>
          <a:bodyPr wrap="none" lIns="0" tIns="0" rIns="0" bIns="0" rtlCol="0" anchor="t"/>
          <a:lstStyle/>
          <a:p>
            <a:pPr algn="l"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Transfer Pricing Orders under Section 263</a:t>
            </a:r>
            <a:endParaRPr lang="en-US" sz="1900" dirty="0"/>
          </a:p>
        </p:txBody>
      </p:sp>
      <p:sp>
        <p:nvSpPr>
          <p:cNvPr id="14" name="Text 10"/>
          <p:cNvSpPr/>
          <p:nvPr/>
        </p:nvSpPr>
        <p:spPr>
          <a:xfrm>
            <a:off x="8251031" y="2519839"/>
            <a:ext cx="5724287" cy="898327"/>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AO must modify assessment/reassessment within 2 months from end of month in which TPO's order is received</a:t>
            </a:r>
            <a:endParaRPr lang="en-US" sz="1450" dirty="0"/>
          </a:p>
        </p:txBody>
      </p:sp>
      <p:sp>
        <p:nvSpPr>
          <p:cNvPr id="15" name="Shape 11"/>
          <p:cNvSpPr/>
          <p:nvPr/>
        </p:nvSpPr>
        <p:spPr>
          <a:xfrm>
            <a:off x="6565999" y="4205764"/>
            <a:ext cx="561499" cy="22860"/>
          </a:xfrm>
          <a:prstGeom prst="roundRect">
            <a:avLst>
              <a:gd name="adj" fmla="val 736920"/>
            </a:avLst>
          </a:prstGeom>
          <a:solidFill>
            <a:srgbClr val="C1C3D0"/>
          </a:solidFill>
          <a:ln/>
        </p:spPr>
      </p:sp>
      <p:sp>
        <p:nvSpPr>
          <p:cNvPr id="16" name="Shape 12"/>
          <p:cNvSpPr/>
          <p:nvPr/>
        </p:nvSpPr>
        <p:spPr>
          <a:xfrm>
            <a:off x="7104638" y="4006691"/>
            <a:ext cx="421124" cy="421124"/>
          </a:xfrm>
          <a:prstGeom prst="roundRect">
            <a:avLst>
              <a:gd name="adj" fmla="val 40002"/>
            </a:avLst>
          </a:prstGeom>
          <a:solidFill>
            <a:srgbClr val="EEEFF5"/>
          </a:solidFill>
          <a:ln/>
          <a:effectLst>
            <a:outerShdw sx="100000" sy="100000" kx="0" ky="0" algn="bl" rotWithShape="0" blurRad="45720" dist="22860" dir="13500000">
              <a:srgbClr val="ffffff">
                <a:alpha val="70000"/>
              </a:srgbClr>
            </a:outerShdw>
          </a:effectLst>
        </p:spPr>
      </p:sp>
      <p:pic>
        <p:nvPicPr>
          <p:cNvPr id="17" name="Image 2" descr="preencoded.png">    </p:cNvPr>
          <p:cNvPicPr>
            <a:picLocks noChangeAspect="1"/>
          </p:cNvPicPr>
          <p:nvPr/>
        </p:nvPicPr>
        <p:blipFill>
          <a:blip r:embed="rId3"/>
          <a:stretch>
            <a:fillRect/>
          </a:stretch>
        </p:blipFill>
        <p:spPr>
          <a:xfrm>
            <a:off x="7167384" y="4032528"/>
            <a:ext cx="295513" cy="369332"/>
          </a:xfrm>
          <a:prstGeom prst="rect">
            <a:avLst/>
          </a:prstGeom>
        </p:spPr>
      </p:pic>
      <p:sp>
        <p:nvSpPr>
          <p:cNvPr id="18" name="Text 13"/>
          <p:cNvSpPr/>
          <p:nvPr/>
        </p:nvSpPr>
        <p:spPr>
          <a:xfrm>
            <a:off x="2659380" y="4070985"/>
            <a:ext cx="3719989" cy="307896"/>
          </a:xfrm>
          <a:prstGeom prst="rect">
            <a:avLst/>
          </a:prstGeom>
          <a:noFill/>
          <a:ln/>
        </p:spPr>
        <p:txBody>
          <a:bodyPr wrap="none" lIns="0" tIns="0" rIns="0" bIns="0" rtlCol="0" anchor="t"/>
          <a:lstStyle/>
          <a:p>
            <a:pPr algn="r" indent="0" marL="0">
              <a:lnSpc>
                <a:spcPts val="2400"/>
              </a:lnSpc>
              <a:buNone/>
            </a:pPr>
            <a:r>
              <a:rPr lang="en-US" sz="1900" b="1" dirty="0">
                <a:solidFill>
                  <a:srgbClr val="272525"/>
                </a:solidFill>
                <a:latin typeface="Barlow Bold" pitchFamily="34" charset="0"/>
                <a:ea typeface="Barlow Bold" pitchFamily="34" charset="-122"/>
                <a:cs typeface="Barlow Bold" pitchFamily="34" charset="-120"/>
              </a:rPr>
              <a:t>Exceptions to General Time Limits</a:t>
            </a:r>
            <a:endParaRPr lang="en-US" sz="1900" dirty="0"/>
          </a:p>
        </p:txBody>
      </p:sp>
      <p:sp>
        <p:nvSpPr>
          <p:cNvPr id="19" name="Text 14"/>
          <p:cNvSpPr/>
          <p:nvPr/>
        </p:nvSpPr>
        <p:spPr>
          <a:xfrm>
            <a:off x="655082" y="4491157"/>
            <a:ext cx="5724287" cy="898327"/>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Time limits in subsections (1), (1A), (2) don't apply when assessments are consequential to orders under sections 250, 254, 260, 262, 263, 264, or court orders</a:t>
            </a:r>
            <a:endParaRPr lang="en-US" sz="1450" dirty="0"/>
          </a:p>
        </p:txBody>
      </p:sp>
      <p:sp>
        <p:nvSpPr>
          <p:cNvPr id="20" name="Text 15"/>
          <p:cNvSpPr/>
          <p:nvPr/>
        </p:nvSpPr>
        <p:spPr>
          <a:xfrm>
            <a:off x="655082" y="5454968"/>
            <a:ext cx="5724287" cy="898327"/>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Such assessments/reassessments must be completed within 12 months from end of month in which such order is received/passed</a:t>
            </a:r>
            <a:endParaRPr lang="en-US" sz="1450" dirty="0"/>
          </a:p>
        </p:txBody>
      </p:sp>
      <p:sp>
        <p:nvSpPr>
          <p:cNvPr id="21" name="Text 16"/>
          <p:cNvSpPr/>
          <p:nvPr/>
        </p:nvSpPr>
        <p:spPr>
          <a:xfrm>
            <a:off x="655082" y="6418778"/>
            <a:ext cx="5724287" cy="898327"/>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272525"/>
                </a:solidFill>
                <a:latin typeface="Montserrat" pitchFamily="34" charset="0"/>
                <a:ea typeface="Montserrat" pitchFamily="34" charset="-122"/>
                <a:cs typeface="Montserrat" pitchFamily="34" charset="-120"/>
              </a:rPr>
              <a:t>Assessment on a partner due to firm's assessment under Section 147 must also be completed within 12 months from firm's assessment order date</a:t>
            </a:r>
            <a:endParaRPr lang="en-US" sz="14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Shape 0"/>
          <p:cNvSpPr/>
          <p:nvPr/>
        </p:nvSpPr>
        <p:spPr>
          <a:xfrm>
            <a:off x="7299960" y="658297"/>
            <a:ext cx="30480" cy="3950137"/>
          </a:xfrm>
          <a:prstGeom prst="roundRect">
            <a:avLst>
              <a:gd name="adj" fmla="val 639750"/>
            </a:avLst>
          </a:prstGeom>
          <a:solidFill>
            <a:srgbClr val="C1C3D0"/>
          </a:solidFill>
          <a:ln/>
        </p:spPr>
      </p:sp>
      <p:sp>
        <p:nvSpPr>
          <p:cNvPr id="3" name="Shape 1"/>
          <p:cNvSpPr/>
          <p:nvPr/>
        </p:nvSpPr>
        <p:spPr>
          <a:xfrm>
            <a:off x="6451997" y="886778"/>
            <a:ext cx="649962" cy="30480"/>
          </a:xfrm>
          <a:prstGeom prst="roundRect">
            <a:avLst>
              <a:gd name="adj" fmla="val 639750"/>
            </a:avLst>
          </a:prstGeom>
          <a:solidFill>
            <a:srgbClr val="C1C3D0"/>
          </a:solidFill>
          <a:ln/>
        </p:spPr>
      </p:sp>
      <p:sp>
        <p:nvSpPr>
          <p:cNvPr id="4" name="Shape 2"/>
          <p:cNvSpPr/>
          <p:nvPr/>
        </p:nvSpPr>
        <p:spPr>
          <a:xfrm>
            <a:off x="7071479" y="658297"/>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5" name="Image 0" descr="preencoded.png">    </p:cNvPr>
          <p:cNvPicPr>
            <a:picLocks noChangeAspect="1"/>
          </p:cNvPicPr>
          <p:nvPr/>
        </p:nvPicPr>
        <p:blipFill>
          <a:blip r:embed="rId1"/>
          <a:stretch>
            <a:fillRect/>
          </a:stretch>
        </p:blipFill>
        <p:spPr>
          <a:xfrm>
            <a:off x="7144167" y="688241"/>
            <a:ext cx="342067" cy="427553"/>
          </a:xfrm>
          <a:prstGeom prst="rect">
            <a:avLst/>
          </a:prstGeom>
        </p:spPr>
      </p:pic>
      <p:sp>
        <p:nvSpPr>
          <p:cNvPr id="6" name="Text 3"/>
          <p:cNvSpPr/>
          <p:nvPr/>
        </p:nvSpPr>
        <p:spPr>
          <a:xfrm>
            <a:off x="758309" y="732711"/>
            <a:ext cx="5473660" cy="712470"/>
          </a:xfrm>
          <a:prstGeom prst="rect">
            <a:avLst/>
          </a:prstGeom>
          <a:noFill/>
          <a:ln/>
        </p:spPr>
        <p:txBody>
          <a:bodyPr wrap="square" lIns="0" tIns="0" rIns="0" bIns="0" rtlCol="0" anchor="t"/>
          <a:lstStyle/>
          <a:p>
            <a:pPr algn="r"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Transitional Provision for Pre-June 2016 Orders</a:t>
            </a:r>
            <a:endParaRPr lang="en-US" sz="2200" dirty="0"/>
          </a:p>
        </p:txBody>
      </p:sp>
      <p:sp>
        <p:nvSpPr>
          <p:cNvPr id="7" name="Text 4"/>
          <p:cNvSpPr/>
          <p:nvPr/>
        </p:nvSpPr>
        <p:spPr>
          <a:xfrm>
            <a:off x="758309" y="1575078"/>
            <a:ext cx="5473660" cy="1040130"/>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AO must give effect to such orders or complete assessment/reassessment on or before 31 March 2017</a:t>
            </a:r>
            <a:endParaRPr lang="en-US" sz="1700" dirty="0"/>
          </a:p>
        </p:txBody>
      </p:sp>
      <p:sp>
        <p:nvSpPr>
          <p:cNvPr id="8" name="Shape 5"/>
          <p:cNvSpPr/>
          <p:nvPr/>
        </p:nvSpPr>
        <p:spPr>
          <a:xfrm>
            <a:off x="7528441" y="2186583"/>
            <a:ext cx="649962" cy="30480"/>
          </a:xfrm>
          <a:prstGeom prst="roundRect">
            <a:avLst>
              <a:gd name="adj" fmla="val 639750"/>
            </a:avLst>
          </a:prstGeom>
          <a:solidFill>
            <a:srgbClr val="C1C3D0"/>
          </a:solidFill>
          <a:ln/>
        </p:spPr>
      </p:sp>
      <p:sp>
        <p:nvSpPr>
          <p:cNvPr id="9" name="Shape 6"/>
          <p:cNvSpPr/>
          <p:nvPr/>
        </p:nvSpPr>
        <p:spPr>
          <a:xfrm>
            <a:off x="7071479" y="1958102"/>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10" name="Image 1" descr="preencoded.png">    </p:cNvPr>
          <p:cNvPicPr>
            <a:picLocks noChangeAspect="1"/>
          </p:cNvPicPr>
          <p:nvPr/>
        </p:nvPicPr>
        <p:blipFill>
          <a:blip r:embed="rId2"/>
          <a:stretch>
            <a:fillRect/>
          </a:stretch>
        </p:blipFill>
        <p:spPr>
          <a:xfrm>
            <a:off x="7144167" y="1988046"/>
            <a:ext cx="342067" cy="427553"/>
          </a:xfrm>
          <a:prstGeom prst="rect">
            <a:avLst/>
          </a:prstGeom>
        </p:spPr>
      </p:pic>
      <p:sp>
        <p:nvSpPr>
          <p:cNvPr id="11" name="Text 7"/>
          <p:cNvSpPr/>
          <p:nvPr/>
        </p:nvSpPr>
        <p:spPr>
          <a:xfrm>
            <a:off x="8398431" y="2032516"/>
            <a:ext cx="5473660" cy="712470"/>
          </a:xfrm>
          <a:prstGeom prst="rect">
            <a:avLst/>
          </a:prstGeom>
          <a:noFill/>
          <a:ln/>
        </p:spPr>
        <p:txBody>
          <a:bodyPr wrap="squar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Revived Assessments Under Sections 153A(2) and 153BA(5)</a:t>
            </a:r>
            <a:endParaRPr lang="en-US" sz="2200" dirty="0"/>
          </a:p>
        </p:txBody>
      </p:sp>
      <p:sp>
        <p:nvSpPr>
          <p:cNvPr id="12" name="Text 8"/>
          <p:cNvSpPr/>
          <p:nvPr/>
        </p:nvSpPr>
        <p:spPr>
          <a:xfrm>
            <a:off x="8398431" y="2874883"/>
            <a:ext cx="5473660" cy="1733550"/>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Revived assessment/reassessment must be completed within 1 year from end of month in which revival order is received or within applicable limits under sections 153B or 153BE, whichever is later</a:t>
            </a:r>
            <a:endParaRPr lang="en-US" sz="1700" dirty="0"/>
          </a:p>
        </p:txBody>
      </p:sp>
      <p:sp>
        <p:nvSpPr>
          <p:cNvPr id="13" name="Text 9"/>
          <p:cNvSpPr/>
          <p:nvPr/>
        </p:nvSpPr>
        <p:spPr>
          <a:xfrm>
            <a:off x="758309" y="4852154"/>
            <a:ext cx="13113782" cy="346710"/>
          </a:xfrm>
          <a:prstGeom prst="rect">
            <a:avLst/>
          </a:prstGeom>
          <a:noFill/>
          <a:ln/>
        </p:spPr>
        <p:txBody>
          <a:bodyPr wrap="none" lIns="0" tIns="0" rIns="0" bIns="0" rtlCol="0" anchor="t"/>
          <a:lstStyle/>
          <a:p>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Explanation 1: Exclusion of Time in Computing Limitation Period Excludes time for:</a:t>
            </a:r>
            <a:endParaRPr lang="en-US" sz="1700" dirty="0"/>
          </a:p>
        </p:txBody>
      </p:sp>
      <p:sp>
        <p:nvSpPr>
          <p:cNvPr id="14" name="Text 10"/>
          <p:cNvSpPr/>
          <p:nvPr/>
        </p:nvSpPr>
        <p:spPr>
          <a:xfrm>
            <a:off x="758309" y="5442585"/>
            <a:ext cx="13113782"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Reopening proceedings or re-hearing under section 129 proviso</a:t>
            </a:r>
            <a:endParaRPr lang="en-US" sz="1700" dirty="0"/>
          </a:p>
        </p:txBody>
      </p:sp>
      <p:sp>
        <p:nvSpPr>
          <p:cNvPr id="15" name="Text 11"/>
          <p:cNvSpPr/>
          <p:nvPr/>
        </p:nvSpPr>
        <p:spPr>
          <a:xfrm>
            <a:off x="758309" y="5865019"/>
            <a:ext cx="13113782"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Period of court stay until vacated order received by Commissioner</a:t>
            </a:r>
            <a:endParaRPr lang="en-US" sz="1700" dirty="0"/>
          </a:p>
        </p:txBody>
      </p:sp>
      <p:sp>
        <p:nvSpPr>
          <p:cNvPr id="16" name="Text 12"/>
          <p:cNvSpPr/>
          <p:nvPr/>
        </p:nvSpPr>
        <p:spPr>
          <a:xfrm>
            <a:off x="758309" y="6287453"/>
            <a:ext cx="13113782" cy="346710"/>
          </a:xfrm>
          <a:prstGeom prst="rect">
            <a:avLst/>
          </a:prstGeom>
          <a:noFill/>
          <a:ln/>
        </p:spPr>
        <p:txBody>
          <a:bodyPr wrap="none" lIns="0" tIns="0" rIns="0" bIns="0" rtlCol="0" anchor="t"/>
          <a:lstStyle/>
          <a:p>
            <a:pPr algn="l" marL="342900" indent="-342900">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Period from AO's audit/inventory direction till audit report submission or court setting aside direction</a:t>
            </a:r>
            <a:endParaRPr lang="en-US" sz="1700" dirty="0"/>
          </a:p>
        </p:txBody>
      </p:sp>
      <p:sp>
        <p:nvSpPr>
          <p:cNvPr id="17" name="Text 13"/>
          <p:cNvSpPr/>
          <p:nvPr/>
        </p:nvSpPr>
        <p:spPr>
          <a:xfrm>
            <a:off x="758309" y="6877883"/>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Old provisions apply to assessments/reassessments before 1 June 2016 or completed after if notice u/s 142(1), 143(2), 143, or 148 issued before 1 June 2016, and assessment not completed by that date due to exclusion of time.</a:t>
            </a:r>
            <a:endParaRPr lang="en-US"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08422" y="556617"/>
            <a:ext cx="12251531" cy="711803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758309" y="977622"/>
            <a:ext cx="11913989"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10. Search and Seizure Assessment Procedures</a:t>
            </a:r>
            <a:endParaRPr lang="en-US" sz="4450" dirty="0"/>
          </a:p>
        </p:txBody>
      </p:sp>
      <p:sp>
        <p:nvSpPr>
          <p:cNvPr id="3" name="Text 1"/>
          <p:cNvSpPr/>
          <p:nvPr/>
        </p:nvSpPr>
        <p:spPr>
          <a:xfrm>
            <a:off x="758309" y="2231827"/>
            <a:ext cx="3258026" cy="356235"/>
          </a:xfrm>
          <a:prstGeom prst="rect">
            <a:avLst/>
          </a:prstGeom>
          <a:noFill/>
          <a:ln/>
        </p:spPr>
        <p:txBody>
          <a:bodyPr wrap="none" lIns="0" tIns="0" rIns="0" bIns="0" rtlCol="0" anchor="t"/>
          <a:lstStyle/>
          <a:p>
            <a:pPr algn="l"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Section 153A Assessment</a:t>
            </a:r>
            <a:endParaRPr lang="en-US" sz="2200" dirty="0"/>
          </a:p>
        </p:txBody>
      </p:sp>
      <p:sp>
        <p:nvSpPr>
          <p:cNvPr id="4" name="Text 2"/>
          <p:cNvSpPr/>
          <p:nvPr/>
        </p:nvSpPr>
        <p:spPr>
          <a:xfrm>
            <a:off x="758309" y="2804636"/>
            <a:ext cx="6292572" cy="173355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When a search or requisition is conducted under Section 132 or 132A, the Assessing Officer issues a notice requiring the person searched to furnish returns for the preceding six assessment years (extendable to ten years in certain cases).</a:t>
            </a:r>
            <a:endParaRPr lang="en-US" sz="1700" dirty="0"/>
          </a:p>
        </p:txBody>
      </p:sp>
      <p:sp>
        <p:nvSpPr>
          <p:cNvPr id="5" name="Text 3"/>
          <p:cNvSpPr/>
          <p:nvPr/>
        </p:nvSpPr>
        <p:spPr>
          <a:xfrm>
            <a:off x="758309" y="4733092"/>
            <a:ext cx="6292572" cy="138684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 AO then makes a fresh assessment or reassessment for each of those years, regardless of whether assessments were completed earlier. Any pending assessments abate once notice under 153A is issued.</a:t>
            </a:r>
            <a:endParaRPr lang="en-US" sz="1700" dirty="0"/>
          </a:p>
        </p:txBody>
      </p:sp>
      <p:sp>
        <p:nvSpPr>
          <p:cNvPr id="6" name="Text 4"/>
          <p:cNvSpPr/>
          <p:nvPr/>
        </p:nvSpPr>
        <p:spPr>
          <a:xfrm>
            <a:off x="7587139" y="2231827"/>
            <a:ext cx="3240048" cy="356235"/>
          </a:xfrm>
          <a:prstGeom prst="rect">
            <a:avLst/>
          </a:prstGeom>
          <a:noFill/>
          <a:ln/>
        </p:spPr>
        <p:txBody>
          <a:bodyPr wrap="none" lIns="0" tIns="0" rIns="0" bIns="0" rtlCol="0" anchor="t"/>
          <a:lstStyle/>
          <a:p>
            <a:pPr algn="l" indent="0" marL="0">
              <a:lnSpc>
                <a:spcPts val="2800"/>
              </a:lnSpc>
              <a:buNone/>
            </a:pPr>
            <a:r>
              <a:rPr lang="en-US" sz="2200" b="1" dirty="0">
                <a:solidFill>
                  <a:srgbClr val="7068F4"/>
                </a:solidFill>
                <a:latin typeface="Barlow Bold" pitchFamily="34" charset="0"/>
                <a:ea typeface="Barlow Bold" pitchFamily="34" charset="-122"/>
                <a:cs typeface="Barlow Bold" pitchFamily="34" charset="-120"/>
              </a:rPr>
              <a:t>Section 153C Assessment</a:t>
            </a:r>
            <a:endParaRPr lang="en-US" sz="2200" dirty="0"/>
          </a:p>
        </p:txBody>
      </p:sp>
      <p:sp>
        <p:nvSpPr>
          <p:cNvPr id="7" name="Text 5"/>
          <p:cNvSpPr/>
          <p:nvPr/>
        </p:nvSpPr>
        <p:spPr>
          <a:xfrm>
            <a:off x="7587139" y="2804636"/>
            <a:ext cx="6292572"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If during a search, documents, books, or assets are found that belong to or relate to another person, the AO hands them over to the AO of that person.</a:t>
            </a:r>
            <a:endParaRPr lang="en-US" sz="1700" dirty="0"/>
          </a:p>
        </p:txBody>
      </p:sp>
      <p:sp>
        <p:nvSpPr>
          <p:cNvPr id="8" name="Text 6"/>
          <p:cNvSpPr/>
          <p:nvPr/>
        </p:nvSpPr>
        <p:spPr>
          <a:xfrm>
            <a:off x="7587139" y="4039672"/>
            <a:ext cx="6292572" cy="138684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 second AO then proceeds to assess or reassess income of such other person for six (or up to ten) preceding years, similar to 153A, once the documents are handed over.</a:t>
            </a:r>
            <a:endParaRPr lang="en-US" sz="1700" dirty="0"/>
          </a:p>
        </p:txBody>
      </p:sp>
      <p:sp>
        <p:nvSpPr>
          <p:cNvPr id="9" name="Text 7"/>
          <p:cNvSpPr/>
          <p:nvPr/>
        </p:nvSpPr>
        <p:spPr>
          <a:xfrm>
            <a:off x="758309" y="6558558"/>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These special assessment procedures ensure thorough examination of tax compliance for persons subjected to search and seizure operations, as well as for related persons whose documents are discovered during such operations.</a:t>
            </a:r>
            <a:endParaRPr lang="en-US" sz="17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p:nvPr/>
        </p:nvSpPr>
        <p:spPr>
          <a:xfrm>
            <a:off x="758309" y="1321832"/>
            <a:ext cx="10573107" cy="570071"/>
          </a:xfrm>
          <a:prstGeom prst="rect">
            <a:avLst/>
          </a:prstGeom>
          <a:noFill/>
          <a:ln/>
        </p:spPr>
        <p:txBody>
          <a:bodyPr wrap="none" lIns="0" tIns="0" rIns="0" bIns="0" rtlCol="0" anchor="t"/>
          <a:lstStyle/>
          <a:p>
            <a:pPr algn="l" indent="0" marL="0">
              <a:lnSpc>
                <a:spcPts val="4450"/>
              </a:lnSpc>
              <a:buNone/>
            </a:pPr>
            <a:r>
              <a:rPr lang="en-US" sz="3550" b="1" dirty="0">
                <a:solidFill>
                  <a:srgbClr val="7068F4"/>
                </a:solidFill>
                <a:latin typeface="Barlow Bold" pitchFamily="34" charset="0"/>
                <a:ea typeface="Barlow Bold" pitchFamily="34" charset="-122"/>
                <a:cs typeface="Barlow Bold" pitchFamily="34" charset="-120"/>
              </a:rPr>
              <a:t>Search and Seizure Assessment Timelines u/s 158BE</a:t>
            </a:r>
            <a:endParaRPr lang="en-US" sz="3550" dirty="0"/>
          </a:p>
        </p:txBody>
      </p:sp>
      <p:sp>
        <p:nvSpPr>
          <p:cNvPr id="3" name="Shape 1"/>
          <p:cNvSpPr/>
          <p:nvPr/>
        </p:nvSpPr>
        <p:spPr>
          <a:xfrm>
            <a:off x="758309" y="2325172"/>
            <a:ext cx="13113782" cy="4582478"/>
          </a:xfrm>
          <a:prstGeom prst="roundRect">
            <a:avLst>
              <a:gd name="adj" fmla="val 4255"/>
            </a:avLst>
          </a:prstGeom>
          <a:noFill/>
          <a:ln w="7620">
            <a:solidFill>
              <a:srgbClr val="000000">
                <a:alpha val="8000"/>
              </a:srgbClr>
            </a:solidFill>
            <a:prstDash val="solid"/>
          </a:ln>
        </p:spPr>
      </p:sp>
      <p:sp>
        <p:nvSpPr>
          <p:cNvPr id="4" name="Shape 2"/>
          <p:cNvSpPr/>
          <p:nvPr/>
        </p:nvSpPr>
        <p:spPr>
          <a:xfrm>
            <a:off x="765929" y="2332792"/>
            <a:ext cx="13098542" cy="621744"/>
          </a:xfrm>
          <a:prstGeom prst="rect">
            <a:avLst/>
          </a:prstGeom>
          <a:solidFill>
            <a:srgbClr val="FFFFFF">
              <a:alpha val="4000"/>
            </a:srgbClr>
          </a:solidFill>
          <a:ln/>
        </p:spPr>
      </p:sp>
      <p:sp>
        <p:nvSpPr>
          <p:cNvPr id="5" name="Text 3"/>
          <p:cNvSpPr/>
          <p:nvPr/>
        </p:nvSpPr>
        <p:spPr>
          <a:xfrm>
            <a:off x="982623" y="2470309"/>
            <a:ext cx="3398282" cy="346710"/>
          </a:xfrm>
          <a:prstGeom prst="rect">
            <a:avLst/>
          </a:prstGeom>
          <a:noFill/>
          <a:ln/>
        </p:spPr>
        <p:txBody>
          <a:bodyPr wrap="none" lIns="0" tIns="0" rIns="0" bIns="0" rtlCol="0" anchor="t"/>
          <a:lstStyle/>
          <a:p>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Block Assessment</a:t>
            </a:r>
            <a:endParaRPr lang="en-US" sz="1700" dirty="0"/>
          </a:p>
        </p:txBody>
      </p:sp>
      <p:sp>
        <p:nvSpPr>
          <p:cNvPr id="6" name="Text 4"/>
          <p:cNvSpPr/>
          <p:nvPr/>
        </p:nvSpPr>
        <p:spPr>
          <a:xfrm>
            <a:off x="4821674" y="2470309"/>
            <a:ext cx="8826222" cy="346710"/>
          </a:xfrm>
          <a:prstGeom prst="rect">
            <a:avLst/>
          </a:prstGeom>
          <a:noFill/>
          <a:ln/>
        </p:spPr>
        <p:txBody>
          <a:bodyPr wrap="none" lIns="0" tIns="0" rIns="0" bIns="0" rtlCol="0" anchor="t"/>
          <a:lstStyle/>
          <a:p>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 Timelines</a:t>
            </a:r>
            <a:endParaRPr lang="en-US" sz="1700" dirty="0"/>
          </a:p>
        </p:txBody>
      </p:sp>
      <p:sp>
        <p:nvSpPr>
          <p:cNvPr id="7" name="Shape 5"/>
          <p:cNvSpPr/>
          <p:nvPr/>
        </p:nvSpPr>
        <p:spPr>
          <a:xfrm>
            <a:off x="765929" y="2954536"/>
            <a:ext cx="13098542" cy="1661874"/>
          </a:xfrm>
          <a:prstGeom prst="rect">
            <a:avLst/>
          </a:prstGeom>
          <a:solidFill>
            <a:srgbClr val="000000">
              <a:alpha val="4000"/>
            </a:srgbClr>
          </a:solidFill>
          <a:ln/>
        </p:spPr>
      </p:sp>
      <p:sp>
        <p:nvSpPr>
          <p:cNvPr id="8" name="Text 6"/>
          <p:cNvSpPr/>
          <p:nvPr/>
        </p:nvSpPr>
        <p:spPr>
          <a:xfrm>
            <a:off x="982623" y="3092053"/>
            <a:ext cx="3398282"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Block Period</a:t>
            </a:r>
            <a:endParaRPr lang="en-US" sz="1700" dirty="0"/>
          </a:p>
        </p:txBody>
      </p:sp>
      <p:sp>
        <p:nvSpPr>
          <p:cNvPr id="9" name="Text 7"/>
          <p:cNvSpPr/>
          <p:nvPr/>
        </p:nvSpPr>
        <p:spPr>
          <a:xfrm>
            <a:off x="4821674" y="3092053"/>
            <a:ext cx="8826222" cy="138684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 block period will consist of six assessment years preceding the previous year in which the search took place. Thus, if the search is conducted on 15-10-2024, the block period will consist of assessment years relevant to previous years 2023-24, 2022-23, 2021-22, 2020-21, 2019-20 and 2018-19.</a:t>
            </a:r>
            <a:endParaRPr lang="en-US" sz="1700" dirty="0"/>
          </a:p>
        </p:txBody>
      </p:sp>
      <p:sp>
        <p:nvSpPr>
          <p:cNvPr id="10" name="Shape 8"/>
          <p:cNvSpPr/>
          <p:nvPr/>
        </p:nvSpPr>
        <p:spPr>
          <a:xfrm>
            <a:off x="765929" y="4616410"/>
            <a:ext cx="13098542" cy="1315164"/>
          </a:xfrm>
          <a:prstGeom prst="rect">
            <a:avLst/>
          </a:prstGeom>
          <a:solidFill>
            <a:srgbClr val="FFFFFF">
              <a:alpha val="4000"/>
            </a:srgbClr>
          </a:solidFill>
          <a:ln/>
        </p:spPr>
      </p:sp>
      <p:sp>
        <p:nvSpPr>
          <p:cNvPr id="11" name="Text 9"/>
          <p:cNvSpPr/>
          <p:nvPr/>
        </p:nvSpPr>
        <p:spPr>
          <a:xfrm>
            <a:off x="982623" y="4753928"/>
            <a:ext cx="3398282"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Block Period also include</a:t>
            </a:r>
            <a:endParaRPr lang="en-US" sz="1700" dirty="0"/>
          </a:p>
        </p:txBody>
      </p:sp>
      <p:sp>
        <p:nvSpPr>
          <p:cNvPr id="12" name="Text 10"/>
          <p:cNvSpPr/>
          <p:nvPr/>
        </p:nvSpPr>
        <p:spPr>
          <a:xfrm>
            <a:off x="4821674" y="4753928"/>
            <a:ext cx="8826222"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The block period will also include the period starting from the 1 April of the previous year in which the search was initiated and ending on the date of the execution of the last of the authorisations for the search.</a:t>
            </a:r>
            <a:endParaRPr lang="en-US" sz="1700" dirty="0"/>
          </a:p>
        </p:txBody>
      </p:sp>
      <p:sp>
        <p:nvSpPr>
          <p:cNvPr id="13" name="Shape 11"/>
          <p:cNvSpPr/>
          <p:nvPr/>
        </p:nvSpPr>
        <p:spPr>
          <a:xfrm>
            <a:off x="765929" y="5931575"/>
            <a:ext cx="13098542" cy="968454"/>
          </a:xfrm>
          <a:prstGeom prst="rect">
            <a:avLst/>
          </a:prstGeom>
          <a:solidFill>
            <a:srgbClr val="000000">
              <a:alpha val="4000"/>
            </a:srgbClr>
          </a:solidFill>
          <a:ln/>
        </p:spPr>
      </p:sp>
      <p:sp>
        <p:nvSpPr>
          <p:cNvPr id="14" name="Text 12"/>
          <p:cNvSpPr/>
          <p:nvPr/>
        </p:nvSpPr>
        <p:spPr>
          <a:xfrm>
            <a:off x="982623" y="6069092"/>
            <a:ext cx="3398282" cy="346710"/>
          </a:xfrm>
          <a:prstGeom prst="rect">
            <a:avLst/>
          </a:prstGeom>
          <a:noFill/>
          <a:ln/>
        </p:spPr>
        <p:txBody>
          <a:bodyPr wrap="non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Section 153C cases</a:t>
            </a:r>
            <a:endParaRPr lang="en-US" sz="1700" dirty="0"/>
          </a:p>
        </p:txBody>
      </p:sp>
      <p:sp>
        <p:nvSpPr>
          <p:cNvPr id="15" name="Text 13"/>
          <p:cNvSpPr/>
          <p:nvPr/>
        </p:nvSpPr>
        <p:spPr>
          <a:xfrm>
            <a:off x="4821674" y="6069092"/>
            <a:ext cx="882622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12 months from the end of the quarter in which the last authorisation for search u/s 132 or requisition u/s 132A was executed</a:t>
            </a:r>
            <a:endParaRPr lang="en-US" sz="17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497919" y="506611"/>
            <a:ext cx="6763107" cy="467916"/>
          </a:xfrm>
          <a:prstGeom prst="rect">
            <a:avLst/>
          </a:prstGeom>
          <a:noFill/>
          <a:ln/>
        </p:spPr>
        <p:txBody>
          <a:bodyPr wrap="none" lIns="0" tIns="0" rIns="0" bIns="0" rtlCol="0" anchor="t"/>
          <a:lstStyle/>
          <a:p>
            <a:pPr algn="l" indent="0" marL="0">
              <a:lnSpc>
                <a:spcPts val="3650"/>
              </a:lnSpc>
              <a:buNone/>
            </a:pPr>
            <a:r>
              <a:rPr lang="en-US" sz="2900" b="1" dirty="0">
                <a:solidFill>
                  <a:srgbClr val="7068F4"/>
                </a:solidFill>
                <a:latin typeface="Barlow Bold" pitchFamily="34" charset="0"/>
                <a:ea typeface="Barlow Bold" pitchFamily="34" charset="-122"/>
                <a:cs typeface="Barlow Bold" pitchFamily="34" charset="-120"/>
              </a:rPr>
              <a:t>11. Rectification and Revision Procedures</a:t>
            </a:r>
            <a:endParaRPr lang="en-US" sz="2900" dirty="0"/>
          </a:p>
        </p:txBody>
      </p:sp>
      <p:pic>
        <p:nvPicPr>
          <p:cNvPr id="3" name="Image 0" descr="preencoded.png">    </p:cNvPr>
          <p:cNvPicPr>
            <a:picLocks noChangeAspect="1"/>
          </p:cNvPicPr>
          <p:nvPr/>
        </p:nvPicPr>
        <p:blipFill>
          <a:blip r:embed="rId1"/>
          <a:stretch>
            <a:fillRect/>
          </a:stretch>
        </p:blipFill>
        <p:spPr>
          <a:xfrm>
            <a:off x="497919" y="1258967"/>
            <a:ext cx="6817281" cy="569000"/>
          </a:xfrm>
          <a:prstGeom prst="rect">
            <a:avLst/>
          </a:prstGeom>
        </p:spPr>
      </p:pic>
      <p:sp>
        <p:nvSpPr>
          <p:cNvPr id="4" name="Text 1"/>
          <p:cNvSpPr/>
          <p:nvPr/>
        </p:nvSpPr>
        <p:spPr>
          <a:xfrm>
            <a:off x="640080" y="2041327"/>
            <a:ext cx="2594372" cy="233958"/>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Barlow Bold" pitchFamily="34" charset="0"/>
                <a:ea typeface="Barlow Bold" pitchFamily="34" charset="-122"/>
                <a:cs typeface="Barlow Bold" pitchFamily="34" charset="-120"/>
              </a:rPr>
              <a:t>Rectification of Mistake u/s 154</a:t>
            </a:r>
            <a:endParaRPr lang="en-US" sz="1450" dirty="0"/>
          </a:p>
        </p:txBody>
      </p:sp>
      <p:sp>
        <p:nvSpPr>
          <p:cNvPr id="5" name="Text 2"/>
          <p:cNvSpPr/>
          <p:nvPr/>
        </p:nvSpPr>
        <p:spPr>
          <a:xfrm>
            <a:off x="640080" y="2360533"/>
            <a:ext cx="6532959" cy="227648"/>
          </a:xfrm>
          <a:prstGeom prst="rect">
            <a:avLst/>
          </a:prstGeom>
          <a:noFill/>
          <a:ln/>
        </p:spPr>
        <p:txBody>
          <a:bodyPr wrap="non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Covers correction of mistakes apparent on record in various orders and intimations.</a:t>
            </a:r>
            <a:endParaRPr lang="en-US" sz="1100" dirty="0"/>
          </a:p>
        </p:txBody>
      </p:sp>
      <p:sp>
        <p:nvSpPr>
          <p:cNvPr id="6" name="Text 3"/>
          <p:cNvSpPr/>
          <p:nvPr/>
        </p:nvSpPr>
        <p:spPr>
          <a:xfrm>
            <a:off x="640080" y="2637949"/>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Must be made within 4 years from the end of the financial year in which the order was passed.</a:t>
            </a:r>
            <a:endParaRPr lang="en-US" sz="1100" dirty="0"/>
          </a:p>
        </p:txBody>
      </p:sp>
      <p:sp>
        <p:nvSpPr>
          <p:cNvPr id="7" name="Text 4"/>
          <p:cNvSpPr/>
          <p:nvPr/>
        </p:nvSpPr>
        <p:spPr>
          <a:xfrm>
            <a:off x="640080" y="3143012"/>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If application is made by the assessee, the department must pass an order within 6 months.</a:t>
            </a:r>
            <a:endParaRPr lang="en-US" sz="1100" dirty="0"/>
          </a:p>
        </p:txBody>
      </p:sp>
      <p:pic>
        <p:nvPicPr>
          <p:cNvPr id="8" name="Image 1" descr="preencoded.png">    </p:cNvPr>
          <p:cNvPicPr>
            <a:picLocks noChangeAspect="1"/>
          </p:cNvPicPr>
          <p:nvPr/>
        </p:nvPicPr>
        <p:blipFill>
          <a:blip r:embed="rId2"/>
          <a:stretch>
            <a:fillRect/>
          </a:stretch>
        </p:blipFill>
        <p:spPr>
          <a:xfrm>
            <a:off x="7315200" y="1258967"/>
            <a:ext cx="6817281" cy="569000"/>
          </a:xfrm>
          <a:prstGeom prst="rect">
            <a:avLst/>
          </a:prstGeom>
        </p:spPr>
      </p:pic>
      <p:sp>
        <p:nvSpPr>
          <p:cNvPr id="9" name="Text 5"/>
          <p:cNvSpPr/>
          <p:nvPr/>
        </p:nvSpPr>
        <p:spPr>
          <a:xfrm>
            <a:off x="7457361" y="2041327"/>
            <a:ext cx="2438043" cy="233958"/>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Barlow Bold" pitchFamily="34" charset="0"/>
                <a:ea typeface="Barlow Bold" pitchFamily="34" charset="-122"/>
                <a:cs typeface="Barlow Bold" pitchFamily="34" charset="-120"/>
              </a:rPr>
              <a:t>Special Rectifications u/s 155</a:t>
            </a:r>
            <a:endParaRPr lang="en-US" sz="1450" dirty="0"/>
          </a:p>
        </p:txBody>
      </p:sp>
      <p:sp>
        <p:nvSpPr>
          <p:cNvPr id="10" name="Text 6"/>
          <p:cNvSpPr/>
          <p:nvPr/>
        </p:nvSpPr>
        <p:spPr>
          <a:xfrm>
            <a:off x="7457361" y="2360533"/>
            <a:ext cx="6532959" cy="682943"/>
          </a:xfrm>
          <a:prstGeom prst="rect">
            <a:avLst/>
          </a:prstGeom>
          <a:noFill/>
          <a:ln/>
        </p:spPr>
        <p:txBody>
          <a:bodyPr wrap="squar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Authorizes amendments in special circumstances like partner's share in firm, AOP/BOI income revision, carry forward of loss, depreciation adjustment, and successor in business cases.</a:t>
            </a:r>
            <a:endParaRPr lang="en-US" sz="1100" dirty="0"/>
          </a:p>
        </p:txBody>
      </p:sp>
      <p:sp>
        <p:nvSpPr>
          <p:cNvPr id="11" name="Text 7"/>
          <p:cNvSpPr/>
          <p:nvPr/>
        </p:nvSpPr>
        <p:spPr>
          <a:xfrm>
            <a:off x="7457361" y="3128724"/>
            <a:ext cx="6532959" cy="455295"/>
          </a:xfrm>
          <a:prstGeom prst="rect">
            <a:avLst/>
          </a:prstGeom>
          <a:noFill/>
          <a:ln/>
        </p:spPr>
        <p:txBody>
          <a:bodyPr wrap="square" lIns="0" tIns="0" rIns="0" bIns="0" rtlCol="0" anchor="t"/>
          <a:lstStyle/>
          <a:p>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Time limit is generally 4 years from the end of the financial year in which the relevant order is passed.</a:t>
            </a:r>
            <a:endParaRPr lang="en-US" sz="1100" dirty="0"/>
          </a:p>
        </p:txBody>
      </p:sp>
      <p:pic>
        <p:nvPicPr>
          <p:cNvPr id="12" name="Image 2" descr="preencoded.png">    </p:cNvPr>
          <p:cNvPicPr>
            <a:picLocks noChangeAspect="1"/>
          </p:cNvPicPr>
          <p:nvPr/>
        </p:nvPicPr>
        <p:blipFill>
          <a:blip r:embed="rId3"/>
          <a:stretch>
            <a:fillRect/>
          </a:stretch>
        </p:blipFill>
        <p:spPr>
          <a:xfrm>
            <a:off x="497919" y="3953828"/>
            <a:ext cx="6817281" cy="569000"/>
          </a:xfrm>
          <a:prstGeom prst="rect">
            <a:avLst/>
          </a:prstGeom>
        </p:spPr>
      </p:pic>
      <p:sp>
        <p:nvSpPr>
          <p:cNvPr id="13" name="Text 8"/>
          <p:cNvSpPr/>
          <p:nvPr/>
        </p:nvSpPr>
        <p:spPr>
          <a:xfrm>
            <a:off x="640080" y="4736187"/>
            <a:ext cx="3234333" cy="233958"/>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Barlow Bold" pitchFamily="34" charset="0"/>
                <a:ea typeface="Barlow Bold" pitchFamily="34" charset="-122"/>
                <a:cs typeface="Barlow Bold" pitchFamily="34" charset="-120"/>
              </a:rPr>
              <a:t>Revision Prejudicial to Revenue u/s 263</a:t>
            </a:r>
            <a:endParaRPr lang="en-US" sz="1450" dirty="0"/>
          </a:p>
        </p:txBody>
      </p:sp>
      <p:sp>
        <p:nvSpPr>
          <p:cNvPr id="14" name="Text 9"/>
          <p:cNvSpPr/>
          <p:nvPr/>
        </p:nvSpPr>
        <p:spPr>
          <a:xfrm>
            <a:off x="640080" y="5055394"/>
            <a:ext cx="6532959" cy="227648"/>
          </a:xfrm>
          <a:prstGeom prst="rect">
            <a:avLst/>
          </a:prstGeom>
          <a:noFill/>
          <a:ln/>
        </p:spPr>
        <p:txBody>
          <a:bodyPr wrap="non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If order is erroneous and it is prejudicial to the interest of revenue.</a:t>
            </a:r>
            <a:endParaRPr lang="en-US" sz="1100" dirty="0"/>
          </a:p>
        </p:txBody>
      </p:sp>
      <p:sp>
        <p:nvSpPr>
          <p:cNvPr id="15" name="Text 10"/>
          <p:cNvSpPr/>
          <p:nvPr/>
        </p:nvSpPr>
        <p:spPr>
          <a:xfrm>
            <a:off x="640080" y="5332809"/>
            <a:ext cx="6532959" cy="682943"/>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PCIT/CIT gives the assessee a notice and opportunity of being heard.· After examining records and submissions, they may revise the order and direct a fresh assessment or modification.</a:t>
            </a:r>
            <a:endParaRPr lang="en-US" sz="1100" dirty="0"/>
          </a:p>
        </p:txBody>
      </p:sp>
      <p:sp>
        <p:nvSpPr>
          <p:cNvPr id="16" name="Text 11"/>
          <p:cNvSpPr/>
          <p:nvPr/>
        </p:nvSpPr>
        <p:spPr>
          <a:xfrm>
            <a:off x="640080" y="6065520"/>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Must be issued within 2 years from the end of the financial year in which the order was passed by the AO or TPO.</a:t>
            </a:r>
            <a:endParaRPr lang="en-US" sz="1100" dirty="0"/>
          </a:p>
        </p:txBody>
      </p:sp>
      <p:pic>
        <p:nvPicPr>
          <p:cNvPr id="17" name="Image 3" descr="preencoded.png">    </p:cNvPr>
          <p:cNvPicPr>
            <a:picLocks noChangeAspect="1"/>
          </p:cNvPicPr>
          <p:nvPr/>
        </p:nvPicPr>
        <p:blipFill>
          <a:blip r:embed="rId4"/>
          <a:stretch>
            <a:fillRect/>
          </a:stretch>
        </p:blipFill>
        <p:spPr>
          <a:xfrm>
            <a:off x="7315200" y="3953828"/>
            <a:ext cx="6817281" cy="569000"/>
          </a:xfrm>
          <a:prstGeom prst="rect">
            <a:avLst/>
          </a:prstGeom>
        </p:spPr>
      </p:pic>
      <p:sp>
        <p:nvSpPr>
          <p:cNvPr id="18" name="Text 12"/>
          <p:cNvSpPr/>
          <p:nvPr/>
        </p:nvSpPr>
        <p:spPr>
          <a:xfrm>
            <a:off x="7457361" y="4736187"/>
            <a:ext cx="3619381" cy="233958"/>
          </a:xfrm>
          <a:prstGeom prst="rect">
            <a:avLst/>
          </a:prstGeom>
          <a:noFill/>
          <a:ln/>
        </p:spPr>
        <p:txBody>
          <a:bodyPr wrap="none" lIns="0" tIns="0" rIns="0" bIns="0" rtlCol="0" anchor="t"/>
          <a:lstStyle/>
          <a:p>
            <a:pPr algn="l" indent="0" marL="0">
              <a:lnSpc>
                <a:spcPts val="1800"/>
              </a:lnSpc>
              <a:buNone/>
            </a:pPr>
            <a:r>
              <a:rPr lang="en-US" sz="1450" b="1" dirty="0">
                <a:solidFill>
                  <a:srgbClr val="272525"/>
                </a:solidFill>
                <a:latin typeface="Barlow Bold" pitchFamily="34" charset="0"/>
                <a:ea typeface="Barlow Bold" pitchFamily="34" charset="-122"/>
                <a:cs typeface="Barlow Bold" pitchFamily="34" charset="-120"/>
              </a:rPr>
              <a:t>Revision in the Interest of Assessee u/s 264</a:t>
            </a:r>
            <a:endParaRPr lang="en-US" sz="1450" dirty="0"/>
          </a:p>
        </p:txBody>
      </p:sp>
      <p:sp>
        <p:nvSpPr>
          <p:cNvPr id="19" name="Text 13"/>
          <p:cNvSpPr/>
          <p:nvPr/>
        </p:nvSpPr>
        <p:spPr>
          <a:xfrm>
            <a:off x="7457361" y="5055394"/>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The assessee can apply for revision under Section 264 to correct genuine hardships or mistakes in assessment orders.</a:t>
            </a:r>
            <a:endParaRPr lang="en-US" sz="1100" dirty="0"/>
          </a:p>
        </p:txBody>
      </p:sp>
      <p:sp>
        <p:nvSpPr>
          <p:cNvPr id="20" name="Text 14"/>
          <p:cNvSpPr/>
          <p:nvPr/>
        </p:nvSpPr>
        <p:spPr>
          <a:xfrm>
            <a:off x="7457361" y="5560457"/>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Covers any order passed by an AO or other subordinate authority (including intimation under 143(1), assessment under 143(3), etc.).</a:t>
            </a:r>
            <a:endParaRPr lang="en-US" sz="1100" dirty="0"/>
          </a:p>
        </p:txBody>
      </p:sp>
      <p:sp>
        <p:nvSpPr>
          <p:cNvPr id="21" name="Text 15"/>
          <p:cNvSpPr/>
          <p:nvPr/>
        </p:nvSpPr>
        <p:spPr>
          <a:xfrm>
            <a:off x="7457361" y="6065520"/>
            <a:ext cx="6532959" cy="227648"/>
          </a:xfrm>
          <a:prstGeom prst="rect">
            <a:avLst/>
          </a:prstGeom>
          <a:noFill/>
          <a:ln/>
        </p:spPr>
        <p:txBody>
          <a:bodyPr wrap="non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PCIT/CIT cannot enhance assessment while acting on the assessee's application.</a:t>
            </a:r>
            <a:endParaRPr lang="en-US" sz="1100" dirty="0"/>
          </a:p>
        </p:txBody>
      </p:sp>
      <p:sp>
        <p:nvSpPr>
          <p:cNvPr id="22" name="Text 16"/>
          <p:cNvSpPr/>
          <p:nvPr/>
        </p:nvSpPr>
        <p:spPr>
          <a:xfrm>
            <a:off x="7457361" y="6342936"/>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If the assessee has filed an appeal under Section 246A on the same matter, a revision under 264 is not allowed.</a:t>
            </a:r>
            <a:endParaRPr lang="en-US" sz="1100" dirty="0"/>
          </a:p>
        </p:txBody>
      </p:sp>
      <p:sp>
        <p:nvSpPr>
          <p:cNvPr id="23" name="Text 17"/>
          <p:cNvSpPr/>
          <p:nvPr/>
        </p:nvSpPr>
        <p:spPr>
          <a:xfrm>
            <a:off x="7457361" y="6847999"/>
            <a:ext cx="6532959" cy="455295"/>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Application must be made </a:t>
            </a:r>
            <a:pPr algn="l" indent="0" marL="0">
              <a:lnSpc>
                <a:spcPts val="1750"/>
              </a:lnSpc>
              <a:buNone/>
            </a:pPr>
            <a:r>
              <a:rPr lang="en-US" sz="1100" b="1" dirty="0">
                <a:solidFill>
                  <a:srgbClr val="272525"/>
                </a:solidFill>
                <a:latin typeface="Montserrat" pitchFamily="34" charset="0"/>
                <a:ea typeface="Montserrat" pitchFamily="34" charset="-122"/>
                <a:cs typeface="Montserrat" pitchFamily="34" charset="-120"/>
              </a:rPr>
              <a:t>within 1 year</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from the date on which the order was communicated or came to the assessee's knowledge.</a:t>
            </a:r>
            <a:endParaRPr lang="en-US" sz="1100" dirty="0"/>
          </a:p>
        </p:txBody>
      </p:sp>
      <p:sp>
        <p:nvSpPr>
          <p:cNvPr id="24" name="Text 18"/>
          <p:cNvSpPr/>
          <p:nvPr/>
        </p:nvSpPr>
        <p:spPr>
          <a:xfrm>
            <a:off x="7457361" y="7353062"/>
            <a:ext cx="6532959" cy="227648"/>
          </a:xfrm>
          <a:prstGeom prst="rect">
            <a:avLst/>
          </a:prstGeom>
          <a:noFill/>
          <a:ln/>
        </p:spPr>
        <p:txBody>
          <a:bodyPr wrap="none" lIns="0" tIns="0" rIns="0" bIns="0" rtlCol="0" anchor="t"/>
          <a:lstStyle/>
          <a:p>
            <a:pPr algn="l" marL="342900" indent="-342900">
              <a:lnSpc>
                <a:spcPts val="1750"/>
              </a:lnSpc>
              <a:buSzPct val="100000"/>
              <a:buChar char="•"/>
            </a:pPr>
            <a:r>
              <a:rPr lang="en-US" sz="1100" dirty="0">
                <a:solidFill>
                  <a:srgbClr val="272525"/>
                </a:solidFill>
                <a:latin typeface="Montserrat" pitchFamily="34" charset="0"/>
                <a:ea typeface="Montserrat" pitchFamily="34" charset="-122"/>
                <a:cs typeface="Montserrat" pitchFamily="34" charset="-120"/>
              </a:rPr>
              <a:t>· PCIT/CIT may </a:t>
            </a:r>
            <a:pPr algn="l" indent="0" marL="0">
              <a:lnSpc>
                <a:spcPts val="1750"/>
              </a:lnSpc>
              <a:buNone/>
            </a:pPr>
            <a:r>
              <a:rPr lang="en-US" sz="1100" b="1" dirty="0">
                <a:solidFill>
                  <a:srgbClr val="272525"/>
                </a:solidFill>
                <a:latin typeface="Montserrat" pitchFamily="34" charset="0"/>
                <a:ea typeface="Montserrat" pitchFamily="34" charset="-122"/>
                <a:cs typeface="Montserrat" pitchFamily="34" charset="-120"/>
              </a:rPr>
              <a:t>condone the delay</a:t>
            </a:r>
            <a:pPr algn="l" indent="0" marL="0">
              <a:lnSpc>
                <a:spcPts val="1750"/>
              </a:lnSpc>
              <a:buNone/>
            </a:pPr>
            <a:r>
              <a:rPr lang="en-US" sz="1100" dirty="0">
                <a:solidFill>
                  <a:srgbClr val="272525"/>
                </a:solidFill>
                <a:latin typeface="Montserrat" pitchFamily="34" charset="0"/>
                <a:ea typeface="Montserrat" pitchFamily="34" charset="-122"/>
                <a:cs typeface="Montserrat" pitchFamily="34" charset="-120"/>
              </a:rPr>
              <a:t> if sufficient cause is shown.</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99849"/>
          </a:xfrm>
          <a:prstGeom prst="rect">
            <a:avLst/>
          </a:prstGeom>
        </p:spPr>
      </p:pic>
      <p:sp>
        <p:nvSpPr>
          <p:cNvPr id="3" name="Text 0"/>
          <p:cNvSpPr/>
          <p:nvPr/>
        </p:nvSpPr>
        <p:spPr>
          <a:xfrm>
            <a:off x="727948" y="3172063"/>
            <a:ext cx="8227576" cy="684133"/>
          </a:xfrm>
          <a:prstGeom prst="rect">
            <a:avLst/>
          </a:prstGeom>
          <a:noFill/>
          <a:ln/>
        </p:spPr>
        <p:txBody>
          <a:bodyPr wrap="none" lIns="0" tIns="0" rIns="0" bIns="0" rtlCol="0" anchor="t"/>
          <a:lstStyle/>
          <a:p>
            <a:pPr algn="l" indent="0" marL="0">
              <a:lnSpc>
                <a:spcPts val="5350"/>
              </a:lnSpc>
              <a:buNone/>
            </a:pPr>
            <a:r>
              <a:rPr lang="en-US" sz="4300" b="1" dirty="0">
                <a:solidFill>
                  <a:srgbClr val="7068F4"/>
                </a:solidFill>
                <a:latin typeface="Barlow Bold" pitchFamily="34" charset="0"/>
                <a:ea typeface="Barlow Bold" pitchFamily="34" charset="-122"/>
                <a:cs typeface="Barlow Bold" pitchFamily="34" charset="-120"/>
              </a:rPr>
              <a:t>Key Features of the Limitation Act</a:t>
            </a:r>
            <a:endParaRPr lang="en-US" sz="4300" dirty="0"/>
          </a:p>
        </p:txBody>
      </p:sp>
      <p:sp>
        <p:nvSpPr>
          <p:cNvPr id="4" name="Shape 1"/>
          <p:cNvSpPr/>
          <p:nvPr/>
        </p:nvSpPr>
        <p:spPr>
          <a:xfrm>
            <a:off x="727948" y="4168140"/>
            <a:ext cx="467916" cy="467916"/>
          </a:xfrm>
          <a:prstGeom prst="roundRect">
            <a:avLst>
              <a:gd name="adj" fmla="val 40006"/>
            </a:avLst>
          </a:prstGeom>
          <a:solidFill>
            <a:srgbClr val="EEEFF5"/>
          </a:solidFill>
          <a:ln/>
          <a:effectLst>
            <a:outerShdw sx="100000" sy="100000" kx="0" ky="0" algn="bl" rotWithShape="0" blurRad="50800" dist="25400" dir="13500000">
              <a:srgbClr val="ffffff">
                <a:alpha val="70000"/>
              </a:srgbClr>
            </a:outerShdw>
          </a:effectLst>
        </p:spPr>
      </p:sp>
      <p:pic>
        <p:nvPicPr>
          <p:cNvPr id="5" name="Image 1" descr="preencoded.png">    </p:cNvPr>
          <p:cNvPicPr>
            <a:picLocks noChangeAspect="1"/>
          </p:cNvPicPr>
          <p:nvPr/>
        </p:nvPicPr>
        <p:blipFill>
          <a:blip r:embed="rId2"/>
          <a:stretch>
            <a:fillRect/>
          </a:stretch>
        </p:blipFill>
        <p:spPr>
          <a:xfrm>
            <a:off x="797719" y="4196894"/>
            <a:ext cx="328374" cy="410408"/>
          </a:xfrm>
          <a:prstGeom prst="rect">
            <a:avLst/>
          </a:prstGeom>
        </p:spPr>
      </p:pic>
      <p:sp>
        <p:nvSpPr>
          <p:cNvPr id="6" name="Text 2"/>
          <p:cNvSpPr/>
          <p:nvPr/>
        </p:nvSpPr>
        <p:spPr>
          <a:xfrm>
            <a:off x="1403747" y="4239578"/>
            <a:ext cx="2736771" cy="342067"/>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Fixed Time Limits</a:t>
            </a:r>
            <a:endParaRPr lang="en-US" sz="2150" dirty="0"/>
          </a:p>
        </p:txBody>
      </p:sp>
      <p:sp>
        <p:nvSpPr>
          <p:cNvPr id="7" name="Text 3"/>
          <p:cNvSpPr/>
          <p:nvPr/>
        </p:nvSpPr>
        <p:spPr>
          <a:xfrm>
            <a:off x="1403747" y="4706422"/>
            <a:ext cx="5781556" cy="998339"/>
          </a:xfrm>
          <a:prstGeom prst="rect">
            <a:avLst/>
          </a:prstGeom>
          <a:noFill/>
          <a:ln/>
        </p:spPr>
        <p:txBody>
          <a:bodyPr wrap="square" lIns="0" tIns="0" rIns="0" bIns="0" rtlCol="0" anchor="t"/>
          <a:lstStyle/>
          <a:p>
            <a:pPr algn="l" indent="0" marL="0">
              <a:lnSpc>
                <a:spcPts val="2600"/>
              </a:lnSpc>
              <a:buNone/>
            </a:pPr>
            <a:r>
              <a:rPr lang="en-US" sz="1600" dirty="0">
                <a:solidFill>
                  <a:srgbClr val="272525"/>
                </a:solidFill>
                <a:latin typeface="Montserrat" pitchFamily="34" charset="0"/>
                <a:ea typeface="Montserrat" pitchFamily="34" charset="-122"/>
                <a:cs typeface="Montserrat" pitchFamily="34" charset="-120"/>
              </a:rPr>
              <a:t>Establishes specific timeframes for filing different types of legal claims, typically ranging from 3 years to 12 years depending on the nature of the case.</a:t>
            </a:r>
            <a:endParaRPr lang="en-US" sz="1600" dirty="0"/>
          </a:p>
        </p:txBody>
      </p:sp>
      <p:sp>
        <p:nvSpPr>
          <p:cNvPr id="8" name="Shape 4"/>
          <p:cNvSpPr/>
          <p:nvPr/>
        </p:nvSpPr>
        <p:spPr>
          <a:xfrm>
            <a:off x="7445216" y="4168140"/>
            <a:ext cx="467916" cy="467916"/>
          </a:xfrm>
          <a:prstGeom prst="roundRect">
            <a:avLst>
              <a:gd name="adj" fmla="val 40006"/>
            </a:avLst>
          </a:prstGeom>
          <a:solidFill>
            <a:srgbClr val="EEEFF5"/>
          </a:solidFill>
          <a:ln/>
          <a:effectLst>
            <a:outerShdw sx="100000" sy="100000" kx="0" ky="0" algn="bl" rotWithShape="0" blurRad="50800" dist="25400" dir="13500000">
              <a:srgbClr val="ffffff">
                <a:alpha val="70000"/>
              </a:srgbClr>
            </a:outerShdw>
          </a:effectLst>
        </p:spPr>
      </p:sp>
      <p:pic>
        <p:nvPicPr>
          <p:cNvPr id="9" name="Image 2" descr="preencoded.png">    </p:cNvPr>
          <p:cNvPicPr>
            <a:picLocks noChangeAspect="1"/>
          </p:cNvPicPr>
          <p:nvPr/>
        </p:nvPicPr>
        <p:blipFill>
          <a:blip r:embed="rId3"/>
          <a:stretch>
            <a:fillRect/>
          </a:stretch>
        </p:blipFill>
        <p:spPr>
          <a:xfrm>
            <a:off x="7514987" y="4196894"/>
            <a:ext cx="328374" cy="410408"/>
          </a:xfrm>
          <a:prstGeom prst="rect">
            <a:avLst/>
          </a:prstGeom>
        </p:spPr>
      </p:pic>
      <p:sp>
        <p:nvSpPr>
          <p:cNvPr id="10" name="Text 5"/>
          <p:cNvSpPr/>
          <p:nvPr/>
        </p:nvSpPr>
        <p:spPr>
          <a:xfrm>
            <a:off x="8121015" y="4239578"/>
            <a:ext cx="3607832" cy="342067"/>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Commencement of Limitation</a:t>
            </a:r>
            <a:endParaRPr lang="en-US" sz="2150" dirty="0"/>
          </a:p>
        </p:txBody>
      </p:sp>
      <p:sp>
        <p:nvSpPr>
          <p:cNvPr id="11" name="Text 6"/>
          <p:cNvSpPr/>
          <p:nvPr/>
        </p:nvSpPr>
        <p:spPr>
          <a:xfrm>
            <a:off x="8121015" y="4706422"/>
            <a:ext cx="5781556" cy="998339"/>
          </a:xfrm>
          <a:prstGeom prst="rect">
            <a:avLst/>
          </a:prstGeom>
          <a:noFill/>
          <a:ln/>
        </p:spPr>
        <p:txBody>
          <a:bodyPr wrap="square" lIns="0" tIns="0" rIns="0" bIns="0" rtlCol="0" anchor="t"/>
          <a:lstStyle/>
          <a:p>
            <a:pPr algn="l" indent="0" marL="0">
              <a:lnSpc>
                <a:spcPts val="2600"/>
              </a:lnSpc>
              <a:buNone/>
            </a:pPr>
            <a:r>
              <a:rPr lang="en-US" sz="1600" dirty="0">
                <a:solidFill>
                  <a:srgbClr val="272525"/>
                </a:solidFill>
                <a:latin typeface="Montserrat" pitchFamily="34" charset="0"/>
                <a:ea typeface="Montserrat" pitchFamily="34" charset="-122"/>
                <a:cs typeface="Montserrat" pitchFamily="34" charset="-120"/>
              </a:rPr>
              <a:t>Limitation period starts from the date the cause of action arises, ensuring that the clock begins ticking when the right to sue first becomes available.</a:t>
            </a:r>
            <a:endParaRPr lang="en-US" sz="1600" dirty="0"/>
          </a:p>
        </p:txBody>
      </p:sp>
      <p:sp>
        <p:nvSpPr>
          <p:cNvPr id="12" name="Shape 7"/>
          <p:cNvSpPr/>
          <p:nvPr/>
        </p:nvSpPr>
        <p:spPr>
          <a:xfrm>
            <a:off x="727948" y="6120646"/>
            <a:ext cx="467916" cy="467916"/>
          </a:xfrm>
          <a:prstGeom prst="roundRect">
            <a:avLst>
              <a:gd name="adj" fmla="val 40006"/>
            </a:avLst>
          </a:prstGeom>
          <a:solidFill>
            <a:srgbClr val="EEEFF5"/>
          </a:solidFill>
          <a:ln/>
          <a:effectLst>
            <a:outerShdw sx="100000" sy="100000" kx="0" ky="0" algn="bl" rotWithShape="0" blurRad="50800" dist="25400" dir="13500000">
              <a:srgbClr val="ffffff">
                <a:alpha val="70000"/>
              </a:srgbClr>
            </a:outerShdw>
          </a:effectLst>
        </p:spPr>
      </p:sp>
      <p:pic>
        <p:nvPicPr>
          <p:cNvPr id="13" name="Image 3" descr="preencoded.png">    </p:cNvPr>
          <p:cNvPicPr>
            <a:picLocks noChangeAspect="1"/>
          </p:cNvPicPr>
          <p:nvPr/>
        </p:nvPicPr>
        <p:blipFill>
          <a:blip r:embed="rId4"/>
          <a:stretch>
            <a:fillRect/>
          </a:stretch>
        </p:blipFill>
        <p:spPr>
          <a:xfrm>
            <a:off x="797719" y="6149400"/>
            <a:ext cx="328374" cy="410408"/>
          </a:xfrm>
          <a:prstGeom prst="rect">
            <a:avLst/>
          </a:prstGeom>
        </p:spPr>
      </p:pic>
      <p:sp>
        <p:nvSpPr>
          <p:cNvPr id="14" name="Text 8"/>
          <p:cNvSpPr/>
          <p:nvPr/>
        </p:nvSpPr>
        <p:spPr>
          <a:xfrm>
            <a:off x="1403747" y="6192083"/>
            <a:ext cx="2736771" cy="342067"/>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Exclusions Allowed</a:t>
            </a:r>
            <a:endParaRPr lang="en-US" sz="2150" dirty="0"/>
          </a:p>
        </p:txBody>
      </p:sp>
      <p:sp>
        <p:nvSpPr>
          <p:cNvPr id="15" name="Text 9"/>
          <p:cNvSpPr/>
          <p:nvPr/>
        </p:nvSpPr>
        <p:spPr>
          <a:xfrm>
            <a:off x="1403747" y="6658928"/>
            <a:ext cx="5781556" cy="998339"/>
          </a:xfrm>
          <a:prstGeom prst="rect">
            <a:avLst/>
          </a:prstGeom>
          <a:noFill/>
          <a:ln/>
        </p:spPr>
        <p:txBody>
          <a:bodyPr wrap="square" lIns="0" tIns="0" rIns="0" bIns="0" rtlCol="0" anchor="t"/>
          <a:lstStyle/>
          <a:p>
            <a:pPr algn="l" indent="0" marL="0">
              <a:lnSpc>
                <a:spcPts val="2600"/>
              </a:lnSpc>
              <a:buNone/>
            </a:pPr>
            <a:r>
              <a:rPr lang="en-US" sz="1600" dirty="0">
                <a:solidFill>
                  <a:srgbClr val="272525"/>
                </a:solidFill>
                <a:latin typeface="Montserrat" pitchFamily="34" charset="0"/>
                <a:ea typeface="Montserrat" pitchFamily="34" charset="-122"/>
                <a:cs typeface="Montserrat" pitchFamily="34" charset="-120"/>
              </a:rPr>
              <a:t>Certain periods may be excluded under specific conditions, such as when the court is closed on a holiday, providing reasonable flexibility.</a:t>
            </a:r>
            <a:endParaRPr lang="en-US" sz="1600" dirty="0"/>
          </a:p>
        </p:txBody>
      </p:sp>
      <p:sp>
        <p:nvSpPr>
          <p:cNvPr id="16" name="Shape 10"/>
          <p:cNvSpPr/>
          <p:nvPr/>
        </p:nvSpPr>
        <p:spPr>
          <a:xfrm>
            <a:off x="7445216" y="6120646"/>
            <a:ext cx="467916" cy="467916"/>
          </a:xfrm>
          <a:prstGeom prst="roundRect">
            <a:avLst>
              <a:gd name="adj" fmla="val 40006"/>
            </a:avLst>
          </a:prstGeom>
          <a:solidFill>
            <a:srgbClr val="EEEFF5"/>
          </a:solidFill>
          <a:ln/>
          <a:effectLst>
            <a:outerShdw sx="100000" sy="100000" kx="0" ky="0" algn="bl" rotWithShape="0" blurRad="50800" dist="25400" dir="13500000">
              <a:srgbClr val="ffffff">
                <a:alpha val="70000"/>
              </a:srgbClr>
            </a:outerShdw>
          </a:effectLst>
        </p:spPr>
      </p:sp>
      <p:pic>
        <p:nvPicPr>
          <p:cNvPr id="17" name="Image 4" descr="preencoded.png">    </p:cNvPr>
          <p:cNvPicPr>
            <a:picLocks noChangeAspect="1"/>
          </p:cNvPicPr>
          <p:nvPr/>
        </p:nvPicPr>
        <p:blipFill>
          <a:blip r:embed="rId5"/>
          <a:stretch>
            <a:fillRect/>
          </a:stretch>
        </p:blipFill>
        <p:spPr>
          <a:xfrm>
            <a:off x="7514987" y="6149400"/>
            <a:ext cx="328374" cy="410408"/>
          </a:xfrm>
          <a:prstGeom prst="rect">
            <a:avLst/>
          </a:prstGeom>
        </p:spPr>
      </p:pic>
      <p:sp>
        <p:nvSpPr>
          <p:cNvPr id="18" name="Text 11"/>
          <p:cNvSpPr/>
          <p:nvPr/>
        </p:nvSpPr>
        <p:spPr>
          <a:xfrm>
            <a:off x="8121015" y="6192083"/>
            <a:ext cx="2736771" cy="342067"/>
          </a:xfrm>
          <a:prstGeom prst="rect">
            <a:avLst/>
          </a:prstGeom>
          <a:noFill/>
          <a:ln/>
        </p:spPr>
        <p:txBody>
          <a:bodyPr wrap="none" lIns="0" tIns="0" rIns="0" bIns="0" rtlCol="0" anchor="t"/>
          <a:lstStyle/>
          <a:p>
            <a:pPr algn="l" indent="0" marL="0">
              <a:lnSpc>
                <a:spcPts val="2650"/>
              </a:lnSpc>
              <a:buNone/>
            </a:pPr>
            <a:r>
              <a:rPr lang="en-US" sz="2150" b="1" dirty="0">
                <a:solidFill>
                  <a:srgbClr val="272525"/>
                </a:solidFill>
                <a:latin typeface="Barlow Bold" pitchFamily="34" charset="0"/>
                <a:ea typeface="Barlow Bold" pitchFamily="34" charset="-122"/>
                <a:cs typeface="Barlow Bold" pitchFamily="34" charset="-120"/>
              </a:rPr>
              <a:t>Condonation of Delay</a:t>
            </a:r>
            <a:endParaRPr lang="en-US" sz="2150" dirty="0"/>
          </a:p>
        </p:txBody>
      </p:sp>
      <p:sp>
        <p:nvSpPr>
          <p:cNvPr id="19" name="Text 12"/>
          <p:cNvSpPr/>
          <p:nvPr/>
        </p:nvSpPr>
        <p:spPr>
          <a:xfrm>
            <a:off x="8121015" y="6658928"/>
            <a:ext cx="5781556" cy="998339"/>
          </a:xfrm>
          <a:prstGeom prst="rect">
            <a:avLst/>
          </a:prstGeom>
          <a:noFill/>
          <a:ln/>
        </p:spPr>
        <p:txBody>
          <a:bodyPr wrap="square" lIns="0" tIns="0" rIns="0" bIns="0" rtlCol="0" anchor="t"/>
          <a:lstStyle/>
          <a:p>
            <a:pPr algn="l" indent="0" marL="0">
              <a:lnSpc>
                <a:spcPts val="2600"/>
              </a:lnSpc>
              <a:buNone/>
            </a:pPr>
            <a:r>
              <a:rPr lang="en-US" sz="1600" dirty="0">
                <a:solidFill>
                  <a:srgbClr val="272525"/>
                </a:solidFill>
                <a:latin typeface="Montserrat" pitchFamily="34" charset="0"/>
                <a:ea typeface="Montserrat" pitchFamily="34" charset="-122"/>
                <a:cs typeface="Montserrat" pitchFamily="34" charset="-120"/>
              </a:rPr>
              <a:t>Courts may condone delay for sufficient cause under Section 5, balancing strict time limits with the interests of justice in exceptional circumstances.</a:t>
            </a:r>
            <a:endParaRPr lang="en-US"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758309" y="684371"/>
            <a:ext cx="9870877"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12. Appellate Procedures and Timelines</a:t>
            </a:r>
            <a:endParaRPr lang="en-US" sz="4450" dirty="0"/>
          </a:p>
        </p:txBody>
      </p:sp>
      <p:sp>
        <p:nvSpPr>
          <p:cNvPr id="3" name="Shape 1"/>
          <p:cNvSpPr/>
          <p:nvPr/>
        </p:nvSpPr>
        <p:spPr>
          <a:xfrm>
            <a:off x="758309" y="1830348"/>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4" name="Image 0" descr="preencoded.png">    </p:cNvPr>
          <p:cNvPicPr>
            <a:picLocks noChangeAspect="1"/>
          </p:cNvPicPr>
          <p:nvPr/>
        </p:nvPicPr>
        <p:blipFill>
          <a:blip r:embed="rId1"/>
          <a:stretch>
            <a:fillRect/>
          </a:stretch>
        </p:blipFill>
        <p:spPr>
          <a:xfrm>
            <a:off x="830997" y="1860292"/>
            <a:ext cx="342067" cy="427553"/>
          </a:xfrm>
          <a:prstGeom prst="rect">
            <a:avLst/>
          </a:prstGeom>
        </p:spPr>
      </p:pic>
      <p:sp>
        <p:nvSpPr>
          <p:cNvPr id="5" name="Text 2"/>
          <p:cNvSpPr/>
          <p:nvPr/>
        </p:nvSpPr>
        <p:spPr>
          <a:xfrm>
            <a:off x="1462326" y="1904762"/>
            <a:ext cx="4536162"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Application to Appellate Authorities</a:t>
            </a:r>
            <a:endParaRPr lang="en-US" sz="2200" dirty="0"/>
          </a:p>
        </p:txBody>
      </p:sp>
      <p:sp>
        <p:nvSpPr>
          <p:cNvPr id="6" name="Text 3"/>
          <p:cNvSpPr/>
          <p:nvPr/>
        </p:nvSpPr>
        <p:spPr>
          <a:xfrm>
            <a:off x="1462326" y="2390894"/>
            <a:ext cx="5717500" cy="173355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Appeal in Form 35 before JCIT/CIT Appeals being First Appeallete authorities shall be filed within 30 days u/s 246A from the date of receipt of the Order.  Appeal can be filed against Assessment Orders, relating to liability assessed, TDS and Penalty Orders</a:t>
            </a:r>
            <a:endParaRPr lang="en-US" sz="1700" dirty="0"/>
          </a:p>
        </p:txBody>
      </p:sp>
      <p:sp>
        <p:nvSpPr>
          <p:cNvPr id="7" name="Shape 4"/>
          <p:cNvSpPr/>
          <p:nvPr/>
        </p:nvSpPr>
        <p:spPr>
          <a:xfrm>
            <a:off x="7450574" y="1830348"/>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8" name="Image 1" descr="preencoded.png">    </p:cNvPr>
          <p:cNvPicPr>
            <a:picLocks noChangeAspect="1"/>
          </p:cNvPicPr>
          <p:nvPr/>
        </p:nvPicPr>
        <p:blipFill>
          <a:blip r:embed="rId2"/>
          <a:stretch>
            <a:fillRect/>
          </a:stretch>
        </p:blipFill>
        <p:spPr>
          <a:xfrm>
            <a:off x="7523262" y="1860292"/>
            <a:ext cx="342067" cy="427553"/>
          </a:xfrm>
          <a:prstGeom prst="rect">
            <a:avLst/>
          </a:prstGeom>
        </p:spPr>
      </p:pic>
      <p:sp>
        <p:nvSpPr>
          <p:cNvPr id="9" name="Text 5"/>
          <p:cNvSpPr/>
          <p:nvPr/>
        </p:nvSpPr>
        <p:spPr>
          <a:xfrm>
            <a:off x="8154591" y="1904762"/>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Appeal to Tribunal</a:t>
            </a:r>
            <a:endParaRPr lang="en-US" sz="2200" dirty="0"/>
          </a:p>
        </p:txBody>
      </p:sp>
      <p:sp>
        <p:nvSpPr>
          <p:cNvPr id="10" name="Text 6"/>
          <p:cNvSpPr/>
          <p:nvPr/>
        </p:nvSpPr>
        <p:spPr>
          <a:xfrm>
            <a:off x="8154591" y="2390894"/>
            <a:ext cx="5717500" cy="242697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Every appeal to the ITAT must be filed in Form 36 within 60 days from the date on which the order sought to be appealed against is communicated. Cross-objections must be filed within 30 days from receipt of notice of filing appeal. Generally will be disposed within 4 years. Order will be final unless there is substantial question of law</a:t>
            </a:r>
            <a:endParaRPr lang="en-US" sz="1700" dirty="0"/>
          </a:p>
        </p:txBody>
      </p:sp>
      <p:sp>
        <p:nvSpPr>
          <p:cNvPr id="11" name="Shape 7"/>
          <p:cNvSpPr/>
          <p:nvPr/>
        </p:nvSpPr>
        <p:spPr>
          <a:xfrm>
            <a:off x="758309" y="5251133"/>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12" name="Image 2" descr="preencoded.png">    </p:cNvPr>
          <p:cNvPicPr>
            <a:picLocks noChangeAspect="1"/>
          </p:cNvPicPr>
          <p:nvPr/>
        </p:nvPicPr>
        <p:blipFill>
          <a:blip r:embed="rId3"/>
          <a:stretch>
            <a:fillRect/>
          </a:stretch>
        </p:blipFill>
        <p:spPr>
          <a:xfrm>
            <a:off x="830997" y="5281077"/>
            <a:ext cx="342067" cy="427553"/>
          </a:xfrm>
          <a:prstGeom prst="rect">
            <a:avLst/>
          </a:prstGeom>
        </p:spPr>
      </p:pic>
      <p:sp>
        <p:nvSpPr>
          <p:cNvPr id="13" name="Text 8"/>
          <p:cNvSpPr/>
          <p:nvPr/>
        </p:nvSpPr>
        <p:spPr>
          <a:xfrm>
            <a:off x="1462326" y="5325547"/>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Appeal to High Court</a:t>
            </a:r>
            <a:endParaRPr lang="en-US" sz="2200" dirty="0"/>
          </a:p>
        </p:txBody>
      </p:sp>
      <p:sp>
        <p:nvSpPr>
          <p:cNvPr id="14" name="Text 9"/>
          <p:cNvSpPr/>
          <p:nvPr/>
        </p:nvSpPr>
        <p:spPr>
          <a:xfrm>
            <a:off x="1462326" y="5811679"/>
            <a:ext cx="5717500" cy="173355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Appeals to the High Court must be filed within 120 days from the date on which the order appealed against is received, in the form of a memorandum precisely stating the substantial question of law involved.</a:t>
            </a:r>
            <a:endParaRPr lang="en-US" sz="1700" dirty="0"/>
          </a:p>
        </p:txBody>
      </p:sp>
      <p:sp>
        <p:nvSpPr>
          <p:cNvPr id="15" name="Shape 10"/>
          <p:cNvSpPr/>
          <p:nvPr/>
        </p:nvSpPr>
        <p:spPr>
          <a:xfrm>
            <a:off x="7450574" y="5251133"/>
            <a:ext cx="487442" cy="487442"/>
          </a:xfrm>
          <a:prstGeom prst="roundRect">
            <a:avLst>
              <a:gd name="adj" fmla="val 40004"/>
            </a:avLst>
          </a:prstGeom>
          <a:solidFill>
            <a:srgbClr val="EEEFF5"/>
          </a:solidFill>
          <a:ln/>
          <a:effectLst>
            <a:outerShdw sx="100000" sy="100000" kx="0" ky="0" algn="bl" rotWithShape="0" blurRad="53340" dist="26670" dir="13500000">
              <a:srgbClr val="ffffff">
                <a:alpha val="70000"/>
              </a:srgbClr>
            </a:outerShdw>
          </a:effectLst>
        </p:spPr>
      </p:sp>
      <p:pic>
        <p:nvPicPr>
          <p:cNvPr id="16" name="Image 3" descr="preencoded.png">    </p:cNvPr>
          <p:cNvPicPr>
            <a:picLocks noChangeAspect="1"/>
          </p:cNvPicPr>
          <p:nvPr/>
        </p:nvPicPr>
        <p:blipFill>
          <a:blip r:embed="rId4"/>
          <a:stretch>
            <a:fillRect/>
          </a:stretch>
        </p:blipFill>
        <p:spPr>
          <a:xfrm>
            <a:off x="7523262" y="5323820"/>
            <a:ext cx="342067" cy="342067"/>
          </a:xfrm>
          <a:prstGeom prst="rect">
            <a:avLst/>
          </a:prstGeom>
        </p:spPr>
      </p:pic>
      <p:sp>
        <p:nvSpPr>
          <p:cNvPr id="17" name="Text 11"/>
          <p:cNvSpPr/>
          <p:nvPr/>
        </p:nvSpPr>
        <p:spPr>
          <a:xfrm>
            <a:off x="8154591" y="5325547"/>
            <a:ext cx="3014067" cy="356235"/>
          </a:xfrm>
          <a:prstGeom prst="rect">
            <a:avLst/>
          </a:prstGeom>
          <a:noFill/>
          <a:ln/>
        </p:spPr>
        <p:txBody>
          <a:bodyPr wrap="none" lIns="0" tIns="0" rIns="0" bIns="0" rtlCol="0" anchor="t"/>
          <a:lstStyle/>
          <a:p>
            <a:pPr algn="l" indent="0" marL="0">
              <a:lnSpc>
                <a:spcPts val="2800"/>
              </a:lnSpc>
              <a:buNone/>
            </a:pPr>
            <a:r>
              <a:rPr lang="en-US" sz="2200" b="1" dirty="0">
                <a:solidFill>
                  <a:srgbClr val="272525"/>
                </a:solidFill>
                <a:latin typeface="Barlow Bold" pitchFamily="34" charset="0"/>
                <a:ea typeface="Barlow Bold" pitchFamily="34" charset="-122"/>
                <a:cs typeface="Barlow Bold" pitchFamily="34" charset="-120"/>
              </a:rPr>
              <a:t>Reference to High Court</a:t>
            </a:r>
            <a:endParaRPr lang="en-US" sz="2200" dirty="0"/>
          </a:p>
        </p:txBody>
      </p:sp>
      <p:sp>
        <p:nvSpPr>
          <p:cNvPr id="18" name="Text 12"/>
          <p:cNvSpPr/>
          <p:nvPr/>
        </p:nvSpPr>
        <p:spPr>
          <a:xfrm>
            <a:off x="8154591" y="5811679"/>
            <a:ext cx="5717500" cy="173355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Application to refer questions of law to the High Court must be made within 60 days of service of the Tribunal's order. The Tribunal must draw up the case statement and refer it to the High Court within 120 days of receiving the application.</a:t>
            </a:r>
            <a:endParaRPr lang="en-US" sz="17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584359" y="676632"/>
            <a:ext cx="5690354" cy="549235"/>
          </a:xfrm>
          <a:prstGeom prst="rect">
            <a:avLst/>
          </a:prstGeom>
          <a:noFill/>
          <a:ln/>
        </p:spPr>
        <p:txBody>
          <a:bodyPr wrap="none" lIns="0" tIns="0" rIns="0" bIns="0" rtlCol="0" anchor="t"/>
          <a:lstStyle/>
          <a:p>
            <a:pPr algn="l" indent="0" marL="0">
              <a:lnSpc>
                <a:spcPts val="4300"/>
              </a:lnSpc>
              <a:buNone/>
            </a:pPr>
            <a:r>
              <a:rPr lang="en-US" sz="3450" b="1" dirty="0">
                <a:solidFill>
                  <a:srgbClr val="7068F4"/>
                </a:solidFill>
                <a:latin typeface="Barlow Bold" pitchFamily="34" charset="0"/>
                <a:ea typeface="Barlow Bold" pitchFamily="34" charset="-122"/>
                <a:cs typeface="Barlow Bold" pitchFamily="34" charset="-120"/>
              </a:rPr>
              <a:t>13. Penalty-Related Timelines</a:t>
            </a:r>
            <a:endParaRPr lang="en-US" sz="3450" dirty="0"/>
          </a:p>
        </p:txBody>
      </p:sp>
      <p:pic>
        <p:nvPicPr>
          <p:cNvPr id="3" name="Image 0" descr="preencoded.png">    </p:cNvPr>
          <p:cNvPicPr>
            <a:picLocks noChangeAspect="1"/>
          </p:cNvPicPr>
          <p:nvPr/>
        </p:nvPicPr>
        <p:blipFill>
          <a:blip r:embed="rId1"/>
          <a:stretch>
            <a:fillRect/>
          </a:stretch>
        </p:blipFill>
        <p:spPr>
          <a:xfrm>
            <a:off x="584359" y="1559719"/>
            <a:ext cx="4487228" cy="667822"/>
          </a:xfrm>
          <a:prstGeom prst="rect">
            <a:avLst/>
          </a:prstGeom>
        </p:spPr>
      </p:pic>
      <p:sp>
        <p:nvSpPr>
          <p:cNvPr id="4" name="Text 1"/>
          <p:cNvSpPr/>
          <p:nvPr/>
        </p:nvSpPr>
        <p:spPr>
          <a:xfrm>
            <a:off x="751284" y="2477929"/>
            <a:ext cx="2197060" cy="274558"/>
          </a:xfrm>
          <a:prstGeom prst="rect">
            <a:avLst/>
          </a:prstGeom>
          <a:noFill/>
          <a:ln/>
        </p:spPr>
        <p:txBody>
          <a:bodyPr wrap="non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Immunity Application</a:t>
            </a:r>
            <a:endParaRPr lang="en-US" sz="1700" dirty="0"/>
          </a:p>
        </p:txBody>
      </p:sp>
      <p:sp>
        <p:nvSpPr>
          <p:cNvPr id="5" name="Text 2"/>
          <p:cNvSpPr/>
          <p:nvPr/>
        </p:nvSpPr>
        <p:spPr>
          <a:xfrm>
            <a:off x="751284" y="2852618"/>
            <a:ext cx="4153376" cy="1068229"/>
          </a:xfrm>
          <a:prstGeom prst="rect">
            <a:avLst/>
          </a:prstGeom>
          <a:noFill/>
          <a:ln/>
        </p:spPr>
        <p:txBody>
          <a:bodyPr wrap="square" lIns="0" tIns="0" rIns="0" bIns="0" rtlCol="0" anchor="t"/>
          <a:lstStyle/>
          <a:p>
            <a:pPr algn="l" indent="0" marL="0">
              <a:lnSpc>
                <a:spcPts val="2100"/>
              </a:lnSpc>
              <a:buNone/>
            </a:pPr>
            <a:r>
              <a:rPr lang="en-US" sz="1300" dirty="0">
                <a:solidFill>
                  <a:srgbClr val="272525"/>
                </a:solidFill>
                <a:latin typeface="Montserrat" pitchFamily="34" charset="0"/>
                <a:ea typeface="Montserrat" pitchFamily="34" charset="-122"/>
                <a:cs typeface="Montserrat" pitchFamily="34" charset="-120"/>
              </a:rPr>
              <a:t>Application for immunity from penalty under section 270A must be made within one month from the end of the month in which the assessment order is received.</a:t>
            </a:r>
            <a:endParaRPr lang="en-US" sz="1300" dirty="0"/>
          </a:p>
        </p:txBody>
      </p:sp>
      <p:sp>
        <p:nvSpPr>
          <p:cNvPr id="6" name="Text 3"/>
          <p:cNvSpPr/>
          <p:nvPr/>
        </p:nvSpPr>
        <p:spPr>
          <a:xfrm>
            <a:off x="751284" y="4020979"/>
            <a:ext cx="4153376" cy="267057"/>
          </a:xfrm>
          <a:prstGeom prst="rect">
            <a:avLst/>
          </a:prstGeom>
          <a:noFill/>
          <a:ln/>
        </p:spPr>
        <p:txBody>
          <a:bodyPr wrap="none" lIns="0" tIns="0" rIns="0" bIns="0" rtlCol="0" anchor="t"/>
          <a:lstStyle/>
          <a:p>
            <a:pPr algn="l" indent="0" marL="0">
              <a:lnSpc>
                <a:spcPts val="2100"/>
              </a:lnSpc>
              <a:buNone/>
            </a:pPr>
            <a:endParaRPr lang="en-US" sz="1300" dirty="0"/>
          </a:p>
        </p:txBody>
      </p:sp>
      <p:pic>
        <p:nvPicPr>
          <p:cNvPr id="7" name="Image 1" descr="preencoded.png">    </p:cNvPr>
          <p:cNvPicPr>
            <a:picLocks noChangeAspect="1"/>
          </p:cNvPicPr>
          <p:nvPr/>
        </p:nvPicPr>
        <p:blipFill>
          <a:blip r:embed="rId2"/>
          <a:stretch>
            <a:fillRect/>
          </a:stretch>
        </p:blipFill>
        <p:spPr>
          <a:xfrm>
            <a:off x="5071586" y="1559719"/>
            <a:ext cx="4487228" cy="667822"/>
          </a:xfrm>
          <a:prstGeom prst="rect">
            <a:avLst/>
          </a:prstGeom>
        </p:spPr>
      </p:pic>
      <p:sp>
        <p:nvSpPr>
          <p:cNvPr id="8" name="Text 4"/>
          <p:cNvSpPr/>
          <p:nvPr/>
        </p:nvSpPr>
        <p:spPr>
          <a:xfrm>
            <a:off x="5238512" y="2477929"/>
            <a:ext cx="2197060" cy="274558"/>
          </a:xfrm>
          <a:prstGeom prst="rect">
            <a:avLst/>
          </a:prstGeom>
          <a:noFill/>
          <a:ln/>
        </p:spPr>
        <p:txBody>
          <a:bodyPr wrap="non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Immunity Decision</a:t>
            </a:r>
            <a:endParaRPr lang="en-US" sz="1700" dirty="0"/>
          </a:p>
        </p:txBody>
      </p:sp>
      <p:sp>
        <p:nvSpPr>
          <p:cNvPr id="9" name="Text 5"/>
          <p:cNvSpPr/>
          <p:nvPr/>
        </p:nvSpPr>
        <p:spPr>
          <a:xfrm>
            <a:off x="5238512" y="2852618"/>
            <a:ext cx="4153376" cy="1068229"/>
          </a:xfrm>
          <a:prstGeom prst="rect">
            <a:avLst/>
          </a:prstGeom>
          <a:noFill/>
          <a:ln/>
        </p:spPr>
        <p:txBody>
          <a:bodyPr wrap="square" lIns="0" tIns="0" rIns="0" bIns="0" rtlCol="0" anchor="t"/>
          <a:lstStyle/>
          <a:p>
            <a:pPr algn="l" indent="0" marL="0">
              <a:lnSpc>
                <a:spcPts val="2100"/>
              </a:lnSpc>
              <a:buNone/>
            </a:pPr>
            <a:r>
              <a:rPr lang="en-US" sz="1300" dirty="0">
                <a:solidFill>
                  <a:srgbClr val="272525"/>
                </a:solidFill>
                <a:latin typeface="Montserrat" pitchFamily="34" charset="0"/>
                <a:ea typeface="Montserrat" pitchFamily="34" charset="-122"/>
                <a:cs typeface="Montserrat" pitchFamily="34" charset="-120"/>
              </a:rPr>
              <a:t>The assessing officer must pass an order approving or rejecting the immunity application within 3 months from the end of the month in which the application is made.</a:t>
            </a:r>
            <a:endParaRPr lang="en-US" sz="1300" dirty="0"/>
          </a:p>
        </p:txBody>
      </p:sp>
      <p:pic>
        <p:nvPicPr>
          <p:cNvPr id="10" name="Image 2" descr="preencoded.png">    </p:cNvPr>
          <p:cNvPicPr>
            <a:picLocks noChangeAspect="1"/>
          </p:cNvPicPr>
          <p:nvPr/>
        </p:nvPicPr>
        <p:blipFill>
          <a:blip r:embed="rId3"/>
          <a:stretch>
            <a:fillRect/>
          </a:stretch>
        </p:blipFill>
        <p:spPr>
          <a:xfrm>
            <a:off x="9558814" y="1559719"/>
            <a:ext cx="4487228" cy="667822"/>
          </a:xfrm>
          <a:prstGeom prst="rect">
            <a:avLst/>
          </a:prstGeom>
        </p:spPr>
      </p:pic>
      <p:sp>
        <p:nvSpPr>
          <p:cNvPr id="11" name="Text 6"/>
          <p:cNvSpPr/>
          <p:nvPr/>
        </p:nvSpPr>
        <p:spPr>
          <a:xfrm>
            <a:off x="9725739" y="2477929"/>
            <a:ext cx="2197060" cy="274558"/>
          </a:xfrm>
          <a:prstGeom prst="rect">
            <a:avLst/>
          </a:prstGeom>
          <a:noFill/>
          <a:ln/>
        </p:spPr>
        <p:txBody>
          <a:bodyPr wrap="non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Special Case Timeline</a:t>
            </a:r>
            <a:endParaRPr lang="en-US" sz="1700" dirty="0"/>
          </a:p>
        </p:txBody>
      </p:sp>
      <p:sp>
        <p:nvSpPr>
          <p:cNvPr id="12" name="Text 7"/>
          <p:cNvSpPr/>
          <p:nvPr/>
        </p:nvSpPr>
        <p:spPr>
          <a:xfrm>
            <a:off x="9725739" y="2852618"/>
            <a:ext cx="4153376" cy="1335286"/>
          </a:xfrm>
          <a:prstGeom prst="rect">
            <a:avLst/>
          </a:prstGeom>
          <a:noFill/>
          <a:ln/>
        </p:spPr>
        <p:txBody>
          <a:bodyPr wrap="square" lIns="0" tIns="0" rIns="0" bIns="0" rtlCol="0" anchor="t"/>
          <a:lstStyle/>
          <a:p>
            <a:pPr algn="l" indent="0" marL="0">
              <a:lnSpc>
                <a:spcPts val="2100"/>
              </a:lnSpc>
              <a:buNone/>
            </a:pPr>
            <a:r>
              <a:rPr lang="en-US" sz="1300" dirty="0">
                <a:solidFill>
                  <a:srgbClr val="272525"/>
                </a:solidFill>
                <a:latin typeface="Montserrat" pitchFamily="34" charset="0"/>
                <a:ea typeface="Montserrat" pitchFamily="34" charset="-122"/>
                <a:cs typeface="Montserrat" pitchFamily="34" charset="-120"/>
              </a:rPr>
              <a:t>For penalties under section 158BFA(2), the order must be passed by the later of the end of the financial year in which penalty proceedings are completed or 6 months from the end of the month in which the appellate order is received.</a:t>
            </a:r>
            <a:endParaRPr lang="en-US" sz="1300" dirty="0"/>
          </a:p>
        </p:txBody>
      </p:sp>
      <p:pic>
        <p:nvPicPr>
          <p:cNvPr id="13" name="Image 3" descr="preencoded.png">    </p:cNvPr>
          <p:cNvPicPr>
            <a:picLocks noChangeAspect="1"/>
          </p:cNvPicPr>
          <p:nvPr/>
        </p:nvPicPr>
        <p:blipFill>
          <a:blip r:embed="rId4"/>
          <a:stretch>
            <a:fillRect/>
          </a:stretch>
        </p:blipFill>
        <p:spPr>
          <a:xfrm>
            <a:off x="584359" y="4642723"/>
            <a:ext cx="4487228" cy="667822"/>
          </a:xfrm>
          <a:prstGeom prst="rect">
            <a:avLst/>
          </a:prstGeom>
        </p:spPr>
      </p:pic>
      <p:sp>
        <p:nvSpPr>
          <p:cNvPr id="14" name="Text 8"/>
          <p:cNvSpPr/>
          <p:nvPr/>
        </p:nvSpPr>
        <p:spPr>
          <a:xfrm>
            <a:off x="751284" y="5560933"/>
            <a:ext cx="4153376" cy="549116"/>
          </a:xfrm>
          <a:prstGeom prst="rect">
            <a:avLst/>
          </a:prstGeom>
          <a:noFill/>
          <a:ln/>
        </p:spPr>
        <p:txBody>
          <a:bodyPr wrap="squar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When the penalty is in consequence of an </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assessment order and is appealable</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 </a:t>
            </a:r>
            <a:endParaRPr lang="en-US" sz="1700" dirty="0"/>
          </a:p>
        </p:txBody>
      </p:sp>
      <p:sp>
        <p:nvSpPr>
          <p:cNvPr id="15" name="Text 9"/>
          <p:cNvSpPr/>
          <p:nvPr/>
        </p:nvSpPr>
        <p:spPr>
          <a:xfrm>
            <a:off x="751284" y="6210181"/>
            <a:ext cx="4153376" cy="801172"/>
          </a:xfrm>
          <a:prstGeom prst="rect">
            <a:avLst/>
          </a:prstGeom>
          <a:noFill/>
          <a:ln/>
        </p:spPr>
        <p:txBody>
          <a:bodyPr wrap="squar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6 months from the end of the month in which the order of the last appellate authority is received by the PCIT/CIT.</a:t>
            </a:r>
            <a:endParaRPr lang="en-US" sz="1300" dirty="0"/>
          </a:p>
        </p:txBody>
      </p:sp>
      <p:pic>
        <p:nvPicPr>
          <p:cNvPr id="16" name="Image 4" descr="preencoded.png">    </p:cNvPr>
          <p:cNvPicPr>
            <a:picLocks noChangeAspect="1"/>
          </p:cNvPicPr>
          <p:nvPr/>
        </p:nvPicPr>
        <p:blipFill>
          <a:blip r:embed="rId5"/>
          <a:stretch>
            <a:fillRect/>
          </a:stretch>
        </p:blipFill>
        <p:spPr>
          <a:xfrm>
            <a:off x="5071586" y="4642723"/>
            <a:ext cx="4487228" cy="667822"/>
          </a:xfrm>
          <a:prstGeom prst="rect">
            <a:avLst/>
          </a:prstGeom>
        </p:spPr>
      </p:pic>
      <p:sp>
        <p:nvSpPr>
          <p:cNvPr id="17" name="Text 10"/>
          <p:cNvSpPr/>
          <p:nvPr/>
        </p:nvSpPr>
        <p:spPr>
          <a:xfrm>
            <a:off x="5238512" y="5560933"/>
            <a:ext cx="4153376" cy="823674"/>
          </a:xfrm>
          <a:prstGeom prst="rect">
            <a:avLst/>
          </a:prstGeom>
          <a:noFill/>
          <a:ln/>
        </p:spPr>
        <p:txBody>
          <a:bodyPr wrap="squar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When the </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assessment order is not under appeal</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 but penalty proceedings are initiated</a:t>
            </a:r>
            <a:endParaRPr lang="en-US" sz="1700" dirty="0"/>
          </a:p>
        </p:txBody>
      </p:sp>
      <p:sp>
        <p:nvSpPr>
          <p:cNvPr id="18" name="Text 11"/>
          <p:cNvSpPr/>
          <p:nvPr/>
        </p:nvSpPr>
        <p:spPr>
          <a:xfrm>
            <a:off x="5238512" y="6484739"/>
            <a:ext cx="4153376" cy="267057"/>
          </a:xfrm>
          <a:prstGeom prst="rect">
            <a:avLst/>
          </a:prstGeom>
          <a:noFill/>
          <a:ln/>
        </p:spPr>
        <p:txBody>
          <a:bodyPr wrap="none" lIns="0" tIns="0" rIns="0" bIns="0" rtlCol="0" anchor="t"/>
          <a:lstStyle/>
          <a:p>
            <a:pPr algn="l" indent="0" marL="0">
              <a:lnSpc>
                <a:spcPts val="2100"/>
              </a:lnSpc>
              <a:buNone/>
            </a:pPr>
            <a:endParaRPr lang="en-US" sz="1300" dirty="0"/>
          </a:p>
        </p:txBody>
      </p:sp>
      <p:sp>
        <p:nvSpPr>
          <p:cNvPr id="19" name="Text 12"/>
          <p:cNvSpPr/>
          <p:nvPr/>
        </p:nvSpPr>
        <p:spPr>
          <a:xfrm>
            <a:off x="5238512" y="6851928"/>
            <a:ext cx="4153376" cy="534114"/>
          </a:xfrm>
          <a:prstGeom prst="rect">
            <a:avLst/>
          </a:prstGeom>
          <a:noFill/>
          <a:ln/>
        </p:spPr>
        <p:txBody>
          <a:bodyPr wrap="squar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6 months from the end of the month in which the penalty proceedings were initiated.</a:t>
            </a:r>
            <a:endParaRPr lang="en-US" sz="1300" dirty="0"/>
          </a:p>
        </p:txBody>
      </p:sp>
      <p:pic>
        <p:nvPicPr>
          <p:cNvPr id="20" name="Image 5" descr="preencoded.png">    </p:cNvPr>
          <p:cNvPicPr>
            <a:picLocks noChangeAspect="1"/>
          </p:cNvPicPr>
          <p:nvPr/>
        </p:nvPicPr>
        <p:blipFill>
          <a:blip r:embed="rId6"/>
          <a:stretch>
            <a:fillRect/>
          </a:stretch>
        </p:blipFill>
        <p:spPr>
          <a:xfrm>
            <a:off x="9558814" y="4642723"/>
            <a:ext cx="4487228" cy="667822"/>
          </a:xfrm>
          <a:prstGeom prst="rect">
            <a:avLst/>
          </a:prstGeom>
        </p:spPr>
      </p:pic>
      <p:sp>
        <p:nvSpPr>
          <p:cNvPr id="21" name="Text 13"/>
          <p:cNvSpPr/>
          <p:nvPr/>
        </p:nvSpPr>
        <p:spPr>
          <a:xfrm>
            <a:off x="9725739" y="5560933"/>
            <a:ext cx="4153376" cy="823674"/>
          </a:xfrm>
          <a:prstGeom prst="rect">
            <a:avLst/>
          </a:prstGeom>
          <a:noFill/>
          <a:ln/>
        </p:spPr>
        <p:txBody>
          <a:bodyPr wrap="square" lIns="0" tIns="0" rIns="0" bIns="0" rtlCol="0" anchor="t"/>
          <a:lstStyle/>
          <a:p>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For other cases </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not covered above</a:t>
            </a:r>
            <a:pPr algn="l" indent="0" marL="0">
              <a:lnSpc>
                <a:spcPts val="2150"/>
              </a:lnSpc>
              <a:buNone/>
            </a:pPr>
            <a:r>
              <a:rPr lang="en-US" sz="1700" b="1" dirty="0">
                <a:solidFill>
                  <a:srgbClr val="272525"/>
                </a:solidFill>
                <a:latin typeface="Barlow Bold" pitchFamily="34" charset="0"/>
                <a:ea typeface="Barlow Bold" pitchFamily="34" charset="-122"/>
                <a:cs typeface="Barlow Bold" pitchFamily="34" charset="-120"/>
              </a:rPr>
              <a:t> (e.g., defaults under TDS, failure to file returns, etc.)</a:t>
            </a:r>
            <a:endParaRPr lang="en-US" sz="1700" dirty="0"/>
          </a:p>
        </p:txBody>
      </p:sp>
      <p:sp>
        <p:nvSpPr>
          <p:cNvPr id="22" name="Text 14"/>
          <p:cNvSpPr/>
          <p:nvPr/>
        </p:nvSpPr>
        <p:spPr>
          <a:xfrm>
            <a:off x="9725739" y="6484739"/>
            <a:ext cx="4153376" cy="534114"/>
          </a:xfrm>
          <a:prstGeom prst="rect">
            <a:avLst/>
          </a:prstGeom>
          <a:noFill/>
          <a:ln/>
        </p:spPr>
        <p:txBody>
          <a:bodyPr wrap="square" lIns="0" tIns="0" rIns="0" bIns="0" rtlCol="0" anchor="t"/>
          <a:lstStyle/>
          <a:p>
            <a:pPr algn="l" marL="342900" indent="-342900">
              <a:lnSpc>
                <a:spcPts val="2100"/>
              </a:lnSpc>
              <a:buSzPct val="100000"/>
              <a:buChar char="•"/>
            </a:pPr>
            <a:r>
              <a:rPr lang="en-US" sz="1300" dirty="0">
                <a:solidFill>
                  <a:srgbClr val="272525"/>
                </a:solidFill>
                <a:latin typeface="Montserrat" pitchFamily="34" charset="0"/>
                <a:ea typeface="Montserrat" pitchFamily="34" charset="-122"/>
                <a:cs typeface="Montserrat" pitchFamily="34" charset="-120"/>
              </a:rPr>
              <a:t>6 months from the end of the month in which the action for penalty was initiated.</a:t>
            </a:r>
            <a:endParaRPr lang="en-US" sz="13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737711" y="579715"/>
            <a:ext cx="11737777" cy="693301"/>
          </a:xfrm>
          <a:prstGeom prst="rect">
            <a:avLst/>
          </a:prstGeom>
          <a:noFill/>
          <a:ln/>
        </p:spPr>
        <p:txBody>
          <a:bodyPr wrap="none" lIns="0" tIns="0" rIns="0" bIns="0" rtlCol="0" anchor="t"/>
          <a:lstStyle/>
          <a:p>
            <a:pPr algn="l" indent="0" marL="0">
              <a:lnSpc>
                <a:spcPts val="5450"/>
              </a:lnSpc>
              <a:buNone/>
            </a:pPr>
            <a:r>
              <a:rPr lang="en-US" sz="4350" b="1" dirty="0">
                <a:solidFill>
                  <a:srgbClr val="7068F4"/>
                </a:solidFill>
                <a:latin typeface="Barlow Bold" pitchFamily="34" charset="0"/>
                <a:ea typeface="Barlow Bold" pitchFamily="34" charset="-122"/>
                <a:cs typeface="Barlow Bold" pitchFamily="34" charset="-120"/>
              </a:rPr>
              <a:t>14. Miscellaneous Time Limits in Income Tax Act</a:t>
            </a:r>
            <a:endParaRPr lang="en-US" sz="4350" dirty="0"/>
          </a:p>
        </p:txBody>
      </p:sp>
      <p:pic>
        <p:nvPicPr>
          <p:cNvPr id="3" name="Image 0" descr="preencoded.png">    </p:cNvPr>
          <p:cNvPicPr>
            <a:picLocks noChangeAspect="1"/>
          </p:cNvPicPr>
          <p:nvPr/>
        </p:nvPicPr>
        <p:blipFill>
          <a:blip r:embed="rId1"/>
          <a:stretch>
            <a:fillRect/>
          </a:stretch>
        </p:blipFill>
        <p:spPr>
          <a:xfrm>
            <a:off x="737711" y="1694617"/>
            <a:ext cx="4209336" cy="2601516"/>
          </a:xfrm>
          <a:prstGeom prst="rect">
            <a:avLst/>
          </a:prstGeom>
        </p:spPr>
      </p:pic>
      <p:sp>
        <p:nvSpPr>
          <p:cNvPr id="4" name="Text 1"/>
          <p:cNvSpPr/>
          <p:nvPr/>
        </p:nvSpPr>
        <p:spPr>
          <a:xfrm>
            <a:off x="737711" y="4559618"/>
            <a:ext cx="3343156" cy="346710"/>
          </a:xfrm>
          <a:prstGeom prst="rect">
            <a:avLst/>
          </a:prstGeom>
          <a:noFill/>
          <a:ln/>
        </p:spPr>
        <p:txBody>
          <a:bodyPr wrap="none" lIns="0" tIns="0" rIns="0" bIns="0" rtlCol="0" anchor="t"/>
          <a:lstStyle/>
          <a:p>
            <a:pPr algn="l" indent="0" marL="0">
              <a:lnSpc>
                <a:spcPts val="2700"/>
              </a:lnSpc>
              <a:buNone/>
            </a:pPr>
            <a:r>
              <a:rPr lang="en-US" sz="2150" b="1" dirty="0">
                <a:solidFill>
                  <a:srgbClr val="272525"/>
                </a:solidFill>
                <a:latin typeface="Barlow Bold" pitchFamily="34" charset="0"/>
                <a:ea typeface="Barlow Bold" pitchFamily="34" charset="-122"/>
                <a:cs typeface="Barlow Bold" pitchFamily="34" charset="-120"/>
              </a:rPr>
              <a:t>Certification Requirements</a:t>
            </a:r>
            <a:endParaRPr lang="en-US" sz="2150" dirty="0"/>
          </a:p>
        </p:txBody>
      </p:sp>
      <p:sp>
        <p:nvSpPr>
          <p:cNvPr id="5" name="Text 2"/>
          <p:cNvSpPr/>
          <p:nvPr/>
        </p:nvSpPr>
        <p:spPr>
          <a:xfrm>
            <a:off x="737711" y="5032772"/>
            <a:ext cx="4209336" cy="2698433"/>
          </a:xfrm>
          <a:prstGeom prst="rect">
            <a:avLst/>
          </a:prstGeom>
          <a:noFill/>
          <a:ln/>
        </p:spPr>
        <p:txBody>
          <a:bodyPr wrap="square" lIns="0" tIns="0" rIns="0" bIns="0" rtlCol="0" anchor="t"/>
          <a:lstStyle/>
          <a:p>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Section 115JB(4) requires obtaining a certificate in Form 29B from a Chartered Accountant for book profit computation (MAT) before the specified date referred to in Section 44AB. Similarly, Section 115JC(3) requires a certificate for AMT computation in case of LLPs.</a:t>
            </a:r>
            <a:endParaRPr lang="en-US" sz="1650" dirty="0"/>
          </a:p>
        </p:txBody>
      </p:sp>
      <p:pic>
        <p:nvPicPr>
          <p:cNvPr id="6" name="Image 1" descr="preencoded.png">    </p:cNvPr>
          <p:cNvPicPr>
            <a:picLocks noChangeAspect="1"/>
          </p:cNvPicPr>
          <p:nvPr/>
        </p:nvPicPr>
        <p:blipFill>
          <a:blip r:embed="rId2"/>
          <a:stretch>
            <a:fillRect/>
          </a:stretch>
        </p:blipFill>
        <p:spPr>
          <a:xfrm>
            <a:off x="5210532" y="1694617"/>
            <a:ext cx="4209336" cy="2601516"/>
          </a:xfrm>
          <a:prstGeom prst="rect">
            <a:avLst/>
          </a:prstGeom>
        </p:spPr>
      </p:pic>
      <p:sp>
        <p:nvSpPr>
          <p:cNvPr id="7" name="Text 3"/>
          <p:cNvSpPr/>
          <p:nvPr/>
        </p:nvSpPr>
        <p:spPr>
          <a:xfrm>
            <a:off x="5210532" y="4559618"/>
            <a:ext cx="3073003" cy="346710"/>
          </a:xfrm>
          <a:prstGeom prst="rect">
            <a:avLst/>
          </a:prstGeom>
          <a:noFill/>
          <a:ln/>
        </p:spPr>
        <p:txBody>
          <a:bodyPr wrap="none" lIns="0" tIns="0" rIns="0" bIns="0" rtlCol="0" anchor="t"/>
          <a:lstStyle/>
          <a:p>
            <a:pPr algn="l" indent="0" marL="0">
              <a:lnSpc>
                <a:spcPts val="2700"/>
              </a:lnSpc>
              <a:buNone/>
            </a:pPr>
            <a:r>
              <a:rPr lang="en-US" sz="2150" b="1" dirty="0">
                <a:solidFill>
                  <a:srgbClr val="272525"/>
                </a:solidFill>
                <a:latin typeface="Barlow Bold" pitchFamily="34" charset="0"/>
                <a:ea typeface="Barlow Bold" pitchFamily="34" charset="-122"/>
                <a:cs typeface="Barlow Bold" pitchFamily="34" charset="-120"/>
              </a:rPr>
              <a:t>Business Discontinuance</a:t>
            </a:r>
            <a:endParaRPr lang="en-US" sz="2150" dirty="0"/>
          </a:p>
        </p:txBody>
      </p:sp>
      <p:sp>
        <p:nvSpPr>
          <p:cNvPr id="8" name="Text 4"/>
          <p:cNvSpPr/>
          <p:nvPr/>
        </p:nvSpPr>
        <p:spPr>
          <a:xfrm>
            <a:off x="5210532" y="5032772"/>
            <a:ext cx="4209336" cy="2023824"/>
          </a:xfrm>
          <a:prstGeom prst="rect">
            <a:avLst/>
          </a:prstGeom>
          <a:noFill/>
          <a:ln/>
        </p:spPr>
        <p:txBody>
          <a:bodyPr wrap="square" lIns="0" tIns="0" rIns="0" bIns="0" rtlCol="0" anchor="t"/>
          <a:lstStyle/>
          <a:p>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Section 176(3) requires furnishing notice of discontinuance of business/profession to the Assessing Officer within 15 days of discontinuance, ensuring proper closure of tax obligations.</a:t>
            </a:r>
            <a:endParaRPr lang="en-US" sz="1650" dirty="0"/>
          </a:p>
        </p:txBody>
      </p:sp>
      <p:pic>
        <p:nvPicPr>
          <p:cNvPr id="9" name="Image 2" descr="preencoded.png">    </p:cNvPr>
          <p:cNvPicPr>
            <a:picLocks noChangeAspect="1"/>
          </p:cNvPicPr>
          <p:nvPr/>
        </p:nvPicPr>
        <p:blipFill>
          <a:blip r:embed="rId3"/>
          <a:stretch>
            <a:fillRect/>
          </a:stretch>
        </p:blipFill>
        <p:spPr>
          <a:xfrm>
            <a:off x="9683353" y="1694617"/>
            <a:ext cx="4209336" cy="2601516"/>
          </a:xfrm>
          <a:prstGeom prst="rect">
            <a:avLst/>
          </a:prstGeom>
        </p:spPr>
      </p:pic>
      <p:sp>
        <p:nvSpPr>
          <p:cNvPr id="10" name="Text 5"/>
          <p:cNvSpPr/>
          <p:nvPr/>
        </p:nvSpPr>
        <p:spPr>
          <a:xfrm>
            <a:off x="9683353" y="4559618"/>
            <a:ext cx="2773680" cy="346710"/>
          </a:xfrm>
          <a:prstGeom prst="rect">
            <a:avLst/>
          </a:prstGeom>
          <a:noFill/>
          <a:ln/>
        </p:spPr>
        <p:txBody>
          <a:bodyPr wrap="none" lIns="0" tIns="0" rIns="0" bIns="0" rtlCol="0" anchor="t"/>
          <a:lstStyle/>
          <a:p>
            <a:pPr algn="l" indent="0" marL="0">
              <a:lnSpc>
                <a:spcPts val="2700"/>
              </a:lnSpc>
              <a:buNone/>
            </a:pPr>
            <a:r>
              <a:rPr lang="en-US" sz="2150" b="1" dirty="0">
                <a:solidFill>
                  <a:srgbClr val="272525"/>
                </a:solidFill>
                <a:latin typeface="Barlow Bold" pitchFamily="34" charset="0"/>
                <a:ea typeface="Barlow Bold" pitchFamily="34" charset="-122"/>
                <a:cs typeface="Barlow Bold" pitchFamily="34" charset="-120"/>
              </a:rPr>
              <a:t>Financial Reporting</a:t>
            </a:r>
            <a:endParaRPr lang="en-US" sz="2150" dirty="0"/>
          </a:p>
        </p:txBody>
      </p:sp>
      <p:sp>
        <p:nvSpPr>
          <p:cNvPr id="11" name="Text 6"/>
          <p:cNvSpPr/>
          <p:nvPr/>
        </p:nvSpPr>
        <p:spPr>
          <a:xfrm>
            <a:off x="9683353" y="5032772"/>
            <a:ext cx="4209336" cy="2361128"/>
          </a:xfrm>
          <a:prstGeom prst="rect">
            <a:avLst/>
          </a:prstGeom>
          <a:noFill/>
          <a:ln/>
        </p:spPr>
        <p:txBody>
          <a:bodyPr wrap="square" lIns="0" tIns="0" rIns="0" bIns="0" rtlCol="0" anchor="t"/>
          <a:lstStyle/>
          <a:p>
            <a:pPr algn="l" indent="0" marL="0">
              <a:lnSpc>
                <a:spcPts val="2650"/>
              </a:lnSpc>
              <a:buNone/>
            </a:pPr>
            <a:r>
              <a:rPr lang="en-US" sz="1650" dirty="0">
                <a:solidFill>
                  <a:srgbClr val="272525"/>
                </a:solidFill>
                <a:latin typeface="Montserrat" pitchFamily="34" charset="0"/>
                <a:ea typeface="Montserrat" pitchFamily="34" charset="-122"/>
                <a:cs typeface="Montserrat" pitchFamily="34" charset="-120"/>
              </a:rPr>
              <a:t>Section 285BA(1) requires furnishing Statement of Financial Transactions (SFT) on or before May 31 following the financial year. Section 197A(2) requires uploading declarations in Form 15G/15H within 15 days from the end of each quarter.</a:t>
            </a:r>
            <a:endParaRPr lang="en-US" sz="16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709" y="2268736"/>
            <a:ext cx="5701546"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Thank You</a:t>
            </a:r>
            <a:endParaRPr lang="en-US" sz="4450" dirty="0"/>
          </a:p>
        </p:txBody>
      </p:sp>
      <p:sp>
        <p:nvSpPr>
          <p:cNvPr id="4" name="Text 1"/>
          <p:cNvSpPr/>
          <p:nvPr/>
        </p:nvSpPr>
        <p:spPr>
          <a:xfrm>
            <a:off x="6244709" y="3306366"/>
            <a:ext cx="7627382" cy="104013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We sincerely appreciate your participation and patient hearing in today's seminar. Your engagement, thoughtful questions, and valuable insights have contributed in making this event a noteworthy.</a:t>
            </a:r>
            <a:endParaRPr lang="en-US" sz="1700" dirty="0"/>
          </a:p>
        </p:txBody>
      </p:sp>
      <p:sp>
        <p:nvSpPr>
          <p:cNvPr id="5" name="Text 2"/>
          <p:cNvSpPr/>
          <p:nvPr/>
        </p:nvSpPr>
        <p:spPr>
          <a:xfrm>
            <a:off x="6244709" y="4590217"/>
            <a:ext cx="7627382" cy="433388"/>
          </a:xfrm>
          <a:prstGeom prst="rect">
            <a:avLst/>
          </a:prstGeom>
          <a:noFill/>
          <a:ln/>
        </p:spPr>
        <p:txBody>
          <a:bodyPr wrap="none" lIns="0" tIns="0" rIns="0" bIns="0" rtlCol="0" anchor="t"/>
          <a:lstStyle/>
          <a:p>
            <a:pPr algn="l" indent="0" marL="0">
              <a:lnSpc>
                <a:spcPts val="3400"/>
              </a:lnSpc>
              <a:buNone/>
            </a:pPr>
            <a:r>
              <a:rPr lang="en-US" sz="2100" dirty="0">
                <a:solidFill>
                  <a:srgbClr val="272525"/>
                </a:solidFill>
                <a:latin typeface="Montserrat" pitchFamily="34" charset="0"/>
                <a:ea typeface="Montserrat" pitchFamily="34" charset="-122"/>
                <a:cs typeface="Montserrat" pitchFamily="34" charset="-120"/>
              </a:rPr>
              <a:t>CA Rajesh Condoor</a:t>
            </a:r>
            <a:endParaRPr lang="en-US" sz="2100" dirty="0"/>
          </a:p>
        </p:txBody>
      </p:sp>
      <p:sp>
        <p:nvSpPr>
          <p:cNvPr id="6" name="Text 3"/>
          <p:cNvSpPr/>
          <p:nvPr/>
        </p:nvSpPr>
        <p:spPr>
          <a:xfrm>
            <a:off x="6244709" y="5267325"/>
            <a:ext cx="76273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Mobile :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98853 11636</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E-mail :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rajesh.condoor@gmail.com </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Website :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https://www.mrapro.in</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0562" y="802958"/>
            <a:ext cx="11727775" cy="649010"/>
          </a:xfrm>
          <a:prstGeom prst="rect">
            <a:avLst/>
          </a:prstGeom>
          <a:noFill/>
          <a:ln/>
        </p:spPr>
        <p:txBody>
          <a:bodyPr wrap="none" lIns="0" tIns="0" rIns="0" bIns="0" rtlCol="0" anchor="t"/>
          <a:lstStyle/>
          <a:p>
            <a:pPr algn="l" indent="0" marL="0">
              <a:lnSpc>
                <a:spcPts val="5100"/>
              </a:lnSpc>
              <a:buNone/>
            </a:pPr>
            <a:r>
              <a:rPr lang="en-US" sz="4050" b="1" dirty="0">
                <a:solidFill>
                  <a:srgbClr val="7068F4"/>
                </a:solidFill>
                <a:latin typeface="Barlow Bold" pitchFamily="34" charset="0"/>
                <a:ea typeface="Barlow Bold" pitchFamily="34" charset="-122"/>
                <a:cs typeface="Barlow Bold" pitchFamily="34" charset="-120"/>
              </a:rPr>
              <a:t>Relationship with Income Tax Act and Special Laws</a:t>
            </a:r>
            <a:endParaRPr lang="en-US" sz="4050" dirty="0"/>
          </a:p>
        </p:txBody>
      </p:sp>
      <p:pic>
        <p:nvPicPr>
          <p:cNvPr id="3" name="Image 0" descr="preencoded.png">    </p:cNvPr>
          <p:cNvPicPr>
            <a:picLocks noChangeAspect="1"/>
          </p:cNvPicPr>
          <p:nvPr/>
        </p:nvPicPr>
        <p:blipFill>
          <a:blip r:embed="rId1"/>
          <a:stretch>
            <a:fillRect/>
          </a:stretch>
        </p:blipFill>
        <p:spPr>
          <a:xfrm>
            <a:off x="2909768" y="1846540"/>
            <a:ext cx="2186107" cy="1153120"/>
          </a:xfrm>
          <a:prstGeom prst="rect">
            <a:avLst/>
          </a:prstGeom>
        </p:spPr>
      </p:pic>
      <p:pic>
        <p:nvPicPr>
          <p:cNvPr id="4" name="Image 1" descr="preencoded.png">    </p:cNvPr>
          <p:cNvPicPr>
            <a:picLocks noChangeAspect="1"/>
          </p:cNvPicPr>
          <p:nvPr/>
        </p:nvPicPr>
        <p:blipFill>
          <a:blip r:embed="rId2"/>
          <a:stretch>
            <a:fillRect/>
          </a:stretch>
        </p:blipFill>
        <p:spPr>
          <a:xfrm>
            <a:off x="3864054" y="2393037"/>
            <a:ext cx="277416" cy="346829"/>
          </a:xfrm>
          <a:prstGeom prst="rect">
            <a:avLst/>
          </a:prstGeom>
        </p:spPr>
      </p:pic>
      <p:sp>
        <p:nvSpPr>
          <p:cNvPr id="5" name="Text 1"/>
          <p:cNvSpPr/>
          <p:nvPr/>
        </p:nvSpPr>
        <p:spPr>
          <a:xfrm>
            <a:off x="5293162" y="2043827"/>
            <a:ext cx="2596277" cy="324564"/>
          </a:xfrm>
          <a:prstGeom prst="rect">
            <a:avLst/>
          </a:prstGeom>
          <a:noFill/>
          <a:ln/>
        </p:spPr>
        <p:txBody>
          <a:bodyPr wrap="none" lIns="0" tIns="0" rIns="0" bIns="0" rtlCol="0" anchor="t"/>
          <a:lstStyle/>
          <a:p>
            <a:pPr algn="l" indent="0" marL="0">
              <a:lnSpc>
                <a:spcPts val="2550"/>
              </a:lnSpc>
              <a:buNone/>
            </a:pPr>
            <a:r>
              <a:rPr lang="en-US" sz="2000" b="1" dirty="0">
                <a:solidFill>
                  <a:srgbClr val="272525"/>
                </a:solidFill>
                <a:latin typeface="Barlow Bold" pitchFamily="34" charset="0"/>
                <a:ea typeface="Barlow Bold" pitchFamily="34" charset="-122"/>
                <a:cs typeface="Barlow Bold" pitchFamily="34" charset="-120"/>
              </a:rPr>
              <a:t>Special Laws Override</a:t>
            </a:r>
            <a:endParaRPr lang="en-US" sz="2000" dirty="0"/>
          </a:p>
        </p:txBody>
      </p:sp>
      <p:sp>
        <p:nvSpPr>
          <p:cNvPr id="6" name="Text 2"/>
          <p:cNvSpPr/>
          <p:nvPr/>
        </p:nvSpPr>
        <p:spPr>
          <a:xfrm>
            <a:off x="5293162" y="2486739"/>
            <a:ext cx="7558921" cy="315635"/>
          </a:xfrm>
          <a:prstGeom prst="rect">
            <a:avLst/>
          </a:prstGeom>
          <a:noFill/>
          <a:ln/>
        </p:spPr>
        <p:txBody>
          <a:bodyPr wrap="non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Limitation Act doesn't apply where special laws provide their own time limits</a:t>
            </a:r>
            <a:endParaRPr lang="en-US" sz="1550" dirty="0"/>
          </a:p>
        </p:txBody>
      </p:sp>
      <p:sp>
        <p:nvSpPr>
          <p:cNvPr id="7" name="Shape 3"/>
          <p:cNvSpPr/>
          <p:nvPr/>
        </p:nvSpPr>
        <p:spPr>
          <a:xfrm>
            <a:off x="5145167" y="3014782"/>
            <a:ext cx="8745379" cy="11430"/>
          </a:xfrm>
          <a:prstGeom prst="roundRect">
            <a:avLst>
              <a:gd name="adj" fmla="val 1553688"/>
            </a:avLst>
          </a:prstGeom>
          <a:solidFill>
            <a:srgbClr val="C1C3D0"/>
          </a:solidFill>
          <a:ln/>
        </p:spPr>
      </p:sp>
      <p:pic>
        <p:nvPicPr>
          <p:cNvPr id="8" name="Image 2" descr="preencoded.png">    </p:cNvPr>
          <p:cNvPicPr>
            <a:picLocks noChangeAspect="1"/>
          </p:cNvPicPr>
          <p:nvPr/>
        </p:nvPicPr>
        <p:blipFill>
          <a:blip r:embed="rId3"/>
          <a:stretch>
            <a:fillRect/>
          </a:stretch>
        </p:blipFill>
        <p:spPr>
          <a:xfrm>
            <a:off x="1816656" y="3048953"/>
            <a:ext cx="4372213" cy="1153120"/>
          </a:xfrm>
          <a:prstGeom prst="rect">
            <a:avLst/>
          </a:prstGeom>
        </p:spPr>
      </p:pic>
      <p:pic>
        <p:nvPicPr>
          <p:cNvPr id="9" name="Image 3" descr="preencoded.png">    </p:cNvPr>
          <p:cNvPicPr>
            <a:picLocks noChangeAspect="1"/>
          </p:cNvPicPr>
          <p:nvPr/>
        </p:nvPicPr>
        <p:blipFill>
          <a:blip r:embed="rId4"/>
          <a:stretch>
            <a:fillRect/>
          </a:stretch>
        </p:blipFill>
        <p:spPr>
          <a:xfrm>
            <a:off x="3864054" y="3452098"/>
            <a:ext cx="277416" cy="346829"/>
          </a:xfrm>
          <a:prstGeom prst="rect">
            <a:avLst/>
          </a:prstGeom>
        </p:spPr>
      </p:pic>
      <p:sp>
        <p:nvSpPr>
          <p:cNvPr id="10" name="Text 4"/>
          <p:cNvSpPr/>
          <p:nvPr/>
        </p:nvSpPr>
        <p:spPr>
          <a:xfrm>
            <a:off x="6386155" y="3246239"/>
            <a:ext cx="3662124" cy="324564"/>
          </a:xfrm>
          <a:prstGeom prst="rect">
            <a:avLst/>
          </a:prstGeom>
          <a:noFill/>
          <a:ln/>
        </p:spPr>
        <p:txBody>
          <a:bodyPr wrap="none" lIns="0" tIns="0" rIns="0" bIns="0" rtlCol="0" anchor="t"/>
          <a:lstStyle/>
          <a:p>
            <a:pPr algn="l" indent="0" marL="0">
              <a:lnSpc>
                <a:spcPts val="2550"/>
              </a:lnSpc>
              <a:buNone/>
            </a:pPr>
            <a:r>
              <a:rPr lang="en-US" sz="2000" b="1" dirty="0">
                <a:solidFill>
                  <a:srgbClr val="272525"/>
                </a:solidFill>
                <a:latin typeface="Barlow Bold" pitchFamily="34" charset="0"/>
                <a:ea typeface="Barlow Bold" pitchFamily="34" charset="-122"/>
                <a:cs typeface="Barlow Bold" pitchFamily="34" charset="-120"/>
              </a:rPr>
              <a:t>Income-tax Act is a Special Law</a:t>
            </a:r>
            <a:endParaRPr lang="en-US" sz="2000" dirty="0"/>
          </a:p>
        </p:txBody>
      </p:sp>
      <p:sp>
        <p:nvSpPr>
          <p:cNvPr id="11" name="Text 5"/>
          <p:cNvSpPr/>
          <p:nvPr/>
        </p:nvSpPr>
        <p:spPr>
          <a:xfrm>
            <a:off x="6386155" y="3689152"/>
            <a:ext cx="6516053" cy="315635"/>
          </a:xfrm>
          <a:prstGeom prst="rect">
            <a:avLst/>
          </a:prstGeom>
          <a:noFill/>
          <a:ln/>
        </p:spPr>
        <p:txBody>
          <a:bodyPr wrap="non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Has its own specific time limits for assessments, appeals, penalties</a:t>
            </a:r>
            <a:endParaRPr lang="en-US" sz="1550" dirty="0"/>
          </a:p>
        </p:txBody>
      </p:sp>
      <p:sp>
        <p:nvSpPr>
          <p:cNvPr id="12" name="Shape 6"/>
          <p:cNvSpPr/>
          <p:nvPr/>
        </p:nvSpPr>
        <p:spPr>
          <a:xfrm>
            <a:off x="6238161" y="4217194"/>
            <a:ext cx="7652385" cy="11430"/>
          </a:xfrm>
          <a:prstGeom prst="roundRect">
            <a:avLst>
              <a:gd name="adj" fmla="val 1553688"/>
            </a:avLst>
          </a:prstGeom>
          <a:solidFill>
            <a:srgbClr val="C1C3D0"/>
          </a:solidFill>
          <a:ln/>
        </p:spPr>
      </p:sp>
      <p:pic>
        <p:nvPicPr>
          <p:cNvPr id="13" name="Image 4" descr="preencoded.png">    </p:cNvPr>
          <p:cNvPicPr>
            <a:picLocks noChangeAspect="1"/>
          </p:cNvPicPr>
          <p:nvPr/>
        </p:nvPicPr>
        <p:blipFill>
          <a:blip r:embed="rId5"/>
          <a:stretch>
            <a:fillRect/>
          </a:stretch>
        </p:blipFill>
        <p:spPr>
          <a:xfrm>
            <a:off x="723662" y="4251365"/>
            <a:ext cx="6558320" cy="1153120"/>
          </a:xfrm>
          <a:prstGeom prst="rect">
            <a:avLst/>
          </a:prstGeom>
        </p:spPr>
      </p:pic>
      <p:pic>
        <p:nvPicPr>
          <p:cNvPr id="14" name="Image 5" descr="preencoded.png">    </p:cNvPr>
          <p:cNvPicPr>
            <a:picLocks noChangeAspect="1"/>
          </p:cNvPicPr>
          <p:nvPr/>
        </p:nvPicPr>
        <p:blipFill>
          <a:blip r:embed="rId6"/>
          <a:stretch>
            <a:fillRect/>
          </a:stretch>
        </p:blipFill>
        <p:spPr>
          <a:xfrm>
            <a:off x="3864054" y="4654510"/>
            <a:ext cx="277416" cy="346829"/>
          </a:xfrm>
          <a:prstGeom prst="rect">
            <a:avLst/>
          </a:prstGeom>
        </p:spPr>
      </p:pic>
      <p:sp>
        <p:nvSpPr>
          <p:cNvPr id="15" name="Text 7"/>
          <p:cNvSpPr/>
          <p:nvPr/>
        </p:nvSpPr>
        <p:spPr>
          <a:xfrm>
            <a:off x="7479268" y="4448651"/>
            <a:ext cx="2596277" cy="324564"/>
          </a:xfrm>
          <a:prstGeom prst="rect">
            <a:avLst/>
          </a:prstGeom>
          <a:noFill/>
          <a:ln/>
        </p:spPr>
        <p:txBody>
          <a:bodyPr wrap="none" lIns="0" tIns="0" rIns="0" bIns="0" rtlCol="0" anchor="t"/>
          <a:lstStyle/>
          <a:p>
            <a:pPr algn="l" indent="0" marL="0">
              <a:lnSpc>
                <a:spcPts val="2550"/>
              </a:lnSpc>
              <a:buNone/>
            </a:pPr>
            <a:r>
              <a:rPr lang="en-US" sz="2000" b="1" dirty="0">
                <a:solidFill>
                  <a:srgbClr val="272525"/>
                </a:solidFill>
                <a:latin typeface="Barlow Bold" pitchFamily="34" charset="0"/>
                <a:ea typeface="Barlow Bold" pitchFamily="34" charset="-122"/>
                <a:cs typeface="Barlow Bold" pitchFamily="34" charset="-120"/>
              </a:rPr>
              <a:t>Limited Applicability</a:t>
            </a:r>
            <a:endParaRPr lang="en-US" sz="2000" dirty="0"/>
          </a:p>
        </p:txBody>
      </p:sp>
      <p:sp>
        <p:nvSpPr>
          <p:cNvPr id="16" name="Text 8"/>
          <p:cNvSpPr/>
          <p:nvPr/>
        </p:nvSpPr>
        <p:spPr>
          <a:xfrm>
            <a:off x="7479268" y="4891564"/>
            <a:ext cx="5641777" cy="315635"/>
          </a:xfrm>
          <a:prstGeom prst="rect">
            <a:avLst/>
          </a:prstGeom>
          <a:noFill/>
          <a:ln/>
        </p:spPr>
        <p:txBody>
          <a:bodyPr wrap="non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May apply indirectly in writ petitions or civil recovery suits</a:t>
            </a:r>
            <a:endParaRPr lang="en-US" sz="1550" dirty="0"/>
          </a:p>
        </p:txBody>
      </p:sp>
      <p:sp>
        <p:nvSpPr>
          <p:cNvPr id="17" name="Text 9"/>
          <p:cNvSpPr/>
          <p:nvPr/>
        </p:nvSpPr>
        <p:spPr>
          <a:xfrm>
            <a:off x="690562" y="5626418"/>
            <a:ext cx="13249275" cy="946904"/>
          </a:xfrm>
          <a:prstGeom prst="rect">
            <a:avLst/>
          </a:prstGeom>
          <a:noFill/>
          <a:ln/>
        </p:spPr>
        <p:txBody>
          <a:bodyPr wrap="squar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The Income-tax Act is considered a special law with its own comprehensive framework of time limits for various proceedings. The Limitation Act does not govern tax proceedings unless explicitly referenced. This principle extends to other special laws like the GST Act and Companies Act, which contain their own limitation provisions.</a:t>
            </a:r>
            <a:endParaRPr lang="en-US" sz="1550" dirty="0"/>
          </a:p>
        </p:txBody>
      </p:sp>
      <p:sp>
        <p:nvSpPr>
          <p:cNvPr id="18" name="Text 10"/>
          <p:cNvSpPr/>
          <p:nvPr/>
        </p:nvSpPr>
        <p:spPr>
          <a:xfrm>
            <a:off x="690562" y="6795254"/>
            <a:ext cx="13249275" cy="631269"/>
          </a:xfrm>
          <a:prstGeom prst="rect">
            <a:avLst/>
          </a:prstGeom>
          <a:noFill/>
          <a:ln/>
        </p:spPr>
        <p:txBody>
          <a:bodyPr wrap="square" lIns="0" tIns="0" rIns="0" bIns="0" rtlCol="0" anchor="t"/>
          <a:lstStyle/>
          <a:p>
            <a:pPr algn="l" indent="0" marL="0">
              <a:lnSpc>
                <a:spcPts val="2450"/>
              </a:lnSpc>
              <a:buNone/>
            </a:pPr>
            <a:r>
              <a:rPr lang="en-US" sz="1550" dirty="0">
                <a:solidFill>
                  <a:srgbClr val="272525"/>
                </a:solidFill>
                <a:latin typeface="Montserrat" pitchFamily="34" charset="0"/>
                <a:ea typeface="Montserrat" pitchFamily="34" charset="-122"/>
                <a:cs typeface="Montserrat" pitchFamily="34" charset="-120"/>
              </a:rPr>
              <a:t>When the tax law is silent on a particular time limit, the Limitation Act may apply indirectly, especially in writ petitions or civil recovery suits related to tax matters.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08196"/>
          </a:xfrm>
          <a:prstGeom prst="rect">
            <a:avLst/>
          </a:prstGeom>
        </p:spPr>
      </p:pic>
      <p:sp>
        <p:nvSpPr>
          <p:cNvPr id="3" name="Text 0"/>
          <p:cNvSpPr/>
          <p:nvPr/>
        </p:nvSpPr>
        <p:spPr>
          <a:xfrm>
            <a:off x="758309" y="3371017"/>
            <a:ext cx="12827794" cy="712708"/>
          </a:xfrm>
          <a:prstGeom prst="rect">
            <a:avLst/>
          </a:prstGeom>
          <a:noFill/>
          <a:ln/>
        </p:spPr>
        <p:txBody>
          <a:bodyPr wrap="none" lIns="0" tIns="0" rIns="0" bIns="0" rtlCol="0" anchor="t"/>
          <a:lstStyle/>
          <a:p>
            <a:pPr algn="l" indent="0" marL="0">
              <a:lnSpc>
                <a:spcPts val="5600"/>
              </a:lnSpc>
              <a:buNone/>
            </a:pPr>
            <a:r>
              <a:rPr lang="en-US" sz="4450" b="1" dirty="0">
                <a:solidFill>
                  <a:srgbClr val="7068F4"/>
                </a:solidFill>
                <a:latin typeface="Barlow Bold" pitchFamily="34" charset="0"/>
                <a:ea typeface="Barlow Bold" pitchFamily="34" charset="-122"/>
                <a:cs typeface="Barlow Bold" pitchFamily="34" charset="-120"/>
              </a:rPr>
              <a:t>Section 292BB: Addressing Notice Service Defects</a:t>
            </a:r>
            <a:endParaRPr lang="en-US" sz="4450" dirty="0"/>
          </a:p>
        </p:txBody>
      </p:sp>
      <p:sp>
        <p:nvSpPr>
          <p:cNvPr id="4" name="Text 1"/>
          <p:cNvSpPr/>
          <p:nvPr/>
        </p:nvSpPr>
        <p:spPr>
          <a:xfrm>
            <a:off x="758309" y="4408646"/>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Section 292BB, inserted by the Finance Act, 2008 (w.e.f. 01.04.2008), deems defects in the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service</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of notices during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assessment/reassessment</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as not fatal,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if the assessee has participated</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in the proceedings without objection.</a:t>
            </a:r>
            <a:endParaRPr lang="en-US" sz="1700" dirty="0"/>
          </a:p>
        </p:txBody>
      </p:sp>
      <p:sp>
        <p:nvSpPr>
          <p:cNvPr id="5" name="Text 2"/>
          <p:cNvSpPr/>
          <p:nvPr/>
        </p:nvSpPr>
        <p:spPr>
          <a:xfrm>
            <a:off x="758309" y="5345787"/>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However, it does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not cure non-issuance</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of mandatory notices (e.g., u/s 143(2)). The Supreme Court in </a:t>
            </a:r>
            <a:pPr algn="l" indent="0" marL="0">
              <a:lnSpc>
                <a:spcPts val="2700"/>
              </a:lnSpc>
              <a:buNone/>
            </a:pPr>
            <a:r>
              <a:rPr lang="en-US" sz="1700" i="1" dirty="0">
                <a:solidFill>
                  <a:srgbClr val="272525"/>
                </a:solidFill>
                <a:latin typeface="Montserrat" pitchFamily="34" charset="0"/>
                <a:ea typeface="Montserrat" pitchFamily="34" charset="-122"/>
                <a:cs typeface="Montserrat" pitchFamily="34" charset="-120"/>
              </a:rPr>
              <a:t>CIT v. Laxman Das Khandelwal</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(2019) held that complete absence of such notice is a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jurisdictional defect</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
        <p:nvSpPr>
          <p:cNvPr id="6" name="Text 3"/>
          <p:cNvSpPr/>
          <p:nvPr/>
        </p:nvSpPr>
        <p:spPr>
          <a:xfrm>
            <a:off x="758309" y="6282928"/>
            <a:ext cx="13113782" cy="346710"/>
          </a:xfrm>
          <a:prstGeom prst="rect">
            <a:avLst/>
          </a:prstGeom>
          <a:noFill/>
          <a:ln/>
        </p:spPr>
        <p:txBody>
          <a:bodyPr wrap="none" lIns="0" tIns="0" rIns="0" bIns="0" rtlCol="0" anchor="t"/>
          <a:lstStyle/>
          <a:p>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Prospective only</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 Applicable from </a:t>
            </a:r>
            <a:pPr algn="l" indent="0" marL="0">
              <a:lnSpc>
                <a:spcPts val="2700"/>
              </a:lnSpc>
              <a:buNone/>
            </a:pPr>
            <a:r>
              <a:rPr lang="en-US" sz="1700" b="1" dirty="0">
                <a:solidFill>
                  <a:srgbClr val="272525"/>
                </a:solidFill>
                <a:latin typeface="Montserrat" pitchFamily="34" charset="0"/>
                <a:ea typeface="Montserrat" pitchFamily="34" charset="-122"/>
                <a:cs typeface="Montserrat" pitchFamily="34" charset="-120"/>
              </a:rPr>
              <a:t>AY 2008–09</a:t>
            </a:r>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 not for earlier years.</a:t>
            </a:r>
            <a:endParaRPr lang="en-US" sz="1700" dirty="0"/>
          </a:p>
        </p:txBody>
      </p:sp>
      <p:sp>
        <p:nvSpPr>
          <p:cNvPr id="7" name="Text 4"/>
          <p:cNvSpPr/>
          <p:nvPr/>
        </p:nvSpPr>
        <p:spPr>
          <a:xfrm>
            <a:off x="758309" y="6873359"/>
            <a:ext cx="13113782" cy="693420"/>
          </a:xfrm>
          <a:prstGeom prst="rect">
            <a:avLst/>
          </a:prstGeom>
          <a:noFill/>
          <a:ln/>
        </p:spPr>
        <p:txBody>
          <a:bodyPr wrap="square" lIns="0" tIns="0" rIns="0" bIns="0" rtlCol="0" anchor="t"/>
          <a:lstStyle/>
          <a:p>
            <a:pPr algn="l" indent="0" marL="0">
              <a:lnSpc>
                <a:spcPts val="2700"/>
              </a:lnSpc>
              <a:buNone/>
            </a:pPr>
            <a:r>
              <a:rPr lang="en-US" sz="1700" dirty="0">
                <a:solidFill>
                  <a:srgbClr val="272525"/>
                </a:solidFill>
                <a:latin typeface="Montserrat" pitchFamily="34" charset="0"/>
                <a:ea typeface="Montserrat" pitchFamily="34" charset="-122"/>
                <a:cs typeface="Montserrat" pitchFamily="34" charset="-120"/>
              </a:rPr>
              <a:t>This provision significantly reduced litigation related to technical defects in notice service, streamlining assessment procedures while maintaining the essential requirement of proper communication.</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68762" y="446842"/>
            <a:ext cx="6870025" cy="534591"/>
          </a:xfrm>
          <a:prstGeom prst="rect">
            <a:avLst/>
          </a:prstGeom>
          <a:noFill/>
          <a:ln/>
        </p:spPr>
        <p:txBody>
          <a:bodyPr wrap="none" lIns="0" tIns="0" rIns="0" bIns="0" rtlCol="0" anchor="t"/>
          <a:lstStyle/>
          <a:p>
            <a:pPr algn="l" indent="0" marL="0">
              <a:lnSpc>
                <a:spcPts val="4200"/>
              </a:lnSpc>
              <a:buNone/>
            </a:pPr>
            <a:r>
              <a:rPr lang="en-US" sz="3350" b="1" dirty="0">
                <a:solidFill>
                  <a:srgbClr val="7068F4"/>
                </a:solidFill>
                <a:latin typeface="Barlow Bold" pitchFamily="34" charset="0"/>
                <a:ea typeface="Barlow Bold" pitchFamily="34" charset="-122"/>
                <a:cs typeface="Barlow Bold" pitchFamily="34" charset="-120"/>
              </a:rPr>
              <a:t>Section 292BB – Judicial Exceptions</a:t>
            </a:r>
            <a:endParaRPr lang="en-US" sz="3350" dirty="0"/>
          </a:p>
        </p:txBody>
      </p:sp>
      <p:sp>
        <p:nvSpPr>
          <p:cNvPr id="3" name="Text 1"/>
          <p:cNvSpPr/>
          <p:nvPr/>
        </p:nvSpPr>
        <p:spPr>
          <a:xfrm>
            <a:off x="568762" y="1225153"/>
            <a:ext cx="13492877" cy="534591"/>
          </a:xfrm>
          <a:prstGeom prst="rect">
            <a:avLst/>
          </a:prstGeom>
          <a:noFill/>
          <a:ln/>
        </p:spPr>
        <p:txBody>
          <a:bodyPr wrap="square" lIns="0" tIns="0" rIns="0" bIns="0" rtlCol="0" anchor="t"/>
          <a:lstStyle/>
          <a:p>
            <a:pPr algn="l" indent="0" marL="0">
              <a:lnSpc>
                <a:spcPts val="2100"/>
              </a:lnSpc>
              <a:buNone/>
            </a:pPr>
            <a:r>
              <a:rPr lang="en-US" sz="1650" b="1" dirty="0">
                <a:solidFill>
                  <a:srgbClr val="7068F4"/>
                </a:solidFill>
                <a:latin typeface="Barlow Bold" pitchFamily="34" charset="0"/>
                <a:ea typeface="Barlow Bold" pitchFamily="34" charset="-122"/>
                <a:cs typeface="Barlow Bold" pitchFamily="34" charset="-120"/>
              </a:rPr>
              <a:t>While Section 292BB generally cures defects in notice service when the assessee participates, this protection doesn't extend to the following cases:</a:t>
            </a:r>
            <a:endParaRPr lang="en-US" sz="1650" dirty="0"/>
          </a:p>
        </p:txBody>
      </p:sp>
      <p:sp>
        <p:nvSpPr>
          <p:cNvPr id="4" name="Shape 2"/>
          <p:cNvSpPr/>
          <p:nvPr/>
        </p:nvSpPr>
        <p:spPr>
          <a:xfrm>
            <a:off x="568762" y="2003465"/>
            <a:ext cx="6665238" cy="2254448"/>
          </a:xfrm>
          <a:prstGeom prst="roundRect">
            <a:avLst>
              <a:gd name="adj" fmla="val 6488"/>
            </a:avLst>
          </a:prstGeom>
          <a:solidFill>
            <a:srgbClr val="EEEFF5"/>
          </a:solidFill>
          <a:ln/>
          <a:effectLst>
            <a:outerShdw sx="100000" sy="100000" kx="0" ky="0" algn="bl" rotWithShape="0" blurRad="39370" dist="19050" dir="13500000">
              <a:srgbClr val="ffffff">
                <a:alpha val="70000"/>
              </a:srgbClr>
            </a:outerShdw>
          </a:effectLst>
        </p:spPr>
      </p:sp>
      <p:sp>
        <p:nvSpPr>
          <p:cNvPr id="5" name="Text 3"/>
          <p:cNvSpPr/>
          <p:nvPr/>
        </p:nvSpPr>
        <p:spPr>
          <a:xfrm>
            <a:off x="731282" y="2165985"/>
            <a:ext cx="2566154" cy="320635"/>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Deceased Assessee</a:t>
            </a:r>
            <a:endParaRPr lang="en-US" sz="2000" dirty="0"/>
          </a:p>
        </p:txBody>
      </p:sp>
      <p:sp>
        <p:nvSpPr>
          <p:cNvPr id="6" name="Text 4"/>
          <p:cNvSpPr/>
          <p:nvPr/>
        </p:nvSpPr>
        <p:spPr>
          <a:xfrm>
            <a:off x="731282" y="2584133"/>
            <a:ext cx="6340197" cy="260033"/>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Notice issued in the name of a deceased person is invalid.</a:t>
            </a:r>
            <a:endParaRPr lang="en-US" sz="1250" dirty="0"/>
          </a:p>
        </p:txBody>
      </p:sp>
      <p:sp>
        <p:nvSpPr>
          <p:cNvPr id="7" name="Text 5"/>
          <p:cNvSpPr/>
          <p:nvPr/>
        </p:nvSpPr>
        <p:spPr>
          <a:xfrm>
            <a:off x="731282" y="2900958"/>
            <a:ext cx="6340197" cy="260033"/>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292BB cannot apply as the deceased couldn't have participated.</a:t>
            </a:r>
            <a:endParaRPr lang="en-US" sz="1250" dirty="0"/>
          </a:p>
        </p:txBody>
      </p:sp>
      <p:sp>
        <p:nvSpPr>
          <p:cNvPr id="8" name="Text 6"/>
          <p:cNvSpPr/>
          <p:nvPr/>
        </p:nvSpPr>
        <p:spPr>
          <a:xfrm>
            <a:off x="731282" y="3217783"/>
            <a:ext cx="6340197" cy="520065"/>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In the case of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Rajender Kumar Sehgal</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v.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ITO </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[2019] 101 taxmann.com 233/260 Taxman 412 (Delhi)] </a:t>
            </a:r>
            <a:endParaRPr lang="en-US" sz="1250" dirty="0"/>
          </a:p>
        </p:txBody>
      </p:sp>
      <p:sp>
        <p:nvSpPr>
          <p:cNvPr id="9" name="Text 7"/>
          <p:cNvSpPr/>
          <p:nvPr/>
        </p:nvSpPr>
        <p:spPr>
          <a:xfrm>
            <a:off x="731282" y="3835360"/>
            <a:ext cx="6340197" cy="260033"/>
          </a:xfrm>
          <a:prstGeom prst="rect">
            <a:avLst/>
          </a:prstGeom>
          <a:noFill/>
          <a:ln/>
        </p:spPr>
        <p:txBody>
          <a:bodyPr wrap="none" lIns="0" tIns="0" rIns="0" bIns="0" rtlCol="0" anchor="t"/>
          <a:lstStyle/>
          <a:p>
            <a:pPr algn="l" indent="0" marL="0">
              <a:lnSpc>
                <a:spcPts val="2000"/>
              </a:lnSpc>
              <a:buNone/>
            </a:pPr>
            <a:endParaRPr lang="en-US" sz="1250" dirty="0"/>
          </a:p>
        </p:txBody>
      </p:sp>
      <p:sp>
        <p:nvSpPr>
          <p:cNvPr id="10" name="Shape 8"/>
          <p:cNvSpPr/>
          <p:nvPr/>
        </p:nvSpPr>
        <p:spPr>
          <a:xfrm>
            <a:off x="7396520" y="2003465"/>
            <a:ext cx="6665238" cy="2254448"/>
          </a:xfrm>
          <a:prstGeom prst="roundRect">
            <a:avLst>
              <a:gd name="adj" fmla="val 6488"/>
            </a:avLst>
          </a:prstGeom>
          <a:solidFill>
            <a:srgbClr val="EEEFF5"/>
          </a:solidFill>
          <a:ln/>
          <a:effectLst>
            <a:outerShdw sx="100000" sy="100000" kx="0" ky="0" algn="bl" rotWithShape="0" blurRad="39370" dist="19050" dir="13500000">
              <a:srgbClr val="ffffff">
                <a:alpha val="70000"/>
              </a:srgbClr>
            </a:outerShdw>
          </a:effectLst>
        </p:spPr>
      </p:sp>
      <p:sp>
        <p:nvSpPr>
          <p:cNvPr id="11" name="Text 9"/>
          <p:cNvSpPr/>
          <p:nvPr/>
        </p:nvSpPr>
        <p:spPr>
          <a:xfrm>
            <a:off x="7559040" y="2165985"/>
            <a:ext cx="2566154" cy="320635"/>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Revision u/s 263</a:t>
            </a:r>
            <a:endParaRPr lang="en-US" sz="2000" dirty="0"/>
          </a:p>
        </p:txBody>
      </p:sp>
      <p:sp>
        <p:nvSpPr>
          <p:cNvPr id="12" name="Text 10"/>
          <p:cNvSpPr/>
          <p:nvPr/>
        </p:nvSpPr>
        <p:spPr>
          <a:xfrm>
            <a:off x="7559040" y="2584133"/>
            <a:ext cx="6340197" cy="520065"/>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292BB applies </a:t>
            </a:r>
            <a:pPr algn="l" indent="0" marL="0">
              <a:lnSpc>
                <a:spcPts val="2000"/>
              </a:lnSpc>
              <a:buNone/>
            </a:pPr>
            <a:r>
              <a:rPr lang="en-US" sz="1250" b="1" dirty="0">
                <a:solidFill>
                  <a:srgbClr val="272525"/>
                </a:solidFill>
                <a:latin typeface="Montserrat" pitchFamily="34" charset="0"/>
                <a:ea typeface="Montserrat" pitchFamily="34" charset="-122"/>
                <a:cs typeface="Montserrat" pitchFamily="34" charset="-120"/>
              </a:rPr>
              <a:t>only to assessment/reassessment</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not revisional proceedings.</a:t>
            </a:r>
            <a:endParaRPr lang="en-US" sz="1250" dirty="0"/>
          </a:p>
        </p:txBody>
      </p:sp>
      <p:sp>
        <p:nvSpPr>
          <p:cNvPr id="13" name="Text 11"/>
          <p:cNvSpPr/>
          <p:nvPr/>
        </p:nvSpPr>
        <p:spPr>
          <a:xfrm>
            <a:off x="7559040" y="3160990"/>
            <a:ext cx="6340197" cy="520065"/>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In the case of </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Emerald Company Ltd.</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v.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ITO </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[2017] 83 taxmann.com 29 (Kolkata - Trib.)</a:t>
            </a:r>
            <a:endParaRPr lang="en-US" sz="1250" dirty="0"/>
          </a:p>
        </p:txBody>
      </p:sp>
      <p:sp>
        <p:nvSpPr>
          <p:cNvPr id="14" name="Text 12"/>
          <p:cNvSpPr/>
          <p:nvPr/>
        </p:nvSpPr>
        <p:spPr>
          <a:xfrm>
            <a:off x="7559040" y="3778568"/>
            <a:ext cx="6340197" cy="260033"/>
          </a:xfrm>
          <a:prstGeom prst="rect">
            <a:avLst/>
          </a:prstGeom>
          <a:noFill/>
          <a:ln/>
        </p:spPr>
        <p:txBody>
          <a:bodyPr wrap="none" lIns="0" tIns="0" rIns="0" bIns="0" rtlCol="0" anchor="t"/>
          <a:lstStyle/>
          <a:p>
            <a:pPr algn="l" indent="0" marL="0">
              <a:lnSpc>
                <a:spcPts val="2000"/>
              </a:lnSpc>
              <a:buNone/>
            </a:pPr>
            <a:endParaRPr lang="en-US" sz="1250" dirty="0"/>
          </a:p>
        </p:txBody>
      </p:sp>
      <p:sp>
        <p:nvSpPr>
          <p:cNvPr id="15" name="Shape 13"/>
          <p:cNvSpPr/>
          <p:nvPr/>
        </p:nvSpPr>
        <p:spPr>
          <a:xfrm>
            <a:off x="568762" y="4420433"/>
            <a:ext cx="6665238" cy="2197656"/>
          </a:xfrm>
          <a:prstGeom prst="roundRect">
            <a:avLst>
              <a:gd name="adj" fmla="val 6656"/>
            </a:avLst>
          </a:prstGeom>
          <a:solidFill>
            <a:srgbClr val="EEEFF5"/>
          </a:solidFill>
          <a:ln/>
          <a:effectLst>
            <a:outerShdw sx="100000" sy="100000" kx="0" ky="0" algn="bl" rotWithShape="0" blurRad="39370" dist="19050" dir="13500000">
              <a:srgbClr val="ffffff">
                <a:alpha val="70000"/>
              </a:srgbClr>
            </a:outerShdw>
          </a:effectLst>
        </p:spPr>
      </p:sp>
      <p:sp>
        <p:nvSpPr>
          <p:cNvPr id="16" name="Text 14"/>
          <p:cNvSpPr/>
          <p:nvPr/>
        </p:nvSpPr>
        <p:spPr>
          <a:xfrm>
            <a:off x="731282" y="4582954"/>
            <a:ext cx="2566154" cy="320635"/>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Non-Existent Entity</a:t>
            </a:r>
            <a:endParaRPr lang="en-US" sz="2000" dirty="0"/>
          </a:p>
        </p:txBody>
      </p:sp>
      <p:sp>
        <p:nvSpPr>
          <p:cNvPr id="17" name="Text 15"/>
          <p:cNvSpPr/>
          <p:nvPr/>
        </p:nvSpPr>
        <p:spPr>
          <a:xfrm>
            <a:off x="731282" y="5001101"/>
            <a:ext cx="6340197" cy="260033"/>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A jurisdictional defect (e.g., merger/dissolution) is not curable under 292BB.</a:t>
            </a:r>
            <a:endParaRPr lang="en-US" sz="1250" dirty="0"/>
          </a:p>
        </p:txBody>
      </p:sp>
      <p:sp>
        <p:nvSpPr>
          <p:cNvPr id="18" name="Shape 16"/>
          <p:cNvSpPr/>
          <p:nvPr/>
        </p:nvSpPr>
        <p:spPr>
          <a:xfrm>
            <a:off x="7396520" y="4420433"/>
            <a:ext cx="6665238" cy="2197656"/>
          </a:xfrm>
          <a:prstGeom prst="roundRect">
            <a:avLst>
              <a:gd name="adj" fmla="val 6656"/>
            </a:avLst>
          </a:prstGeom>
          <a:solidFill>
            <a:srgbClr val="EEEFF5"/>
          </a:solidFill>
          <a:ln/>
          <a:effectLst>
            <a:outerShdw sx="100000" sy="100000" kx="0" ky="0" algn="bl" rotWithShape="0" blurRad="39370" dist="19050" dir="13500000">
              <a:srgbClr val="ffffff">
                <a:alpha val="70000"/>
              </a:srgbClr>
            </a:outerShdw>
          </a:effectLst>
        </p:spPr>
      </p:sp>
      <p:sp>
        <p:nvSpPr>
          <p:cNvPr id="19" name="Text 17"/>
          <p:cNvSpPr/>
          <p:nvPr/>
        </p:nvSpPr>
        <p:spPr>
          <a:xfrm>
            <a:off x="7559040" y="4582954"/>
            <a:ext cx="3103245" cy="320635"/>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Notice by Wrong AO u/s 148</a:t>
            </a:r>
            <a:endParaRPr lang="en-US" sz="2000" dirty="0"/>
          </a:p>
        </p:txBody>
      </p:sp>
      <p:sp>
        <p:nvSpPr>
          <p:cNvPr id="20" name="Text 18"/>
          <p:cNvSpPr/>
          <p:nvPr/>
        </p:nvSpPr>
        <p:spPr>
          <a:xfrm>
            <a:off x="7559040" y="5001101"/>
            <a:ext cx="6340197" cy="520065"/>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If issued by a non-jurisdictional AO, the notice is void-ab-initio and 292BB cannot cure it.</a:t>
            </a:r>
            <a:endParaRPr lang="en-US" sz="1250" dirty="0"/>
          </a:p>
        </p:txBody>
      </p:sp>
      <p:sp>
        <p:nvSpPr>
          <p:cNvPr id="21" name="Text 19"/>
          <p:cNvSpPr/>
          <p:nvPr/>
        </p:nvSpPr>
        <p:spPr>
          <a:xfrm>
            <a:off x="7559040" y="5577959"/>
            <a:ext cx="6340197" cy="520065"/>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In the case of</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ITO</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 v. </a:t>
            </a:r>
            <a:pPr algn="l" indent="0" marL="0">
              <a:lnSpc>
                <a:spcPts val="2000"/>
              </a:lnSpc>
              <a:buNone/>
            </a:pPr>
            <a:r>
              <a:rPr lang="en-US" sz="1250" b="1" i="1" dirty="0">
                <a:solidFill>
                  <a:srgbClr val="272525"/>
                </a:solidFill>
                <a:latin typeface="Montserrat" pitchFamily="34" charset="0"/>
                <a:ea typeface="Montserrat" pitchFamily="34" charset="-122"/>
                <a:cs typeface="Montserrat" pitchFamily="34" charset="-120"/>
              </a:rPr>
              <a:t>Naseman Farms (P.) Ltd. </a:t>
            </a:r>
            <a:pPr algn="l" indent="0" marL="0">
              <a:lnSpc>
                <a:spcPts val="2000"/>
              </a:lnSpc>
              <a:buNone/>
            </a:pPr>
            <a:r>
              <a:rPr lang="en-US" sz="1250" dirty="0">
                <a:solidFill>
                  <a:srgbClr val="272525"/>
                </a:solidFill>
                <a:latin typeface="Montserrat" pitchFamily="34" charset="0"/>
                <a:ea typeface="Montserrat" pitchFamily="34" charset="-122"/>
                <a:cs typeface="Montserrat" pitchFamily="34" charset="-120"/>
              </a:rPr>
              <a:t>[2011] 45 SOT 99 (Delhi) (URO)</a:t>
            </a:r>
            <a:endParaRPr lang="en-US" sz="1250" dirty="0"/>
          </a:p>
        </p:txBody>
      </p:sp>
      <p:sp>
        <p:nvSpPr>
          <p:cNvPr id="22" name="Text 20"/>
          <p:cNvSpPr/>
          <p:nvPr/>
        </p:nvSpPr>
        <p:spPr>
          <a:xfrm>
            <a:off x="7559040" y="6195536"/>
            <a:ext cx="6340197" cy="260033"/>
          </a:xfrm>
          <a:prstGeom prst="rect">
            <a:avLst/>
          </a:prstGeom>
          <a:noFill/>
          <a:ln/>
        </p:spPr>
        <p:txBody>
          <a:bodyPr wrap="none" lIns="0" tIns="0" rIns="0" bIns="0" rtlCol="0" anchor="t"/>
          <a:lstStyle/>
          <a:p>
            <a:pPr algn="l" indent="0" marL="0">
              <a:lnSpc>
                <a:spcPts val="2000"/>
              </a:lnSpc>
              <a:buNone/>
            </a:pPr>
            <a:endParaRPr lang="en-US" sz="1250" dirty="0"/>
          </a:p>
        </p:txBody>
      </p:sp>
      <p:sp>
        <p:nvSpPr>
          <p:cNvPr id="23" name="Shape 21"/>
          <p:cNvSpPr/>
          <p:nvPr/>
        </p:nvSpPr>
        <p:spPr>
          <a:xfrm>
            <a:off x="568762" y="6780609"/>
            <a:ext cx="13492877" cy="1003221"/>
          </a:xfrm>
          <a:prstGeom prst="roundRect">
            <a:avLst>
              <a:gd name="adj" fmla="val 14580"/>
            </a:avLst>
          </a:prstGeom>
          <a:solidFill>
            <a:srgbClr val="EEEFF5"/>
          </a:solidFill>
          <a:ln/>
          <a:effectLst>
            <a:outerShdw sx="100000" sy="100000" kx="0" ky="0" algn="bl" rotWithShape="0" blurRad="39370" dist="19050" dir="13500000">
              <a:srgbClr val="ffffff">
                <a:alpha val="70000"/>
              </a:srgbClr>
            </a:outerShdw>
          </a:effectLst>
        </p:spPr>
      </p:sp>
      <p:sp>
        <p:nvSpPr>
          <p:cNvPr id="24" name="Text 22"/>
          <p:cNvSpPr/>
          <p:nvPr/>
        </p:nvSpPr>
        <p:spPr>
          <a:xfrm>
            <a:off x="731282" y="6943130"/>
            <a:ext cx="3091220" cy="320635"/>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Notice by Other Authorities</a:t>
            </a:r>
            <a:endParaRPr lang="en-US" sz="2000" dirty="0"/>
          </a:p>
        </p:txBody>
      </p:sp>
      <p:sp>
        <p:nvSpPr>
          <p:cNvPr id="25" name="Text 23"/>
          <p:cNvSpPr/>
          <p:nvPr/>
        </p:nvSpPr>
        <p:spPr>
          <a:xfrm>
            <a:off x="731282" y="7361277"/>
            <a:ext cx="13167836" cy="260033"/>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272525"/>
                </a:solidFill>
                <a:latin typeface="Montserrat" pitchFamily="34" charset="0"/>
                <a:ea typeface="Montserrat" pitchFamily="34" charset="-122"/>
                <a:cs typeface="Montserrat" pitchFamily="34" charset="-120"/>
              </a:rPr>
              <a:t>Notices by CIT(A), TRO, Senior Officers, or AO post-assessment are outside 292BB scope.</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8181" y="540663"/>
            <a:ext cx="9822180" cy="517446"/>
          </a:xfrm>
          <a:prstGeom prst="rect">
            <a:avLst/>
          </a:prstGeom>
          <a:noFill/>
          <a:ln/>
        </p:spPr>
        <p:txBody>
          <a:bodyPr wrap="none" lIns="0" tIns="0" rIns="0" bIns="0" rtlCol="0" anchor="t"/>
          <a:lstStyle/>
          <a:p>
            <a:pPr algn="l" indent="0" marL="0">
              <a:lnSpc>
                <a:spcPts val="4050"/>
              </a:lnSpc>
              <a:buNone/>
            </a:pPr>
            <a:r>
              <a:rPr lang="en-US" sz="3250" b="1" dirty="0">
                <a:solidFill>
                  <a:srgbClr val="7068F4"/>
                </a:solidFill>
                <a:latin typeface="Barlow Bold" pitchFamily="34" charset="0"/>
                <a:ea typeface="Barlow Bold" pitchFamily="34" charset="-122"/>
                <a:cs typeface="Barlow Bold" pitchFamily="34" charset="-120"/>
              </a:rPr>
              <a:t>1. Time Limits for Charitable and Religious Institutions</a:t>
            </a:r>
            <a:endParaRPr lang="en-US" sz="3250" dirty="0"/>
          </a:p>
        </p:txBody>
      </p:sp>
      <p:sp>
        <p:nvSpPr>
          <p:cNvPr id="3" name="Text 1"/>
          <p:cNvSpPr/>
          <p:nvPr/>
        </p:nvSpPr>
        <p:spPr>
          <a:xfrm>
            <a:off x="688181" y="1451372"/>
            <a:ext cx="13254038" cy="314682"/>
          </a:xfrm>
          <a:prstGeom prst="rect">
            <a:avLst/>
          </a:prstGeom>
          <a:noFill/>
          <a:ln/>
        </p:spPr>
        <p:txBody>
          <a:bodyPr wrap="none" lIns="0" tIns="0" rIns="0" bIns="0" rtlCol="0" anchor="t"/>
          <a:lstStyle/>
          <a:p>
            <a:pPr algn="l" indent="0" marL="0">
              <a:lnSpc>
                <a:spcPts val="2450"/>
              </a:lnSpc>
              <a:buNone/>
            </a:pPr>
            <a:r>
              <a:rPr lang="en-US" sz="1500" b="1" u="sng" dirty="0">
                <a:solidFill>
                  <a:srgbClr val="B05EF1"/>
                </a:solidFill>
                <a:latin typeface="Montserrat" pitchFamily="34" charset="0"/>
                <a:ea typeface="Montserrat" pitchFamily="34" charset="-122"/>
                <a:cs typeface="Montserrat" pitchFamily="34" charset="-120"/>
              </a:rPr>
              <a:t>Time limit to make application for approval of entities referred in section 10(23C)(iv)(v)(vi)/(via):</a:t>
            </a:r>
            <a:endParaRPr lang="en-US" sz="1500" dirty="0"/>
          </a:p>
        </p:txBody>
      </p:sp>
      <p:sp>
        <p:nvSpPr>
          <p:cNvPr id="4" name="Shape 2"/>
          <p:cNvSpPr/>
          <p:nvPr/>
        </p:nvSpPr>
        <p:spPr>
          <a:xfrm>
            <a:off x="7303770" y="1987153"/>
            <a:ext cx="22860" cy="4854178"/>
          </a:xfrm>
          <a:prstGeom prst="roundRect">
            <a:avLst>
              <a:gd name="adj" fmla="val 774152"/>
            </a:avLst>
          </a:prstGeom>
          <a:solidFill>
            <a:srgbClr val="C1C3D0"/>
          </a:solidFill>
          <a:ln/>
        </p:spPr>
      </p:sp>
      <p:sp>
        <p:nvSpPr>
          <p:cNvPr id="5" name="Shape 3"/>
          <p:cNvSpPr/>
          <p:nvPr/>
        </p:nvSpPr>
        <p:spPr>
          <a:xfrm>
            <a:off x="6527066" y="2196822"/>
            <a:ext cx="589836" cy="22860"/>
          </a:xfrm>
          <a:prstGeom prst="roundRect">
            <a:avLst>
              <a:gd name="adj" fmla="val 774152"/>
            </a:avLst>
          </a:prstGeom>
          <a:solidFill>
            <a:srgbClr val="C1C3D0"/>
          </a:solidFill>
          <a:ln/>
        </p:spPr>
      </p:sp>
      <p:sp>
        <p:nvSpPr>
          <p:cNvPr id="6" name="Shape 4"/>
          <p:cNvSpPr/>
          <p:nvPr/>
        </p:nvSpPr>
        <p:spPr>
          <a:xfrm>
            <a:off x="7094041" y="1987153"/>
            <a:ext cx="442317" cy="442317"/>
          </a:xfrm>
          <a:prstGeom prst="roundRect">
            <a:avLst>
              <a:gd name="adj" fmla="val 40010"/>
            </a:avLst>
          </a:prstGeom>
          <a:solidFill>
            <a:srgbClr val="EEEFF5"/>
          </a:solidFill>
          <a:ln/>
          <a:effectLst>
            <a:outerShdw sx="100000" sy="100000" kx="0" ky="0" algn="bl" rotWithShape="0" blurRad="48260" dist="24130" dir="13500000">
              <a:srgbClr val="ffffff">
                <a:alpha val="70000"/>
              </a:srgbClr>
            </a:outerShdw>
          </a:effectLst>
        </p:spPr>
      </p:sp>
      <p:pic>
        <p:nvPicPr>
          <p:cNvPr id="7" name="Image 0" descr="preencoded.png">    </p:cNvPr>
          <p:cNvPicPr>
            <a:picLocks noChangeAspect="1"/>
          </p:cNvPicPr>
          <p:nvPr/>
        </p:nvPicPr>
        <p:blipFill>
          <a:blip r:embed="rId1"/>
          <a:stretch>
            <a:fillRect/>
          </a:stretch>
        </p:blipFill>
        <p:spPr>
          <a:xfrm>
            <a:off x="7159943" y="2014240"/>
            <a:ext cx="310396" cy="388025"/>
          </a:xfrm>
          <a:prstGeom prst="rect">
            <a:avLst/>
          </a:prstGeom>
        </p:spPr>
      </p:pic>
      <p:sp>
        <p:nvSpPr>
          <p:cNvPr id="8" name="Text 5"/>
          <p:cNvSpPr/>
          <p:nvPr/>
        </p:nvSpPr>
        <p:spPr>
          <a:xfrm>
            <a:off x="3744873" y="2054662"/>
            <a:ext cx="2587228" cy="323374"/>
          </a:xfrm>
          <a:prstGeom prst="rect">
            <a:avLst/>
          </a:prstGeom>
          <a:noFill/>
          <a:ln/>
        </p:spPr>
        <p:txBody>
          <a:bodyPr wrap="none" lIns="0" tIns="0" rIns="0" bIns="0" rtlCol="0" anchor="t"/>
          <a:lstStyle/>
          <a:p>
            <a:pPr algn="r"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Fresh Entities</a:t>
            </a:r>
            <a:endParaRPr lang="en-US" sz="2000" dirty="0"/>
          </a:p>
        </p:txBody>
      </p:sp>
      <p:sp>
        <p:nvSpPr>
          <p:cNvPr id="9" name="Text 6"/>
          <p:cNvSpPr/>
          <p:nvPr/>
        </p:nvSpPr>
        <p:spPr>
          <a:xfrm>
            <a:off x="688181" y="2495907"/>
            <a:ext cx="5643920" cy="944047"/>
          </a:xfrm>
          <a:prstGeom prst="rect">
            <a:avLst/>
          </a:prstGeom>
          <a:noFill/>
          <a:ln/>
        </p:spPr>
        <p:txBody>
          <a:bodyPr wrap="square" lIns="0" tIns="0" rIns="0" bIns="0" rtlCol="0" anchor="t"/>
          <a:lstStyle/>
          <a:p>
            <a:pPr algn="r" indent="0" marL="0">
              <a:lnSpc>
                <a:spcPts val="2450"/>
              </a:lnSpc>
              <a:buNone/>
            </a:pPr>
            <a:r>
              <a:rPr lang="en-US" sz="1500" dirty="0">
                <a:solidFill>
                  <a:srgbClr val="272525"/>
                </a:solidFill>
                <a:latin typeface="Montserrat" pitchFamily="34" charset="0"/>
                <a:ea typeface="Montserrat" pitchFamily="34" charset="-122"/>
                <a:cs typeface="Montserrat" pitchFamily="34" charset="-120"/>
              </a:rPr>
              <a:t>At least 1 month prior to the commencement of the previous year relevant to the assessment year from which exemption is sought.</a:t>
            </a:r>
            <a:endParaRPr lang="en-US" sz="1500" dirty="0"/>
          </a:p>
        </p:txBody>
      </p:sp>
      <p:sp>
        <p:nvSpPr>
          <p:cNvPr id="10" name="Shape 7"/>
          <p:cNvSpPr/>
          <p:nvPr/>
        </p:nvSpPr>
        <p:spPr>
          <a:xfrm>
            <a:off x="7513499" y="3376613"/>
            <a:ext cx="589836" cy="22860"/>
          </a:xfrm>
          <a:prstGeom prst="roundRect">
            <a:avLst>
              <a:gd name="adj" fmla="val 774152"/>
            </a:avLst>
          </a:prstGeom>
          <a:solidFill>
            <a:srgbClr val="C1C3D0"/>
          </a:solidFill>
          <a:ln/>
        </p:spPr>
      </p:sp>
      <p:sp>
        <p:nvSpPr>
          <p:cNvPr id="11" name="Shape 8"/>
          <p:cNvSpPr/>
          <p:nvPr/>
        </p:nvSpPr>
        <p:spPr>
          <a:xfrm>
            <a:off x="7094041" y="3166943"/>
            <a:ext cx="442317" cy="442317"/>
          </a:xfrm>
          <a:prstGeom prst="roundRect">
            <a:avLst>
              <a:gd name="adj" fmla="val 40010"/>
            </a:avLst>
          </a:prstGeom>
          <a:solidFill>
            <a:srgbClr val="EEEFF5"/>
          </a:solidFill>
          <a:ln/>
          <a:effectLst>
            <a:outerShdw sx="100000" sy="100000" kx="0" ky="0" algn="bl" rotWithShape="0" blurRad="48260" dist="24130" dir="13500000">
              <a:srgbClr val="ffffff">
                <a:alpha val="70000"/>
              </a:srgbClr>
            </a:outerShdw>
          </a:effectLst>
        </p:spPr>
      </p:sp>
      <p:pic>
        <p:nvPicPr>
          <p:cNvPr id="12" name="Image 1" descr="preencoded.png">    </p:cNvPr>
          <p:cNvPicPr>
            <a:picLocks noChangeAspect="1"/>
          </p:cNvPicPr>
          <p:nvPr/>
        </p:nvPicPr>
        <p:blipFill>
          <a:blip r:embed="rId2"/>
          <a:stretch>
            <a:fillRect/>
          </a:stretch>
        </p:blipFill>
        <p:spPr>
          <a:xfrm>
            <a:off x="7159943" y="3194030"/>
            <a:ext cx="310396" cy="388025"/>
          </a:xfrm>
          <a:prstGeom prst="rect">
            <a:avLst/>
          </a:prstGeom>
        </p:spPr>
      </p:pic>
      <p:sp>
        <p:nvSpPr>
          <p:cNvPr id="13" name="Text 9"/>
          <p:cNvSpPr/>
          <p:nvPr/>
        </p:nvSpPr>
        <p:spPr>
          <a:xfrm>
            <a:off x="8298299" y="3234452"/>
            <a:ext cx="4310420" cy="323374"/>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Existing Approvals (before April 2021)</a:t>
            </a:r>
            <a:endParaRPr lang="en-US" sz="2000" dirty="0"/>
          </a:p>
        </p:txBody>
      </p:sp>
      <p:sp>
        <p:nvSpPr>
          <p:cNvPr id="14" name="Text 10"/>
          <p:cNvSpPr/>
          <p:nvPr/>
        </p:nvSpPr>
        <p:spPr>
          <a:xfrm>
            <a:off x="8298299" y="3675698"/>
            <a:ext cx="5643920" cy="314682"/>
          </a:xfrm>
          <a:prstGeom prst="rect">
            <a:avLst/>
          </a:prstGeom>
          <a:noFill/>
          <a:ln/>
        </p:spPr>
        <p:txBody>
          <a:bodyPr wrap="none" lIns="0" tIns="0" rIns="0" bIns="0" rtlCol="0" anchor="t"/>
          <a:lstStyle/>
          <a:p>
            <a:pPr algn="l" indent="0" marL="0">
              <a:lnSpc>
                <a:spcPts val="2450"/>
              </a:lnSpc>
              <a:buNone/>
            </a:pPr>
            <a:r>
              <a:rPr lang="en-US" sz="1500" dirty="0">
                <a:solidFill>
                  <a:srgbClr val="272525"/>
                </a:solidFill>
                <a:latin typeface="Montserrat" pitchFamily="34" charset="0"/>
                <a:ea typeface="Montserrat" pitchFamily="34" charset="-122"/>
                <a:cs typeface="Montserrat" pitchFamily="34" charset="-120"/>
              </a:rPr>
              <a:t>Within 3 months from the 1st day of April 2021.</a:t>
            </a:r>
            <a:endParaRPr lang="en-US" sz="1500" dirty="0"/>
          </a:p>
        </p:txBody>
      </p:sp>
      <p:sp>
        <p:nvSpPr>
          <p:cNvPr id="15" name="Shape 11"/>
          <p:cNvSpPr/>
          <p:nvPr/>
        </p:nvSpPr>
        <p:spPr>
          <a:xfrm>
            <a:off x="6527066" y="4393525"/>
            <a:ext cx="589836" cy="22860"/>
          </a:xfrm>
          <a:prstGeom prst="roundRect">
            <a:avLst>
              <a:gd name="adj" fmla="val 774152"/>
            </a:avLst>
          </a:prstGeom>
          <a:solidFill>
            <a:srgbClr val="C1C3D0"/>
          </a:solidFill>
          <a:ln/>
        </p:spPr>
      </p:sp>
      <p:sp>
        <p:nvSpPr>
          <p:cNvPr id="16" name="Shape 12"/>
          <p:cNvSpPr/>
          <p:nvPr/>
        </p:nvSpPr>
        <p:spPr>
          <a:xfrm>
            <a:off x="7094041" y="4183856"/>
            <a:ext cx="442317" cy="442317"/>
          </a:xfrm>
          <a:prstGeom prst="roundRect">
            <a:avLst>
              <a:gd name="adj" fmla="val 40010"/>
            </a:avLst>
          </a:prstGeom>
          <a:solidFill>
            <a:srgbClr val="EEEFF5"/>
          </a:solidFill>
          <a:ln/>
          <a:effectLst>
            <a:outerShdw sx="100000" sy="100000" kx="0" ky="0" algn="bl" rotWithShape="0" blurRad="48260" dist="24130" dir="13500000">
              <a:srgbClr val="ffffff">
                <a:alpha val="70000"/>
              </a:srgbClr>
            </a:outerShdw>
          </a:effectLst>
        </p:spPr>
      </p:sp>
      <p:pic>
        <p:nvPicPr>
          <p:cNvPr id="17" name="Image 2" descr="preencoded.png">    </p:cNvPr>
          <p:cNvPicPr>
            <a:picLocks noChangeAspect="1"/>
          </p:cNvPicPr>
          <p:nvPr/>
        </p:nvPicPr>
        <p:blipFill>
          <a:blip r:embed="rId3"/>
          <a:stretch>
            <a:fillRect/>
          </a:stretch>
        </p:blipFill>
        <p:spPr>
          <a:xfrm>
            <a:off x="7159943" y="4210943"/>
            <a:ext cx="310396" cy="388025"/>
          </a:xfrm>
          <a:prstGeom prst="rect">
            <a:avLst/>
          </a:prstGeom>
        </p:spPr>
      </p:pic>
      <p:sp>
        <p:nvSpPr>
          <p:cNvPr id="18" name="Text 13"/>
          <p:cNvSpPr/>
          <p:nvPr/>
        </p:nvSpPr>
        <p:spPr>
          <a:xfrm>
            <a:off x="3744873" y="4251365"/>
            <a:ext cx="2587228" cy="323374"/>
          </a:xfrm>
          <a:prstGeom prst="rect">
            <a:avLst/>
          </a:prstGeom>
          <a:noFill/>
          <a:ln/>
        </p:spPr>
        <p:txBody>
          <a:bodyPr wrap="none" lIns="0" tIns="0" rIns="0" bIns="0" rtlCol="0" anchor="t"/>
          <a:lstStyle/>
          <a:p>
            <a:pPr algn="r"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Expiring Approvals</a:t>
            </a:r>
            <a:endParaRPr lang="en-US" sz="2000" dirty="0"/>
          </a:p>
        </p:txBody>
      </p:sp>
      <p:sp>
        <p:nvSpPr>
          <p:cNvPr id="19" name="Text 14"/>
          <p:cNvSpPr/>
          <p:nvPr/>
        </p:nvSpPr>
        <p:spPr>
          <a:xfrm>
            <a:off x="688181" y="4692610"/>
            <a:ext cx="5643920" cy="314682"/>
          </a:xfrm>
          <a:prstGeom prst="rect">
            <a:avLst/>
          </a:prstGeom>
          <a:noFill/>
          <a:ln/>
        </p:spPr>
        <p:txBody>
          <a:bodyPr wrap="none" lIns="0" tIns="0" rIns="0" bIns="0" rtlCol="0" anchor="t"/>
          <a:lstStyle/>
          <a:p>
            <a:pPr algn="r" indent="0" marL="0">
              <a:lnSpc>
                <a:spcPts val="2450"/>
              </a:lnSpc>
              <a:buNone/>
            </a:pPr>
            <a:r>
              <a:rPr lang="en-US" sz="1500" dirty="0">
                <a:solidFill>
                  <a:srgbClr val="272525"/>
                </a:solidFill>
                <a:latin typeface="Montserrat" pitchFamily="34" charset="0"/>
                <a:ea typeface="Montserrat" pitchFamily="34" charset="-122"/>
                <a:cs typeface="Montserrat" pitchFamily="34" charset="-120"/>
              </a:rPr>
              <a:t>At least six months prior to expiry of the approval.</a:t>
            </a:r>
            <a:endParaRPr lang="en-US" sz="1500" dirty="0"/>
          </a:p>
        </p:txBody>
      </p:sp>
      <p:sp>
        <p:nvSpPr>
          <p:cNvPr id="20" name="Shape 15"/>
          <p:cNvSpPr/>
          <p:nvPr/>
        </p:nvSpPr>
        <p:spPr>
          <a:xfrm>
            <a:off x="7513499" y="5410438"/>
            <a:ext cx="589836" cy="22860"/>
          </a:xfrm>
          <a:prstGeom prst="roundRect">
            <a:avLst>
              <a:gd name="adj" fmla="val 774152"/>
            </a:avLst>
          </a:prstGeom>
          <a:solidFill>
            <a:srgbClr val="C1C3D0"/>
          </a:solidFill>
          <a:ln/>
        </p:spPr>
      </p:sp>
      <p:sp>
        <p:nvSpPr>
          <p:cNvPr id="21" name="Shape 16"/>
          <p:cNvSpPr/>
          <p:nvPr/>
        </p:nvSpPr>
        <p:spPr>
          <a:xfrm>
            <a:off x="7094041" y="5200769"/>
            <a:ext cx="442317" cy="442317"/>
          </a:xfrm>
          <a:prstGeom prst="roundRect">
            <a:avLst>
              <a:gd name="adj" fmla="val 40010"/>
            </a:avLst>
          </a:prstGeom>
          <a:solidFill>
            <a:srgbClr val="EEEFF5"/>
          </a:solidFill>
          <a:ln/>
          <a:effectLst>
            <a:outerShdw sx="100000" sy="100000" kx="0" ky="0" algn="bl" rotWithShape="0" blurRad="48260" dist="24130" dir="13500000">
              <a:srgbClr val="ffffff">
                <a:alpha val="70000"/>
              </a:srgbClr>
            </a:outerShdw>
          </a:effectLst>
        </p:spPr>
      </p:sp>
      <p:pic>
        <p:nvPicPr>
          <p:cNvPr id="22" name="Image 3" descr="preencoded.png">    </p:cNvPr>
          <p:cNvPicPr>
            <a:picLocks noChangeAspect="1"/>
          </p:cNvPicPr>
          <p:nvPr/>
        </p:nvPicPr>
        <p:blipFill>
          <a:blip r:embed="rId4"/>
          <a:stretch>
            <a:fillRect/>
          </a:stretch>
        </p:blipFill>
        <p:spPr>
          <a:xfrm>
            <a:off x="7159943" y="5227856"/>
            <a:ext cx="310396" cy="388025"/>
          </a:xfrm>
          <a:prstGeom prst="rect">
            <a:avLst/>
          </a:prstGeom>
        </p:spPr>
      </p:pic>
      <p:sp>
        <p:nvSpPr>
          <p:cNvPr id="23" name="Text 17"/>
          <p:cNvSpPr/>
          <p:nvPr/>
        </p:nvSpPr>
        <p:spPr>
          <a:xfrm>
            <a:off x="8298299" y="5268278"/>
            <a:ext cx="2771775" cy="323374"/>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Provisionally Registered</a:t>
            </a:r>
            <a:endParaRPr lang="en-US" sz="2000" dirty="0"/>
          </a:p>
        </p:txBody>
      </p:sp>
      <p:sp>
        <p:nvSpPr>
          <p:cNvPr id="24" name="Text 18"/>
          <p:cNvSpPr/>
          <p:nvPr/>
        </p:nvSpPr>
        <p:spPr>
          <a:xfrm>
            <a:off x="8298299" y="5709523"/>
            <a:ext cx="5643920" cy="944047"/>
          </a:xfrm>
          <a:prstGeom prst="rect">
            <a:avLst/>
          </a:prstGeom>
          <a:noFill/>
          <a:ln/>
        </p:spPr>
        <p:txBody>
          <a:bodyPr wrap="square" lIns="0" tIns="0" rIns="0" bIns="0" rtlCol="0" anchor="t"/>
          <a:lstStyle/>
          <a:p>
            <a:pPr algn="l" indent="0" marL="0">
              <a:lnSpc>
                <a:spcPts val="2450"/>
              </a:lnSpc>
              <a:buNone/>
            </a:pPr>
            <a:r>
              <a:rPr lang="en-US" sz="1500" dirty="0">
                <a:solidFill>
                  <a:srgbClr val="272525"/>
                </a:solidFill>
                <a:latin typeface="Montserrat" pitchFamily="34" charset="0"/>
                <a:ea typeface="Montserrat" pitchFamily="34" charset="-122"/>
                <a:cs typeface="Montserrat" pitchFamily="34" charset="-120"/>
              </a:rPr>
              <a:t>At least six months prior to expiry of provisional approval or within six months of commencement of activities, whichever is earlier.</a:t>
            </a:r>
            <a:endParaRPr lang="en-US" sz="1500" dirty="0"/>
          </a:p>
        </p:txBody>
      </p:sp>
      <p:sp>
        <p:nvSpPr>
          <p:cNvPr id="25" name="Text 19"/>
          <p:cNvSpPr/>
          <p:nvPr/>
        </p:nvSpPr>
        <p:spPr>
          <a:xfrm>
            <a:off x="688181" y="7062430"/>
            <a:ext cx="13254038" cy="629364"/>
          </a:xfrm>
          <a:prstGeom prst="rect">
            <a:avLst/>
          </a:prstGeom>
          <a:noFill/>
          <a:ln/>
        </p:spPr>
        <p:txBody>
          <a:bodyPr wrap="square" lIns="0" tIns="0" rIns="0" bIns="0" rtlCol="0" anchor="t"/>
          <a:lstStyle/>
          <a:p>
            <a:pPr algn="l" indent="0" marL="0">
              <a:lnSpc>
                <a:spcPts val="2450"/>
              </a:lnSpc>
              <a:buNone/>
            </a:pPr>
            <a:r>
              <a:rPr lang="en-US" sz="1500" dirty="0">
                <a:solidFill>
                  <a:srgbClr val="272525"/>
                </a:solidFill>
                <a:latin typeface="Montserrat" pitchFamily="34" charset="0"/>
                <a:ea typeface="Montserrat" pitchFamily="34" charset="-122"/>
                <a:cs typeface="Montserrat" pitchFamily="34" charset="-120"/>
              </a:rPr>
              <a:t>These time limits specifically relate to applications for approval of entities referred to in section 10(23C)(iv)(v)(vi)/(via) of the Income Tax Act. Adhering to these deadlines is crucial for charitable and religious institutions seeking tax exemptions.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0680" y="831175"/>
            <a:ext cx="9336048" cy="639723"/>
          </a:xfrm>
          <a:prstGeom prst="rect">
            <a:avLst/>
          </a:prstGeom>
          <a:noFill/>
          <a:ln/>
        </p:spPr>
        <p:txBody>
          <a:bodyPr wrap="none" lIns="0" tIns="0" rIns="0" bIns="0" rtlCol="0" anchor="t"/>
          <a:lstStyle/>
          <a:p>
            <a:pPr algn="l" indent="0" marL="0">
              <a:lnSpc>
                <a:spcPts val="5000"/>
              </a:lnSpc>
              <a:buNone/>
            </a:pPr>
            <a:r>
              <a:rPr lang="en-US" sz="4000" b="1" dirty="0">
                <a:solidFill>
                  <a:srgbClr val="7068F4"/>
                </a:solidFill>
                <a:latin typeface="Barlow Bold" pitchFamily="34" charset="0"/>
                <a:ea typeface="Barlow Bold" pitchFamily="34" charset="-122"/>
                <a:cs typeface="Barlow Bold" pitchFamily="34" charset="-120"/>
              </a:rPr>
              <a:t>Registration Timelines Under Section 12A</a:t>
            </a:r>
            <a:endParaRPr lang="en-US" sz="4000" dirty="0"/>
          </a:p>
        </p:txBody>
      </p:sp>
      <p:sp>
        <p:nvSpPr>
          <p:cNvPr id="3" name="Shape 1"/>
          <p:cNvSpPr/>
          <p:nvPr/>
        </p:nvSpPr>
        <p:spPr>
          <a:xfrm>
            <a:off x="680680" y="2443282"/>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4" name="Text 2"/>
          <p:cNvSpPr/>
          <p:nvPr/>
        </p:nvSpPr>
        <p:spPr>
          <a:xfrm>
            <a:off x="680680" y="2929414"/>
            <a:ext cx="3900726" cy="319802"/>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Previously Registered Instituitions</a:t>
            </a:r>
            <a:endParaRPr lang="en-US" sz="2000" dirty="0"/>
          </a:p>
        </p:txBody>
      </p:sp>
      <p:sp>
        <p:nvSpPr>
          <p:cNvPr id="5" name="Text 3"/>
          <p:cNvSpPr/>
          <p:nvPr/>
        </p:nvSpPr>
        <p:spPr>
          <a:xfrm>
            <a:off x="680680" y="3365897"/>
            <a:ext cx="4228505" cy="311229"/>
          </a:xfrm>
          <a:prstGeom prst="rect">
            <a:avLst/>
          </a:prstGeom>
          <a:noFill/>
          <a:ln/>
        </p:spPr>
        <p:txBody>
          <a:bodyPr wrap="non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Apply within 3 months from April 1, 2021</a:t>
            </a:r>
            <a:endParaRPr lang="en-US" sz="1500" dirty="0"/>
          </a:p>
        </p:txBody>
      </p:sp>
      <p:sp>
        <p:nvSpPr>
          <p:cNvPr id="6" name="Shape 4"/>
          <p:cNvSpPr/>
          <p:nvPr/>
        </p:nvSpPr>
        <p:spPr>
          <a:xfrm>
            <a:off x="5200888" y="2151578"/>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7" name="Text 5"/>
          <p:cNvSpPr/>
          <p:nvPr/>
        </p:nvSpPr>
        <p:spPr>
          <a:xfrm>
            <a:off x="5200888" y="2637711"/>
            <a:ext cx="2559129" cy="319802"/>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Expiring Registrations</a:t>
            </a:r>
            <a:endParaRPr lang="en-US" sz="2000" dirty="0"/>
          </a:p>
        </p:txBody>
      </p:sp>
      <p:sp>
        <p:nvSpPr>
          <p:cNvPr id="8" name="Text 6"/>
          <p:cNvSpPr/>
          <p:nvPr/>
        </p:nvSpPr>
        <p:spPr>
          <a:xfrm>
            <a:off x="5200888" y="3074194"/>
            <a:ext cx="4228505" cy="311229"/>
          </a:xfrm>
          <a:prstGeom prst="rect">
            <a:avLst/>
          </a:prstGeom>
          <a:noFill/>
          <a:ln/>
        </p:spPr>
        <p:txBody>
          <a:bodyPr wrap="non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Apply at least 6 months before expiry</a:t>
            </a:r>
            <a:endParaRPr lang="en-US" sz="1500" dirty="0"/>
          </a:p>
        </p:txBody>
      </p:sp>
      <p:sp>
        <p:nvSpPr>
          <p:cNvPr id="9" name="Shape 7"/>
          <p:cNvSpPr/>
          <p:nvPr/>
        </p:nvSpPr>
        <p:spPr>
          <a:xfrm>
            <a:off x="9721096" y="1859875"/>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10" name="Text 8"/>
          <p:cNvSpPr/>
          <p:nvPr/>
        </p:nvSpPr>
        <p:spPr>
          <a:xfrm>
            <a:off x="9721096" y="2346008"/>
            <a:ext cx="2742367" cy="319802"/>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Provisionally Registered</a:t>
            </a:r>
            <a:endParaRPr lang="en-US" sz="2000" dirty="0"/>
          </a:p>
        </p:txBody>
      </p:sp>
      <p:sp>
        <p:nvSpPr>
          <p:cNvPr id="11" name="Text 9"/>
          <p:cNvSpPr/>
          <p:nvPr/>
        </p:nvSpPr>
        <p:spPr>
          <a:xfrm>
            <a:off x="9721096" y="2782491"/>
            <a:ext cx="4228505" cy="933688"/>
          </a:xfrm>
          <a:prstGeom prst="rect">
            <a:avLst/>
          </a:prstGeom>
          <a:noFill/>
          <a:ln/>
        </p:spPr>
        <p:txBody>
          <a:bodyPr wrap="squar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Apply 6 months before expiry or within 6 months of commencement of activities</a:t>
            </a:r>
            <a:endParaRPr lang="en-US" sz="1500" dirty="0"/>
          </a:p>
        </p:txBody>
      </p:sp>
      <p:sp>
        <p:nvSpPr>
          <p:cNvPr id="12" name="Shape 10"/>
          <p:cNvSpPr/>
          <p:nvPr/>
        </p:nvSpPr>
        <p:spPr>
          <a:xfrm>
            <a:off x="680680" y="4591288"/>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13" name="Text 11"/>
          <p:cNvSpPr/>
          <p:nvPr/>
        </p:nvSpPr>
        <p:spPr>
          <a:xfrm>
            <a:off x="680680" y="5077420"/>
            <a:ext cx="4228505" cy="959406"/>
          </a:xfrm>
          <a:prstGeom prst="rect">
            <a:avLst/>
          </a:prstGeom>
          <a:noFill/>
          <a:ln/>
        </p:spPr>
        <p:txBody>
          <a:bodyPr wrap="squar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For trusts with inoperative registration due to the first proviso to section 11(7) (non-filing of Form 10)</a:t>
            </a:r>
            <a:endParaRPr lang="en-US" sz="2000" dirty="0"/>
          </a:p>
        </p:txBody>
      </p:sp>
      <p:sp>
        <p:nvSpPr>
          <p:cNvPr id="14" name="Text 12"/>
          <p:cNvSpPr/>
          <p:nvPr/>
        </p:nvSpPr>
        <p:spPr>
          <a:xfrm>
            <a:off x="680680" y="6153507"/>
            <a:ext cx="4228505" cy="1244918"/>
          </a:xfrm>
          <a:prstGeom prst="rect">
            <a:avLst/>
          </a:prstGeom>
          <a:noFill/>
          <a:ln/>
        </p:spPr>
        <p:txBody>
          <a:bodyPr wrap="squar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Apply at least six months prior to the assessment year from which registration is sought to be made operative.</a:t>
            </a:r>
            <a:endParaRPr lang="en-US" sz="1500" dirty="0"/>
          </a:p>
        </p:txBody>
      </p:sp>
      <p:sp>
        <p:nvSpPr>
          <p:cNvPr id="15" name="Shape 13"/>
          <p:cNvSpPr/>
          <p:nvPr/>
        </p:nvSpPr>
        <p:spPr>
          <a:xfrm>
            <a:off x="5200888" y="4299585"/>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16" name="Text 14"/>
          <p:cNvSpPr/>
          <p:nvPr/>
        </p:nvSpPr>
        <p:spPr>
          <a:xfrm>
            <a:off x="5200888" y="4785717"/>
            <a:ext cx="3736419" cy="319802"/>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When a trust modifies its objects</a:t>
            </a:r>
            <a:endParaRPr lang="en-US" sz="2000" dirty="0"/>
          </a:p>
        </p:txBody>
      </p:sp>
      <p:sp>
        <p:nvSpPr>
          <p:cNvPr id="17" name="Text 15"/>
          <p:cNvSpPr/>
          <p:nvPr/>
        </p:nvSpPr>
        <p:spPr>
          <a:xfrm>
            <a:off x="5200888" y="5222200"/>
            <a:ext cx="4228505" cy="622459"/>
          </a:xfrm>
          <a:prstGeom prst="rect">
            <a:avLst/>
          </a:prstGeom>
          <a:noFill/>
          <a:ln/>
        </p:spPr>
        <p:txBody>
          <a:bodyPr wrap="squar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Apply within thirty days from the date of adoption or modification</a:t>
            </a:r>
            <a:endParaRPr lang="en-US" sz="1500" dirty="0"/>
          </a:p>
        </p:txBody>
      </p:sp>
      <p:sp>
        <p:nvSpPr>
          <p:cNvPr id="18" name="Shape 16"/>
          <p:cNvSpPr/>
          <p:nvPr/>
        </p:nvSpPr>
        <p:spPr>
          <a:xfrm>
            <a:off x="9721096" y="4007882"/>
            <a:ext cx="4228505" cy="194429"/>
          </a:xfrm>
          <a:prstGeom prst="roundRect">
            <a:avLst>
              <a:gd name="adj" fmla="val 90031"/>
            </a:avLst>
          </a:prstGeom>
          <a:solidFill>
            <a:srgbClr val="EEEFF5"/>
          </a:solidFill>
          <a:ln/>
          <a:effectLst>
            <a:outerShdw sx="100000" sy="100000" kx="0" ky="0" algn="bl" rotWithShape="0" blurRad="48260" dist="24130" dir="13500000">
              <a:srgbClr val="ffffff">
                <a:alpha val="70000"/>
              </a:srgbClr>
            </a:outerShdw>
          </a:effectLst>
        </p:spPr>
      </p:sp>
      <p:sp>
        <p:nvSpPr>
          <p:cNvPr id="19" name="Text 17"/>
          <p:cNvSpPr/>
          <p:nvPr/>
        </p:nvSpPr>
        <p:spPr>
          <a:xfrm>
            <a:off x="9721096" y="4494014"/>
            <a:ext cx="4228505" cy="639604"/>
          </a:xfrm>
          <a:prstGeom prst="rect">
            <a:avLst/>
          </a:prstGeom>
          <a:noFill/>
          <a:ln/>
        </p:spPr>
        <p:txBody>
          <a:bodyPr wrap="square" lIns="0" tIns="0" rIns="0" bIns="0" rtlCol="0" anchor="t"/>
          <a:lstStyle/>
          <a:p>
            <a:pPr algn="l" indent="0" marL="0">
              <a:lnSpc>
                <a:spcPts val="2500"/>
              </a:lnSpc>
              <a:buNone/>
            </a:pPr>
            <a:r>
              <a:rPr lang="en-US" sz="2000" b="1" dirty="0">
                <a:solidFill>
                  <a:srgbClr val="272525"/>
                </a:solidFill>
                <a:latin typeface="Barlow Bold" pitchFamily="34" charset="0"/>
                <a:ea typeface="Barlow Bold" pitchFamily="34" charset="-122"/>
                <a:cs typeface="Barlow Bold" pitchFamily="34" charset="-120"/>
              </a:rPr>
              <a:t>For trusts whose activities have not yet commenced</a:t>
            </a:r>
            <a:endParaRPr lang="en-US" sz="2000" dirty="0"/>
          </a:p>
        </p:txBody>
      </p:sp>
      <p:sp>
        <p:nvSpPr>
          <p:cNvPr id="20" name="Text 18"/>
          <p:cNvSpPr/>
          <p:nvPr/>
        </p:nvSpPr>
        <p:spPr>
          <a:xfrm>
            <a:off x="9721096" y="5250299"/>
            <a:ext cx="4228505" cy="933688"/>
          </a:xfrm>
          <a:prstGeom prst="rect">
            <a:avLst/>
          </a:prstGeom>
          <a:noFill/>
          <a:ln/>
        </p:spPr>
        <p:txBody>
          <a:bodyPr wrap="square" lIns="0" tIns="0" rIns="0" bIns="0" rtlCol="0" anchor="t"/>
          <a:lstStyle/>
          <a:p>
            <a:pPr algn="l" marL="342900" indent="-342900">
              <a:lnSpc>
                <a:spcPts val="2450"/>
              </a:lnSpc>
              <a:buSzPct val="100000"/>
              <a:buChar char="•"/>
            </a:pPr>
            <a:r>
              <a:rPr lang="en-US" sz="1500" dirty="0">
                <a:solidFill>
                  <a:srgbClr val="272525"/>
                </a:solidFill>
                <a:latin typeface="Montserrat" pitchFamily="34" charset="0"/>
                <a:ea typeface="Montserrat" pitchFamily="34" charset="-122"/>
                <a:cs typeface="Montserrat" pitchFamily="34" charset="-120"/>
              </a:rPr>
              <a:t>Application must be made at least one month prior to the commencement of the relevant previous year.</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2025-05-25T15:08:22Z</dcterms:created>
  <dcterms:modified xsi:type="dcterms:W3CDTF">2025-05-25T15:08:22Z</dcterms:modified>
</cp:coreProperties>
</file>