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sldIdLst>
    <p:sldId id="294" r:id="rId2"/>
    <p:sldId id="256" r:id="rId3"/>
    <p:sldId id="295" r:id="rId4"/>
    <p:sldId id="296" r:id="rId5"/>
    <p:sldId id="274" r:id="rId6"/>
    <p:sldId id="305" r:id="rId7"/>
    <p:sldId id="265" r:id="rId8"/>
    <p:sldId id="261" r:id="rId9"/>
    <p:sldId id="262" r:id="rId10"/>
    <p:sldId id="259" r:id="rId11"/>
    <p:sldId id="257" r:id="rId12"/>
    <p:sldId id="258" r:id="rId13"/>
    <p:sldId id="260" r:id="rId14"/>
    <p:sldId id="297" r:id="rId15"/>
    <p:sldId id="264" r:id="rId16"/>
    <p:sldId id="270" r:id="rId17"/>
    <p:sldId id="271" r:id="rId18"/>
    <p:sldId id="272" r:id="rId19"/>
    <p:sldId id="273" r:id="rId20"/>
    <p:sldId id="306" r:id="rId21"/>
    <p:sldId id="267" r:id="rId22"/>
    <p:sldId id="266" r:id="rId23"/>
    <p:sldId id="268" r:id="rId24"/>
    <p:sldId id="269" r:id="rId25"/>
    <p:sldId id="298" r:id="rId26"/>
    <p:sldId id="275" r:id="rId27"/>
    <p:sldId id="281" r:id="rId28"/>
    <p:sldId id="300" r:id="rId29"/>
    <p:sldId id="282" r:id="rId30"/>
    <p:sldId id="283" r:id="rId31"/>
    <p:sldId id="289" r:id="rId32"/>
    <p:sldId id="287" r:id="rId33"/>
    <p:sldId id="290" r:id="rId34"/>
    <p:sldId id="286" r:id="rId35"/>
    <p:sldId id="291" r:id="rId36"/>
    <p:sldId id="293" r:id="rId37"/>
    <p:sldId id="309" r:id="rId38"/>
    <p:sldId id="292" r:id="rId39"/>
    <p:sldId id="288" r:id="rId40"/>
    <p:sldId id="299" r:id="rId41"/>
    <p:sldId id="276" r:id="rId42"/>
    <p:sldId id="277" r:id="rId43"/>
    <p:sldId id="280" r:id="rId44"/>
    <p:sldId id="285" r:id="rId45"/>
    <p:sldId id="278" r:id="rId46"/>
    <p:sldId id="301" r:id="rId47"/>
    <p:sldId id="302" r:id="rId48"/>
    <p:sldId id="303" r:id="rId49"/>
    <p:sldId id="307" r:id="rId50"/>
    <p:sldId id="308" r:id="rId51"/>
    <p:sldId id="30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5"/>
    <p:restoredTop sz="94689"/>
  </p:normalViewPr>
  <p:slideViewPr>
    <p:cSldViewPr snapToGrid="0">
      <p:cViewPr varScale="1">
        <p:scale>
          <a:sx n="108" d="100"/>
          <a:sy n="108" d="100"/>
        </p:scale>
        <p:origin x="224" y="1640"/>
      </p:cViewPr>
      <p:guideLst/>
    </p:cSldViewPr>
  </p:slideViewPr>
  <p:outlineViewPr>
    <p:cViewPr>
      <p:scale>
        <a:sx n="33" d="100"/>
        <a:sy n="33" d="100"/>
      </p:scale>
      <p:origin x="0" y="-2115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5C6F6-9DC5-4648-8B9D-C98A5B114F48}" type="datetimeFigureOut">
              <a:rPr lang="en-US" smtClean="0"/>
              <a:t>3/22/26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47E49-5530-714C-BEFA-919BE179AD4F}" type="slidenum">
              <a:rPr lang="en-US" smtClean="0"/>
              <a:t>‹#›</a:t>
            </a:fld>
            <a:endParaRPr lang="en-US"/>
          </a:p>
        </p:txBody>
      </p:sp>
    </p:spTree>
    <p:extLst>
      <p:ext uri="{BB962C8B-B14F-4D97-AF65-F5344CB8AC3E}">
        <p14:creationId xmlns:p14="http://schemas.microsoft.com/office/powerpoint/2010/main" val="152384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47E49-5530-714C-BEFA-919BE179AD4F}" type="slidenum">
              <a:rPr lang="en-US" smtClean="0"/>
              <a:t>38</a:t>
            </a:fld>
            <a:endParaRPr lang="en-US"/>
          </a:p>
        </p:txBody>
      </p:sp>
    </p:spTree>
    <p:extLst>
      <p:ext uri="{BB962C8B-B14F-4D97-AF65-F5344CB8AC3E}">
        <p14:creationId xmlns:p14="http://schemas.microsoft.com/office/powerpoint/2010/main" val="15047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47E49-5530-714C-BEFA-919BE179AD4F}" type="slidenum">
              <a:rPr lang="en-US" smtClean="0"/>
              <a:t>45</a:t>
            </a:fld>
            <a:endParaRPr lang="en-US"/>
          </a:p>
        </p:txBody>
      </p:sp>
    </p:spTree>
    <p:extLst>
      <p:ext uri="{BB962C8B-B14F-4D97-AF65-F5344CB8AC3E}">
        <p14:creationId xmlns:p14="http://schemas.microsoft.com/office/powerpoint/2010/main" val="260166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47E49-5530-714C-BEFA-919BE179AD4F}" type="slidenum">
              <a:rPr lang="en-US" smtClean="0"/>
              <a:t>48</a:t>
            </a:fld>
            <a:endParaRPr lang="en-US"/>
          </a:p>
        </p:txBody>
      </p:sp>
    </p:spTree>
    <p:extLst>
      <p:ext uri="{BB962C8B-B14F-4D97-AF65-F5344CB8AC3E}">
        <p14:creationId xmlns:p14="http://schemas.microsoft.com/office/powerpoint/2010/main" val="67919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47E49-5530-714C-BEFA-919BE179AD4F}" type="slidenum">
              <a:rPr lang="en-US" smtClean="0"/>
              <a:t>51</a:t>
            </a:fld>
            <a:endParaRPr lang="en-US"/>
          </a:p>
        </p:txBody>
      </p:sp>
    </p:spTree>
    <p:extLst>
      <p:ext uri="{BB962C8B-B14F-4D97-AF65-F5344CB8AC3E}">
        <p14:creationId xmlns:p14="http://schemas.microsoft.com/office/powerpoint/2010/main" val="114043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8AA-4A13-EBDD-19A4-B7861E339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A5152-2EB7-3938-8FC2-1B12B955B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6380D-C2E2-A37C-5573-4B3B81D92F8A}"/>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5" name="Footer Placeholder 4">
            <a:extLst>
              <a:ext uri="{FF2B5EF4-FFF2-40B4-BE49-F238E27FC236}">
                <a16:creationId xmlns:a16="http://schemas.microsoft.com/office/drawing/2014/main" id="{C6FAD99E-99B7-805E-8654-D4DE22AD3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0A8D6-EE2A-9302-6952-B587A9E60D8D}"/>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378977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547F-781E-7B61-0FAD-FC05802506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17743-3B48-9AA3-CA60-34EB070FDD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F7C01-8FE2-C857-B4C6-6D2FD395C9D1}"/>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5" name="Footer Placeholder 4">
            <a:extLst>
              <a:ext uri="{FF2B5EF4-FFF2-40B4-BE49-F238E27FC236}">
                <a16:creationId xmlns:a16="http://schemas.microsoft.com/office/drawing/2014/main" id="{E8D18E09-1081-51C5-C473-1D31547AE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C0F1B-C4B7-3D08-323A-D7D16EFD04C2}"/>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15176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48B8E-E5D6-2D7E-346A-DB5E1358D8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BF590-5EF4-7CBD-4F3E-B8F3C6EA6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D82E1-89B7-8E9A-4E1E-C1D04363CBCB}"/>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5" name="Footer Placeholder 4">
            <a:extLst>
              <a:ext uri="{FF2B5EF4-FFF2-40B4-BE49-F238E27FC236}">
                <a16:creationId xmlns:a16="http://schemas.microsoft.com/office/drawing/2014/main" id="{DEFB2BCD-0CE4-6C68-388D-3D8157E4F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30AE4-1551-B36E-C6E5-1B5C4AEE6E94}"/>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343475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69B3-9A8C-77DA-0945-967173D7A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6616A-CC31-C90F-1226-848CDB3CE5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A6BE6-61E4-ADDD-CB49-011668BBA196}"/>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5" name="Footer Placeholder 4">
            <a:extLst>
              <a:ext uri="{FF2B5EF4-FFF2-40B4-BE49-F238E27FC236}">
                <a16:creationId xmlns:a16="http://schemas.microsoft.com/office/drawing/2014/main" id="{EE8AC587-386E-088E-4CED-4E7C7A5C6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16747-F5B9-8F32-4D37-1AF14DF9270B}"/>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368892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8531-A4E2-F923-C718-177093E4A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4D25A1-F738-8CF0-40C8-E5956578B1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FBCBA3-3865-1513-0489-ED8B58B520A4}"/>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5" name="Footer Placeholder 4">
            <a:extLst>
              <a:ext uri="{FF2B5EF4-FFF2-40B4-BE49-F238E27FC236}">
                <a16:creationId xmlns:a16="http://schemas.microsoft.com/office/drawing/2014/main" id="{223A1D7D-4A03-AF8C-B63D-A03E6194A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B448D-321D-94D8-CBC5-C493D264FD17}"/>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333596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9733-363C-80AB-F13B-4C87CC714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65E93-3CD0-0800-04EF-AA5C53BB1B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3C5AB-61B0-5D5B-482E-CBB386BD50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D30FB-E412-E820-21A4-764F0484E758}"/>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6" name="Footer Placeholder 5">
            <a:extLst>
              <a:ext uri="{FF2B5EF4-FFF2-40B4-BE49-F238E27FC236}">
                <a16:creationId xmlns:a16="http://schemas.microsoft.com/office/drawing/2014/main" id="{D56FFFF7-3511-C154-48A5-1283DEEF8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295B3-424E-15FF-BC52-47A3A87EBF8E}"/>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137172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0004-55FF-291B-F803-8527AD2766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BD367-A40D-609C-50C3-2E38377EC4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921067-9852-BFD3-0FDC-44311BC5B0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6AED2-E2FB-1D72-ADF5-B86B07D39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6800-934E-C50B-7156-F4E88B680B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8A207-96B2-E724-8371-9A03A59B501D}"/>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8" name="Footer Placeholder 7">
            <a:extLst>
              <a:ext uri="{FF2B5EF4-FFF2-40B4-BE49-F238E27FC236}">
                <a16:creationId xmlns:a16="http://schemas.microsoft.com/office/drawing/2014/main" id="{60E2A720-991A-7C83-3377-669E6A94F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107402-0D62-F9DD-A2A2-FDF99078D155}"/>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87389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BE03-9911-2256-7913-A6F02F9AAE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FFC0A9-6A47-C678-F482-07F574F0B1C7}"/>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4" name="Footer Placeholder 3">
            <a:extLst>
              <a:ext uri="{FF2B5EF4-FFF2-40B4-BE49-F238E27FC236}">
                <a16:creationId xmlns:a16="http://schemas.microsoft.com/office/drawing/2014/main" id="{1AC868DE-7BE7-DF6F-1347-A8B7FB686B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58A1D8-97B7-4DD3-387F-1DD565C259DE}"/>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39875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4BD0F-6979-3256-05F8-B6596924E956}"/>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3" name="Footer Placeholder 2">
            <a:extLst>
              <a:ext uri="{FF2B5EF4-FFF2-40B4-BE49-F238E27FC236}">
                <a16:creationId xmlns:a16="http://schemas.microsoft.com/office/drawing/2014/main" id="{18107C7F-A43E-5A46-4A26-C48AE1DCC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2D746-54BE-7CFB-BF6D-AF287DB3E09A}"/>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302643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0389-116E-E3E8-FA50-7FE408A7C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DD448-E76A-636A-79B7-664875362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5A26B5-70F3-CF50-452A-152BEC1CD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9842D-FA69-20B1-B9BF-C9C751389045}"/>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6" name="Footer Placeholder 5">
            <a:extLst>
              <a:ext uri="{FF2B5EF4-FFF2-40B4-BE49-F238E27FC236}">
                <a16:creationId xmlns:a16="http://schemas.microsoft.com/office/drawing/2014/main" id="{A1B53769-D8F2-51F5-866D-26CD68B5D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C0A76-E75C-C704-CE7C-57202EAE105C}"/>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113974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B813-9FF7-D44E-A9DA-982F4F1FA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1EFFD-E772-3E4F-BCC8-818CDF333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F6E06-E205-A084-2899-2719E0E4D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67DA0-EC96-4E38-0507-874DCE1F4CC5}"/>
              </a:ext>
            </a:extLst>
          </p:cNvPr>
          <p:cNvSpPr>
            <a:spLocks noGrp="1"/>
          </p:cNvSpPr>
          <p:nvPr>
            <p:ph type="dt" sz="half" idx="10"/>
          </p:nvPr>
        </p:nvSpPr>
        <p:spPr/>
        <p:txBody>
          <a:bodyPr/>
          <a:lstStyle/>
          <a:p>
            <a:fld id="{7A5CC8A2-BE5E-204E-9E18-50965280B9D7}" type="datetimeFigureOut">
              <a:rPr lang="en-US" smtClean="0"/>
              <a:t>3/22/26</a:t>
            </a:fld>
            <a:endParaRPr lang="en-US"/>
          </a:p>
        </p:txBody>
      </p:sp>
      <p:sp>
        <p:nvSpPr>
          <p:cNvPr id="6" name="Footer Placeholder 5">
            <a:extLst>
              <a:ext uri="{FF2B5EF4-FFF2-40B4-BE49-F238E27FC236}">
                <a16:creationId xmlns:a16="http://schemas.microsoft.com/office/drawing/2014/main" id="{823729B4-343D-4DC5-7BE4-0479F6D9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0E988-30CA-C09B-DD2E-AE5255854118}"/>
              </a:ext>
            </a:extLst>
          </p:cNvPr>
          <p:cNvSpPr>
            <a:spLocks noGrp="1"/>
          </p:cNvSpPr>
          <p:nvPr>
            <p:ph type="sldNum" sz="quarter" idx="12"/>
          </p:nvPr>
        </p:nvSpPr>
        <p:spPr/>
        <p:txBody>
          <a:bodyPr/>
          <a:lstStyle/>
          <a:p>
            <a:fld id="{16053EF5-5BE3-314C-9079-128721FF1C10}" type="slidenum">
              <a:rPr lang="en-US" smtClean="0"/>
              <a:t>‹#›</a:t>
            </a:fld>
            <a:endParaRPr lang="en-US"/>
          </a:p>
        </p:txBody>
      </p:sp>
    </p:spTree>
    <p:extLst>
      <p:ext uri="{BB962C8B-B14F-4D97-AF65-F5344CB8AC3E}">
        <p14:creationId xmlns:p14="http://schemas.microsoft.com/office/powerpoint/2010/main" val="42902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6245F-EA2D-0C2D-1544-A0E193A65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BFA4A3-6D6C-53CA-DA6F-E74C2F396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6D624-5F6B-7081-C717-AC0DB07EC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5CC8A2-BE5E-204E-9E18-50965280B9D7}" type="datetimeFigureOut">
              <a:rPr lang="en-US" smtClean="0"/>
              <a:t>3/22/26</a:t>
            </a:fld>
            <a:endParaRPr lang="en-US"/>
          </a:p>
        </p:txBody>
      </p:sp>
      <p:sp>
        <p:nvSpPr>
          <p:cNvPr id="5" name="Footer Placeholder 4">
            <a:extLst>
              <a:ext uri="{FF2B5EF4-FFF2-40B4-BE49-F238E27FC236}">
                <a16:creationId xmlns:a16="http://schemas.microsoft.com/office/drawing/2014/main" id="{4D7E4A99-95DB-A015-ECD7-A1EA17D8A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96F4AD-6F54-A9AE-19E1-B65C3EB92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053EF5-5BE3-314C-9079-128721FF1C10}" type="slidenum">
              <a:rPr lang="en-US" smtClean="0"/>
              <a:t>‹#›</a:t>
            </a:fld>
            <a:endParaRPr lang="en-US"/>
          </a:p>
        </p:txBody>
      </p:sp>
    </p:spTree>
    <p:extLst>
      <p:ext uri="{BB962C8B-B14F-4D97-AF65-F5344CB8AC3E}">
        <p14:creationId xmlns:p14="http://schemas.microsoft.com/office/powerpoint/2010/main" val="2469746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search?q=Karnataka&amp;sca_esv=63e1c1c2b01bb700&amp;sxsrf=ANbL-n7UlVR6MEFQio5YMDvjSUbJemG6Hw%3A1774108036190&amp;ei=hL2-afilC5mUseMP1668-Q8&amp;biw=1024&amp;bih=1005&amp;ved=2ahUKEwjotdbCrbGTAxWVSGcHHc72LvgQgK4QegQIAxAB&amp;uact=5&amp;oq=for+every+rupee+TN%2C+Karnataka%2C+Kerala%2C+AP+%26+Telangana+earn+in+taxes%2C+how+much+do+they+get+back+from+the+centre&amp;gs_lp=Egxnd3Mtd2l6LXNlcnAibmZvciBldmVyeSBydXBlZSBUTiwgS2FybmF0YWthLCBLZXJhbGEsIEFQICYgVGVsYW5nYW5hIGVhcm4gaW4gdGF4ZXMsIGhvdyBtdWNoIGRvIHRoZXkgZ2V0IGJhY2sgZnJvbSB0aGUgY2VudHJlSJ2eAlAAWJSbAnABeAGQAQCYAcUCoAHOTqoBCDEuNTUuOS4xuAEDyAEA-AEBmAI-oAK0TMICCxAAGIAEGJECGIoFwgIOEC4YgAQYsQMY0QMYxwHCAhEQLhiABBixAxjRAxiDARjHAcICCxAAGIAEGLEDGIMBwgIFEAAYgATCAggQABiABBixA8ICDhAuGIAEGLEDGIMBGIoFwgILEAAYgAQYsQMYigXCAgQQIxgnwgILEC4YgAQYsQMYgwHCAg4QABiABBixAxiDARiKBcICCBAuGIAEGLEDwgIEEAAYA8ICChAAGIAEGEMYigXCAgYQABgWGB7CAggQABgWGAoYHsICCxAAGIAEGIYDGIoFwgIFEAAY7wXCAgUQIRigAcICBxAhGKABGArCAgQQIRgVmAMA4gMFEgExIECSBwkxLjQ4LjEyLjGgB7nEArIHCTAuNDguMTIuMbgHsUzCBwcyLjQ1LjE1yAeNAYAIAA&amp;sclient=gws-wiz-serp&amp;mstk=AUtExfAbhOk76-tye9ln7AqWEYG4WJq0wOlfZHZSSFCKaR_0unTB-aEdGFh2BjiMDOp3K37oRPdBnk6AveRYxMN3moa8XSuNKLYGlUzJAAbsp6K2Y7orjaZpRjzGQ-1_O0xfc8SmC1GAjNcPFuwXJtKMmjy_AAQewpA9z140l-jKZ1tZkttKNclAwrBxB3JsBAd0x0B7DZiJEfy0Stto3hPZfiCaExa0cRNenEhxqNrA-msGFWe8EH8LkYbRHpLHhjcjtOUcnxUJgc70y1dAyMSv7Tno&amp;csui=3"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google.com/search?q=Telangana&amp;sca_esv=63e1c1c2b01bb700&amp;sxsrf=ANbL-n7UlVR6MEFQio5YMDvjSUbJemG6Hw%3A1774108036190&amp;ei=hL2-afilC5mUseMP1668-Q8&amp;biw=1024&amp;bih=1005&amp;ved=2ahUKEwjotdbCrbGTAxWVSGcHHc72LvgQgK4QegQIAxAF&amp;uact=5&amp;oq=for+every+rupee+TN%2C+Karnataka%2C+Kerala%2C+AP+%26+Telangana+earn+in+taxes%2C+how+much+do+they+get+back+from+the+centre&amp;gs_lp=Egxnd3Mtd2l6LXNlcnAibmZvciBldmVyeSBydXBlZSBUTiwgS2FybmF0YWthLCBLZXJhbGEsIEFQICYgVGVsYW5nYW5hIGVhcm4gaW4gdGF4ZXMsIGhvdyBtdWNoIGRvIHRoZXkgZ2V0IGJhY2sgZnJvbSB0aGUgY2VudHJlSJ2eAlAAWJSbAnABeAGQAQCYAcUCoAHOTqoBCDEuNTUuOS4xuAEDyAEA-AEBmAI-oAK0TMICCxAAGIAEGJECGIoFwgIOEC4YgAQYsQMY0QMYxwHCAhEQLhiABBixAxjRAxiDARjHAcICCxAAGIAEGLEDGIMBwgIFEAAYgATCAggQABiABBixA8ICDhAuGIAEGLEDGIMBGIoFwgILEAAYgAQYsQMYigXCAgQQIxgnwgILEC4YgAQYsQMYgwHCAg4QABiABBixAxiDARiKBcICCBAuGIAEGLEDwgIEEAAYA8ICChAAGIAEGEMYigXCAgYQABgWGB7CAggQABgWGAoYHsICCxAAGIAEGIYDGIoFwgIFEAAY7wXCAgUQIRigAcICBxAhGKABGArCAgQQIRgVmAMA4gMFEgExIECSBwkxLjQ4LjEyLjGgB7nEArIHCTAuNDguMTIuMbgHsUzCBwcyLjQ1LjE1yAeNAYAIAA&amp;sclient=gws-wiz-serp&amp;mstk=AUtExfAbhOk76-tye9ln7AqWEYG4WJq0wOlfZHZSSFCKaR_0unTB-aEdGFh2BjiMDOp3K37oRPdBnk6AveRYxMN3moa8XSuNKLYGlUzJAAbsp6K2Y7orjaZpRjzGQ-1_O0xfc8SmC1GAjNcPFuwXJtKMmjy_AAQewpA9z140l-jKZ1tZkttKNclAwrBxB3JsBAd0x0B7DZiJEfy0Stto3hPZfiCaExa0cRNenEhxqNrA-msGFWe8EH8LkYbRHpLHhjcjtOUcnxUJgc70y1dAyMSv7Tno&amp;csui=3" TargetMode="External"/><Relationship Id="rId4" Type="http://schemas.openxmlformats.org/officeDocument/2006/relationships/hyperlink" Target="https://www.google.com/search?q=Tamil+Nadu&amp;sca_esv=63e1c1c2b01bb700&amp;sxsrf=ANbL-n7UlVR6MEFQio5YMDvjSUbJemG6Hw%3A1774108036190&amp;ei=hL2-afilC5mUseMP1668-Q8&amp;biw=1024&amp;bih=1005&amp;ved=2ahUKEwjotdbCrbGTAxWVSGcHHc72LvgQgK4QegQIAxAD&amp;uact=5&amp;oq=for+every+rupee+TN%2C+Karnataka%2C+Kerala%2C+AP+%26+Telangana+earn+in+taxes%2C+how+much+do+they+get+back+from+the+centre&amp;gs_lp=Egxnd3Mtd2l6LXNlcnAibmZvciBldmVyeSBydXBlZSBUTiwgS2FybmF0YWthLCBLZXJhbGEsIEFQICYgVGVsYW5nYW5hIGVhcm4gaW4gdGF4ZXMsIGhvdyBtdWNoIGRvIHRoZXkgZ2V0IGJhY2sgZnJvbSB0aGUgY2VudHJlSJ2eAlAAWJSbAnABeAGQAQCYAcUCoAHOTqoBCDEuNTUuOS4xuAEDyAEA-AEBmAI-oAK0TMICCxAAGIAEGJECGIoFwgIOEC4YgAQYsQMY0QMYxwHCAhEQLhiABBixAxjRAxiDARjHAcICCxAAGIAEGLEDGIMBwgIFEAAYgATCAggQABiABBixA8ICDhAuGIAEGLEDGIMBGIoFwgILEAAYgAQYsQMYigXCAgQQIxgnwgILEC4YgAQYsQMYgwHCAg4QABiABBixAxiDARiKBcICCBAuGIAEGLEDwgIEEAAYA8ICChAAGIAEGEMYigXCAgYQABgWGB7CAggQABgWGAoYHsICCxAAGIAEGIYDGIoFwgIFEAAY7wXCAgUQIRigAcICBxAhGKABGArCAgQQIRgVmAMA4gMFEgExIECSBwkxLjQ4LjEyLjGgB7nEArIHCTAuNDguMTIuMbgHsUzCBwcyLjQ1LjE1yAeNAYAIAA&amp;sclient=gws-wiz-serp&amp;mstk=AUtExfAbhOk76-tye9ln7AqWEYG4WJq0wOlfZHZSSFCKaR_0unTB-aEdGFh2BjiMDOp3K37oRPdBnk6AveRYxMN3moa8XSuNKLYGlUzJAAbsp6K2Y7orjaZpRjzGQ-1_O0xfc8SmC1GAjNcPFuwXJtKMmjy_AAQewpA9z140l-jKZ1tZkttKNclAwrBxB3JsBAd0x0B7DZiJEfy0Stto3hPZfiCaExa0cRNenEhxqNrA-msGFWe8EH8LkYbRHpLHhjcjtOUcnxUJgc70y1dAyMSv7Tno&amp;csui=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F41C-C889-4C7D-9C22-AC66BC3A1B84}"/>
              </a:ext>
            </a:extLst>
          </p:cNvPr>
          <p:cNvSpPr>
            <a:spLocks noGrp="1"/>
          </p:cNvSpPr>
          <p:nvPr>
            <p:ph type="ctrTitle"/>
          </p:nvPr>
        </p:nvSpPr>
        <p:spPr/>
        <p:txBody>
          <a:bodyPr/>
          <a:lstStyle/>
          <a:p>
            <a:r>
              <a:rPr lang="en-US" dirty="0"/>
              <a:t>The States and the Economy in Federal India</a:t>
            </a:r>
          </a:p>
        </p:txBody>
      </p:sp>
      <p:sp>
        <p:nvSpPr>
          <p:cNvPr id="3" name="Subtitle 2">
            <a:extLst>
              <a:ext uri="{FF2B5EF4-FFF2-40B4-BE49-F238E27FC236}">
                <a16:creationId xmlns:a16="http://schemas.microsoft.com/office/drawing/2014/main" id="{66AB8AEF-389D-BDDF-EEA0-5764F221BC7A}"/>
              </a:ext>
            </a:extLst>
          </p:cNvPr>
          <p:cNvSpPr>
            <a:spLocks noGrp="1"/>
          </p:cNvSpPr>
          <p:nvPr>
            <p:ph type="subTitle" idx="1"/>
          </p:nvPr>
        </p:nvSpPr>
        <p:spPr/>
        <p:txBody>
          <a:bodyPr>
            <a:normAutofit lnSpcReduction="10000"/>
          </a:bodyPr>
          <a:lstStyle/>
          <a:p>
            <a:r>
              <a:rPr lang="en-US" dirty="0" err="1"/>
              <a:t>M.R.Vikram</a:t>
            </a:r>
            <a:br>
              <a:rPr lang="en-US" dirty="0"/>
            </a:br>
            <a:r>
              <a:rPr lang="en-US" dirty="0" err="1"/>
              <a:t>M.Anandam</a:t>
            </a:r>
            <a:r>
              <a:rPr lang="en-US" dirty="0"/>
              <a:t> &amp; Co</a:t>
            </a:r>
            <a:br>
              <a:rPr lang="en-US" dirty="0"/>
            </a:br>
            <a:br>
              <a:rPr lang="en-US" dirty="0"/>
            </a:br>
            <a:r>
              <a:rPr lang="en-US" dirty="0"/>
              <a:t>A presentation at ICAI, Hyderabad</a:t>
            </a:r>
            <a:br>
              <a:rPr lang="en-US" dirty="0"/>
            </a:br>
            <a:r>
              <a:rPr lang="en-US" dirty="0"/>
              <a:t>22</a:t>
            </a:r>
            <a:r>
              <a:rPr lang="en-US" baseline="30000" dirty="0"/>
              <a:t>nd</a:t>
            </a:r>
            <a:r>
              <a:rPr lang="en-US" dirty="0"/>
              <a:t> March 2026</a:t>
            </a:r>
          </a:p>
        </p:txBody>
      </p:sp>
    </p:spTree>
    <p:extLst>
      <p:ext uri="{BB962C8B-B14F-4D97-AF65-F5344CB8AC3E}">
        <p14:creationId xmlns:p14="http://schemas.microsoft.com/office/powerpoint/2010/main" val="19436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7A771C-1F93-CF38-279C-638CA8DBBFD2}"/>
              </a:ext>
            </a:extLst>
          </p:cNvPr>
          <p:cNvSpPr txBox="1"/>
          <p:nvPr/>
        </p:nvSpPr>
        <p:spPr>
          <a:xfrm>
            <a:off x="1428750" y="1531620"/>
            <a:ext cx="9601200" cy="923330"/>
          </a:xfrm>
          <a:prstGeom prst="rect">
            <a:avLst/>
          </a:prstGeom>
          <a:noFill/>
        </p:spPr>
        <p:txBody>
          <a:bodyPr wrap="square" rtlCol="0">
            <a:spAutoFit/>
          </a:bodyPr>
          <a:lstStyle/>
          <a:p>
            <a:br>
              <a:rPr lang="en-IN" dirty="0"/>
            </a:br>
            <a:br>
              <a:rPr lang="en-IN" b="1" i="1" dirty="0"/>
            </a:br>
            <a:endParaRPr lang="en-US" b="1" i="1" dirty="0"/>
          </a:p>
        </p:txBody>
      </p:sp>
      <p:sp>
        <p:nvSpPr>
          <p:cNvPr id="3" name="TextBox 2">
            <a:extLst>
              <a:ext uri="{FF2B5EF4-FFF2-40B4-BE49-F238E27FC236}">
                <a16:creationId xmlns:a16="http://schemas.microsoft.com/office/drawing/2014/main" id="{90904DBB-39A9-7210-FE1F-BD461C4A347F}"/>
              </a:ext>
            </a:extLst>
          </p:cNvPr>
          <p:cNvSpPr txBox="1"/>
          <p:nvPr/>
        </p:nvSpPr>
        <p:spPr>
          <a:xfrm>
            <a:off x="594360" y="2560320"/>
            <a:ext cx="7006590" cy="3416320"/>
          </a:xfrm>
          <a:prstGeom prst="rect">
            <a:avLst/>
          </a:prstGeom>
          <a:noFill/>
        </p:spPr>
        <p:txBody>
          <a:bodyPr wrap="square" rtlCol="0">
            <a:spAutoFit/>
          </a:bodyPr>
          <a:lstStyle/>
          <a:p>
            <a:r>
              <a:rPr lang="en-US" sz="2400" dirty="0"/>
              <a:t>Taken together, UP &amp; Bihar’s population  estimate of 36 crores will make it the third largest country in the world, surpassed only by India (142 </a:t>
            </a:r>
            <a:r>
              <a:rPr lang="en-US" sz="2400" dirty="0" err="1"/>
              <a:t>cr</a:t>
            </a:r>
            <a:r>
              <a:rPr lang="en-US" sz="2400" dirty="0"/>
              <a:t>) and China (140 </a:t>
            </a:r>
            <a:r>
              <a:rPr lang="en-US" sz="2400" dirty="0" err="1"/>
              <a:t>cr</a:t>
            </a:r>
            <a:r>
              <a:rPr lang="en-US" sz="2400" dirty="0"/>
              <a:t>)</a:t>
            </a:r>
            <a:br>
              <a:rPr lang="en-US" sz="2400" dirty="0"/>
            </a:br>
            <a:br>
              <a:rPr lang="en-US" sz="2400" dirty="0"/>
            </a:br>
            <a:br>
              <a:rPr lang="en-US" sz="2400" dirty="0"/>
            </a:br>
            <a:r>
              <a:rPr lang="en-US" sz="2400" i="1" dirty="0"/>
              <a:t>If UP was a separate country, it would be the seventh largest country (in terms of population) in the world.  </a:t>
            </a:r>
          </a:p>
        </p:txBody>
      </p:sp>
      <p:sp>
        <p:nvSpPr>
          <p:cNvPr id="4" name="TextBox 3">
            <a:extLst>
              <a:ext uri="{FF2B5EF4-FFF2-40B4-BE49-F238E27FC236}">
                <a16:creationId xmlns:a16="http://schemas.microsoft.com/office/drawing/2014/main" id="{1107ED4A-DAAE-0D73-7032-63F9763AE6AE}"/>
              </a:ext>
            </a:extLst>
          </p:cNvPr>
          <p:cNvSpPr txBox="1"/>
          <p:nvPr/>
        </p:nvSpPr>
        <p:spPr>
          <a:xfrm>
            <a:off x="1657350" y="297180"/>
            <a:ext cx="9372600" cy="523220"/>
          </a:xfrm>
          <a:prstGeom prst="rect">
            <a:avLst/>
          </a:prstGeom>
          <a:noFill/>
        </p:spPr>
        <p:txBody>
          <a:bodyPr wrap="square" rtlCol="0">
            <a:spAutoFit/>
          </a:bodyPr>
          <a:lstStyle/>
          <a:p>
            <a:pPr algn="ctr"/>
            <a:r>
              <a:rPr lang="en-US" sz="2800" dirty="0"/>
              <a:t>A country within a country</a:t>
            </a:r>
          </a:p>
        </p:txBody>
      </p:sp>
      <p:sp>
        <p:nvSpPr>
          <p:cNvPr id="5" name="TextBox 4">
            <a:extLst>
              <a:ext uri="{FF2B5EF4-FFF2-40B4-BE49-F238E27FC236}">
                <a16:creationId xmlns:a16="http://schemas.microsoft.com/office/drawing/2014/main" id="{8A233E1F-034A-8CEC-A7BC-C67108D828C0}"/>
              </a:ext>
            </a:extLst>
          </p:cNvPr>
          <p:cNvSpPr txBox="1"/>
          <p:nvPr/>
        </p:nvSpPr>
        <p:spPr>
          <a:xfrm>
            <a:off x="8046720" y="3696891"/>
            <a:ext cx="3657600" cy="2585323"/>
          </a:xfrm>
          <a:prstGeom prst="rect">
            <a:avLst/>
          </a:prstGeom>
          <a:noFill/>
        </p:spPr>
        <p:txBody>
          <a:bodyPr wrap="square" rtlCol="0">
            <a:spAutoFit/>
          </a:bodyPr>
          <a:lstStyle/>
          <a:p>
            <a:r>
              <a:rPr lang="en-US" i="1" dirty="0"/>
              <a:t>Fun fact:</a:t>
            </a:r>
          </a:p>
          <a:p>
            <a:endParaRPr lang="en-US" i="1" dirty="0"/>
          </a:p>
          <a:p>
            <a:r>
              <a:rPr lang="en-US" i="1" dirty="0"/>
              <a:t>UP’s  GDP USD 360 bn &amp; budget  of USD 110 bn </a:t>
            </a:r>
          </a:p>
          <a:p>
            <a:endParaRPr lang="en-US" i="1" dirty="0"/>
          </a:p>
          <a:p>
            <a:r>
              <a:rPr lang="en-US" i="1" dirty="0"/>
              <a:t>far exceeds </a:t>
            </a:r>
          </a:p>
          <a:p>
            <a:endParaRPr lang="en-US" i="1" dirty="0"/>
          </a:p>
          <a:p>
            <a:r>
              <a:rPr lang="en-US" i="1" dirty="0"/>
              <a:t>Pakistan’s GDP  of  USD 337 bn &amp; budget of USD 62 bn</a:t>
            </a:r>
          </a:p>
        </p:txBody>
      </p:sp>
    </p:spTree>
    <p:extLst>
      <p:ext uri="{BB962C8B-B14F-4D97-AF65-F5344CB8AC3E}">
        <p14:creationId xmlns:p14="http://schemas.microsoft.com/office/powerpoint/2010/main" val="333399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9C6758-0604-D3E7-FCA6-55C69BB16F7F}"/>
              </a:ext>
            </a:extLst>
          </p:cNvPr>
          <p:cNvGraphicFramePr>
            <a:graphicFrameLocks noGrp="1"/>
          </p:cNvGraphicFramePr>
          <p:nvPr>
            <p:extLst>
              <p:ext uri="{D42A27DB-BD31-4B8C-83A1-F6EECF244321}">
                <p14:modId xmlns:p14="http://schemas.microsoft.com/office/powerpoint/2010/main" val="1238849358"/>
              </p:ext>
            </p:extLst>
          </p:nvPr>
        </p:nvGraphicFramePr>
        <p:xfrm>
          <a:off x="2396359" y="2381249"/>
          <a:ext cx="5739766" cy="3409950"/>
        </p:xfrm>
        <a:graphic>
          <a:graphicData uri="http://schemas.openxmlformats.org/drawingml/2006/table">
            <a:tbl>
              <a:tblPr>
                <a:tableStyleId>{5C22544A-7EE6-4342-B048-85BDC9FD1C3A}</a:tableStyleId>
              </a:tblPr>
              <a:tblGrid>
                <a:gridCol w="1635760">
                  <a:extLst>
                    <a:ext uri="{9D8B030D-6E8A-4147-A177-3AD203B41FA5}">
                      <a16:colId xmlns:a16="http://schemas.microsoft.com/office/drawing/2014/main" val="2556388835"/>
                    </a:ext>
                  </a:extLst>
                </a:gridCol>
                <a:gridCol w="1270635">
                  <a:extLst>
                    <a:ext uri="{9D8B030D-6E8A-4147-A177-3AD203B41FA5}">
                      <a16:colId xmlns:a16="http://schemas.microsoft.com/office/drawing/2014/main" val="576614685"/>
                    </a:ext>
                  </a:extLst>
                </a:gridCol>
                <a:gridCol w="1270635">
                  <a:extLst>
                    <a:ext uri="{9D8B030D-6E8A-4147-A177-3AD203B41FA5}">
                      <a16:colId xmlns:a16="http://schemas.microsoft.com/office/drawing/2014/main" val="1322027209"/>
                    </a:ext>
                  </a:extLst>
                </a:gridCol>
                <a:gridCol w="1562736">
                  <a:extLst>
                    <a:ext uri="{9D8B030D-6E8A-4147-A177-3AD203B41FA5}">
                      <a16:colId xmlns:a16="http://schemas.microsoft.com/office/drawing/2014/main" val="2708258341"/>
                    </a:ext>
                  </a:extLst>
                </a:gridCol>
              </a:tblGrid>
              <a:tr h="1464262">
                <a:tc>
                  <a:txBody>
                    <a:bodyPr/>
                    <a:lstStyle/>
                    <a:p>
                      <a:pPr algn="l" fontAlgn="b">
                        <a:buNone/>
                      </a:pP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2021</a:t>
                      </a:r>
                      <a:endParaRPr lang="en-IN"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2051</a:t>
                      </a:r>
                      <a:endParaRPr lang="en-IN"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a:effectLst/>
                        </a:rPr>
                        <a:t>Average Annual exponential Growth Rate 2021-2051 (%)</a:t>
                      </a:r>
                      <a:endParaRPr lang="en-IN" sz="20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37499865"/>
                  </a:ext>
                </a:extLst>
              </a:tr>
              <a:tr h="275626">
                <a:tc>
                  <a:txBody>
                    <a:bodyPr/>
                    <a:lstStyle/>
                    <a:p>
                      <a:pPr algn="l" fontAlgn="b">
                        <a:buNone/>
                      </a:pPr>
                      <a:r>
                        <a:rPr lang="en-IN" sz="2000" u="none" strike="noStrike" dirty="0">
                          <a:effectLst/>
                        </a:rPr>
                        <a:t>AP</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5.3</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5.3</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43841245"/>
                  </a:ext>
                </a:extLst>
              </a:tr>
              <a:tr h="275626">
                <a:tc>
                  <a:txBody>
                    <a:bodyPr/>
                    <a:lstStyle/>
                    <a:p>
                      <a:pPr algn="l" fontAlgn="b">
                        <a:buNone/>
                      </a:pPr>
                      <a:r>
                        <a:rPr lang="en-IN" sz="2000" u="none" strike="noStrike">
                          <a:effectLst/>
                        </a:rPr>
                        <a:t>Telangana</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3.8</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4.1</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0.2</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63263035"/>
                  </a:ext>
                </a:extLst>
              </a:tr>
              <a:tr h="275626">
                <a:tc>
                  <a:txBody>
                    <a:bodyPr/>
                    <a:lstStyle/>
                    <a:p>
                      <a:pPr algn="l" fontAlgn="b">
                        <a:buNone/>
                      </a:pPr>
                      <a:r>
                        <a:rPr lang="en-IN" sz="2000" u="none" strike="noStrike">
                          <a:effectLst/>
                        </a:rPr>
                        <a:t>Tamil Nadu </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7.7</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7.7</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52854036"/>
                  </a:ext>
                </a:extLst>
              </a:tr>
              <a:tr h="275626">
                <a:tc>
                  <a:txBody>
                    <a:bodyPr/>
                    <a:lstStyle/>
                    <a:p>
                      <a:pPr algn="l" fontAlgn="b">
                        <a:buNone/>
                      </a:pPr>
                      <a:r>
                        <a:rPr lang="en-IN" sz="2000" u="none" strike="noStrike">
                          <a:effectLst/>
                        </a:rPr>
                        <a:t>Karnataka</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6.6</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6.9</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07575933"/>
                  </a:ext>
                </a:extLst>
              </a:tr>
              <a:tr h="275626">
                <a:tc>
                  <a:txBody>
                    <a:bodyPr/>
                    <a:lstStyle/>
                    <a:p>
                      <a:pPr algn="l" fontAlgn="b">
                        <a:buNone/>
                      </a:pPr>
                      <a:r>
                        <a:rPr lang="en-IN" sz="2000" u="none" strike="noStrike">
                          <a:effectLst/>
                        </a:rPr>
                        <a:t>Kerala</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3.6</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3.6</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46680803"/>
                  </a:ext>
                </a:extLst>
              </a:tr>
            </a:tbl>
          </a:graphicData>
        </a:graphic>
      </p:graphicFrame>
      <p:sp>
        <p:nvSpPr>
          <p:cNvPr id="4" name="TextBox 3">
            <a:extLst>
              <a:ext uri="{FF2B5EF4-FFF2-40B4-BE49-F238E27FC236}">
                <a16:creationId xmlns:a16="http://schemas.microsoft.com/office/drawing/2014/main" id="{49A8F22D-6905-333A-A021-4CC74CC870C3}"/>
              </a:ext>
            </a:extLst>
          </p:cNvPr>
          <p:cNvSpPr txBox="1"/>
          <p:nvPr/>
        </p:nvSpPr>
        <p:spPr>
          <a:xfrm>
            <a:off x="2396359" y="1135117"/>
            <a:ext cx="5623034" cy="923330"/>
          </a:xfrm>
          <a:prstGeom prst="rect">
            <a:avLst/>
          </a:prstGeom>
          <a:noFill/>
        </p:spPr>
        <p:txBody>
          <a:bodyPr wrap="square" rtlCol="0">
            <a:spAutoFit/>
          </a:bodyPr>
          <a:lstStyle/>
          <a:p>
            <a:pPr algn="ctr"/>
            <a:r>
              <a:rPr lang="en-US" b="1" dirty="0"/>
              <a:t>Projected Population in crores and average annual growth rate is Southern States 2021-51</a:t>
            </a:r>
          </a:p>
          <a:p>
            <a:endParaRPr lang="en-US" dirty="0"/>
          </a:p>
        </p:txBody>
      </p:sp>
      <p:sp>
        <p:nvSpPr>
          <p:cNvPr id="5" name="TextBox 4">
            <a:extLst>
              <a:ext uri="{FF2B5EF4-FFF2-40B4-BE49-F238E27FC236}">
                <a16:creationId xmlns:a16="http://schemas.microsoft.com/office/drawing/2014/main" id="{F2A0C03A-A556-EDEB-1AE0-496E8732EBAF}"/>
              </a:ext>
            </a:extLst>
          </p:cNvPr>
          <p:cNvSpPr txBox="1"/>
          <p:nvPr/>
        </p:nvSpPr>
        <p:spPr>
          <a:xfrm>
            <a:off x="2396359" y="6390290"/>
            <a:ext cx="3352800" cy="307777"/>
          </a:xfrm>
          <a:prstGeom prst="rect">
            <a:avLst/>
          </a:prstGeom>
          <a:noFill/>
        </p:spPr>
        <p:txBody>
          <a:bodyPr wrap="square" rtlCol="0">
            <a:spAutoFit/>
          </a:bodyPr>
          <a:lstStyle/>
          <a:p>
            <a:r>
              <a:rPr lang="en-US" sz="1400" i="1" dirty="0"/>
              <a:t>PFI projections 2025</a:t>
            </a:r>
          </a:p>
        </p:txBody>
      </p:sp>
      <p:sp>
        <p:nvSpPr>
          <p:cNvPr id="6" name="TextBox 5">
            <a:extLst>
              <a:ext uri="{FF2B5EF4-FFF2-40B4-BE49-F238E27FC236}">
                <a16:creationId xmlns:a16="http://schemas.microsoft.com/office/drawing/2014/main" id="{9366CEA5-6717-EAE1-D12F-B4E5895A7E08}"/>
              </a:ext>
            </a:extLst>
          </p:cNvPr>
          <p:cNvSpPr txBox="1"/>
          <p:nvPr/>
        </p:nvSpPr>
        <p:spPr>
          <a:xfrm>
            <a:off x="8401050" y="2381249"/>
            <a:ext cx="3383280" cy="3693319"/>
          </a:xfrm>
          <a:prstGeom prst="rect">
            <a:avLst/>
          </a:prstGeom>
          <a:noFill/>
        </p:spPr>
        <p:txBody>
          <a:bodyPr wrap="square" rtlCol="0">
            <a:spAutoFit/>
          </a:bodyPr>
          <a:lstStyle/>
          <a:p>
            <a:r>
              <a:rPr lang="en-IN" dirty="0"/>
              <a:t>In contrast, all the southern States, including demographically advanced states Such as Kerala, Tamil Nadu, and Andhra Pradesh, are expected to record population growth rates well below the national average</a:t>
            </a:r>
          </a:p>
          <a:p>
            <a:endParaRPr lang="en-IN" dirty="0"/>
          </a:p>
          <a:p>
            <a:r>
              <a:rPr lang="en-IN" b="1" i="1" dirty="0"/>
              <a:t>Fascinatingly, they are set to cling to their 2021 population figures even in 2051, three decades down the line </a:t>
            </a:r>
            <a:endParaRPr lang="en-US" dirty="0"/>
          </a:p>
        </p:txBody>
      </p:sp>
    </p:spTree>
    <p:extLst>
      <p:ext uri="{BB962C8B-B14F-4D97-AF65-F5344CB8AC3E}">
        <p14:creationId xmlns:p14="http://schemas.microsoft.com/office/powerpoint/2010/main" val="380270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3D189-06BE-2CD8-FEBF-9036E7EB6F0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9DD561-ADF7-92A5-8001-D32C646CA465}"/>
              </a:ext>
            </a:extLst>
          </p:cNvPr>
          <p:cNvGraphicFramePr>
            <a:graphicFrameLocks noGrp="1"/>
          </p:cNvGraphicFramePr>
          <p:nvPr>
            <p:extLst>
              <p:ext uri="{D42A27DB-BD31-4B8C-83A1-F6EECF244321}">
                <p14:modId xmlns:p14="http://schemas.microsoft.com/office/powerpoint/2010/main" val="2952785403"/>
              </p:ext>
            </p:extLst>
          </p:nvPr>
        </p:nvGraphicFramePr>
        <p:xfrm>
          <a:off x="2396359" y="2381249"/>
          <a:ext cx="5739766" cy="3059431"/>
        </p:xfrm>
        <a:graphic>
          <a:graphicData uri="http://schemas.openxmlformats.org/drawingml/2006/table">
            <a:tbl>
              <a:tblPr>
                <a:tableStyleId>{5C22544A-7EE6-4342-B048-85BDC9FD1C3A}</a:tableStyleId>
              </a:tblPr>
              <a:tblGrid>
                <a:gridCol w="1635760">
                  <a:extLst>
                    <a:ext uri="{9D8B030D-6E8A-4147-A177-3AD203B41FA5}">
                      <a16:colId xmlns:a16="http://schemas.microsoft.com/office/drawing/2014/main" val="2556388835"/>
                    </a:ext>
                  </a:extLst>
                </a:gridCol>
                <a:gridCol w="1270635">
                  <a:extLst>
                    <a:ext uri="{9D8B030D-6E8A-4147-A177-3AD203B41FA5}">
                      <a16:colId xmlns:a16="http://schemas.microsoft.com/office/drawing/2014/main" val="576614685"/>
                    </a:ext>
                  </a:extLst>
                </a:gridCol>
                <a:gridCol w="1270635">
                  <a:extLst>
                    <a:ext uri="{9D8B030D-6E8A-4147-A177-3AD203B41FA5}">
                      <a16:colId xmlns:a16="http://schemas.microsoft.com/office/drawing/2014/main" val="1322027209"/>
                    </a:ext>
                  </a:extLst>
                </a:gridCol>
                <a:gridCol w="1562736">
                  <a:extLst>
                    <a:ext uri="{9D8B030D-6E8A-4147-A177-3AD203B41FA5}">
                      <a16:colId xmlns:a16="http://schemas.microsoft.com/office/drawing/2014/main" val="2708258341"/>
                    </a:ext>
                  </a:extLst>
                </a:gridCol>
              </a:tblGrid>
              <a:tr h="1173481">
                <a:tc>
                  <a:txBody>
                    <a:bodyPr/>
                    <a:lstStyle/>
                    <a:p>
                      <a:pPr algn="l" fontAlgn="b">
                        <a:buNone/>
                      </a:pP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2021</a:t>
                      </a:r>
                      <a:endParaRPr lang="en-IN"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2051</a:t>
                      </a:r>
                      <a:endParaRPr lang="en-IN"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600" u="none" strike="noStrike" dirty="0">
                          <a:effectLst/>
                        </a:rPr>
                        <a:t>Average Annual exponential Growth Rate 2021-2051 (%)</a:t>
                      </a:r>
                      <a:endParaRPr lang="en-IN" sz="16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37499865"/>
                  </a:ext>
                </a:extLst>
              </a:tr>
              <a:tr h="275626">
                <a:tc>
                  <a:txBody>
                    <a:bodyPr/>
                    <a:lstStyle/>
                    <a:p>
                      <a:pPr algn="l" fontAlgn="b">
                        <a:buNone/>
                      </a:pPr>
                      <a:r>
                        <a:rPr lang="en-IN" sz="2000" b="0" i="0" u="none" strike="noStrike" dirty="0">
                          <a:solidFill>
                            <a:srgbClr val="000000"/>
                          </a:solidFill>
                          <a:effectLst/>
                          <a:latin typeface="Aptos Narrow" panose="020B0004020202020204" pitchFamily="34" charset="0"/>
                        </a:rPr>
                        <a:t>Bihar</a:t>
                      </a:r>
                    </a:p>
                  </a:txBody>
                  <a:tcPr marL="9525" marR="9525" marT="9525" marB="0" anchor="b"/>
                </a:tc>
                <a:tc>
                  <a:txBody>
                    <a:bodyPr/>
                    <a:lstStyle/>
                    <a:p>
                      <a:pPr algn="ctr" fontAlgn="b">
                        <a:buNone/>
                      </a:pPr>
                      <a:r>
                        <a:rPr lang="en-IN" sz="2000" u="none" strike="noStrike" dirty="0">
                          <a:effectLst/>
                        </a:rPr>
                        <a:t>12</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17</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1.1</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43841245"/>
                  </a:ext>
                </a:extLst>
              </a:tr>
              <a:tr h="275626">
                <a:tc>
                  <a:txBody>
                    <a:bodyPr/>
                    <a:lstStyle/>
                    <a:p>
                      <a:pPr algn="l" fontAlgn="b">
                        <a:buNone/>
                      </a:pPr>
                      <a:r>
                        <a:rPr lang="en-IN" sz="2000" u="none" strike="noStrike" dirty="0" err="1">
                          <a:effectLst/>
                        </a:rPr>
                        <a:t>Chattisgarh</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b="0" i="0" u="none" strike="noStrike" dirty="0">
                          <a:solidFill>
                            <a:srgbClr val="000000"/>
                          </a:solidFill>
                          <a:effectLst/>
                          <a:latin typeface="Aptos Narrow" panose="020B0004020202020204" pitchFamily="34" charset="0"/>
                        </a:rPr>
                        <a:t>3</a:t>
                      </a:r>
                    </a:p>
                  </a:txBody>
                  <a:tcPr marL="9525" marR="9525" marT="9525" marB="0" anchor="b"/>
                </a:tc>
                <a:tc>
                  <a:txBody>
                    <a:bodyPr/>
                    <a:lstStyle/>
                    <a:p>
                      <a:pPr algn="ctr" fontAlgn="b">
                        <a:buNone/>
                      </a:pPr>
                      <a:r>
                        <a:rPr lang="en-IN" sz="2000" u="none" strike="noStrike" dirty="0">
                          <a:effectLst/>
                        </a:rPr>
                        <a:t>3.3</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0.5</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63263035"/>
                  </a:ext>
                </a:extLst>
              </a:tr>
              <a:tr h="275626">
                <a:tc>
                  <a:txBody>
                    <a:bodyPr/>
                    <a:lstStyle/>
                    <a:p>
                      <a:pPr algn="l" fontAlgn="b">
                        <a:buNone/>
                      </a:pPr>
                      <a:r>
                        <a:rPr lang="en-IN" sz="2000" u="none" strike="noStrike" dirty="0" err="1">
                          <a:effectLst/>
                        </a:rPr>
                        <a:t>Jharkand</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3.8</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4.8</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0.7</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52854036"/>
                  </a:ext>
                </a:extLst>
              </a:tr>
              <a:tr h="275626">
                <a:tc>
                  <a:txBody>
                    <a:bodyPr/>
                    <a:lstStyle/>
                    <a:p>
                      <a:pPr algn="l" fontAlgn="b">
                        <a:buNone/>
                      </a:pPr>
                      <a:r>
                        <a:rPr lang="en-IN" sz="2000" b="0" i="0" u="none" strike="noStrike" dirty="0">
                          <a:solidFill>
                            <a:srgbClr val="000000"/>
                          </a:solidFill>
                          <a:effectLst/>
                          <a:latin typeface="Aptos Narrow" panose="020B0004020202020204" pitchFamily="34" charset="0"/>
                        </a:rPr>
                        <a:t>MP</a:t>
                      </a:r>
                    </a:p>
                  </a:txBody>
                  <a:tcPr marL="9525" marR="9525" marT="9525" marB="0" anchor="b"/>
                </a:tc>
                <a:tc>
                  <a:txBody>
                    <a:bodyPr/>
                    <a:lstStyle/>
                    <a:p>
                      <a:pPr algn="ctr" fontAlgn="b">
                        <a:buNone/>
                      </a:pPr>
                      <a:r>
                        <a:rPr lang="en-IN" sz="2000" u="none" strike="noStrike" dirty="0">
                          <a:effectLst/>
                        </a:rPr>
                        <a:t>8.4</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10.6</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0.8</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07575933"/>
                  </a:ext>
                </a:extLst>
              </a:tr>
              <a:tr h="275626">
                <a:tc>
                  <a:txBody>
                    <a:bodyPr/>
                    <a:lstStyle/>
                    <a:p>
                      <a:pPr algn="l" fontAlgn="b">
                        <a:buNone/>
                      </a:pPr>
                      <a:r>
                        <a:rPr lang="en-IN" sz="2000" u="none" strike="noStrike" dirty="0">
                          <a:effectLst/>
                        </a:rPr>
                        <a:t>UP</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23</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31</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0.9</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46680803"/>
                  </a:ext>
                </a:extLst>
              </a:tr>
              <a:tr h="275626">
                <a:tc>
                  <a:txBody>
                    <a:bodyPr/>
                    <a:lstStyle/>
                    <a:p>
                      <a:pPr algn="l" fontAlgn="b">
                        <a:buNone/>
                      </a:pPr>
                      <a:r>
                        <a:rPr lang="en-IN" sz="2000" b="0" i="0" u="none" strike="noStrike" dirty="0">
                          <a:solidFill>
                            <a:srgbClr val="000000"/>
                          </a:solidFill>
                          <a:effectLst/>
                          <a:latin typeface="Aptos Narrow" panose="020B0004020202020204" pitchFamily="34" charset="0"/>
                        </a:rPr>
                        <a:t>Rajasthan</a:t>
                      </a:r>
                    </a:p>
                  </a:txBody>
                  <a:tcPr marL="9525" marR="9525" marT="9525" marB="0" anchor="b"/>
                </a:tc>
                <a:tc>
                  <a:txBody>
                    <a:bodyPr/>
                    <a:lstStyle/>
                    <a:p>
                      <a:pPr algn="ctr" fontAlgn="b">
                        <a:buNone/>
                      </a:pPr>
                      <a:r>
                        <a:rPr lang="en-IN" sz="2000" b="0" i="0" u="none" strike="noStrike" dirty="0">
                          <a:solidFill>
                            <a:srgbClr val="000000"/>
                          </a:solidFill>
                          <a:effectLst/>
                          <a:latin typeface="Aptos Narrow" panose="020B0004020202020204" pitchFamily="34" charset="0"/>
                        </a:rPr>
                        <a:t>80</a:t>
                      </a:r>
                    </a:p>
                  </a:txBody>
                  <a:tcPr marL="9525" marR="9525" marT="9525" marB="0" anchor="b"/>
                </a:tc>
                <a:tc>
                  <a:txBody>
                    <a:bodyPr/>
                    <a:lstStyle/>
                    <a:p>
                      <a:pPr algn="ctr" fontAlgn="b">
                        <a:buNone/>
                      </a:pPr>
                      <a:r>
                        <a:rPr lang="en-IN" sz="2000" b="0" i="0" u="none" strike="noStrike" dirty="0">
                          <a:solidFill>
                            <a:srgbClr val="000000"/>
                          </a:solidFill>
                          <a:effectLst/>
                          <a:latin typeface="Aptos Narrow" panose="020B0004020202020204" pitchFamily="34" charset="0"/>
                        </a:rPr>
                        <a:t>10.1</a:t>
                      </a:r>
                    </a:p>
                  </a:txBody>
                  <a:tcPr marL="9525" marR="9525" marT="9525" marB="0" anchor="b"/>
                </a:tc>
                <a:tc>
                  <a:txBody>
                    <a:bodyPr/>
                    <a:lstStyle/>
                    <a:p>
                      <a:pPr algn="ctr" fontAlgn="b">
                        <a:buNone/>
                      </a:pPr>
                      <a:r>
                        <a:rPr lang="en-IN" sz="2000" b="0" i="0" u="none" strike="noStrike" dirty="0">
                          <a:solidFill>
                            <a:srgbClr val="000000"/>
                          </a:solidFill>
                          <a:effectLst/>
                          <a:latin typeface="Aptos Narrow" panose="020B0004020202020204" pitchFamily="34" charset="0"/>
                        </a:rPr>
                        <a:t>0.8</a:t>
                      </a:r>
                    </a:p>
                  </a:txBody>
                  <a:tcPr marL="9525" marR="9525" marT="9525" marB="0" anchor="b"/>
                </a:tc>
                <a:extLst>
                  <a:ext uri="{0D108BD9-81ED-4DB2-BD59-A6C34878D82A}">
                    <a16:rowId xmlns:a16="http://schemas.microsoft.com/office/drawing/2014/main" val="2704956189"/>
                  </a:ext>
                </a:extLst>
              </a:tr>
            </a:tbl>
          </a:graphicData>
        </a:graphic>
      </p:graphicFrame>
      <p:sp>
        <p:nvSpPr>
          <p:cNvPr id="4" name="TextBox 3">
            <a:extLst>
              <a:ext uri="{FF2B5EF4-FFF2-40B4-BE49-F238E27FC236}">
                <a16:creationId xmlns:a16="http://schemas.microsoft.com/office/drawing/2014/main" id="{EFCA056F-FEF6-F695-56C3-7F8AE8C4E5BE}"/>
              </a:ext>
            </a:extLst>
          </p:cNvPr>
          <p:cNvSpPr txBox="1"/>
          <p:nvPr/>
        </p:nvSpPr>
        <p:spPr>
          <a:xfrm>
            <a:off x="2396359" y="1135117"/>
            <a:ext cx="5623034" cy="923330"/>
          </a:xfrm>
          <a:prstGeom prst="rect">
            <a:avLst/>
          </a:prstGeom>
          <a:noFill/>
        </p:spPr>
        <p:txBody>
          <a:bodyPr wrap="square" rtlCol="0">
            <a:spAutoFit/>
          </a:bodyPr>
          <a:lstStyle/>
          <a:p>
            <a:pPr algn="ctr"/>
            <a:r>
              <a:rPr lang="en-US" b="1" dirty="0"/>
              <a:t>Projected Population in crores and average annual growth rate is Northern States 2021-51</a:t>
            </a:r>
          </a:p>
          <a:p>
            <a:endParaRPr lang="en-US" dirty="0"/>
          </a:p>
        </p:txBody>
      </p:sp>
      <p:sp>
        <p:nvSpPr>
          <p:cNvPr id="5" name="TextBox 4">
            <a:extLst>
              <a:ext uri="{FF2B5EF4-FFF2-40B4-BE49-F238E27FC236}">
                <a16:creationId xmlns:a16="http://schemas.microsoft.com/office/drawing/2014/main" id="{70E97A9D-E5E6-A9BB-15A4-070957B33E4B}"/>
              </a:ext>
            </a:extLst>
          </p:cNvPr>
          <p:cNvSpPr txBox="1"/>
          <p:nvPr/>
        </p:nvSpPr>
        <p:spPr>
          <a:xfrm>
            <a:off x="2396359" y="6390290"/>
            <a:ext cx="3352800" cy="307777"/>
          </a:xfrm>
          <a:prstGeom prst="rect">
            <a:avLst/>
          </a:prstGeom>
          <a:noFill/>
        </p:spPr>
        <p:txBody>
          <a:bodyPr wrap="square" rtlCol="0">
            <a:spAutoFit/>
          </a:bodyPr>
          <a:lstStyle/>
          <a:p>
            <a:r>
              <a:rPr lang="en-US" sz="1400" i="1" dirty="0"/>
              <a:t>PFI projections 2025</a:t>
            </a:r>
          </a:p>
        </p:txBody>
      </p:sp>
      <p:sp>
        <p:nvSpPr>
          <p:cNvPr id="6" name="TextBox 5">
            <a:extLst>
              <a:ext uri="{FF2B5EF4-FFF2-40B4-BE49-F238E27FC236}">
                <a16:creationId xmlns:a16="http://schemas.microsoft.com/office/drawing/2014/main" id="{6E1BF2BD-70DA-66E9-15A4-FDF34A1E2C1A}"/>
              </a:ext>
            </a:extLst>
          </p:cNvPr>
          <p:cNvSpPr txBox="1"/>
          <p:nvPr/>
        </p:nvSpPr>
        <p:spPr>
          <a:xfrm>
            <a:off x="8526780" y="3257550"/>
            <a:ext cx="3200400" cy="1477328"/>
          </a:xfrm>
          <a:prstGeom prst="rect">
            <a:avLst/>
          </a:prstGeom>
          <a:noFill/>
        </p:spPr>
        <p:txBody>
          <a:bodyPr wrap="square" rtlCol="0">
            <a:spAutoFit/>
          </a:bodyPr>
          <a:lstStyle/>
          <a:p>
            <a:r>
              <a:rPr lang="en-IN" dirty="0"/>
              <a:t>The larger Hindi-speaking heartland States are projected to record relatively high average annual population growth rates</a:t>
            </a:r>
            <a:endParaRPr lang="en-US" dirty="0"/>
          </a:p>
        </p:txBody>
      </p:sp>
    </p:spTree>
    <p:extLst>
      <p:ext uri="{BB962C8B-B14F-4D97-AF65-F5344CB8AC3E}">
        <p14:creationId xmlns:p14="http://schemas.microsoft.com/office/powerpoint/2010/main" val="319769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EC535-37CD-8223-3C17-31BA0C0157F4}"/>
              </a:ext>
            </a:extLst>
          </p:cNvPr>
          <p:cNvPicPr>
            <a:picLocks noChangeAspect="1"/>
          </p:cNvPicPr>
          <p:nvPr/>
        </p:nvPicPr>
        <p:blipFill>
          <a:blip r:embed="rId2"/>
          <a:stretch>
            <a:fillRect/>
          </a:stretch>
        </p:blipFill>
        <p:spPr>
          <a:xfrm>
            <a:off x="664426" y="1723552"/>
            <a:ext cx="6422174" cy="4962998"/>
          </a:xfrm>
          <a:prstGeom prst="rect">
            <a:avLst/>
          </a:prstGeom>
        </p:spPr>
      </p:pic>
      <p:sp>
        <p:nvSpPr>
          <p:cNvPr id="4" name="TextBox 3">
            <a:extLst>
              <a:ext uri="{FF2B5EF4-FFF2-40B4-BE49-F238E27FC236}">
                <a16:creationId xmlns:a16="http://schemas.microsoft.com/office/drawing/2014/main" id="{785F72CA-47FB-7F55-61FD-03BAF4ABAE54}"/>
              </a:ext>
            </a:extLst>
          </p:cNvPr>
          <p:cNvSpPr txBox="1"/>
          <p:nvPr/>
        </p:nvSpPr>
        <p:spPr>
          <a:xfrm>
            <a:off x="1725930" y="571500"/>
            <a:ext cx="8549640" cy="523220"/>
          </a:xfrm>
          <a:prstGeom prst="rect">
            <a:avLst/>
          </a:prstGeom>
          <a:noFill/>
        </p:spPr>
        <p:txBody>
          <a:bodyPr wrap="square" rtlCol="0">
            <a:spAutoFit/>
          </a:bodyPr>
          <a:lstStyle/>
          <a:p>
            <a:pPr algn="ctr"/>
            <a:r>
              <a:rPr lang="en-US" sz="2800" b="1" dirty="0"/>
              <a:t>Population Pyramid for India. 2011-  2051</a:t>
            </a:r>
          </a:p>
        </p:txBody>
      </p:sp>
      <p:sp>
        <p:nvSpPr>
          <p:cNvPr id="5" name="TextBox 4">
            <a:extLst>
              <a:ext uri="{FF2B5EF4-FFF2-40B4-BE49-F238E27FC236}">
                <a16:creationId xmlns:a16="http://schemas.microsoft.com/office/drawing/2014/main" id="{9B814483-0D82-C923-522A-AC8158E4C740}"/>
              </a:ext>
            </a:extLst>
          </p:cNvPr>
          <p:cNvSpPr txBox="1"/>
          <p:nvPr/>
        </p:nvSpPr>
        <p:spPr>
          <a:xfrm>
            <a:off x="7495082" y="1723552"/>
            <a:ext cx="4465008" cy="1477328"/>
          </a:xfrm>
          <a:prstGeom prst="rect">
            <a:avLst/>
          </a:prstGeom>
          <a:noFill/>
        </p:spPr>
        <p:txBody>
          <a:bodyPr wrap="square" rtlCol="0">
            <a:spAutoFit/>
          </a:bodyPr>
          <a:lstStyle/>
          <a:p>
            <a:r>
              <a:rPr lang="en-US" dirty="0"/>
              <a:t>There is a demographic shift  with fewer children born in families influencing our age structure.</a:t>
            </a:r>
            <a:br>
              <a:rPr lang="en-US" dirty="0"/>
            </a:br>
            <a:br>
              <a:rPr lang="en-US" dirty="0"/>
            </a:br>
            <a:endParaRPr lang="en-US" dirty="0"/>
          </a:p>
        </p:txBody>
      </p:sp>
      <p:sp>
        <p:nvSpPr>
          <p:cNvPr id="6" name="TextBox 5">
            <a:extLst>
              <a:ext uri="{FF2B5EF4-FFF2-40B4-BE49-F238E27FC236}">
                <a16:creationId xmlns:a16="http://schemas.microsoft.com/office/drawing/2014/main" id="{AD5356C4-4DB4-7576-F0F4-ECC312775CBF}"/>
              </a:ext>
            </a:extLst>
          </p:cNvPr>
          <p:cNvSpPr txBox="1"/>
          <p:nvPr/>
        </p:nvSpPr>
        <p:spPr>
          <a:xfrm>
            <a:off x="7495082" y="4781862"/>
            <a:ext cx="4242216" cy="1477328"/>
          </a:xfrm>
          <a:prstGeom prst="rect">
            <a:avLst/>
          </a:prstGeom>
          <a:noFill/>
        </p:spPr>
        <p:txBody>
          <a:bodyPr wrap="square" rtlCol="0">
            <a:spAutoFit/>
          </a:bodyPr>
          <a:lstStyle/>
          <a:p>
            <a:r>
              <a:rPr lang="en-US" i="1" dirty="0"/>
              <a:t>Question</a:t>
            </a:r>
            <a:br>
              <a:rPr lang="en-US" i="1" dirty="0"/>
            </a:br>
            <a:br>
              <a:rPr lang="en-US" i="1" dirty="0"/>
            </a:br>
            <a:r>
              <a:rPr lang="en-US" i="1" dirty="0"/>
              <a:t>As demographic shifts to higher ages, does the demand for schools come down? </a:t>
            </a:r>
          </a:p>
        </p:txBody>
      </p:sp>
      <p:sp>
        <p:nvSpPr>
          <p:cNvPr id="7" name="TextBox 6">
            <a:extLst>
              <a:ext uri="{FF2B5EF4-FFF2-40B4-BE49-F238E27FC236}">
                <a16:creationId xmlns:a16="http://schemas.microsoft.com/office/drawing/2014/main" id="{197780C6-86F3-17C8-B0F0-4A9C9817BED8}"/>
              </a:ext>
            </a:extLst>
          </p:cNvPr>
          <p:cNvSpPr txBox="1"/>
          <p:nvPr/>
        </p:nvSpPr>
        <p:spPr>
          <a:xfrm>
            <a:off x="7495082" y="3200880"/>
            <a:ext cx="4437088" cy="1200329"/>
          </a:xfrm>
          <a:prstGeom prst="rect">
            <a:avLst/>
          </a:prstGeom>
          <a:noFill/>
        </p:spPr>
        <p:txBody>
          <a:bodyPr wrap="square" rtlCol="0">
            <a:spAutoFit/>
          </a:bodyPr>
          <a:lstStyle/>
          <a:p>
            <a:r>
              <a:rPr lang="en-US" b="1" dirty="0"/>
              <a:t>Challenge</a:t>
            </a:r>
            <a:br>
              <a:rPr lang="en-US" b="1" dirty="0"/>
            </a:br>
            <a:br>
              <a:rPr lang="en-US" b="1" dirty="0"/>
            </a:br>
            <a:r>
              <a:rPr lang="en-US" b="1" dirty="0"/>
              <a:t>more people in the middle ages group  greater is the demand for employment</a:t>
            </a:r>
          </a:p>
        </p:txBody>
      </p:sp>
    </p:spTree>
    <p:extLst>
      <p:ext uri="{BB962C8B-B14F-4D97-AF65-F5344CB8AC3E}">
        <p14:creationId xmlns:p14="http://schemas.microsoft.com/office/powerpoint/2010/main" val="203854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FE2FD-B744-1103-CFC4-D5091A204B44}"/>
              </a:ext>
            </a:extLst>
          </p:cNvPr>
          <p:cNvSpPr txBox="1"/>
          <p:nvPr/>
        </p:nvSpPr>
        <p:spPr>
          <a:xfrm>
            <a:off x="1404593" y="920621"/>
            <a:ext cx="8691513" cy="5509200"/>
          </a:xfrm>
          <a:prstGeom prst="rect">
            <a:avLst/>
          </a:prstGeom>
          <a:noFill/>
        </p:spPr>
        <p:txBody>
          <a:bodyPr wrap="square" rtlCol="0">
            <a:spAutoFit/>
          </a:bodyPr>
          <a:lstStyle/>
          <a:p>
            <a:pPr algn="ctr"/>
            <a:r>
              <a:rPr lang="en-US" sz="3200" dirty="0"/>
              <a:t>This changing Demography both geographically and age-wise will cause tensions in our federal structure</a:t>
            </a:r>
          </a:p>
          <a:p>
            <a:pPr algn="ctr"/>
            <a:endParaRPr lang="en-US" sz="3200" dirty="0"/>
          </a:p>
          <a:p>
            <a:pPr algn="ctr"/>
            <a:r>
              <a:rPr lang="en-US" sz="3200" dirty="0"/>
              <a:t>Expect demands for more money, challenges in migration looking for jobs, resentment for distributing money, more welfare for an ageing population etc.,</a:t>
            </a:r>
            <a:br>
              <a:rPr lang="en-US" sz="3200" dirty="0"/>
            </a:br>
            <a:br>
              <a:rPr lang="en-US" sz="3200" dirty="0"/>
            </a:br>
            <a:r>
              <a:rPr lang="en-US" sz="3200" dirty="0"/>
              <a:t>Are we prepared?</a:t>
            </a:r>
          </a:p>
          <a:p>
            <a:pPr algn="ctr"/>
            <a:r>
              <a:rPr lang="en-US" sz="3200" dirty="0"/>
              <a:t>Who is we?</a:t>
            </a:r>
          </a:p>
        </p:txBody>
      </p:sp>
    </p:spTree>
    <p:extLst>
      <p:ext uri="{BB962C8B-B14F-4D97-AF65-F5344CB8AC3E}">
        <p14:creationId xmlns:p14="http://schemas.microsoft.com/office/powerpoint/2010/main" val="1051740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0018-1F92-1743-9EAC-6123715A1D89}"/>
              </a:ext>
            </a:extLst>
          </p:cNvPr>
          <p:cNvSpPr>
            <a:spLocks noGrp="1"/>
          </p:cNvSpPr>
          <p:nvPr>
            <p:ph type="title"/>
          </p:nvPr>
        </p:nvSpPr>
        <p:spPr>
          <a:xfrm>
            <a:off x="838200" y="1941758"/>
            <a:ext cx="10515600" cy="2736294"/>
          </a:xfrm>
        </p:spPr>
        <p:txBody>
          <a:bodyPr>
            <a:normAutofit fontScale="90000"/>
          </a:bodyPr>
          <a:lstStyle/>
          <a:p>
            <a:pPr algn="ctr"/>
            <a:r>
              <a:rPr lang="en-US" dirty="0"/>
              <a:t>The  simmering strain to Indian Federal Structure</a:t>
            </a:r>
            <a:br>
              <a:rPr lang="en-US" dirty="0"/>
            </a:br>
            <a:r>
              <a:rPr lang="en-US" dirty="0"/>
              <a:t>Language</a:t>
            </a:r>
            <a:br>
              <a:rPr lang="en-US" dirty="0"/>
            </a:br>
            <a:br>
              <a:rPr lang="en-US" dirty="0"/>
            </a:br>
            <a:endParaRPr lang="en-US" dirty="0"/>
          </a:p>
        </p:txBody>
      </p:sp>
      <p:sp>
        <p:nvSpPr>
          <p:cNvPr id="3" name="Content Placeholder 2">
            <a:extLst>
              <a:ext uri="{FF2B5EF4-FFF2-40B4-BE49-F238E27FC236}">
                <a16:creationId xmlns:a16="http://schemas.microsoft.com/office/drawing/2014/main" id="{1653F94B-489E-C062-E906-8E104723DAF3}"/>
              </a:ext>
            </a:extLst>
          </p:cNvPr>
          <p:cNvSpPr>
            <a:spLocks noGrp="1"/>
          </p:cNvSpPr>
          <p:nvPr>
            <p:ph idx="1"/>
          </p:nvPr>
        </p:nvSpPr>
        <p:spPr>
          <a:xfrm>
            <a:off x="838200" y="4916242"/>
            <a:ext cx="11104775" cy="1602557"/>
          </a:xfrm>
        </p:spPr>
        <p:txBody>
          <a:bodyPr/>
          <a:lstStyle/>
          <a:p>
            <a:pPr marL="0" indent="0">
              <a:buNone/>
            </a:pPr>
            <a:endParaRPr lang="en-US" dirty="0"/>
          </a:p>
        </p:txBody>
      </p:sp>
    </p:spTree>
    <p:extLst>
      <p:ext uri="{BB962C8B-B14F-4D97-AF65-F5344CB8AC3E}">
        <p14:creationId xmlns:p14="http://schemas.microsoft.com/office/powerpoint/2010/main" val="356157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D34F2F-9A1F-41B8-E2A9-B1E88F06C16F}"/>
              </a:ext>
            </a:extLst>
          </p:cNvPr>
          <p:cNvSpPr>
            <a:spLocks noGrp="1"/>
          </p:cNvSpPr>
          <p:nvPr>
            <p:ph type="title"/>
          </p:nvPr>
        </p:nvSpPr>
        <p:spPr>
          <a:xfrm>
            <a:off x="831850" y="384176"/>
            <a:ext cx="10515600" cy="2852737"/>
          </a:xfrm>
        </p:spPr>
        <p:txBody>
          <a:bodyPr>
            <a:normAutofit fontScale="90000"/>
          </a:bodyPr>
          <a:lstStyle/>
          <a:p>
            <a:r>
              <a:rPr lang="en-US" dirty="0"/>
              <a:t>Should we speak the same language across the country to strengthen the Federal Unity of the country? Hindi?</a:t>
            </a:r>
          </a:p>
        </p:txBody>
      </p:sp>
      <p:sp>
        <p:nvSpPr>
          <p:cNvPr id="5" name="Text Placeholder 4">
            <a:extLst>
              <a:ext uri="{FF2B5EF4-FFF2-40B4-BE49-F238E27FC236}">
                <a16:creationId xmlns:a16="http://schemas.microsoft.com/office/drawing/2014/main" id="{7A518B6E-AFE0-6EB5-61AB-997586FDD01B}"/>
              </a:ext>
            </a:extLst>
          </p:cNvPr>
          <p:cNvSpPr>
            <a:spLocks noGrp="1"/>
          </p:cNvSpPr>
          <p:nvPr>
            <p:ph type="body" idx="1"/>
          </p:nvPr>
        </p:nvSpPr>
        <p:spPr>
          <a:xfrm>
            <a:off x="831850" y="3621087"/>
            <a:ext cx="10515600" cy="2852737"/>
          </a:xfrm>
        </p:spPr>
        <p:txBody>
          <a:bodyPr>
            <a:noAutofit/>
          </a:bodyPr>
          <a:lstStyle/>
          <a:p>
            <a:r>
              <a:rPr lang="en-US" sz="1800" dirty="0"/>
              <a:t>As per the 2011 Census India has more than 1369 validated mother tongues.</a:t>
            </a:r>
            <a:br>
              <a:rPr lang="en-US" sz="1800" dirty="0"/>
            </a:br>
            <a:br>
              <a:rPr lang="en-US" sz="1800" dirty="0"/>
            </a:br>
            <a:r>
              <a:rPr lang="en-US" sz="1800" dirty="0"/>
              <a:t>Two examples of the diversity of languages;</a:t>
            </a:r>
          </a:p>
          <a:p>
            <a:br>
              <a:rPr lang="en-US" sz="1800" dirty="0"/>
            </a:br>
            <a:r>
              <a:rPr lang="en-US" sz="1800" dirty="0"/>
              <a:t>It is said 43% of Indians speak Hindi: BUT Bhojpuri, Rajasthani, </a:t>
            </a:r>
            <a:r>
              <a:rPr lang="en-US" sz="1800" dirty="0" err="1"/>
              <a:t>Chhatisgarhi</a:t>
            </a:r>
            <a:r>
              <a:rPr lang="en-US" sz="1800" dirty="0"/>
              <a:t>, Magadhi, Haryanvi, Khortha, Bundeli and Awadhi : each with its own grammar &amp; vocabulary much older than Hindi  the same as Hindi?</a:t>
            </a:r>
            <a:br>
              <a:rPr lang="en-US" sz="1800" dirty="0"/>
            </a:br>
            <a:br>
              <a:rPr lang="en-US" sz="1800" dirty="0"/>
            </a:br>
            <a:r>
              <a:rPr lang="en-US" sz="1800" dirty="0"/>
              <a:t>Our  erstwhile state of Andhra Pradesh had at least two distinct dialects in Telangana and the present Andhra Pradesh.. One of the fault lines which led to the division of the state. </a:t>
            </a:r>
            <a:br>
              <a:rPr lang="en-US" sz="1800" dirty="0"/>
            </a:br>
            <a:br>
              <a:rPr lang="en-US" sz="3200" dirty="0"/>
            </a:br>
            <a:endParaRPr lang="en-US" sz="3200" dirty="0"/>
          </a:p>
        </p:txBody>
      </p:sp>
    </p:spTree>
    <p:extLst>
      <p:ext uri="{BB962C8B-B14F-4D97-AF65-F5344CB8AC3E}">
        <p14:creationId xmlns:p14="http://schemas.microsoft.com/office/powerpoint/2010/main" val="361938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F7F4-68FC-E337-21BA-A1B67094834A}"/>
              </a:ext>
            </a:extLst>
          </p:cNvPr>
          <p:cNvSpPr>
            <a:spLocks noGrp="1"/>
          </p:cNvSpPr>
          <p:nvPr>
            <p:ph type="title"/>
          </p:nvPr>
        </p:nvSpPr>
        <p:spPr/>
        <p:txBody>
          <a:bodyPr/>
          <a:lstStyle/>
          <a:p>
            <a:r>
              <a:rPr lang="en-US" dirty="0"/>
              <a:t>Historical instances of imposition of single language faults the unity of the country</a:t>
            </a:r>
          </a:p>
        </p:txBody>
      </p:sp>
      <p:sp>
        <p:nvSpPr>
          <p:cNvPr id="3" name="Text Placeholder 2">
            <a:extLst>
              <a:ext uri="{FF2B5EF4-FFF2-40B4-BE49-F238E27FC236}">
                <a16:creationId xmlns:a16="http://schemas.microsoft.com/office/drawing/2014/main" id="{10DC875E-23C9-DF81-DF7A-6C0D7C184976}"/>
              </a:ext>
            </a:extLst>
          </p:cNvPr>
          <p:cNvSpPr>
            <a:spLocks noGrp="1"/>
          </p:cNvSpPr>
          <p:nvPr>
            <p:ph type="body" idx="1"/>
          </p:nvPr>
        </p:nvSpPr>
        <p:spPr/>
        <p:txBody>
          <a:bodyPr>
            <a:normAutofit fontScale="92500" lnSpcReduction="10000"/>
          </a:bodyPr>
          <a:lstStyle/>
          <a:p>
            <a:r>
              <a:rPr lang="en-US" dirty="0"/>
              <a:t>Stalin imposed Russian throughout the erstwhile Russia.   50 years later the nation broke up largely into language driven divisions</a:t>
            </a:r>
            <a:br>
              <a:rPr lang="en-US" dirty="0"/>
            </a:br>
            <a:br>
              <a:rPr lang="en-US" dirty="0"/>
            </a:br>
            <a:r>
              <a:rPr lang="en-US" dirty="0"/>
              <a:t>Pakistan tried to impose Urdu on the erstwhile East Pakistan.. An area of fierce Bengali nationalism.  Pakistan broke up in 1971.  </a:t>
            </a:r>
          </a:p>
        </p:txBody>
      </p:sp>
    </p:spTree>
    <p:extLst>
      <p:ext uri="{BB962C8B-B14F-4D97-AF65-F5344CB8AC3E}">
        <p14:creationId xmlns:p14="http://schemas.microsoft.com/office/powerpoint/2010/main" val="300690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43A1-4D6A-4675-2E3B-506F14EE3F5E}"/>
              </a:ext>
            </a:extLst>
          </p:cNvPr>
          <p:cNvSpPr>
            <a:spLocks noGrp="1"/>
          </p:cNvSpPr>
          <p:nvPr>
            <p:ph type="title"/>
          </p:nvPr>
        </p:nvSpPr>
        <p:spPr/>
        <p:txBody>
          <a:bodyPr/>
          <a:lstStyle/>
          <a:p>
            <a:r>
              <a:rPr lang="en-US" dirty="0"/>
              <a:t>Countries which manage language diversity strengthen the federal structure.</a:t>
            </a:r>
          </a:p>
        </p:txBody>
      </p:sp>
      <p:sp>
        <p:nvSpPr>
          <p:cNvPr id="3" name="Text Placeholder 2">
            <a:extLst>
              <a:ext uri="{FF2B5EF4-FFF2-40B4-BE49-F238E27FC236}">
                <a16:creationId xmlns:a16="http://schemas.microsoft.com/office/drawing/2014/main" id="{96A1BA25-2F25-FCC0-AE24-3074486A48DC}"/>
              </a:ext>
            </a:extLst>
          </p:cNvPr>
          <p:cNvSpPr>
            <a:spLocks noGrp="1"/>
          </p:cNvSpPr>
          <p:nvPr>
            <p:ph type="body" idx="1"/>
          </p:nvPr>
        </p:nvSpPr>
        <p:spPr/>
        <p:txBody>
          <a:bodyPr/>
          <a:lstStyle/>
          <a:p>
            <a:r>
              <a:rPr lang="en-US" dirty="0"/>
              <a:t>Canada has two official languages</a:t>
            </a:r>
            <a:br>
              <a:rPr lang="en-US" dirty="0"/>
            </a:br>
            <a:r>
              <a:rPr lang="en-US" dirty="0"/>
              <a:t>Switzerland has four official languages</a:t>
            </a:r>
            <a:br>
              <a:rPr lang="en-US" dirty="0"/>
            </a:br>
            <a:r>
              <a:rPr lang="en-US" dirty="0"/>
              <a:t>South Africa has 12 official languages including South African Sign Language</a:t>
            </a:r>
            <a:br>
              <a:rPr lang="en-US" dirty="0"/>
            </a:br>
            <a:r>
              <a:rPr lang="en-US" dirty="0"/>
              <a:t>Belgium manages Dutch, French and German in different territories. </a:t>
            </a:r>
          </a:p>
        </p:txBody>
      </p:sp>
    </p:spTree>
    <p:extLst>
      <p:ext uri="{BB962C8B-B14F-4D97-AF65-F5344CB8AC3E}">
        <p14:creationId xmlns:p14="http://schemas.microsoft.com/office/powerpoint/2010/main" val="133108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08CE-891B-5A53-90EB-C5FEAF6668C0}"/>
              </a:ext>
            </a:extLst>
          </p:cNvPr>
          <p:cNvSpPr>
            <a:spLocks noGrp="1"/>
          </p:cNvSpPr>
          <p:nvPr>
            <p:ph type="title"/>
          </p:nvPr>
        </p:nvSpPr>
        <p:spPr>
          <a:xfrm>
            <a:off x="838200" y="365125"/>
            <a:ext cx="10515600" cy="5971880"/>
          </a:xfrm>
        </p:spPr>
        <p:txBody>
          <a:bodyPr>
            <a:normAutofit/>
          </a:bodyPr>
          <a:lstStyle/>
          <a:p>
            <a:pPr algn="ctr"/>
            <a:r>
              <a:rPr lang="en-US" dirty="0"/>
              <a:t> Supporting language diversity is a step to national unity</a:t>
            </a:r>
            <a:br>
              <a:rPr lang="en-US" dirty="0"/>
            </a:br>
            <a:endParaRPr lang="en-US" dirty="0"/>
          </a:p>
        </p:txBody>
      </p:sp>
    </p:spTree>
    <p:extLst>
      <p:ext uri="{BB962C8B-B14F-4D97-AF65-F5344CB8AC3E}">
        <p14:creationId xmlns:p14="http://schemas.microsoft.com/office/powerpoint/2010/main" val="158532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8E07-5BFA-E12F-CD48-5CF124A7958F}"/>
              </a:ext>
            </a:extLst>
          </p:cNvPr>
          <p:cNvSpPr>
            <a:spLocks noGrp="1"/>
          </p:cNvSpPr>
          <p:nvPr>
            <p:ph type="ctrTitle"/>
          </p:nvPr>
        </p:nvSpPr>
        <p:spPr/>
        <p:txBody>
          <a:bodyPr/>
          <a:lstStyle/>
          <a:p>
            <a:r>
              <a:rPr lang="en-US" dirty="0"/>
              <a:t>We are the fastest growing nation in the G20</a:t>
            </a:r>
          </a:p>
        </p:txBody>
      </p:sp>
      <p:sp>
        <p:nvSpPr>
          <p:cNvPr id="3" name="Subtitle 2">
            <a:extLst>
              <a:ext uri="{FF2B5EF4-FFF2-40B4-BE49-F238E27FC236}">
                <a16:creationId xmlns:a16="http://schemas.microsoft.com/office/drawing/2014/main" id="{F44498A5-16BA-F5CE-A079-C0214CB8664F}"/>
              </a:ext>
            </a:extLst>
          </p:cNvPr>
          <p:cNvSpPr>
            <a:spLocks noGrp="1"/>
          </p:cNvSpPr>
          <p:nvPr>
            <p:ph type="subTitle" idx="1"/>
          </p:nvPr>
        </p:nvSpPr>
        <p:spPr/>
        <p:txBody>
          <a:bodyPr/>
          <a:lstStyle/>
          <a:p>
            <a:r>
              <a:rPr lang="en-US" dirty="0"/>
              <a:t>We are also the poorest  per capita income in those nations</a:t>
            </a:r>
            <a:br>
              <a:rPr lang="en-US" dirty="0"/>
            </a:br>
            <a:br>
              <a:rPr lang="en-US" dirty="0"/>
            </a:br>
            <a:br>
              <a:rPr lang="en-US" dirty="0"/>
            </a:br>
            <a:r>
              <a:rPr lang="en-US" dirty="0"/>
              <a:t>What does this mean?</a:t>
            </a:r>
          </a:p>
        </p:txBody>
      </p:sp>
    </p:spTree>
    <p:extLst>
      <p:ext uri="{BB962C8B-B14F-4D97-AF65-F5344CB8AC3E}">
        <p14:creationId xmlns:p14="http://schemas.microsoft.com/office/powerpoint/2010/main" val="341556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7668-6DA7-1146-60E8-00A120F8BDCF}"/>
              </a:ext>
            </a:extLst>
          </p:cNvPr>
          <p:cNvSpPr>
            <a:spLocks noGrp="1"/>
          </p:cNvSpPr>
          <p:nvPr>
            <p:ph type="title"/>
          </p:nvPr>
        </p:nvSpPr>
        <p:spPr>
          <a:xfrm>
            <a:off x="923041" y="2103437"/>
            <a:ext cx="10515600" cy="1325563"/>
          </a:xfrm>
        </p:spPr>
        <p:txBody>
          <a:bodyPr/>
          <a:lstStyle/>
          <a:p>
            <a:pPr algn="ctr"/>
            <a:r>
              <a:rPr lang="en-US" dirty="0"/>
              <a:t>The Growth Challenge</a:t>
            </a:r>
          </a:p>
        </p:txBody>
      </p:sp>
    </p:spTree>
    <p:extLst>
      <p:ext uri="{BB962C8B-B14F-4D97-AF65-F5344CB8AC3E}">
        <p14:creationId xmlns:p14="http://schemas.microsoft.com/office/powerpoint/2010/main" val="424398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1C94-0511-7C39-249D-BB1F2C10C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A5878-A1AD-52CD-A428-259AA78332EB}"/>
              </a:ext>
            </a:extLst>
          </p:cNvPr>
          <p:cNvSpPr>
            <a:spLocks noGrp="1"/>
          </p:cNvSpPr>
          <p:nvPr>
            <p:ph type="title"/>
          </p:nvPr>
        </p:nvSpPr>
        <p:spPr>
          <a:xfrm>
            <a:off x="844550" y="842168"/>
            <a:ext cx="10515600" cy="2852737"/>
          </a:xfrm>
        </p:spPr>
        <p:txBody>
          <a:bodyPr/>
          <a:lstStyle/>
          <a:p>
            <a:r>
              <a:rPr lang="en-US" dirty="0"/>
              <a:t>How to get richer?</a:t>
            </a:r>
          </a:p>
        </p:txBody>
      </p:sp>
      <p:sp>
        <p:nvSpPr>
          <p:cNvPr id="3" name="Text Placeholder 2">
            <a:extLst>
              <a:ext uri="{FF2B5EF4-FFF2-40B4-BE49-F238E27FC236}">
                <a16:creationId xmlns:a16="http://schemas.microsoft.com/office/drawing/2014/main" id="{23CAC922-8BFA-634A-B372-07B9332369C6}"/>
              </a:ext>
            </a:extLst>
          </p:cNvPr>
          <p:cNvSpPr>
            <a:spLocks noGrp="1"/>
          </p:cNvSpPr>
          <p:nvPr>
            <p:ph type="body" idx="1"/>
          </p:nvPr>
        </p:nvSpPr>
        <p:spPr/>
        <p:txBody>
          <a:bodyPr>
            <a:normAutofit fontScale="62500" lnSpcReduction="20000"/>
          </a:bodyPr>
          <a:lstStyle/>
          <a:p>
            <a:r>
              <a:rPr lang="en-US" sz="2900" dirty="0"/>
              <a:t>Manufacturing?------ the China way.  Are we too late in this game?</a:t>
            </a:r>
          </a:p>
          <a:p>
            <a:endParaRPr lang="en-US" sz="2900" dirty="0"/>
          </a:p>
          <a:p>
            <a:br>
              <a:rPr lang="en-US" sz="2900" dirty="0"/>
            </a:br>
            <a:r>
              <a:rPr lang="en-US" sz="2900" dirty="0"/>
              <a:t>Our population is more than China’s.  When can we catch up in manufacturing jobs?</a:t>
            </a:r>
            <a:br>
              <a:rPr lang="en-US" dirty="0"/>
            </a:br>
            <a:br>
              <a:rPr lang="en-US" dirty="0"/>
            </a:br>
            <a:endParaRPr lang="en-US" dirty="0"/>
          </a:p>
        </p:txBody>
      </p:sp>
      <p:sp>
        <p:nvSpPr>
          <p:cNvPr id="4" name="TextBox 3">
            <a:extLst>
              <a:ext uri="{FF2B5EF4-FFF2-40B4-BE49-F238E27FC236}">
                <a16:creationId xmlns:a16="http://schemas.microsoft.com/office/drawing/2014/main" id="{58B47EB2-76FF-A418-27F0-2E7100CA6348}"/>
              </a:ext>
            </a:extLst>
          </p:cNvPr>
          <p:cNvSpPr txBox="1"/>
          <p:nvPr/>
        </p:nvSpPr>
        <p:spPr>
          <a:xfrm>
            <a:off x="8942070" y="508000"/>
            <a:ext cx="2580640" cy="3847207"/>
          </a:xfrm>
          <a:prstGeom prst="rect">
            <a:avLst/>
          </a:prstGeom>
          <a:noFill/>
        </p:spPr>
        <p:txBody>
          <a:bodyPr wrap="square" rtlCol="0">
            <a:spAutoFit/>
          </a:bodyPr>
          <a:lstStyle/>
          <a:p>
            <a:r>
              <a:rPr lang="en-US" sz="2000" dirty="0"/>
              <a:t>Manufacturing Jobs </a:t>
            </a:r>
            <a:br>
              <a:rPr lang="en-US" sz="2000" dirty="0"/>
            </a:br>
            <a:br>
              <a:rPr lang="en-US" sz="2000" dirty="0"/>
            </a:br>
            <a:br>
              <a:rPr lang="en-US" sz="2000" dirty="0"/>
            </a:br>
            <a:r>
              <a:rPr lang="en-US" sz="2000" dirty="0"/>
              <a:t>China                 21crores</a:t>
            </a:r>
            <a:br>
              <a:rPr lang="en-US" sz="2000" dirty="0"/>
            </a:br>
            <a:endParaRPr lang="en-US" sz="2000" dirty="0"/>
          </a:p>
          <a:p>
            <a:r>
              <a:rPr lang="en-US" sz="2000" dirty="0"/>
              <a:t>India.                     </a:t>
            </a:r>
          </a:p>
          <a:p>
            <a:r>
              <a:rPr lang="en-US" sz="2000" dirty="0"/>
              <a:t>2 crores</a:t>
            </a:r>
          </a:p>
          <a:p>
            <a:endParaRPr lang="en-US" sz="2000" dirty="0"/>
          </a:p>
          <a:p>
            <a:r>
              <a:rPr lang="en-US" sz="3200" dirty="0"/>
              <a:t>China is 10 times as big</a:t>
            </a:r>
          </a:p>
        </p:txBody>
      </p:sp>
    </p:spTree>
    <p:extLst>
      <p:ext uri="{BB962C8B-B14F-4D97-AF65-F5344CB8AC3E}">
        <p14:creationId xmlns:p14="http://schemas.microsoft.com/office/powerpoint/2010/main" val="178853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7402-2035-A002-564A-6F3F451496F3}"/>
              </a:ext>
            </a:extLst>
          </p:cNvPr>
          <p:cNvSpPr>
            <a:spLocks noGrp="1"/>
          </p:cNvSpPr>
          <p:nvPr>
            <p:ph type="title"/>
          </p:nvPr>
        </p:nvSpPr>
        <p:spPr>
          <a:xfrm>
            <a:off x="831850" y="576263"/>
            <a:ext cx="10515600" cy="2004377"/>
          </a:xfrm>
        </p:spPr>
        <p:txBody>
          <a:bodyPr/>
          <a:lstStyle/>
          <a:p>
            <a:r>
              <a:rPr lang="en-US" dirty="0"/>
              <a:t>What is the path?</a:t>
            </a:r>
          </a:p>
        </p:txBody>
      </p:sp>
      <p:sp>
        <p:nvSpPr>
          <p:cNvPr id="3" name="Text Placeholder 2">
            <a:extLst>
              <a:ext uri="{FF2B5EF4-FFF2-40B4-BE49-F238E27FC236}">
                <a16:creationId xmlns:a16="http://schemas.microsoft.com/office/drawing/2014/main" id="{2B674287-5B31-5FA5-CA7D-4B93B95548A0}"/>
              </a:ext>
            </a:extLst>
          </p:cNvPr>
          <p:cNvSpPr>
            <a:spLocks noGrp="1"/>
          </p:cNvSpPr>
          <p:nvPr>
            <p:ph type="body" idx="1"/>
          </p:nvPr>
        </p:nvSpPr>
        <p:spPr>
          <a:xfrm>
            <a:off x="761365" y="2951004"/>
            <a:ext cx="10669270" cy="3330733"/>
          </a:xfrm>
        </p:spPr>
        <p:txBody>
          <a:bodyPr>
            <a:normAutofit fontScale="25000" lnSpcReduction="20000"/>
          </a:bodyPr>
          <a:lstStyle/>
          <a:p>
            <a:endParaRPr lang="en-US" dirty="0"/>
          </a:p>
          <a:p>
            <a:br>
              <a:rPr lang="en-US" dirty="0"/>
            </a:br>
            <a:r>
              <a:rPr lang="en-US" sz="11100" dirty="0"/>
              <a:t>Is Skilling and services the way forward?</a:t>
            </a:r>
            <a:br>
              <a:rPr lang="en-US" sz="11100" dirty="0"/>
            </a:br>
            <a:br>
              <a:rPr lang="en-US" sz="11100" dirty="0"/>
            </a:br>
            <a:br>
              <a:rPr lang="en-US" sz="11100" dirty="0"/>
            </a:br>
            <a:r>
              <a:rPr lang="en-US" sz="11100" dirty="0"/>
              <a:t>If yes, who is to pilot this growth?  </a:t>
            </a:r>
          </a:p>
          <a:p>
            <a:endParaRPr lang="en-US" sz="11100" dirty="0"/>
          </a:p>
          <a:p>
            <a:r>
              <a:rPr lang="en-US" sz="11100" dirty="0"/>
              <a:t>Centre or the States?</a:t>
            </a:r>
            <a:br>
              <a:rPr lang="en-US" sz="11100" dirty="0"/>
            </a:br>
            <a:br>
              <a:rPr lang="en-US" sz="11100" dirty="0"/>
            </a:br>
            <a:br>
              <a:rPr lang="en-US" dirty="0"/>
            </a:br>
            <a:endParaRPr lang="en-US" dirty="0"/>
          </a:p>
        </p:txBody>
      </p:sp>
    </p:spTree>
    <p:extLst>
      <p:ext uri="{BB962C8B-B14F-4D97-AF65-F5344CB8AC3E}">
        <p14:creationId xmlns:p14="http://schemas.microsoft.com/office/powerpoint/2010/main" val="195688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9F20-9B33-B7AD-AF76-F69428215C3C}"/>
              </a:ext>
            </a:extLst>
          </p:cNvPr>
          <p:cNvSpPr>
            <a:spLocks noGrp="1"/>
          </p:cNvSpPr>
          <p:nvPr>
            <p:ph type="title"/>
          </p:nvPr>
        </p:nvSpPr>
        <p:spPr>
          <a:xfrm>
            <a:off x="838200" y="576263"/>
            <a:ext cx="10515600" cy="2852737"/>
          </a:xfrm>
        </p:spPr>
        <p:txBody>
          <a:bodyPr/>
          <a:lstStyle/>
          <a:p>
            <a:r>
              <a:rPr lang="en-US" dirty="0"/>
              <a:t>And the question, that naturally follows..</a:t>
            </a:r>
          </a:p>
        </p:txBody>
      </p:sp>
      <p:sp>
        <p:nvSpPr>
          <p:cNvPr id="3" name="Text Placeholder 2">
            <a:extLst>
              <a:ext uri="{FF2B5EF4-FFF2-40B4-BE49-F238E27FC236}">
                <a16:creationId xmlns:a16="http://schemas.microsoft.com/office/drawing/2014/main" id="{10C3EEA2-1128-AF5D-35AC-E8F6994352B5}"/>
              </a:ext>
            </a:extLst>
          </p:cNvPr>
          <p:cNvSpPr>
            <a:spLocks noGrp="1"/>
          </p:cNvSpPr>
          <p:nvPr>
            <p:ph type="body" idx="1"/>
          </p:nvPr>
        </p:nvSpPr>
        <p:spPr>
          <a:xfrm>
            <a:off x="838200" y="3429000"/>
            <a:ext cx="10515600" cy="2852737"/>
          </a:xfrm>
        </p:spPr>
        <p:txBody>
          <a:bodyPr/>
          <a:lstStyle/>
          <a:p>
            <a:r>
              <a:rPr lang="en-US" sz="3200" dirty="0"/>
              <a:t>Where do we find the money for growth and become richer?</a:t>
            </a:r>
            <a:br>
              <a:rPr lang="en-US" sz="3200" dirty="0"/>
            </a:br>
            <a:br>
              <a:rPr lang="en-US" sz="3200" dirty="0"/>
            </a:br>
            <a:r>
              <a:rPr lang="en-US" sz="3200" dirty="0"/>
              <a:t>Taxes? Borrowing? FDI? Portfolio flows? Remittances</a:t>
            </a:r>
            <a:r>
              <a:rPr lang="en-US" dirty="0"/>
              <a:t>?</a:t>
            </a:r>
          </a:p>
        </p:txBody>
      </p:sp>
    </p:spTree>
    <p:extLst>
      <p:ext uri="{BB962C8B-B14F-4D97-AF65-F5344CB8AC3E}">
        <p14:creationId xmlns:p14="http://schemas.microsoft.com/office/powerpoint/2010/main" val="244489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A9A8-DF4B-4CA7-0963-D6BDD85A4568}"/>
              </a:ext>
            </a:extLst>
          </p:cNvPr>
          <p:cNvSpPr>
            <a:spLocks noGrp="1"/>
          </p:cNvSpPr>
          <p:nvPr>
            <p:ph type="ctrTitle"/>
          </p:nvPr>
        </p:nvSpPr>
        <p:spPr/>
        <p:txBody>
          <a:bodyPr>
            <a:normAutofit fontScale="90000"/>
          </a:bodyPr>
          <a:lstStyle/>
          <a:p>
            <a:r>
              <a:rPr lang="en-US" dirty="0"/>
              <a:t>The role of the Finance Commission to distribute the taxes collected</a:t>
            </a:r>
          </a:p>
        </p:txBody>
      </p:sp>
      <p:sp>
        <p:nvSpPr>
          <p:cNvPr id="3" name="Subtitle 2">
            <a:extLst>
              <a:ext uri="{FF2B5EF4-FFF2-40B4-BE49-F238E27FC236}">
                <a16:creationId xmlns:a16="http://schemas.microsoft.com/office/drawing/2014/main" id="{1A4EFE8C-5CE2-4F28-4396-CCC2AA0924DA}"/>
              </a:ext>
            </a:extLst>
          </p:cNvPr>
          <p:cNvSpPr>
            <a:spLocks noGrp="1"/>
          </p:cNvSpPr>
          <p:nvPr>
            <p:ph type="subTitle" idx="1"/>
          </p:nvPr>
        </p:nvSpPr>
        <p:spPr/>
        <p:txBody>
          <a:bodyPr>
            <a:normAutofit fontScale="92500" lnSpcReduction="20000"/>
          </a:bodyPr>
          <a:lstStyle/>
          <a:p>
            <a:pPr marL="457200" indent="-457200">
              <a:buAutoNum type="arabicPeriod"/>
            </a:pPr>
            <a:r>
              <a:rPr lang="en-US" dirty="0"/>
              <a:t>To distribute the monies between the Centre and States ( Vertical devolution)</a:t>
            </a:r>
          </a:p>
          <a:p>
            <a:pPr marL="457200" indent="-457200">
              <a:buAutoNum type="arabicPeriod"/>
            </a:pPr>
            <a:endParaRPr lang="en-US" dirty="0"/>
          </a:p>
          <a:p>
            <a:pPr marL="457200" indent="-457200">
              <a:buAutoNum type="arabicPeriod"/>
            </a:pPr>
            <a:r>
              <a:rPr lang="en-US" dirty="0"/>
              <a:t>To determine how much each State will get after determining the total pool between the States ( horizontal devolution)</a:t>
            </a:r>
          </a:p>
        </p:txBody>
      </p:sp>
    </p:spTree>
    <p:extLst>
      <p:ext uri="{BB962C8B-B14F-4D97-AF65-F5344CB8AC3E}">
        <p14:creationId xmlns:p14="http://schemas.microsoft.com/office/powerpoint/2010/main" val="3653659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3D6988-2F35-44BA-725D-32CB611F69AE}"/>
              </a:ext>
            </a:extLst>
          </p:cNvPr>
          <p:cNvSpPr txBox="1"/>
          <p:nvPr/>
        </p:nvSpPr>
        <p:spPr>
          <a:xfrm>
            <a:off x="1668544" y="366623"/>
            <a:ext cx="9134573" cy="6124754"/>
          </a:xfrm>
          <a:prstGeom prst="rect">
            <a:avLst/>
          </a:prstGeom>
          <a:noFill/>
        </p:spPr>
        <p:txBody>
          <a:bodyPr wrap="square" rtlCol="0">
            <a:spAutoFit/>
          </a:bodyPr>
          <a:lstStyle/>
          <a:p>
            <a:pPr algn="ctr"/>
            <a:r>
              <a:rPr lang="en-US" sz="2800" dirty="0"/>
              <a:t>Many questions</a:t>
            </a:r>
          </a:p>
          <a:p>
            <a:pPr algn="ctr"/>
            <a:endParaRPr lang="en-US" sz="2800" dirty="0"/>
          </a:p>
          <a:p>
            <a:pPr algn="just"/>
            <a:r>
              <a:rPr lang="en-US" sz="2800" dirty="0"/>
              <a:t>Is the Centre collecting the taxes fairly and equitably?  </a:t>
            </a:r>
          </a:p>
          <a:p>
            <a:pPr algn="just"/>
            <a:endParaRPr lang="en-US" sz="2800" dirty="0"/>
          </a:p>
          <a:p>
            <a:pPr algn="just"/>
            <a:r>
              <a:rPr lang="en-US" sz="2800" dirty="0"/>
              <a:t>Are the rates of  direct taxes progressive enough ( rich pay more)?</a:t>
            </a:r>
          </a:p>
          <a:p>
            <a:pPr algn="just"/>
            <a:endParaRPr lang="en-US" sz="2800" dirty="0"/>
          </a:p>
          <a:p>
            <a:pPr algn="just"/>
            <a:r>
              <a:rPr lang="en-US" sz="2800" dirty="0"/>
              <a:t>Is there too much of a burden of indirect ( read GST) taxes on the poor?</a:t>
            </a:r>
          </a:p>
          <a:p>
            <a:pPr algn="just"/>
            <a:endParaRPr lang="en-US" sz="2800" dirty="0"/>
          </a:p>
          <a:p>
            <a:pPr algn="just"/>
            <a:r>
              <a:rPr lang="en-US" sz="2800" dirty="0"/>
              <a:t>Is there a fair distribution of the tax pool between the states and the Centre?</a:t>
            </a:r>
          </a:p>
          <a:p>
            <a:pPr algn="just"/>
            <a:br>
              <a:rPr lang="en-US" sz="2800" dirty="0"/>
            </a:br>
            <a:r>
              <a:rPr lang="en-US" sz="2800" dirty="0"/>
              <a:t>Are all states being treated equitably for their shares? </a:t>
            </a:r>
          </a:p>
        </p:txBody>
      </p:sp>
    </p:spTree>
    <p:extLst>
      <p:ext uri="{BB962C8B-B14F-4D97-AF65-F5344CB8AC3E}">
        <p14:creationId xmlns:p14="http://schemas.microsoft.com/office/powerpoint/2010/main" val="1616598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7430-7159-BBC0-2025-C1417B280F99}"/>
              </a:ext>
            </a:extLst>
          </p:cNvPr>
          <p:cNvSpPr>
            <a:spLocks noGrp="1"/>
          </p:cNvSpPr>
          <p:nvPr>
            <p:ph type="title"/>
          </p:nvPr>
        </p:nvSpPr>
        <p:spPr>
          <a:xfrm>
            <a:off x="838200" y="365125"/>
            <a:ext cx="10515600" cy="5978525"/>
          </a:xfrm>
        </p:spPr>
        <p:txBody>
          <a:bodyPr>
            <a:normAutofit/>
          </a:bodyPr>
          <a:lstStyle/>
          <a:p>
            <a:pPr algn="ctr"/>
            <a:r>
              <a:rPr lang="en-US" dirty="0"/>
              <a:t>Where are the pressures on finances coming from?</a:t>
            </a:r>
            <a:br>
              <a:rPr lang="en-US" dirty="0"/>
            </a:br>
            <a:br>
              <a:rPr lang="en-US" dirty="0"/>
            </a:br>
            <a:r>
              <a:rPr lang="en-US" dirty="0"/>
              <a:t>Low tax GDP ratios</a:t>
            </a:r>
            <a:br>
              <a:rPr lang="en-US" dirty="0"/>
            </a:br>
            <a:r>
              <a:rPr lang="en-US" dirty="0"/>
              <a:t>Increasing burden of Welfare</a:t>
            </a:r>
            <a:br>
              <a:rPr lang="en-US" dirty="0"/>
            </a:br>
            <a:r>
              <a:rPr lang="en-US" dirty="0"/>
              <a:t>Inequality increases: Rich become Richer, poor become poorer</a:t>
            </a:r>
            <a:br>
              <a:rPr lang="en-US" dirty="0"/>
            </a:br>
            <a:r>
              <a:rPr lang="en-US" dirty="0"/>
              <a:t>&amp;</a:t>
            </a:r>
            <a:br>
              <a:rPr lang="en-US" dirty="0"/>
            </a:br>
            <a:r>
              <a:rPr lang="en-US" dirty="0"/>
              <a:t>A North South Divide?</a:t>
            </a:r>
          </a:p>
        </p:txBody>
      </p:sp>
    </p:spTree>
    <p:extLst>
      <p:ext uri="{BB962C8B-B14F-4D97-AF65-F5344CB8AC3E}">
        <p14:creationId xmlns:p14="http://schemas.microsoft.com/office/powerpoint/2010/main" val="7949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6DD3-7752-285B-8C74-E1E60587983C}"/>
              </a:ext>
            </a:extLst>
          </p:cNvPr>
          <p:cNvSpPr>
            <a:spLocks noGrp="1"/>
          </p:cNvSpPr>
          <p:nvPr>
            <p:ph type="title"/>
          </p:nvPr>
        </p:nvSpPr>
        <p:spPr/>
        <p:txBody>
          <a:bodyPr/>
          <a:lstStyle/>
          <a:p>
            <a:r>
              <a:rPr lang="en-US" dirty="0"/>
              <a:t>The states were expecting more devolution in the 16</a:t>
            </a:r>
            <a:r>
              <a:rPr lang="en-US" baseline="30000" dirty="0"/>
              <a:t>th</a:t>
            </a:r>
            <a:r>
              <a:rPr lang="en-US" dirty="0"/>
              <a:t> FC.</a:t>
            </a:r>
          </a:p>
        </p:txBody>
      </p:sp>
      <p:sp>
        <p:nvSpPr>
          <p:cNvPr id="3" name="Text Placeholder 2">
            <a:extLst>
              <a:ext uri="{FF2B5EF4-FFF2-40B4-BE49-F238E27FC236}">
                <a16:creationId xmlns:a16="http://schemas.microsoft.com/office/drawing/2014/main" id="{78AC3042-C8F8-AF90-35EF-87BC788288AC}"/>
              </a:ext>
            </a:extLst>
          </p:cNvPr>
          <p:cNvSpPr>
            <a:spLocks noGrp="1"/>
          </p:cNvSpPr>
          <p:nvPr>
            <p:ph type="body" idx="1"/>
          </p:nvPr>
        </p:nvSpPr>
        <p:spPr/>
        <p:txBody>
          <a:bodyPr/>
          <a:lstStyle/>
          <a:p>
            <a:r>
              <a:rPr lang="en-US" dirty="0"/>
              <a:t>The commission did not do and gave the same 41% as last time.  Naturally, States are disappointed.  And there is more to this arithmetic…</a:t>
            </a:r>
          </a:p>
        </p:txBody>
      </p:sp>
    </p:spTree>
    <p:extLst>
      <p:ext uri="{BB962C8B-B14F-4D97-AF65-F5344CB8AC3E}">
        <p14:creationId xmlns:p14="http://schemas.microsoft.com/office/powerpoint/2010/main" val="3913415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CD00-4D93-4F71-A14C-27D5A4868969}"/>
              </a:ext>
            </a:extLst>
          </p:cNvPr>
          <p:cNvSpPr>
            <a:spLocks noGrp="1"/>
          </p:cNvSpPr>
          <p:nvPr>
            <p:ph type="title"/>
          </p:nvPr>
        </p:nvSpPr>
        <p:spPr>
          <a:xfrm>
            <a:off x="838200" y="2486156"/>
            <a:ext cx="10515600" cy="1325563"/>
          </a:xfrm>
        </p:spPr>
        <p:txBody>
          <a:bodyPr/>
          <a:lstStyle/>
          <a:p>
            <a:pPr algn="ctr"/>
            <a:r>
              <a:rPr lang="en-US" dirty="0"/>
              <a:t>The dilution of the divisible pool</a:t>
            </a:r>
          </a:p>
        </p:txBody>
      </p:sp>
    </p:spTree>
    <p:extLst>
      <p:ext uri="{BB962C8B-B14F-4D97-AF65-F5344CB8AC3E}">
        <p14:creationId xmlns:p14="http://schemas.microsoft.com/office/powerpoint/2010/main" val="1554534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CD79-62FB-2197-B0F8-5AF1218B9CCB}"/>
              </a:ext>
            </a:extLst>
          </p:cNvPr>
          <p:cNvSpPr>
            <a:spLocks noGrp="1"/>
          </p:cNvSpPr>
          <p:nvPr>
            <p:ph type="title"/>
          </p:nvPr>
        </p:nvSpPr>
        <p:spPr/>
        <p:txBody>
          <a:bodyPr/>
          <a:lstStyle/>
          <a:p>
            <a:r>
              <a:rPr lang="en-US" dirty="0"/>
              <a:t>It is 41% of the “ divisible pool”   </a:t>
            </a:r>
            <a:r>
              <a:rPr lang="en-US" dirty="0" err="1"/>
              <a:t>Cess</a:t>
            </a:r>
            <a:r>
              <a:rPr lang="en-US" dirty="0"/>
              <a:t> &amp; Surcharges are NOT included.  They go to the Centre</a:t>
            </a:r>
          </a:p>
        </p:txBody>
      </p:sp>
      <p:sp>
        <p:nvSpPr>
          <p:cNvPr id="3" name="Text Placeholder 2">
            <a:extLst>
              <a:ext uri="{FF2B5EF4-FFF2-40B4-BE49-F238E27FC236}">
                <a16:creationId xmlns:a16="http://schemas.microsoft.com/office/drawing/2014/main" id="{15A024E6-6F05-66E4-992E-6BC30A585B8A}"/>
              </a:ext>
            </a:extLst>
          </p:cNvPr>
          <p:cNvSpPr>
            <a:spLocks noGrp="1"/>
          </p:cNvSpPr>
          <p:nvPr>
            <p:ph type="body" idx="1"/>
          </p:nvPr>
        </p:nvSpPr>
        <p:spPr/>
        <p:txBody>
          <a:bodyPr>
            <a:normAutofit lnSpcReduction="10000"/>
          </a:bodyPr>
          <a:lstStyle/>
          <a:p>
            <a:r>
              <a:rPr lang="en-US" dirty="0"/>
              <a:t>In effect , it is estimated that the effective devolution to the States works out to 32%.  </a:t>
            </a:r>
          </a:p>
          <a:p>
            <a:r>
              <a:rPr lang="en-US" dirty="0"/>
              <a:t>This will seriously undermine fiscal autonomy of the states and </a:t>
            </a:r>
            <a:r>
              <a:rPr lang="en-US" dirty="0" err="1"/>
              <a:t>centralise</a:t>
            </a:r>
            <a:r>
              <a:rPr lang="en-US" dirty="0"/>
              <a:t> financial authority. </a:t>
            </a:r>
          </a:p>
        </p:txBody>
      </p:sp>
    </p:spTree>
    <p:extLst>
      <p:ext uri="{BB962C8B-B14F-4D97-AF65-F5344CB8AC3E}">
        <p14:creationId xmlns:p14="http://schemas.microsoft.com/office/powerpoint/2010/main" val="230117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1AAA-4CE4-1B00-3DB4-7D3F945DE494}"/>
              </a:ext>
            </a:extLst>
          </p:cNvPr>
          <p:cNvSpPr>
            <a:spLocks noGrp="1"/>
          </p:cNvSpPr>
          <p:nvPr>
            <p:ph type="title"/>
          </p:nvPr>
        </p:nvSpPr>
        <p:spPr>
          <a:xfrm>
            <a:off x="838200" y="365125"/>
            <a:ext cx="10515600" cy="6365613"/>
          </a:xfrm>
        </p:spPr>
        <p:txBody>
          <a:bodyPr>
            <a:normAutofit/>
          </a:bodyPr>
          <a:lstStyle/>
          <a:p>
            <a:pPr algn="ctr"/>
            <a:r>
              <a:rPr lang="en-US" dirty="0"/>
              <a:t>We are likely to be a $5 </a:t>
            </a:r>
            <a:r>
              <a:rPr lang="en-US" dirty="0" err="1"/>
              <a:t>trn</a:t>
            </a:r>
            <a:r>
              <a:rPr lang="en-US" dirty="0"/>
              <a:t> economy by 2028</a:t>
            </a:r>
            <a:br>
              <a:rPr lang="en-US" dirty="0"/>
            </a:br>
            <a:br>
              <a:rPr lang="en-US" dirty="0"/>
            </a:br>
            <a:br>
              <a:rPr lang="en-US" dirty="0"/>
            </a:br>
            <a:br>
              <a:rPr lang="en-US" dirty="0"/>
            </a:br>
            <a:br>
              <a:rPr lang="en-US" dirty="0"/>
            </a:br>
            <a:r>
              <a:rPr lang="en-US" dirty="0"/>
              <a:t>But is GDP the metric we should judge ourselves?</a:t>
            </a:r>
            <a:br>
              <a:rPr lang="en-US" dirty="0"/>
            </a:br>
            <a:r>
              <a:rPr lang="en-US" sz="2400" dirty="0"/>
              <a:t>Doesn’t</a:t>
            </a:r>
            <a:r>
              <a:rPr lang="en-US" dirty="0"/>
              <a:t> </a:t>
            </a:r>
            <a:r>
              <a:rPr lang="en-US" sz="2400" dirty="0"/>
              <a:t>growth mean incomes, equality, jobs, security and more?</a:t>
            </a:r>
          </a:p>
        </p:txBody>
      </p:sp>
    </p:spTree>
    <p:extLst>
      <p:ext uri="{BB962C8B-B14F-4D97-AF65-F5344CB8AC3E}">
        <p14:creationId xmlns:p14="http://schemas.microsoft.com/office/powerpoint/2010/main" val="230401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55D6-F6DB-CC50-6253-BA954D51C52D}"/>
              </a:ext>
            </a:extLst>
          </p:cNvPr>
          <p:cNvSpPr>
            <a:spLocks noGrp="1"/>
          </p:cNvSpPr>
          <p:nvPr>
            <p:ph type="title"/>
          </p:nvPr>
        </p:nvSpPr>
        <p:spPr/>
        <p:txBody>
          <a:bodyPr/>
          <a:lstStyle/>
          <a:p>
            <a:r>
              <a:rPr lang="en-US" dirty="0"/>
              <a:t>What does the Centre collect these </a:t>
            </a:r>
            <a:r>
              <a:rPr lang="en-US" dirty="0" err="1"/>
              <a:t>cess</a:t>
            </a:r>
            <a:r>
              <a:rPr lang="en-US" dirty="0"/>
              <a:t> &amp;  Surcharge for?</a:t>
            </a:r>
          </a:p>
        </p:txBody>
      </p:sp>
      <p:sp>
        <p:nvSpPr>
          <p:cNvPr id="3" name="Text Placeholder 2">
            <a:extLst>
              <a:ext uri="{FF2B5EF4-FFF2-40B4-BE49-F238E27FC236}">
                <a16:creationId xmlns:a16="http://schemas.microsoft.com/office/drawing/2014/main" id="{AAD55728-3954-86CF-E47A-2CC325441EC1}"/>
              </a:ext>
            </a:extLst>
          </p:cNvPr>
          <p:cNvSpPr>
            <a:spLocks noGrp="1"/>
          </p:cNvSpPr>
          <p:nvPr>
            <p:ph type="body" idx="1"/>
          </p:nvPr>
        </p:nvSpPr>
        <p:spPr/>
        <p:txBody>
          <a:bodyPr/>
          <a:lstStyle/>
          <a:p>
            <a:r>
              <a:rPr lang="en-US" dirty="0"/>
              <a:t>Health &amp; Education </a:t>
            </a:r>
            <a:r>
              <a:rPr lang="en-US" dirty="0" err="1"/>
              <a:t>Cess</a:t>
            </a:r>
            <a:endParaRPr lang="en-US" dirty="0"/>
          </a:p>
          <a:p>
            <a:r>
              <a:rPr lang="en-US" dirty="0"/>
              <a:t>Financing Centrally sponsored Schemes</a:t>
            </a:r>
          </a:p>
          <a:p>
            <a:r>
              <a:rPr lang="en-US" dirty="0"/>
              <a:t>Infrastructure initiatives</a:t>
            </a:r>
          </a:p>
        </p:txBody>
      </p:sp>
    </p:spTree>
    <p:extLst>
      <p:ext uri="{BB962C8B-B14F-4D97-AF65-F5344CB8AC3E}">
        <p14:creationId xmlns:p14="http://schemas.microsoft.com/office/powerpoint/2010/main" val="641559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03CD91-DC1D-1A6B-E732-12227883A5F3}"/>
              </a:ext>
            </a:extLst>
          </p:cNvPr>
          <p:cNvGraphicFramePr>
            <a:graphicFrameLocks noGrp="1"/>
          </p:cNvGraphicFramePr>
          <p:nvPr>
            <p:extLst>
              <p:ext uri="{D42A27DB-BD31-4B8C-83A1-F6EECF244321}">
                <p14:modId xmlns:p14="http://schemas.microsoft.com/office/powerpoint/2010/main" val="1397616451"/>
              </p:ext>
            </p:extLst>
          </p:nvPr>
        </p:nvGraphicFramePr>
        <p:xfrm>
          <a:off x="951471" y="1989438"/>
          <a:ext cx="5869460" cy="2515886"/>
        </p:xfrm>
        <a:graphic>
          <a:graphicData uri="http://schemas.openxmlformats.org/drawingml/2006/table">
            <a:tbl>
              <a:tblPr>
                <a:tableStyleId>{5C22544A-7EE6-4342-B048-85BDC9FD1C3A}</a:tableStyleId>
              </a:tblPr>
              <a:tblGrid>
                <a:gridCol w="1117993">
                  <a:extLst>
                    <a:ext uri="{9D8B030D-6E8A-4147-A177-3AD203B41FA5}">
                      <a16:colId xmlns:a16="http://schemas.microsoft.com/office/drawing/2014/main" val="486823527"/>
                    </a:ext>
                  </a:extLst>
                </a:gridCol>
                <a:gridCol w="1207830">
                  <a:extLst>
                    <a:ext uri="{9D8B030D-6E8A-4147-A177-3AD203B41FA5}">
                      <a16:colId xmlns:a16="http://schemas.microsoft.com/office/drawing/2014/main" val="3091905500"/>
                    </a:ext>
                  </a:extLst>
                </a:gridCol>
                <a:gridCol w="1098028">
                  <a:extLst>
                    <a:ext uri="{9D8B030D-6E8A-4147-A177-3AD203B41FA5}">
                      <a16:colId xmlns:a16="http://schemas.microsoft.com/office/drawing/2014/main" val="3101009559"/>
                    </a:ext>
                  </a:extLst>
                </a:gridCol>
                <a:gridCol w="2445609">
                  <a:extLst>
                    <a:ext uri="{9D8B030D-6E8A-4147-A177-3AD203B41FA5}">
                      <a16:colId xmlns:a16="http://schemas.microsoft.com/office/drawing/2014/main" val="902296076"/>
                    </a:ext>
                  </a:extLst>
                </a:gridCol>
              </a:tblGrid>
              <a:tr h="413951">
                <a:tc>
                  <a:txBody>
                    <a:bodyPr/>
                    <a:lstStyle/>
                    <a:p>
                      <a:pPr algn="l" fontAlgn="b">
                        <a:buNone/>
                      </a:pPr>
                      <a:endParaRPr lang="en-IN" sz="2000" b="0" i="0" u="none" strike="noStrike">
                        <a:solidFill>
                          <a:srgbClr val="000000"/>
                        </a:solidFill>
                        <a:effectLst/>
                        <a:latin typeface="Aptos Narrow" panose="020B0004020202020204" pitchFamily="34" charset="0"/>
                      </a:endParaRPr>
                    </a:p>
                  </a:txBody>
                  <a:tcPr marL="9525" marR="9525" marT="9525" marB="0" anchor="b"/>
                </a:tc>
                <a:tc gridSpan="2">
                  <a:txBody>
                    <a:bodyPr/>
                    <a:lstStyle/>
                    <a:p>
                      <a:pPr algn="ctr" fontAlgn="b">
                        <a:buNone/>
                      </a:pPr>
                      <a:r>
                        <a:rPr lang="en-IN" sz="2000" u="none" strike="noStrike">
                          <a:effectLst/>
                        </a:rPr>
                        <a:t>In lakh crores</a:t>
                      </a:r>
                      <a:endParaRPr lang="en-IN" sz="2000" b="0" i="0" u="none" strike="noStrike">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l" fontAlgn="b">
                        <a:buNone/>
                      </a:pP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1280799"/>
                  </a:ext>
                </a:extLst>
              </a:tr>
              <a:tr h="568412">
                <a:tc>
                  <a:txBody>
                    <a:bodyPr/>
                    <a:lstStyle/>
                    <a:p>
                      <a:pPr algn="ctr" fontAlgn="b">
                        <a:buNone/>
                      </a:pPr>
                      <a:r>
                        <a:rPr lang="en-IN" sz="2000" u="none" strike="noStrike" dirty="0">
                          <a:effectLst/>
                        </a:rPr>
                        <a:t>Financial year</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a:effectLst/>
                        </a:rPr>
                        <a:t>Cess &amp;  Surcharge</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Gross Tax Revenue</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2000" u="none" strike="noStrike" dirty="0">
                          <a:effectLst/>
                        </a:rPr>
                        <a:t>% of share in GTR</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93650235"/>
                  </a:ext>
                </a:extLst>
              </a:tr>
              <a:tr h="494270">
                <a:tc>
                  <a:txBody>
                    <a:bodyPr/>
                    <a:lstStyle/>
                    <a:p>
                      <a:pPr algn="ctr" fontAlgn="b">
                        <a:buNone/>
                      </a:pPr>
                      <a:r>
                        <a:rPr lang="en-IN" sz="1800" u="none" strike="noStrike" dirty="0">
                          <a:effectLst/>
                        </a:rPr>
                        <a:t>2016-17</a:t>
                      </a:r>
                      <a:endParaRPr lang="en-IN"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a:effectLst/>
                        </a:rPr>
                        <a:t>2.13</a:t>
                      </a:r>
                      <a:endParaRPr lang="en-IN"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a:effectLst/>
                        </a:rPr>
                        <a:t>17.15</a:t>
                      </a:r>
                      <a:endParaRPr lang="en-IN"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dirty="0">
                          <a:effectLst/>
                        </a:rPr>
                        <a:t>12.4</a:t>
                      </a:r>
                      <a:endParaRPr lang="en-IN"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59739765"/>
                  </a:ext>
                </a:extLst>
              </a:tr>
              <a:tr h="494270">
                <a:tc>
                  <a:txBody>
                    <a:bodyPr/>
                    <a:lstStyle/>
                    <a:p>
                      <a:pPr algn="ctr" fontAlgn="b">
                        <a:buNone/>
                      </a:pPr>
                      <a:r>
                        <a:rPr lang="en-IN" sz="1800" u="none" strike="noStrike">
                          <a:effectLst/>
                        </a:rPr>
                        <a:t>2020-21</a:t>
                      </a:r>
                      <a:endParaRPr lang="en-IN"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dirty="0">
                          <a:effectLst/>
                        </a:rPr>
                        <a:t>4.5</a:t>
                      </a:r>
                      <a:endParaRPr lang="en-IN"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dirty="0">
                          <a:effectLst/>
                        </a:rPr>
                        <a:t>20.27</a:t>
                      </a:r>
                      <a:endParaRPr lang="en-IN"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dirty="0">
                          <a:effectLst/>
                        </a:rPr>
                        <a:t>22.2</a:t>
                      </a:r>
                      <a:endParaRPr lang="en-IN"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97831524"/>
                  </a:ext>
                </a:extLst>
              </a:tr>
              <a:tr h="494270">
                <a:tc>
                  <a:txBody>
                    <a:bodyPr/>
                    <a:lstStyle/>
                    <a:p>
                      <a:pPr algn="ctr" fontAlgn="b">
                        <a:buNone/>
                      </a:pPr>
                      <a:r>
                        <a:rPr lang="en-IN" sz="1800" u="none" strike="noStrike">
                          <a:effectLst/>
                        </a:rPr>
                        <a:t>2026-27</a:t>
                      </a:r>
                      <a:endParaRPr lang="en-IN"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a:effectLst/>
                        </a:rPr>
                        <a:t>8.12</a:t>
                      </a:r>
                      <a:endParaRPr lang="en-IN"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a:effectLst/>
                        </a:rPr>
                        <a:t>44.04</a:t>
                      </a:r>
                      <a:endParaRPr lang="en-IN"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800" u="none" strike="noStrike" dirty="0">
                          <a:effectLst/>
                        </a:rPr>
                        <a:t>18.4</a:t>
                      </a:r>
                      <a:endParaRPr lang="en-IN"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33189517"/>
                  </a:ext>
                </a:extLst>
              </a:tr>
            </a:tbl>
          </a:graphicData>
        </a:graphic>
      </p:graphicFrame>
      <p:sp>
        <p:nvSpPr>
          <p:cNvPr id="3" name="TextBox 2">
            <a:extLst>
              <a:ext uri="{FF2B5EF4-FFF2-40B4-BE49-F238E27FC236}">
                <a16:creationId xmlns:a16="http://schemas.microsoft.com/office/drawing/2014/main" id="{AC4F4789-737F-66E2-553D-B79E1C657242}"/>
              </a:ext>
            </a:extLst>
          </p:cNvPr>
          <p:cNvSpPr txBox="1"/>
          <p:nvPr/>
        </p:nvSpPr>
        <p:spPr>
          <a:xfrm>
            <a:off x="7315201" y="2743200"/>
            <a:ext cx="4324865" cy="1569660"/>
          </a:xfrm>
          <a:prstGeom prst="rect">
            <a:avLst/>
          </a:prstGeom>
          <a:noFill/>
        </p:spPr>
        <p:txBody>
          <a:bodyPr wrap="square" rtlCol="0">
            <a:spAutoFit/>
          </a:bodyPr>
          <a:lstStyle/>
          <a:p>
            <a:r>
              <a:rPr lang="en-US" dirty="0"/>
              <a:t>In the last decade, </a:t>
            </a:r>
            <a:r>
              <a:rPr lang="en-US" dirty="0" err="1"/>
              <a:t>centre</a:t>
            </a:r>
            <a:r>
              <a:rPr lang="en-US" dirty="0"/>
              <a:t> has increased its cut in the divisible pool from 12.2% to 18.4%, </a:t>
            </a:r>
            <a:r>
              <a:rPr lang="en-US" sz="2400" b="1" dirty="0"/>
              <a:t>a 50% increase</a:t>
            </a:r>
            <a:r>
              <a:rPr lang="en-US" dirty="0"/>
              <a:t>.</a:t>
            </a:r>
          </a:p>
          <a:p>
            <a:endParaRPr lang="en-US" dirty="0"/>
          </a:p>
          <a:p>
            <a:endParaRPr lang="en-US" dirty="0"/>
          </a:p>
        </p:txBody>
      </p:sp>
      <p:sp>
        <p:nvSpPr>
          <p:cNvPr id="4" name="TextBox 3">
            <a:extLst>
              <a:ext uri="{FF2B5EF4-FFF2-40B4-BE49-F238E27FC236}">
                <a16:creationId xmlns:a16="http://schemas.microsoft.com/office/drawing/2014/main" id="{AC7D0AF0-9D7F-A7DC-C368-F55C57F03B51}"/>
              </a:ext>
            </a:extLst>
          </p:cNvPr>
          <p:cNvSpPr txBox="1"/>
          <p:nvPr/>
        </p:nvSpPr>
        <p:spPr>
          <a:xfrm>
            <a:off x="988542" y="667265"/>
            <a:ext cx="10651524" cy="584775"/>
          </a:xfrm>
          <a:prstGeom prst="rect">
            <a:avLst/>
          </a:prstGeom>
          <a:noFill/>
        </p:spPr>
        <p:txBody>
          <a:bodyPr wrap="square" rtlCol="0">
            <a:spAutoFit/>
          </a:bodyPr>
          <a:lstStyle/>
          <a:p>
            <a:pPr algn="ctr"/>
            <a:r>
              <a:rPr lang="en-US" sz="3200" b="1" dirty="0"/>
              <a:t>The Creeping  Camel in the Arab’s Tent</a:t>
            </a:r>
          </a:p>
        </p:txBody>
      </p:sp>
    </p:spTree>
    <p:extLst>
      <p:ext uri="{BB962C8B-B14F-4D97-AF65-F5344CB8AC3E}">
        <p14:creationId xmlns:p14="http://schemas.microsoft.com/office/powerpoint/2010/main" val="294531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2715FA-0DC7-40E8-0033-515FA207B763}"/>
              </a:ext>
            </a:extLst>
          </p:cNvPr>
          <p:cNvPicPr>
            <a:picLocks noChangeAspect="1"/>
          </p:cNvPicPr>
          <p:nvPr/>
        </p:nvPicPr>
        <p:blipFill>
          <a:blip r:embed="rId2"/>
          <a:stretch>
            <a:fillRect/>
          </a:stretch>
        </p:blipFill>
        <p:spPr>
          <a:xfrm>
            <a:off x="634614" y="843280"/>
            <a:ext cx="5461386" cy="5323840"/>
          </a:xfrm>
          <a:prstGeom prst="rect">
            <a:avLst/>
          </a:prstGeom>
        </p:spPr>
      </p:pic>
      <p:sp>
        <p:nvSpPr>
          <p:cNvPr id="4" name="TextBox 3">
            <a:extLst>
              <a:ext uri="{FF2B5EF4-FFF2-40B4-BE49-F238E27FC236}">
                <a16:creationId xmlns:a16="http://schemas.microsoft.com/office/drawing/2014/main" id="{803D51D0-37D6-4D8B-A082-B26213E0C437}"/>
              </a:ext>
            </a:extLst>
          </p:cNvPr>
          <p:cNvSpPr txBox="1"/>
          <p:nvPr/>
        </p:nvSpPr>
        <p:spPr>
          <a:xfrm>
            <a:off x="6593016" y="2351038"/>
            <a:ext cx="4399280" cy="2308324"/>
          </a:xfrm>
          <a:prstGeom prst="rect">
            <a:avLst/>
          </a:prstGeom>
          <a:noFill/>
        </p:spPr>
        <p:txBody>
          <a:bodyPr wrap="square" rtlCol="0">
            <a:spAutoFit/>
          </a:bodyPr>
          <a:lstStyle/>
          <a:p>
            <a:r>
              <a:rPr lang="en-US" dirty="0"/>
              <a:t>The steady erosion of states share of taxes by the increase of the non-divisible pool can be seen…</a:t>
            </a:r>
            <a:br>
              <a:rPr lang="en-US" dirty="0"/>
            </a:br>
            <a:endParaRPr lang="en-US" dirty="0"/>
          </a:p>
          <a:p>
            <a:r>
              <a:rPr lang="en-US" dirty="0"/>
              <a:t>In fact,  almost reversing the bold move of the earlier Finance commission in 2014-15 to increase the states share from 32% to 42%</a:t>
            </a:r>
          </a:p>
        </p:txBody>
      </p:sp>
    </p:spTree>
    <p:extLst>
      <p:ext uri="{BB962C8B-B14F-4D97-AF65-F5344CB8AC3E}">
        <p14:creationId xmlns:p14="http://schemas.microsoft.com/office/powerpoint/2010/main" val="3443218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55185-5E4E-90B1-5B3F-CC01AFAB815C}"/>
              </a:ext>
            </a:extLst>
          </p:cNvPr>
          <p:cNvSpPr txBox="1"/>
          <p:nvPr/>
        </p:nvSpPr>
        <p:spPr>
          <a:xfrm>
            <a:off x="1253765" y="339365"/>
            <a:ext cx="9681328" cy="646331"/>
          </a:xfrm>
          <a:prstGeom prst="rect">
            <a:avLst/>
          </a:prstGeom>
          <a:noFill/>
        </p:spPr>
        <p:txBody>
          <a:bodyPr wrap="square" rtlCol="0">
            <a:spAutoFit/>
          </a:bodyPr>
          <a:lstStyle/>
          <a:p>
            <a:pPr algn="ctr"/>
            <a:r>
              <a:rPr lang="en-US" sz="3600" dirty="0"/>
              <a:t>In Defense of the Centre</a:t>
            </a:r>
          </a:p>
        </p:txBody>
      </p:sp>
      <p:sp>
        <p:nvSpPr>
          <p:cNvPr id="3" name="TextBox 2">
            <a:extLst>
              <a:ext uri="{FF2B5EF4-FFF2-40B4-BE49-F238E27FC236}">
                <a16:creationId xmlns:a16="http://schemas.microsoft.com/office/drawing/2014/main" id="{EE79B358-8E6C-44E3-E503-DE724EDFB36D}"/>
              </a:ext>
            </a:extLst>
          </p:cNvPr>
          <p:cNvSpPr txBox="1"/>
          <p:nvPr/>
        </p:nvSpPr>
        <p:spPr>
          <a:xfrm>
            <a:off x="1319753" y="1440322"/>
            <a:ext cx="10001839" cy="5078313"/>
          </a:xfrm>
          <a:prstGeom prst="rect">
            <a:avLst/>
          </a:prstGeom>
          <a:noFill/>
        </p:spPr>
        <p:txBody>
          <a:bodyPr wrap="square" rtlCol="0">
            <a:spAutoFit/>
          </a:bodyPr>
          <a:lstStyle/>
          <a:p>
            <a:pPr algn="ctr"/>
            <a:r>
              <a:rPr lang="en-US" dirty="0"/>
              <a:t>Centre knows the country better and has to balance the needs of all the states.</a:t>
            </a:r>
          </a:p>
          <a:p>
            <a:pPr algn="ctr"/>
            <a:r>
              <a:rPr lang="en-US" dirty="0"/>
              <a:t>India is a diverse country.  Diversity weakens the polity of the country.  It is uniformity that strengthens the Nation.</a:t>
            </a:r>
          </a:p>
          <a:p>
            <a:pPr lvl="1" algn="ctr"/>
            <a:r>
              <a:rPr lang="en-US" dirty="0"/>
              <a:t>   </a:t>
            </a:r>
          </a:p>
          <a:p>
            <a:pPr lvl="1" algn="ctr"/>
            <a:r>
              <a:rPr lang="en-US" dirty="0"/>
              <a:t>One Language</a:t>
            </a:r>
          </a:p>
          <a:p>
            <a:pPr lvl="1" algn="ctr"/>
            <a:r>
              <a:rPr lang="en-US" dirty="0"/>
              <a:t>   One Religion</a:t>
            </a:r>
          </a:p>
          <a:p>
            <a:pPr lvl="1" algn="ctr"/>
            <a:r>
              <a:rPr lang="en-US" dirty="0"/>
              <a:t>   One Culture </a:t>
            </a:r>
            <a:br>
              <a:rPr lang="en-US" dirty="0"/>
            </a:br>
            <a:r>
              <a:rPr lang="en-US" dirty="0"/>
              <a:t>   One Election</a:t>
            </a:r>
          </a:p>
          <a:p>
            <a:pPr lvl="1" algn="ctr"/>
            <a:r>
              <a:rPr lang="en-US" dirty="0"/>
              <a:t>   One language</a:t>
            </a:r>
          </a:p>
          <a:p>
            <a:pPr lvl="1"/>
            <a:r>
              <a:rPr lang="en-US" dirty="0"/>
              <a:t>                                                                                   Uniform civil code</a:t>
            </a:r>
            <a:br>
              <a:rPr lang="en-US" dirty="0"/>
            </a:br>
            <a:endParaRPr lang="en-US" dirty="0"/>
          </a:p>
          <a:p>
            <a:pPr lvl="1"/>
            <a:endParaRPr lang="en-US" dirty="0"/>
          </a:p>
          <a:p>
            <a:pPr lvl="1"/>
            <a:endParaRPr lang="en-US" dirty="0"/>
          </a:p>
          <a:p>
            <a:pPr lvl="1"/>
            <a:endParaRPr lang="en-US" dirty="0"/>
          </a:p>
          <a:p>
            <a:pPr lvl="1" algn="ctr"/>
            <a:r>
              <a:rPr lang="en-US" dirty="0"/>
              <a:t>All this is possible by a stronger unitary financial structure at an apex level. </a:t>
            </a:r>
          </a:p>
          <a:p>
            <a:pPr lvl="1" algn="ctr"/>
            <a:br>
              <a:rPr lang="en-US" dirty="0"/>
            </a:br>
            <a:r>
              <a:rPr lang="en-US" dirty="0"/>
              <a:t> </a:t>
            </a:r>
          </a:p>
          <a:p>
            <a:pPr marL="342900" indent="-342900">
              <a:buAutoNum type="arabicPeriod"/>
            </a:pPr>
            <a:endParaRPr lang="en-US" dirty="0"/>
          </a:p>
        </p:txBody>
      </p:sp>
    </p:spTree>
    <p:extLst>
      <p:ext uri="{BB962C8B-B14F-4D97-AF65-F5344CB8AC3E}">
        <p14:creationId xmlns:p14="http://schemas.microsoft.com/office/powerpoint/2010/main" val="262231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2831D-C8C3-3F73-EEF1-1ABE8B7347F1}"/>
              </a:ext>
            </a:extLst>
          </p:cNvPr>
          <p:cNvSpPr txBox="1"/>
          <p:nvPr/>
        </p:nvSpPr>
        <p:spPr>
          <a:xfrm>
            <a:off x="1606379" y="1028343"/>
            <a:ext cx="9576486" cy="2831544"/>
          </a:xfrm>
          <a:prstGeom prst="rect">
            <a:avLst/>
          </a:prstGeom>
          <a:noFill/>
        </p:spPr>
        <p:txBody>
          <a:bodyPr wrap="square" rtlCol="0">
            <a:spAutoFit/>
          </a:bodyPr>
          <a:lstStyle/>
          <a:p>
            <a:pPr algn="ctr"/>
            <a:endParaRPr lang="en-US" dirty="0"/>
          </a:p>
          <a:p>
            <a:pPr algn="ctr"/>
            <a:r>
              <a:rPr lang="en-US" sz="3200" dirty="0"/>
              <a:t>Don’t poorer states need support?</a:t>
            </a:r>
          </a:p>
          <a:p>
            <a:pPr algn="ctr"/>
            <a:r>
              <a:rPr lang="en-US" sz="3200" dirty="0"/>
              <a:t>(albeit at the cost of the richer states)</a:t>
            </a:r>
          </a:p>
          <a:p>
            <a:pPr algn="ctr"/>
            <a:r>
              <a:rPr lang="en-US" sz="3200" dirty="0"/>
              <a:t>We are one nation, after all!</a:t>
            </a:r>
          </a:p>
          <a:p>
            <a:pPr algn="ctr"/>
            <a:endParaRPr lang="en-US" sz="3200" dirty="0"/>
          </a:p>
          <a:p>
            <a:pPr algn="ctr"/>
            <a:endParaRPr lang="en-US" sz="3200" dirty="0"/>
          </a:p>
        </p:txBody>
      </p:sp>
    </p:spTree>
    <p:extLst>
      <p:ext uri="{BB962C8B-B14F-4D97-AF65-F5344CB8AC3E}">
        <p14:creationId xmlns:p14="http://schemas.microsoft.com/office/powerpoint/2010/main" val="538474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AEDD2-6DF8-313D-0C38-7942BFBFE69A}"/>
              </a:ext>
            </a:extLst>
          </p:cNvPr>
          <p:cNvSpPr txBox="1"/>
          <p:nvPr/>
        </p:nvSpPr>
        <p:spPr>
          <a:xfrm>
            <a:off x="1395166" y="1178350"/>
            <a:ext cx="9860438" cy="4647426"/>
          </a:xfrm>
          <a:prstGeom prst="rect">
            <a:avLst/>
          </a:prstGeom>
          <a:noFill/>
        </p:spPr>
        <p:txBody>
          <a:bodyPr wrap="square" rtlCol="0">
            <a:spAutoFit/>
          </a:bodyPr>
          <a:lstStyle/>
          <a:p>
            <a:pPr algn="ctr"/>
            <a:r>
              <a:rPr lang="en-US" sz="3200" dirty="0"/>
              <a:t>Consequently, do states have enough money for discretionary spending? </a:t>
            </a:r>
          </a:p>
          <a:p>
            <a:pPr algn="ctr"/>
            <a:endParaRPr lang="en-US" sz="3200" dirty="0"/>
          </a:p>
          <a:p>
            <a:pPr algn="ctr"/>
            <a:endParaRPr lang="en-US" sz="3200" dirty="0"/>
          </a:p>
          <a:p>
            <a:pPr algn="ctr"/>
            <a:endParaRPr lang="en-US" sz="3200" dirty="0"/>
          </a:p>
          <a:p>
            <a:pPr algn="ctr"/>
            <a:r>
              <a:rPr lang="en-US" sz="3200" dirty="0"/>
              <a:t>The answer seems to be a big NO, and the space is only shrinking</a:t>
            </a:r>
          </a:p>
          <a:p>
            <a:pPr algn="ctr"/>
            <a:endParaRPr lang="en-US" dirty="0"/>
          </a:p>
          <a:p>
            <a:pPr algn="ctr"/>
            <a:r>
              <a:rPr lang="en-US" dirty="0"/>
              <a:t> </a:t>
            </a:r>
          </a:p>
          <a:p>
            <a:pPr algn="ctr"/>
            <a:endParaRPr lang="en-US" dirty="0"/>
          </a:p>
          <a:p>
            <a:endParaRPr lang="en-US" dirty="0"/>
          </a:p>
        </p:txBody>
      </p:sp>
    </p:spTree>
    <p:extLst>
      <p:ext uri="{BB962C8B-B14F-4D97-AF65-F5344CB8AC3E}">
        <p14:creationId xmlns:p14="http://schemas.microsoft.com/office/powerpoint/2010/main" val="3778808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1BBC76-9E80-7219-C6C0-6DD55C5B85A8}"/>
              </a:ext>
            </a:extLst>
          </p:cNvPr>
          <p:cNvSpPr txBox="1"/>
          <p:nvPr/>
        </p:nvSpPr>
        <p:spPr>
          <a:xfrm>
            <a:off x="886121" y="622169"/>
            <a:ext cx="10001838" cy="4739759"/>
          </a:xfrm>
          <a:prstGeom prst="rect">
            <a:avLst/>
          </a:prstGeom>
          <a:noFill/>
        </p:spPr>
        <p:txBody>
          <a:bodyPr wrap="square" rtlCol="0">
            <a:spAutoFit/>
          </a:bodyPr>
          <a:lstStyle/>
          <a:p>
            <a:r>
              <a:rPr lang="en-US" dirty="0"/>
              <a:t>                               </a:t>
            </a:r>
            <a:r>
              <a:rPr lang="en-US" sz="3200" b="1" dirty="0"/>
              <a:t>Some Data points on  State Expenditures</a:t>
            </a:r>
            <a:br>
              <a:rPr lang="en-US" dirty="0"/>
            </a:br>
            <a:endParaRPr lang="en-US" dirty="0"/>
          </a:p>
          <a:p>
            <a:endParaRPr lang="en-US" dirty="0"/>
          </a:p>
          <a:p>
            <a:endParaRPr lang="en-US" dirty="0"/>
          </a:p>
          <a:p>
            <a:r>
              <a:rPr lang="en-US" dirty="0"/>
              <a:t>The total  Revenue Expenditure  across the States is 80% and Capex  is only 20%:  A sure guarantee for low growth</a:t>
            </a:r>
          </a:p>
          <a:p>
            <a:endParaRPr lang="en-US" dirty="0"/>
          </a:p>
          <a:p>
            <a:r>
              <a:rPr lang="en-US" dirty="0"/>
              <a:t>Within Revenue Expenditure, Committed expenditure viz., Salaries, Pension, Interest  eat up nearly 51%.  No discretion.  Have to be paid.  States , in fact, borrow to just pay interest costs.</a:t>
            </a:r>
            <a:br>
              <a:rPr lang="en-US" dirty="0"/>
            </a:br>
            <a:br>
              <a:rPr lang="en-US" dirty="0"/>
            </a:br>
            <a:r>
              <a:rPr lang="en-US" dirty="0"/>
              <a:t>Contrary to popular notion, Subsidies are only 8% of Revenue Expenditure</a:t>
            </a:r>
            <a:br>
              <a:rPr lang="en-US" dirty="0"/>
            </a:br>
            <a:br>
              <a:rPr lang="en-US" dirty="0"/>
            </a:br>
            <a:r>
              <a:rPr lang="en-US" dirty="0"/>
              <a:t>Asset building like Roads, bridges, Power, Water, Sanitation naturally take a backseat</a:t>
            </a:r>
            <a:br>
              <a:rPr lang="en-US" dirty="0"/>
            </a:br>
            <a:br>
              <a:rPr lang="en-US" dirty="0"/>
            </a:br>
            <a:r>
              <a:rPr lang="en-US" dirty="0"/>
              <a:t>Health &amp; Education infrastructure building have been forgotten not only by the states but also by the Centre</a:t>
            </a:r>
          </a:p>
        </p:txBody>
      </p:sp>
    </p:spTree>
    <p:extLst>
      <p:ext uri="{BB962C8B-B14F-4D97-AF65-F5344CB8AC3E}">
        <p14:creationId xmlns:p14="http://schemas.microsoft.com/office/powerpoint/2010/main" val="164494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6744-17EA-9195-E542-FA780BF8B5C1}"/>
              </a:ext>
            </a:extLst>
          </p:cNvPr>
          <p:cNvSpPr>
            <a:spLocks noGrp="1"/>
          </p:cNvSpPr>
          <p:nvPr>
            <p:ph type="title"/>
          </p:nvPr>
        </p:nvSpPr>
        <p:spPr/>
        <p:txBody>
          <a:bodyPr/>
          <a:lstStyle/>
          <a:p>
            <a:r>
              <a:rPr lang="en-US" dirty="0"/>
              <a:t>The Huge compromise in the absence of resources which Centre &amp; States are making</a:t>
            </a:r>
          </a:p>
        </p:txBody>
      </p:sp>
      <p:sp>
        <p:nvSpPr>
          <p:cNvPr id="3" name="Text Placeholder 2">
            <a:extLst>
              <a:ext uri="{FF2B5EF4-FFF2-40B4-BE49-F238E27FC236}">
                <a16:creationId xmlns:a16="http://schemas.microsoft.com/office/drawing/2014/main" id="{6EDCB694-70E7-2A4A-ED8D-9F9A1FAB9694}"/>
              </a:ext>
            </a:extLst>
          </p:cNvPr>
          <p:cNvSpPr>
            <a:spLocks noGrp="1"/>
          </p:cNvSpPr>
          <p:nvPr>
            <p:ph type="body" idx="1"/>
          </p:nvPr>
        </p:nvSpPr>
        <p:spPr/>
        <p:txBody>
          <a:bodyPr/>
          <a:lstStyle/>
          <a:p>
            <a:r>
              <a:rPr lang="en-US" dirty="0"/>
              <a:t>Spending on Health &amp; Education has been minimal, showing little signs of increase</a:t>
            </a:r>
          </a:p>
          <a:p>
            <a:endParaRPr lang="en-US" dirty="0"/>
          </a:p>
        </p:txBody>
      </p:sp>
    </p:spTree>
    <p:extLst>
      <p:ext uri="{BB962C8B-B14F-4D97-AF65-F5344CB8AC3E}">
        <p14:creationId xmlns:p14="http://schemas.microsoft.com/office/powerpoint/2010/main" val="1585565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9759-2A84-4250-7F98-D50651A3C6E0}"/>
              </a:ext>
            </a:extLst>
          </p:cNvPr>
          <p:cNvSpPr>
            <a:spLocks noGrp="1"/>
          </p:cNvSpPr>
          <p:nvPr>
            <p:ph type="title"/>
          </p:nvPr>
        </p:nvSpPr>
        <p:spPr>
          <a:xfrm>
            <a:off x="831850" y="94268"/>
            <a:ext cx="10515600" cy="3846136"/>
          </a:xfrm>
        </p:spPr>
        <p:txBody>
          <a:bodyPr>
            <a:normAutofit fontScale="90000"/>
          </a:bodyPr>
          <a:lstStyle/>
          <a:p>
            <a:pPr algn="ctr"/>
            <a:r>
              <a:rPr lang="en-US" sz="5400" dirty="0"/>
              <a:t>The states defense: </a:t>
            </a:r>
            <a:br>
              <a:rPr lang="en-US" sz="5400" dirty="0"/>
            </a:br>
            <a:r>
              <a:rPr lang="en-US" sz="5400" dirty="0"/>
              <a:t>Each state is different and states should be allowed to build on its needs. </a:t>
            </a:r>
            <a:br>
              <a:rPr lang="en-US" sz="5400" dirty="0"/>
            </a:br>
            <a:br>
              <a:rPr lang="en-US" sz="5400" dirty="0"/>
            </a:br>
            <a:r>
              <a:rPr lang="en-US" sz="3600" dirty="0"/>
              <a:t>A one size fit all does not fit all! </a:t>
            </a:r>
            <a:br>
              <a:rPr lang="en-US" sz="3600" dirty="0"/>
            </a:br>
            <a:br>
              <a:rPr lang="en-US" sz="1800" dirty="0"/>
            </a:br>
            <a:endParaRPr lang="en-US" sz="1800" dirty="0"/>
          </a:p>
        </p:txBody>
      </p:sp>
      <p:sp>
        <p:nvSpPr>
          <p:cNvPr id="3" name="Text Placeholder 2">
            <a:extLst>
              <a:ext uri="{FF2B5EF4-FFF2-40B4-BE49-F238E27FC236}">
                <a16:creationId xmlns:a16="http://schemas.microsoft.com/office/drawing/2014/main" id="{7314A178-3A84-DAC3-1162-8EEE17827A1A}"/>
              </a:ext>
            </a:extLst>
          </p:cNvPr>
          <p:cNvSpPr>
            <a:spLocks noGrp="1"/>
          </p:cNvSpPr>
          <p:nvPr>
            <p:ph type="body" idx="1"/>
          </p:nvPr>
        </p:nvSpPr>
        <p:spPr>
          <a:xfrm>
            <a:off x="831850" y="4044099"/>
            <a:ext cx="10515600" cy="2498037"/>
          </a:xfrm>
        </p:spPr>
        <p:txBody>
          <a:bodyPr>
            <a:normAutofit fontScale="85000" lnSpcReduction="10000"/>
          </a:bodyPr>
          <a:lstStyle/>
          <a:p>
            <a:r>
              <a:rPr lang="en-US" dirty="0"/>
              <a:t>Kerala needs monies to promote industrialization as a way out of the remittance economy</a:t>
            </a:r>
            <a:br>
              <a:rPr lang="en-US" dirty="0"/>
            </a:br>
            <a:endParaRPr lang="en-US" dirty="0"/>
          </a:p>
          <a:p>
            <a:r>
              <a:rPr lang="en-US" dirty="0"/>
              <a:t>Madhya Pradesh needs money to get out of its trap of low literacy, and poor health care</a:t>
            </a:r>
            <a:br>
              <a:rPr lang="en-US" dirty="0"/>
            </a:br>
            <a:endParaRPr lang="en-US" dirty="0"/>
          </a:p>
          <a:p>
            <a:r>
              <a:rPr lang="en-US" dirty="0"/>
              <a:t>North east needs monies to improve access to mainland</a:t>
            </a:r>
            <a:br>
              <a:rPr lang="en-US" dirty="0"/>
            </a:br>
            <a:endParaRPr lang="en-US" dirty="0"/>
          </a:p>
          <a:p>
            <a:r>
              <a:rPr lang="en-US" dirty="0"/>
              <a:t>Tamil Nadu &amp; Maharashtra urgently need monies for strengthening urban infrastructure</a:t>
            </a:r>
          </a:p>
        </p:txBody>
      </p:sp>
    </p:spTree>
    <p:extLst>
      <p:ext uri="{BB962C8B-B14F-4D97-AF65-F5344CB8AC3E}">
        <p14:creationId xmlns:p14="http://schemas.microsoft.com/office/powerpoint/2010/main" val="2328910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DA3B-685F-EF8C-8649-DA1DB6B0E8DC}"/>
              </a:ext>
            </a:extLst>
          </p:cNvPr>
          <p:cNvSpPr>
            <a:spLocks noGrp="1"/>
          </p:cNvSpPr>
          <p:nvPr>
            <p:ph type="title"/>
          </p:nvPr>
        </p:nvSpPr>
        <p:spPr>
          <a:xfrm>
            <a:off x="831850" y="1141872"/>
            <a:ext cx="10515600" cy="3118407"/>
          </a:xfrm>
        </p:spPr>
        <p:txBody>
          <a:bodyPr>
            <a:normAutofit fontScale="90000"/>
          </a:bodyPr>
          <a:lstStyle/>
          <a:p>
            <a:pPr algn="ctr"/>
            <a:r>
              <a:rPr lang="en-US" dirty="0"/>
              <a:t>Begging the question: </a:t>
            </a:r>
            <a:br>
              <a:rPr lang="en-US" dirty="0"/>
            </a:br>
            <a:r>
              <a:rPr lang="en-US" dirty="0"/>
              <a:t>Who understands the needs of a diverse people nation and who needs the financial autonomy to do that?</a:t>
            </a:r>
          </a:p>
        </p:txBody>
      </p:sp>
      <p:sp>
        <p:nvSpPr>
          <p:cNvPr id="3" name="Text Placeholder 2">
            <a:extLst>
              <a:ext uri="{FF2B5EF4-FFF2-40B4-BE49-F238E27FC236}">
                <a16:creationId xmlns:a16="http://schemas.microsoft.com/office/drawing/2014/main" id="{A4EDDDEA-C813-ED7F-0585-78BB9E49AA4C}"/>
              </a:ext>
            </a:extLst>
          </p:cNvPr>
          <p:cNvSpPr>
            <a:spLocks noGrp="1"/>
          </p:cNvSpPr>
          <p:nvPr>
            <p:ph type="body" idx="1"/>
          </p:nvPr>
        </p:nvSpPr>
        <p:spPr/>
        <p:txBody>
          <a:bodyPr/>
          <a:lstStyle/>
          <a:p>
            <a:pPr algn="ctr"/>
            <a:r>
              <a:rPr lang="en-US" dirty="0"/>
              <a:t>The Centre or the State? </a:t>
            </a:r>
          </a:p>
        </p:txBody>
      </p:sp>
    </p:spTree>
    <p:extLst>
      <p:ext uri="{BB962C8B-B14F-4D97-AF65-F5344CB8AC3E}">
        <p14:creationId xmlns:p14="http://schemas.microsoft.com/office/powerpoint/2010/main" val="157103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3F36C-92EA-9640-7466-04E5026C4786}"/>
              </a:ext>
            </a:extLst>
          </p:cNvPr>
          <p:cNvSpPr txBox="1"/>
          <p:nvPr/>
        </p:nvSpPr>
        <p:spPr>
          <a:xfrm>
            <a:off x="2165022" y="933253"/>
            <a:ext cx="7861955" cy="4524315"/>
          </a:xfrm>
          <a:prstGeom prst="rect">
            <a:avLst/>
          </a:prstGeom>
          <a:noFill/>
        </p:spPr>
        <p:txBody>
          <a:bodyPr wrap="square" rtlCol="0">
            <a:spAutoFit/>
          </a:bodyPr>
          <a:lstStyle/>
          <a:p>
            <a:pPr algn="ctr"/>
            <a:r>
              <a:rPr lang="en-US" sz="3600" dirty="0"/>
              <a:t>Growth also means striking a balance between Centre and the States as engines for growth</a:t>
            </a:r>
            <a:br>
              <a:rPr lang="en-US" sz="3600" dirty="0"/>
            </a:br>
            <a:endParaRPr lang="en-US" sz="3600" dirty="0"/>
          </a:p>
          <a:p>
            <a:pPr algn="ctr"/>
            <a:endParaRPr lang="en-US" sz="3600" dirty="0"/>
          </a:p>
          <a:p>
            <a:pPr algn="ctr"/>
            <a:br>
              <a:rPr lang="en-US" sz="3600" dirty="0"/>
            </a:br>
            <a:r>
              <a:rPr lang="en-US" sz="3600" dirty="0"/>
              <a:t>The Federal structure which India has chosen makes it possible</a:t>
            </a:r>
          </a:p>
        </p:txBody>
      </p:sp>
    </p:spTree>
    <p:extLst>
      <p:ext uri="{BB962C8B-B14F-4D97-AF65-F5344CB8AC3E}">
        <p14:creationId xmlns:p14="http://schemas.microsoft.com/office/powerpoint/2010/main" val="3157638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1646-5170-5539-1B97-27979832FAC7}"/>
              </a:ext>
            </a:extLst>
          </p:cNvPr>
          <p:cNvSpPr>
            <a:spLocks noGrp="1"/>
          </p:cNvSpPr>
          <p:nvPr>
            <p:ph type="title"/>
          </p:nvPr>
        </p:nvSpPr>
        <p:spPr/>
        <p:txBody>
          <a:bodyPr/>
          <a:lstStyle/>
          <a:p>
            <a:pPr algn="ctr"/>
            <a:r>
              <a:rPr lang="en-US" dirty="0"/>
              <a:t>The highly debated North/South Divide</a:t>
            </a:r>
          </a:p>
        </p:txBody>
      </p:sp>
      <p:sp>
        <p:nvSpPr>
          <p:cNvPr id="3" name="Text Placeholder 2">
            <a:extLst>
              <a:ext uri="{FF2B5EF4-FFF2-40B4-BE49-F238E27FC236}">
                <a16:creationId xmlns:a16="http://schemas.microsoft.com/office/drawing/2014/main" id="{F85CE9EF-EC15-FC6B-FAF1-358BDF2098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2774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5669A7-0036-C768-7985-41A8B232CFD6}"/>
              </a:ext>
            </a:extLst>
          </p:cNvPr>
          <p:cNvSpPr txBox="1"/>
          <p:nvPr/>
        </p:nvSpPr>
        <p:spPr>
          <a:xfrm>
            <a:off x="1485900" y="428625"/>
            <a:ext cx="9686925" cy="800219"/>
          </a:xfrm>
          <a:prstGeom prst="rect">
            <a:avLst/>
          </a:prstGeom>
          <a:noFill/>
        </p:spPr>
        <p:txBody>
          <a:bodyPr wrap="square" rtlCol="0">
            <a:spAutoFit/>
          </a:bodyPr>
          <a:lstStyle/>
          <a:p>
            <a:pPr algn="ctr"/>
            <a:r>
              <a:rPr lang="en-US" sz="2800" dirty="0"/>
              <a:t>Some facts first</a:t>
            </a:r>
          </a:p>
          <a:p>
            <a:endParaRPr lang="en-US" dirty="0"/>
          </a:p>
        </p:txBody>
      </p:sp>
      <p:graphicFrame>
        <p:nvGraphicFramePr>
          <p:cNvPr id="3" name="Table 2">
            <a:extLst>
              <a:ext uri="{FF2B5EF4-FFF2-40B4-BE49-F238E27FC236}">
                <a16:creationId xmlns:a16="http://schemas.microsoft.com/office/drawing/2014/main" id="{E1A92B55-29C2-2562-AC47-D9618B11399D}"/>
              </a:ext>
            </a:extLst>
          </p:cNvPr>
          <p:cNvGraphicFramePr>
            <a:graphicFrameLocks noGrp="1"/>
          </p:cNvGraphicFramePr>
          <p:nvPr>
            <p:extLst>
              <p:ext uri="{D42A27DB-BD31-4B8C-83A1-F6EECF244321}">
                <p14:modId xmlns:p14="http://schemas.microsoft.com/office/powerpoint/2010/main" val="4044055673"/>
              </p:ext>
            </p:extLst>
          </p:nvPr>
        </p:nvGraphicFramePr>
        <p:xfrm>
          <a:off x="323851" y="1250155"/>
          <a:ext cx="8462962" cy="4357690"/>
        </p:xfrm>
        <a:graphic>
          <a:graphicData uri="http://schemas.openxmlformats.org/drawingml/2006/table">
            <a:tbl>
              <a:tblPr>
                <a:tableStyleId>{5C22544A-7EE6-4342-B048-85BDC9FD1C3A}</a:tableStyleId>
              </a:tblPr>
              <a:tblGrid>
                <a:gridCol w="2485025">
                  <a:extLst>
                    <a:ext uri="{9D8B030D-6E8A-4147-A177-3AD203B41FA5}">
                      <a16:colId xmlns:a16="http://schemas.microsoft.com/office/drawing/2014/main" val="4089090869"/>
                    </a:ext>
                  </a:extLst>
                </a:gridCol>
                <a:gridCol w="1029700">
                  <a:extLst>
                    <a:ext uri="{9D8B030D-6E8A-4147-A177-3AD203B41FA5}">
                      <a16:colId xmlns:a16="http://schemas.microsoft.com/office/drawing/2014/main" val="358920928"/>
                    </a:ext>
                  </a:extLst>
                </a:gridCol>
                <a:gridCol w="1343025">
                  <a:extLst>
                    <a:ext uri="{9D8B030D-6E8A-4147-A177-3AD203B41FA5}">
                      <a16:colId xmlns:a16="http://schemas.microsoft.com/office/drawing/2014/main" val="876495598"/>
                    </a:ext>
                  </a:extLst>
                </a:gridCol>
                <a:gridCol w="1071563">
                  <a:extLst>
                    <a:ext uri="{9D8B030D-6E8A-4147-A177-3AD203B41FA5}">
                      <a16:colId xmlns:a16="http://schemas.microsoft.com/office/drawing/2014/main" val="1273746847"/>
                    </a:ext>
                  </a:extLst>
                </a:gridCol>
                <a:gridCol w="1328737">
                  <a:extLst>
                    <a:ext uri="{9D8B030D-6E8A-4147-A177-3AD203B41FA5}">
                      <a16:colId xmlns:a16="http://schemas.microsoft.com/office/drawing/2014/main" val="3449397823"/>
                    </a:ext>
                  </a:extLst>
                </a:gridCol>
                <a:gridCol w="1204912">
                  <a:extLst>
                    <a:ext uri="{9D8B030D-6E8A-4147-A177-3AD203B41FA5}">
                      <a16:colId xmlns:a16="http://schemas.microsoft.com/office/drawing/2014/main" val="174133366"/>
                    </a:ext>
                  </a:extLst>
                </a:gridCol>
              </a:tblGrid>
              <a:tr h="675781">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600" b="1" u="none" strike="noStrike" dirty="0">
                          <a:effectLst/>
                        </a:rPr>
                        <a:t>GSDP</a:t>
                      </a:r>
                      <a:endParaRPr lang="en-IN"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600" b="1" u="none" strike="noStrike" dirty="0">
                          <a:effectLst/>
                        </a:rPr>
                        <a:t>Per capita GDP</a:t>
                      </a:r>
                      <a:endParaRPr lang="en-IN"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600" b="1" u="none" strike="noStrike" dirty="0">
                          <a:effectLst/>
                        </a:rPr>
                        <a:t>IMR</a:t>
                      </a:r>
                      <a:endParaRPr lang="en-IN"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600" b="1" u="none" strike="noStrike" dirty="0">
                          <a:effectLst/>
                        </a:rPr>
                        <a:t>HDI</a:t>
                      </a:r>
                      <a:endParaRPr lang="en-IN"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600" b="1" u="none" strike="noStrike" dirty="0">
                          <a:effectLst/>
                        </a:rPr>
                        <a:t>Literacy rates</a:t>
                      </a:r>
                      <a:endParaRPr lang="en-IN" sz="16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86937604"/>
                  </a:ext>
                </a:extLst>
              </a:tr>
              <a:tr h="388773">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in lakh cr</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lakhs</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 </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 </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 </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88614167"/>
                  </a:ext>
                </a:extLst>
              </a:tr>
              <a:tr h="365904">
                <a:tc>
                  <a:txBody>
                    <a:bodyPr/>
                    <a:lstStyle/>
                    <a:p>
                      <a:pPr algn="l" fontAlgn="b">
                        <a:buNone/>
                      </a:pPr>
                      <a:r>
                        <a:rPr lang="en-IN" sz="1600" u="none" strike="noStrike" dirty="0">
                          <a:effectLst/>
                        </a:rPr>
                        <a:t>Tamil Nadu</a:t>
                      </a: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31</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3.62</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9</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2nd in country</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86%</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3678650"/>
                  </a:ext>
                </a:extLst>
              </a:tr>
              <a:tr h="365904">
                <a:tc>
                  <a:txBody>
                    <a:bodyPr/>
                    <a:lstStyle/>
                    <a:p>
                      <a:pPr algn="l" fontAlgn="b">
                        <a:buNone/>
                      </a:pPr>
                      <a:r>
                        <a:rPr lang="en-IN" sz="1600" u="none" strike="noStrike" dirty="0">
                          <a:effectLst/>
                        </a:rPr>
                        <a:t>Kerala</a:t>
                      </a: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12</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3.08</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5</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1st in country</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95%</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99767056"/>
                  </a:ext>
                </a:extLst>
              </a:tr>
              <a:tr h="365904">
                <a:tc>
                  <a:txBody>
                    <a:bodyPr/>
                    <a:lstStyle/>
                    <a:p>
                      <a:pPr algn="l" fontAlgn="b">
                        <a:buNone/>
                      </a:pP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54215076"/>
                  </a:ext>
                </a:extLst>
              </a:tr>
              <a:tr h="365904">
                <a:tc>
                  <a:txBody>
                    <a:bodyPr/>
                    <a:lstStyle/>
                    <a:p>
                      <a:pPr algn="l" fontAlgn="b">
                        <a:buNone/>
                      </a:pPr>
                      <a:r>
                        <a:rPr lang="en-IN" sz="1600" u="none" strike="noStrike" dirty="0">
                          <a:effectLst/>
                        </a:rPr>
                        <a:t>UP</a:t>
                      </a: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30</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1.08</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40</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Low</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78%</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50584326"/>
                  </a:ext>
                </a:extLst>
              </a:tr>
              <a:tr h="365904">
                <a:tc>
                  <a:txBody>
                    <a:bodyPr/>
                    <a:lstStyle/>
                    <a:p>
                      <a:pPr algn="l" fontAlgn="b">
                        <a:buNone/>
                      </a:pPr>
                      <a:r>
                        <a:rPr lang="en-IN" sz="1600" u="none" strike="noStrike" dirty="0">
                          <a:effectLst/>
                        </a:rPr>
                        <a:t>Bihar</a:t>
                      </a: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10</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0.7</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27</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Very Low</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74%</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90298870"/>
                  </a:ext>
                </a:extLst>
              </a:tr>
              <a:tr h="365904">
                <a:tc>
                  <a:txBody>
                    <a:bodyPr/>
                    <a:lstStyle/>
                    <a:p>
                      <a:pPr algn="l" fontAlgn="b">
                        <a:buNone/>
                      </a:pP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97915818"/>
                  </a:ext>
                </a:extLst>
              </a:tr>
              <a:tr h="365904">
                <a:tc>
                  <a:txBody>
                    <a:bodyPr/>
                    <a:lstStyle/>
                    <a:p>
                      <a:pPr algn="l" fontAlgn="b">
                        <a:buNone/>
                      </a:pPr>
                      <a:r>
                        <a:rPr lang="en-IN" sz="1600" u="none" strike="noStrike" dirty="0">
                          <a:effectLst/>
                        </a:rPr>
                        <a:t>Burkina Faso</a:t>
                      </a: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207</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0.9</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42</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Very low</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40%</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6124207"/>
                  </a:ext>
                </a:extLst>
              </a:tr>
              <a:tr h="365904">
                <a:tc>
                  <a:txBody>
                    <a:bodyPr/>
                    <a:lstStyle/>
                    <a:p>
                      <a:pPr algn="l" fontAlgn="b">
                        <a:buNone/>
                      </a:pPr>
                      <a:r>
                        <a:rPr lang="en-IN" sz="1600" u="none" strike="noStrike" dirty="0">
                          <a:effectLst/>
                        </a:rPr>
                        <a:t>Somalia</a:t>
                      </a: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108</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0.67</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61</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lowest</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dirty="0">
                          <a:effectLst/>
                        </a:rPr>
                        <a:t>40%</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78293566"/>
                  </a:ext>
                </a:extLst>
              </a:tr>
              <a:tr h="365904">
                <a:tc>
                  <a:txBody>
                    <a:bodyPr/>
                    <a:lstStyle/>
                    <a:p>
                      <a:pPr algn="l" fontAlgn="b">
                        <a:buNone/>
                      </a:pPr>
                      <a:endParaRPr lang="en-IN"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17209126"/>
                  </a:ext>
                </a:extLst>
              </a:tr>
            </a:tbl>
          </a:graphicData>
        </a:graphic>
      </p:graphicFrame>
      <p:sp>
        <p:nvSpPr>
          <p:cNvPr id="4" name="TextBox 3">
            <a:extLst>
              <a:ext uri="{FF2B5EF4-FFF2-40B4-BE49-F238E27FC236}">
                <a16:creationId xmlns:a16="http://schemas.microsoft.com/office/drawing/2014/main" id="{08152154-FE33-7D9F-F817-0A37594D74CB}"/>
              </a:ext>
            </a:extLst>
          </p:cNvPr>
          <p:cNvSpPr txBox="1"/>
          <p:nvPr/>
        </p:nvSpPr>
        <p:spPr>
          <a:xfrm>
            <a:off x="9029700" y="1720840"/>
            <a:ext cx="2971800" cy="3416320"/>
          </a:xfrm>
          <a:prstGeom prst="rect">
            <a:avLst/>
          </a:prstGeom>
          <a:noFill/>
        </p:spPr>
        <p:txBody>
          <a:bodyPr wrap="square" rtlCol="0">
            <a:spAutoFit/>
          </a:bodyPr>
          <a:lstStyle/>
          <a:p>
            <a:r>
              <a:rPr lang="en-US" dirty="0"/>
              <a:t>While the Southern States are ahead in every factor, the two northern states compete with Sub-Saharan Africa !!</a:t>
            </a:r>
            <a:br>
              <a:rPr lang="en-US" dirty="0"/>
            </a:br>
            <a:br>
              <a:rPr lang="en-US" dirty="0"/>
            </a:br>
            <a:br>
              <a:rPr lang="en-US" dirty="0"/>
            </a:br>
            <a:br>
              <a:rPr lang="en-US" dirty="0"/>
            </a:br>
            <a:br>
              <a:rPr lang="en-US" dirty="0"/>
            </a:br>
            <a:r>
              <a:rPr lang="en-US" dirty="0"/>
              <a:t>This regional disparity is bound to weaken the federal structure</a:t>
            </a:r>
          </a:p>
        </p:txBody>
      </p:sp>
    </p:spTree>
    <p:extLst>
      <p:ext uri="{BB962C8B-B14F-4D97-AF65-F5344CB8AC3E}">
        <p14:creationId xmlns:p14="http://schemas.microsoft.com/office/powerpoint/2010/main" val="1672948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A1327-DA87-FD35-7DB9-841E0003957C}"/>
              </a:ext>
            </a:extLst>
          </p:cNvPr>
          <p:cNvSpPr txBox="1"/>
          <p:nvPr/>
        </p:nvSpPr>
        <p:spPr>
          <a:xfrm>
            <a:off x="789271" y="924024"/>
            <a:ext cx="6622181" cy="5570756"/>
          </a:xfrm>
          <a:prstGeom prst="rect">
            <a:avLst/>
          </a:prstGeom>
          <a:noFill/>
        </p:spPr>
        <p:txBody>
          <a:bodyPr wrap="square" rtlCol="0">
            <a:spAutoFit/>
          </a:bodyPr>
          <a:lstStyle/>
          <a:p>
            <a:r>
              <a:rPr lang="en-US" sz="2800" dirty="0"/>
              <a:t>The southern States are more more powerful …. Economically</a:t>
            </a:r>
          </a:p>
          <a:p>
            <a:endParaRPr lang="en-US" dirty="0"/>
          </a:p>
          <a:p>
            <a:r>
              <a:rPr lang="en-US" dirty="0"/>
              <a:t>   - </a:t>
            </a:r>
            <a:r>
              <a:rPr lang="en-US" b="1" dirty="0"/>
              <a:t>higher GSDP</a:t>
            </a:r>
          </a:p>
          <a:p>
            <a:r>
              <a:rPr lang="en-US" dirty="0"/>
              <a:t>   - higher per capita incomes</a:t>
            </a:r>
          </a:p>
          <a:p>
            <a:r>
              <a:rPr lang="en-US" dirty="0"/>
              <a:t>   - higher literacy</a:t>
            </a:r>
          </a:p>
          <a:p>
            <a:endParaRPr lang="en-US" dirty="0"/>
          </a:p>
          <a:p>
            <a:endParaRPr lang="en-US" dirty="0"/>
          </a:p>
          <a:p>
            <a:endParaRPr lang="en-US" dirty="0"/>
          </a:p>
          <a:p>
            <a:endParaRPr lang="en-US" sz="2800" dirty="0"/>
          </a:p>
          <a:p>
            <a:r>
              <a:rPr lang="en-US" sz="2800" dirty="0"/>
              <a:t>But the Northern states have the political power</a:t>
            </a:r>
          </a:p>
          <a:p>
            <a:r>
              <a:rPr lang="en-US" dirty="0"/>
              <a:t>   - more representation in Parliament</a:t>
            </a:r>
          </a:p>
          <a:p>
            <a:r>
              <a:rPr lang="en-US" dirty="0"/>
              <a:t>   </a:t>
            </a:r>
            <a:r>
              <a:rPr lang="en-US" b="1" dirty="0"/>
              <a:t>- higher population</a:t>
            </a:r>
          </a:p>
          <a:p>
            <a:r>
              <a:rPr lang="en-US" dirty="0"/>
              <a:t>   - greater weight in GST councils : each state has equal votes, but there are more northern states than southern states</a:t>
            </a:r>
          </a:p>
          <a:p>
            <a:endParaRPr lang="en-US" dirty="0"/>
          </a:p>
        </p:txBody>
      </p:sp>
      <p:sp>
        <p:nvSpPr>
          <p:cNvPr id="3" name="TextBox 2">
            <a:extLst>
              <a:ext uri="{FF2B5EF4-FFF2-40B4-BE49-F238E27FC236}">
                <a16:creationId xmlns:a16="http://schemas.microsoft.com/office/drawing/2014/main" id="{E69DF095-27DF-1201-95CC-30224C3985A7}"/>
              </a:ext>
            </a:extLst>
          </p:cNvPr>
          <p:cNvSpPr txBox="1"/>
          <p:nvPr/>
        </p:nvSpPr>
        <p:spPr>
          <a:xfrm>
            <a:off x="8932244" y="1617044"/>
            <a:ext cx="2733575" cy="2862322"/>
          </a:xfrm>
          <a:prstGeom prst="rect">
            <a:avLst/>
          </a:prstGeom>
          <a:noFill/>
        </p:spPr>
        <p:txBody>
          <a:bodyPr wrap="square" rtlCol="0">
            <a:spAutoFit/>
          </a:bodyPr>
          <a:lstStyle/>
          <a:p>
            <a:r>
              <a:rPr lang="en-US" dirty="0"/>
              <a:t>Generally, across the world, where the population is higher, regions are more prosperous</a:t>
            </a:r>
            <a:br>
              <a:rPr lang="en-US" dirty="0"/>
            </a:br>
            <a:br>
              <a:rPr lang="en-US" dirty="0"/>
            </a:br>
            <a:br>
              <a:rPr lang="en-US" dirty="0"/>
            </a:br>
            <a:r>
              <a:rPr lang="en-US" dirty="0"/>
              <a:t>USSR &amp; Yugoslavia, two failed states have the Indian situation</a:t>
            </a:r>
          </a:p>
        </p:txBody>
      </p:sp>
    </p:spTree>
    <p:extLst>
      <p:ext uri="{BB962C8B-B14F-4D97-AF65-F5344CB8AC3E}">
        <p14:creationId xmlns:p14="http://schemas.microsoft.com/office/powerpoint/2010/main" val="86461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F6F4-B08C-9367-ECE0-25F6070C95C6}"/>
              </a:ext>
            </a:extLst>
          </p:cNvPr>
          <p:cNvSpPr>
            <a:spLocks noGrp="1"/>
          </p:cNvSpPr>
          <p:nvPr>
            <p:ph type="title"/>
          </p:nvPr>
        </p:nvSpPr>
        <p:spPr/>
        <p:txBody>
          <a:bodyPr/>
          <a:lstStyle/>
          <a:p>
            <a:pPr algn="ctr"/>
            <a:r>
              <a:rPr lang="en-US" dirty="0"/>
              <a:t>The tax collection- devolution Imbalance</a:t>
            </a:r>
          </a:p>
        </p:txBody>
      </p:sp>
      <p:sp>
        <p:nvSpPr>
          <p:cNvPr id="3" name="Content Placeholder 2">
            <a:extLst>
              <a:ext uri="{FF2B5EF4-FFF2-40B4-BE49-F238E27FC236}">
                <a16:creationId xmlns:a16="http://schemas.microsoft.com/office/drawing/2014/main" id="{8DD47910-79FD-D631-E000-FEF9BC2ACB66}"/>
              </a:ext>
            </a:extLst>
          </p:cNvPr>
          <p:cNvSpPr>
            <a:spLocks noGrp="1"/>
          </p:cNvSpPr>
          <p:nvPr>
            <p:ph sz="half" idx="1"/>
          </p:nvPr>
        </p:nvSpPr>
        <p:spPr>
          <a:solidFill>
            <a:schemeClr val="accent1">
              <a:lumMod val="20000"/>
              <a:lumOff val="80000"/>
            </a:schemeClr>
          </a:solidFill>
        </p:spPr>
        <p:txBody>
          <a:bodyPr>
            <a:normAutofit/>
          </a:bodyPr>
          <a:lstStyle/>
          <a:p>
            <a:r>
              <a:rPr lang="en-US" b="1" dirty="0"/>
              <a:t>Top six states that contribute to Tax Revenue. (46.1%)</a:t>
            </a:r>
            <a:endParaRPr lang="en-US" dirty="0"/>
          </a:p>
          <a:p>
            <a:r>
              <a:rPr lang="en-US" dirty="0"/>
              <a:t>Maharashtra.         Quasi South</a:t>
            </a:r>
          </a:p>
          <a:p>
            <a:r>
              <a:rPr lang="en-US" dirty="0"/>
              <a:t>Karnataka.               South</a:t>
            </a:r>
          </a:p>
          <a:p>
            <a:r>
              <a:rPr lang="en-US" dirty="0"/>
              <a:t>Haryana                    North</a:t>
            </a:r>
          </a:p>
          <a:p>
            <a:r>
              <a:rPr lang="en-US" dirty="0"/>
              <a:t>Gujarat                      West</a:t>
            </a:r>
          </a:p>
          <a:p>
            <a:r>
              <a:rPr lang="en-US" dirty="0"/>
              <a:t>Tamil Nadu              South</a:t>
            </a:r>
          </a:p>
          <a:p>
            <a:r>
              <a:rPr lang="en-US" dirty="0"/>
              <a:t>Telangana                 South</a:t>
            </a:r>
          </a:p>
          <a:p>
            <a:endParaRPr lang="en-US" dirty="0"/>
          </a:p>
        </p:txBody>
      </p:sp>
      <p:sp>
        <p:nvSpPr>
          <p:cNvPr id="4" name="Content Placeholder 3">
            <a:extLst>
              <a:ext uri="{FF2B5EF4-FFF2-40B4-BE49-F238E27FC236}">
                <a16:creationId xmlns:a16="http://schemas.microsoft.com/office/drawing/2014/main" id="{B9EEA0CE-1FB0-4562-8D05-8B5181B0BF57}"/>
              </a:ext>
            </a:extLst>
          </p:cNvPr>
          <p:cNvSpPr>
            <a:spLocks noGrp="1"/>
          </p:cNvSpPr>
          <p:nvPr>
            <p:ph sz="half" idx="2"/>
          </p:nvPr>
        </p:nvSpPr>
        <p:spPr>
          <a:solidFill>
            <a:schemeClr val="accent3">
              <a:lumMod val="40000"/>
              <a:lumOff val="60000"/>
            </a:schemeClr>
          </a:solidFill>
        </p:spPr>
        <p:txBody>
          <a:bodyPr>
            <a:normAutofit/>
          </a:bodyPr>
          <a:lstStyle/>
          <a:p>
            <a:r>
              <a:rPr lang="en-US" b="1" dirty="0"/>
              <a:t>Top Six states which collect more than they pay.  (34.5%)</a:t>
            </a:r>
          </a:p>
          <a:p>
            <a:r>
              <a:rPr lang="en-US" dirty="0"/>
              <a:t>Uttar Pradesh            North</a:t>
            </a:r>
          </a:p>
          <a:p>
            <a:r>
              <a:rPr lang="en-US" dirty="0"/>
              <a:t>Bihar                              North</a:t>
            </a:r>
          </a:p>
          <a:p>
            <a:r>
              <a:rPr lang="en-US" dirty="0"/>
              <a:t>Madhya Pradesh.     North</a:t>
            </a:r>
          </a:p>
          <a:p>
            <a:r>
              <a:rPr lang="en-US" dirty="0"/>
              <a:t>Rajasthan                     North</a:t>
            </a:r>
          </a:p>
          <a:p>
            <a:r>
              <a:rPr lang="en-US" dirty="0"/>
              <a:t>Assam                            East</a:t>
            </a:r>
          </a:p>
          <a:p>
            <a:r>
              <a:rPr lang="en-US" dirty="0"/>
              <a:t>West Bengal                East</a:t>
            </a:r>
          </a:p>
        </p:txBody>
      </p:sp>
    </p:spTree>
    <p:extLst>
      <p:ext uri="{BB962C8B-B14F-4D97-AF65-F5344CB8AC3E}">
        <p14:creationId xmlns:p14="http://schemas.microsoft.com/office/powerpoint/2010/main" val="3118211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74918-1FE2-3971-A5D9-A9FAEDE47A07}"/>
              </a:ext>
            </a:extLst>
          </p:cNvPr>
          <p:cNvPicPr>
            <a:picLocks noChangeAspect="1"/>
          </p:cNvPicPr>
          <p:nvPr/>
        </p:nvPicPr>
        <p:blipFill>
          <a:blip r:embed="rId2"/>
          <a:stretch>
            <a:fillRect/>
          </a:stretch>
        </p:blipFill>
        <p:spPr>
          <a:xfrm>
            <a:off x="400842" y="999532"/>
            <a:ext cx="5375844" cy="4858936"/>
          </a:xfrm>
          <a:prstGeom prst="rect">
            <a:avLst/>
          </a:prstGeom>
        </p:spPr>
      </p:pic>
      <p:graphicFrame>
        <p:nvGraphicFramePr>
          <p:cNvPr id="7" name="Table 6">
            <a:extLst>
              <a:ext uri="{FF2B5EF4-FFF2-40B4-BE49-F238E27FC236}">
                <a16:creationId xmlns:a16="http://schemas.microsoft.com/office/drawing/2014/main" id="{00005F1F-BC19-C3C3-31ED-CD7C167E07A1}"/>
              </a:ext>
            </a:extLst>
          </p:cNvPr>
          <p:cNvGraphicFramePr>
            <a:graphicFrameLocks noGrp="1"/>
          </p:cNvGraphicFramePr>
          <p:nvPr>
            <p:extLst>
              <p:ext uri="{D42A27DB-BD31-4B8C-83A1-F6EECF244321}">
                <p14:modId xmlns:p14="http://schemas.microsoft.com/office/powerpoint/2010/main" val="4239291722"/>
              </p:ext>
            </p:extLst>
          </p:nvPr>
        </p:nvGraphicFramePr>
        <p:xfrm>
          <a:off x="5776686" y="1961066"/>
          <a:ext cx="5252359" cy="2694355"/>
        </p:xfrm>
        <a:graphic>
          <a:graphicData uri="http://schemas.openxmlformats.org/drawingml/2006/table">
            <a:tbl>
              <a:tblPr>
                <a:tableStyleId>{5C22544A-7EE6-4342-B048-85BDC9FD1C3A}</a:tableStyleId>
              </a:tblPr>
              <a:tblGrid>
                <a:gridCol w="1243443">
                  <a:extLst>
                    <a:ext uri="{9D8B030D-6E8A-4147-A177-3AD203B41FA5}">
                      <a16:colId xmlns:a16="http://schemas.microsoft.com/office/drawing/2014/main" val="2721728282"/>
                    </a:ext>
                  </a:extLst>
                </a:gridCol>
                <a:gridCol w="591145">
                  <a:extLst>
                    <a:ext uri="{9D8B030D-6E8A-4147-A177-3AD203B41FA5}">
                      <a16:colId xmlns:a16="http://schemas.microsoft.com/office/drawing/2014/main" val="2918956179"/>
                    </a:ext>
                  </a:extLst>
                </a:gridCol>
                <a:gridCol w="727041">
                  <a:extLst>
                    <a:ext uri="{9D8B030D-6E8A-4147-A177-3AD203B41FA5}">
                      <a16:colId xmlns:a16="http://schemas.microsoft.com/office/drawing/2014/main" val="900294385"/>
                    </a:ext>
                  </a:extLst>
                </a:gridCol>
                <a:gridCol w="781399">
                  <a:extLst>
                    <a:ext uri="{9D8B030D-6E8A-4147-A177-3AD203B41FA5}">
                      <a16:colId xmlns:a16="http://schemas.microsoft.com/office/drawing/2014/main" val="2420077531"/>
                    </a:ext>
                  </a:extLst>
                </a:gridCol>
                <a:gridCol w="727041">
                  <a:extLst>
                    <a:ext uri="{9D8B030D-6E8A-4147-A177-3AD203B41FA5}">
                      <a16:colId xmlns:a16="http://schemas.microsoft.com/office/drawing/2014/main" val="2236655157"/>
                    </a:ext>
                  </a:extLst>
                </a:gridCol>
                <a:gridCol w="591145">
                  <a:extLst>
                    <a:ext uri="{9D8B030D-6E8A-4147-A177-3AD203B41FA5}">
                      <a16:colId xmlns:a16="http://schemas.microsoft.com/office/drawing/2014/main" val="2714834432"/>
                    </a:ext>
                  </a:extLst>
                </a:gridCol>
                <a:gridCol w="591145">
                  <a:extLst>
                    <a:ext uri="{9D8B030D-6E8A-4147-A177-3AD203B41FA5}">
                      <a16:colId xmlns:a16="http://schemas.microsoft.com/office/drawing/2014/main" val="1316249389"/>
                    </a:ext>
                  </a:extLst>
                </a:gridCol>
              </a:tblGrid>
              <a:tr h="636775">
                <a:tc gridSpan="7">
                  <a:txBody>
                    <a:bodyPr/>
                    <a:lstStyle/>
                    <a:p>
                      <a:pPr algn="ctr" fontAlgn="b">
                        <a:buNone/>
                      </a:pPr>
                      <a:r>
                        <a:rPr lang="en-IN" sz="1800" u="none" strike="noStrike" dirty="0">
                          <a:effectLst/>
                        </a:rPr>
                        <a:t>Another view of falling allocations to Southern States</a:t>
                      </a:r>
                      <a:endParaRPr lang="en-IN" sz="18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2687644"/>
                  </a:ext>
                </a:extLst>
              </a:tr>
              <a:tr h="424517">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gridSpan="3">
                  <a:txBody>
                    <a:bodyPr/>
                    <a:lstStyle/>
                    <a:p>
                      <a:pPr algn="ctr" fontAlgn="b">
                        <a:buNone/>
                      </a:pPr>
                      <a:r>
                        <a:rPr lang="en-IN" sz="1200" u="none" strike="noStrike">
                          <a:effectLst/>
                        </a:rPr>
                        <a:t>(%)</a:t>
                      </a:r>
                      <a:endParaRPr lang="en-IN" sz="1200" b="0" i="0" u="none" strike="noStrike">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16157702"/>
                  </a:ext>
                </a:extLst>
              </a:tr>
              <a:tr h="424517">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Kerala</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Karnataka</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Tamil Nadu</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Total</a:t>
                      </a:r>
                      <a:endParaRPr lang="en-IN"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N" sz="1200" u="none" strike="noStrike">
                          <a:effectLst/>
                        </a:rPr>
                        <a:t>Rajasthan</a:t>
                      </a:r>
                      <a:endParaRPr lang="en-IN"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04534559"/>
                  </a:ext>
                </a:extLst>
              </a:tr>
              <a:tr h="424517">
                <a:tc>
                  <a:txBody>
                    <a:bodyPr/>
                    <a:lstStyle/>
                    <a:p>
                      <a:pPr algn="l" fontAlgn="b">
                        <a:buNone/>
                      </a:pPr>
                      <a:r>
                        <a:rPr lang="en-IN" sz="1200" u="none" strike="noStrike">
                          <a:effectLst/>
                        </a:rPr>
                        <a:t>8th Finance Commission</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IN" sz="1200" u="none" strike="noStrike">
                          <a:effectLst/>
                        </a:rPr>
                        <a:t>1984-89</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3.42</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4.67</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7.54</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15.63</a:t>
                      </a:r>
                      <a:endParaRPr lang="en-IN"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4.3</a:t>
                      </a:r>
                      <a:endParaRPr lang="en-IN"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3401964"/>
                  </a:ext>
                </a:extLst>
              </a:tr>
              <a:tr h="784029">
                <a:tc>
                  <a:txBody>
                    <a:bodyPr/>
                    <a:lstStyle/>
                    <a:p>
                      <a:pPr algn="l" fontAlgn="b">
                        <a:buNone/>
                      </a:pPr>
                      <a:r>
                        <a:rPr lang="en-IN" sz="1200" u="none" strike="noStrike">
                          <a:effectLst/>
                        </a:rPr>
                        <a:t>16th Finance Commission</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IN" sz="1200" u="none" strike="noStrike">
                          <a:effectLst/>
                        </a:rPr>
                        <a:t>2026-31</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2.38</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4.13</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4.1</a:t>
                      </a:r>
                      <a:endParaRPr lang="en-IN"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a:effectLst/>
                        </a:rPr>
                        <a:t>10.61</a:t>
                      </a:r>
                      <a:endParaRPr lang="en-IN"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1200" u="none" strike="noStrike" dirty="0">
                          <a:effectLst/>
                        </a:rPr>
                        <a:t>5.9</a:t>
                      </a:r>
                      <a:endParaRPr lang="en-IN"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49895652"/>
                  </a:ext>
                </a:extLst>
              </a:tr>
            </a:tbl>
          </a:graphicData>
        </a:graphic>
      </p:graphicFrame>
    </p:spTree>
    <p:extLst>
      <p:ext uri="{BB962C8B-B14F-4D97-AF65-F5344CB8AC3E}">
        <p14:creationId xmlns:p14="http://schemas.microsoft.com/office/powerpoint/2010/main" val="3537154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461D-E47B-6361-3EBA-FBA847BD2310}"/>
              </a:ext>
            </a:extLst>
          </p:cNvPr>
          <p:cNvSpPr>
            <a:spLocks noGrp="1"/>
          </p:cNvSpPr>
          <p:nvPr>
            <p:ph type="title"/>
          </p:nvPr>
        </p:nvSpPr>
        <p:spPr/>
        <p:txBody>
          <a:bodyPr/>
          <a:lstStyle/>
          <a:p>
            <a:pPr algn="ctr"/>
            <a:r>
              <a:rPr lang="en-US" dirty="0"/>
              <a:t>And how does this show up?</a:t>
            </a:r>
          </a:p>
        </p:txBody>
      </p:sp>
      <p:sp>
        <p:nvSpPr>
          <p:cNvPr id="3" name="TextBox 2">
            <a:extLst>
              <a:ext uri="{FF2B5EF4-FFF2-40B4-BE49-F238E27FC236}">
                <a16:creationId xmlns:a16="http://schemas.microsoft.com/office/drawing/2014/main" id="{9153DEAA-8796-4F1E-33CD-A13E92609EF0}"/>
              </a:ext>
            </a:extLst>
          </p:cNvPr>
          <p:cNvSpPr txBox="1"/>
          <p:nvPr/>
        </p:nvSpPr>
        <p:spPr>
          <a:xfrm>
            <a:off x="972152" y="2454442"/>
            <a:ext cx="10087275" cy="3970318"/>
          </a:xfrm>
          <a:prstGeom prst="rect">
            <a:avLst/>
          </a:prstGeom>
          <a:noFill/>
        </p:spPr>
        <p:txBody>
          <a:bodyPr wrap="square" rtlCol="0">
            <a:spAutoFit/>
          </a:bodyPr>
          <a:lstStyle/>
          <a:p>
            <a:pPr lvl="0" algn="ctr" eaLnBrk="0" fontAlgn="base" hangingPunct="0">
              <a:spcBef>
                <a:spcPct val="0"/>
              </a:spcBef>
              <a:spcAft>
                <a:spcPct val="0"/>
              </a:spcAft>
            </a:pPr>
            <a:r>
              <a:rPr lang="en-US" altLang="en-US" sz="3600" dirty="0">
                <a:latin typeface="Google Sans"/>
              </a:rPr>
              <a:t>Approximate Returns from Centre (per ₹1 Paid):</a:t>
            </a:r>
            <a:endParaRPr lang="en-US" altLang="en-US" sz="3600" dirty="0"/>
          </a:p>
          <a:p>
            <a:pPr lvl="0" algn="ctr" eaLnBrk="0" fontAlgn="base" hangingPunct="0">
              <a:spcBef>
                <a:spcPct val="0"/>
              </a:spcBef>
              <a:spcAft>
                <a:spcPct val="0"/>
              </a:spcAft>
              <a:buFontTx/>
              <a:buChar char="•"/>
            </a:pPr>
            <a:r>
              <a:rPr lang="en-US" altLang="en-US" sz="3600" b="1" dirty="0">
                <a:latin typeface="Google Sans"/>
                <a:hlinkClick r:id="rId3">
                  <a:extLst>
                    <a:ext uri="{A12FA001-AC4F-418D-AE19-62706E023703}">
                      <ahyp:hlinkClr xmlns:ahyp="http://schemas.microsoft.com/office/drawing/2018/hyperlinkcolor" val="tx"/>
                    </a:ext>
                  </a:extLst>
                </a:hlinkClick>
              </a:rPr>
              <a:t>Karnataka</a:t>
            </a:r>
            <a:r>
              <a:rPr lang="en-US" altLang="en-US" sz="3600" b="1" dirty="0">
                <a:latin typeface="Google Sans"/>
              </a:rPr>
              <a:t>:</a:t>
            </a:r>
            <a:r>
              <a:rPr lang="en-US" altLang="en-US" sz="3600" dirty="0">
                <a:latin typeface="Google Sans"/>
              </a:rPr>
              <a:t> Receives 12–19 paise.</a:t>
            </a:r>
          </a:p>
          <a:p>
            <a:pPr lvl="0" algn="ctr" eaLnBrk="0" fontAlgn="base" hangingPunct="0">
              <a:spcBef>
                <a:spcPct val="0"/>
              </a:spcBef>
              <a:spcAft>
                <a:spcPct val="0"/>
              </a:spcAft>
              <a:buFontTx/>
              <a:buChar char="•"/>
            </a:pPr>
            <a:r>
              <a:rPr lang="en-US" altLang="en-US" sz="3600" b="1" dirty="0">
                <a:latin typeface="Google Sans"/>
                <a:hlinkClick r:id="rId4">
                  <a:extLst>
                    <a:ext uri="{A12FA001-AC4F-418D-AE19-62706E023703}">
                      <ahyp:hlinkClr xmlns:ahyp="http://schemas.microsoft.com/office/drawing/2018/hyperlinkcolor" val="tx"/>
                    </a:ext>
                  </a:extLst>
                </a:hlinkClick>
              </a:rPr>
              <a:t>Tamil Nadu</a:t>
            </a:r>
            <a:r>
              <a:rPr lang="en-US" altLang="en-US" sz="3600" b="1" dirty="0">
                <a:latin typeface="Google Sans"/>
              </a:rPr>
              <a:t>:</a:t>
            </a:r>
            <a:r>
              <a:rPr lang="en-US" altLang="en-US" sz="3600" dirty="0">
                <a:latin typeface="Google Sans"/>
              </a:rPr>
              <a:t> Receives 24–27 paise.</a:t>
            </a:r>
          </a:p>
          <a:p>
            <a:pPr lvl="0" algn="ctr" eaLnBrk="0" fontAlgn="base" hangingPunct="0">
              <a:spcBef>
                <a:spcPct val="0"/>
              </a:spcBef>
              <a:spcAft>
                <a:spcPct val="0"/>
              </a:spcAft>
              <a:buFontTx/>
              <a:buChar char="•"/>
            </a:pPr>
            <a:r>
              <a:rPr lang="en-US" altLang="en-US" sz="3600" b="1" dirty="0">
                <a:latin typeface="Google Sans"/>
                <a:hlinkClick r:id="rId5">
                  <a:extLst>
                    <a:ext uri="{A12FA001-AC4F-418D-AE19-62706E023703}">
                      <ahyp:hlinkClr xmlns:ahyp="http://schemas.microsoft.com/office/drawing/2018/hyperlinkcolor" val="tx"/>
                    </a:ext>
                  </a:extLst>
                </a:hlinkClick>
              </a:rPr>
              <a:t>Telangana</a:t>
            </a:r>
            <a:r>
              <a:rPr lang="en-US" altLang="en-US" sz="3600" b="1" dirty="0">
                <a:latin typeface="Google Sans"/>
              </a:rPr>
              <a:t>:</a:t>
            </a:r>
            <a:r>
              <a:rPr lang="en-US" altLang="en-US" sz="3600" dirty="0">
                <a:latin typeface="Google Sans"/>
              </a:rPr>
              <a:t> Receives 31–40 paise.</a:t>
            </a:r>
          </a:p>
          <a:p>
            <a:pPr lvl="0" algn="ctr" eaLnBrk="0" fontAlgn="base" hangingPunct="0">
              <a:spcBef>
                <a:spcPct val="0"/>
              </a:spcBef>
              <a:spcAft>
                <a:spcPct val="0"/>
              </a:spcAft>
              <a:buFontTx/>
              <a:buChar char="•"/>
            </a:pPr>
            <a:endParaRPr lang="en-US" altLang="en-US" sz="3600" dirty="0">
              <a:latin typeface="Google Sans"/>
            </a:endParaRPr>
          </a:p>
          <a:p>
            <a:pPr lvl="0" algn="ctr" eaLnBrk="0" fontAlgn="base" hangingPunct="0">
              <a:spcBef>
                <a:spcPct val="0"/>
              </a:spcBef>
              <a:spcAft>
                <a:spcPct val="0"/>
              </a:spcAft>
            </a:pPr>
            <a:r>
              <a:rPr lang="en-US" altLang="en-US" sz="3600" dirty="0">
                <a:latin typeface="Google Sans"/>
              </a:rPr>
              <a:t>Why would these states feel they are being treated fairly?</a:t>
            </a:r>
          </a:p>
        </p:txBody>
      </p:sp>
      <p:sp>
        <p:nvSpPr>
          <p:cNvPr id="4" name="Rectangle 1">
            <a:extLst>
              <a:ext uri="{FF2B5EF4-FFF2-40B4-BE49-F238E27FC236}">
                <a16:creationId xmlns:a16="http://schemas.microsoft.com/office/drawing/2014/main" id="{50420146-3896-05E8-272A-DE6DB4588C51}"/>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5599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CA7EE3-EC88-ABD9-2483-04B69CDC41CD}"/>
              </a:ext>
            </a:extLst>
          </p:cNvPr>
          <p:cNvSpPr txBox="1"/>
          <p:nvPr/>
        </p:nvSpPr>
        <p:spPr>
          <a:xfrm>
            <a:off x="2290713" y="2705493"/>
            <a:ext cx="7927943" cy="1200329"/>
          </a:xfrm>
          <a:prstGeom prst="rect">
            <a:avLst/>
          </a:prstGeom>
          <a:noFill/>
        </p:spPr>
        <p:txBody>
          <a:bodyPr wrap="square" rtlCol="0">
            <a:spAutoFit/>
          </a:bodyPr>
          <a:lstStyle/>
          <a:p>
            <a:pPr algn="ctr"/>
            <a:r>
              <a:rPr lang="en-US" sz="3600" dirty="0"/>
              <a:t>Has GST helped in forging national Unity?</a:t>
            </a:r>
          </a:p>
        </p:txBody>
      </p:sp>
    </p:spTree>
    <p:extLst>
      <p:ext uri="{BB962C8B-B14F-4D97-AF65-F5344CB8AC3E}">
        <p14:creationId xmlns:p14="http://schemas.microsoft.com/office/powerpoint/2010/main" val="3620711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9BB87-CEF3-FC4D-2964-36DB8629D0AE}"/>
              </a:ext>
            </a:extLst>
          </p:cNvPr>
          <p:cNvSpPr txBox="1"/>
          <p:nvPr/>
        </p:nvSpPr>
        <p:spPr>
          <a:xfrm>
            <a:off x="1929353" y="1070237"/>
            <a:ext cx="8333294" cy="5539978"/>
          </a:xfrm>
          <a:prstGeom prst="rect">
            <a:avLst/>
          </a:prstGeom>
          <a:noFill/>
        </p:spPr>
        <p:txBody>
          <a:bodyPr wrap="square" rtlCol="0">
            <a:spAutoFit/>
          </a:bodyPr>
          <a:lstStyle/>
          <a:p>
            <a:r>
              <a:rPr lang="en-US" sz="2400" dirty="0"/>
              <a:t>The union of markets across India a great leap forward in the tax administration in the country.  No more multiple states, multiple rates for the same goods: </a:t>
            </a:r>
            <a:br>
              <a:rPr lang="en-US" sz="2400" dirty="0"/>
            </a:br>
            <a:endParaRPr lang="en-US" sz="2400" dirty="0"/>
          </a:p>
          <a:p>
            <a:r>
              <a:rPr lang="en-US" sz="2400" dirty="0"/>
              <a:t>The digitization of the tax infrastructure is a transparent system visible to the tax payer on where he stands</a:t>
            </a:r>
          </a:p>
          <a:p>
            <a:endParaRPr lang="en-US" sz="2400" dirty="0"/>
          </a:p>
          <a:p>
            <a:r>
              <a:rPr lang="en-US" sz="2400" dirty="0"/>
              <a:t>GST collections are on a monthly high.. A signal of robustness of the tax system</a:t>
            </a:r>
          </a:p>
          <a:p>
            <a:endParaRPr lang="en-US" sz="2400" dirty="0"/>
          </a:p>
          <a:p>
            <a:r>
              <a:rPr lang="en-US" sz="2400" dirty="0"/>
              <a:t>Efforts continue to simplify, rationalize and make system more transparent and corruption free.</a:t>
            </a:r>
            <a:br>
              <a:rPr lang="en-US" sz="2400" dirty="0"/>
            </a:br>
            <a:br>
              <a:rPr lang="en-US" sz="2400" dirty="0"/>
            </a:br>
            <a:endParaRPr lang="en-US" sz="2400" dirty="0"/>
          </a:p>
          <a:p>
            <a:endParaRPr lang="en-US" dirty="0"/>
          </a:p>
        </p:txBody>
      </p:sp>
    </p:spTree>
    <p:extLst>
      <p:ext uri="{BB962C8B-B14F-4D97-AF65-F5344CB8AC3E}">
        <p14:creationId xmlns:p14="http://schemas.microsoft.com/office/powerpoint/2010/main" val="51562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C13C4C-C25C-6684-A1BD-A1B77DDD31AC}"/>
              </a:ext>
            </a:extLst>
          </p:cNvPr>
          <p:cNvSpPr txBox="1"/>
          <p:nvPr/>
        </p:nvSpPr>
        <p:spPr>
          <a:xfrm>
            <a:off x="1442302" y="471340"/>
            <a:ext cx="9502218" cy="3847207"/>
          </a:xfrm>
          <a:prstGeom prst="rect">
            <a:avLst/>
          </a:prstGeom>
          <a:noFill/>
        </p:spPr>
        <p:txBody>
          <a:bodyPr wrap="square" rtlCol="0">
            <a:spAutoFit/>
          </a:bodyPr>
          <a:lstStyle/>
          <a:p>
            <a:pPr algn="ctr"/>
            <a:r>
              <a:rPr lang="en-US" sz="3600" dirty="0"/>
              <a:t>THE DOWN SIDE</a:t>
            </a:r>
          </a:p>
          <a:p>
            <a:pPr algn="ctr"/>
            <a:r>
              <a:rPr lang="en-US" sz="2000" dirty="0"/>
              <a:t>Producing states were collecting manufacturing taxes ( excise etc.,)</a:t>
            </a:r>
          </a:p>
          <a:p>
            <a:pPr algn="ctr"/>
            <a:endParaRPr lang="en-US" sz="2000" dirty="0"/>
          </a:p>
          <a:p>
            <a:pPr algn="ctr"/>
            <a:r>
              <a:rPr lang="en-US" sz="3600" dirty="0"/>
              <a:t>GST flipped this</a:t>
            </a:r>
          </a:p>
          <a:p>
            <a:pPr algn="ctr"/>
            <a:r>
              <a:rPr lang="en-US" sz="2000" dirty="0"/>
              <a:t>Consuming states are collecting these taxes.</a:t>
            </a:r>
          </a:p>
          <a:p>
            <a:pPr algn="ctr"/>
            <a:endParaRPr lang="en-US" sz="2000" dirty="0"/>
          </a:p>
          <a:p>
            <a:pPr algn="ctr"/>
            <a:endParaRPr lang="en-US" sz="2000" dirty="0"/>
          </a:p>
          <a:p>
            <a:pPr algn="ctr"/>
            <a:r>
              <a:rPr lang="en-US" sz="3600" dirty="0"/>
              <a:t>The voting pattern in the GST council is not helping</a:t>
            </a:r>
          </a:p>
        </p:txBody>
      </p:sp>
    </p:spTree>
    <p:extLst>
      <p:ext uri="{BB962C8B-B14F-4D97-AF65-F5344CB8AC3E}">
        <p14:creationId xmlns:p14="http://schemas.microsoft.com/office/powerpoint/2010/main" val="364567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C777BF-E1F4-03FE-CD79-8E9015D58EE5}"/>
              </a:ext>
            </a:extLst>
          </p:cNvPr>
          <p:cNvSpPr txBox="1"/>
          <p:nvPr/>
        </p:nvSpPr>
        <p:spPr>
          <a:xfrm>
            <a:off x="866775" y="2967335"/>
            <a:ext cx="10648950" cy="2062103"/>
          </a:xfrm>
          <a:prstGeom prst="rect">
            <a:avLst/>
          </a:prstGeom>
          <a:noFill/>
        </p:spPr>
        <p:txBody>
          <a:bodyPr wrap="square">
            <a:spAutoFit/>
          </a:bodyPr>
          <a:lstStyle/>
          <a:p>
            <a:pPr algn="ctr"/>
            <a:r>
              <a:rPr lang="en-US" sz="3200" dirty="0"/>
              <a:t>Transition period to correct this imbalance via compensation mechanism is over.</a:t>
            </a:r>
          </a:p>
          <a:p>
            <a:pPr algn="ctr"/>
            <a:endParaRPr lang="en-US" sz="3200" dirty="0"/>
          </a:p>
          <a:p>
            <a:pPr algn="ctr"/>
            <a:r>
              <a:rPr lang="en-US" sz="3200" dirty="0"/>
              <a:t>The tensions between the states &amp; the Centre will start now.</a:t>
            </a:r>
          </a:p>
        </p:txBody>
      </p:sp>
    </p:spTree>
    <p:extLst>
      <p:ext uri="{BB962C8B-B14F-4D97-AF65-F5344CB8AC3E}">
        <p14:creationId xmlns:p14="http://schemas.microsoft.com/office/powerpoint/2010/main" val="315890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6E1E-5E7F-4A20-9F1A-927E793B4BD1}"/>
              </a:ext>
            </a:extLst>
          </p:cNvPr>
          <p:cNvSpPr>
            <a:spLocks noGrp="1"/>
          </p:cNvSpPr>
          <p:nvPr>
            <p:ph type="title"/>
          </p:nvPr>
        </p:nvSpPr>
        <p:spPr>
          <a:xfrm>
            <a:off x="831850" y="232464"/>
            <a:ext cx="10515600" cy="4072145"/>
          </a:xfrm>
        </p:spPr>
        <p:txBody>
          <a:bodyPr>
            <a:normAutofit/>
          </a:bodyPr>
          <a:lstStyle/>
          <a:p>
            <a:pPr algn="ctr"/>
            <a:r>
              <a:rPr lang="en-US" sz="4000" dirty="0"/>
              <a:t>If India has to remain strong and independent </a:t>
            </a:r>
            <a:br>
              <a:rPr lang="en-US" sz="4000" dirty="0"/>
            </a:br>
            <a:br>
              <a:rPr lang="en-US" sz="4000" dirty="0"/>
            </a:br>
            <a:r>
              <a:rPr lang="en-US" sz="4000" dirty="0"/>
              <a:t>Do we need a commanding Centre managing our taxes </a:t>
            </a:r>
            <a:br>
              <a:rPr lang="en-US" sz="4000" dirty="0"/>
            </a:br>
            <a:r>
              <a:rPr lang="en-US" sz="4000" dirty="0"/>
              <a:t>or </a:t>
            </a:r>
            <a:br>
              <a:rPr lang="en-US" sz="4000" dirty="0"/>
            </a:br>
            <a:r>
              <a:rPr lang="en-US" sz="4000" dirty="0"/>
              <a:t>Strong states which have the latitude to manage their finances? </a:t>
            </a:r>
          </a:p>
        </p:txBody>
      </p:sp>
      <p:sp>
        <p:nvSpPr>
          <p:cNvPr id="3" name="Text Placeholder 2">
            <a:extLst>
              <a:ext uri="{FF2B5EF4-FFF2-40B4-BE49-F238E27FC236}">
                <a16:creationId xmlns:a16="http://schemas.microsoft.com/office/drawing/2014/main" id="{5A455D53-17B5-9D87-B0E2-E428B1F8DE88}"/>
              </a:ext>
            </a:extLst>
          </p:cNvPr>
          <p:cNvSpPr>
            <a:spLocks noGrp="1"/>
          </p:cNvSpPr>
          <p:nvPr>
            <p:ph type="body" idx="1"/>
          </p:nvPr>
        </p:nvSpPr>
        <p:spPr>
          <a:xfrm>
            <a:off x="838200" y="5125349"/>
            <a:ext cx="10515600" cy="1500187"/>
          </a:xfrm>
        </p:spPr>
        <p:txBody>
          <a:bodyPr>
            <a:normAutofit/>
          </a:bodyPr>
          <a:lstStyle/>
          <a:p>
            <a:pPr algn="ctr"/>
            <a:r>
              <a:rPr lang="en-US" dirty="0"/>
              <a:t>The answer depends both on political dialogue and economic goals</a:t>
            </a:r>
          </a:p>
        </p:txBody>
      </p:sp>
    </p:spTree>
    <p:extLst>
      <p:ext uri="{BB962C8B-B14F-4D97-AF65-F5344CB8AC3E}">
        <p14:creationId xmlns:p14="http://schemas.microsoft.com/office/powerpoint/2010/main" val="570994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CD8C60-7186-0596-7C9E-93F8FBE5FB15}"/>
              </a:ext>
            </a:extLst>
          </p:cNvPr>
          <p:cNvSpPr txBox="1"/>
          <p:nvPr/>
        </p:nvSpPr>
        <p:spPr>
          <a:xfrm>
            <a:off x="847725" y="809625"/>
            <a:ext cx="10496550" cy="4524315"/>
          </a:xfrm>
          <a:prstGeom prst="rect">
            <a:avLst/>
          </a:prstGeom>
          <a:noFill/>
        </p:spPr>
        <p:txBody>
          <a:bodyPr wrap="square" rtlCol="0">
            <a:spAutoFit/>
          </a:bodyPr>
          <a:lstStyle/>
          <a:p>
            <a:pPr algn="ctr"/>
            <a:r>
              <a:rPr lang="en-US" sz="3200" dirty="0"/>
              <a:t>GST Council is a politician’s paradise</a:t>
            </a:r>
          </a:p>
          <a:p>
            <a:pPr algn="ctr"/>
            <a:endParaRPr lang="en-US" sz="3200" dirty="0"/>
          </a:p>
          <a:p>
            <a:pPr algn="ctr"/>
            <a:r>
              <a:rPr lang="en-US" sz="3200" dirty="0"/>
              <a:t>The Finance Commission has expert economists</a:t>
            </a:r>
          </a:p>
          <a:p>
            <a:pPr algn="ctr"/>
            <a:endParaRPr lang="en-US" sz="3200" dirty="0"/>
          </a:p>
          <a:p>
            <a:pPr algn="ctr"/>
            <a:r>
              <a:rPr lang="en-US" sz="3200" dirty="0"/>
              <a:t>Experts don’t make tax decisions</a:t>
            </a:r>
          </a:p>
          <a:p>
            <a:pPr algn="ctr"/>
            <a:endParaRPr lang="en-US" sz="3200" dirty="0"/>
          </a:p>
          <a:p>
            <a:pPr algn="ctr"/>
            <a:r>
              <a:rPr lang="en-US" sz="3200" dirty="0"/>
              <a:t>Representatives don’t make revenue decisions</a:t>
            </a:r>
          </a:p>
          <a:p>
            <a:pPr algn="ctr"/>
            <a:endParaRPr lang="en-US" sz="3200" dirty="0"/>
          </a:p>
          <a:p>
            <a:pPr algn="ctr"/>
            <a:r>
              <a:rPr lang="en-US" sz="3200" dirty="0"/>
              <a:t>Is this asymmetry a cause for tension?</a:t>
            </a:r>
          </a:p>
        </p:txBody>
      </p:sp>
    </p:spTree>
    <p:extLst>
      <p:ext uri="{BB962C8B-B14F-4D97-AF65-F5344CB8AC3E}">
        <p14:creationId xmlns:p14="http://schemas.microsoft.com/office/powerpoint/2010/main" val="637390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41755-5E9E-C8FF-E21C-1B2D2A17C808}"/>
              </a:ext>
            </a:extLst>
          </p:cNvPr>
          <p:cNvSpPr txBox="1"/>
          <p:nvPr/>
        </p:nvSpPr>
        <p:spPr>
          <a:xfrm>
            <a:off x="1451728" y="2168165"/>
            <a:ext cx="9134573" cy="2800767"/>
          </a:xfrm>
          <a:prstGeom prst="rect">
            <a:avLst/>
          </a:prstGeom>
          <a:noFill/>
        </p:spPr>
        <p:txBody>
          <a:bodyPr wrap="square" rtlCol="0">
            <a:spAutoFit/>
          </a:bodyPr>
          <a:lstStyle/>
          <a:p>
            <a:pPr algn="ctr"/>
            <a:r>
              <a:rPr lang="en-US" sz="3200" b="1" dirty="0"/>
              <a:t>Conclusion</a:t>
            </a:r>
          </a:p>
          <a:p>
            <a:pPr algn="ctr"/>
            <a:endParaRPr lang="en-US" dirty="0"/>
          </a:p>
          <a:p>
            <a:pPr algn="ctr"/>
            <a:r>
              <a:rPr lang="en-US" dirty="0"/>
              <a:t>A crucial decade in the economic and political future of India lies ahead.</a:t>
            </a:r>
            <a:br>
              <a:rPr lang="en-US" dirty="0"/>
            </a:br>
            <a:br>
              <a:rPr lang="en-US" dirty="0"/>
            </a:br>
            <a:br>
              <a:rPr lang="en-US" dirty="0"/>
            </a:br>
            <a:r>
              <a:rPr lang="en-US" dirty="0"/>
              <a:t>Let us hope the government and the civil society make informed choices</a:t>
            </a:r>
          </a:p>
          <a:p>
            <a:pPr algn="ctr"/>
            <a:endParaRPr lang="en-US" dirty="0"/>
          </a:p>
          <a:p>
            <a:pPr algn="ctr"/>
            <a:r>
              <a:rPr lang="en-US" dirty="0"/>
              <a:t>States have been disadvantaged over a period of time and it is not good news for the strength of the country.</a:t>
            </a:r>
          </a:p>
        </p:txBody>
      </p:sp>
    </p:spTree>
    <p:extLst>
      <p:ext uri="{BB962C8B-B14F-4D97-AF65-F5344CB8AC3E}">
        <p14:creationId xmlns:p14="http://schemas.microsoft.com/office/powerpoint/2010/main" val="85487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C9DB-F92E-FD55-D75F-8115EC679831}"/>
              </a:ext>
            </a:extLst>
          </p:cNvPr>
          <p:cNvSpPr>
            <a:spLocks noGrp="1"/>
          </p:cNvSpPr>
          <p:nvPr>
            <p:ph type="title"/>
          </p:nvPr>
        </p:nvSpPr>
        <p:spPr>
          <a:xfrm>
            <a:off x="831850" y="576263"/>
            <a:ext cx="10515600" cy="2852737"/>
          </a:xfrm>
        </p:spPr>
        <p:txBody>
          <a:bodyPr/>
          <a:lstStyle/>
          <a:p>
            <a:r>
              <a:rPr lang="en-US" dirty="0"/>
              <a:t>Some issues to discuss</a:t>
            </a:r>
          </a:p>
        </p:txBody>
      </p:sp>
      <p:sp>
        <p:nvSpPr>
          <p:cNvPr id="3" name="Text Placeholder 2">
            <a:extLst>
              <a:ext uri="{FF2B5EF4-FFF2-40B4-BE49-F238E27FC236}">
                <a16:creationId xmlns:a16="http://schemas.microsoft.com/office/drawing/2014/main" id="{F85107AD-49E2-403E-B325-702A83840E8F}"/>
              </a:ext>
            </a:extLst>
          </p:cNvPr>
          <p:cNvSpPr>
            <a:spLocks noGrp="1"/>
          </p:cNvSpPr>
          <p:nvPr>
            <p:ph type="body" idx="1"/>
          </p:nvPr>
        </p:nvSpPr>
        <p:spPr>
          <a:xfrm>
            <a:off x="831850" y="3629025"/>
            <a:ext cx="10515600" cy="2460625"/>
          </a:xfrm>
        </p:spPr>
        <p:txBody>
          <a:bodyPr>
            <a:noAutofit/>
          </a:bodyPr>
          <a:lstStyle/>
          <a:p>
            <a:pPr>
              <a:lnSpc>
                <a:spcPct val="150000"/>
              </a:lnSpc>
            </a:pPr>
            <a:r>
              <a:rPr lang="en-US" sz="1800" dirty="0"/>
              <a:t>Population</a:t>
            </a:r>
          </a:p>
          <a:p>
            <a:pPr>
              <a:lnSpc>
                <a:spcPct val="150000"/>
              </a:lnSpc>
            </a:pPr>
            <a:r>
              <a:rPr lang="en-US" sz="1800" dirty="0"/>
              <a:t>Language</a:t>
            </a:r>
          </a:p>
          <a:p>
            <a:pPr>
              <a:lnSpc>
                <a:spcPct val="150000"/>
              </a:lnSpc>
            </a:pPr>
            <a:r>
              <a:rPr lang="en-US" sz="1800" dirty="0"/>
              <a:t>Taxation</a:t>
            </a:r>
          </a:p>
          <a:p>
            <a:pPr>
              <a:lnSpc>
                <a:spcPct val="150000"/>
              </a:lnSpc>
            </a:pPr>
            <a:r>
              <a:rPr lang="en-US" sz="1800" dirty="0"/>
              <a:t>North/South Divide</a:t>
            </a:r>
          </a:p>
        </p:txBody>
      </p:sp>
    </p:spTree>
    <p:extLst>
      <p:ext uri="{BB962C8B-B14F-4D97-AF65-F5344CB8AC3E}">
        <p14:creationId xmlns:p14="http://schemas.microsoft.com/office/powerpoint/2010/main" val="400785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4F98-1F0E-029F-A18C-04023DAEE97B}"/>
              </a:ext>
            </a:extLst>
          </p:cNvPr>
          <p:cNvSpPr>
            <a:spLocks noGrp="1"/>
          </p:cNvSpPr>
          <p:nvPr>
            <p:ph type="title"/>
          </p:nvPr>
        </p:nvSpPr>
        <p:spPr/>
        <p:txBody>
          <a:bodyPr/>
          <a:lstStyle/>
          <a:p>
            <a:r>
              <a:rPr lang="en-US" dirty="0"/>
              <a:t>Our population is getting older</a:t>
            </a:r>
          </a:p>
        </p:txBody>
      </p:sp>
      <p:sp>
        <p:nvSpPr>
          <p:cNvPr id="3" name="Text Placeholder 2">
            <a:extLst>
              <a:ext uri="{FF2B5EF4-FFF2-40B4-BE49-F238E27FC236}">
                <a16:creationId xmlns:a16="http://schemas.microsoft.com/office/drawing/2014/main" id="{A2179CFE-DC5C-DAE1-D4B4-AF2ACC524619}"/>
              </a:ext>
            </a:extLst>
          </p:cNvPr>
          <p:cNvSpPr>
            <a:spLocks noGrp="1"/>
          </p:cNvSpPr>
          <p:nvPr>
            <p:ph type="body" idx="1"/>
          </p:nvPr>
        </p:nvSpPr>
        <p:spPr/>
        <p:txBody>
          <a:bodyPr>
            <a:normAutofit fontScale="92500"/>
          </a:bodyPr>
          <a:lstStyle/>
          <a:p>
            <a:pPr algn="ctr"/>
            <a:r>
              <a:rPr lang="en-US" dirty="0"/>
              <a:t>We need to get richer before we become older</a:t>
            </a:r>
            <a:br>
              <a:rPr lang="en-US" dirty="0"/>
            </a:br>
            <a:br>
              <a:rPr lang="en-US" dirty="0"/>
            </a:br>
            <a:br>
              <a:rPr lang="en-US" dirty="0"/>
            </a:br>
            <a:r>
              <a:rPr lang="en-US" dirty="0"/>
              <a:t>									</a:t>
            </a:r>
            <a:r>
              <a:rPr lang="en-US" i="1" dirty="0"/>
              <a:t>Raghuram Rajan</a:t>
            </a:r>
          </a:p>
        </p:txBody>
      </p:sp>
    </p:spTree>
    <p:extLst>
      <p:ext uri="{BB962C8B-B14F-4D97-AF65-F5344CB8AC3E}">
        <p14:creationId xmlns:p14="http://schemas.microsoft.com/office/powerpoint/2010/main" val="224065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A753-EF82-539B-69C1-853793812B16}"/>
              </a:ext>
            </a:extLst>
          </p:cNvPr>
          <p:cNvSpPr>
            <a:spLocks noGrp="1"/>
          </p:cNvSpPr>
          <p:nvPr>
            <p:ph type="title"/>
          </p:nvPr>
        </p:nvSpPr>
        <p:spPr>
          <a:xfrm>
            <a:off x="831850" y="1062990"/>
            <a:ext cx="10515600" cy="3499485"/>
          </a:xfrm>
        </p:spPr>
        <p:txBody>
          <a:bodyPr>
            <a:normAutofit/>
          </a:bodyPr>
          <a:lstStyle/>
          <a:p>
            <a:r>
              <a:rPr lang="en-US" dirty="0"/>
              <a:t>India’s population projected at 160 </a:t>
            </a:r>
            <a:r>
              <a:rPr lang="en-US" dirty="0" err="1"/>
              <a:t>cr</a:t>
            </a:r>
            <a:r>
              <a:rPr lang="en-US" dirty="0"/>
              <a:t> by 2051</a:t>
            </a:r>
            <a:br>
              <a:rPr lang="en-US" dirty="0"/>
            </a:br>
            <a:r>
              <a:rPr lang="en-US" dirty="0"/>
              <a:t>Will India’s population increase forever?</a:t>
            </a:r>
          </a:p>
        </p:txBody>
      </p:sp>
      <p:sp>
        <p:nvSpPr>
          <p:cNvPr id="3" name="Text Placeholder 2">
            <a:extLst>
              <a:ext uri="{FF2B5EF4-FFF2-40B4-BE49-F238E27FC236}">
                <a16:creationId xmlns:a16="http://schemas.microsoft.com/office/drawing/2014/main" id="{975547AD-3606-DFE9-A816-30C5D5560461}"/>
              </a:ext>
            </a:extLst>
          </p:cNvPr>
          <p:cNvSpPr>
            <a:spLocks noGrp="1"/>
          </p:cNvSpPr>
          <p:nvPr>
            <p:ph type="body" idx="1"/>
          </p:nvPr>
        </p:nvSpPr>
        <p:spPr/>
        <p:txBody>
          <a:bodyPr>
            <a:noAutofit/>
          </a:bodyPr>
          <a:lstStyle/>
          <a:p>
            <a:pPr algn="ctr"/>
            <a:r>
              <a:rPr lang="en-US" sz="1800" dirty="0"/>
              <a:t>Good news:   The “explosion” era is over.  Population stability ( no increase ) will be achieved</a:t>
            </a:r>
            <a:br>
              <a:rPr lang="en-US" sz="1800" dirty="0"/>
            </a:br>
            <a:br>
              <a:rPr lang="en-US" sz="1800" dirty="0"/>
            </a:br>
            <a:r>
              <a:rPr lang="en-US" sz="1800" dirty="0"/>
              <a:t>Bad news:   Was expected by 2045, present projections now expect not earlier than 2075</a:t>
            </a:r>
          </a:p>
        </p:txBody>
      </p:sp>
    </p:spTree>
    <p:extLst>
      <p:ext uri="{BB962C8B-B14F-4D97-AF65-F5344CB8AC3E}">
        <p14:creationId xmlns:p14="http://schemas.microsoft.com/office/powerpoint/2010/main" val="2695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B918DA-1CFC-4884-CA11-C60D6C653A23}"/>
              </a:ext>
            </a:extLst>
          </p:cNvPr>
          <p:cNvGraphicFramePr>
            <a:graphicFrameLocks noGrp="1"/>
          </p:cNvGraphicFramePr>
          <p:nvPr>
            <p:extLst>
              <p:ext uri="{D42A27DB-BD31-4B8C-83A1-F6EECF244321}">
                <p14:modId xmlns:p14="http://schemas.microsoft.com/office/powerpoint/2010/main" val="2903638864"/>
              </p:ext>
            </p:extLst>
          </p:nvPr>
        </p:nvGraphicFramePr>
        <p:xfrm>
          <a:off x="1074420" y="1390438"/>
          <a:ext cx="6362300" cy="4077124"/>
        </p:xfrm>
        <a:graphic>
          <a:graphicData uri="http://schemas.openxmlformats.org/drawingml/2006/table">
            <a:tbl>
              <a:tblPr>
                <a:tableStyleId>{5C22544A-7EE6-4342-B048-85BDC9FD1C3A}</a:tableStyleId>
              </a:tblPr>
              <a:tblGrid>
                <a:gridCol w="2509270">
                  <a:extLst>
                    <a:ext uri="{9D8B030D-6E8A-4147-A177-3AD203B41FA5}">
                      <a16:colId xmlns:a16="http://schemas.microsoft.com/office/drawing/2014/main" val="2868931196"/>
                    </a:ext>
                  </a:extLst>
                </a:gridCol>
                <a:gridCol w="1192931">
                  <a:extLst>
                    <a:ext uri="{9D8B030D-6E8A-4147-A177-3AD203B41FA5}">
                      <a16:colId xmlns:a16="http://schemas.microsoft.com/office/drawing/2014/main" val="4217595277"/>
                    </a:ext>
                  </a:extLst>
                </a:gridCol>
                <a:gridCol w="1192931">
                  <a:extLst>
                    <a:ext uri="{9D8B030D-6E8A-4147-A177-3AD203B41FA5}">
                      <a16:colId xmlns:a16="http://schemas.microsoft.com/office/drawing/2014/main" val="1903474885"/>
                    </a:ext>
                  </a:extLst>
                </a:gridCol>
                <a:gridCol w="1467168">
                  <a:extLst>
                    <a:ext uri="{9D8B030D-6E8A-4147-A177-3AD203B41FA5}">
                      <a16:colId xmlns:a16="http://schemas.microsoft.com/office/drawing/2014/main" val="3695248506"/>
                    </a:ext>
                  </a:extLst>
                </a:gridCol>
              </a:tblGrid>
              <a:tr h="179470">
                <a:tc>
                  <a:txBody>
                    <a:bodyPr/>
                    <a:lstStyle/>
                    <a:p>
                      <a:pPr algn="l" fontAlgn="b">
                        <a:buNone/>
                      </a:pP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2021</a:t>
                      </a:r>
                      <a:endParaRPr lang="en-IN"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a:effectLst/>
                        </a:rPr>
                        <a:t>2051</a:t>
                      </a:r>
                      <a:endParaRPr lang="en-IN"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IN" sz="2000" b="0" i="0" u="none" strike="noStrike" dirty="0">
                          <a:solidFill>
                            <a:srgbClr val="000000"/>
                          </a:solidFill>
                          <a:effectLst/>
                          <a:latin typeface="Aptos Narrow" panose="020B0004020202020204" pitchFamily="34" charset="0"/>
                        </a:rPr>
                        <a:t>  </a:t>
                      </a:r>
                      <a:r>
                        <a:rPr lang="en-IN" sz="2000" b="0" i="1" u="none" strike="noStrike" dirty="0">
                          <a:solidFill>
                            <a:srgbClr val="000000"/>
                          </a:solidFill>
                          <a:effectLst/>
                          <a:latin typeface="Aptos Narrow" panose="020B0004020202020204" pitchFamily="34" charset="0"/>
                        </a:rPr>
                        <a:t>in crores</a:t>
                      </a:r>
                    </a:p>
                    <a:p>
                      <a:pPr algn="l" fontAlgn="b">
                        <a:buNone/>
                      </a:pP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69210149"/>
                  </a:ext>
                </a:extLst>
              </a:tr>
              <a:tr h="563667">
                <a:tc>
                  <a:txBody>
                    <a:bodyPr/>
                    <a:lstStyle/>
                    <a:p>
                      <a:pPr algn="l" fontAlgn="b">
                        <a:buNone/>
                      </a:pPr>
                      <a:r>
                        <a:rPr lang="en-IN" sz="2000" u="none" strike="noStrike">
                          <a:effectLst/>
                        </a:rPr>
                        <a:t>Total population projection</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solidFill>
                            <a:srgbClr val="FF0000"/>
                          </a:solidFill>
                          <a:effectLst/>
                        </a:rPr>
                        <a:t>136</a:t>
                      </a:r>
                      <a:endParaRPr lang="en-IN"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solidFill>
                            <a:srgbClr val="FF0000"/>
                          </a:solidFill>
                          <a:effectLst/>
                        </a:rPr>
                        <a:t>159</a:t>
                      </a:r>
                      <a:endParaRPr lang="en-IN"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l" fontAlgn="b">
                        <a:buNone/>
                      </a:pPr>
                      <a:endParaRPr lang="en-IN"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15667227"/>
                  </a:ext>
                </a:extLst>
              </a:tr>
              <a:tr h="305200">
                <a:tc gridSpan="3">
                  <a:txBody>
                    <a:bodyPr/>
                    <a:lstStyle/>
                    <a:p>
                      <a:pPr algn="ctr" fontAlgn="b">
                        <a:buNone/>
                      </a:pPr>
                      <a:r>
                        <a:rPr lang="en-IN" sz="2000" u="none" strike="noStrike" dirty="0">
                          <a:effectLst/>
                        </a:rPr>
                        <a:t>The most populous states</a:t>
                      </a:r>
                      <a:endParaRPr lang="en-IN" sz="2000" b="1"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buNone/>
                      </a:pPr>
                      <a:r>
                        <a:rPr lang="en-IN" sz="2000" u="sng" strike="noStrike" dirty="0">
                          <a:effectLst/>
                        </a:rPr>
                        <a:t>Status</a:t>
                      </a:r>
                      <a:endParaRPr lang="en-IN" sz="2000" b="1" i="1"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56480158"/>
                  </a:ext>
                </a:extLst>
              </a:tr>
              <a:tr h="305200">
                <a:tc>
                  <a:txBody>
                    <a:bodyPr/>
                    <a:lstStyle/>
                    <a:p>
                      <a:pPr algn="l" fontAlgn="b">
                        <a:buNone/>
                      </a:pPr>
                      <a:r>
                        <a:rPr lang="en-IN" sz="2000" u="none" strike="noStrike">
                          <a:effectLst/>
                        </a:rPr>
                        <a:t>Uttar Pradesh</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24</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31</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expand</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0518343"/>
                  </a:ext>
                </a:extLst>
              </a:tr>
              <a:tr h="305200">
                <a:tc>
                  <a:txBody>
                    <a:bodyPr/>
                    <a:lstStyle/>
                    <a:p>
                      <a:pPr algn="l" fontAlgn="b">
                        <a:buNone/>
                      </a:pPr>
                      <a:r>
                        <a:rPr lang="en-IN" sz="2000" u="none" strike="noStrike">
                          <a:effectLst/>
                        </a:rPr>
                        <a:t>Bihar</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12</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17</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expand</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52058343"/>
                  </a:ext>
                </a:extLst>
              </a:tr>
              <a:tr h="305200">
                <a:tc>
                  <a:txBody>
                    <a:bodyPr/>
                    <a:lstStyle/>
                    <a:p>
                      <a:pPr algn="l" fontAlgn="b">
                        <a:buNone/>
                      </a:pPr>
                      <a:r>
                        <a:rPr lang="en-IN" sz="2000" u="none" strike="noStrike">
                          <a:effectLst/>
                        </a:rPr>
                        <a:t>Maharashtra</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12</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13</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stable</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54921200"/>
                  </a:ext>
                </a:extLst>
              </a:tr>
              <a:tr h="305200">
                <a:tc>
                  <a:txBody>
                    <a:bodyPr/>
                    <a:lstStyle/>
                    <a:p>
                      <a:pPr algn="l" fontAlgn="b">
                        <a:buNone/>
                      </a:pPr>
                      <a:r>
                        <a:rPr lang="en-IN" sz="2000" u="none" strike="noStrike">
                          <a:effectLst/>
                        </a:rPr>
                        <a:t>MP</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8</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11</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expand</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94449270"/>
                  </a:ext>
                </a:extLst>
              </a:tr>
              <a:tr h="305200">
                <a:tc>
                  <a:txBody>
                    <a:bodyPr/>
                    <a:lstStyle/>
                    <a:p>
                      <a:pPr algn="l" fontAlgn="b">
                        <a:buNone/>
                      </a:pPr>
                      <a:r>
                        <a:rPr lang="en-IN" sz="2000" u="none" strike="noStrike">
                          <a:effectLst/>
                        </a:rPr>
                        <a:t>Rajasthan</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8</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10</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expand</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3981001"/>
                  </a:ext>
                </a:extLst>
              </a:tr>
              <a:tr h="305200">
                <a:tc>
                  <a:txBody>
                    <a:bodyPr/>
                    <a:lstStyle/>
                    <a:p>
                      <a:pPr algn="l" fontAlgn="b">
                        <a:buNone/>
                      </a:pPr>
                      <a:r>
                        <a:rPr lang="en-IN" sz="2000" u="none" strike="noStrike" dirty="0">
                          <a:effectLst/>
                        </a:rPr>
                        <a:t>West Bengal</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b="0" i="0" u="none" strike="noStrike" dirty="0">
                          <a:solidFill>
                            <a:srgbClr val="000000"/>
                          </a:solidFill>
                          <a:effectLst/>
                          <a:latin typeface="Aptos Narrow" panose="020B0004020202020204" pitchFamily="34" charset="0"/>
                        </a:rPr>
                        <a:t>10</a:t>
                      </a:r>
                    </a:p>
                  </a:txBody>
                  <a:tcPr marL="9525" marR="9525" marT="9525" marB="0" anchor="b"/>
                </a:tc>
                <a:tc>
                  <a:txBody>
                    <a:bodyPr/>
                    <a:lstStyle/>
                    <a:p>
                      <a:pPr algn="r" fontAlgn="b">
                        <a:buNone/>
                      </a:pPr>
                      <a:r>
                        <a:rPr lang="en-IN" sz="2000" u="none" strike="noStrike" dirty="0">
                          <a:effectLst/>
                        </a:rPr>
                        <a:t>10</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stable</a:t>
                      </a: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56104592"/>
                  </a:ext>
                </a:extLst>
              </a:tr>
              <a:tr h="324274">
                <a:tc>
                  <a:txBody>
                    <a:bodyPr/>
                    <a:lstStyle/>
                    <a:p>
                      <a:pPr algn="l" fontAlgn="b">
                        <a:buNone/>
                      </a:pPr>
                      <a:r>
                        <a:rPr lang="en-IN" sz="2000" u="none" strike="noStrike">
                          <a:effectLst/>
                        </a:rPr>
                        <a:t>Total</a:t>
                      </a: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solidFill>
                            <a:srgbClr val="FF0000"/>
                          </a:solidFill>
                          <a:effectLst/>
                        </a:rPr>
                        <a:t>74</a:t>
                      </a:r>
                      <a:endParaRPr lang="en-IN"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buNone/>
                      </a:pPr>
                      <a:r>
                        <a:rPr lang="en-IN" sz="2000" b="0" i="0" u="none" strike="noStrike" dirty="0">
                          <a:solidFill>
                            <a:srgbClr val="FF0000"/>
                          </a:solidFill>
                          <a:effectLst/>
                          <a:latin typeface="Aptos Narrow" panose="020B0004020202020204" pitchFamily="34" charset="0"/>
                        </a:rPr>
                        <a:t>92</a:t>
                      </a:r>
                    </a:p>
                  </a:txBody>
                  <a:tcPr marL="9525" marR="9525" marT="9525" marB="0" anchor="b"/>
                </a:tc>
                <a:tc>
                  <a:txBody>
                    <a:bodyPr/>
                    <a:lstStyle/>
                    <a:p>
                      <a:pPr algn="l" fontAlgn="b">
                        <a:buNone/>
                      </a:pPr>
                      <a:endParaRPr lang="en-IN"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56033631"/>
                  </a:ext>
                </a:extLst>
              </a:tr>
              <a:tr h="305200">
                <a:tc>
                  <a:txBody>
                    <a:bodyPr/>
                    <a:lstStyle/>
                    <a:p>
                      <a:pPr algn="l" fontAlgn="b">
                        <a:buNone/>
                      </a:pPr>
                      <a:endParaRPr lang="en-IN"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55%</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IN" sz="2000" u="none" strike="noStrike" dirty="0">
                          <a:effectLst/>
                        </a:rPr>
                        <a:t>58%</a:t>
                      </a:r>
                      <a:endParaRPr lang="en-IN"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IN"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15124601"/>
                  </a:ext>
                </a:extLst>
              </a:tr>
            </a:tbl>
          </a:graphicData>
        </a:graphic>
      </p:graphicFrame>
      <p:sp>
        <p:nvSpPr>
          <p:cNvPr id="3" name="TextBox 2">
            <a:extLst>
              <a:ext uri="{FF2B5EF4-FFF2-40B4-BE49-F238E27FC236}">
                <a16:creationId xmlns:a16="http://schemas.microsoft.com/office/drawing/2014/main" id="{8463B3D6-8F14-197C-35D1-3E719F6D078E}"/>
              </a:ext>
            </a:extLst>
          </p:cNvPr>
          <p:cNvSpPr txBox="1"/>
          <p:nvPr/>
        </p:nvSpPr>
        <p:spPr>
          <a:xfrm>
            <a:off x="7852410" y="2644170"/>
            <a:ext cx="3577590" cy="2062103"/>
          </a:xfrm>
          <a:prstGeom prst="rect">
            <a:avLst/>
          </a:prstGeom>
          <a:noFill/>
        </p:spPr>
        <p:txBody>
          <a:bodyPr wrap="square" rtlCol="0">
            <a:spAutoFit/>
          </a:bodyPr>
          <a:lstStyle/>
          <a:p>
            <a:r>
              <a:rPr lang="en-US" sz="3200" dirty="0"/>
              <a:t>The skewing of the population in the  Northern belt will continue</a:t>
            </a:r>
          </a:p>
        </p:txBody>
      </p:sp>
    </p:spTree>
    <p:extLst>
      <p:ext uri="{BB962C8B-B14F-4D97-AF65-F5344CB8AC3E}">
        <p14:creationId xmlns:p14="http://schemas.microsoft.com/office/powerpoint/2010/main" val="117547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2073</TotalTime>
  <Words>2433</Words>
  <Application>Microsoft Macintosh PowerPoint</Application>
  <PresentationFormat>Widescreen</PresentationFormat>
  <Paragraphs>387</Paragraphs>
  <Slides>51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Aptos</vt:lpstr>
      <vt:lpstr>Aptos Display</vt:lpstr>
      <vt:lpstr>Aptos Narrow</vt:lpstr>
      <vt:lpstr>Arial</vt:lpstr>
      <vt:lpstr>Google Sans</vt:lpstr>
      <vt:lpstr>Office Theme</vt:lpstr>
      <vt:lpstr>The States and the Economy in Federal India</vt:lpstr>
      <vt:lpstr>We are the fastest growing nation in the G20</vt:lpstr>
      <vt:lpstr>We are likely to be a $5 trn economy by 2028     But is GDP the metric we should judge ourselves? Doesn’t growth mean incomes, equality, jobs, security and more?</vt:lpstr>
      <vt:lpstr>PowerPoint Presentation</vt:lpstr>
      <vt:lpstr>If India has to remain strong and independent   Do we need a commanding Centre managing our taxes  or  Strong states which have the latitude to manage their finances? </vt:lpstr>
      <vt:lpstr>Some issues to discuss</vt:lpstr>
      <vt:lpstr>Our population is getting older</vt:lpstr>
      <vt:lpstr>India’s population projected at 160 cr by 2051 Will India’s population increase forever?</vt:lpstr>
      <vt:lpstr>PowerPoint Presentation</vt:lpstr>
      <vt:lpstr>PowerPoint Presentation</vt:lpstr>
      <vt:lpstr>PowerPoint Presentation</vt:lpstr>
      <vt:lpstr>PowerPoint Presentation</vt:lpstr>
      <vt:lpstr>PowerPoint Presentation</vt:lpstr>
      <vt:lpstr>PowerPoint Presentation</vt:lpstr>
      <vt:lpstr>The  simmering strain to Indian Federal Structure Language  </vt:lpstr>
      <vt:lpstr>Should we speak the same language across the country to strengthen the Federal Unity of the country? Hindi?</vt:lpstr>
      <vt:lpstr>Historical instances of imposition of single language faults the unity of the country</vt:lpstr>
      <vt:lpstr>Countries which manage language diversity strengthen the federal structure.</vt:lpstr>
      <vt:lpstr> Supporting language diversity is a step to national unity </vt:lpstr>
      <vt:lpstr>The Growth Challenge</vt:lpstr>
      <vt:lpstr>How to get richer?</vt:lpstr>
      <vt:lpstr>What is the path?</vt:lpstr>
      <vt:lpstr>And the question, that naturally follows..</vt:lpstr>
      <vt:lpstr>The role of the Finance Commission to distribute the taxes collected</vt:lpstr>
      <vt:lpstr>PowerPoint Presentation</vt:lpstr>
      <vt:lpstr>Where are the pressures on finances coming from?  Low tax GDP ratios Increasing burden of Welfare Inequality increases: Rich become Richer, poor become poorer &amp; A North South Divide?</vt:lpstr>
      <vt:lpstr>The states were expecting more devolution in the 16th FC.</vt:lpstr>
      <vt:lpstr>The dilution of the divisible pool</vt:lpstr>
      <vt:lpstr>It is 41% of the “ divisible pool”   Cess &amp; Surcharges are NOT included.  They go to the Centre</vt:lpstr>
      <vt:lpstr>What does the Centre collect these cess &amp;  Surcharge for?</vt:lpstr>
      <vt:lpstr>PowerPoint Presentation</vt:lpstr>
      <vt:lpstr>PowerPoint Presentation</vt:lpstr>
      <vt:lpstr>PowerPoint Presentation</vt:lpstr>
      <vt:lpstr>PowerPoint Presentation</vt:lpstr>
      <vt:lpstr>PowerPoint Presentation</vt:lpstr>
      <vt:lpstr>PowerPoint Presentation</vt:lpstr>
      <vt:lpstr>The Huge compromise in the absence of resources which Centre &amp; States are making</vt:lpstr>
      <vt:lpstr>The states defense:  Each state is different and states should be allowed to build on its needs.   A one size fit all does not fit all!   </vt:lpstr>
      <vt:lpstr>Begging the question:  Who understands the needs of a diverse people nation and who needs the financial autonomy to do that?</vt:lpstr>
      <vt:lpstr>The highly debated North/South Divide</vt:lpstr>
      <vt:lpstr>PowerPoint Presentation</vt:lpstr>
      <vt:lpstr>PowerPoint Presentation</vt:lpstr>
      <vt:lpstr>The tax collection- devolution Imbalance</vt:lpstr>
      <vt:lpstr>PowerPoint Presentation</vt:lpstr>
      <vt:lpstr>And how does this show up?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Ravindra  Vikram Mamidipudi</dc:creator>
  <cp:lastModifiedBy>Ravindra  Vikram Mamidipudi</cp:lastModifiedBy>
  <cp:revision>39</cp:revision>
  <dcterms:created xsi:type="dcterms:W3CDTF">2026-03-19T13:56:48Z</dcterms:created>
  <dcterms:modified xsi:type="dcterms:W3CDTF">2026-03-22T11:08:26Z</dcterms:modified>
</cp:coreProperties>
</file>