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9"/>
  </p:notesMasterIdLst>
  <p:sldIdLst>
    <p:sldId id="296" r:id="rId2"/>
    <p:sldId id="297" r:id="rId3"/>
    <p:sldId id="299" r:id="rId4"/>
    <p:sldId id="258" r:id="rId5"/>
    <p:sldId id="277" r:id="rId6"/>
    <p:sldId id="263" r:id="rId7"/>
    <p:sldId id="262" r:id="rId8"/>
    <p:sldId id="294" r:id="rId9"/>
    <p:sldId id="265" r:id="rId10"/>
    <p:sldId id="266" r:id="rId11"/>
    <p:sldId id="268" r:id="rId12"/>
    <p:sldId id="269" r:id="rId13"/>
    <p:sldId id="270" r:id="rId14"/>
    <p:sldId id="271" r:id="rId15"/>
    <p:sldId id="280" r:id="rId16"/>
    <p:sldId id="275" r:id="rId17"/>
    <p:sldId id="2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AF035-A27D-4C37-A665-8A791A089A88}" v="148" dt="2025-02-01T11:41:00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>
      <p:cViewPr varScale="1">
        <p:scale>
          <a:sx n="81" d="100"/>
          <a:sy n="81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272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8B8D4-39A1-4F76-A5CB-E2910B624A3D}" type="doc">
      <dgm:prSet loTypeId="urn:microsoft.com/office/officeart/2005/8/layout/hierarchy1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5786282-185E-44AD-831A-C7BDA587D97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Steering Committee</a:t>
          </a:r>
        </a:p>
        <a:p>
          <a:r>
            <a:rPr lang="en-US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Honourable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Minister for Industries; </a:t>
          </a:r>
          <a:r>
            <a:rPr lang="en-US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Spl.CS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Prin.Sec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Industries; Commissioner / Director of Industries;</a:t>
          </a:r>
          <a:r>
            <a:rPr lang="en-I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President CII; FETSIA; VC&amp;MD, TGIIC; MD, TGFC; Director 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MSME; SLBC</a:t>
          </a:r>
        </a:p>
      </dgm:t>
    </dgm:pt>
    <dgm:pt modelId="{39EA7F22-17B1-4F9B-B67A-32ACF650B636}" type="parTrans" cxnId="{12A47F06-B461-4E1A-83CF-57AF68C1B991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D3BC6C-24FE-446A-8DD0-E5DEF0D1A883}" type="sibTrans" cxnId="{12A47F06-B461-4E1A-83CF-57AF68C1B991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A2CFAA-3411-4AF8-942D-0CAAF6A500D2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Policy Implementation</a:t>
          </a:r>
        </a:p>
      </dgm:t>
    </dgm:pt>
    <dgm:pt modelId="{0022FF29-051A-4E68-9D5D-B24465344E61}" type="parTrans" cxnId="{34ECEAD9-F5DD-42FF-A0F1-21CA61A0A481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3E3CF3-70F3-41BA-B080-2E2374524481}" type="sibTrans" cxnId="{34ECEAD9-F5DD-42FF-A0F1-21CA61A0A481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AC7BDC-FAFC-491A-9252-35D508560E2B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Heads of All Line Depts / Regional Wings</a:t>
          </a:r>
        </a:p>
      </dgm:t>
    </dgm:pt>
    <dgm:pt modelId="{0D0EEF66-D00C-4EFF-89DA-0497A13AB81E}" type="parTrans" cxnId="{AC9424A0-2467-489F-9542-060E683D71E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D466D1-FD74-47BF-8545-4CEEA7E61E25}" type="sibTrans" cxnId="{AC9424A0-2467-489F-9542-060E683D71E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226F17-3C73-47FC-8B28-843B7562F23B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Industry Engagement</a:t>
          </a:r>
        </a:p>
      </dgm:t>
    </dgm:pt>
    <dgm:pt modelId="{80A11949-751D-4973-B4E2-C2054F22CE4A}" type="parTrans" cxnId="{EEE8DE6A-5147-4281-9292-EAEE0F6BC163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A002CF-E99A-459A-8037-BC296FF3AA1C}" type="sibTrans" cxnId="{EEE8DE6A-5147-4281-9292-EAEE0F6BC163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7EF694-7661-40A8-8B8C-3B4FF9BDD333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MSME Wing / Grievance Redressal System</a:t>
          </a:r>
        </a:p>
      </dgm:t>
    </dgm:pt>
    <dgm:pt modelId="{A69D545B-FAE0-4C59-86C5-D4434D953852}" type="parTrans" cxnId="{0EA94221-6DC7-4201-ABA3-2965636A046F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7FC9B2-1314-465F-BA17-54BB85A85789}" type="sibTrans" cxnId="{0EA94221-6DC7-4201-ABA3-2965636A046F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E1A00F-1ED2-4646-8349-0E171ECC3408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Hand-holding Support</a:t>
          </a:r>
        </a:p>
      </dgm:t>
    </dgm:pt>
    <dgm:pt modelId="{EDE86768-AC01-49FE-AE89-E01AF724FAE9}" type="parTrans" cxnId="{9D8F783C-BE44-4093-8D03-5472491A08B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6E24EE-2DEA-4276-AFB9-D71A4D3CD456}" type="sibTrans" cxnId="{9D8F783C-BE44-4093-8D03-5472491A08B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7ECA9-63B0-49D2-860C-DAB76CE8DEB8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Third Part Consultants / Business Facilitators</a:t>
          </a:r>
        </a:p>
      </dgm:t>
    </dgm:pt>
    <dgm:pt modelId="{1F2E66B0-9C8E-475A-9226-18BFC26F95C1}" type="parTrans" cxnId="{767AB9B8-08F1-460A-9850-1BBBC7BFAF05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91C841-CADC-4848-83DE-4AF338C269E5}" type="sibTrans" cxnId="{767AB9B8-08F1-460A-9850-1BBBC7BFAF05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5D83D5-7684-4004-9EF9-C1407B5A491A}" type="pres">
      <dgm:prSet presAssocID="{3898B8D4-39A1-4F76-A5CB-E2910B624A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A8BB66-C908-46D5-B855-7842386EF424}" type="pres">
      <dgm:prSet presAssocID="{A5786282-185E-44AD-831A-C7BDA587D971}" presName="hierRoot1" presStyleCnt="0"/>
      <dgm:spPr/>
    </dgm:pt>
    <dgm:pt modelId="{405BDB66-22F9-4E07-AB04-3C57318FC2FE}" type="pres">
      <dgm:prSet presAssocID="{A5786282-185E-44AD-831A-C7BDA587D971}" presName="composite" presStyleCnt="0"/>
      <dgm:spPr/>
    </dgm:pt>
    <dgm:pt modelId="{5D115E42-F392-4950-BF19-E6F2E2EBD4BE}" type="pres">
      <dgm:prSet presAssocID="{A5786282-185E-44AD-831A-C7BDA587D971}" presName="background" presStyleLbl="node0" presStyleIdx="0" presStyleCnt="1"/>
      <dgm:spPr/>
    </dgm:pt>
    <dgm:pt modelId="{2A40EBD6-68CB-4EAC-B070-364394DF6C1E}" type="pres">
      <dgm:prSet presAssocID="{A5786282-185E-44AD-831A-C7BDA587D971}" presName="text" presStyleLbl="fgAcc0" presStyleIdx="0" presStyleCnt="1" custScaleX="361339">
        <dgm:presLayoutVars>
          <dgm:chPref val="3"/>
        </dgm:presLayoutVars>
      </dgm:prSet>
      <dgm:spPr/>
    </dgm:pt>
    <dgm:pt modelId="{731D9F72-E109-4CB9-81DA-E52731BA3845}" type="pres">
      <dgm:prSet presAssocID="{A5786282-185E-44AD-831A-C7BDA587D971}" presName="hierChild2" presStyleCnt="0"/>
      <dgm:spPr/>
    </dgm:pt>
    <dgm:pt modelId="{F44F3A96-F58C-4DA4-98FA-06006AFB9DC5}" type="pres">
      <dgm:prSet presAssocID="{0022FF29-051A-4E68-9D5D-B24465344E61}" presName="Name10" presStyleLbl="parChTrans1D2" presStyleIdx="0" presStyleCnt="3"/>
      <dgm:spPr/>
    </dgm:pt>
    <dgm:pt modelId="{B81C7995-9CC7-417C-B1C4-BE531F198618}" type="pres">
      <dgm:prSet presAssocID="{4AA2CFAA-3411-4AF8-942D-0CAAF6A500D2}" presName="hierRoot2" presStyleCnt="0"/>
      <dgm:spPr/>
    </dgm:pt>
    <dgm:pt modelId="{F9EDF3D0-FCD0-48E7-8E77-9B5F2F36952F}" type="pres">
      <dgm:prSet presAssocID="{4AA2CFAA-3411-4AF8-942D-0CAAF6A500D2}" presName="composite2" presStyleCnt="0"/>
      <dgm:spPr/>
    </dgm:pt>
    <dgm:pt modelId="{181ECAD5-4DAA-4389-9E4A-96F38C6D7CF0}" type="pres">
      <dgm:prSet presAssocID="{4AA2CFAA-3411-4AF8-942D-0CAAF6A500D2}" presName="background2" presStyleLbl="node2" presStyleIdx="0" presStyleCnt="3"/>
      <dgm:spPr/>
    </dgm:pt>
    <dgm:pt modelId="{F02C6216-2814-4A84-9D02-BEF27CE68CC8}" type="pres">
      <dgm:prSet presAssocID="{4AA2CFAA-3411-4AF8-942D-0CAAF6A500D2}" presName="text2" presStyleLbl="fgAcc2" presStyleIdx="0" presStyleCnt="3" custScaleX="151812">
        <dgm:presLayoutVars>
          <dgm:chPref val="3"/>
        </dgm:presLayoutVars>
      </dgm:prSet>
      <dgm:spPr/>
    </dgm:pt>
    <dgm:pt modelId="{DA2FB4C5-D3DC-4C6F-B0C1-A67E2B972F28}" type="pres">
      <dgm:prSet presAssocID="{4AA2CFAA-3411-4AF8-942D-0CAAF6A500D2}" presName="hierChild3" presStyleCnt="0"/>
      <dgm:spPr/>
    </dgm:pt>
    <dgm:pt modelId="{8124C784-4002-412A-9691-E7944B52EE45}" type="pres">
      <dgm:prSet presAssocID="{0D0EEF66-D00C-4EFF-89DA-0497A13AB81E}" presName="Name17" presStyleLbl="parChTrans1D3" presStyleIdx="0" presStyleCnt="3"/>
      <dgm:spPr/>
    </dgm:pt>
    <dgm:pt modelId="{FFDB89FF-76B5-42FB-A50B-D62559B05337}" type="pres">
      <dgm:prSet presAssocID="{43AC7BDC-FAFC-491A-9252-35D508560E2B}" presName="hierRoot3" presStyleCnt="0"/>
      <dgm:spPr/>
    </dgm:pt>
    <dgm:pt modelId="{AB86B134-D4CB-484D-9FF9-168A4DB876AB}" type="pres">
      <dgm:prSet presAssocID="{43AC7BDC-FAFC-491A-9252-35D508560E2B}" presName="composite3" presStyleCnt="0"/>
      <dgm:spPr/>
    </dgm:pt>
    <dgm:pt modelId="{B90AF03C-4C23-4E20-9E46-4F65A6E9EEA1}" type="pres">
      <dgm:prSet presAssocID="{43AC7BDC-FAFC-491A-9252-35D508560E2B}" presName="background3" presStyleLbl="node3" presStyleIdx="0" presStyleCnt="3"/>
      <dgm:spPr/>
    </dgm:pt>
    <dgm:pt modelId="{9B3E0CCC-234D-48CB-97AE-3A7283CA0CCC}" type="pres">
      <dgm:prSet presAssocID="{43AC7BDC-FAFC-491A-9252-35D508560E2B}" presName="text3" presStyleLbl="fgAcc3" presStyleIdx="0" presStyleCnt="3" custScaleX="151812">
        <dgm:presLayoutVars>
          <dgm:chPref val="3"/>
        </dgm:presLayoutVars>
      </dgm:prSet>
      <dgm:spPr/>
    </dgm:pt>
    <dgm:pt modelId="{7C148A3D-50E1-425B-9182-D4E05D06F065}" type="pres">
      <dgm:prSet presAssocID="{43AC7BDC-FAFC-491A-9252-35D508560E2B}" presName="hierChild4" presStyleCnt="0"/>
      <dgm:spPr/>
    </dgm:pt>
    <dgm:pt modelId="{841C0D72-A2CE-479F-BA8C-B870F144DC58}" type="pres">
      <dgm:prSet presAssocID="{80A11949-751D-4973-B4E2-C2054F22CE4A}" presName="Name10" presStyleLbl="parChTrans1D2" presStyleIdx="1" presStyleCnt="3"/>
      <dgm:spPr/>
    </dgm:pt>
    <dgm:pt modelId="{D0EED8D4-6BCE-418B-9BBF-2363E9C7C01D}" type="pres">
      <dgm:prSet presAssocID="{31226F17-3C73-47FC-8B28-843B7562F23B}" presName="hierRoot2" presStyleCnt="0"/>
      <dgm:spPr/>
    </dgm:pt>
    <dgm:pt modelId="{D2DB3EA5-CA6D-4E7D-B0E3-70B3B865C418}" type="pres">
      <dgm:prSet presAssocID="{31226F17-3C73-47FC-8B28-843B7562F23B}" presName="composite2" presStyleCnt="0"/>
      <dgm:spPr/>
    </dgm:pt>
    <dgm:pt modelId="{5576F7C0-0A12-4BA9-9398-A4CC19EBB1B8}" type="pres">
      <dgm:prSet presAssocID="{31226F17-3C73-47FC-8B28-843B7562F23B}" presName="background2" presStyleLbl="node2" presStyleIdx="1" presStyleCnt="3"/>
      <dgm:spPr/>
    </dgm:pt>
    <dgm:pt modelId="{347BB990-4186-4C1C-8EF3-44C26F66FD78}" type="pres">
      <dgm:prSet presAssocID="{31226F17-3C73-47FC-8B28-843B7562F23B}" presName="text2" presStyleLbl="fgAcc2" presStyleIdx="1" presStyleCnt="3" custScaleX="151812">
        <dgm:presLayoutVars>
          <dgm:chPref val="3"/>
        </dgm:presLayoutVars>
      </dgm:prSet>
      <dgm:spPr/>
    </dgm:pt>
    <dgm:pt modelId="{89D867E5-79F6-49AC-83C7-87EE5392D54E}" type="pres">
      <dgm:prSet presAssocID="{31226F17-3C73-47FC-8B28-843B7562F23B}" presName="hierChild3" presStyleCnt="0"/>
      <dgm:spPr/>
    </dgm:pt>
    <dgm:pt modelId="{E38836D0-B7EB-4D36-AB3B-EC15F887CBE9}" type="pres">
      <dgm:prSet presAssocID="{A69D545B-FAE0-4C59-86C5-D4434D953852}" presName="Name17" presStyleLbl="parChTrans1D3" presStyleIdx="1" presStyleCnt="3"/>
      <dgm:spPr/>
    </dgm:pt>
    <dgm:pt modelId="{7D63F0DB-B9A8-4552-A6DA-EB1FB16CB104}" type="pres">
      <dgm:prSet presAssocID="{A37EF694-7661-40A8-8B8C-3B4FF9BDD333}" presName="hierRoot3" presStyleCnt="0"/>
      <dgm:spPr/>
    </dgm:pt>
    <dgm:pt modelId="{95400147-B1DB-4084-B638-F30D5C1D1747}" type="pres">
      <dgm:prSet presAssocID="{A37EF694-7661-40A8-8B8C-3B4FF9BDD333}" presName="composite3" presStyleCnt="0"/>
      <dgm:spPr/>
    </dgm:pt>
    <dgm:pt modelId="{703E57C6-7659-498B-B5CE-E9F93650ABF4}" type="pres">
      <dgm:prSet presAssocID="{A37EF694-7661-40A8-8B8C-3B4FF9BDD333}" presName="background3" presStyleLbl="node3" presStyleIdx="1" presStyleCnt="3"/>
      <dgm:spPr/>
    </dgm:pt>
    <dgm:pt modelId="{FFA176F2-8037-49FC-AA90-244F53EE7F96}" type="pres">
      <dgm:prSet presAssocID="{A37EF694-7661-40A8-8B8C-3B4FF9BDD333}" presName="text3" presStyleLbl="fgAcc3" presStyleIdx="1" presStyleCnt="3" custScaleX="151812">
        <dgm:presLayoutVars>
          <dgm:chPref val="3"/>
        </dgm:presLayoutVars>
      </dgm:prSet>
      <dgm:spPr/>
    </dgm:pt>
    <dgm:pt modelId="{7846B296-1857-490B-B7B4-3D015F27B302}" type="pres">
      <dgm:prSet presAssocID="{A37EF694-7661-40A8-8B8C-3B4FF9BDD333}" presName="hierChild4" presStyleCnt="0"/>
      <dgm:spPr/>
    </dgm:pt>
    <dgm:pt modelId="{3A10589F-AA79-4B7B-9D90-0D5FCF1DB411}" type="pres">
      <dgm:prSet presAssocID="{EDE86768-AC01-49FE-AE89-E01AF724FAE9}" presName="Name10" presStyleLbl="parChTrans1D2" presStyleIdx="2" presStyleCnt="3"/>
      <dgm:spPr/>
    </dgm:pt>
    <dgm:pt modelId="{71B4FD84-3E52-4EF9-86CB-9AEA9CA5F8AD}" type="pres">
      <dgm:prSet presAssocID="{CBE1A00F-1ED2-4646-8349-0E171ECC3408}" presName="hierRoot2" presStyleCnt="0"/>
      <dgm:spPr/>
    </dgm:pt>
    <dgm:pt modelId="{69768F6A-FA39-4F85-BC94-9CD864C1DD81}" type="pres">
      <dgm:prSet presAssocID="{CBE1A00F-1ED2-4646-8349-0E171ECC3408}" presName="composite2" presStyleCnt="0"/>
      <dgm:spPr/>
    </dgm:pt>
    <dgm:pt modelId="{8F23F453-FEFF-4070-A34E-52B7F9DB126A}" type="pres">
      <dgm:prSet presAssocID="{CBE1A00F-1ED2-4646-8349-0E171ECC3408}" presName="background2" presStyleLbl="node2" presStyleIdx="2" presStyleCnt="3"/>
      <dgm:spPr/>
    </dgm:pt>
    <dgm:pt modelId="{CAA24B07-AF55-40D7-89DE-27F8F0DC2C52}" type="pres">
      <dgm:prSet presAssocID="{CBE1A00F-1ED2-4646-8349-0E171ECC3408}" presName="text2" presStyleLbl="fgAcc2" presStyleIdx="2" presStyleCnt="3" custScaleX="151812">
        <dgm:presLayoutVars>
          <dgm:chPref val="3"/>
        </dgm:presLayoutVars>
      </dgm:prSet>
      <dgm:spPr/>
    </dgm:pt>
    <dgm:pt modelId="{7179DA3F-6A4C-4039-9996-EC84F4A332DE}" type="pres">
      <dgm:prSet presAssocID="{CBE1A00F-1ED2-4646-8349-0E171ECC3408}" presName="hierChild3" presStyleCnt="0"/>
      <dgm:spPr/>
    </dgm:pt>
    <dgm:pt modelId="{4789A288-380B-42FE-BCCA-D4F54A18978B}" type="pres">
      <dgm:prSet presAssocID="{1F2E66B0-9C8E-475A-9226-18BFC26F95C1}" presName="Name17" presStyleLbl="parChTrans1D3" presStyleIdx="2" presStyleCnt="3"/>
      <dgm:spPr/>
    </dgm:pt>
    <dgm:pt modelId="{864F978E-5782-4F73-A245-554156939656}" type="pres">
      <dgm:prSet presAssocID="{0F37ECA9-63B0-49D2-860C-DAB76CE8DEB8}" presName="hierRoot3" presStyleCnt="0"/>
      <dgm:spPr/>
    </dgm:pt>
    <dgm:pt modelId="{2486AF56-0112-4E7F-B3AF-B274CC527272}" type="pres">
      <dgm:prSet presAssocID="{0F37ECA9-63B0-49D2-860C-DAB76CE8DEB8}" presName="composite3" presStyleCnt="0"/>
      <dgm:spPr/>
    </dgm:pt>
    <dgm:pt modelId="{58E63DEB-312D-4BE8-A31F-2B9755F62F3D}" type="pres">
      <dgm:prSet presAssocID="{0F37ECA9-63B0-49D2-860C-DAB76CE8DEB8}" presName="background3" presStyleLbl="node3" presStyleIdx="2" presStyleCnt="3"/>
      <dgm:spPr/>
    </dgm:pt>
    <dgm:pt modelId="{DAB817C7-BC7F-4BC7-BB97-7D00EAE8DCED}" type="pres">
      <dgm:prSet presAssocID="{0F37ECA9-63B0-49D2-860C-DAB76CE8DEB8}" presName="text3" presStyleLbl="fgAcc3" presStyleIdx="2" presStyleCnt="3" custScaleX="151812">
        <dgm:presLayoutVars>
          <dgm:chPref val="3"/>
        </dgm:presLayoutVars>
      </dgm:prSet>
      <dgm:spPr/>
    </dgm:pt>
    <dgm:pt modelId="{8F11777C-1B58-46EE-A69D-4801773FF616}" type="pres">
      <dgm:prSet presAssocID="{0F37ECA9-63B0-49D2-860C-DAB76CE8DEB8}" presName="hierChild4" presStyleCnt="0"/>
      <dgm:spPr/>
    </dgm:pt>
  </dgm:ptLst>
  <dgm:cxnLst>
    <dgm:cxn modelId="{EEC07803-4585-428B-91FA-9DC5CF680833}" type="presOf" srcId="{EDE86768-AC01-49FE-AE89-E01AF724FAE9}" destId="{3A10589F-AA79-4B7B-9D90-0D5FCF1DB411}" srcOrd="0" destOrd="0" presId="urn:microsoft.com/office/officeart/2005/8/layout/hierarchy1"/>
    <dgm:cxn modelId="{F5099303-6CD5-4486-8152-2EE06D5984FF}" type="presOf" srcId="{CBE1A00F-1ED2-4646-8349-0E171ECC3408}" destId="{CAA24B07-AF55-40D7-89DE-27F8F0DC2C52}" srcOrd="0" destOrd="0" presId="urn:microsoft.com/office/officeart/2005/8/layout/hierarchy1"/>
    <dgm:cxn modelId="{12A47F06-B461-4E1A-83CF-57AF68C1B991}" srcId="{3898B8D4-39A1-4F76-A5CB-E2910B624A3D}" destId="{A5786282-185E-44AD-831A-C7BDA587D971}" srcOrd="0" destOrd="0" parTransId="{39EA7F22-17B1-4F9B-B67A-32ACF650B636}" sibTransId="{A0D3BC6C-24FE-446A-8DD0-E5DEF0D1A883}"/>
    <dgm:cxn modelId="{B3AF4708-7A9A-4FC3-A313-240E0C63D708}" type="presOf" srcId="{4AA2CFAA-3411-4AF8-942D-0CAAF6A500D2}" destId="{F02C6216-2814-4A84-9D02-BEF27CE68CC8}" srcOrd="0" destOrd="0" presId="urn:microsoft.com/office/officeart/2005/8/layout/hierarchy1"/>
    <dgm:cxn modelId="{BBEE6F0C-EA25-40E2-8151-1B009A348D31}" type="presOf" srcId="{0F37ECA9-63B0-49D2-860C-DAB76CE8DEB8}" destId="{DAB817C7-BC7F-4BC7-BB97-7D00EAE8DCED}" srcOrd="0" destOrd="0" presId="urn:microsoft.com/office/officeart/2005/8/layout/hierarchy1"/>
    <dgm:cxn modelId="{83A5CB0E-B38D-4657-9B5E-606E03215BCD}" type="presOf" srcId="{1F2E66B0-9C8E-475A-9226-18BFC26F95C1}" destId="{4789A288-380B-42FE-BCCA-D4F54A18978B}" srcOrd="0" destOrd="0" presId="urn:microsoft.com/office/officeart/2005/8/layout/hierarchy1"/>
    <dgm:cxn modelId="{0EA94221-6DC7-4201-ABA3-2965636A046F}" srcId="{31226F17-3C73-47FC-8B28-843B7562F23B}" destId="{A37EF694-7661-40A8-8B8C-3B4FF9BDD333}" srcOrd="0" destOrd="0" parTransId="{A69D545B-FAE0-4C59-86C5-D4434D953852}" sibTransId="{7E7FC9B2-1314-465F-BA17-54BB85A85789}"/>
    <dgm:cxn modelId="{EC1B2124-976D-4F77-B756-50B72BB55D21}" type="presOf" srcId="{43AC7BDC-FAFC-491A-9252-35D508560E2B}" destId="{9B3E0CCC-234D-48CB-97AE-3A7283CA0CCC}" srcOrd="0" destOrd="0" presId="urn:microsoft.com/office/officeart/2005/8/layout/hierarchy1"/>
    <dgm:cxn modelId="{ADB28E27-48CA-4D94-BF5D-1E4EA8902132}" type="presOf" srcId="{0022FF29-051A-4E68-9D5D-B24465344E61}" destId="{F44F3A96-F58C-4DA4-98FA-06006AFB9DC5}" srcOrd="0" destOrd="0" presId="urn:microsoft.com/office/officeart/2005/8/layout/hierarchy1"/>
    <dgm:cxn modelId="{B3281630-E06D-49C3-8B11-A675CBEBB8A2}" type="presOf" srcId="{3898B8D4-39A1-4F76-A5CB-E2910B624A3D}" destId="{4F5D83D5-7684-4004-9EF9-C1407B5A491A}" srcOrd="0" destOrd="0" presId="urn:microsoft.com/office/officeart/2005/8/layout/hierarchy1"/>
    <dgm:cxn modelId="{9D8F783C-BE44-4093-8D03-5472491A08BC}" srcId="{A5786282-185E-44AD-831A-C7BDA587D971}" destId="{CBE1A00F-1ED2-4646-8349-0E171ECC3408}" srcOrd="2" destOrd="0" parTransId="{EDE86768-AC01-49FE-AE89-E01AF724FAE9}" sibTransId="{B06E24EE-2DEA-4276-AFB9-D71A4D3CD456}"/>
    <dgm:cxn modelId="{198E7A3D-2353-4B16-8626-557D6B4909F1}" type="presOf" srcId="{0D0EEF66-D00C-4EFF-89DA-0497A13AB81E}" destId="{8124C784-4002-412A-9691-E7944B52EE45}" srcOrd="0" destOrd="0" presId="urn:microsoft.com/office/officeart/2005/8/layout/hierarchy1"/>
    <dgm:cxn modelId="{EEE8DE6A-5147-4281-9292-EAEE0F6BC163}" srcId="{A5786282-185E-44AD-831A-C7BDA587D971}" destId="{31226F17-3C73-47FC-8B28-843B7562F23B}" srcOrd="1" destOrd="0" parTransId="{80A11949-751D-4973-B4E2-C2054F22CE4A}" sibTransId="{F5A002CF-E99A-459A-8037-BC296FF3AA1C}"/>
    <dgm:cxn modelId="{4F94B570-BFA6-4EFF-BEBE-621AE16CE532}" type="presOf" srcId="{80A11949-751D-4973-B4E2-C2054F22CE4A}" destId="{841C0D72-A2CE-479F-BA8C-B870F144DC58}" srcOrd="0" destOrd="0" presId="urn:microsoft.com/office/officeart/2005/8/layout/hierarchy1"/>
    <dgm:cxn modelId="{B88BF783-EC33-4FDC-9935-A4CEE34AC0BE}" type="presOf" srcId="{A5786282-185E-44AD-831A-C7BDA587D971}" destId="{2A40EBD6-68CB-4EAC-B070-364394DF6C1E}" srcOrd="0" destOrd="0" presId="urn:microsoft.com/office/officeart/2005/8/layout/hierarchy1"/>
    <dgm:cxn modelId="{54649A89-175B-44E8-815F-4ACC906F5CBB}" type="presOf" srcId="{A69D545B-FAE0-4C59-86C5-D4434D953852}" destId="{E38836D0-B7EB-4D36-AB3B-EC15F887CBE9}" srcOrd="0" destOrd="0" presId="urn:microsoft.com/office/officeart/2005/8/layout/hierarchy1"/>
    <dgm:cxn modelId="{AC9424A0-2467-489F-9542-060E683D71E0}" srcId="{4AA2CFAA-3411-4AF8-942D-0CAAF6A500D2}" destId="{43AC7BDC-FAFC-491A-9252-35D508560E2B}" srcOrd="0" destOrd="0" parTransId="{0D0EEF66-D00C-4EFF-89DA-0497A13AB81E}" sibTransId="{A4D466D1-FD74-47BF-8545-4CEEA7E61E25}"/>
    <dgm:cxn modelId="{47ADACB1-2F37-4459-A24F-C793A2D7E3FE}" type="presOf" srcId="{31226F17-3C73-47FC-8B28-843B7562F23B}" destId="{347BB990-4186-4C1C-8EF3-44C26F66FD78}" srcOrd="0" destOrd="0" presId="urn:microsoft.com/office/officeart/2005/8/layout/hierarchy1"/>
    <dgm:cxn modelId="{767AB9B8-08F1-460A-9850-1BBBC7BFAF05}" srcId="{CBE1A00F-1ED2-4646-8349-0E171ECC3408}" destId="{0F37ECA9-63B0-49D2-860C-DAB76CE8DEB8}" srcOrd="0" destOrd="0" parTransId="{1F2E66B0-9C8E-475A-9226-18BFC26F95C1}" sibTransId="{DC91C841-CADC-4848-83DE-4AF338C269E5}"/>
    <dgm:cxn modelId="{34F4B4D3-16A5-4535-B2C9-8998B3C0FECC}" type="presOf" srcId="{A37EF694-7661-40A8-8B8C-3B4FF9BDD333}" destId="{FFA176F2-8037-49FC-AA90-244F53EE7F96}" srcOrd="0" destOrd="0" presId="urn:microsoft.com/office/officeart/2005/8/layout/hierarchy1"/>
    <dgm:cxn modelId="{34ECEAD9-F5DD-42FF-A0F1-21CA61A0A481}" srcId="{A5786282-185E-44AD-831A-C7BDA587D971}" destId="{4AA2CFAA-3411-4AF8-942D-0CAAF6A500D2}" srcOrd="0" destOrd="0" parTransId="{0022FF29-051A-4E68-9D5D-B24465344E61}" sibTransId="{363E3CF3-70F3-41BA-B080-2E2374524481}"/>
    <dgm:cxn modelId="{28890981-FA75-4E7F-8F86-8B48FFBB0389}" type="presParOf" srcId="{4F5D83D5-7684-4004-9EF9-C1407B5A491A}" destId="{BAA8BB66-C908-46D5-B855-7842386EF424}" srcOrd="0" destOrd="0" presId="urn:microsoft.com/office/officeart/2005/8/layout/hierarchy1"/>
    <dgm:cxn modelId="{D160F46A-6E81-4994-ABF0-66AEBEA9FD99}" type="presParOf" srcId="{BAA8BB66-C908-46D5-B855-7842386EF424}" destId="{405BDB66-22F9-4E07-AB04-3C57318FC2FE}" srcOrd="0" destOrd="0" presId="urn:microsoft.com/office/officeart/2005/8/layout/hierarchy1"/>
    <dgm:cxn modelId="{1B84B1CF-C9B7-4C52-8B04-425EE7A7D246}" type="presParOf" srcId="{405BDB66-22F9-4E07-AB04-3C57318FC2FE}" destId="{5D115E42-F392-4950-BF19-E6F2E2EBD4BE}" srcOrd="0" destOrd="0" presId="urn:microsoft.com/office/officeart/2005/8/layout/hierarchy1"/>
    <dgm:cxn modelId="{F8371BE3-04AA-49A1-B07E-D291B68E9211}" type="presParOf" srcId="{405BDB66-22F9-4E07-AB04-3C57318FC2FE}" destId="{2A40EBD6-68CB-4EAC-B070-364394DF6C1E}" srcOrd="1" destOrd="0" presId="urn:microsoft.com/office/officeart/2005/8/layout/hierarchy1"/>
    <dgm:cxn modelId="{5487A681-4FE3-4D21-9117-239CB6B7199A}" type="presParOf" srcId="{BAA8BB66-C908-46D5-B855-7842386EF424}" destId="{731D9F72-E109-4CB9-81DA-E52731BA3845}" srcOrd="1" destOrd="0" presId="urn:microsoft.com/office/officeart/2005/8/layout/hierarchy1"/>
    <dgm:cxn modelId="{BC2271BD-C751-4EDD-A04B-0C9A31ECAF96}" type="presParOf" srcId="{731D9F72-E109-4CB9-81DA-E52731BA3845}" destId="{F44F3A96-F58C-4DA4-98FA-06006AFB9DC5}" srcOrd="0" destOrd="0" presId="urn:microsoft.com/office/officeart/2005/8/layout/hierarchy1"/>
    <dgm:cxn modelId="{7815AAD0-EDB8-46A3-BE1B-015B1B7039B5}" type="presParOf" srcId="{731D9F72-E109-4CB9-81DA-E52731BA3845}" destId="{B81C7995-9CC7-417C-B1C4-BE531F198618}" srcOrd="1" destOrd="0" presId="urn:microsoft.com/office/officeart/2005/8/layout/hierarchy1"/>
    <dgm:cxn modelId="{497A48F9-8D4F-4A7A-9A26-112F3F6570EB}" type="presParOf" srcId="{B81C7995-9CC7-417C-B1C4-BE531F198618}" destId="{F9EDF3D0-FCD0-48E7-8E77-9B5F2F36952F}" srcOrd="0" destOrd="0" presId="urn:microsoft.com/office/officeart/2005/8/layout/hierarchy1"/>
    <dgm:cxn modelId="{8AB0CBFC-3AC9-4722-B00D-DD1814342B92}" type="presParOf" srcId="{F9EDF3D0-FCD0-48E7-8E77-9B5F2F36952F}" destId="{181ECAD5-4DAA-4389-9E4A-96F38C6D7CF0}" srcOrd="0" destOrd="0" presId="urn:microsoft.com/office/officeart/2005/8/layout/hierarchy1"/>
    <dgm:cxn modelId="{716C3DDE-E263-4BE1-9506-1074E7227CA6}" type="presParOf" srcId="{F9EDF3D0-FCD0-48E7-8E77-9B5F2F36952F}" destId="{F02C6216-2814-4A84-9D02-BEF27CE68CC8}" srcOrd="1" destOrd="0" presId="urn:microsoft.com/office/officeart/2005/8/layout/hierarchy1"/>
    <dgm:cxn modelId="{12D05FD5-4967-4F90-8371-E8196BCF8B9F}" type="presParOf" srcId="{B81C7995-9CC7-417C-B1C4-BE531F198618}" destId="{DA2FB4C5-D3DC-4C6F-B0C1-A67E2B972F28}" srcOrd="1" destOrd="0" presId="urn:microsoft.com/office/officeart/2005/8/layout/hierarchy1"/>
    <dgm:cxn modelId="{42E9077E-8417-4AC0-94D0-ADE1826DB318}" type="presParOf" srcId="{DA2FB4C5-D3DC-4C6F-B0C1-A67E2B972F28}" destId="{8124C784-4002-412A-9691-E7944B52EE45}" srcOrd="0" destOrd="0" presId="urn:microsoft.com/office/officeart/2005/8/layout/hierarchy1"/>
    <dgm:cxn modelId="{DCCFCFB4-9F7C-4650-8C0D-FE945D1C8827}" type="presParOf" srcId="{DA2FB4C5-D3DC-4C6F-B0C1-A67E2B972F28}" destId="{FFDB89FF-76B5-42FB-A50B-D62559B05337}" srcOrd="1" destOrd="0" presId="urn:microsoft.com/office/officeart/2005/8/layout/hierarchy1"/>
    <dgm:cxn modelId="{A659D145-5E91-4F2D-9891-61DED3BF2C30}" type="presParOf" srcId="{FFDB89FF-76B5-42FB-A50B-D62559B05337}" destId="{AB86B134-D4CB-484D-9FF9-168A4DB876AB}" srcOrd="0" destOrd="0" presId="urn:microsoft.com/office/officeart/2005/8/layout/hierarchy1"/>
    <dgm:cxn modelId="{9483C687-96DE-481C-93CB-D44B003AF714}" type="presParOf" srcId="{AB86B134-D4CB-484D-9FF9-168A4DB876AB}" destId="{B90AF03C-4C23-4E20-9E46-4F65A6E9EEA1}" srcOrd="0" destOrd="0" presId="urn:microsoft.com/office/officeart/2005/8/layout/hierarchy1"/>
    <dgm:cxn modelId="{3A0980C5-50AB-4000-8A74-753717A915D2}" type="presParOf" srcId="{AB86B134-D4CB-484D-9FF9-168A4DB876AB}" destId="{9B3E0CCC-234D-48CB-97AE-3A7283CA0CCC}" srcOrd="1" destOrd="0" presId="urn:microsoft.com/office/officeart/2005/8/layout/hierarchy1"/>
    <dgm:cxn modelId="{912FFAE3-C74C-48F5-B3F3-4CC3319D4F8E}" type="presParOf" srcId="{FFDB89FF-76B5-42FB-A50B-D62559B05337}" destId="{7C148A3D-50E1-425B-9182-D4E05D06F065}" srcOrd="1" destOrd="0" presId="urn:microsoft.com/office/officeart/2005/8/layout/hierarchy1"/>
    <dgm:cxn modelId="{3E5FB2EC-6510-4F57-A634-E7077E571ADB}" type="presParOf" srcId="{731D9F72-E109-4CB9-81DA-E52731BA3845}" destId="{841C0D72-A2CE-479F-BA8C-B870F144DC58}" srcOrd="2" destOrd="0" presId="urn:microsoft.com/office/officeart/2005/8/layout/hierarchy1"/>
    <dgm:cxn modelId="{CB663BFF-1644-4947-9819-1A2D11CB5AB7}" type="presParOf" srcId="{731D9F72-E109-4CB9-81DA-E52731BA3845}" destId="{D0EED8D4-6BCE-418B-9BBF-2363E9C7C01D}" srcOrd="3" destOrd="0" presId="urn:microsoft.com/office/officeart/2005/8/layout/hierarchy1"/>
    <dgm:cxn modelId="{76D36808-5D9A-43DB-91DA-154C0D5FAE7F}" type="presParOf" srcId="{D0EED8D4-6BCE-418B-9BBF-2363E9C7C01D}" destId="{D2DB3EA5-CA6D-4E7D-B0E3-70B3B865C418}" srcOrd="0" destOrd="0" presId="urn:microsoft.com/office/officeart/2005/8/layout/hierarchy1"/>
    <dgm:cxn modelId="{7EF82F6D-2478-47D0-9DA5-DB9BA70D4432}" type="presParOf" srcId="{D2DB3EA5-CA6D-4E7D-B0E3-70B3B865C418}" destId="{5576F7C0-0A12-4BA9-9398-A4CC19EBB1B8}" srcOrd="0" destOrd="0" presId="urn:microsoft.com/office/officeart/2005/8/layout/hierarchy1"/>
    <dgm:cxn modelId="{7A13CE41-E585-4115-BCC0-AD49B5A0D5D9}" type="presParOf" srcId="{D2DB3EA5-CA6D-4E7D-B0E3-70B3B865C418}" destId="{347BB990-4186-4C1C-8EF3-44C26F66FD78}" srcOrd="1" destOrd="0" presId="urn:microsoft.com/office/officeart/2005/8/layout/hierarchy1"/>
    <dgm:cxn modelId="{ADD548F9-8FEE-4FAE-9688-A0498BD227B0}" type="presParOf" srcId="{D0EED8D4-6BCE-418B-9BBF-2363E9C7C01D}" destId="{89D867E5-79F6-49AC-83C7-87EE5392D54E}" srcOrd="1" destOrd="0" presId="urn:microsoft.com/office/officeart/2005/8/layout/hierarchy1"/>
    <dgm:cxn modelId="{D9A5EF62-4B11-44B4-A2F2-11BA0D7466E4}" type="presParOf" srcId="{89D867E5-79F6-49AC-83C7-87EE5392D54E}" destId="{E38836D0-B7EB-4D36-AB3B-EC15F887CBE9}" srcOrd="0" destOrd="0" presId="urn:microsoft.com/office/officeart/2005/8/layout/hierarchy1"/>
    <dgm:cxn modelId="{EB250034-F74D-429F-A8A1-F40B38AAA99B}" type="presParOf" srcId="{89D867E5-79F6-49AC-83C7-87EE5392D54E}" destId="{7D63F0DB-B9A8-4552-A6DA-EB1FB16CB104}" srcOrd="1" destOrd="0" presId="urn:microsoft.com/office/officeart/2005/8/layout/hierarchy1"/>
    <dgm:cxn modelId="{64F0B809-C23B-4767-9825-F3C511551D90}" type="presParOf" srcId="{7D63F0DB-B9A8-4552-A6DA-EB1FB16CB104}" destId="{95400147-B1DB-4084-B638-F30D5C1D1747}" srcOrd="0" destOrd="0" presId="urn:microsoft.com/office/officeart/2005/8/layout/hierarchy1"/>
    <dgm:cxn modelId="{04010B17-2FE5-40CC-A9AB-37CBBA057174}" type="presParOf" srcId="{95400147-B1DB-4084-B638-F30D5C1D1747}" destId="{703E57C6-7659-498B-B5CE-E9F93650ABF4}" srcOrd="0" destOrd="0" presId="urn:microsoft.com/office/officeart/2005/8/layout/hierarchy1"/>
    <dgm:cxn modelId="{1CCEE980-3E02-47F9-85A2-A1D1231486D5}" type="presParOf" srcId="{95400147-B1DB-4084-B638-F30D5C1D1747}" destId="{FFA176F2-8037-49FC-AA90-244F53EE7F96}" srcOrd="1" destOrd="0" presId="urn:microsoft.com/office/officeart/2005/8/layout/hierarchy1"/>
    <dgm:cxn modelId="{4FB75EA9-D814-4E51-B939-57A936291008}" type="presParOf" srcId="{7D63F0DB-B9A8-4552-A6DA-EB1FB16CB104}" destId="{7846B296-1857-490B-B7B4-3D015F27B302}" srcOrd="1" destOrd="0" presId="urn:microsoft.com/office/officeart/2005/8/layout/hierarchy1"/>
    <dgm:cxn modelId="{598416A6-CAA7-4825-8543-482A3171FC6D}" type="presParOf" srcId="{731D9F72-E109-4CB9-81DA-E52731BA3845}" destId="{3A10589F-AA79-4B7B-9D90-0D5FCF1DB411}" srcOrd="4" destOrd="0" presId="urn:microsoft.com/office/officeart/2005/8/layout/hierarchy1"/>
    <dgm:cxn modelId="{8F6DEA2F-2E62-4431-AAC1-A9BF6CBB3F83}" type="presParOf" srcId="{731D9F72-E109-4CB9-81DA-E52731BA3845}" destId="{71B4FD84-3E52-4EF9-86CB-9AEA9CA5F8AD}" srcOrd="5" destOrd="0" presId="urn:microsoft.com/office/officeart/2005/8/layout/hierarchy1"/>
    <dgm:cxn modelId="{A7993562-B537-4D56-ADF5-94DDA328F8E6}" type="presParOf" srcId="{71B4FD84-3E52-4EF9-86CB-9AEA9CA5F8AD}" destId="{69768F6A-FA39-4F85-BC94-9CD864C1DD81}" srcOrd="0" destOrd="0" presId="urn:microsoft.com/office/officeart/2005/8/layout/hierarchy1"/>
    <dgm:cxn modelId="{9DCCCB09-FE07-471C-9ADB-64728C371D60}" type="presParOf" srcId="{69768F6A-FA39-4F85-BC94-9CD864C1DD81}" destId="{8F23F453-FEFF-4070-A34E-52B7F9DB126A}" srcOrd="0" destOrd="0" presId="urn:microsoft.com/office/officeart/2005/8/layout/hierarchy1"/>
    <dgm:cxn modelId="{F10239BC-5C77-4B73-8C8D-ECB0F1EF9902}" type="presParOf" srcId="{69768F6A-FA39-4F85-BC94-9CD864C1DD81}" destId="{CAA24B07-AF55-40D7-89DE-27F8F0DC2C52}" srcOrd="1" destOrd="0" presId="urn:microsoft.com/office/officeart/2005/8/layout/hierarchy1"/>
    <dgm:cxn modelId="{6979A34D-CD90-447F-8C4E-12921A3F815B}" type="presParOf" srcId="{71B4FD84-3E52-4EF9-86CB-9AEA9CA5F8AD}" destId="{7179DA3F-6A4C-4039-9996-EC84F4A332DE}" srcOrd="1" destOrd="0" presId="urn:microsoft.com/office/officeart/2005/8/layout/hierarchy1"/>
    <dgm:cxn modelId="{856D1166-DAE6-4267-989A-9858FF07511B}" type="presParOf" srcId="{7179DA3F-6A4C-4039-9996-EC84F4A332DE}" destId="{4789A288-380B-42FE-BCCA-D4F54A18978B}" srcOrd="0" destOrd="0" presId="urn:microsoft.com/office/officeart/2005/8/layout/hierarchy1"/>
    <dgm:cxn modelId="{31170D71-D8CB-4076-A76F-AF0A7890738B}" type="presParOf" srcId="{7179DA3F-6A4C-4039-9996-EC84F4A332DE}" destId="{864F978E-5782-4F73-A245-554156939656}" srcOrd="1" destOrd="0" presId="urn:microsoft.com/office/officeart/2005/8/layout/hierarchy1"/>
    <dgm:cxn modelId="{87FABBFF-A327-4B1C-AE70-5314BC34DA2C}" type="presParOf" srcId="{864F978E-5782-4F73-A245-554156939656}" destId="{2486AF56-0112-4E7F-B3AF-B274CC527272}" srcOrd="0" destOrd="0" presId="urn:microsoft.com/office/officeart/2005/8/layout/hierarchy1"/>
    <dgm:cxn modelId="{C0F053AC-80E7-4B51-AD03-4260488C114F}" type="presParOf" srcId="{2486AF56-0112-4E7F-B3AF-B274CC527272}" destId="{58E63DEB-312D-4BE8-A31F-2B9755F62F3D}" srcOrd="0" destOrd="0" presId="urn:microsoft.com/office/officeart/2005/8/layout/hierarchy1"/>
    <dgm:cxn modelId="{AF903585-F996-47D6-B625-929BAB2124C0}" type="presParOf" srcId="{2486AF56-0112-4E7F-B3AF-B274CC527272}" destId="{DAB817C7-BC7F-4BC7-BB97-7D00EAE8DCED}" srcOrd="1" destOrd="0" presId="urn:microsoft.com/office/officeart/2005/8/layout/hierarchy1"/>
    <dgm:cxn modelId="{BFCB834B-43EF-4F24-86C0-0C6FC7F55B0B}" type="presParOf" srcId="{864F978E-5782-4F73-A245-554156939656}" destId="{8F11777C-1B58-46EE-A69D-4801773FF6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9A288-380B-42FE-BCCA-D4F54A18978B}">
      <dsp:nvSpPr>
        <dsp:cNvPr id="0" name=""/>
        <dsp:cNvSpPr/>
      </dsp:nvSpPr>
      <dsp:spPr>
        <a:xfrm>
          <a:off x="7153768" y="2526190"/>
          <a:ext cx="91440" cy="470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555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0589F-AA79-4B7B-9D90-0D5FCF1DB411}">
      <dsp:nvSpPr>
        <dsp:cNvPr id="0" name=""/>
        <dsp:cNvSpPr/>
      </dsp:nvSpPr>
      <dsp:spPr>
        <a:xfrm>
          <a:off x="4383688" y="1028231"/>
          <a:ext cx="2815799" cy="470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70"/>
              </a:lnTo>
              <a:lnTo>
                <a:pt x="2815799" y="320670"/>
              </a:lnTo>
              <a:lnTo>
                <a:pt x="2815799" y="47055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836D0-B7EB-4D36-AB3B-EC15F887CBE9}">
      <dsp:nvSpPr>
        <dsp:cNvPr id="0" name=""/>
        <dsp:cNvSpPr/>
      </dsp:nvSpPr>
      <dsp:spPr>
        <a:xfrm>
          <a:off x="4337968" y="2526190"/>
          <a:ext cx="91440" cy="470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555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C0D72-A2CE-479F-BA8C-B870F144DC58}">
      <dsp:nvSpPr>
        <dsp:cNvPr id="0" name=""/>
        <dsp:cNvSpPr/>
      </dsp:nvSpPr>
      <dsp:spPr>
        <a:xfrm>
          <a:off x="4337968" y="1028231"/>
          <a:ext cx="91440" cy="470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55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4C784-4002-412A-9691-E7944B52EE45}">
      <dsp:nvSpPr>
        <dsp:cNvPr id="0" name=""/>
        <dsp:cNvSpPr/>
      </dsp:nvSpPr>
      <dsp:spPr>
        <a:xfrm>
          <a:off x="1522168" y="2526190"/>
          <a:ext cx="91440" cy="470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555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F3A96-F58C-4DA4-98FA-06006AFB9DC5}">
      <dsp:nvSpPr>
        <dsp:cNvPr id="0" name=""/>
        <dsp:cNvSpPr/>
      </dsp:nvSpPr>
      <dsp:spPr>
        <a:xfrm>
          <a:off x="1567888" y="1028231"/>
          <a:ext cx="2815799" cy="470555"/>
        </a:xfrm>
        <a:custGeom>
          <a:avLst/>
          <a:gdLst/>
          <a:ahLst/>
          <a:cxnLst/>
          <a:rect l="0" t="0" r="0" b="0"/>
          <a:pathLst>
            <a:path>
              <a:moveTo>
                <a:pt x="2815799" y="0"/>
              </a:moveTo>
              <a:lnTo>
                <a:pt x="2815799" y="320670"/>
              </a:lnTo>
              <a:lnTo>
                <a:pt x="0" y="320670"/>
              </a:lnTo>
              <a:lnTo>
                <a:pt x="0" y="47055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15E42-F392-4950-BF19-E6F2E2EBD4BE}">
      <dsp:nvSpPr>
        <dsp:cNvPr id="0" name=""/>
        <dsp:cNvSpPr/>
      </dsp:nvSpPr>
      <dsp:spPr>
        <a:xfrm>
          <a:off x="1460532" y="828"/>
          <a:ext cx="5846311" cy="102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40EBD6-68CB-4EAC-B070-364394DF6C1E}">
      <dsp:nvSpPr>
        <dsp:cNvPr id="0" name=""/>
        <dsp:cNvSpPr/>
      </dsp:nvSpPr>
      <dsp:spPr>
        <a:xfrm>
          <a:off x="1640305" y="171612"/>
          <a:ext cx="5846311" cy="10274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Steering Committee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Honourable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Minister for Industries; 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Spl.CS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14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Prin.Sec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Industries; Commissioner / Director of Industries;</a:t>
          </a:r>
          <a:r>
            <a:rPr lang="en-IN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President CII; FETSIA; VC&amp;MD, TGIIC; MD, TGFC; Director </a:t>
          </a: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MSME; SLBC</a:t>
          </a:r>
        </a:p>
      </dsp:txBody>
      <dsp:txXfrm>
        <a:off x="1670397" y="201704"/>
        <a:ext cx="5786127" cy="967219"/>
      </dsp:txXfrm>
    </dsp:sp>
    <dsp:sp modelId="{181ECAD5-4DAA-4389-9E4A-96F38C6D7CF0}">
      <dsp:nvSpPr>
        <dsp:cNvPr id="0" name=""/>
        <dsp:cNvSpPr/>
      </dsp:nvSpPr>
      <dsp:spPr>
        <a:xfrm>
          <a:off x="339761" y="1498787"/>
          <a:ext cx="2456253" cy="102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2C6216-2814-4A84-9D02-BEF27CE68CC8}">
      <dsp:nvSpPr>
        <dsp:cNvPr id="0" name=""/>
        <dsp:cNvSpPr/>
      </dsp:nvSpPr>
      <dsp:spPr>
        <a:xfrm>
          <a:off x="519534" y="1669571"/>
          <a:ext cx="2456253" cy="10274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Policy Implementation</a:t>
          </a:r>
        </a:p>
      </dsp:txBody>
      <dsp:txXfrm>
        <a:off x="549626" y="1699663"/>
        <a:ext cx="2396069" cy="967219"/>
      </dsp:txXfrm>
    </dsp:sp>
    <dsp:sp modelId="{B90AF03C-4C23-4E20-9E46-4F65A6E9EEA1}">
      <dsp:nvSpPr>
        <dsp:cNvPr id="0" name=""/>
        <dsp:cNvSpPr/>
      </dsp:nvSpPr>
      <dsp:spPr>
        <a:xfrm>
          <a:off x="339761" y="2996746"/>
          <a:ext cx="2456253" cy="102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3E0CCC-234D-48CB-97AE-3A7283CA0CCC}">
      <dsp:nvSpPr>
        <dsp:cNvPr id="0" name=""/>
        <dsp:cNvSpPr/>
      </dsp:nvSpPr>
      <dsp:spPr>
        <a:xfrm>
          <a:off x="519534" y="3167530"/>
          <a:ext cx="2456253" cy="10274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Heads of All Line Depts / Regional Wings</a:t>
          </a:r>
        </a:p>
      </dsp:txBody>
      <dsp:txXfrm>
        <a:off x="549626" y="3197622"/>
        <a:ext cx="2396069" cy="967219"/>
      </dsp:txXfrm>
    </dsp:sp>
    <dsp:sp modelId="{5576F7C0-0A12-4BA9-9398-A4CC19EBB1B8}">
      <dsp:nvSpPr>
        <dsp:cNvPr id="0" name=""/>
        <dsp:cNvSpPr/>
      </dsp:nvSpPr>
      <dsp:spPr>
        <a:xfrm>
          <a:off x="3155561" y="1498787"/>
          <a:ext cx="2456253" cy="102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7BB990-4186-4C1C-8EF3-44C26F66FD78}">
      <dsp:nvSpPr>
        <dsp:cNvPr id="0" name=""/>
        <dsp:cNvSpPr/>
      </dsp:nvSpPr>
      <dsp:spPr>
        <a:xfrm>
          <a:off x="3335334" y="1669571"/>
          <a:ext cx="2456253" cy="10274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Industry Engagement</a:t>
          </a:r>
        </a:p>
      </dsp:txBody>
      <dsp:txXfrm>
        <a:off x="3365426" y="1699663"/>
        <a:ext cx="2396069" cy="967219"/>
      </dsp:txXfrm>
    </dsp:sp>
    <dsp:sp modelId="{703E57C6-7659-498B-B5CE-E9F93650ABF4}">
      <dsp:nvSpPr>
        <dsp:cNvPr id="0" name=""/>
        <dsp:cNvSpPr/>
      </dsp:nvSpPr>
      <dsp:spPr>
        <a:xfrm>
          <a:off x="3155561" y="2996746"/>
          <a:ext cx="2456253" cy="102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A176F2-8037-49FC-AA90-244F53EE7F96}">
      <dsp:nvSpPr>
        <dsp:cNvPr id="0" name=""/>
        <dsp:cNvSpPr/>
      </dsp:nvSpPr>
      <dsp:spPr>
        <a:xfrm>
          <a:off x="3335334" y="3167530"/>
          <a:ext cx="2456253" cy="10274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MSME Wing / Grievance Redressal System</a:t>
          </a:r>
        </a:p>
      </dsp:txBody>
      <dsp:txXfrm>
        <a:off x="3365426" y="3197622"/>
        <a:ext cx="2396069" cy="967219"/>
      </dsp:txXfrm>
    </dsp:sp>
    <dsp:sp modelId="{8F23F453-FEFF-4070-A34E-52B7F9DB126A}">
      <dsp:nvSpPr>
        <dsp:cNvPr id="0" name=""/>
        <dsp:cNvSpPr/>
      </dsp:nvSpPr>
      <dsp:spPr>
        <a:xfrm>
          <a:off x="5971361" y="1498787"/>
          <a:ext cx="2456253" cy="102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A24B07-AF55-40D7-89DE-27F8F0DC2C52}">
      <dsp:nvSpPr>
        <dsp:cNvPr id="0" name=""/>
        <dsp:cNvSpPr/>
      </dsp:nvSpPr>
      <dsp:spPr>
        <a:xfrm>
          <a:off x="6151134" y="1669571"/>
          <a:ext cx="2456253" cy="10274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Hand-holding Support</a:t>
          </a:r>
        </a:p>
      </dsp:txBody>
      <dsp:txXfrm>
        <a:off x="6181226" y="1699663"/>
        <a:ext cx="2396069" cy="967219"/>
      </dsp:txXfrm>
    </dsp:sp>
    <dsp:sp modelId="{58E63DEB-312D-4BE8-A31F-2B9755F62F3D}">
      <dsp:nvSpPr>
        <dsp:cNvPr id="0" name=""/>
        <dsp:cNvSpPr/>
      </dsp:nvSpPr>
      <dsp:spPr>
        <a:xfrm>
          <a:off x="5971361" y="2996746"/>
          <a:ext cx="2456253" cy="102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B817C7-BC7F-4BC7-BB97-7D00EAE8DCED}">
      <dsp:nvSpPr>
        <dsp:cNvPr id="0" name=""/>
        <dsp:cNvSpPr/>
      </dsp:nvSpPr>
      <dsp:spPr>
        <a:xfrm>
          <a:off x="6151134" y="3167530"/>
          <a:ext cx="2456253" cy="10274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Third Part Consultants / Business Facilitators</a:t>
          </a:r>
        </a:p>
      </dsp:txBody>
      <dsp:txXfrm>
        <a:off x="6181226" y="3197622"/>
        <a:ext cx="2396069" cy="967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D08B0-300E-4B0A-BECB-3B475D18CE12}" type="datetimeFigureOut">
              <a:rPr lang="en-IN" smtClean="0"/>
              <a:t>09-06-2025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38A5-1EF7-4285-B730-2CA9F5C7C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8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7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6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2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9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DDF44-90E8-E92D-6DC2-D00298F5E0DB}"/>
              </a:ext>
            </a:extLst>
          </p:cNvPr>
          <p:cNvSpPr/>
          <p:nvPr userDrawn="1"/>
        </p:nvSpPr>
        <p:spPr>
          <a:xfrm>
            <a:off x="0" y="-4281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03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85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7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440C23-346F-23F2-9462-E5779ABFEA44}"/>
              </a:ext>
            </a:extLst>
          </p:cNvPr>
          <p:cNvSpPr/>
          <p:nvPr userDrawn="1"/>
        </p:nvSpPr>
        <p:spPr>
          <a:xfrm>
            <a:off x="0" y="-4281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581B8D-802A-4B50-A692-C0F5E5D92EEB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8771-E48F-4DC7-A8D6-8DFE1E999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5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E551-09A1-C224-A4C7-18AA82132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A0F1-C47F-05BA-D097-FBA39275E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651" y="1371600"/>
            <a:ext cx="5613713" cy="41148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TELANGANA MSME POLICY</a:t>
            </a:r>
            <a:br>
              <a:rPr lang="en-US" sz="67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Director of Industries, </a:t>
            </a:r>
            <a:br>
              <a:rPr lang="en-US" sz="24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4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Government of Telangana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0EF089D7-F336-05DC-42F8-2EC5349FA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91761"/>
            <a:ext cx="3395951" cy="3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7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</a:p>
        </p:txBody>
      </p:sp>
      <p:sp>
        <p:nvSpPr>
          <p:cNvPr id="4" name="Google Shape;212;p21">
            <a:extLst>
              <a:ext uri="{FF2B5EF4-FFF2-40B4-BE49-F238E27FC236}">
                <a16:creationId xmlns:a16="http://schemas.microsoft.com/office/drawing/2014/main" id="{81CFEA2F-787A-3167-256C-108B8BBBBAE6}"/>
              </a:ext>
            </a:extLst>
          </p:cNvPr>
          <p:cNvSpPr txBox="1">
            <a:spLocks/>
          </p:cNvSpPr>
          <p:nvPr/>
        </p:nvSpPr>
        <p:spPr>
          <a:xfrm>
            <a:off x="304800" y="1676400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Subsidy collateralization</a:t>
            </a:r>
            <a:r>
              <a:rPr lang="en-IN" dirty="0"/>
              <a:t> scheme: MSMEs use the proof of entitlement of benefit as collateral for loans; </a:t>
            </a:r>
            <a:r>
              <a:rPr lang="en-IN" dirty="0" err="1"/>
              <a:t>GoTG</a:t>
            </a:r>
            <a:r>
              <a:rPr lang="en-IN" dirty="0"/>
              <a:t> to consult with SLBC to institutionalize this</a:t>
            </a:r>
          </a:p>
        </p:txBody>
      </p:sp>
      <p:sp>
        <p:nvSpPr>
          <p:cNvPr id="5" name="Google Shape;213;p21">
            <a:extLst>
              <a:ext uri="{FF2B5EF4-FFF2-40B4-BE49-F238E27FC236}">
                <a16:creationId xmlns:a16="http://schemas.microsoft.com/office/drawing/2014/main" id="{C39FD2B9-2CDD-7A38-98E6-433F203DE8D3}"/>
              </a:ext>
            </a:extLst>
          </p:cNvPr>
          <p:cNvSpPr txBox="1">
            <a:spLocks/>
          </p:cNvSpPr>
          <p:nvPr/>
        </p:nvSpPr>
        <p:spPr>
          <a:xfrm>
            <a:off x="312600" y="2509050"/>
            <a:ext cx="11520000" cy="11818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Capital investment </a:t>
            </a:r>
            <a:r>
              <a:rPr lang="en-IN" dirty="0"/>
              <a:t>subsidy ↑:</a:t>
            </a:r>
          </a:p>
          <a:p>
            <a:pPr marL="779850" lvl="1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SC/ST: 50% ,1Cr cap</a:t>
            </a:r>
          </a:p>
          <a:p>
            <a:pPr marL="779850" lvl="1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Others: 25% , 30L cap</a:t>
            </a:r>
          </a:p>
          <a:p>
            <a:pPr marL="779850" lvl="1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IN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Women:20% additional, 20L cap</a:t>
            </a:r>
          </a:p>
        </p:txBody>
      </p:sp>
      <p:sp>
        <p:nvSpPr>
          <p:cNvPr id="6" name="Google Shape;221;p21">
            <a:extLst>
              <a:ext uri="{FF2B5EF4-FFF2-40B4-BE49-F238E27FC236}">
                <a16:creationId xmlns:a16="http://schemas.microsoft.com/office/drawing/2014/main" id="{015D9A73-EF15-119A-CD39-A2F3A88D03B9}"/>
              </a:ext>
            </a:extLst>
          </p:cNvPr>
          <p:cNvSpPr txBox="1">
            <a:spLocks/>
          </p:cNvSpPr>
          <p:nvPr/>
        </p:nvSpPr>
        <p:spPr>
          <a:xfrm>
            <a:off x="312600" y="3840298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>
                <a:sym typeface="Kaisei Decol"/>
              </a:rPr>
              <a:t>Pilot programme </a:t>
            </a:r>
            <a:r>
              <a:rPr lang="en-IN" dirty="0">
                <a:sym typeface="Kaisei Decol"/>
              </a:rPr>
              <a:t>where MSMEs can access credit based on future sales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D7F17-F5D2-07D5-9791-04D8F4D5F724}"/>
              </a:ext>
            </a:extLst>
          </p:cNvPr>
          <p:cNvSpPr txBox="1"/>
          <p:nvPr/>
        </p:nvSpPr>
        <p:spPr>
          <a:xfrm>
            <a:off x="336000" y="1295400"/>
            <a:ext cx="84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IN" b="1" i="1" dirty="0">
                <a:latin typeface="Calibri" panose="020F0502020204030204" pitchFamily="34" charset="0"/>
                <a:cs typeface="Calibri" panose="020F0502020204030204" pitchFamily="34" charset="0"/>
              </a:rPr>
              <a:t>Increased access to formal credit and alternate credit sources and incentives</a:t>
            </a:r>
          </a:p>
        </p:txBody>
      </p:sp>
      <p:sp>
        <p:nvSpPr>
          <p:cNvPr id="8" name="Google Shape;215;p21">
            <a:extLst>
              <a:ext uri="{FF2B5EF4-FFF2-40B4-BE49-F238E27FC236}">
                <a16:creationId xmlns:a16="http://schemas.microsoft.com/office/drawing/2014/main" id="{19C690DF-4069-12F0-0D39-EA1401C86635}"/>
              </a:ext>
            </a:extLst>
          </p:cNvPr>
          <p:cNvSpPr txBox="1">
            <a:spLocks/>
          </p:cNvSpPr>
          <p:nvPr/>
        </p:nvSpPr>
        <p:spPr>
          <a:xfrm>
            <a:off x="312600" y="5007000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Empanel 3rd-parties </a:t>
            </a:r>
            <a:r>
              <a:rPr lang="en-IN" dirty="0"/>
              <a:t>to provide </a:t>
            </a:r>
            <a:r>
              <a:rPr lang="en-IN" b="1" dirty="0"/>
              <a:t>bookkeeping &amp; financial advice support</a:t>
            </a:r>
            <a:r>
              <a:rPr lang="en-IN" dirty="0"/>
              <a:t>; production of videos for training of basic bookkeeping</a:t>
            </a:r>
          </a:p>
        </p:txBody>
      </p:sp>
      <p:sp>
        <p:nvSpPr>
          <p:cNvPr id="10" name="Google Shape;215;p21">
            <a:extLst>
              <a:ext uri="{FF2B5EF4-FFF2-40B4-BE49-F238E27FC236}">
                <a16:creationId xmlns:a16="http://schemas.microsoft.com/office/drawing/2014/main" id="{1562367A-EEF1-177B-6D04-B12AB82B32A8}"/>
              </a:ext>
            </a:extLst>
          </p:cNvPr>
          <p:cNvSpPr txBox="1">
            <a:spLocks/>
          </p:cNvSpPr>
          <p:nvPr/>
        </p:nvSpPr>
        <p:spPr>
          <a:xfrm>
            <a:off x="312600" y="5839649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Allow MSMEs and financial institutions to enter into </a:t>
            </a:r>
            <a:r>
              <a:rPr lang="en-IN" b="1" dirty="0"/>
              <a:t>reverse factoring agreements </a:t>
            </a:r>
            <a:r>
              <a:rPr lang="en-IN" dirty="0"/>
              <a:t>for engagements with public contracts </a:t>
            </a:r>
          </a:p>
        </p:txBody>
      </p:sp>
      <p:sp>
        <p:nvSpPr>
          <p:cNvPr id="11" name="Google Shape;221;p21">
            <a:extLst>
              <a:ext uri="{FF2B5EF4-FFF2-40B4-BE49-F238E27FC236}">
                <a16:creationId xmlns:a16="http://schemas.microsoft.com/office/drawing/2014/main" id="{832DA81D-9FBB-11E1-53D3-1E3949DE3941}"/>
              </a:ext>
            </a:extLst>
          </p:cNvPr>
          <p:cNvSpPr txBox="1">
            <a:spLocks/>
          </p:cNvSpPr>
          <p:nvPr/>
        </p:nvSpPr>
        <p:spPr>
          <a:xfrm>
            <a:off x="312600" y="4423649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>
                <a:sym typeface="Kaisei Decol"/>
              </a:rPr>
              <a:t>Adoption of </a:t>
            </a:r>
            <a:r>
              <a:rPr lang="en-IN" b="1" dirty="0">
                <a:sym typeface="Kaisei Decol"/>
              </a:rPr>
              <a:t>account aggregation practices </a:t>
            </a:r>
            <a:r>
              <a:rPr lang="en-IN" dirty="0">
                <a:sym typeface="Kaisei Decol"/>
              </a:rPr>
              <a:t>by tie-ups with third-parties</a:t>
            </a:r>
          </a:p>
        </p:txBody>
      </p:sp>
      <p:pic>
        <p:nvPicPr>
          <p:cNvPr id="12" name="Picture 11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79D78CAB-004C-80CD-3618-4732BA1D8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Raw material</a:t>
            </a:r>
          </a:p>
        </p:txBody>
      </p:sp>
      <p:sp>
        <p:nvSpPr>
          <p:cNvPr id="4" name="Google Shape;212;p21">
            <a:extLst>
              <a:ext uri="{FF2B5EF4-FFF2-40B4-BE49-F238E27FC236}">
                <a16:creationId xmlns:a16="http://schemas.microsoft.com/office/drawing/2014/main" id="{29F37071-32CD-4C12-F206-987010C19555}"/>
              </a:ext>
            </a:extLst>
          </p:cNvPr>
          <p:cNvSpPr txBox="1">
            <a:spLocks/>
          </p:cNvSpPr>
          <p:nvPr/>
        </p:nvSpPr>
        <p:spPr>
          <a:xfrm>
            <a:off x="342900" y="1676400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10 new common facility centres </a:t>
            </a:r>
            <a:r>
              <a:rPr lang="en-IN" dirty="0"/>
              <a:t>around MSME clusters in 10 districts</a:t>
            </a:r>
          </a:p>
        </p:txBody>
      </p:sp>
      <p:sp>
        <p:nvSpPr>
          <p:cNvPr id="5" name="Google Shape;213;p21">
            <a:extLst>
              <a:ext uri="{FF2B5EF4-FFF2-40B4-BE49-F238E27FC236}">
                <a16:creationId xmlns:a16="http://schemas.microsoft.com/office/drawing/2014/main" id="{69B99DA5-3D79-4649-3DFE-BC1E531B9682}"/>
              </a:ext>
            </a:extLst>
          </p:cNvPr>
          <p:cNvSpPr txBox="1">
            <a:spLocks/>
          </p:cNvSpPr>
          <p:nvPr/>
        </p:nvSpPr>
        <p:spPr>
          <a:xfrm>
            <a:off x="342900" y="2653934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Encourage warehouses </a:t>
            </a:r>
            <a:r>
              <a:rPr lang="en-IN" dirty="0"/>
              <a:t>by 100% stamp duty discount, land cost rebates</a:t>
            </a:r>
          </a:p>
        </p:txBody>
      </p:sp>
      <p:sp>
        <p:nvSpPr>
          <p:cNvPr id="6" name="Google Shape;221;p21">
            <a:extLst>
              <a:ext uri="{FF2B5EF4-FFF2-40B4-BE49-F238E27FC236}">
                <a16:creationId xmlns:a16="http://schemas.microsoft.com/office/drawing/2014/main" id="{6C43DC76-FC7C-50B5-73AB-7447A6725869}"/>
              </a:ext>
            </a:extLst>
          </p:cNvPr>
          <p:cNvSpPr txBox="1">
            <a:spLocks/>
          </p:cNvSpPr>
          <p:nvPr/>
        </p:nvSpPr>
        <p:spPr>
          <a:xfrm>
            <a:off x="342900" y="4120235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>
                <a:sym typeface="Kaisei Decol"/>
              </a:rPr>
              <a:t>Allotment of raw material </a:t>
            </a:r>
            <a:r>
              <a:rPr lang="en-IN" dirty="0">
                <a:sym typeface="Kaisei Decol"/>
              </a:rPr>
              <a:t>by various departments in a timely manner (Coal, Alcohol etc.)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E1839-B5FA-253D-8A23-6D5CCF9D16F8}"/>
              </a:ext>
            </a:extLst>
          </p:cNvPr>
          <p:cNvSpPr txBox="1"/>
          <p:nvPr/>
        </p:nvSpPr>
        <p:spPr>
          <a:xfrm>
            <a:off x="336000" y="1295400"/>
            <a:ext cx="84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IN" b="1" i="1" dirty="0">
                <a:latin typeface="Calibri" panose="020F0502020204030204" pitchFamily="34" charset="0"/>
                <a:cs typeface="Calibri" panose="020F0502020204030204" pitchFamily="34" charset="0"/>
              </a:rPr>
              <a:t>Ensure on-time delivery of high-quality raw material</a:t>
            </a:r>
          </a:p>
        </p:txBody>
      </p:sp>
      <p:sp>
        <p:nvSpPr>
          <p:cNvPr id="8" name="Google Shape;215;p21">
            <a:extLst>
              <a:ext uri="{FF2B5EF4-FFF2-40B4-BE49-F238E27FC236}">
                <a16:creationId xmlns:a16="http://schemas.microsoft.com/office/drawing/2014/main" id="{69E886A9-33B0-0007-2D75-CCC84A71F0CE}"/>
              </a:ext>
            </a:extLst>
          </p:cNvPr>
          <p:cNvSpPr txBox="1">
            <a:spLocks/>
          </p:cNvSpPr>
          <p:nvPr/>
        </p:nvSpPr>
        <p:spPr>
          <a:xfrm>
            <a:off x="342900" y="4609002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Support </a:t>
            </a:r>
            <a:r>
              <a:rPr lang="en-IN" b="1" dirty="0"/>
              <a:t>import duty drawback </a:t>
            </a:r>
            <a:r>
              <a:rPr lang="en-IN" dirty="0"/>
              <a:t>by reimbursing the duty incurred on import of raw material at the time of import</a:t>
            </a:r>
          </a:p>
        </p:txBody>
      </p:sp>
      <p:sp>
        <p:nvSpPr>
          <p:cNvPr id="9" name="Google Shape;216;p21">
            <a:extLst>
              <a:ext uri="{FF2B5EF4-FFF2-40B4-BE49-F238E27FC236}">
                <a16:creationId xmlns:a16="http://schemas.microsoft.com/office/drawing/2014/main" id="{44BCD35D-E6B6-5EF7-7557-5DCE5796DE7B}"/>
              </a:ext>
            </a:extLst>
          </p:cNvPr>
          <p:cNvSpPr txBox="1">
            <a:spLocks/>
          </p:cNvSpPr>
          <p:nvPr/>
        </p:nvSpPr>
        <p:spPr>
          <a:xfrm>
            <a:off x="342901" y="5097769"/>
            <a:ext cx="11519999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Facilitate </a:t>
            </a:r>
            <a:r>
              <a:rPr lang="en-IN" b="1" dirty="0"/>
              <a:t>onboarding business facilitators </a:t>
            </a:r>
            <a:r>
              <a:rPr lang="en-IN" dirty="0"/>
              <a:t>to onboard MSMEs on to online platforms (ONDC, Power2SME etc.) with B2B transactions</a:t>
            </a:r>
          </a:p>
        </p:txBody>
      </p:sp>
      <p:sp>
        <p:nvSpPr>
          <p:cNvPr id="11" name="Google Shape;212;p21">
            <a:extLst>
              <a:ext uri="{FF2B5EF4-FFF2-40B4-BE49-F238E27FC236}">
                <a16:creationId xmlns:a16="http://schemas.microsoft.com/office/drawing/2014/main" id="{B47E2251-A7DA-7CA0-D2A6-2B91075BCEAD}"/>
              </a:ext>
            </a:extLst>
          </p:cNvPr>
          <p:cNvSpPr txBox="1">
            <a:spLocks/>
          </p:cNvSpPr>
          <p:nvPr/>
        </p:nvSpPr>
        <p:spPr>
          <a:xfrm>
            <a:off x="342900" y="2165167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Provide </a:t>
            </a:r>
            <a:r>
              <a:rPr lang="en-IN" b="1" dirty="0"/>
              <a:t>cluster-based testing facilities </a:t>
            </a:r>
            <a:r>
              <a:rPr lang="en-IN" dirty="0"/>
              <a:t>under PPP engagements</a:t>
            </a:r>
          </a:p>
        </p:txBody>
      </p:sp>
      <p:sp>
        <p:nvSpPr>
          <p:cNvPr id="12" name="Google Shape;216;p21">
            <a:extLst>
              <a:ext uri="{FF2B5EF4-FFF2-40B4-BE49-F238E27FC236}">
                <a16:creationId xmlns:a16="http://schemas.microsoft.com/office/drawing/2014/main" id="{4046A15F-3F1B-12E1-6064-FC35897FE3B8}"/>
              </a:ext>
            </a:extLst>
          </p:cNvPr>
          <p:cNvSpPr txBox="1">
            <a:spLocks/>
          </p:cNvSpPr>
          <p:nvPr/>
        </p:nvSpPr>
        <p:spPr>
          <a:xfrm>
            <a:off x="342901" y="5835835"/>
            <a:ext cx="11519999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Creation of </a:t>
            </a:r>
            <a:r>
              <a:rPr lang="en-IN" b="1" dirty="0"/>
              <a:t>directory </a:t>
            </a:r>
            <a:r>
              <a:rPr lang="en-IN" dirty="0"/>
              <a:t>used raw materials</a:t>
            </a:r>
          </a:p>
        </p:txBody>
      </p:sp>
      <p:sp>
        <p:nvSpPr>
          <p:cNvPr id="13" name="Google Shape;216;p21">
            <a:extLst>
              <a:ext uri="{FF2B5EF4-FFF2-40B4-BE49-F238E27FC236}">
                <a16:creationId xmlns:a16="http://schemas.microsoft.com/office/drawing/2014/main" id="{6CF71C72-0E1C-9408-627F-9BD1DEEFBBB8}"/>
              </a:ext>
            </a:extLst>
          </p:cNvPr>
          <p:cNvSpPr txBox="1">
            <a:spLocks/>
          </p:cNvSpPr>
          <p:nvPr/>
        </p:nvSpPr>
        <p:spPr>
          <a:xfrm>
            <a:off x="342901" y="6324600"/>
            <a:ext cx="11519999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Enlist </a:t>
            </a:r>
            <a:r>
              <a:rPr lang="en-IN" b="1" dirty="0"/>
              <a:t>bona fide suppliers </a:t>
            </a:r>
            <a:r>
              <a:rPr lang="en-IN" dirty="0"/>
              <a:t>who meet necessary quality standards </a:t>
            </a:r>
          </a:p>
        </p:txBody>
      </p:sp>
      <p:sp>
        <p:nvSpPr>
          <p:cNvPr id="14" name="Google Shape;213;p21">
            <a:extLst>
              <a:ext uri="{FF2B5EF4-FFF2-40B4-BE49-F238E27FC236}">
                <a16:creationId xmlns:a16="http://schemas.microsoft.com/office/drawing/2014/main" id="{C0B1D3BD-DBAF-3662-DE0E-C8BF3038E5F6}"/>
              </a:ext>
            </a:extLst>
          </p:cNvPr>
          <p:cNvSpPr txBox="1">
            <a:spLocks/>
          </p:cNvSpPr>
          <p:nvPr/>
        </p:nvSpPr>
        <p:spPr>
          <a:xfrm>
            <a:off x="342900" y="3142701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Reforming </a:t>
            </a:r>
            <a:r>
              <a:rPr lang="en-IN" dirty="0"/>
              <a:t>parking/setbacks to optimize land. </a:t>
            </a:r>
          </a:p>
        </p:txBody>
      </p:sp>
      <p:sp>
        <p:nvSpPr>
          <p:cNvPr id="15" name="Google Shape;213;p21">
            <a:extLst>
              <a:ext uri="{FF2B5EF4-FFF2-40B4-BE49-F238E27FC236}">
                <a16:creationId xmlns:a16="http://schemas.microsoft.com/office/drawing/2014/main" id="{67EA417D-F2AA-224A-8F20-439DDDAAE2FD}"/>
              </a:ext>
            </a:extLst>
          </p:cNvPr>
          <p:cNvSpPr txBox="1">
            <a:spLocks/>
          </p:cNvSpPr>
          <p:nvPr/>
        </p:nvSpPr>
        <p:spPr>
          <a:xfrm>
            <a:off x="342900" y="3631468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Construct </a:t>
            </a:r>
            <a:r>
              <a:rPr lang="en-IN" b="1" dirty="0"/>
              <a:t>1 warehouse </a:t>
            </a:r>
            <a:r>
              <a:rPr lang="en-IN" dirty="0"/>
              <a:t>in PPP model </a:t>
            </a:r>
            <a:r>
              <a:rPr lang="en-IN" b="1" dirty="0"/>
              <a:t>in each of the 5 ORR-RRR MSME parks</a:t>
            </a:r>
          </a:p>
        </p:txBody>
      </p:sp>
      <p:pic>
        <p:nvPicPr>
          <p:cNvPr id="16" name="Picture 15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43000DBE-D1B9-0295-9E24-CC486E238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212;p21">
            <a:extLst>
              <a:ext uri="{FF2B5EF4-FFF2-40B4-BE49-F238E27FC236}">
                <a16:creationId xmlns:a16="http://schemas.microsoft.com/office/drawing/2014/main" id="{B5E20CEF-6C4C-82A6-5CD1-B12FC66CD653}"/>
              </a:ext>
            </a:extLst>
          </p:cNvPr>
          <p:cNvSpPr txBox="1">
            <a:spLocks/>
          </p:cNvSpPr>
          <p:nvPr/>
        </p:nvSpPr>
        <p:spPr>
          <a:xfrm>
            <a:off x="336000" y="1756401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Incorporate MSME-focused courses at </a:t>
            </a:r>
            <a:r>
              <a:rPr lang="en-IN" b="1" dirty="0"/>
              <a:t>TG Young India Skills University </a:t>
            </a:r>
            <a:r>
              <a:rPr lang="en-IN" dirty="0"/>
              <a:t>like advanced manufacturing techniques, industrial management and operations</a:t>
            </a:r>
          </a:p>
        </p:txBody>
      </p:sp>
      <p:sp>
        <p:nvSpPr>
          <p:cNvPr id="7" name="Google Shape;213;p21">
            <a:extLst>
              <a:ext uri="{FF2B5EF4-FFF2-40B4-BE49-F238E27FC236}">
                <a16:creationId xmlns:a16="http://schemas.microsoft.com/office/drawing/2014/main" id="{BA5F8FEE-828F-CD86-355C-CF895DFDBB8A}"/>
              </a:ext>
            </a:extLst>
          </p:cNvPr>
          <p:cNvSpPr txBox="1">
            <a:spLocks/>
          </p:cNvSpPr>
          <p:nvPr/>
        </p:nvSpPr>
        <p:spPr>
          <a:xfrm>
            <a:off x="336000" y="2791163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Integration of apprenticeship opportunities to </a:t>
            </a:r>
            <a:r>
              <a:rPr lang="en-IN" b="1" dirty="0"/>
              <a:t>TG DEET platform </a:t>
            </a:r>
            <a:r>
              <a:rPr lang="en-IN" dirty="0"/>
              <a:t>to reduce search cost of labour</a:t>
            </a:r>
          </a:p>
        </p:txBody>
      </p:sp>
      <p:sp>
        <p:nvSpPr>
          <p:cNvPr id="8" name="Google Shape;221;p21">
            <a:extLst>
              <a:ext uri="{FF2B5EF4-FFF2-40B4-BE49-F238E27FC236}">
                <a16:creationId xmlns:a16="http://schemas.microsoft.com/office/drawing/2014/main" id="{25A420BB-4989-43AB-DAC7-D536F4C49E91}"/>
              </a:ext>
            </a:extLst>
          </p:cNvPr>
          <p:cNvSpPr txBox="1">
            <a:spLocks/>
          </p:cNvSpPr>
          <p:nvPr/>
        </p:nvSpPr>
        <p:spPr>
          <a:xfrm>
            <a:off x="336000" y="3576625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>
                <a:sym typeface="Kaisei Decol"/>
              </a:rPr>
              <a:t>Review master plans </a:t>
            </a:r>
            <a:r>
              <a:rPr lang="en-IN" dirty="0">
                <a:sym typeface="Kaisei Decol"/>
              </a:rPr>
              <a:t>restricting worker hostels in industrial zones; PPP agreements for construction of worker hostels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9256A-8206-BA51-271D-34AC6650EC01}"/>
              </a:ext>
            </a:extLst>
          </p:cNvPr>
          <p:cNvSpPr txBox="1"/>
          <p:nvPr/>
        </p:nvSpPr>
        <p:spPr>
          <a:xfrm>
            <a:off x="336000" y="1295400"/>
            <a:ext cx="84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IN" b="1" i="1" dirty="0">
                <a:latin typeface="Calibri" panose="020F0502020204030204" pitchFamily="34" charset="0"/>
                <a:cs typeface="Calibri" panose="020F0502020204030204" pitchFamily="34" charset="0"/>
              </a:rPr>
              <a:t>Encourage skilling, improve diversity in urban jobs</a:t>
            </a:r>
          </a:p>
        </p:txBody>
      </p:sp>
      <p:sp>
        <p:nvSpPr>
          <p:cNvPr id="10" name="Google Shape;215;p21">
            <a:extLst>
              <a:ext uri="{FF2B5EF4-FFF2-40B4-BE49-F238E27FC236}">
                <a16:creationId xmlns:a16="http://schemas.microsoft.com/office/drawing/2014/main" id="{1653B9FB-4552-56E2-8651-A458727B39F9}"/>
              </a:ext>
            </a:extLst>
          </p:cNvPr>
          <p:cNvSpPr txBox="1">
            <a:spLocks/>
          </p:cNvSpPr>
          <p:nvPr/>
        </p:nvSpPr>
        <p:spPr>
          <a:xfrm>
            <a:off x="336000" y="4362087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Simplify labour law </a:t>
            </a:r>
            <a:r>
              <a:rPr lang="en-IN" dirty="0"/>
              <a:t>related compliances and standards for MSMEs. </a:t>
            </a:r>
            <a:r>
              <a:rPr lang="en-IN" dirty="0" err="1"/>
              <a:t>Eg</a:t>
            </a:r>
            <a:r>
              <a:rPr lang="en-IN" dirty="0"/>
              <a:t>: Single license with longer validity for contractors with exemplary record</a:t>
            </a:r>
          </a:p>
        </p:txBody>
      </p:sp>
      <p:sp>
        <p:nvSpPr>
          <p:cNvPr id="11" name="Google Shape;216;p21">
            <a:extLst>
              <a:ext uri="{FF2B5EF4-FFF2-40B4-BE49-F238E27FC236}">
                <a16:creationId xmlns:a16="http://schemas.microsoft.com/office/drawing/2014/main" id="{4FACA10D-4C1E-255B-43AE-ECFABBF729D7}"/>
              </a:ext>
            </a:extLst>
          </p:cNvPr>
          <p:cNvSpPr txBox="1">
            <a:spLocks/>
          </p:cNvSpPr>
          <p:nvPr/>
        </p:nvSpPr>
        <p:spPr>
          <a:xfrm>
            <a:off x="336001" y="5396849"/>
            <a:ext cx="11519999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Regulatory reforms</a:t>
            </a:r>
            <a:r>
              <a:rPr lang="en-IN" dirty="0"/>
              <a:t> in The Telangana Factories Rules, 1950. </a:t>
            </a:r>
            <a:r>
              <a:rPr lang="en-IN" dirty="0" err="1"/>
              <a:t>Eg</a:t>
            </a:r>
            <a:r>
              <a:rPr lang="en-IN" dirty="0"/>
              <a:t>: Reduce restrictions on women in biotech, pharma and food processing</a:t>
            </a:r>
          </a:p>
        </p:txBody>
      </p:sp>
      <p:pic>
        <p:nvPicPr>
          <p:cNvPr id="5" name="Picture 4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0C792B12-1E72-7B87-E285-B0FDCB655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sp>
        <p:nvSpPr>
          <p:cNvPr id="4" name="Google Shape;212;p21">
            <a:extLst>
              <a:ext uri="{FF2B5EF4-FFF2-40B4-BE49-F238E27FC236}">
                <a16:creationId xmlns:a16="http://schemas.microsoft.com/office/drawing/2014/main" id="{214B97FF-6E89-4A0D-A101-8BE8C2A9ACC4}"/>
              </a:ext>
            </a:extLst>
          </p:cNvPr>
          <p:cNvSpPr txBox="1">
            <a:spLocks/>
          </p:cNvSpPr>
          <p:nvPr/>
        </p:nvSpPr>
        <p:spPr>
          <a:xfrm>
            <a:off x="342900" y="2661016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Commission a comprehensive </a:t>
            </a:r>
            <a:r>
              <a:rPr lang="en-IN" b="1" dirty="0"/>
              <a:t>survey of technology adoption </a:t>
            </a:r>
            <a:r>
              <a:rPr lang="en-IN" dirty="0"/>
              <a:t>by MSMEs and develop a catalogue of tech products for Industry 4.0 </a:t>
            </a:r>
          </a:p>
        </p:txBody>
      </p:sp>
      <p:sp>
        <p:nvSpPr>
          <p:cNvPr id="5" name="Google Shape;213;p21">
            <a:extLst>
              <a:ext uri="{FF2B5EF4-FFF2-40B4-BE49-F238E27FC236}">
                <a16:creationId xmlns:a16="http://schemas.microsoft.com/office/drawing/2014/main" id="{43492027-1ABC-A860-3C90-D8C2351DABCB}"/>
              </a:ext>
            </a:extLst>
          </p:cNvPr>
          <p:cNvSpPr txBox="1">
            <a:spLocks/>
          </p:cNvSpPr>
          <p:nvPr/>
        </p:nvSpPr>
        <p:spPr>
          <a:xfrm>
            <a:off x="342900" y="1752600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Constitute Rs 100 crore </a:t>
            </a:r>
            <a:r>
              <a:rPr lang="en-IN" b="1" dirty="0" err="1"/>
              <a:t>Yantram</a:t>
            </a:r>
            <a:r>
              <a:rPr lang="en-IN" b="1" dirty="0"/>
              <a:t> Fund  </a:t>
            </a:r>
            <a:r>
              <a:rPr lang="en-IN" dirty="0"/>
              <a:t>to encourage adoption of technology by MSMEs; monetary assistance during payback period of new tech adoption</a:t>
            </a:r>
          </a:p>
        </p:txBody>
      </p:sp>
      <p:sp>
        <p:nvSpPr>
          <p:cNvPr id="6" name="Google Shape;221;p21">
            <a:extLst>
              <a:ext uri="{FF2B5EF4-FFF2-40B4-BE49-F238E27FC236}">
                <a16:creationId xmlns:a16="http://schemas.microsoft.com/office/drawing/2014/main" id="{B323D850-4292-6585-A905-4B0698378333}"/>
              </a:ext>
            </a:extLst>
          </p:cNvPr>
          <p:cNvSpPr txBox="1">
            <a:spLocks/>
          </p:cNvSpPr>
          <p:nvPr/>
        </p:nvSpPr>
        <p:spPr>
          <a:xfrm>
            <a:off x="342900" y="3569432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>
                <a:sym typeface="Kaisei Decol"/>
              </a:rPr>
              <a:t>Facilitate </a:t>
            </a:r>
            <a:r>
              <a:rPr lang="en-IN" b="1" dirty="0">
                <a:sym typeface="Kaisei Decol"/>
              </a:rPr>
              <a:t>bulk purchase </a:t>
            </a:r>
            <a:r>
              <a:rPr lang="en-IN" dirty="0">
                <a:sym typeface="Kaisei Decol"/>
              </a:rPr>
              <a:t>of digital tech at discounted rates for MSME clusters and industrial parks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779EC-B33A-9C43-0709-92D90AF8BD86}"/>
              </a:ext>
            </a:extLst>
          </p:cNvPr>
          <p:cNvSpPr txBox="1"/>
          <p:nvPr/>
        </p:nvSpPr>
        <p:spPr>
          <a:xfrm>
            <a:off x="336000" y="1295400"/>
            <a:ext cx="84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IN" b="1" i="1" dirty="0">
                <a:latin typeface="Calibri" panose="020F0502020204030204" pitchFamily="34" charset="0"/>
                <a:cs typeface="Calibri" panose="020F0502020204030204" pitchFamily="34" charset="0"/>
              </a:rPr>
              <a:t>Encourage technology upgradation to accelerate production</a:t>
            </a:r>
          </a:p>
        </p:txBody>
      </p:sp>
      <p:sp>
        <p:nvSpPr>
          <p:cNvPr id="8" name="Google Shape;215;p21">
            <a:extLst>
              <a:ext uri="{FF2B5EF4-FFF2-40B4-BE49-F238E27FC236}">
                <a16:creationId xmlns:a16="http://schemas.microsoft.com/office/drawing/2014/main" id="{759DB26D-216A-8B0F-F82B-578BA667E6F5}"/>
              </a:ext>
            </a:extLst>
          </p:cNvPr>
          <p:cNvSpPr txBox="1">
            <a:spLocks/>
          </p:cNvSpPr>
          <p:nvPr/>
        </p:nvSpPr>
        <p:spPr>
          <a:xfrm>
            <a:off x="342900" y="4228549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Fiscal incentiv</a:t>
            </a:r>
            <a:r>
              <a:rPr lang="en-IN" dirty="0"/>
              <a:t>es on IPR registrations: SC/ST: 100%, 3L cap,  Others: 100%, 2L cap</a:t>
            </a:r>
          </a:p>
        </p:txBody>
      </p:sp>
      <p:sp>
        <p:nvSpPr>
          <p:cNvPr id="9" name="Google Shape;216;p21">
            <a:extLst>
              <a:ext uri="{FF2B5EF4-FFF2-40B4-BE49-F238E27FC236}">
                <a16:creationId xmlns:a16="http://schemas.microsoft.com/office/drawing/2014/main" id="{24D1AFC5-959D-4FB0-61BE-FB775B6A7BB3}"/>
              </a:ext>
            </a:extLst>
          </p:cNvPr>
          <p:cNvSpPr txBox="1">
            <a:spLocks/>
          </p:cNvSpPr>
          <p:nvPr/>
        </p:nvSpPr>
        <p:spPr>
          <a:xfrm>
            <a:off x="342901" y="5546783"/>
            <a:ext cx="11519999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Organize </a:t>
            </a:r>
            <a:r>
              <a:rPr lang="en-IN" b="1" dirty="0"/>
              <a:t>workshops and technology fairs </a:t>
            </a:r>
            <a:r>
              <a:rPr lang="en-IN" dirty="0"/>
              <a:t>to facilitate interaction and knowledge sharing between MSMEs and suitable technology providers or larger enterprises</a:t>
            </a:r>
          </a:p>
        </p:txBody>
      </p:sp>
      <p:sp>
        <p:nvSpPr>
          <p:cNvPr id="11" name="Google Shape;215;p21">
            <a:extLst>
              <a:ext uri="{FF2B5EF4-FFF2-40B4-BE49-F238E27FC236}">
                <a16:creationId xmlns:a16="http://schemas.microsoft.com/office/drawing/2014/main" id="{0C3EDA9B-9BAD-56BC-4386-0E5A38A191E7}"/>
              </a:ext>
            </a:extLst>
          </p:cNvPr>
          <p:cNvSpPr txBox="1">
            <a:spLocks/>
          </p:cNvSpPr>
          <p:nvPr/>
        </p:nvSpPr>
        <p:spPr>
          <a:xfrm>
            <a:off x="342900" y="4887666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Facilitate engagement with </a:t>
            </a:r>
            <a:r>
              <a:rPr lang="en-IN" b="1" dirty="0"/>
              <a:t>RICH </a:t>
            </a:r>
            <a:r>
              <a:rPr lang="en-IN" dirty="0"/>
              <a:t>to support research and development activities within the MSME Sector </a:t>
            </a:r>
          </a:p>
        </p:txBody>
      </p:sp>
      <p:pic>
        <p:nvPicPr>
          <p:cNvPr id="12" name="Picture 11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2C874956-FF09-01E8-608D-DF7C407BF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</p:txBody>
      </p:sp>
      <p:sp>
        <p:nvSpPr>
          <p:cNvPr id="6" name="Google Shape;212;p21">
            <a:extLst>
              <a:ext uri="{FF2B5EF4-FFF2-40B4-BE49-F238E27FC236}">
                <a16:creationId xmlns:a16="http://schemas.microsoft.com/office/drawing/2014/main" id="{5A918FCB-EB2D-211C-EA29-B0945EA1A311}"/>
              </a:ext>
            </a:extLst>
          </p:cNvPr>
          <p:cNvSpPr txBox="1">
            <a:spLocks/>
          </p:cNvSpPr>
          <p:nvPr/>
        </p:nvSpPr>
        <p:spPr>
          <a:xfrm>
            <a:off x="304800" y="1845050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Encouraging large industries to </a:t>
            </a:r>
            <a:r>
              <a:rPr lang="en-IN" b="1" dirty="0"/>
              <a:t>procure locally</a:t>
            </a:r>
          </a:p>
        </p:txBody>
      </p:sp>
      <p:sp>
        <p:nvSpPr>
          <p:cNvPr id="7" name="Google Shape;213;p21">
            <a:extLst>
              <a:ext uri="{FF2B5EF4-FFF2-40B4-BE49-F238E27FC236}">
                <a16:creationId xmlns:a16="http://schemas.microsoft.com/office/drawing/2014/main" id="{CBD8DAB2-2699-2AF6-FD3E-F6FA8CB37B16}"/>
              </a:ext>
            </a:extLst>
          </p:cNvPr>
          <p:cNvSpPr txBox="1">
            <a:spLocks/>
          </p:cNvSpPr>
          <p:nvPr/>
        </p:nvSpPr>
        <p:spPr>
          <a:xfrm>
            <a:off x="304800" y="2301982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Govt to support </a:t>
            </a:r>
            <a:r>
              <a:rPr lang="en-IN" b="1" dirty="0"/>
              <a:t>co-location</a:t>
            </a:r>
            <a:r>
              <a:rPr lang="en-IN" dirty="0"/>
              <a:t> of ancillary MSMEs that are a part of supply chains for large-scale MNCs setting base in TG; will offer similar benefits to MSMEs</a:t>
            </a:r>
          </a:p>
        </p:txBody>
      </p:sp>
      <p:sp>
        <p:nvSpPr>
          <p:cNvPr id="8" name="Google Shape;221;p21">
            <a:extLst>
              <a:ext uri="{FF2B5EF4-FFF2-40B4-BE49-F238E27FC236}">
                <a16:creationId xmlns:a16="http://schemas.microsoft.com/office/drawing/2014/main" id="{0CCCA6EA-BC63-2369-F1B1-2C81DC9D2844}"/>
              </a:ext>
            </a:extLst>
          </p:cNvPr>
          <p:cNvSpPr txBox="1">
            <a:spLocks/>
          </p:cNvSpPr>
          <p:nvPr/>
        </p:nvSpPr>
        <p:spPr>
          <a:xfrm>
            <a:off x="304800" y="3008213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Organize </a:t>
            </a:r>
            <a:r>
              <a:rPr lang="en-IN" b="1" dirty="0"/>
              <a:t>supplier meet-ups </a:t>
            </a:r>
            <a:r>
              <a:rPr lang="en-IN" dirty="0"/>
              <a:t>to source feedback from large suppliers on MSME products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D9EFB-A6D1-E68A-A4D2-C308B60988C7}"/>
              </a:ext>
            </a:extLst>
          </p:cNvPr>
          <p:cNvSpPr txBox="1"/>
          <p:nvPr/>
        </p:nvSpPr>
        <p:spPr>
          <a:xfrm>
            <a:off x="336000" y="1295400"/>
            <a:ext cx="84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IN" b="1" i="1" dirty="0">
                <a:latin typeface="Calibri" panose="020F0502020204030204" pitchFamily="34" charset="0"/>
                <a:cs typeface="Calibri" panose="020F0502020204030204" pitchFamily="34" charset="0"/>
              </a:rPr>
              <a:t>Expanding the reach of MSMEs to domestic and global markets </a:t>
            </a:r>
          </a:p>
        </p:txBody>
      </p:sp>
      <p:sp>
        <p:nvSpPr>
          <p:cNvPr id="10" name="Google Shape;215;p21">
            <a:extLst>
              <a:ext uri="{FF2B5EF4-FFF2-40B4-BE49-F238E27FC236}">
                <a16:creationId xmlns:a16="http://schemas.microsoft.com/office/drawing/2014/main" id="{6643D053-408B-068A-30B5-347D482EE28E}"/>
              </a:ext>
            </a:extLst>
          </p:cNvPr>
          <p:cNvSpPr txBox="1">
            <a:spLocks/>
          </p:cNvSpPr>
          <p:nvPr/>
        </p:nvSpPr>
        <p:spPr>
          <a:xfrm>
            <a:off x="304800" y="3922077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Prepare policy with </a:t>
            </a:r>
            <a:r>
              <a:rPr lang="en-IN" b="1" dirty="0"/>
              <a:t>preferential</a:t>
            </a:r>
            <a:r>
              <a:rPr lang="en-IN" dirty="0"/>
              <a:t> </a:t>
            </a:r>
            <a:r>
              <a:rPr lang="en-IN" b="1" dirty="0"/>
              <a:t>public procurement </a:t>
            </a:r>
            <a:r>
              <a:rPr lang="en-IN" dirty="0"/>
              <a:t>from MSMEs</a:t>
            </a:r>
          </a:p>
        </p:txBody>
      </p:sp>
      <p:sp>
        <p:nvSpPr>
          <p:cNvPr id="11" name="Google Shape;216;p21">
            <a:extLst>
              <a:ext uri="{FF2B5EF4-FFF2-40B4-BE49-F238E27FC236}">
                <a16:creationId xmlns:a16="http://schemas.microsoft.com/office/drawing/2014/main" id="{D21F53AD-9A45-917E-83CD-5C82E687EB02}"/>
              </a:ext>
            </a:extLst>
          </p:cNvPr>
          <p:cNvSpPr txBox="1">
            <a:spLocks/>
          </p:cNvSpPr>
          <p:nvPr/>
        </p:nvSpPr>
        <p:spPr>
          <a:xfrm>
            <a:off x="304800" y="4835941"/>
            <a:ext cx="11519999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Enterprise Development Centre platform </a:t>
            </a:r>
            <a:r>
              <a:rPr lang="en-IN" dirty="0"/>
              <a:t>to outline details of export compliances as well as export-related regulations in India and other countries</a:t>
            </a:r>
          </a:p>
        </p:txBody>
      </p:sp>
      <p:sp>
        <p:nvSpPr>
          <p:cNvPr id="12" name="Google Shape;214;p21">
            <a:extLst>
              <a:ext uri="{FF2B5EF4-FFF2-40B4-BE49-F238E27FC236}">
                <a16:creationId xmlns:a16="http://schemas.microsoft.com/office/drawing/2014/main" id="{BAAED161-C5F5-7ABD-ED7B-AC8EBBCA1E40}"/>
              </a:ext>
            </a:extLst>
          </p:cNvPr>
          <p:cNvSpPr txBox="1">
            <a:spLocks/>
          </p:cNvSpPr>
          <p:nvPr/>
        </p:nvSpPr>
        <p:spPr>
          <a:xfrm>
            <a:off x="304800" y="5542172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Incentivize Green Initiatives </a:t>
            </a:r>
            <a:r>
              <a:rPr lang="en-IN" dirty="0"/>
              <a:t>(Renewable Energy, Green Manufacturing Practices, Electric Vehicles (EVs) and Green Mobility, Recycling and Waste Management Facilities etc.)</a:t>
            </a:r>
          </a:p>
        </p:txBody>
      </p:sp>
      <p:sp>
        <p:nvSpPr>
          <p:cNvPr id="5" name="Google Shape;221;p21">
            <a:extLst>
              <a:ext uri="{FF2B5EF4-FFF2-40B4-BE49-F238E27FC236}">
                <a16:creationId xmlns:a16="http://schemas.microsoft.com/office/drawing/2014/main" id="{5972C0EF-845F-B6D1-D2B2-D46BECF7E8BD}"/>
              </a:ext>
            </a:extLst>
          </p:cNvPr>
          <p:cNvSpPr txBox="1">
            <a:spLocks/>
          </p:cNvSpPr>
          <p:nvPr/>
        </p:nvSpPr>
        <p:spPr>
          <a:xfrm>
            <a:off x="304800" y="3465145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Govt to support MSMEs by incorporating the </a:t>
            </a:r>
            <a:r>
              <a:rPr lang="en-IN" b="1" dirty="0"/>
              <a:t>feedback</a:t>
            </a:r>
          </a:p>
        </p:txBody>
      </p:sp>
      <p:sp>
        <p:nvSpPr>
          <p:cNvPr id="13" name="Google Shape;215;p21">
            <a:extLst>
              <a:ext uri="{FF2B5EF4-FFF2-40B4-BE49-F238E27FC236}">
                <a16:creationId xmlns:a16="http://schemas.microsoft.com/office/drawing/2014/main" id="{C7D99BAD-EEB1-2F9B-7253-7479042DED47}"/>
              </a:ext>
            </a:extLst>
          </p:cNvPr>
          <p:cNvSpPr txBox="1">
            <a:spLocks/>
          </p:cNvSpPr>
          <p:nvPr/>
        </p:nvSpPr>
        <p:spPr>
          <a:xfrm>
            <a:off x="304800" y="4379009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dirty="0"/>
              <a:t>Reimburse </a:t>
            </a:r>
            <a:r>
              <a:rPr lang="en-IN" b="1" dirty="0"/>
              <a:t>duty on samples</a:t>
            </a:r>
            <a:r>
              <a:rPr lang="en-IN" dirty="0"/>
              <a:t> valued up to Rs 10L imported for prototyping</a:t>
            </a:r>
          </a:p>
        </p:txBody>
      </p:sp>
      <p:sp>
        <p:nvSpPr>
          <p:cNvPr id="14" name="Google Shape;214;p21">
            <a:extLst>
              <a:ext uri="{FF2B5EF4-FFF2-40B4-BE49-F238E27FC236}">
                <a16:creationId xmlns:a16="http://schemas.microsoft.com/office/drawing/2014/main" id="{D5DD2B1D-F35C-99CF-BBD3-91D81EFA89AF}"/>
              </a:ext>
            </a:extLst>
          </p:cNvPr>
          <p:cNvSpPr txBox="1">
            <a:spLocks/>
          </p:cNvSpPr>
          <p:nvPr/>
        </p:nvSpPr>
        <p:spPr>
          <a:xfrm>
            <a:off x="304800" y="6248400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79850" lvl="1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="0"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r>
              <a:rPr lang="en-IN" b="1" dirty="0"/>
              <a:t>ZED-certified </a:t>
            </a:r>
            <a:r>
              <a:rPr lang="en-IN" dirty="0"/>
              <a:t>clusters to ease certification</a:t>
            </a:r>
          </a:p>
        </p:txBody>
      </p:sp>
      <p:pic>
        <p:nvPicPr>
          <p:cNvPr id="15" name="Picture 14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B7FD7CE1-E649-C1A5-DD3A-93A85FB6E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5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Exclusive MSME 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600203"/>
            <a:ext cx="4953000" cy="4525963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Directorate of Industries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Nodal Agency to resolve all MSME issues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Joint Director, one Asst Director and two IPOs always available.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E0201-DF95-A695-CD34-277D3A45F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2"/>
            <a:ext cx="5618401" cy="4038597"/>
          </a:xfrm>
          <a:prstGeom prst="rect">
            <a:avLst/>
          </a:prstGeom>
        </p:spPr>
      </p:pic>
      <p:pic>
        <p:nvPicPr>
          <p:cNvPr id="7" name="Picture 6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563DCE78-42D2-F9C6-C287-BBF7D79A1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Higher Administrative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86670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E3DF3A82-8E70-AC09-140D-F4C1FDFA7E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15E42-F392-4950-BF19-E6F2E2EBD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D115E42-F392-4950-BF19-E6F2E2EBD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0EBD6-68CB-4EAC-B070-364394DF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A40EBD6-68CB-4EAC-B070-364394DF6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F3A96-F58C-4DA4-98FA-06006AFB9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44F3A96-F58C-4DA4-98FA-06006AFB9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ECAD5-4DAA-4389-9E4A-96F38C6D7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81ECAD5-4DAA-4389-9E4A-96F38C6D7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C6216-2814-4A84-9D02-BEF27CE6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02C6216-2814-4A84-9D02-BEF27CE68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4C784-4002-412A-9691-E7944B52E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124C784-4002-412A-9691-E7944B52E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AF03C-4C23-4E20-9E46-4F65A6E9E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B90AF03C-4C23-4E20-9E46-4F65A6E9E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E0CCC-234D-48CB-97AE-3A7283CA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B3E0CCC-234D-48CB-97AE-3A7283CA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C0D72-A2CE-479F-BA8C-B870F144D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41C0D72-A2CE-479F-BA8C-B870F144D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76F7C0-0A12-4BA9-9398-A4CC19EBB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5576F7C0-0A12-4BA9-9398-A4CC19EBB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BB990-4186-4C1C-8EF3-44C26F66F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47BB990-4186-4C1C-8EF3-44C26F66F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836D0-B7EB-4D36-AB3B-EC15F887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E38836D0-B7EB-4D36-AB3B-EC15F887C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E57C6-7659-498B-B5CE-E9F93650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703E57C6-7659-498B-B5CE-E9F93650A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A176F2-8037-49FC-AA90-244F53EE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FFA176F2-8037-49FC-AA90-244F53EE7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0589F-AA79-4B7B-9D90-0D5FCF1DB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3A10589F-AA79-4B7B-9D90-0D5FCF1DB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3F453-FEFF-4070-A34E-52B7F9DB1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8F23F453-FEFF-4070-A34E-52B7F9DB1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24B07-AF55-40D7-89DE-27F8F0DC2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AA24B07-AF55-40D7-89DE-27F8F0DC2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9A288-380B-42FE-BCCA-D4F54A189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789A288-380B-42FE-BCCA-D4F54A189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E63DEB-312D-4BE8-A31F-2B9755F62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58E63DEB-312D-4BE8-A31F-2B9755F62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B817C7-BC7F-4BC7-BB97-7D00EAE8D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DAB817C7-BC7F-4BC7-BB97-7D00EAE8D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9960864" cy="3048000"/>
          </a:xfrm>
        </p:spPr>
        <p:txBody>
          <a:bodyPr anchor="ctr">
            <a:normAutofit/>
          </a:bodyPr>
          <a:lstStyle/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3" name="Picture 2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C4461C63-A9A9-3C87-8D11-B17FC353F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38" y="615113"/>
            <a:ext cx="5681950" cy="5627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61F4-8594-2722-0D0A-5448E280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MSME definition</a:t>
            </a:r>
            <a:br>
              <a:rPr lang="en-GB" dirty="0"/>
            </a:br>
            <a:r>
              <a:rPr lang="en-GB" sz="2400" dirty="0"/>
              <a:t>Gazette Notification dated 21.03.25</a:t>
            </a:r>
            <a:br>
              <a:rPr lang="en-GB" sz="2400" dirty="0"/>
            </a:br>
            <a:r>
              <a:rPr lang="en-GB" sz="2400" dirty="0"/>
              <a:t>Effective from 01.04.25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5C4F3C-8ED8-9430-09ED-61E1201AF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66071"/>
              </p:ext>
            </p:extLst>
          </p:nvPr>
        </p:nvGraphicFramePr>
        <p:xfrm>
          <a:off x="1103313" y="2052638"/>
          <a:ext cx="8947148" cy="147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9287">
                  <a:extLst>
                    <a:ext uri="{9D8B030D-6E8A-4147-A177-3AD203B41FA5}">
                      <a16:colId xmlns:a16="http://schemas.microsoft.com/office/drawing/2014/main" val="372922848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32335104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6402708"/>
                    </a:ext>
                  </a:extLst>
                </a:gridCol>
                <a:gridCol w="2735261">
                  <a:extLst>
                    <a:ext uri="{9D8B030D-6E8A-4147-A177-3AD203B41FA5}">
                      <a16:colId xmlns:a16="http://schemas.microsoft.com/office/drawing/2014/main" val="3489188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Category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Investment(Rs. Cr)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Turnover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7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Micro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73070"/>
                  </a:ext>
                </a:extLst>
              </a:tr>
              <a:tr h="32988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94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6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3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10CDB-EF0F-5ED2-0F75-9F1192B9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EF97-1558-553E-F43B-2702A946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MSME  earlier Definition</a:t>
            </a:r>
            <a:br>
              <a:rPr lang="en-GB" dirty="0"/>
            </a:b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89A0DD-9527-5083-39F6-C0CE36467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150982"/>
              </p:ext>
            </p:extLst>
          </p:nvPr>
        </p:nvGraphicFramePr>
        <p:xfrm>
          <a:off x="1103313" y="2052638"/>
          <a:ext cx="8947148" cy="147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9287">
                  <a:extLst>
                    <a:ext uri="{9D8B030D-6E8A-4147-A177-3AD203B41FA5}">
                      <a16:colId xmlns:a16="http://schemas.microsoft.com/office/drawing/2014/main" val="372922848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32335104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6402708"/>
                    </a:ext>
                  </a:extLst>
                </a:gridCol>
                <a:gridCol w="2735261">
                  <a:extLst>
                    <a:ext uri="{9D8B030D-6E8A-4147-A177-3AD203B41FA5}">
                      <a16:colId xmlns:a16="http://schemas.microsoft.com/office/drawing/2014/main" val="3489188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Category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Investment(Rs. Cr)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Employment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7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Micro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73070"/>
                  </a:ext>
                </a:extLst>
              </a:tr>
              <a:tr h="32988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94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6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23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MSMEs in Telangana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0" y="1600203"/>
            <a:ext cx="4419600" cy="4525963"/>
          </a:xfrm>
        </p:spPr>
        <p:txBody>
          <a:bodyPr anchor="ctr"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NSSO (Sample Survey) – 2.6 million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UDYAM Registered –more than 1 million (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1,347,394)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Udyam Assist Platform (UAP) - more than 1 million (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1,137,209)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Total - 2,484,603 as on 24.05.2025</a:t>
            </a:r>
          </a:p>
        </p:txBody>
      </p:sp>
      <p:pic>
        <p:nvPicPr>
          <p:cNvPr id="2052" name="Picture 4" descr="telangana map">
            <a:extLst>
              <a:ext uri="{FF2B5EF4-FFF2-40B4-BE49-F238E27FC236}">
                <a16:creationId xmlns:a16="http://schemas.microsoft.com/office/drawing/2014/main" id="{D32B949D-22AE-0415-C0FA-823D2F58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8984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B00A34AB-A9C8-2336-6946-DD488F4F8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Consultative Process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387AD2-E538-5344-E28B-56FD154FAA02}"/>
              </a:ext>
            </a:extLst>
          </p:cNvPr>
          <p:cNvSpPr/>
          <p:nvPr/>
        </p:nvSpPr>
        <p:spPr>
          <a:xfrm>
            <a:off x="609600" y="1600755"/>
            <a:ext cx="10744200" cy="1292816"/>
          </a:xfrm>
          <a:prstGeom prst="roundRect">
            <a:avLst>
              <a:gd name="adj" fmla="val 10000"/>
            </a:avLst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 descr="Boardroom outline">
            <a:extLst>
              <a:ext uri="{FF2B5EF4-FFF2-40B4-BE49-F238E27FC236}">
                <a16:creationId xmlns:a16="http://schemas.microsoft.com/office/drawing/2014/main" id="{5C0712D6-E63D-BD95-8648-4F2936DF43E0}"/>
              </a:ext>
            </a:extLst>
          </p:cNvPr>
          <p:cNvSpPr/>
          <p:nvPr/>
        </p:nvSpPr>
        <p:spPr>
          <a:xfrm>
            <a:off x="1000677" y="1891639"/>
            <a:ext cx="711049" cy="71104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EE5C04-7487-9AE8-99F9-B698C88EDB8F}"/>
              </a:ext>
            </a:extLst>
          </p:cNvPr>
          <p:cNvSpPr/>
          <p:nvPr/>
        </p:nvSpPr>
        <p:spPr>
          <a:xfrm>
            <a:off x="2102803" y="1600755"/>
            <a:ext cx="9250996" cy="1292816"/>
          </a:xfrm>
          <a:custGeom>
            <a:avLst/>
            <a:gdLst>
              <a:gd name="connsiteX0" fmla="*/ 0 w 9250996"/>
              <a:gd name="connsiteY0" fmla="*/ 0 h 1292816"/>
              <a:gd name="connsiteX1" fmla="*/ 9250996 w 9250996"/>
              <a:gd name="connsiteY1" fmla="*/ 0 h 1292816"/>
              <a:gd name="connsiteX2" fmla="*/ 9250996 w 9250996"/>
              <a:gd name="connsiteY2" fmla="*/ 1292816 h 1292816"/>
              <a:gd name="connsiteX3" fmla="*/ 0 w 9250996"/>
              <a:gd name="connsiteY3" fmla="*/ 1292816 h 1292816"/>
              <a:gd name="connsiteX4" fmla="*/ 0 w 9250996"/>
              <a:gd name="connsiteY4" fmla="*/ 0 h 129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996" h="1292816">
                <a:moveTo>
                  <a:pt x="0" y="0"/>
                </a:moveTo>
                <a:lnTo>
                  <a:pt x="9250996" y="0"/>
                </a:lnTo>
                <a:lnTo>
                  <a:pt x="9250996" y="1292816"/>
                </a:lnTo>
                <a:lnTo>
                  <a:pt x="0" y="1292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6823" tIns="136823" rIns="136823" bIns="136823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15 MSME representative bodies consulted; 115 suggestions received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5BDCB-8E1B-813D-797F-166367D625A9}"/>
              </a:ext>
            </a:extLst>
          </p:cNvPr>
          <p:cNvSpPr/>
          <p:nvPr/>
        </p:nvSpPr>
        <p:spPr>
          <a:xfrm>
            <a:off x="609600" y="3216776"/>
            <a:ext cx="10744200" cy="1292816"/>
          </a:xfrm>
          <a:prstGeom prst="roundRect">
            <a:avLst>
              <a:gd name="adj" fmla="val 10000"/>
            </a:avLst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 descr="Online meeting outline">
            <a:extLst>
              <a:ext uri="{FF2B5EF4-FFF2-40B4-BE49-F238E27FC236}">
                <a16:creationId xmlns:a16="http://schemas.microsoft.com/office/drawing/2014/main" id="{D193CBF6-AA28-0304-1B27-C28CE05A7568}"/>
              </a:ext>
            </a:extLst>
          </p:cNvPr>
          <p:cNvSpPr/>
          <p:nvPr/>
        </p:nvSpPr>
        <p:spPr>
          <a:xfrm>
            <a:off x="1000677" y="3507659"/>
            <a:ext cx="711049" cy="71104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ABD752-38B4-048F-5518-3466C19FEDF6}"/>
              </a:ext>
            </a:extLst>
          </p:cNvPr>
          <p:cNvSpPr/>
          <p:nvPr/>
        </p:nvSpPr>
        <p:spPr>
          <a:xfrm>
            <a:off x="2102803" y="3216776"/>
            <a:ext cx="9250996" cy="1292816"/>
          </a:xfrm>
          <a:custGeom>
            <a:avLst/>
            <a:gdLst>
              <a:gd name="connsiteX0" fmla="*/ 0 w 9250996"/>
              <a:gd name="connsiteY0" fmla="*/ 0 h 1292816"/>
              <a:gd name="connsiteX1" fmla="*/ 9250996 w 9250996"/>
              <a:gd name="connsiteY1" fmla="*/ 0 h 1292816"/>
              <a:gd name="connsiteX2" fmla="*/ 9250996 w 9250996"/>
              <a:gd name="connsiteY2" fmla="*/ 1292816 h 1292816"/>
              <a:gd name="connsiteX3" fmla="*/ 0 w 9250996"/>
              <a:gd name="connsiteY3" fmla="*/ 1292816 h 1292816"/>
              <a:gd name="connsiteX4" fmla="*/ 0 w 9250996"/>
              <a:gd name="connsiteY4" fmla="*/ 0 h 129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996" h="1292816">
                <a:moveTo>
                  <a:pt x="0" y="0"/>
                </a:moveTo>
                <a:lnTo>
                  <a:pt x="9250996" y="0"/>
                </a:lnTo>
                <a:lnTo>
                  <a:pt x="9250996" y="1292816"/>
                </a:lnTo>
                <a:lnTo>
                  <a:pt x="0" y="1292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6823" tIns="136823" rIns="136823" bIns="136823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Calibri" panose="020F0502020204030204" pitchFamily="34" charset="0"/>
                <a:cs typeface="Calibri" panose="020F0502020204030204" pitchFamily="34" charset="0"/>
              </a:rPr>
              <a:t>25 meetings conducted with stakeholders from government, industry, and research organisations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ACE0B1-4483-CABC-A193-4B6D7930CE8A}"/>
              </a:ext>
            </a:extLst>
          </p:cNvPr>
          <p:cNvSpPr/>
          <p:nvPr/>
        </p:nvSpPr>
        <p:spPr>
          <a:xfrm>
            <a:off x="609600" y="4832796"/>
            <a:ext cx="10744200" cy="1292816"/>
          </a:xfrm>
          <a:prstGeom prst="roundRect">
            <a:avLst>
              <a:gd name="adj" fmla="val 10000"/>
            </a:avLst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 descr="Document outline">
            <a:extLst>
              <a:ext uri="{FF2B5EF4-FFF2-40B4-BE49-F238E27FC236}">
                <a16:creationId xmlns:a16="http://schemas.microsoft.com/office/drawing/2014/main" id="{A79EDF17-2CB4-4989-C58B-1478A9EC7C7C}"/>
              </a:ext>
            </a:extLst>
          </p:cNvPr>
          <p:cNvSpPr/>
          <p:nvPr/>
        </p:nvSpPr>
        <p:spPr>
          <a:xfrm>
            <a:off x="1000677" y="5123680"/>
            <a:ext cx="711049" cy="711049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F8F2A5-11AC-F1EF-D099-487DD2AA1896}"/>
              </a:ext>
            </a:extLst>
          </p:cNvPr>
          <p:cNvSpPr/>
          <p:nvPr/>
        </p:nvSpPr>
        <p:spPr>
          <a:xfrm>
            <a:off x="2102803" y="4832796"/>
            <a:ext cx="9250996" cy="1292816"/>
          </a:xfrm>
          <a:custGeom>
            <a:avLst/>
            <a:gdLst>
              <a:gd name="connsiteX0" fmla="*/ 0 w 9250996"/>
              <a:gd name="connsiteY0" fmla="*/ 0 h 1292816"/>
              <a:gd name="connsiteX1" fmla="*/ 9250996 w 9250996"/>
              <a:gd name="connsiteY1" fmla="*/ 0 h 1292816"/>
              <a:gd name="connsiteX2" fmla="*/ 9250996 w 9250996"/>
              <a:gd name="connsiteY2" fmla="*/ 1292816 h 1292816"/>
              <a:gd name="connsiteX3" fmla="*/ 0 w 9250996"/>
              <a:gd name="connsiteY3" fmla="*/ 1292816 h 1292816"/>
              <a:gd name="connsiteX4" fmla="*/ 0 w 9250996"/>
              <a:gd name="connsiteY4" fmla="*/ 0 h 129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996" h="1292816">
                <a:moveTo>
                  <a:pt x="0" y="0"/>
                </a:moveTo>
                <a:lnTo>
                  <a:pt x="9250996" y="0"/>
                </a:lnTo>
                <a:lnTo>
                  <a:pt x="9250996" y="1292816"/>
                </a:lnTo>
                <a:lnTo>
                  <a:pt x="0" y="1292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6823" tIns="136823" rIns="136823" bIns="136823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Calibri" panose="020F0502020204030204" pitchFamily="34" charset="0"/>
                <a:cs typeface="Calibri" panose="020F0502020204030204" pitchFamily="34" charset="0"/>
              </a:rPr>
              <a:t>15 documents reviewed including submissions by industry, external consultants, government surveys, and MSME policies of other states</a:t>
            </a:r>
          </a:p>
        </p:txBody>
      </p:sp>
      <p:pic>
        <p:nvPicPr>
          <p:cNvPr id="5" name="Picture 4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08BF07D0-1894-4D8E-CDC8-507C6D53E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 Faced by MSMEs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12;p21">
            <a:extLst>
              <a:ext uri="{FF2B5EF4-FFF2-40B4-BE49-F238E27FC236}">
                <a16:creationId xmlns:a16="http://schemas.microsoft.com/office/drawing/2014/main" id="{0C1961F1-BBBA-F1AA-5F35-BA3D438F0EF1}"/>
              </a:ext>
            </a:extLst>
          </p:cNvPr>
          <p:cNvSpPr txBox="1">
            <a:spLocks/>
          </p:cNvSpPr>
          <p:nvPr/>
        </p:nvSpPr>
        <p:spPr>
          <a:xfrm>
            <a:off x="348000" y="1828800"/>
            <a:ext cx="3600000" cy="198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Dot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lvl="0" indent="-3429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2pPr>
            <a:lvl3pPr marL="1143000" lvl="2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3pPr>
            <a:lvl4pPr marL="1600200" lvl="3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4pPr>
            <a:lvl5pPr marL="2057400" lvl="4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5pPr>
            <a:lvl6pPr marL="2514600" lvl="5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6pPr>
            <a:lvl7pPr marL="2971800" lvl="6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7pPr>
            <a:lvl8pPr marL="3429000" lvl="7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8pPr>
            <a:lvl9pPr marL="3886200" lvl="8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  <a:sym typeface="Kaisei Decol"/>
              </a:rPr>
              <a:t>Land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I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Kaisei Decol"/>
              </a:rPr>
              <a:t>Affordability challenges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I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Kaisei Decol"/>
              </a:rPr>
              <a:t>Low supply of industrial plots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lang="en-I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Kaisei Decol"/>
              </a:rPr>
              <a:t>Zoning restricts supply of land</a:t>
            </a:r>
          </a:p>
        </p:txBody>
      </p:sp>
      <p:sp>
        <p:nvSpPr>
          <p:cNvPr id="8" name="Google Shape;213;p21">
            <a:extLst>
              <a:ext uri="{FF2B5EF4-FFF2-40B4-BE49-F238E27FC236}">
                <a16:creationId xmlns:a16="http://schemas.microsoft.com/office/drawing/2014/main" id="{6BDA726F-236B-37D2-E489-987CCF2AA548}"/>
              </a:ext>
            </a:extLst>
          </p:cNvPr>
          <p:cNvSpPr txBox="1">
            <a:spLocks/>
          </p:cNvSpPr>
          <p:nvPr/>
        </p:nvSpPr>
        <p:spPr>
          <a:xfrm>
            <a:off x="4296000" y="1828800"/>
            <a:ext cx="3600000" cy="198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Dot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lvl="0" indent="-3429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2pPr>
            <a:lvl3pPr marL="1143000" lvl="2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3pPr>
            <a:lvl4pPr marL="1600200" lvl="3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4pPr>
            <a:lvl5pPr marL="2057400" lvl="4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5pPr>
            <a:lvl6pPr marL="2514600" lvl="5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6pPr>
            <a:lvl7pPr marL="2971800" lvl="6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7pPr>
            <a:lvl8pPr marL="3429000" lvl="7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8pPr>
            <a:lvl9pPr marL="3886200" lvl="8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  <a:sym typeface="Kaisei Decol"/>
              </a:rPr>
              <a:t>Finance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Working capital stress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Collateral commitments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High demand of credit not met</a:t>
            </a:r>
          </a:p>
        </p:txBody>
      </p:sp>
      <p:sp>
        <p:nvSpPr>
          <p:cNvPr id="9" name="Google Shape;214;p21">
            <a:extLst>
              <a:ext uri="{FF2B5EF4-FFF2-40B4-BE49-F238E27FC236}">
                <a16:creationId xmlns:a16="http://schemas.microsoft.com/office/drawing/2014/main" id="{801C26DD-AD57-3E2B-F28F-84796A392A93}"/>
              </a:ext>
            </a:extLst>
          </p:cNvPr>
          <p:cNvSpPr txBox="1">
            <a:spLocks/>
          </p:cNvSpPr>
          <p:nvPr/>
        </p:nvSpPr>
        <p:spPr>
          <a:xfrm>
            <a:off x="8244000" y="3947038"/>
            <a:ext cx="3600000" cy="198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Dot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marR="0" lvl="0" indent="-1270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2pPr>
            <a:lvl3pPr marL="1143000" lvl="2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3pPr>
            <a:lvl4pPr marL="1600200" lvl="3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4pPr>
            <a:lvl5pPr marL="2057400" lvl="4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5pPr>
            <a:lvl6pPr marL="2514600" lvl="5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6pPr>
            <a:lvl7pPr marL="2971800" lvl="6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7pPr>
            <a:lvl8pPr marL="3429000" lvl="7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8pPr>
            <a:lvl9pPr marL="3886200" lvl="8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9pPr>
          </a:lstStyle>
          <a:p>
            <a:pPr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  <a:sym typeface="Kaisei Decol"/>
              </a:rPr>
              <a:t>Markets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Low awareness on export requirements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Quality certifications reqd.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Leveraging eCommerce platforms</a:t>
            </a:r>
          </a:p>
        </p:txBody>
      </p:sp>
      <p:sp>
        <p:nvSpPr>
          <p:cNvPr id="10" name="Google Shape;215;p21">
            <a:extLst>
              <a:ext uri="{FF2B5EF4-FFF2-40B4-BE49-F238E27FC236}">
                <a16:creationId xmlns:a16="http://schemas.microsoft.com/office/drawing/2014/main" id="{3AF69EEA-2771-37D3-65D2-A614AE1E9014}"/>
              </a:ext>
            </a:extLst>
          </p:cNvPr>
          <p:cNvSpPr txBox="1">
            <a:spLocks/>
          </p:cNvSpPr>
          <p:nvPr/>
        </p:nvSpPr>
        <p:spPr>
          <a:xfrm>
            <a:off x="348000" y="3936456"/>
            <a:ext cx="3600000" cy="198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Dot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marR="0" lvl="0" indent="-1270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2pPr>
            <a:lvl3pPr marL="1143000" lvl="2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3pPr>
            <a:lvl4pPr marL="1600200" lvl="3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4pPr>
            <a:lvl5pPr marL="2057400" lvl="4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5pPr>
            <a:lvl6pPr marL="2514600" lvl="5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6pPr>
            <a:lvl7pPr marL="2971800" lvl="6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7pPr>
            <a:lvl8pPr marL="3429000" lvl="7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8pPr>
            <a:lvl9pPr marL="3886200" lvl="8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9pPr>
          </a:lstStyle>
          <a:p>
            <a:pPr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  <a:sym typeface="Kaisei Decol"/>
              </a:rPr>
              <a:t>Labour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Access to skilled labour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Retaining migrant worker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Low Female labour participation</a:t>
            </a:r>
          </a:p>
        </p:txBody>
      </p:sp>
      <p:sp>
        <p:nvSpPr>
          <p:cNvPr id="11" name="Google Shape;216;p21">
            <a:extLst>
              <a:ext uri="{FF2B5EF4-FFF2-40B4-BE49-F238E27FC236}">
                <a16:creationId xmlns:a16="http://schemas.microsoft.com/office/drawing/2014/main" id="{CE25A569-68BB-DB0D-FE20-D4A109AC6DBA}"/>
              </a:ext>
            </a:extLst>
          </p:cNvPr>
          <p:cNvSpPr txBox="1">
            <a:spLocks/>
          </p:cNvSpPr>
          <p:nvPr/>
        </p:nvSpPr>
        <p:spPr>
          <a:xfrm>
            <a:off x="4296000" y="3936450"/>
            <a:ext cx="3600000" cy="198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Dot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marR="0" lvl="0" indent="-1270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2pPr>
            <a:lvl3pPr marL="1143000" lvl="2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3pPr>
            <a:lvl4pPr marL="1600200" lvl="3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4pPr>
            <a:lvl5pPr marL="2057400" lvl="4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5pPr>
            <a:lvl6pPr marL="2514600" lvl="5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6pPr>
            <a:lvl7pPr marL="2971800" lvl="6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7pPr>
            <a:lvl8pPr marL="3429000" lvl="7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8pPr>
            <a:lvl9pPr marL="3886200" lvl="8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9pPr>
          </a:lstStyle>
          <a:p>
            <a:pPr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  <a:sym typeface="Kaisei Decol"/>
              </a:rPr>
              <a:t>Technology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Sub-optimal tech systems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High cost of tech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Low adoption of digital solutions</a:t>
            </a:r>
          </a:p>
        </p:txBody>
      </p:sp>
      <p:sp>
        <p:nvSpPr>
          <p:cNvPr id="12" name="Google Shape;221;p21">
            <a:extLst>
              <a:ext uri="{FF2B5EF4-FFF2-40B4-BE49-F238E27FC236}">
                <a16:creationId xmlns:a16="http://schemas.microsoft.com/office/drawing/2014/main" id="{C6AA3D52-CFD5-6C73-5F93-918386355868}"/>
              </a:ext>
            </a:extLst>
          </p:cNvPr>
          <p:cNvSpPr txBox="1">
            <a:spLocks/>
          </p:cNvSpPr>
          <p:nvPr/>
        </p:nvSpPr>
        <p:spPr>
          <a:xfrm>
            <a:off x="8244000" y="1828825"/>
            <a:ext cx="3600000" cy="198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Dot"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lvl="0" indent="-3429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2pPr>
            <a:lvl3pPr marL="1143000" lvl="2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3pPr>
            <a:lvl4pPr marL="1600200" lvl="3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4pPr>
            <a:lvl5pPr marL="2057400" lvl="4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5pPr>
            <a:lvl6pPr marL="2514600" lvl="5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6pPr>
            <a:lvl7pPr marL="2971800" lvl="6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7pPr>
            <a:lvl8pPr marL="3429000" lvl="7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8pPr>
            <a:lvl9pPr marL="3886200" lvl="8" indent="-228600" algn="l" defTabSz="914400" rtl="0" eaLnBrk="1" latinLnBrk="0" hangingPunct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 kern="1200">
                <a:solidFill>
                  <a:srgbClr val="000000"/>
                </a:solidFill>
                <a:latin typeface="Kaisei Decol"/>
                <a:ea typeface="Kaisei Decol"/>
                <a:cs typeface="Kaisei Decol"/>
                <a:sym typeface="Kaisei Deco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  <a:sym typeface="Kaisei Decol"/>
              </a:rPr>
              <a:t>Raw Materials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Availability of raw materials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Local testing centres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reqd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Easing warehouse construction</a:t>
            </a:r>
          </a:p>
        </p:txBody>
      </p:sp>
      <p:pic>
        <p:nvPicPr>
          <p:cNvPr id="5" name="Picture 4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985EEBF7-2532-D93E-8B5F-CB554CB1B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Target-Indicators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7CB8D7-7266-3B2E-6F8A-12D6A299904D}"/>
              </a:ext>
            </a:extLst>
          </p:cNvPr>
          <p:cNvGrpSpPr/>
          <p:nvPr/>
        </p:nvGrpSpPr>
        <p:grpSpPr>
          <a:xfrm>
            <a:off x="622299" y="1738684"/>
            <a:ext cx="10744200" cy="711049"/>
            <a:chOff x="609600" y="1738684"/>
            <a:chExt cx="10744200" cy="71104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0C9EFD0-4933-852D-548F-EB8D35928717}"/>
                </a:ext>
              </a:extLst>
            </p:cNvPr>
            <p:cNvSpPr/>
            <p:nvPr/>
          </p:nvSpPr>
          <p:spPr>
            <a:xfrm>
              <a:off x="609600" y="1738684"/>
              <a:ext cx="10744200" cy="71104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 descr="Briefcase outline">
              <a:extLst>
                <a:ext uri="{FF2B5EF4-FFF2-40B4-BE49-F238E27FC236}">
                  <a16:creationId xmlns:a16="http://schemas.microsoft.com/office/drawing/2014/main" id="{55B92137-611B-4E69-46C5-0F1326AAEAAB}"/>
                </a:ext>
              </a:extLst>
            </p:cNvPr>
            <p:cNvSpPr/>
            <p:nvPr/>
          </p:nvSpPr>
          <p:spPr>
            <a:xfrm>
              <a:off x="1000677" y="1738684"/>
              <a:ext cx="711049" cy="71104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99E4A56-1377-03FE-E697-81E80AD7A1DB}"/>
                </a:ext>
              </a:extLst>
            </p:cNvPr>
            <p:cNvSpPr/>
            <p:nvPr/>
          </p:nvSpPr>
          <p:spPr>
            <a:xfrm>
              <a:off x="2102803" y="1738684"/>
              <a:ext cx="9250996" cy="711048"/>
            </a:xfrm>
            <a:custGeom>
              <a:avLst/>
              <a:gdLst>
                <a:gd name="connsiteX0" fmla="*/ 0 w 9250996"/>
                <a:gd name="connsiteY0" fmla="*/ 0 h 1292816"/>
                <a:gd name="connsiteX1" fmla="*/ 9250996 w 9250996"/>
                <a:gd name="connsiteY1" fmla="*/ 0 h 1292816"/>
                <a:gd name="connsiteX2" fmla="*/ 9250996 w 9250996"/>
                <a:gd name="connsiteY2" fmla="*/ 1292816 h 1292816"/>
                <a:gd name="connsiteX3" fmla="*/ 0 w 9250996"/>
                <a:gd name="connsiteY3" fmla="*/ 1292816 h 1292816"/>
                <a:gd name="connsiteX4" fmla="*/ 0 w 9250996"/>
                <a:gd name="connsiteY4" fmla="*/ 0 h 129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0996" h="1292816">
                  <a:moveTo>
                    <a:pt x="0" y="0"/>
                  </a:moveTo>
                  <a:lnTo>
                    <a:pt x="9250996" y="0"/>
                  </a:lnTo>
                  <a:lnTo>
                    <a:pt x="9250996" y="1292816"/>
                  </a:lnTo>
                  <a:lnTo>
                    <a:pt x="0" y="1292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823" tIns="136823" rIns="136823" bIns="136823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20% increase in job creation in MSME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A52E68-2637-2A95-1E7F-961BD73A23BB}"/>
              </a:ext>
            </a:extLst>
          </p:cNvPr>
          <p:cNvGrpSpPr/>
          <p:nvPr/>
        </p:nvGrpSpPr>
        <p:grpSpPr>
          <a:xfrm>
            <a:off x="622299" y="2892715"/>
            <a:ext cx="10744200" cy="711049"/>
            <a:chOff x="609600" y="2882495"/>
            <a:chExt cx="10744200" cy="71104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4BA5173-D677-3184-93A3-0F716DB7B56B}"/>
                </a:ext>
              </a:extLst>
            </p:cNvPr>
            <p:cNvSpPr/>
            <p:nvPr/>
          </p:nvSpPr>
          <p:spPr>
            <a:xfrm>
              <a:off x="609600" y="2882495"/>
              <a:ext cx="10744200" cy="71104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 descr="Factory outline">
              <a:extLst>
                <a:ext uri="{FF2B5EF4-FFF2-40B4-BE49-F238E27FC236}">
                  <a16:creationId xmlns:a16="http://schemas.microsoft.com/office/drawing/2014/main" id="{A3E12DEA-1EE5-3DEE-07C2-7BB2737BA724}"/>
                </a:ext>
              </a:extLst>
            </p:cNvPr>
            <p:cNvSpPr/>
            <p:nvPr/>
          </p:nvSpPr>
          <p:spPr>
            <a:xfrm>
              <a:off x="1000677" y="2882495"/>
              <a:ext cx="711049" cy="711049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9516E6-3345-2DBF-3F34-CA221254329C}"/>
                </a:ext>
              </a:extLst>
            </p:cNvPr>
            <p:cNvSpPr/>
            <p:nvPr/>
          </p:nvSpPr>
          <p:spPr>
            <a:xfrm>
              <a:off x="2102803" y="2882495"/>
              <a:ext cx="9250996" cy="711048"/>
            </a:xfrm>
            <a:custGeom>
              <a:avLst/>
              <a:gdLst>
                <a:gd name="connsiteX0" fmla="*/ 0 w 9250996"/>
                <a:gd name="connsiteY0" fmla="*/ 0 h 1292816"/>
                <a:gd name="connsiteX1" fmla="*/ 9250996 w 9250996"/>
                <a:gd name="connsiteY1" fmla="*/ 0 h 1292816"/>
                <a:gd name="connsiteX2" fmla="*/ 9250996 w 9250996"/>
                <a:gd name="connsiteY2" fmla="*/ 1292816 h 1292816"/>
                <a:gd name="connsiteX3" fmla="*/ 0 w 9250996"/>
                <a:gd name="connsiteY3" fmla="*/ 1292816 h 1292816"/>
                <a:gd name="connsiteX4" fmla="*/ 0 w 9250996"/>
                <a:gd name="connsiteY4" fmla="*/ 0 h 129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0996" h="1292816">
                  <a:moveTo>
                    <a:pt x="0" y="0"/>
                  </a:moveTo>
                  <a:lnTo>
                    <a:pt x="9250996" y="0"/>
                  </a:lnTo>
                  <a:lnTo>
                    <a:pt x="9250996" y="1292816"/>
                  </a:lnTo>
                  <a:lnTo>
                    <a:pt x="0" y="1292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823" tIns="136823" rIns="136823" bIns="136823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20% Increase in MSMEs in Districts that have less than 10% of total MSMEs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D5AB92-2856-AE67-256E-DF2BC492B4AE}"/>
              </a:ext>
            </a:extLst>
          </p:cNvPr>
          <p:cNvGrpSpPr/>
          <p:nvPr/>
        </p:nvGrpSpPr>
        <p:grpSpPr>
          <a:xfrm>
            <a:off x="622299" y="4046746"/>
            <a:ext cx="10744200" cy="711049"/>
            <a:chOff x="609600" y="5160558"/>
            <a:chExt cx="10744200" cy="7110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530B872-FA9F-C19A-D911-CD1D69A1B4E0}"/>
                </a:ext>
              </a:extLst>
            </p:cNvPr>
            <p:cNvSpPr/>
            <p:nvPr/>
          </p:nvSpPr>
          <p:spPr>
            <a:xfrm>
              <a:off x="609600" y="5160558"/>
              <a:ext cx="10744200" cy="71104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 descr="Upward trend outline">
              <a:extLst>
                <a:ext uri="{FF2B5EF4-FFF2-40B4-BE49-F238E27FC236}">
                  <a16:creationId xmlns:a16="http://schemas.microsoft.com/office/drawing/2014/main" id="{48866563-E2E8-2CE5-7070-1242F81C5746}"/>
                </a:ext>
              </a:extLst>
            </p:cNvPr>
            <p:cNvSpPr/>
            <p:nvPr/>
          </p:nvSpPr>
          <p:spPr>
            <a:xfrm>
              <a:off x="1000677" y="5160558"/>
              <a:ext cx="711049" cy="711049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D35832-5D4D-D784-25CF-B5BBAF9165F5}"/>
                </a:ext>
              </a:extLst>
            </p:cNvPr>
            <p:cNvSpPr/>
            <p:nvPr/>
          </p:nvSpPr>
          <p:spPr>
            <a:xfrm>
              <a:off x="2102803" y="5160558"/>
              <a:ext cx="9250996" cy="711048"/>
            </a:xfrm>
            <a:custGeom>
              <a:avLst/>
              <a:gdLst>
                <a:gd name="connsiteX0" fmla="*/ 0 w 9250996"/>
                <a:gd name="connsiteY0" fmla="*/ 0 h 1292816"/>
                <a:gd name="connsiteX1" fmla="*/ 9250996 w 9250996"/>
                <a:gd name="connsiteY1" fmla="*/ 0 h 1292816"/>
                <a:gd name="connsiteX2" fmla="*/ 9250996 w 9250996"/>
                <a:gd name="connsiteY2" fmla="*/ 1292816 h 1292816"/>
                <a:gd name="connsiteX3" fmla="*/ 0 w 9250996"/>
                <a:gd name="connsiteY3" fmla="*/ 1292816 h 1292816"/>
                <a:gd name="connsiteX4" fmla="*/ 0 w 9250996"/>
                <a:gd name="connsiteY4" fmla="*/ 0 h 129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0996" h="1292816">
                  <a:moveTo>
                    <a:pt x="0" y="0"/>
                  </a:moveTo>
                  <a:lnTo>
                    <a:pt x="9250996" y="0"/>
                  </a:lnTo>
                  <a:lnTo>
                    <a:pt x="9250996" y="1292816"/>
                  </a:lnTo>
                  <a:lnTo>
                    <a:pt x="0" y="1292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823" tIns="136823" rIns="136823" bIns="136823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10% increase in GVA Contribution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D7B415-D494-DE05-4DB4-A54276C2C796}"/>
              </a:ext>
            </a:extLst>
          </p:cNvPr>
          <p:cNvGrpSpPr/>
          <p:nvPr/>
        </p:nvGrpSpPr>
        <p:grpSpPr>
          <a:xfrm>
            <a:off x="622299" y="5200778"/>
            <a:ext cx="10744200" cy="711049"/>
            <a:chOff x="609600" y="5160558"/>
            <a:chExt cx="10744200" cy="71104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A307FB7-A3F3-8BAD-3ADA-8440722BA3EE}"/>
                </a:ext>
              </a:extLst>
            </p:cNvPr>
            <p:cNvSpPr/>
            <p:nvPr/>
          </p:nvSpPr>
          <p:spPr>
            <a:xfrm>
              <a:off x="609600" y="5160558"/>
              <a:ext cx="10744200" cy="71104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 descr="Business Growth outline">
              <a:extLst>
                <a:ext uri="{FF2B5EF4-FFF2-40B4-BE49-F238E27FC236}">
                  <a16:creationId xmlns:a16="http://schemas.microsoft.com/office/drawing/2014/main" id="{D039F5B9-9DE2-6BE6-D929-A7C99935EE9D}"/>
                </a:ext>
              </a:extLst>
            </p:cNvPr>
            <p:cNvSpPr/>
            <p:nvPr/>
          </p:nvSpPr>
          <p:spPr>
            <a:xfrm>
              <a:off x="1000677" y="5160558"/>
              <a:ext cx="711049" cy="711049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10B3A0-315D-A9CB-C63B-1613B657FEF7}"/>
                </a:ext>
              </a:extLst>
            </p:cNvPr>
            <p:cNvSpPr/>
            <p:nvPr/>
          </p:nvSpPr>
          <p:spPr>
            <a:xfrm>
              <a:off x="2102803" y="5160558"/>
              <a:ext cx="9250996" cy="711048"/>
            </a:xfrm>
            <a:custGeom>
              <a:avLst/>
              <a:gdLst>
                <a:gd name="connsiteX0" fmla="*/ 0 w 9250996"/>
                <a:gd name="connsiteY0" fmla="*/ 0 h 1292816"/>
                <a:gd name="connsiteX1" fmla="*/ 9250996 w 9250996"/>
                <a:gd name="connsiteY1" fmla="*/ 0 h 1292816"/>
                <a:gd name="connsiteX2" fmla="*/ 9250996 w 9250996"/>
                <a:gd name="connsiteY2" fmla="*/ 1292816 h 1292816"/>
                <a:gd name="connsiteX3" fmla="*/ 0 w 9250996"/>
                <a:gd name="connsiteY3" fmla="*/ 1292816 h 1292816"/>
                <a:gd name="connsiteX4" fmla="*/ 0 w 9250996"/>
                <a:gd name="connsiteY4" fmla="*/ 0 h 129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0996" h="1292816">
                  <a:moveTo>
                    <a:pt x="0" y="0"/>
                  </a:moveTo>
                  <a:lnTo>
                    <a:pt x="9250996" y="0"/>
                  </a:lnTo>
                  <a:lnTo>
                    <a:pt x="9250996" y="1292816"/>
                  </a:lnTo>
                  <a:lnTo>
                    <a:pt x="0" y="1292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823" tIns="136823" rIns="136823" bIns="136823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10% of MSMEs graduate to next size category</a:t>
              </a:r>
            </a:p>
          </p:txBody>
        </p:sp>
      </p:grpSp>
      <p:pic>
        <p:nvPicPr>
          <p:cNvPr id="5" name="Picture 4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67B1ED42-5915-8BF1-3A0F-B42E4539BC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Policy Launch</a:t>
            </a:r>
          </a:p>
        </p:txBody>
      </p:sp>
      <p:pic>
        <p:nvPicPr>
          <p:cNvPr id="2050" name="Picture 2" descr="MSME Policy -2024 Launch – Telangana State Portal">
            <a:extLst>
              <a:ext uri="{FF2B5EF4-FFF2-40B4-BE49-F238E27FC236}">
                <a16:creationId xmlns:a16="http://schemas.microsoft.com/office/drawing/2014/main" id="{9F6C5539-55D0-0F4C-AB3E-C80777A1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5486400" cy="3668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MSME Policy -2024 Launch – Telangana State Portal">
            <a:extLst>
              <a:ext uri="{FF2B5EF4-FFF2-40B4-BE49-F238E27FC236}">
                <a16:creationId xmlns:a16="http://schemas.microsoft.com/office/drawing/2014/main" id="{D294B7D6-5CE3-2FF9-7C7F-910AF4EE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5486400" cy="3657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CBEAC5EC-07E6-42A1-C521-A9E99B06E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</a:p>
        </p:txBody>
      </p:sp>
      <p:sp>
        <p:nvSpPr>
          <p:cNvPr id="4" name="Google Shape;212;p21">
            <a:extLst>
              <a:ext uri="{FF2B5EF4-FFF2-40B4-BE49-F238E27FC236}">
                <a16:creationId xmlns:a16="http://schemas.microsoft.com/office/drawing/2014/main" id="{195FD868-3D3D-F5B4-4850-D1845A1D4CE9}"/>
              </a:ext>
            </a:extLst>
          </p:cNvPr>
          <p:cNvSpPr txBox="1">
            <a:spLocks/>
          </p:cNvSpPr>
          <p:nvPr/>
        </p:nvSpPr>
        <p:spPr>
          <a:xfrm>
            <a:off x="342900" y="1745649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pPr>
              <a:lnSpc>
                <a:spcPct val="90000"/>
              </a:lnSpc>
            </a:pPr>
            <a:r>
              <a:rPr lang="en-IN" b="1" dirty="0"/>
              <a:t>10 industrial parks</a:t>
            </a:r>
            <a:r>
              <a:rPr lang="en-IN" dirty="0"/>
              <a:t> between ORR-RRR, 5 dedicated to MSMEs (1 park reserved for women-owned MSMEs and innovative startups each)</a:t>
            </a:r>
          </a:p>
        </p:txBody>
      </p:sp>
      <p:sp>
        <p:nvSpPr>
          <p:cNvPr id="5" name="Google Shape;213;p21">
            <a:extLst>
              <a:ext uri="{FF2B5EF4-FFF2-40B4-BE49-F238E27FC236}">
                <a16:creationId xmlns:a16="http://schemas.microsoft.com/office/drawing/2014/main" id="{53F57FF4-C5DD-89EF-F3E9-850FFBA4752F}"/>
              </a:ext>
            </a:extLst>
          </p:cNvPr>
          <p:cNvSpPr txBox="1">
            <a:spLocks/>
          </p:cNvSpPr>
          <p:nvPr/>
        </p:nvSpPr>
        <p:spPr>
          <a:xfrm>
            <a:off x="342900" y="3064990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pPr>
              <a:lnSpc>
                <a:spcPct val="90000"/>
              </a:lnSpc>
            </a:pPr>
            <a:r>
              <a:rPr lang="en-IN" b="1" dirty="0"/>
              <a:t>Expand areas </a:t>
            </a:r>
            <a:r>
              <a:rPr lang="en-IN" dirty="0"/>
              <a:t>marked for industrial, commercial, and mixed-use zones b/w ORR-RRR, allow green/orange industrial MSMEs to operate in semi-urban areas</a:t>
            </a:r>
          </a:p>
        </p:txBody>
      </p:sp>
      <p:sp>
        <p:nvSpPr>
          <p:cNvPr id="6" name="Google Shape;221;p21">
            <a:extLst>
              <a:ext uri="{FF2B5EF4-FFF2-40B4-BE49-F238E27FC236}">
                <a16:creationId xmlns:a16="http://schemas.microsoft.com/office/drawing/2014/main" id="{E46B7E17-A290-27FE-0F1B-5939DF901FD6}"/>
              </a:ext>
            </a:extLst>
          </p:cNvPr>
          <p:cNvSpPr txBox="1">
            <a:spLocks/>
          </p:cNvSpPr>
          <p:nvPr/>
        </p:nvSpPr>
        <p:spPr>
          <a:xfrm>
            <a:off x="342900" y="3849310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pPr>
              <a:lnSpc>
                <a:spcPct val="90000"/>
              </a:lnSpc>
            </a:pPr>
            <a:r>
              <a:rPr lang="en-IN" dirty="0">
                <a:sym typeface="Kaisei Decol"/>
              </a:rPr>
              <a:t>Land cost </a:t>
            </a:r>
            <a:r>
              <a:rPr lang="en-IN" b="1" dirty="0">
                <a:sym typeface="Kaisei Decol"/>
              </a:rPr>
              <a:t>rebate</a:t>
            </a:r>
            <a:r>
              <a:rPr lang="en-IN" dirty="0">
                <a:sym typeface="Kaisei Decol"/>
              </a:rPr>
              <a:t> for SC/ST;  50% </a:t>
            </a:r>
            <a:r>
              <a:rPr lang="en-IN" dirty="0" err="1">
                <a:sym typeface="Kaisei Decol"/>
              </a:rPr>
              <a:t>upto</a:t>
            </a:r>
            <a:r>
              <a:rPr lang="en-IN" dirty="0">
                <a:sym typeface="Kaisei Decol"/>
              </a:rPr>
              <a:t> 50L cap</a:t>
            </a:r>
          </a:p>
        </p:txBody>
      </p:sp>
      <p:sp>
        <p:nvSpPr>
          <p:cNvPr id="7" name="Google Shape;215;p21">
            <a:extLst>
              <a:ext uri="{FF2B5EF4-FFF2-40B4-BE49-F238E27FC236}">
                <a16:creationId xmlns:a16="http://schemas.microsoft.com/office/drawing/2014/main" id="{81BA35F9-2829-1048-51C6-73DBC7652C6E}"/>
              </a:ext>
            </a:extLst>
          </p:cNvPr>
          <p:cNvSpPr txBox="1">
            <a:spLocks/>
          </p:cNvSpPr>
          <p:nvPr/>
        </p:nvSpPr>
        <p:spPr>
          <a:xfrm>
            <a:off x="342900" y="4384331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pPr>
              <a:lnSpc>
                <a:spcPct val="90000"/>
              </a:lnSpc>
            </a:pPr>
            <a:r>
              <a:rPr lang="en-IN" dirty="0"/>
              <a:t>Development of private </a:t>
            </a:r>
            <a:r>
              <a:rPr lang="en-IN" b="1" dirty="0"/>
              <a:t>flatted factory complexes </a:t>
            </a:r>
            <a:r>
              <a:rPr lang="en-IN" dirty="0"/>
              <a:t>and industrial parks by offering stamp duty discounts and land cost rebates.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8B194-365B-27B5-0B34-73EBAB23CB99}"/>
              </a:ext>
            </a:extLst>
          </p:cNvPr>
          <p:cNvSpPr txBox="1"/>
          <p:nvPr/>
        </p:nvSpPr>
        <p:spPr>
          <a:xfrm>
            <a:off x="336000" y="12954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IN" b="1" i="1" dirty="0">
                <a:latin typeface="Calibri" panose="020F0502020204030204" pitchFamily="34" charset="0"/>
                <a:cs typeface="Calibri" panose="020F0502020204030204" pitchFamily="34" charset="0"/>
              </a:rPr>
              <a:t>Increasing availability of accessible and affordable land</a:t>
            </a:r>
          </a:p>
        </p:txBody>
      </p:sp>
      <p:sp>
        <p:nvSpPr>
          <p:cNvPr id="10" name="Google Shape;215;p21">
            <a:extLst>
              <a:ext uri="{FF2B5EF4-FFF2-40B4-BE49-F238E27FC236}">
                <a16:creationId xmlns:a16="http://schemas.microsoft.com/office/drawing/2014/main" id="{9ACA4D92-A4F4-6DF1-CF8C-5BD473A9CF30}"/>
              </a:ext>
            </a:extLst>
          </p:cNvPr>
          <p:cNvSpPr txBox="1">
            <a:spLocks/>
          </p:cNvSpPr>
          <p:nvPr/>
        </p:nvSpPr>
        <p:spPr>
          <a:xfrm>
            <a:off x="342900" y="6022219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pPr>
              <a:lnSpc>
                <a:spcPct val="90000"/>
              </a:lnSpc>
            </a:pPr>
            <a:r>
              <a:rPr lang="en-IN" dirty="0"/>
              <a:t>Scheme permitting TGIIC to lease industrial plots/sheds for </a:t>
            </a:r>
            <a:r>
              <a:rPr lang="en-IN" b="1" dirty="0"/>
              <a:t>30-year period </a:t>
            </a:r>
            <a:r>
              <a:rPr lang="en-IN" dirty="0"/>
              <a:t>on recovery of upfront lease premium fixed from time to time </a:t>
            </a:r>
          </a:p>
        </p:txBody>
      </p:sp>
      <p:sp>
        <p:nvSpPr>
          <p:cNvPr id="11" name="Google Shape;212;p21">
            <a:extLst>
              <a:ext uri="{FF2B5EF4-FFF2-40B4-BE49-F238E27FC236}">
                <a16:creationId xmlns:a16="http://schemas.microsoft.com/office/drawing/2014/main" id="{BB28D5F5-DD8D-C6DC-837A-C1873D33952A}"/>
              </a:ext>
            </a:extLst>
          </p:cNvPr>
          <p:cNvSpPr txBox="1">
            <a:spLocks/>
          </p:cNvSpPr>
          <p:nvPr/>
        </p:nvSpPr>
        <p:spPr>
          <a:xfrm>
            <a:off x="342900" y="2529969"/>
            <a:ext cx="11520000" cy="4339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pPr>
              <a:lnSpc>
                <a:spcPct val="90000"/>
              </a:lnSpc>
            </a:pPr>
            <a:r>
              <a:rPr lang="en-IN" dirty="0"/>
              <a:t>10% plots </a:t>
            </a:r>
            <a:r>
              <a:rPr lang="en-IN" b="1" dirty="0"/>
              <a:t>reserved </a:t>
            </a:r>
            <a:r>
              <a:rPr lang="en-IN" dirty="0"/>
              <a:t>for women, 15% plots reserved for SC entrepreneurs and 9% plots reserved for ST entrepreneurs</a:t>
            </a:r>
          </a:p>
        </p:txBody>
      </p:sp>
      <p:sp>
        <p:nvSpPr>
          <p:cNvPr id="12" name="Google Shape;215;p21">
            <a:extLst>
              <a:ext uri="{FF2B5EF4-FFF2-40B4-BE49-F238E27FC236}">
                <a16:creationId xmlns:a16="http://schemas.microsoft.com/office/drawing/2014/main" id="{D65436AF-0738-0B17-7CB2-E449CBF45171}"/>
              </a:ext>
            </a:extLst>
          </p:cNvPr>
          <p:cNvSpPr txBox="1">
            <a:spLocks/>
          </p:cNvSpPr>
          <p:nvPr/>
        </p:nvSpPr>
        <p:spPr>
          <a:xfrm>
            <a:off x="342900" y="5203276"/>
            <a:ext cx="11520000" cy="6832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Kaisei Decol"/>
                <a:cs typeface="Calibri" panose="020F0502020204030204" pitchFamily="34" charset="0"/>
              </a:defRPr>
            </a:lvl1pPr>
            <a:lvl2pPr marL="742950" lvl="1" indent="-28575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8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2pPr>
            <a:lvl3pPr marL="11430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4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3pPr>
            <a:lvl4pPr marL="1600200" lvl="3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4pPr>
            <a:lvl5pPr marL="2057400" lvl="4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5pPr>
            <a:lvl6pPr marL="2514600" lvl="5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6pPr>
            <a:lvl7pPr marL="2971800" lvl="6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7pPr>
            <a:lvl8pPr marL="3429000" lvl="7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8pPr>
            <a:lvl9pPr marL="3886200" lvl="8" indent="-228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000"/>
              <a:buFont typeface="Kaisei Decol"/>
              <a:buNone/>
              <a:defRPr sz="2000" b="1">
                <a:solidFill>
                  <a:srgbClr val="000000"/>
                </a:solidFill>
                <a:latin typeface="Kaisei Decol"/>
                <a:ea typeface="Kaisei Decol"/>
                <a:cs typeface="Kaisei Decol"/>
              </a:defRPr>
            </a:lvl9pPr>
          </a:lstStyle>
          <a:p>
            <a:pPr>
              <a:lnSpc>
                <a:spcPct val="90000"/>
              </a:lnSpc>
            </a:pPr>
            <a:r>
              <a:rPr lang="en-IN" dirty="0"/>
              <a:t>Govt to construct flatted factories with in-built facilities for women across </a:t>
            </a:r>
            <a:r>
              <a:rPr lang="en-IN" b="1" dirty="0"/>
              <a:t>119 constituencies</a:t>
            </a:r>
            <a:r>
              <a:rPr lang="en-IN" dirty="0"/>
              <a:t>; encourage women members of SHGs to set up small businesses</a:t>
            </a:r>
          </a:p>
        </p:txBody>
      </p:sp>
      <p:pic>
        <p:nvPicPr>
          <p:cNvPr id="13" name="Picture 12" descr="A circular emblem with a graphic design&#10;&#10;Description automatically generated">
            <a:extLst>
              <a:ext uri="{FF2B5EF4-FFF2-40B4-BE49-F238E27FC236}">
                <a16:creationId xmlns:a16="http://schemas.microsoft.com/office/drawing/2014/main" id="{DC7FAFF8-05F0-8148-E477-9609A2575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14689"/>
            <a:ext cx="1143000" cy="115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4">
      <a:dk1>
        <a:srgbClr val="FFFFFF"/>
      </a:dk1>
      <a:lt1>
        <a:srgbClr val="000000"/>
      </a:lt1>
      <a:dk2>
        <a:srgbClr val="399993"/>
      </a:dk2>
      <a:lt2>
        <a:srgbClr val="1E5155"/>
      </a:lt2>
      <a:accent1>
        <a:srgbClr val="002060"/>
      </a:accent1>
      <a:accent2>
        <a:srgbClr val="0070C0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801</TotalTime>
  <Words>1159</Words>
  <Application>Microsoft Office PowerPoint</Application>
  <PresentationFormat>Widescreen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Century Gothic</vt:lpstr>
      <vt:lpstr>Kaisei Decol</vt:lpstr>
      <vt:lpstr>Wingdings 3</vt:lpstr>
      <vt:lpstr>Ion</vt:lpstr>
      <vt:lpstr>        THE  TELANGANA MSME POLICY  Director of Industries,  Government of Telangana</vt:lpstr>
      <vt:lpstr>MSME definition Gazette Notification dated 21.03.25 Effective from 01.04.25</vt:lpstr>
      <vt:lpstr>MSME  earlier Definition </vt:lpstr>
      <vt:lpstr>MSMEs in Telangana</vt:lpstr>
      <vt:lpstr>Consultative Process</vt:lpstr>
      <vt:lpstr> Challenges Faced by MSMEs </vt:lpstr>
      <vt:lpstr>Target-Indicators</vt:lpstr>
      <vt:lpstr>The Policy Launch</vt:lpstr>
      <vt:lpstr>Land</vt:lpstr>
      <vt:lpstr>Finance</vt:lpstr>
      <vt:lpstr>Raw material</vt:lpstr>
      <vt:lpstr>Labour</vt:lpstr>
      <vt:lpstr>Technology</vt:lpstr>
      <vt:lpstr>Marketing</vt:lpstr>
      <vt:lpstr>Exclusive MSME Wing</vt:lpstr>
      <vt:lpstr>Higher Administrative Structure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OF THE NEW AND 1st TELANGANA MSME POLICY</dc:title>
  <dc:creator>NAVEEN REDDY</dc:creator>
  <cp:lastModifiedBy>kuchipudi madhukar babu</cp:lastModifiedBy>
  <cp:revision>61</cp:revision>
  <dcterms:created xsi:type="dcterms:W3CDTF">2024-08-05T12:22:18Z</dcterms:created>
  <dcterms:modified xsi:type="dcterms:W3CDTF">2025-06-09T11:09:42Z</dcterms:modified>
</cp:coreProperties>
</file>