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6" r:id="rId13"/>
    <p:sldId id="267" r:id="rId14"/>
    <p:sldId id="268" r:id="rId15"/>
    <p:sldId id="272" r:id="rId16"/>
    <p:sldId id="269" r:id="rId17"/>
    <p:sldId id="287" r:id="rId18"/>
    <p:sldId id="288" r:id="rId19"/>
    <p:sldId id="274" r:id="rId20"/>
    <p:sldId id="286" r:id="rId2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5" d="100"/>
          <a:sy n="105" d="100"/>
        </p:scale>
        <p:origin x="73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slide. This session has three parts: Part 1 covers domestic ESOP deferral; Part 2 covers foreign stock plans (RSU/ESOP/ESPP) with Finance Act 2024 capital gains updates; Part 3 is a quick summary of salary deductions and regime comparison.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summary slide for Section 19. The key message is CONSOLIDATION — all these used to be in different sections of the 1961 Act and are now in one place. For the audience, the important practical ones are: standard deduction (automatic), gratuity (check Govt vs private and PGA coverage), leave encashment (taxable during service!), and Section 89 (Form 10E is mandatory).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reference table. The KEY message: almost everything is old-regime only. Only employer NPS (Section 124(2)) is the exception in the new regime. Encourage audience to check if their employer is contributing NPS at 14% — that's the single best tax tool available in the new regime.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NPS &amp; EPF — Key Talking Points:
TIER 1 — ₹1.5L Grouped Cap:
• 80CCD(1)/Section 124(1): Employee NPS up to 10% of salary — competes with EPF &amp; all 80C instruments
• Employee EPF 12% under 80C/Section 123 — same ₹1.5L pool
• These ALL compete: if EPF + LIC + PPF = ₹1.5L already, no room for 80CCD(1)
TIER 2 — Independent ₹50K:
• 80CCD(1B)/Section 124(3): Additional ₹50,000 completely outside ₹1.5L cap
• Old regime only. NPS Vatsalya (minor children, from FY 2025-26) also eligible here
TIER 3 — Employer NPS:
• 80CCD(2)/Section 124(2): Employer's NPS up to 14% of salary (raised from 10% for private sector by Finance Act 2024)
• ONLY Chapter VIII deduction available in New Tax Regime
• Falls outside all caps — not counted in ₹1.5L or ₹50K
₹7.5L Aggregate Employer Cap:
• Finance Act 2020 introduced Section 17(2)(vii): Employer EPF + NPS + Superannuation &gt; ₹7.5L = taxable perquisite
• Rule 3B: Annual interest/dividend on excess also taxable separately
• Threshold: Basic &gt; ~₹29L where EPF(12%) + NPS(14%) = 26% × salary exceeds ₹7.5L
• Example: ₹30L basic → ₹3.6L EPF + ₹4.2L NPS = ₹7.8L → ₹30,000 taxable perquisite
• ₹10L basic: EPF ₹1.2L + NPS ₹1.4L = ₹2.6L — well within cap, no issue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comparison slide. Emphasize: the new regime is DEFAULT — employees must actively opt out. The dramatically lower slab rates (30% threshold at ₹24L vs ₹10L in old regime) mean the new regime often wins for mid-income earners even after accounting for deductions.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1: HRA binding constraint is condition (b) = Rent ₹18L – 10% basic ₹7L = ₹11L. Mumbai now qualifies for 50% HRA rate under 2025 Act (was 40% under 1961 Act — though Mumbai was always 50%, the NEW METROS like Hyd/Pune/Bengaluru changed). Education allowance (₹72K) is exempt only in old regime. Employer NPS ₹9.8L shown in gross salary for both regimes; deducted under Sec 124(2) in Slide 2.</a:t>
            </a:r>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TEACHING POINTS:
1. Chapter VIII: Old regime gets 5 deductions totalling ₹14.55L. New regime gets only employer NPS (₹9.8L).
2. TOTAL INCOME COMPARISON:
   Old regime: ₹93,72,500 — just below the ₹1 crore surcharge threshold
   New regime: ₹1,09,94,500 — above ₹1 crore, in the 15% surcharge bracket
3. THE SURCHARGE BRACKET STORY:
   Old 10% × ₹26,24,250 = ₹2,62,425
   New 15% × ₹28,78,350 = ₹4,31,753
   Surcharge alone saves: ₹1,69,328!
4. VERDICT: Old regime total ₹30,02,142 vs New ₹34,42,507 → Old saves ₹4,40,365
5. The deductions in the old regime serve a DOUBLE benefit:
   (a) Directly reduce taxable income (₹14.55L in deductions → ~₹4.36L in tax at 30%)
   (b) Push income below ₹1Cr, saving the higher 15% surcharge bracket
Note: Tax figures include slab + surcharge + cess. Marginal relief check not needed here as old regime income (₹93.7L) is well below ₹1Cr threshold.</a:t>
            </a:r>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very important slide to dwell on. The common assumption that 'old regime is better if you have deductions' is wrong for many mid-income earners. The illustration in Module 9 will prove this with actual numbers.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for Q&amp;A. Have the research document available for reference. Remind participants that the module-wise notes in the document contain more detail, worked examples, and landmark case references.</a:t>
            </a:r>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1 ESOP Domestic. Key points:
1. Section renumbered: 17(2)(vi) → 17(1)(d).
2. Deferral: 48 months extended to 60 months under the new Act.
3. Start-up eligibility: Section 140 (formerly 80-IAC).
4. Payment mechanism changed from TDS to direct payment with demand notice.
5. 'Whichever is earliest' rule unchanged.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the scene for foreign stock plans. RSU is the most common today — especially in IT and MNC contexts. ESOP is the traditional form. ESPP is less common but exists in large US-listed companies. Key distinction for tax: taxable event is vesting (RSU), exercise (ESOP), or purchase (ESPP).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Section reference update from 17(2)(vi) to 17(1)(d) under 2025 Act. The STC mechanism is critical for ITR reporting — STC transactions often result in a tiny capital gain or loss (since the sale is very close to the FMV used for perquisite computation), but it MUST be reported. Many employees miss this. Section 49(2AA) equivalent ensures the perquisite FMV becomes the acquisition cost.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CRITICAL UPDATE from reference deck (June 2024): LTCG rate dropped from 20% to 12.5% w.e.f. 23 July 2024. Indexation REMOVED. These are major Finance Act 2024 changes.
Foreign shares are treated as UNLISTED in India (not listed on Indian stock exchanges). The ₹1.25L annual exemption under Section 112A applies only to STT-paid domestic equity — NOT to foreign shares.
The holding period for long-term classification: &gt; 24 months (changed from &gt; 36 months by Finance Act 2024 for unlisted shares). Before FA2024, it was 36 months for unlisted shares. Now it's 24 months.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 67 is the most commonly missed compliance step. Many employees claim FTC but either file it late or forget it altogether. Courts and the Tribunal have held that where Form 67 is not filed within the due date, FTC cannot be granted — the return filing date, not the extended date, is the cutoff.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Schedule FA disclosure is MANDATORY for Resident Ordinary Residents (ROR). Non-disclosure triggers Black Money Act penalties. Key practical issue: the calendar year (Jan-Dec) in FA vs financial year (Apr-Mar) for ITR is a genuine complication — most employees hold shares acquired in different months across both periods.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0" y="594360"/>
            <a:ext cx="9144000" cy="384048"/>
          </a:xfrm>
          <a:prstGeom prst="rect">
            <a:avLst/>
          </a:prstGeom>
          <a:noFill/>
        </p:spPr>
        <p:txBody>
          <a:bodyPr wrap="square" rtlCol="0" anchor="ctr"/>
          <a:lstStyle/>
          <a:p>
            <a:pPr marL="0" indent="0" algn="ctr">
              <a:buNone/>
            </a:pPr>
            <a:r>
              <a:rPr lang="en-US" sz="1300" b="1" kern="0" spc="500" dirty="0">
                <a:solidFill>
                  <a:srgbClr val="AACCEE"/>
                </a:solidFill>
                <a:latin typeface="Arial" panose="020B0604020202020204" pitchFamily="34" charset="0"/>
                <a:ea typeface="Arial" panose="020B0604020202020204" pitchFamily="34" charset="-122"/>
                <a:cs typeface="Arial" panose="020B0604020202020204" pitchFamily="34" charset="-120"/>
              </a:rPr>
              <a:t>INCOME TAX ACT, 2025</a:t>
            </a:r>
            <a:endParaRPr lang="en-US" sz="1300" dirty="0"/>
          </a:p>
        </p:txBody>
      </p:sp>
      <p:sp>
        <p:nvSpPr>
          <p:cNvPr id="3" name="Text 1"/>
          <p:cNvSpPr/>
          <p:nvPr/>
        </p:nvSpPr>
        <p:spPr>
          <a:xfrm>
            <a:off x="548640" y="1005840"/>
            <a:ext cx="8046720" cy="1005840"/>
          </a:xfrm>
          <a:prstGeom prst="rect">
            <a:avLst/>
          </a:prstGeom>
          <a:noFill/>
        </p:spPr>
        <p:txBody>
          <a:bodyPr wrap="square" rtlCol="0" anchor="ctr"/>
          <a:lstStyle/>
          <a:p>
            <a:pPr marL="0" indent="0" algn="ctr">
              <a:buNone/>
            </a:pPr>
            <a:r>
              <a:rPr lang="en-US" sz="3600" b="1" dirty="0">
                <a:solidFill>
                  <a:srgbClr val="FFFFFF"/>
                </a:solidFill>
                <a:latin typeface="Cambria" panose="02040503050406030204" pitchFamily="34" charset="0"/>
                <a:ea typeface="Cambria" panose="02040503050406030204" pitchFamily="34" charset="-122"/>
                <a:cs typeface="Cambria" panose="02040503050406030204" pitchFamily="34" charset="-120"/>
              </a:rPr>
              <a:t>ESOP Taxation, Salary Deductions &amp; Computation</a:t>
            </a:r>
            <a:endParaRPr lang="en-US" sz="3600" dirty="0"/>
          </a:p>
        </p:txBody>
      </p:sp>
      <p:sp>
        <p:nvSpPr>
          <p:cNvPr id="4" name="Text 2"/>
          <p:cNvSpPr/>
          <p:nvPr/>
        </p:nvSpPr>
        <p:spPr>
          <a:xfrm>
            <a:off x="914400" y="2029968"/>
            <a:ext cx="7315200" cy="384048"/>
          </a:xfrm>
          <a:prstGeom prst="rect">
            <a:avLst/>
          </a:prstGeom>
          <a:noFill/>
        </p:spPr>
        <p:txBody>
          <a:bodyPr wrap="square" rtlCol="0" anchor="ctr"/>
          <a:lstStyle/>
          <a:p>
            <a:pPr marL="0" indent="0" algn="ctr">
              <a:buNone/>
            </a:pPr>
            <a:r>
              <a:rPr lang="en-US" sz="1400" i="1" dirty="0">
                <a:solidFill>
                  <a:srgbClr val="ADD8E6"/>
                </a:solidFill>
                <a:latin typeface="Arial" panose="020B0604020202020204" pitchFamily="34" charset="0"/>
                <a:ea typeface="Arial" panose="020B0604020202020204" pitchFamily="34" charset="-122"/>
                <a:cs typeface="Arial" panose="020B0604020202020204" pitchFamily="34" charset="-120"/>
              </a:rPr>
              <a:t>1961 Act vs 2025 Act  |  Practical Illustrations</a:t>
            </a:r>
            <a:endParaRPr lang="en-US" sz="1400" dirty="0"/>
          </a:p>
        </p:txBody>
      </p:sp>
      <p:sp>
        <p:nvSpPr>
          <p:cNvPr id="5" name="Shape 3"/>
          <p:cNvSpPr/>
          <p:nvPr/>
        </p:nvSpPr>
        <p:spPr>
          <a:xfrm>
            <a:off x="1371600" y="2606040"/>
            <a:ext cx="2148840" cy="1828800"/>
          </a:xfrm>
          <a:prstGeom prst="roundRect">
            <a:avLst>
              <a:gd name="adj" fmla="val 6000"/>
            </a:avLst>
          </a:prstGeom>
          <a:solidFill>
            <a:srgbClr val="FFFFFF">
              <a:alpha val="12000"/>
            </a:srgbClr>
          </a:solidFill>
          <a:ln w="12700">
            <a:solidFill>
              <a:srgbClr val="AACCEE"/>
            </a:solidFill>
            <a:prstDash val="solid"/>
          </a:ln>
        </p:spPr>
        <p:txBody>
          <a:bodyPr/>
          <a:lstStyle/>
          <a:p>
            <a:endParaRPr lang="en-IN"/>
          </a:p>
        </p:txBody>
      </p:sp>
      <p:pic>
        <p:nvPicPr>
          <p:cNvPr id="6" name="Image 0" descr="preencoded.png"/>
          <p:cNvPicPr>
            <a:picLocks noChangeAspect="1"/>
          </p:cNvPicPr>
          <p:nvPr/>
        </p:nvPicPr>
        <p:blipFill>
          <a:blip r:embed="rId1"/>
          <a:stretch>
            <a:fillRect/>
          </a:stretch>
        </p:blipFill>
        <p:spPr>
          <a:xfrm>
            <a:off x="2221992" y="2715768"/>
            <a:ext cx="411480" cy="411480"/>
          </a:xfrm>
          <a:prstGeom prst="rect">
            <a:avLst/>
          </a:prstGeom>
        </p:spPr>
      </p:pic>
      <p:sp>
        <p:nvSpPr>
          <p:cNvPr id="7" name="Text 4"/>
          <p:cNvSpPr/>
          <p:nvPr/>
        </p:nvSpPr>
        <p:spPr>
          <a:xfrm>
            <a:off x="1371600" y="3182112"/>
            <a:ext cx="2148840" cy="274320"/>
          </a:xfrm>
          <a:prstGeom prst="rect">
            <a:avLst/>
          </a:prstGeom>
          <a:noFill/>
        </p:spPr>
        <p:txBody>
          <a:bodyPr wrap="square" rtlCol="0" anchor="ctr"/>
          <a:lstStyle/>
          <a:p>
            <a:pPr marL="0" indent="0" algn="ctr">
              <a:buNone/>
            </a:pPr>
            <a:r>
              <a:rPr lang="en-US" sz="1000" b="1" dirty="0">
                <a:solidFill>
                  <a:srgbClr val="FFD580"/>
                </a:solidFill>
                <a:latin typeface="Arial" panose="020B0604020202020204" pitchFamily="34" charset="0"/>
                <a:ea typeface="Arial" panose="020B0604020202020204" pitchFamily="34" charset="-122"/>
                <a:cs typeface="Arial" panose="020B0604020202020204" pitchFamily="34" charset="-120"/>
              </a:rPr>
              <a:t>PART 1</a:t>
            </a:r>
            <a:endParaRPr lang="en-US" sz="1000" dirty="0"/>
          </a:p>
        </p:txBody>
      </p:sp>
      <p:sp>
        <p:nvSpPr>
          <p:cNvPr id="8" name="Text 5"/>
          <p:cNvSpPr/>
          <p:nvPr/>
        </p:nvSpPr>
        <p:spPr>
          <a:xfrm>
            <a:off x="1371600" y="3456432"/>
            <a:ext cx="2148840" cy="841248"/>
          </a:xfrm>
          <a:prstGeom prst="rect">
            <a:avLst/>
          </a:prstGeom>
          <a:noFill/>
        </p:spPr>
        <p:txBody>
          <a:bodyPr wrap="square" rtlCol="0" anchor="ctr"/>
          <a:lstStyle/>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ESOP</a:t>
            </a:r>
            <a:endParaRPr lang="en-US" sz="1200" dirty="0"/>
          </a:p>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Domestic</a:t>
            </a:r>
            <a:endParaRPr lang="en-US" sz="1200" dirty="0"/>
          </a:p>
        </p:txBody>
      </p:sp>
      <p:sp>
        <p:nvSpPr>
          <p:cNvPr id="9" name="Shape 6"/>
          <p:cNvSpPr/>
          <p:nvPr/>
        </p:nvSpPr>
        <p:spPr>
          <a:xfrm>
            <a:off x="3840480" y="2606040"/>
            <a:ext cx="2148840" cy="1828800"/>
          </a:xfrm>
          <a:prstGeom prst="roundRect">
            <a:avLst>
              <a:gd name="adj" fmla="val 6000"/>
            </a:avLst>
          </a:prstGeom>
          <a:solidFill>
            <a:srgbClr val="FFFFFF">
              <a:alpha val="12000"/>
            </a:srgbClr>
          </a:solidFill>
          <a:ln w="12700">
            <a:solidFill>
              <a:srgbClr val="AACCEE"/>
            </a:solidFill>
            <a:prstDash val="solid"/>
          </a:ln>
        </p:spPr>
        <p:txBody>
          <a:bodyPr/>
          <a:lstStyle/>
          <a:p>
            <a:endParaRPr lang="en-IN"/>
          </a:p>
        </p:txBody>
      </p:sp>
      <p:pic>
        <p:nvPicPr>
          <p:cNvPr id="10" name="Image 1" descr="preencoded.png"/>
          <p:cNvPicPr>
            <a:picLocks noChangeAspect="1"/>
          </p:cNvPicPr>
          <p:nvPr/>
        </p:nvPicPr>
        <p:blipFill>
          <a:blip r:embed="rId2"/>
          <a:stretch>
            <a:fillRect/>
          </a:stretch>
        </p:blipFill>
        <p:spPr>
          <a:xfrm>
            <a:off x="4690872" y="2715768"/>
            <a:ext cx="411480" cy="411480"/>
          </a:xfrm>
          <a:prstGeom prst="rect">
            <a:avLst/>
          </a:prstGeom>
        </p:spPr>
      </p:pic>
      <p:sp>
        <p:nvSpPr>
          <p:cNvPr id="11" name="Text 7"/>
          <p:cNvSpPr/>
          <p:nvPr/>
        </p:nvSpPr>
        <p:spPr>
          <a:xfrm>
            <a:off x="3840480" y="3182112"/>
            <a:ext cx="2148840" cy="274320"/>
          </a:xfrm>
          <a:prstGeom prst="rect">
            <a:avLst/>
          </a:prstGeom>
          <a:noFill/>
        </p:spPr>
        <p:txBody>
          <a:bodyPr wrap="square" rtlCol="0" anchor="ctr"/>
          <a:lstStyle/>
          <a:p>
            <a:pPr marL="0" indent="0" algn="ctr">
              <a:buNone/>
            </a:pPr>
            <a:r>
              <a:rPr lang="en-US" sz="1000" b="1" dirty="0">
                <a:solidFill>
                  <a:srgbClr val="FFD580"/>
                </a:solidFill>
                <a:latin typeface="Arial" panose="020B0604020202020204" pitchFamily="34" charset="0"/>
                <a:ea typeface="Arial" panose="020B0604020202020204" pitchFamily="34" charset="-122"/>
                <a:cs typeface="Arial" panose="020B0604020202020204" pitchFamily="34" charset="-120"/>
              </a:rPr>
              <a:t>PART 2</a:t>
            </a:r>
            <a:endParaRPr lang="en-US" sz="1000" dirty="0"/>
          </a:p>
        </p:txBody>
      </p:sp>
      <p:sp>
        <p:nvSpPr>
          <p:cNvPr id="12" name="Text 8"/>
          <p:cNvSpPr/>
          <p:nvPr/>
        </p:nvSpPr>
        <p:spPr>
          <a:xfrm>
            <a:off x="3840480" y="3456432"/>
            <a:ext cx="2148840" cy="841248"/>
          </a:xfrm>
          <a:prstGeom prst="rect">
            <a:avLst/>
          </a:prstGeom>
          <a:noFill/>
        </p:spPr>
        <p:txBody>
          <a:bodyPr wrap="square" rtlCol="0" anchor="ctr"/>
          <a:lstStyle/>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ESOP</a:t>
            </a:r>
            <a:endParaRPr lang="en-US" sz="1200" dirty="0"/>
          </a:p>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Foreign Stocks</a:t>
            </a:r>
            <a:endParaRPr lang="en-US" sz="1200" dirty="0"/>
          </a:p>
        </p:txBody>
      </p:sp>
      <p:sp>
        <p:nvSpPr>
          <p:cNvPr id="13" name="Shape 9"/>
          <p:cNvSpPr/>
          <p:nvPr/>
        </p:nvSpPr>
        <p:spPr>
          <a:xfrm>
            <a:off x="6309360" y="2606040"/>
            <a:ext cx="2148840" cy="1828800"/>
          </a:xfrm>
          <a:prstGeom prst="roundRect">
            <a:avLst>
              <a:gd name="adj" fmla="val 6000"/>
            </a:avLst>
          </a:prstGeom>
          <a:solidFill>
            <a:srgbClr val="FFFFFF">
              <a:alpha val="12000"/>
            </a:srgbClr>
          </a:solidFill>
          <a:ln w="12700">
            <a:solidFill>
              <a:srgbClr val="AACCEE"/>
            </a:solidFill>
            <a:prstDash val="solid"/>
          </a:ln>
        </p:spPr>
        <p:txBody>
          <a:bodyPr/>
          <a:lstStyle/>
          <a:p>
            <a:endParaRPr lang="en-IN"/>
          </a:p>
        </p:txBody>
      </p:sp>
      <p:pic>
        <p:nvPicPr>
          <p:cNvPr id="14" name="Image 2" descr="preencoded.png"/>
          <p:cNvPicPr>
            <a:picLocks noChangeAspect="1"/>
          </p:cNvPicPr>
          <p:nvPr/>
        </p:nvPicPr>
        <p:blipFill>
          <a:blip r:embed="rId3"/>
          <a:stretch>
            <a:fillRect/>
          </a:stretch>
        </p:blipFill>
        <p:spPr>
          <a:xfrm>
            <a:off x="7159752" y="2715768"/>
            <a:ext cx="411480" cy="411480"/>
          </a:xfrm>
          <a:prstGeom prst="rect">
            <a:avLst/>
          </a:prstGeom>
        </p:spPr>
      </p:pic>
      <p:sp>
        <p:nvSpPr>
          <p:cNvPr id="15" name="Text 10"/>
          <p:cNvSpPr/>
          <p:nvPr/>
        </p:nvSpPr>
        <p:spPr>
          <a:xfrm>
            <a:off x="6309360" y="3182112"/>
            <a:ext cx="2148840" cy="274320"/>
          </a:xfrm>
          <a:prstGeom prst="rect">
            <a:avLst/>
          </a:prstGeom>
          <a:noFill/>
        </p:spPr>
        <p:txBody>
          <a:bodyPr wrap="square" rtlCol="0" anchor="ctr"/>
          <a:lstStyle/>
          <a:p>
            <a:pPr marL="0" indent="0" algn="ctr">
              <a:buNone/>
            </a:pPr>
            <a:r>
              <a:rPr lang="en-US" sz="1000" b="1" dirty="0">
                <a:solidFill>
                  <a:srgbClr val="FFD580"/>
                </a:solidFill>
                <a:latin typeface="Arial" panose="020B0604020202020204" pitchFamily="34" charset="0"/>
                <a:ea typeface="Arial" panose="020B0604020202020204" pitchFamily="34" charset="-122"/>
                <a:cs typeface="Arial" panose="020B0604020202020204" pitchFamily="34" charset="-120"/>
              </a:rPr>
              <a:t>PART 3</a:t>
            </a:r>
            <a:endParaRPr lang="en-US" sz="1000" dirty="0"/>
          </a:p>
        </p:txBody>
      </p:sp>
      <p:sp>
        <p:nvSpPr>
          <p:cNvPr id="16" name="Text 11"/>
          <p:cNvSpPr/>
          <p:nvPr/>
        </p:nvSpPr>
        <p:spPr>
          <a:xfrm>
            <a:off x="6309360" y="3456432"/>
            <a:ext cx="2148840" cy="841248"/>
          </a:xfrm>
          <a:prstGeom prst="rect">
            <a:avLst/>
          </a:prstGeom>
          <a:noFill/>
        </p:spPr>
        <p:txBody>
          <a:bodyPr wrap="square" rtlCol="0" anchor="ctr"/>
          <a:lstStyle/>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Salary</a:t>
            </a:r>
            <a:endParaRPr lang="en-US" sz="1200" dirty="0"/>
          </a:p>
          <a:p>
            <a:pPr marL="0" indent="0" algn="ctr">
              <a:buNone/>
            </a:pPr>
            <a:r>
              <a:rPr lang="en-US" sz="1200" dirty="0">
                <a:solidFill>
                  <a:srgbClr val="FFFFFF"/>
                </a:solidFill>
                <a:latin typeface="Arial" panose="020B0604020202020204" pitchFamily="34" charset="0"/>
                <a:ea typeface="Arial" panose="020B0604020202020204" pitchFamily="34" charset="-122"/>
                <a:cs typeface="Arial" panose="020B0604020202020204" pitchFamily="34" charset="-120"/>
              </a:rPr>
              <a:t>Deductions Summary</a:t>
            </a:r>
            <a:endParaRPr lang="en-US" sz="1200" dirty="0"/>
          </a:p>
        </p:txBody>
      </p:sp>
      <p:sp>
        <p:nvSpPr>
          <p:cNvPr id="17" name="Text 12"/>
          <p:cNvSpPr/>
          <p:nvPr/>
        </p:nvSpPr>
        <p:spPr>
          <a:xfrm>
            <a:off x="0" y="4873752"/>
            <a:ext cx="9144000" cy="201168"/>
          </a:xfrm>
          <a:prstGeom prst="rect">
            <a:avLst/>
          </a:prstGeom>
          <a:noFill/>
        </p:spPr>
        <p:txBody>
          <a:bodyPr wrap="square" rtlCol="0" anchor="ctr"/>
          <a:lstStyle/>
          <a:p>
            <a:pPr marL="0" indent="0" algn="ctr">
              <a:buNone/>
            </a:pPr>
            <a:r>
              <a:rPr lang="en-US" sz="1000" i="1" dirty="0">
                <a:solidFill>
                  <a:srgbClr val="8899BB"/>
                </a:solidFill>
                <a:latin typeface="Arial" panose="020B0604020202020204" pitchFamily="34" charset="0"/>
                <a:ea typeface="Arial" panose="020B0604020202020204" pitchFamily="34" charset="-122"/>
                <a:cs typeface="Arial" panose="020B0604020202020204" pitchFamily="34" charset="-120"/>
              </a:rPr>
              <a:t>Effective: Tax Year 2026-27</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0" y="1005840"/>
            <a:ext cx="9144000" cy="457200"/>
          </a:xfrm>
          <a:prstGeom prst="rect">
            <a:avLst/>
          </a:prstGeom>
          <a:noFill/>
        </p:spPr>
        <p:txBody>
          <a:bodyPr wrap="square" rtlCol="0" anchor="ctr"/>
          <a:lstStyle/>
          <a:p>
            <a:pPr marL="0" indent="0" algn="ctr">
              <a:buNone/>
            </a:pPr>
            <a:r>
              <a:rPr lang="en-US" sz="1300" b="1" kern="0" spc="500" dirty="0">
                <a:solidFill>
                  <a:srgbClr val="AACCEE"/>
                </a:solidFill>
                <a:latin typeface="Arial" panose="020B0604020202020204" pitchFamily="34" charset="0"/>
                <a:ea typeface="Arial" panose="020B0604020202020204" pitchFamily="34" charset="-122"/>
                <a:cs typeface="Arial" panose="020B0604020202020204" pitchFamily="34" charset="-120"/>
              </a:rPr>
              <a:t>PART 3</a:t>
            </a:r>
            <a:endParaRPr lang="en-US" sz="1300" dirty="0"/>
          </a:p>
        </p:txBody>
      </p:sp>
      <p:sp>
        <p:nvSpPr>
          <p:cNvPr id="3" name="Text 1"/>
          <p:cNvSpPr/>
          <p:nvPr/>
        </p:nvSpPr>
        <p:spPr>
          <a:xfrm>
            <a:off x="548640" y="1463040"/>
            <a:ext cx="8046720" cy="1280160"/>
          </a:xfrm>
          <a:prstGeom prst="rect">
            <a:avLst/>
          </a:prstGeom>
          <a:noFill/>
        </p:spPr>
        <p:txBody>
          <a:bodyPr wrap="square" rtlCol="0" anchor="ctr"/>
          <a:lstStyle/>
          <a:p>
            <a:pPr marL="0" indent="0" algn="ctr">
              <a:buNone/>
            </a:pPr>
            <a:r>
              <a:rPr lang="en-US" sz="3400" b="1" dirty="0">
                <a:solidFill>
                  <a:srgbClr val="FFFFFF"/>
                </a:solidFill>
                <a:latin typeface="Cambria" panose="02040503050406030204" pitchFamily="34" charset="0"/>
                <a:ea typeface="Cambria" panose="02040503050406030204" pitchFamily="34" charset="-122"/>
                <a:cs typeface="Cambria" panose="02040503050406030204" pitchFamily="34" charset="-120"/>
              </a:rPr>
              <a:t>Salary Deductions — Quick Summary</a:t>
            </a:r>
            <a:endParaRPr lang="en-US" sz="3400" dirty="0"/>
          </a:p>
        </p:txBody>
      </p:sp>
      <p:sp>
        <p:nvSpPr>
          <p:cNvPr id="4" name="Text 2"/>
          <p:cNvSpPr/>
          <p:nvPr/>
        </p:nvSpPr>
        <p:spPr>
          <a:xfrm>
            <a:off x="914400" y="2788920"/>
            <a:ext cx="7315200" cy="548640"/>
          </a:xfrm>
          <a:prstGeom prst="rect">
            <a:avLst/>
          </a:prstGeom>
          <a:noFill/>
        </p:spPr>
        <p:txBody>
          <a:bodyPr wrap="square" rtlCol="0" anchor="ctr"/>
          <a:lstStyle/>
          <a:p>
            <a:pPr marL="0" indent="0" algn="ctr">
              <a:buNone/>
            </a:pPr>
            <a:r>
              <a:rPr lang="en-US" sz="1300" i="1" dirty="0">
                <a:solidFill>
                  <a:srgbClr val="ADD8E6"/>
                </a:solidFill>
                <a:latin typeface="Arial" panose="020B0604020202020204" pitchFamily="34" charset="0"/>
                <a:ea typeface="Arial" panose="020B0604020202020204" pitchFamily="34" charset="-122"/>
                <a:cs typeface="Arial" panose="020B0604020202020204" pitchFamily="34" charset="-120"/>
              </a:rPr>
              <a:t>Section 19  |  Chapter VIII  |  Old vs New Regime  |  Illustration Verdict</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Section 19 — Key Deductions from Salary</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IT Act 2025  |  Consolidates old Sections 10(10), 10(10A), 10(10AA), 10(10C) + Section 16</a:t>
            </a:r>
            <a:endParaRPr lang="en-US" sz="1100" dirty="0"/>
          </a:p>
        </p:txBody>
      </p:sp>
      <p:graphicFrame>
        <p:nvGraphicFramePr>
          <p:cNvPr id="13" name="Table 0"/>
          <p:cNvGraphicFramePr>
            <a:graphicFrameLocks noGrp="1"/>
          </p:cNvGraphicFramePr>
          <p:nvPr/>
        </p:nvGraphicFramePr>
        <p:xfrm>
          <a:off x="384048" y="941832"/>
          <a:ext cx="8385048" cy="4105221"/>
        </p:xfrm>
        <a:graphic>
          <a:graphicData uri="http://schemas.openxmlformats.org/drawingml/2006/table">
            <a:tbl>
              <a:tblPr/>
              <a:tblGrid>
                <a:gridCol w="1664208"/>
                <a:gridCol w="1389888"/>
                <a:gridCol w="3950208"/>
                <a:gridCol w="1380744"/>
              </a:tblGrid>
              <a:tr h="255597">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Deduction</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Old Section (1961)</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Limit / Key Rule</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Both Regimes?</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r>
              <a:tr h="429768">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Standard Deduction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16(ia)</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₹50,000 </a:t>
                      </a: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(old regime)</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a:t>
                      </a: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₹75,000 </a:t>
                      </a: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(new regime)</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429768">
                <a:tc>
                  <a:txBody>
                    <a:bodyPr/>
                    <a:lstStyle/>
                    <a:p>
                      <a:pPr marL="0" indent="0" algn="l">
                        <a:buNone/>
                      </a:pPr>
                      <a:r>
                        <a:rPr lang="en-US" sz="1000" b="1" kern="1200" dirty="0">
                          <a:solidFill>
                            <a:srgbClr val="222222"/>
                          </a:solidFill>
                          <a:latin typeface="Arial" panose="020B0604020202020204" pitchFamily="34" charset="0"/>
                          <a:ea typeface="Arial" panose="020B0604020202020204" pitchFamily="34" charset="0"/>
                          <a:cs typeface="Arial" panose="020B0604020202020204" pitchFamily="34" charset="-120"/>
                        </a:rPr>
                        <a:t>Entertainment Allowance</a:t>
                      </a:r>
                      <a:endParaRPr lang="en-US" sz="1000" b="1" kern="1200" dirty="0">
                        <a:solidFill>
                          <a:srgbClr val="222222"/>
                        </a:solidFill>
                        <a:latin typeface="Arial" panose="020B0604020202020204" pitchFamily="34" charset="0"/>
                        <a:ea typeface="Arial" panose="020B0604020202020204" pitchFamily="34" charset="0"/>
                        <a:cs typeface="Arial" panose="020B0604020202020204" pitchFamily="34" charset="-12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16(iii)</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Govt Employees Only: </a:t>
                      </a:r>
                      <a:r>
                        <a:rPr lang="en-US" sz="1000" b="1" kern="1200" dirty="0">
                          <a:solidFill>
                            <a:srgbClr val="7F6000"/>
                          </a:solidFill>
                          <a:latin typeface="Arial" panose="020B0604020202020204" pitchFamily="34" charset="0"/>
                          <a:ea typeface="Arial" panose="020B0604020202020204" pitchFamily="34" charset="-122"/>
                          <a:cs typeface="Arial" panose="020B0604020202020204" pitchFamily="34" charset="-120"/>
                        </a:rPr>
                        <a:t>Lower of </a:t>
                      </a:r>
                      <a:r>
                        <a:rPr lang="en-US" sz="1000" b="0" kern="1200" dirty="0">
                          <a:solidFill>
                            <a:schemeClr val="tx1"/>
                          </a:solidFill>
                          <a:latin typeface="Arial" panose="020B0604020202020204" pitchFamily="34" charset="0"/>
                          <a:ea typeface="Arial" panose="020B0604020202020204" pitchFamily="34" charset="-122"/>
                          <a:cs typeface="Arial" panose="020B0604020202020204" pitchFamily="34" charset="-120"/>
                        </a:rPr>
                        <a:t>– Actual Allowance, Rs. 5,000 PA or 20% of Basic Salary</a:t>
                      </a:r>
                      <a:endParaRPr lang="en-US" sz="1000" b="0" kern="1200" dirty="0">
                        <a:solidFill>
                          <a:schemeClr val="tx1"/>
                        </a:solidFill>
                        <a:latin typeface="Arial" panose="020B0604020202020204" pitchFamily="34" charset="0"/>
                        <a:ea typeface="Arial" panose="020B0604020202020204" pitchFamily="34" charset="0"/>
                        <a:cs typeface="Arial" panose="020B0604020202020204" pitchFamily="34" charset="-12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29768">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Professional Tax</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16(iii)</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Actual amount paid (max ₹2,500 p.a.)</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502920">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Gratuity</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10(10)</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Govt: </a:t>
                      </a: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Fully exempt</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Private: </a:t>
                      </a: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₹20L lifetime</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(15/26 × salary × years; or ½-month formula)</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endParaRPr>
                    </a:p>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On retirement / separation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502920">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Leave Encashment</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10(10AA)</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Govt: </a:t>
                      </a: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Fully exempt</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Private: </a:t>
                      </a: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₹25L</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(at retirement/resignation) — Fully taxable during service</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endParaRPr>
                    </a:p>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On retirement only</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502920">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Commuted Pension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10(10A)</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Govt: </a:t>
                      </a: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100% exempt</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Non-Govt: </a:t>
                      </a: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1/3</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(received gratuity) / </a:t>
                      </a: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1/2</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(no gratuity)</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endParaRPr>
                    </a:p>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On commutation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530352">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VRS Compensation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10(10C)</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₹5,00,000 — </a:t>
                      </a:r>
                      <a:r>
                        <a:rPr lang="en-US" sz="1000" b="1" dirty="0">
                          <a:solidFill>
                            <a:srgbClr val="7F6000"/>
                          </a:solidFill>
                          <a:latin typeface="Arial" panose="020B0604020202020204" pitchFamily="34" charset="0"/>
                          <a:ea typeface="Arial" panose="020B0604020202020204" pitchFamily="34" charset="-122"/>
                          <a:cs typeface="Arial" panose="020B0604020202020204" pitchFamily="34" charset="-120"/>
                        </a:rPr>
                        <a:t>ONCE IN A LIFETIME</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Employee 40+ years or 10 yrs service; genuine workforce reduction</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00" b="1">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b="1">
                        <a:solidFill>
                          <a:srgbClr val="155232"/>
                        </a:solidFill>
                        <a:latin typeface="Arial" panose="020B0604020202020204" pitchFamily="34" charset="0"/>
                        <a:ea typeface="Arial" panose="020B0604020202020204" pitchFamily="34" charset="-122"/>
                        <a:cs typeface="Arial" panose="020B0604020202020204" pitchFamily="34" charset="-120"/>
                      </a:endParaRPr>
                    </a:p>
                    <a:p>
                      <a:pPr marL="0" indent="0" algn="l">
                        <a:buNone/>
                      </a:pPr>
                      <a:r>
                        <a:rPr lang="en-US" sz="1000" i="1">
                          <a:solidFill>
                            <a:srgbClr val="222222"/>
                          </a:solidFill>
                          <a:latin typeface="Arial" panose="020B0604020202020204" pitchFamily="34" charset="0"/>
                          <a:ea typeface="Arial" panose="020B0604020202020204" pitchFamily="34" charset="-122"/>
                          <a:cs typeface="Arial" panose="020B0604020202020204" pitchFamily="34" charset="-120"/>
                        </a:rPr>
                        <a:t>Once-in-lifetime </a:t>
                      </a: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cap</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75488">
                <a:tc>
                  <a:txBody>
                    <a:bodyPr/>
                    <a:lstStyle/>
                    <a:p>
                      <a:pPr marL="0" indent="0" algn="l">
                        <a:buNone/>
                      </a:pPr>
                      <a:r>
                        <a:rPr lang="en-US" sz="1000" b="1" dirty="0">
                          <a:solidFill>
                            <a:srgbClr val="222222"/>
                          </a:solidFill>
                          <a:latin typeface="Arial" panose="020B0604020202020204" pitchFamily="34" charset="0"/>
                          <a:ea typeface="Arial" panose="020B0604020202020204" pitchFamily="34" charset="-122"/>
                          <a:cs typeface="Arial" panose="020B0604020202020204" pitchFamily="34" charset="-120"/>
                        </a:rPr>
                        <a:t>Section 89 — Arrear Relief</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89</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Tax differential on arrear salary / retirement benefits  |  </a:t>
                      </a:r>
                      <a:r>
                        <a:rPr lang="en-US" sz="1000" b="1" dirty="0">
                          <a:solidFill>
                            <a:srgbClr val="C00000"/>
                          </a:solidFill>
                          <a:latin typeface="Arial" panose="020B0604020202020204" pitchFamily="34" charset="0"/>
                          <a:ea typeface="Arial" panose="020B0604020202020204" pitchFamily="34" charset="-122"/>
                          <a:cs typeface="Arial" panose="020B0604020202020204" pitchFamily="34" charset="-120"/>
                        </a:rPr>
                        <a:t>Form 10E mandatory</a:t>
                      </a:r>
                      <a:r>
                        <a:rPr lang="en-US" sz="1000" dirty="0">
                          <a:solidFill>
                            <a:srgbClr val="222222"/>
                          </a:solidFill>
                          <a:latin typeface="Arial" panose="020B0604020202020204" pitchFamily="34" charset="0"/>
                          <a:ea typeface="Arial" panose="020B0604020202020204" pitchFamily="34" charset="-122"/>
                          <a:cs typeface="Arial" panose="020B0604020202020204" pitchFamily="34" charset="-120"/>
                        </a:rPr>
                        <a:t> — file BEFORE ITR</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0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10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Chapter VIII — Old Chapter VI-A  |  Quick Reference</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Limits UNCHANGED  |  Section numbers changed  |  Available in OLD REGIME only (except NPS employer)</a:t>
            </a:r>
            <a:endParaRPr lang="en-US" sz="1100" dirty="0"/>
          </a:p>
        </p:txBody>
      </p:sp>
      <p:graphicFrame>
        <p:nvGraphicFramePr>
          <p:cNvPr id="14" name="Table 0"/>
          <p:cNvGraphicFramePr>
            <a:graphicFrameLocks noGrp="1"/>
          </p:cNvGraphicFramePr>
          <p:nvPr/>
        </p:nvGraphicFramePr>
        <p:xfrm>
          <a:off x="384048" y="941832"/>
          <a:ext cx="8385048" cy="3688230"/>
        </p:xfrm>
        <a:graphic>
          <a:graphicData uri="http://schemas.openxmlformats.org/drawingml/2006/table">
            <a:tbl>
              <a:tblPr/>
              <a:tblGrid>
                <a:gridCol w="2155952"/>
                <a:gridCol w="1088571"/>
                <a:gridCol w="1146629"/>
                <a:gridCol w="1497584"/>
                <a:gridCol w="1170432"/>
                <a:gridCol w="1325880"/>
              </a:tblGrid>
              <a:tr h="368823">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Deduction</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Old Sec</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New Sec</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Limit</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Old Regime</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c>
                  <a:txBody>
                    <a:bodyPr/>
                    <a:lstStyle/>
                    <a:p>
                      <a:pPr marL="0" indent="0" algn="l">
                        <a:buNone/>
                      </a:pPr>
                      <a:r>
                        <a:rPr lang="en-US" sz="1050" b="1" dirty="0">
                          <a:solidFill>
                            <a:srgbClr val="FFFFFF"/>
                          </a:solidFill>
                          <a:latin typeface="Cambria" panose="02040503050406030204" pitchFamily="34" charset="0"/>
                          <a:ea typeface="Cambria" panose="02040503050406030204" pitchFamily="34" charset="-122"/>
                          <a:cs typeface="Cambria" panose="02040503050406030204" pitchFamily="34" charset="-120"/>
                        </a:rPr>
                        <a:t>New Regime</a:t>
                      </a:r>
                      <a:endParaRPr lang="en-US" sz="10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Savings: LIC, PPF, ELSS, EPF, Tuition fees, Home loan principal, NSC, SCSS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80C+80CCC</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 123</a:t>
                      </a:r>
                      <a:endParaRPr lang="en-US" sz="800" dirty="0">
                        <a:latin typeface="Arial" panose="020B0604020202020204" pitchFamily="34" charset="0"/>
                        <a:ea typeface="Arial" panose="020B0604020202020204" pitchFamily="34" charset="0"/>
                        <a:cs typeface="Arial" panose="020B0604020202020204" pitchFamily="34" charset="0"/>
                      </a:endParaRPr>
                    </a:p>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r/w Sch XV</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₹1,50,000 aggregate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NPS — Own additional contribution (over ₹1.5L cap)</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80CCD(1B)</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124(3)</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 ₹50,000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NPS — Employer contribution (14% of salary) (10% for Old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80CCD(2)</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124(2)</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14% of </a:t>
                      </a:r>
                      <a:r>
                        <a:rPr lang="en-US" sz="800" dirty="0" err="1">
                          <a:solidFill>
                            <a:srgbClr val="222222"/>
                          </a:solidFill>
                          <a:latin typeface="Arial" panose="020B0604020202020204" pitchFamily="34" charset="0"/>
                          <a:ea typeface="Arial" panose="020B0604020202020204" pitchFamily="34" charset="-122"/>
                          <a:cs typeface="Arial" panose="020B0604020202020204" pitchFamily="34" charset="-120"/>
                        </a:rPr>
                        <a:t>basic+DA</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 ONLY Ch VIII dedn.</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Health insurance premium — self/family/parents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80D</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126</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₹25,000 / ₹50,000*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buNone/>
                      </a:pPr>
                      <a:r>
                        <a:rPr lang="en-US" sz="800" b="1" dirty="0">
                          <a:solidFill>
                            <a:srgbClr val="000000"/>
                          </a:solidFill>
                          <a:latin typeface="Arial" panose="020B0604020202020204" pitchFamily="34" charset="0"/>
                          <a:ea typeface="Arial" panose="020B0604020202020204" pitchFamily="34" charset="-122"/>
                          <a:cs typeface="Arial" panose="020B0604020202020204" pitchFamily="34" charset="-120"/>
                        </a:rPr>
                        <a:t>Disability — self / dependent</a:t>
                      </a:r>
                      <a:endParaRPr lang="en-US" sz="8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000000"/>
                          </a:solidFill>
                          <a:latin typeface="Arial" panose="020B0604020202020204" pitchFamily="34" charset="0"/>
                          <a:ea typeface="Arial" panose="020B0604020202020204" pitchFamily="34" charset="-122"/>
                          <a:cs typeface="Arial" panose="020B0604020202020204" pitchFamily="34" charset="-120"/>
                        </a:rPr>
                        <a:t>80U / 80DD</a:t>
                      </a:r>
                      <a:endParaRPr lang="en-US" sz="8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 154 / Sec 127</a:t>
                      </a:r>
                      <a:endParaRPr lang="en-US" sz="8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kern="1200" dirty="0">
                          <a:solidFill>
                            <a:srgbClr val="222222"/>
                          </a:solidFill>
                          <a:latin typeface="Arial" panose="020B0604020202020204" pitchFamily="34" charset="0"/>
                          <a:ea typeface="Arial" panose="020B0604020202020204" pitchFamily="34" charset="-122"/>
                          <a:cs typeface="Arial" panose="020B0604020202020204" pitchFamily="34" charset="-120"/>
                        </a:rPr>
                        <a:t>₹75,000 / ₹1,25,000 (severe)</a:t>
                      </a:r>
                      <a:endParaRPr lang="en-US" sz="800" kern="1200" dirty="0">
                        <a:solidFill>
                          <a:srgbClr val="222222"/>
                        </a:solidFill>
                        <a:latin typeface="Arial" panose="020B0604020202020204" pitchFamily="34" charset="0"/>
                        <a:ea typeface="Arial" panose="020B0604020202020204" pitchFamily="34" charset="0"/>
                        <a:cs typeface="Arial" panose="020B0604020202020204" pitchFamily="34" charset="-12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defTabSz="914400" rtl="0" eaLnBrk="1" latinLnBrk="0" hangingPunct="1">
                        <a:buNone/>
                      </a:pPr>
                      <a:r>
                        <a:rPr lang="en-US" sz="800" b="1" kern="1200"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b="1" kern="1200" dirty="0">
                        <a:solidFill>
                          <a:srgbClr val="C00000"/>
                        </a:solidFill>
                        <a:latin typeface="Arial" panose="020B0604020202020204" pitchFamily="34" charset="0"/>
                        <a:ea typeface="Arial" panose="020B0604020202020204" pitchFamily="34" charset="0"/>
                        <a:cs typeface="Arial" panose="020B0604020202020204" pitchFamily="34" charset="-12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lgn="l" rtl="0" eaLnBrk="1" fontAlgn="t" latinLnBrk="0" hangingPunct="1">
                        <a:buNone/>
                      </a:pPr>
                      <a:r>
                        <a:rPr lang="en-US" sz="800" b="1" i="0" u="none" strike="noStrike" kern="1200">
                          <a:solidFill>
                            <a:srgbClr val="000000"/>
                          </a:solidFill>
                          <a:effectLst/>
                          <a:latin typeface="Arial" panose="020B0604020202020204" pitchFamily="34" charset="0"/>
                          <a:ea typeface="Arial" panose="020B0604020202020204" pitchFamily="34" charset="0"/>
                          <a:cs typeface="Arial" panose="020B0604020202020204" pitchFamily="34" charset="0"/>
                        </a:rPr>
                        <a:t>Education loan interest</a:t>
                      </a:r>
                      <a:endParaRPr lang="en-IN" sz="800" b="0" i="0" u="none" strike="noStrike">
                        <a:effectLst/>
                        <a:latin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l" rtl="0" eaLnBrk="1" fontAlgn="t" latinLnBrk="0" hangingPunct="1">
                        <a:buNone/>
                      </a:pPr>
                      <a:r>
                        <a:rPr lang="en-US" sz="800" b="0" i="1" u="none" strike="noStrike" kern="1200">
                          <a:solidFill>
                            <a:srgbClr val="000000"/>
                          </a:solidFill>
                          <a:effectLst/>
                          <a:latin typeface="Arial" panose="020B0604020202020204" pitchFamily="34" charset="0"/>
                          <a:ea typeface="Arial" panose="020B0604020202020204" pitchFamily="34" charset="0"/>
                          <a:cs typeface="Arial" panose="020B0604020202020204" pitchFamily="34" charset="0"/>
                        </a:rPr>
                        <a:t>80E</a:t>
                      </a:r>
                      <a:endParaRPr lang="en-IN" sz="800" b="0" i="0" u="none" strike="noStrike">
                        <a:effectLst/>
                        <a:latin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l" rtl="0" eaLnBrk="1" fontAlgn="t" latinLnBrk="0" hangingPunct="1">
                        <a:buNone/>
                      </a:pPr>
                      <a:r>
                        <a:rPr lang="en-US" sz="800" b="1" i="0" u="none" strike="noStrike" kern="1200" dirty="0">
                          <a:solidFill>
                            <a:srgbClr val="2E75B6"/>
                          </a:solidFill>
                          <a:effectLst/>
                          <a:latin typeface="Arial" panose="020B0604020202020204" pitchFamily="34" charset="0"/>
                          <a:ea typeface="Arial" panose="020B0604020202020204" pitchFamily="34" charset="0"/>
                          <a:cs typeface="Arial" panose="020B0604020202020204" pitchFamily="34" charset="0"/>
                        </a:rPr>
                        <a:t>Section 130</a:t>
                      </a:r>
                      <a:endParaRPr lang="en-IN" sz="800" b="0" i="0" u="none" strike="noStrike" dirty="0">
                        <a:effectLst/>
                        <a:latin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rtl="0" eaLnBrk="1" fontAlgn="t" latinLnBrk="0" hangingPunct="1">
                        <a:buNone/>
                      </a:pPr>
                      <a:r>
                        <a:rPr lang="en-US" sz="800" b="0" i="0" u="none" strike="noStrike"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100% of interest — 8 years</a:t>
                      </a:r>
                      <a:endParaRPr lang="en-IN" sz="800" b="0" i="0" u="none" strike="noStrike" dirty="0">
                        <a:effectLst/>
                        <a:latin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Home loan interest — self-occupied property</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Section 24(b)</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31</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₹2,00,000 p.a.</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  HP loss vs salary</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  Carry fwd only</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Rent deduction (no HRA received)</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80GG</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138</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₹5K/month / 25% ATI / Rent-10%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no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r h="368823">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Donations to approved institutions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80G</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b="1" dirty="0">
                          <a:solidFill>
                            <a:srgbClr val="2E75B6"/>
                          </a:solidFill>
                          <a:latin typeface="Arial" panose="020B0604020202020204" pitchFamily="34" charset="0"/>
                          <a:ea typeface="Arial" panose="020B0604020202020204" pitchFamily="34" charset="-122"/>
                          <a:cs typeface="Arial" panose="020B0604020202020204" pitchFamily="34" charset="-120"/>
                        </a:rPr>
                        <a:t>Section 134</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chemeClr val="accent5">
                        <a:lumMod val="40000"/>
                        <a:lumOff val="60000"/>
                      </a:schemeClr>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50%/100%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84048" y="164592"/>
            <a:ext cx="8375904" cy="457200"/>
          </a:xfrm>
          <a:prstGeom prst="rect">
            <a:avLst/>
          </a:prstGeom>
          <a:noFill/>
        </p:spPr>
        <p:txBody>
          <a:bodyPr wrap="square" lIns="0" tIns="0" rIns="0" bIns="0" rtlCol="0" anchor="ctr"/>
          <a:lstStyle/>
          <a:p>
            <a:pPr marL="0" indent="0">
              <a:buNone/>
            </a:pPr>
            <a:r>
              <a:rPr lang="en-US" sz="2400" b="1" dirty="0">
                <a:solidFill>
                  <a:srgbClr val="1F3864"/>
                </a:solidFill>
                <a:latin typeface="Cambria" panose="02040503050406030204" pitchFamily="34" charset="0"/>
                <a:ea typeface="Cambria" panose="02040503050406030204" pitchFamily="34" charset="-122"/>
                <a:cs typeface="Cambria" panose="02040503050406030204" pitchFamily="34" charset="-120"/>
              </a:rPr>
              <a:t>NPS &amp; EPF — Deduction Tiers, Limits &amp; ₹7.5L Employer Cap</a:t>
            </a:r>
            <a:endParaRPr lang="en-US" sz="2400" dirty="0"/>
          </a:p>
        </p:txBody>
      </p:sp>
      <p:sp>
        <p:nvSpPr>
          <p:cNvPr id="3" name="Text 1"/>
          <p:cNvSpPr/>
          <p:nvPr/>
        </p:nvSpPr>
        <p:spPr>
          <a:xfrm>
            <a:off x="384048" y="640080"/>
            <a:ext cx="8375904" cy="201168"/>
          </a:xfrm>
          <a:prstGeom prst="rect">
            <a:avLst/>
          </a:prstGeom>
          <a:noFill/>
        </p:spPr>
        <p:txBody>
          <a:bodyPr wrap="square" lIns="0" tIns="0" rIns="0" bIns="0" rtlCol="0" anchor="ctr"/>
          <a:lstStyle/>
          <a:p>
            <a:pPr marL="0" indent="0">
              <a:buNone/>
            </a:pPr>
            <a:r>
              <a:rPr lang="en-US" sz="1000" i="1" dirty="0">
                <a:solidFill>
                  <a:srgbClr val="555555"/>
                </a:solidFill>
                <a:latin typeface="Arial" panose="020B0604020202020204" pitchFamily="34" charset="0"/>
                <a:ea typeface="Arial" panose="020B0604020202020204" pitchFamily="34" charset="-122"/>
                <a:cs typeface="Arial" panose="020B0604020202020204" pitchFamily="34" charset="-120"/>
              </a:rPr>
              <a:t>Sec 80CCD(1)  /  80CCD(1B)  /  80CCD(2)  —  New Act: Sec 124(1) / 124(3) / 124(2)  | IT Act 1961 vs 2025</a:t>
            </a:r>
            <a:endParaRPr lang="en-US" sz="1000" dirty="0"/>
          </a:p>
        </p:txBody>
      </p:sp>
      <p:graphicFrame>
        <p:nvGraphicFramePr>
          <p:cNvPr id="26" name="Table 0"/>
          <p:cNvGraphicFramePr>
            <a:graphicFrameLocks noGrp="1"/>
          </p:cNvGraphicFramePr>
          <p:nvPr/>
        </p:nvGraphicFramePr>
        <p:xfrm>
          <a:off x="384048" y="1023258"/>
          <a:ext cx="8375907" cy="2933640"/>
        </p:xfrm>
        <a:graphic>
          <a:graphicData uri="http://schemas.openxmlformats.org/drawingml/2006/table">
            <a:tbl>
              <a:tblPr/>
              <a:tblGrid>
                <a:gridCol w="1930981"/>
                <a:gridCol w="1611085"/>
                <a:gridCol w="3810308"/>
                <a:gridCol w="1023533"/>
              </a:tblGrid>
              <a:tr h="304339">
                <a:tc>
                  <a:txBody>
                    <a:bodyPr/>
                    <a:lstStyle/>
                    <a:p>
                      <a:pPr marL="0" indent="0" algn="ctr">
                        <a:buNone/>
                      </a:pPr>
                      <a:r>
                        <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rPr>
                        <a:t>Component</a:t>
                      </a:r>
                      <a:endParaRPr lang="en-US" sz="9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950" b="1">
                          <a:solidFill>
                            <a:srgbClr val="FFFFFF"/>
                          </a:solidFill>
                          <a:latin typeface="Cambria" panose="02040503050406030204" pitchFamily="34" charset="0"/>
                          <a:ea typeface="Cambria" panose="02040503050406030204" pitchFamily="34" charset="-122"/>
                          <a:cs typeface="Cambria" panose="02040503050406030204" pitchFamily="34" charset="-120"/>
                        </a:rPr>
                        <a:t>Old Sec → New Sec</a:t>
                      </a:r>
                      <a:endParaRPr lang="en-US" sz="9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950" b="1">
                          <a:solidFill>
                            <a:srgbClr val="FFFFFF"/>
                          </a:solidFill>
                          <a:latin typeface="Cambria" panose="02040503050406030204" pitchFamily="34" charset="0"/>
                          <a:ea typeface="Cambria" panose="02040503050406030204" pitchFamily="34" charset="-122"/>
                          <a:cs typeface="Cambria" panose="02040503050406030204" pitchFamily="34" charset="-120"/>
                        </a:rPr>
                        <a:t>Limit / Key Rule</a:t>
                      </a:r>
                      <a:endParaRPr lang="en-US" sz="9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rPr>
                        <a:t>Regime</a:t>
                      </a:r>
                      <a:endParaRPr lang="en-US" sz="9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r h="395640">
                <a:tc>
                  <a:txBody>
                    <a:bodyPr/>
                    <a:lstStyle/>
                    <a:p>
                      <a:pPr marL="0" indent="0" algn="l">
                        <a:buNone/>
                      </a:pPr>
                      <a:r>
                        <a:rPr lang="en-US" sz="950" b="1" dirty="0">
                          <a:solidFill>
                            <a:srgbClr val="1F3864"/>
                          </a:solidFill>
                          <a:latin typeface="Arial" panose="020B0604020202020204" pitchFamily="34" charset="0"/>
                          <a:ea typeface="Arial" panose="020B0604020202020204" pitchFamily="34" charset="-122"/>
                          <a:cs typeface="Arial" panose="020B0604020202020204" pitchFamily="34" charset="-120"/>
                        </a:rPr>
                        <a:t>Employee own NPS</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80CCD(1)</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 124(1)</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950" dirty="0">
                          <a:solidFill>
                            <a:srgbClr val="222222"/>
                          </a:solidFill>
                          <a:latin typeface="Arial" panose="020B0604020202020204" pitchFamily="34" charset="0"/>
                          <a:ea typeface="Arial" panose="020B0604020202020204" pitchFamily="34" charset="-122"/>
                          <a:cs typeface="Arial" panose="020B0604020202020204" pitchFamily="34" charset="-120"/>
                        </a:rPr>
                        <a:t>Max 14% / 10% of salary (employee) | Within ₹1.5L grouped cap</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Old</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only</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r>
              <a:tr h="395640">
                <a:tc>
                  <a:txBody>
                    <a:bodyPr/>
                    <a:lstStyle/>
                    <a:p>
                      <a:pPr marL="0" indent="0" algn="l">
                        <a:buNone/>
                      </a:pPr>
                      <a:r>
                        <a:rPr lang="en-US" sz="950" b="1" dirty="0">
                          <a:solidFill>
                            <a:srgbClr val="1F3864"/>
                          </a:solidFill>
                          <a:latin typeface="Arial" panose="020B0604020202020204" pitchFamily="34" charset="0"/>
                          <a:ea typeface="Arial" panose="020B0604020202020204" pitchFamily="34" charset="-122"/>
                          <a:cs typeface="Arial" panose="020B0604020202020204" pitchFamily="34" charset="-120"/>
                        </a:rPr>
                        <a:t>Employee EPF contribution</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80C</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 Sec 123</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222222"/>
                          </a:solidFill>
                          <a:latin typeface="Arial" panose="020B0604020202020204" pitchFamily="34" charset="0"/>
                          <a:ea typeface="Arial" panose="020B0604020202020204" pitchFamily="34" charset="-122"/>
                          <a:cs typeface="Arial" panose="020B0604020202020204" pitchFamily="34" charset="-120"/>
                        </a:rPr>
                        <a:t>12% of salary | Within ₹1.5L grouped cap (Schedule XV)</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Old</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only</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r>
              <a:tr h="228254">
                <a:tc gridSpan="4">
                  <a:txBody>
                    <a:bodyPr/>
                    <a:lstStyle/>
                    <a:p>
                      <a:pPr marL="0" indent="0" algn="ctr">
                        <a:buNone/>
                      </a:pPr>
                      <a:r>
                        <a:rPr lang="en-US" sz="850" b="1" i="1" dirty="0">
                          <a:solidFill>
                            <a:srgbClr val="2E75B6"/>
                          </a:solidFill>
                          <a:latin typeface="Arial" panose="020B0604020202020204" pitchFamily="34" charset="0"/>
                          <a:ea typeface="Arial" panose="020B0604020202020204" pitchFamily="34" charset="-122"/>
                          <a:cs typeface="Arial" panose="020B0604020202020204" pitchFamily="34" charset="-120"/>
                        </a:rPr>
                        <a:t>↑  Employee own NPS + Employee EPF + all 80C instruments compete within the SAME ₹1,50,000 pool (Section 80CCE → Section 123)</a:t>
                      </a:r>
                      <a:endParaRPr lang="en-US" sz="8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hMerge="1">
                  <a:tcPr/>
                </a:tc>
                <a:tc hMerge="1">
                  <a:tcPr/>
                </a:tc>
                <a:tc hMerge="1">
                  <a:tcPr>
                    <a:lnL w="6350" cap="flat" cmpd="sng" algn="ctr">
                      <a:solidFill>
                        <a:srgbClr val="CCCCCC"/>
                      </a:solidFill>
                      <a:prstDash val="solid"/>
                      <a:round/>
                      <a:headEnd type="none" w="med" len="med"/>
                      <a:tailEnd type="none" w="med" len="med"/>
                    </a:lnL>
                    <a:lnT w="6350" cap="flat" cmpd="sng" algn="ctr">
                      <a:solidFill>
                        <a:srgbClr val="CCCCCC"/>
                      </a:solidFill>
                      <a:prstDash val="solid"/>
                      <a:round/>
                      <a:headEnd type="none" w="med" len="med"/>
                      <a:tailEnd type="none" w="med" len="med"/>
                    </a:lnT>
                  </a:tcPr>
                </a:tc>
              </a:tr>
              <a:tr h="395640">
                <a:tc>
                  <a:txBody>
                    <a:bodyPr/>
                    <a:lstStyle/>
                    <a:p>
                      <a:pPr marL="0" indent="0" algn="l">
                        <a:buNone/>
                      </a:pPr>
                      <a:r>
                        <a:rPr lang="en-US" sz="950" b="1" dirty="0">
                          <a:solidFill>
                            <a:srgbClr val="1A7B6E"/>
                          </a:solidFill>
                          <a:latin typeface="Arial" panose="020B0604020202020204" pitchFamily="34" charset="0"/>
                          <a:ea typeface="Arial" panose="020B0604020202020204" pitchFamily="34" charset="-122"/>
                          <a:cs typeface="Arial" panose="020B0604020202020204" pitchFamily="34" charset="-120"/>
                        </a:rPr>
                        <a:t>Employee additional NPS</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F2EF"/>
                    </a:solidFill>
                  </a:tcPr>
                </a:tc>
                <a:tc>
                  <a:txBody>
                    <a:bodyPr/>
                    <a:lstStyle/>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80CCD(1B)</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 124(3)</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F2EF"/>
                    </a:solidFill>
                  </a:tcPr>
                </a:tc>
                <a:tc>
                  <a:txBody>
                    <a:bodyPr/>
                    <a:lstStyle/>
                    <a:p>
                      <a:pPr marL="0" indent="0" algn="ctr">
                        <a:buNone/>
                      </a:pPr>
                      <a:r>
                        <a:rPr lang="en-US" sz="950" b="1" dirty="0">
                          <a:solidFill>
                            <a:srgbClr val="1A7B6E"/>
                          </a:solidFill>
                          <a:latin typeface="Arial" panose="020B0604020202020204" pitchFamily="34" charset="0"/>
                          <a:ea typeface="Arial" panose="020B0604020202020204" pitchFamily="34" charset="-122"/>
                          <a:cs typeface="Arial" panose="020B0604020202020204" pitchFamily="34" charset="-120"/>
                        </a:rPr>
                        <a:t>₹50,000 per year | OUTSIDE &amp; ABOVE ₹1.5L cap | NPS Vatsalya eligible</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F2EF"/>
                    </a:solidFill>
                  </a:tcPr>
                </a:tc>
                <a:tc>
                  <a:txBody>
                    <a:bodyPr/>
                    <a:lstStyle/>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Old</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only</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B w="6350" cap="flat" cmpd="sng" algn="ctr">
                      <a:solidFill>
                        <a:srgbClr val="CCCCCC"/>
                      </a:solidFill>
                      <a:prstDash val="solid"/>
                      <a:round/>
                      <a:headEnd type="none" w="med" len="med"/>
                      <a:tailEnd type="none" w="med" len="med"/>
                    </a:lnB>
                    <a:solidFill>
                      <a:srgbClr val="FFF2CC"/>
                    </a:solidFill>
                  </a:tcPr>
                </a:tc>
              </a:tr>
              <a:tr h="437487">
                <a:tc>
                  <a:txBody>
                    <a:bodyPr/>
                    <a:lstStyle/>
                    <a:p>
                      <a:pPr marL="0" indent="0" algn="l">
                        <a:buNone/>
                      </a:pPr>
                      <a:r>
                        <a:rPr lang="en-US" sz="950" b="1" dirty="0">
                          <a:solidFill>
                            <a:srgbClr val="155232"/>
                          </a:solidFill>
                          <a:latin typeface="Arial" panose="020B0604020202020204" pitchFamily="34" charset="0"/>
                          <a:ea typeface="Arial" panose="020B0604020202020204" pitchFamily="34" charset="-122"/>
                          <a:cs typeface="Arial" panose="020B0604020202020204" pitchFamily="34" charset="-120"/>
                        </a:rPr>
                        <a:t>Employer NPS contribution</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80CCD(2)</a:t>
                      </a:r>
                      <a:endParaRPr lang="en-US" sz="9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950" i="1" dirty="0">
                          <a:solidFill>
                            <a:srgbClr val="222222"/>
                          </a:solidFill>
                          <a:latin typeface="Arial" panose="020B0604020202020204" pitchFamily="34" charset="0"/>
                          <a:ea typeface="Arial" panose="020B0604020202020204" pitchFamily="34" charset="-122"/>
                          <a:cs typeface="Arial" panose="020B0604020202020204" pitchFamily="34" charset="-120"/>
                        </a:rPr>
                        <a:t>→ 124(1) &amp; (2)</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950" b="1" dirty="0">
                          <a:solidFill>
                            <a:srgbClr val="155232"/>
                          </a:solidFill>
                          <a:latin typeface="Arial" panose="020B0604020202020204" pitchFamily="34" charset="0"/>
                          <a:ea typeface="Arial" panose="020B0604020202020204" pitchFamily="34" charset="-122"/>
                          <a:cs typeface="Arial" panose="020B0604020202020204" pitchFamily="34" charset="-120"/>
                        </a:rPr>
                        <a:t>14% of salary (New regime) | Outside ALL caps | No monetary ceiling (limited to 10% of Salary under Old Regime)</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ctr">
                        <a:buNone/>
                      </a:pPr>
                      <a:r>
                        <a:rPr lang="en-US" sz="950" b="1" dirty="0">
                          <a:solidFill>
                            <a:srgbClr val="155232"/>
                          </a:solidFill>
                          <a:latin typeface="Arial" panose="020B0604020202020204" pitchFamily="34" charset="0"/>
                          <a:ea typeface="Arial" panose="020B0604020202020204" pitchFamily="34" charset="-122"/>
                          <a:cs typeface="Arial" panose="020B0604020202020204" pitchFamily="34" charset="-120"/>
                        </a:rPr>
                        <a:t>✔ BOTH</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r h="395640">
                <a:tc>
                  <a:txBody>
                    <a:bodyPr/>
                    <a:lstStyle/>
                    <a:p>
                      <a:pPr marL="0" indent="0" algn="l">
                        <a:buNone/>
                      </a:pPr>
                      <a:r>
                        <a:rPr lang="en-US" sz="950" b="1" dirty="0">
                          <a:solidFill>
                            <a:srgbClr val="1F3864"/>
                          </a:solidFill>
                          <a:latin typeface="Arial" panose="020B0604020202020204" pitchFamily="34" charset="0"/>
                          <a:ea typeface="Arial" panose="020B0604020202020204" pitchFamily="34" charset="-122"/>
                          <a:cs typeface="Arial" panose="020B0604020202020204" pitchFamily="34" charset="-120"/>
                        </a:rPr>
                        <a:t>Employer EPF contribution</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50" i="1" dirty="0">
                          <a:solidFill>
                            <a:srgbClr val="222222"/>
                          </a:solidFill>
                          <a:latin typeface="Arial" panose="020B0604020202020204" pitchFamily="34" charset="0"/>
                          <a:ea typeface="Arial" panose="020B0604020202020204" pitchFamily="34" charset="-122"/>
                          <a:cs typeface="Arial" panose="020B0604020202020204" pitchFamily="34" charset="-120"/>
                        </a:rPr>
                        <a:t>Sec 17(2)(vii)</a:t>
                      </a:r>
                      <a:endParaRPr lang="en-US" sz="850" dirty="0">
                        <a:latin typeface="Arial" panose="020B0604020202020204" pitchFamily="34" charset="0"/>
                        <a:ea typeface="Arial" panose="020B0604020202020204" pitchFamily="34" charset="0"/>
                        <a:cs typeface="Arial" panose="020B0604020202020204" pitchFamily="34" charset="0"/>
                      </a:endParaRPr>
                    </a:p>
                    <a:p>
                      <a:pPr marL="0" indent="0" algn="ctr">
                        <a:buNone/>
                      </a:pPr>
                      <a:r>
                        <a:rPr lang="en-US" sz="850" i="1" dirty="0">
                          <a:solidFill>
                            <a:srgbClr val="222222"/>
                          </a:solidFill>
                          <a:latin typeface="Arial" panose="020B0604020202020204" pitchFamily="34" charset="0"/>
                          <a:ea typeface="Arial" panose="020B0604020202020204" pitchFamily="34" charset="-122"/>
                          <a:cs typeface="Arial" panose="020B0604020202020204" pitchFamily="34" charset="-120"/>
                        </a:rPr>
                        <a:t>→ Sec 17 equiv.</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222222"/>
                          </a:solidFill>
                          <a:latin typeface="Arial" panose="020B0604020202020204" pitchFamily="34" charset="0"/>
                          <a:ea typeface="Arial" panose="020B0604020202020204" pitchFamily="34" charset="-122"/>
                          <a:cs typeface="Arial" panose="020B0604020202020204" pitchFamily="34" charset="-120"/>
                        </a:rPr>
                        <a:t>12% of salary | Tax-free up to ₹7.5L aggregate cap — see below</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555555"/>
                          </a:solidFill>
                          <a:latin typeface="Arial" panose="020B0604020202020204" pitchFamily="34" charset="0"/>
                          <a:ea typeface="Arial" panose="020B0604020202020204" pitchFamily="34" charset="-122"/>
                          <a:cs typeface="Arial" panose="020B0604020202020204" pitchFamily="34" charset="-120"/>
                        </a:rPr>
                        <a:t>N/A</a:t>
                      </a:r>
                      <a:endParaRPr lang="en-US" sz="9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57474">
                <a:tc gridSpan="4">
                  <a:txBody>
                    <a:bodyPr/>
                    <a:lstStyle/>
                    <a:p>
                      <a:pPr marL="0" indent="0" algn="ctr">
                        <a:buNone/>
                      </a:pPr>
                      <a:r>
                        <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rPr>
                        <a:t>Max NPS deduction (old regime): ₹1.5L pool + ₹50,000 +  ₹7.5L = ₹9.5L </a:t>
                      </a:r>
                      <a:endPar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endParaRPr>
                    </a:p>
                    <a:p>
                      <a:pPr marL="0" indent="0" algn="ctr">
                        <a:buNone/>
                      </a:pPr>
                      <a:r>
                        <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rPr>
                        <a:t>Max NPS deduction (new regime): </a:t>
                      </a:r>
                      <a:r>
                        <a:rPr lang="en-US" sz="950" b="1" strike="sngStrike" baseline="0" dirty="0">
                          <a:solidFill>
                            <a:srgbClr val="FFFFFF"/>
                          </a:solidFill>
                          <a:latin typeface="Cambria" panose="02040503050406030204" pitchFamily="34" charset="0"/>
                          <a:ea typeface="Cambria" panose="02040503050406030204" pitchFamily="34" charset="-122"/>
                          <a:cs typeface="Cambria" panose="02040503050406030204" pitchFamily="34" charset="-120"/>
                        </a:rPr>
                        <a:t>₹1.5L pool + ₹50,000 </a:t>
                      </a:r>
                      <a:r>
                        <a:rPr lang="en-US" sz="950" b="1" dirty="0">
                          <a:solidFill>
                            <a:srgbClr val="FFFFFF"/>
                          </a:solidFill>
                          <a:latin typeface="Cambria" panose="02040503050406030204" pitchFamily="34" charset="0"/>
                          <a:ea typeface="Cambria" panose="02040503050406030204" pitchFamily="34" charset="-122"/>
                          <a:cs typeface="Cambria" panose="02040503050406030204" pitchFamily="34" charset="-120"/>
                        </a:rPr>
                        <a:t>+  ₹7.5L = ₹7.5L </a:t>
                      </a:r>
                      <a:endParaRPr lang="en-US" sz="9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hMerge="1">
                  <a:tcPr/>
                </a:tc>
                <a:tc hMerge="1">
                  <a:tcPr/>
                </a:tc>
                <a:tc hMerge="1">
                  <a:tcPr>
                    <a:lnL w="6350" cap="flat" cmpd="sng" algn="ctr">
                      <a:solidFill>
                        <a:srgbClr val="CCCCCC"/>
                      </a:solidFill>
                      <a:prstDash val="solid"/>
                      <a:round/>
                      <a:headEnd type="none" w="med" len="med"/>
                      <a:tailEnd type="none" w="med" len="med"/>
                    </a:lnL>
                    <a:lnT w="6350" cap="flat" cmpd="sng" algn="ctr">
                      <a:solidFill>
                        <a:srgbClr val="CCCCCC"/>
                      </a:solidFill>
                      <a:prstDash val="solid"/>
                      <a:round/>
                      <a:headEnd type="none" w="med" len="med"/>
                      <a:tailEnd type="none" w="med" len="med"/>
                    </a:lnT>
                  </a:tcPr>
                </a:tc>
              </a:tr>
            </a:tbl>
          </a:graphicData>
        </a:graphic>
      </p:graphicFrame>
      <p:sp>
        <p:nvSpPr>
          <p:cNvPr id="27" name="Shape 24"/>
          <p:cNvSpPr/>
          <p:nvPr/>
        </p:nvSpPr>
        <p:spPr>
          <a:xfrm>
            <a:off x="384048" y="4034971"/>
            <a:ext cx="8375904" cy="957653"/>
          </a:xfrm>
          <a:prstGeom prst="roundRect">
            <a:avLst>
              <a:gd name="adj" fmla="val 13235"/>
            </a:avLst>
          </a:prstGeom>
          <a:solidFill>
            <a:srgbClr val="FFE8E8"/>
          </a:solidFill>
          <a:ln w="19050">
            <a:solidFill>
              <a:srgbClr val="C00000"/>
            </a:solidFill>
            <a:prstDash val="solid"/>
          </a:ln>
        </p:spPr>
        <p:txBody>
          <a:bodyPr/>
          <a:lstStyle/>
          <a:p>
            <a:endParaRPr lang="en-IN" sz="1400"/>
          </a:p>
        </p:txBody>
      </p:sp>
      <p:sp>
        <p:nvSpPr>
          <p:cNvPr id="28" name="Text 25"/>
          <p:cNvSpPr/>
          <p:nvPr/>
        </p:nvSpPr>
        <p:spPr>
          <a:xfrm>
            <a:off x="461265" y="4080844"/>
            <a:ext cx="8119872" cy="219456"/>
          </a:xfrm>
          <a:prstGeom prst="rect">
            <a:avLst/>
          </a:prstGeom>
          <a:noFill/>
        </p:spPr>
        <p:txBody>
          <a:bodyPr wrap="square" lIns="0" tIns="0" rIns="0" bIns="0" rtlCol="0" anchor="ctr"/>
          <a:lstStyle/>
          <a:p>
            <a:pPr marL="0" indent="0">
              <a:buNone/>
            </a:pPr>
            <a:r>
              <a:rPr lang="en-US" sz="1000" b="1" dirty="0">
                <a:solidFill>
                  <a:srgbClr val="C00000"/>
                </a:solidFill>
                <a:latin typeface="Cambria" panose="02040503050406030204" pitchFamily="34" charset="0"/>
                <a:ea typeface="Cambria" panose="02040503050406030204" pitchFamily="34" charset="-122"/>
                <a:cs typeface="Cambria" panose="02040503050406030204" pitchFamily="34" charset="-120"/>
              </a:rPr>
              <a:t>⚠  ₹7,50,000 AGGREGATE EMPLOYER CAP  [Sec 17(2)(vii) &amp; (viia) of 1961 Act  |  Sec 17 equivalent in IT Act 2025]</a:t>
            </a:r>
            <a:endParaRPr lang="en-US" sz="1000" dirty="0"/>
          </a:p>
        </p:txBody>
      </p:sp>
      <p:sp>
        <p:nvSpPr>
          <p:cNvPr id="29" name="Text 26"/>
          <p:cNvSpPr/>
          <p:nvPr/>
        </p:nvSpPr>
        <p:spPr>
          <a:xfrm>
            <a:off x="461265" y="4300301"/>
            <a:ext cx="8247888" cy="646604"/>
          </a:xfrm>
          <a:prstGeom prst="rect">
            <a:avLst/>
          </a:prstGeom>
          <a:noFill/>
        </p:spPr>
        <p:txBody>
          <a:bodyPr wrap="square" lIns="0" tIns="0" rIns="0" bIns="0" rtlCol="0" anchor="ctr"/>
          <a:lstStyle/>
          <a:p>
            <a:pPr marL="0" indent="0">
              <a:buNone/>
            </a:pPr>
            <a:r>
              <a:rPr lang="en-US" sz="800" dirty="0">
                <a:solidFill>
                  <a:srgbClr val="550000"/>
                </a:solidFill>
                <a:latin typeface="Arial" panose="020B0604020202020204" pitchFamily="34" charset="0"/>
                <a:ea typeface="Arial" panose="020B0604020202020204" pitchFamily="34" charset="-122"/>
                <a:cs typeface="Arial" panose="020B0604020202020204" pitchFamily="34" charset="-120"/>
              </a:rPr>
              <a:t>Employer contributions to Recognised PF (EPF) + NPS + Approved Superannuation Fund — combined total exceeding ₹7,50,000 per year is taxable as PERQUISITE in employee's hands at slab rates.  Annual accretion (interest/dividend) on excess is separately taxable (Rule 3B).</a:t>
            </a:r>
            <a:endParaRPr lang="en-US" sz="800" dirty="0">
              <a:solidFill>
                <a:srgbClr val="550000"/>
              </a:solidFill>
              <a:latin typeface="Arial" panose="020B0604020202020204" pitchFamily="34" charset="0"/>
              <a:ea typeface="Arial" panose="020B0604020202020204" pitchFamily="34" charset="-122"/>
              <a:cs typeface="Arial" panose="020B0604020202020204" pitchFamily="34" charset="-120"/>
            </a:endParaRPr>
          </a:p>
          <a:p>
            <a:pPr marL="0" indent="0">
              <a:buNone/>
            </a:pPr>
            <a:endParaRPr lang="en-US" sz="800" dirty="0">
              <a:solidFill>
                <a:srgbClr val="550000"/>
              </a:solidFill>
              <a:latin typeface="Arial" panose="020B0604020202020204" pitchFamily="34" charset="0"/>
              <a:ea typeface="Arial" panose="020B0604020202020204" pitchFamily="34" charset="-122"/>
              <a:cs typeface="Arial" panose="020B0604020202020204" pitchFamily="34" charset="-120"/>
            </a:endParaRPr>
          </a:p>
          <a:p>
            <a:pPr marL="0" indent="0">
              <a:buNone/>
            </a:pPr>
            <a:r>
              <a:rPr lang="en-US" sz="800" dirty="0">
                <a:solidFill>
                  <a:srgbClr val="550000"/>
                </a:solidFill>
                <a:latin typeface="Arial" panose="020B0604020202020204" pitchFamily="34" charset="0"/>
                <a:ea typeface="Arial" panose="020B0604020202020204" pitchFamily="34" charset="-122"/>
                <a:cs typeface="Arial" panose="020B0604020202020204" pitchFamily="34" charset="-120"/>
              </a:rPr>
              <a:t>Threshold: basic salary ≈ ₹29L where EPF (12%) + NPS (14%) = 26% × salary first crosses ₹7.5L. | Ex: ₹30L basic → EPF ₹3.6L + NPS ₹4.2L = ₹7.8L → ₹30,000 taxable perquisite.</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Old Regime vs New Regime — At a Glance</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Section 202 (old 115BAC)  |  New regime is DEFAULT from Tax Year 2026-27</a:t>
            </a:r>
            <a:endParaRPr lang="en-US" sz="1100" dirty="0"/>
          </a:p>
        </p:txBody>
      </p:sp>
      <p:sp>
        <p:nvSpPr>
          <p:cNvPr id="4" name="Text 2"/>
          <p:cNvSpPr/>
          <p:nvPr/>
        </p:nvSpPr>
        <p:spPr>
          <a:xfrm>
            <a:off x="384048" y="941832"/>
            <a:ext cx="4114800" cy="274320"/>
          </a:xfrm>
          <a:prstGeom prst="rect">
            <a:avLst/>
          </a:prstGeom>
          <a:noFill/>
        </p:spPr>
        <p:txBody>
          <a:bodyPr wrap="square" rtlCol="0" anchor="ctr"/>
          <a:lstStyle/>
          <a:p>
            <a:pPr marL="0" indent="0">
              <a:buNone/>
            </a:pPr>
            <a:r>
              <a:rPr lang="en-US" sz="1200" b="1" dirty="0">
                <a:solidFill>
                  <a:srgbClr val="2E75B6"/>
                </a:solidFill>
                <a:latin typeface="Cambria" panose="02040503050406030204" pitchFamily="34" charset="0"/>
                <a:ea typeface="Cambria" panose="02040503050406030204" pitchFamily="34" charset="-122"/>
                <a:cs typeface="Cambria" panose="02040503050406030204" pitchFamily="34" charset="-120"/>
              </a:rPr>
              <a:t>NEW REGIME — Section 202 (Default)</a:t>
            </a:r>
            <a:endParaRPr lang="en-US" sz="1200" dirty="0"/>
          </a:p>
        </p:txBody>
      </p:sp>
      <p:graphicFrame>
        <p:nvGraphicFramePr>
          <p:cNvPr id="15" name="Table 0"/>
          <p:cNvGraphicFramePr>
            <a:graphicFrameLocks noGrp="1"/>
          </p:cNvGraphicFramePr>
          <p:nvPr/>
        </p:nvGraphicFramePr>
        <p:xfrm>
          <a:off x="384048" y="1252728"/>
          <a:ext cx="4133088" cy="2798064"/>
        </p:xfrm>
        <a:graphic>
          <a:graphicData uri="http://schemas.openxmlformats.org/drawingml/2006/table">
            <a:tbl>
              <a:tblPr/>
              <a:tblGrid>
                <a:gridCol w="2651760"/>
                <a:gridCol w="1481328"/>
              </a:tblGrid>
              <a:tr h="365760">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Total Income (₹)</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Rate</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Up to ₹4,00,000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155232"/>
                          </a:solidFill>
                          <a:latin typeface="Arial" panose="020B0604020202020204" pitchFamily="34" charset="0"/>
                          <a:ea typeface="Arial" panose="020B0604020202020204" pitchFamily="34" charset="-122"/>
                          <a:cs typeface="Arial" panose="020B0604020202020204" pitchFamily="34" charset="-120"/>
                        </a:rPr>
                        <a:t>NIL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₹4L – ₹8L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₹8L – ₹12L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10%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₹12L – ₹16L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15%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₹16L – ₹20L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20%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₹20L – ₹24L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25%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Above ₹24L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30%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6" name="Shape 3"/>
          <p:cNvSpPr/>
          <p:nvPr/>
        </p:nvSpPr>
        <p:spPr>
          <a:xfrm>
            <a:off x="384048" y="4160520"/>
            <a:ext cx="4133088" cy="846908"/>
          </a:xfrm>
          <a:prstGeom prst="roundRect">
            <a:avLst>
              <a:gd name="adj" fmla="val 11429"/>
            </a:avLst>
          </a:prstGeom>
          <a:solidFill>
            <a:srgbClr val="E2F0E8"/>
          </a:solidFill>
          <a:ln w="12700">
            <a:solidFill>
              <a:srgbClr val="1F6B43"/>
            </a:solidFill>
            <a:prstDash val="solid"/>
          </a:ln>
        </p:spPr>
        <p:txBody>
          <a:bodyPr/>
          <a:lstStyle/>
          <a:p>
            <a:endParaRPr lang="en-IN"/>
          </a:p>
        </p:txBody>
      </p:sp>
      <p:sp>
        <p:nvSpPr>
          <p:cNvPr id="7" name="Text 4"/>
          <p:cNvSpPr/>
          <p:nvPr/>
        </p:nvSpPr>
        <p:spPr>
          <a:xfrm>
            <a:off x="521208" y="4174853"/>
            <a:ext cx="3840480" cy="446822"/>
          </a:xfrm>
          <a:prstGeom prst="rect">
            <a:avLst/>
          </a:prstGeom>
          <a:noFill/>
        </p:spPr>
        <p:txBody>
          <a:bodyPr wrap="square" rtlCol="0" anchor="ctr"/>
          <a:lstStyle/>
          <a:p>
            <a:pPr marL="0" indent="0">
              <a:buNone/>
            </a:pPr>
            <a:r>
              <a:rPr lang="en-US" sz="1100" b="1" dirty="0">
                <a:solidFill>
                  <a:srgbClr val="155232"/>
                </a:solidFill>
                <a:latin typeface="Arial" panose="020B0604020202020204" pitchFamily="34" charset="0"/>
                <a:ea typeface="Arial" panose="020B0604020202020204" pitchFamily="34" charset="-122"/>
                <a:cs typeface="Arial" panose="020B0604020202020204" pitchFamily="34" charset="-120"/>
              </a:rPr>
              <a:t>★  Sec 207 Rebate: Zero tax if total income ≤ ₹12L</a:t>
            </a:r>
            <a:endParaRPr lang="en-US" sz="1100" dirty="0"/>
          </a:p>
          <a:p>
            <a:pPr marL="0" indent="0">
              <a:buNone/>
            </a:pPr>
            <a:r>
              <a:rPr lang="en-US" sz="1100" b="1" dirty="0">
                <a:solidFill>
                  <a:srgbClr val="155232"/>
                </a:solidFill>
                <a:latin typeface="Arial" panose="020B0604020202020204" pitchFamily="34" charset="0"/>
                <a:ea typeface="Arial" panose="020B0604020202020204" pitchFamily="34" charset="-122"/>
                <a:cs typeface="Arial" panose="020B0604020202020204" pitchFamily="34" charset="-120"/>
              </a:rPr>
              <a:t>(salaried: ₹12.75L after ₹75K std deduction)</a:t>
            </a:r>
            <a:endParaRPr lang="en-US" sz="1100" dirty="0"/>
          </a:p>
        </p:txBody>
      </p:sp>
      <p:sp>
        <p:nvSpPr>
          <p:cNvPr id="8" name="Text 5"/>
          <p:cNvSpPr/>
          <p:nvPr/>
        </p:nvSpPr>
        <p:spPr>
          <a:xfrm>
            <a:off x="4754880" y="941832"/>
            <a:ext cx="4114800" cy="274320"/>
          </a:xfrm>
          <a:prstGeom prst="rect">
            <a:avLst/>
          </a:prstGeom>
          <a:noFill/>
        </p:spPr>
        <p:txBody>
          <a:bodyPr wrap="square" rtlCol="0" anchor="ctr"/>
          <a:lstStyle/>
          <a:p>
            <a:pPr marL="0" indent="0">
              <a:buNone/>
            </a:pPr>
            <a:r>
              <a:rPr lang="en-US" sz="1200" b="1" dirty="0">
                <a:solidFill>
                  <a:srgbClr val="1F3864"/>
                </a:solidFill>
                <a:latin typeface="Cambria" panose="02040503050406030204" pitchFamily="34" charset="0"/>
                <a:ea typeface="Cambria" panose="02040503050406030204" pitchFamily="34" charset="-122"/>
                <a:cs typeface="Cambria" panose="02040503050406030204" pitchFamily="34" charset="-120"/>
              </a:rPr>
              <a:t>OLD REGIME  (must opt-in)</a:t>
            </a:r>
            <a:endParaRPr lang="en-US" sz="1200" dirty="0"/>
          </a:p>
        </p:txBody>
      </p:sp>
      <p:graphicFrame>
        <p:nvGraphicFramePr>
          <p:cNvPr id="29" name="Table 1"/>
          <p:cNvGraphicFramePr>
            <a:graphicFrameLocks noGrp="1"/>
          </p:cNvGraphicFramePr>
          <p:nvPr/>
        </p:nvGraphicFramePr>
        <p:xfrm>
          <a:off x="4754880" y="1252728"/>
          <a:ext cx="4133088" cy="1901952"/>
        </p:xfrm>
        <a:graphic>
          <a:graphicData uri="http://schemas.openxmlformats.org/drawingml/2006/table">
            <a:tbl>
              <a:tblPr/>
              <a:tblGrid>
                <a:gridCol w="1828800"/>
                <a:gridCol w="1152144"/>
                <a:gridCol w="1152144"/>
              </a:tblGrid>
              <a:tr h="365760">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Total Income</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Below 60</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Senior 60+</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Up to ₹2,50,000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155232"/>
                          </a:solidFill>
                          <a:latin typeface="Arial" panose="020B0604020202020204" pitchFamily="34" charset="0"/>
                          <a:ea typeface="Arial" panose="020B0604020202020204" pitchFamily="34" charset="-122"/>
                          <a:cs typeface="Arial" panose="020B0604020202020204" pitchFamily="34" charset="-120"/>
                        </a:rPr>
                        <a:t>NIL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155232"/>
                          </a:solidFill>
                          <a:latin typeface="Arial" panose="020B0604020202020204" pitchFamily="34" charset="0"/>
                          <a:ea typeface="Arial" panose="020B0604020202020204" pitchFamily="34" charset="-122"/>
                          <a:cs typeface="Arial" panose="020B0604020202020204" pitchFamily="34" charset="-120"/>
                        </a:rPr>
                        <a:t>NIL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₹2.5L – ₹5L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₹5L – ₹10L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20%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20%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Above ₹10L</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30%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30%</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10" name="Text 6"/>
          <p:cNvSpPr/>
          <p:nvPr/>
        </p:nvSpPr>
        <p:spPr>
          <a:xfrm>
            <a:off x="4754880" y="3255264"/>
            <a:ext cx="4133088" cy="201168"/>
          </a:xfrm>
          <a:prstGeom prst="rect">
            <a:avLst/>
          </a:prstGeom>
          <a:noFill/>
        </p:spPr>
        <p:txBody>
          <a:bodyPr wrap="square" rtlCol="0" anchor="ctr"/>
          <a:lstStyle/>
          <a:p>
            <a:pPr marL="0" indent="0">
              <a:buNone/>
            </a:pPr>
            <a:r>
              <a:rPr lang="en-US" sz="950" i="1" dirty="0">
                <a:solidFill>
                  <a:srgbClr val="555555"/>
                </a:solidFill>
                <a:latin typeface="Arial" panose="020B0604020202020204" pitchFamily="34" charset="0"/>
                <a:ea typeface="Arial" panose="020B0604020202020204" pitchFamily="34" charset="-122"/>
                <a:cs typeface="Arial" panose="020B0604020202020204" pitchFamily="34" charset="-120"/>
              </a:rPr>
              <a:t>*Senior citizen (60+): NIL up to ₹3L; Super senior (80+): NIL up to ₹5L</a:t>
            </a:r>
            <a:endParaRPr lang="en-US" sz="950" dirty="0"/>
          </a:p>
        </p:txBody>
      </p:sp>
      <p:sp>
        <p:nvSpPr>
          <p:cNvPr id="11" name="Shape 7"/>
          <p:cNvSpPr/>
          <p:nvPr/>
        </p:nvSpPr>
        <p:spPr>
          <a:xfrm>
            <a:off x="4754880" y="3502151"/>
            <a:ext cx="4133088" cy="1505277"/>
          </a:xfrm>
          <a:prstGeom prst="roundRect">
            <a:avLst>
              <a:gd name="adj" fmla="val 6338"/>
            </a:avLst>
          </a:prstGeom>
          <a:solidFill>
            <a:srgbClr val="FFF2CC"/>
          </a:solidFill>
          <a:ln w="10160">
            <a:solidFill>
              <a:srgbClr val="7F6000"/>
            </a:solidFill>
            <a:prstDash val="solid"/>
          </a:ln>
        </p:spPr>
        <p:txBody>
          <a:bodyPr/>
          <a:lstStyle/>
          <a:p>
            <a:endParaRPr lang="en-IN"/>
          </a:p>
        </p:txBody>
      </p:sp>
      <p:sp>
        <p:nvSpPr>
          <p:cNvPr id="12" name="Text 8"/>
          <p:cNvSpPr/>
          <p:nvPr/>
        </p:nvSpPr>
        <p:spPr>
          <a:xfrm>
            <a:off x="4892040" y="3557016"/>
            <a:ext cx="3840480" cy="256032"/>
          </a:xfrm>
          <a:prstGeom prst="rect">
            <a:avLst/>
          </a:prstGeom>
          <a:noFill/>
        </p:spPr>
        <p:txBody>
          <a:bodyPr wrap="square" rtlCol="0" anchor="ctr"/>
          <a:lstStyle/>
          <a:p>
            <a:pPr marL="0" indent="0">
              <a:buNone/>
            </a:pPr>
            <a:r>
              <a:rPr lang="en-US" sz="1100" b="1" dirty="0">
                <a:solidFill>
                  <a:srgbClr val="7F6000"/>
                </a:solidFill>
                <a:latin typeface="Cambria" panose="02040503050406030204" pitchFamily="34" charset="0"/>
                <a:ea typeface="Cambria" panose="02040503050406030204" pitchFamily="34" charset="-122"/>
                <a:cs typeface="Cambria" panose="02040503050406030204" pitchFamily="34" charset="-120"/>
              </a:rPr>
              <a:t>Surcharge (both regimes):</a:t>
            </a:r>
            <a:endParaRPr lang="en-US" sz="1100" dirty="0"/>
          </a:p>
        </p:txBody>
      </p:sp>
      <p:sp>
        <p:nvSpPr>
          <p:cNvPr id="13" name="Text 9"/>
          <p:cNvSpPr/>
          <p:nvPr/>
        </p:nvSpPr>
        <p:spPr>
          <a:xfrm>
            <a:off x="4892040" y="3894110"/>
            <a:ext cx="3840480" cy="504154"/>
          </a:xfrm>
          <a:prstGeom prst="rect">
            <a:avLst/>
          </a:prstGeom>
          <a:noFill/>
        </p:spPr>
        <p:txBody>
          <a:bodyPr wrap="square" rtlCol="0" anchor="ctr"/>
          <a:lstStyle/>
          <a:p>
            <a:pPr marL="0" indent="0">
              <a:buNone/>
            </a:pP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NIL (≤₹50L)  |  10% (₹50L-1Cr)  |  15% (1Cr-2Cr)  |  25% (2Cr-5Cr)  </a:t>
            </a:r>
            <a:r>
              <a:rPr lang="en-US" sz="1050" dirty="0">
                <a:latin typeface="Arial" panose="020B0604020202020204" pitchFamily="34" charset="0"/>
                <a:ea typeface="Arial" panose="020B0604020202020204" pitchFamily="34" charset="-122"/>
                <a:cs typeface="Arial" panose="020B0604020202020204" pitchFamily="34" charset="-120"/>
              </a:rPr>
              <a:t>|  37% (&gt;5Cr)</a:t>
            </a:r>
            <a:endParaRPr lang="en-US" sz="1050" dirty="0">
              <a:latin typeface="Arial" panose="020B0604020202020204" pitchFamily="34" charset="0"/>
              <a:ea typeface="Arial" panose="020B0604020202020204" pitchFamily="34" charset="-122"/>
              <a:cs typeface="Arial" panose="020B0604020202020204" pitchFamily="34" charset="-120"/>
            </a:endParaRPr>
          </a:p>
          <a:p>
            <a:pPr marL="0" indent="0">
              <a:buNone/>
            </a:pPr>
            <a:endParaRPr lang="en-US" sz="1050" dirty="0">
              <a:latin typeface="Arial" panose="020B0604020202020204" pitchFamily="34" charset="0"/>
              <a:ea typeface="Arial" panose="020B0604020202020204" pitchFamily="34" charset="-122"/>
              <a:cs typeface="Arial" panose="020B0604020202020204" pitchFamily="34" charset="-120"/>
            </a:endParaRPr>
          </a:p>
          <a:p>
            <a:r>
              <a:rPr lang="en-US" sz="1050" b="1" i="1" dirty="0">
                <a:solidFill>
                  <a:srgbClr val="333333"/>
                </a:solidFill>
                <a:latin typeface="Arial" panose="020B0604020202020204" pitchFamily="34" charset="0"/>
                <a:ea typeface="Arial" panose="020B0604020202020204" pitchFamily="34" charset="-122"/>
                <a:cs typeface="Arial" panose="020B0604020202020204" pitchFamily="34" charset="-120"/>
              </a:rPr>
              <a:t>Under New Regime the maximum Surcharge Rate is 25%</a:t>
            </a:r>
            <a:endParaRPr lang="en-US" sz="1050" dirty="0"/>
          </a:p>
        </p:txBody>
      </p:sp>
      <p:sp>
        <p:nvSpPr>
          <p:cNvPr id="14" name="Text 10"/>
          <p:cNvSpPr/>
          <p:nvPr/>
        </p:nvSpPr>
        <p:spPr>
          <a:xfrm>
            <a:off x="4892040" y="4502693"/>
            <a:ext cx="3840480" cy="376283"/>
          </a:xfrm>
          <a:prstGeom prst="rect">
            <a:avLst/>
          </a:prstGeom>
          <a:noFill/>
        </p:spPr>
        <p:txBody>
          <a:bodyPr wrap="square" rtlCol="0" anchor="ctr"/>
          <a:lstStyle/>
          <a:p>
            <a:pPr marL="0" indent="0">
              <a:buNone/>
            </a:pPr>
            <a:r>
              <a:rPr lang="en-US" sz="1000" dirty="0">
                <a:solidFill>
                  <a:srgbClr val="444444"/>
                </a:solidFill>
                <a:latin typeface="Arial" panose="020B0604020202020204" pitchFamily="34" charset="0"/>
                <a:ea typeface="Arial" panose="020B0604020202020204" pitchFamily="34" charset="-122"/>
                <a:cs typeface="Arial" panose="020B0604020202020204" pitchFamily="34" charset="-120"/>
              </a:rPr>
              <a:t>LTCG surcharge capped at 15% (all assets)  |  Health &amp; Education Cess: 4% on tax + surcharge</a:t>
            </a:r>
            <a:endParaRPr lang="en-US" sz="1000" dirty="0"/>
          </a:p>
        </p:txBody>
      </p:sp>
      <p:sp>
        <p:nvSpPr>
          <p:cNvPr id="5" name="Text 11"/>
          <p:cNvSpPr/>
          <p:nvPr/>
        </p:nvSpPr>
        <p:spPr>
          <a:xfrm>
            <a:off x="521208" y="4636008"/>
            <a:ext cx="3840480" cy="274320"/>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Standard Deduction: ₹50K (old regime)  |  ₹75K (new regime)</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155448"/>
            <a:ext cx="8375904" cy="457200"/>
          </a:xfrm>
          <a:prstGeom prst="rect">
            <a:avLst/>
          </a:prstGeom>
          <a:noFill/>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2300" b="1" i="0" u="none" strike="noStrike" kern="1200" cap="none" spc="0" normalizeH="0" baseline="0" noProof="0" dirty="0">
                <a:ln>
                  <a:noFill/>
                </a:ln>
                <a:solidFill>
                  <a:srgbClr val="1F3864"/>
                </a:solidFill>
                <a:effectLst/>
                <a:uLnTx/>
                <a:uFillTx/>
                <a:latin typeface="Cambria" panose="02040503050406030204" pitchFamily="34" charset="0"/>
                <a:ea typeface="Cambria" panose="02040503050406030204" pitchFamily="34" charset="-122"/>
                <a:cs typeface="Cambria" panose="02040503050406030204" pitchFamily="34" charset="-120"/>
              </a:rPr>
              <a:t>Salary Computation — Illustration  |  Tax Year 2026-27</a:t>
            </a:r>
            <a:endParaRPr kumimoji="0" lang="en-US" sz="2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384048" y="691029"/>
            <a:ext cx="3566160" cy="219456"/>
          </a:xfrm>
          <a:prstGeom prst="rect">
            <a:avLst/>
          </a:prstGeom>
          <a:noFill/>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1100" b="1" i="0" u="none" strike="noStrike" kern="1200" cap="none" spc="0" normalizeH="0" baseline="0" noProof="0" dirty="0">
                <a:ln>
                  <a:noFill/>
                </a:ln>
                <a:solidFill>
                  <a:srgbClr val="1F3864"/>
                </a:solidFill>
                <a:effectLst/>
                <a:uLnTx/>
                <a:uFillTx/>
                <a:latin typeface="Cambria" panose="02040503050406030204" pitchFamily="34" charset="0"/>
                <a:ea typeface="Cambria" panose="02040503050406030204" pitchFamily="34" charset="-122"/>
                <a:cs typeface="Cambria" panose="02040503050406030204" pitchFamily="34" charset="-120"/>
              </a:rPr>
              <a:t>Employee Profile</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le 0"/>
          <p:cNvGraphicFramePr>
            <a:graphicFrameLocks noGrp="1"/>
          </p:cNvGraphicFramePr>
          <p:nvPr/>
        </p:nvGraphicFramePr>
        <p:xfrm>
          <a:off x="402336" y="698141"/>
          <a:ext cx="3547872" cy="2450592"/>
        </p:xfrm>
        <a:graphic>
          <a:graphicData uri="http://schemas.openxmlformats.org/drawingml/2006/table">
            <a:tbl>
              <a:tblPr/>
              <a:tblGrid>
                <a:gridCol w="1417320"/>
                <a:gridCol w="960120"/>
                <a:gridCol w="1170432"/>
              </a:tblGrid>
              <a:tr h="310896">
                <a:tc>
                  <a:txBody>
                    <a:bodyPr/>
                    <a:lstStyle/>
                    <a:p>
                      <a:pPr marL="0" indent="0" algn="ctr">
                        <a:buNone/>
                      </a:pPr>
                      <a:r>
                        <a:rPr lang="en-US" sz="900" b="1" dirty="0">
                          <a:solidFill>
                            <a:srgbClr val="FFFFFF"/>
                          </a:solidFill>
                          <a:latin typeface="Cambria" panose="02040503050406030204" pitchFamily="34" charset="0"/>
                          <a:ea typeface="Cambria" panose="02040503050406030204" pitchFamily="34" charset="-122"/>
                          <a:cs typeface="Cambria" panose="02040503050406030204" pitchFamily="34" charset="-120"/>
                        </a:rPr>
                        <a:t>Component</a:t>
                      </a:r>
                      <a:endParaRPr lang="en-US" sz="9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a:txBody>
                    <a:bodyPr/>
                    <a:lstStyle/>
                    <a:p>
                      <a:pPr marL="0" indent="0" algn="ctr">
                        <a:buNone/>
                      </a:pPr>
                      <a:r>
                        <a:rPr lang="en-US" sz="900" b="1" dirty="0">
                          <a:solidFill>
                            <a:srgbClr val="FFFFFF"/>
                          </a:solidFill>
                          <a:latin typeface="Cambria" panose="02040503050406030204" pitchFamily="34" charset="0"/>
                          <a:ea typeface="Cambria" panose="02040503050406030204" pitchFamily="34" charset="-122"/>
                          <a:cs typeface="Cambria" panose="02040503050406030204" pitchFamily="34" charset="-120"/>
                        </a:rPr>
                        <a:t>Amount p.a. (₹)</a:t>
                      </a:r>
                      <a:endParaRPr lang="en-US" sz="9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a:txBody>
                    <a:bodyPr/>
                    <a:lstStyle/>
                    <a:p>
                      <a:pPr marL="0" indent="0" algn="ctr">
                        <a:buNone/>
                      </a:pPr>
                      <a:r>
                        <a:rPr lang="en-US" sz="900" b="1" dirty="0">
                          <a:solidFill>
                            <a:srgbClr val="FFFFFF"/>
                          </a:solidFill>
                          <a:latin typeface="Cambria" panose="02040503050406030204" pitchFamily="34" charset="0"/>
                          <a:ea typeface="Cambria" panose="02040503050406030204" pitchFamily="34" charset="-122"/>
                          <a:cs typeface="Cambria" panose="02040503050406030204" pitchFamily="34" charset="-120"/>
                        </a:rPr>
                        <a:t>Notes</a:t>
                      </a:r>
                      <a:endParaRPr lang="en-US" sz="9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r>
              <a:tr h="310896">
                <a:tc>
                  <a:txBody>
                    <a:bodyPr/>
                    <a:lstStyle/>
                    <a:p>
                      <a:pPr marL="0" indent="0" algn="l">
                        <a:buNone/>
                      </a:pPr>
                      <a:r>
                        <a:rPr lang="en-US" sz="900" b="1" dirty="0">
                          <a:solidFill>
                            <a:srgbClr val="222222"/>
                          </a:solidFill>
                          <a:latin typeface="Arial" panose="020B0604020202020204" pitchFamily="34" charset="0"/>
                          <a:ea typeface="Arial" panose="020B0604020202020204" pitchFamily="34" charset="-122"/>
                          <a:cs typeface="Arial" panose="020B0604020202020204" pitchFamily="34" charset="-120"/>
                        </a:rPr>
                        <a:t>Basic Salary</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900" b="1" dirty="0">
                          <a:solidFill>
                            <a:srgbClr val="1F3864"/>
                          </a:solidFill>
                          <a:latin typeface="Arial" panose="020B0604020202020204" pitchFamily="34" charset="0"/>
                          <a:ea typeface="Arial" panose="020B0604020202020204" pitchFamily="34" charset="-122"/>
                          <a:cs typeface="Arial" panose="020B0604020202020204" pitchFamily="34" charset="-120"/>
                        </a:rPr>
                        <a:t>70,00,000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100% taxable</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10896">
                <a:tc>
                  <a:txBody>
                    <a:bodyPr/>
                    <a:lstStyle/>
                    <a:p>
                      <a:pPr marL="0" indent="0" algn="l">
                        <a:buNone/>
                      </a:pPr>
                      <a:r>
                        <a:rPr lang="en-US" sz="900" dirty="0">
                          <a:solidFill>
                            <a:srgbClr val="222222"/>
                          </a:solidFill>
                          <a:latin typeface="Arial" panose="020B0604020202020204" pitchFamily="34" charset="0"/>
                          <a:ea typeface="Arial" panose="020B0604020202020204" pitchFamily="34" charset="-122"/>
                          <a:cs typeface="Arial" panose="020B0604020202020204" pitchFamily="34" charset="-120"/>
                        </a:rPr>
                        <a:t>HRA (50% of basic)</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900" dirty="0">
                          <a:solidFill>
                            <a:srgbClr val="222222"/>
                          </a:solidFill>
                          <a:latin typeface="Arial" panose="020B0604020202020204" pitchFamily="34" charset="0"/>
                          <a:ea typeface="Arial" panose="020B0604020202020204" pitchFamily="34" charset="-122"/>
                          <a:cs typeface="Arial" panose="020B0604020202020204" pitchFamily="34" charset="-120"/>
                        </a:rPr>
                        <a:t>35,00,000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Hyderabad — 50% city (2025 Act)</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10896">
                <a:tc>
                  <a:txBody>
                    <a:bodyPr/>
                    <a:lstStyle/>
                    <a:p>
                      <a:pPr marL="0" indent="0" algn="l">
                        <a:buNone/>
                      </a:pPr>
                      <a:r>
                        <a:rPr lang="en-US" sz="900" dirty="0">
                          <a:solidFill>
                            <a:srgbClr val="222222"/>
                          </a:solidFill>
                          <a:latin typeface="Arial" panose="020B0604020202020204" pitchFamily="34" charset="0"/>
                          <a:ea typeface="Arial" panose="020B0604020202020204" pitchFamily="34" charset="-122"/>
                          <a:cs typeface="Arial" panose="020B0604020202020204" pitchFamily="34" charset="-120"/>
                        </a:rPr>
                        <a:t>Special Allowances</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900" dirty="0">
                          <a:solidFill>
                            <a:srgbClr val="222222"/>
                          </a:solidFill>
                          <a:latin typeface="Arial" panose="020B0604020202020204" pitchFamily="34" charset="0"/>
                          <a:ea typeface="Arial" panose="020B0604020202020204" pitchFamily="34" charset="-122"/>
                          <a:cs typeface="Arial" panose="020B0604020202020204" pitchFamily="34" charset="-120"/>
                        </a:rPr>
                        <a:t>5,00,000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Fully taxable</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29184">
                <a:tc>
                  <a:txBody>
                    <a:bodyPr/>
                    <a:lstStyle/>
                    <a:p>
                      <a:pPr marL="0" indent="0" algn="l">
                        <a:buNone/>
                      </a:pPr>
                      <a:r>
                        <a:rPr lang="en-US" sz="900" b="1" dirty="0">
                          <a:solidFill>
                            <a:srgbClr val="155232"/>
                          </a:solidFill>
                          <a:latin typeface="Arial" panose="020B0604020202020204" pitchFamily="34" charset="0"/>
                          <a:ea typeface="Arial" panose="020B0604020202020204" pitchFamily="34" charset="-122"/>
                          <a:cs typeface="Arial" panose="020B0604020202020204" pitchFamily="34" charset="-120"/>
                        </a:rPr>
                        <a:t>Employer NPS (14%)</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r">
                        <a:buNone/>
                      </a:pPr>
                      <a:r>
                        <a:rPr lang="en-US" sz="900" b="1" dirty="0">
                          <a:solidFill>
                            <a:srgbClr val="155232"/>
                          </a:solidFill>
                          <a:latin typeface="Arial" panose="020B0604020202020204" pitchFamily="34" charset="0"/>
                          <a:ea typeface="Arial" panose="020B0604020202020204" pitchFamily="34" charset="-122"/>
                          <a:cs typeface="Arial" panose="020B0604020202020204" pitchFamily="34" charset="-120"/>
                        </a:rPr>
                        <a:t>9,80,000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Sec 124(2) — both regimes</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r h="310896">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Actual Rent Paid</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18,00,000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₹1.5L/month — for HRA</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10896">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Professional Tax</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2,500</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900" i="1" dirty="0">
                          <a:solidFill>
                            <a:srgbClr val="222222"/>
                          </a:solidFill>
                          <a:latin typeface="Arial" panose="020B0604020202020204" pitchFamily="34" charset="0"/>
                          <a:ea typeface="Arial" panose="020B0604020202020204" pitchFamily="34" charset="-122"/>
                          <a:cs typeface="Arial" panose="020B0604020202020204" pitchFamily="34" charset="-120"/>
                        </a:rPr>
                        <a:t>Sec 19 deduction (both)</a:t>
                      </a:r>
                      <a:endParaRPr lang="en-US" sz="9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6" name="Shape 3"/>
          <p:cNvSpPr/>
          <p:nvPr/>
        </p:nvSpPr>
        <p:spPr>
          <a:xfrm>
            <a:off x="402336" y="3294743"/>
            <a:ext cx="3547872" cy="1360246"/>
          </a:xfrm>
          <a:prstGeom prst="roundRect">
            <a:avLst>
              <a:gd name="adj" fmla="val 7080"/>
            </a:avLst>
          </a:prstGeom>
          <a:solidFill>
            <a:srgbClr val="EEF5FC"/>
          </a:solidFill>
          <a:ln w="10160">
            <a:solidFill>
              <a:srgbClr val="2E75B6"/>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n-IN" sz="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Text 4"/>
          <p:cNvSpPr/>
          <p:nvPr/>
        </p:nvSpPr>
        <p:spPr>
          <a:xfrm>
            <a:off x="493776" y="3323584"/>
            <a:ext cx="3291840" cy="201168"/>
          </a:xfrm>
          <a:prstGeom prst="rect">
            <a:avLst/>
          </a:prstGeom>
          <a:noFill/>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900" b="1" i="0" u="none" strike="noStrike" kern="1200" cap="none" spc="0" normalizeH="0" baseline="0" noProof="0" dirty="0">
                <a:ln>
                  <a:noFill/>
                </a:ln>
                <a:solidFill>
                  <a:srgbClr val="1F3864"/>
                </a:solidFill>
                <a:effectLst/>
                <a:uLnTx/>
                <a:uFillTx/>
                <a:latin typeface="Cambria" panose="02040503050406030204" pitchFamily="34" charset="0"/>
                <a:ea typeface="Cambria" panose="02040503050406030204" pitchFamily="34" charset="-122"/>
                <a:cs typeface="Cambria" panose="02040503050406030204" pitchFamily="34" charset="-120"/>
              </a:rPr>
              <a:t>Investments — Old Regime:</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p:cNvSpPr/>
          <p:nvPr/>
        </p:nvSpPr>
        <p:spPr>
          <a:xfrm>
            <a:off x="493776" y="3590885"/>
            <a:ext cx="3291840" cy="201168"/>
          </a:xfrm>
          <a:prstGeom prst="rect">
            <a:avLst/>
          </a:prstGeom>
          <a:noFill/>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900" b="1" i="0" u="none" strike="noStrike" kern="1200" cap="none" spc="0" normalizeH="0" baseline="0" noProof="0" dirty="0">
                <a:ln>
                  <a:noFill/>
                </a:ln>
                <a:solidFill>
                  <a:srgbClr val="2E75B6"/>
                </a:solidFill>
                <a:effectLst/>
                <a:uLnTx/>
                <a:uFillTx/>
                <a:latin typeface="Arial" panose="020B0604020202020204" pitchFamily="34" charset="0"/>
                <a:ea typeface="Arial" panose="020B0604020202020204" pitchFamily="34" charset="-122"/>
                <a:cs typeface="Arial" panose="020B0604020202020204" pitchFamily="34" charset="-120"/>
              </a:rPr>
              <a:t>Sec 123 (80C): </a:t>
            </a:r>
            <a:r>
              <a:rPr kumimoji="0" lang="en-US" sz="900" b="0" i="0" u="none" strike="noStrike" kern="1200" cap="none" spc="0" normalizeH="0" baseline="0" noProof="0" dirty="0">
                <a:ln>
                  <a:noFill/>
                </a:ln>
                <a:solidFill>
                  <a:srgbClr val="333333"/>
                </a:solidFill>
                <a:effectLst/>
                <a:uLnTx/>
                <a:uFillTx/>
                <a:latin typeface="Arial" panose="020B0604020202020204" pitchFamily="34" charset="0"/>
                <a:ea typeface="Arial" panose="020B0604020202020204" pitchFamily="34" charset="-122"/>
                <a:cs typeface="Arial" panose="020B0604020202020204" pitchFamily="34" charset="-120"/>
              </a:rPr>
              <a:t>LIC ₹1L + Own NPS ₹50K = ₹1,50,000  |  </a:t>
            </a:r>
            <a:r>
              <a:rPr kumimoji="0" lang="en-US" sz="900" b="1" i="0" u="none" strike="noStrike" kern="1200" cap="none" spc="0" normalizeH="0" baseline="0" noProof="0" dirty="0">
                <a:ln>
                  <a:noFill/>
                </a:ln>
                <a:solidFill>
                  <a:srgbClr val="1A7B6E"/>
                </a:solidFill>
                <a:effectLst/>
                <a:uLnTx/>
                <a:uFillTx/>
                <a:latin typeface="Arial" panose="020B0604020202020204" pitchFamily="34" charset="0"/>
                <a:ea typeface="Arial" panose="020B0604020202020204" pitchFamily="34" charset="-122"/>
                <a:cs typeface="Arial" panose="020B0604020202020204" pitchFamily="34" charset="-120"/>
              </a:rPr>
              <a:t>Sec 124(3): </a:t>
            </a:r>
            <a:r>
              <a:rPr kumimoji="0" lang="en-US" sz="900" b="0" i="0" u="none" strike="noStrike" kern="1200" cap="none" spc="0" normalizeH="0" baseline="0" noProof="0" dirty="0">
                <a:ln>
                  <a:noFill/>
                </a:ln>
                <a:solidFill>
                  <a:srgbClr val="333333"/>
                </a:solidFill>
                <a:effectLst/>
                <a:uLnTx/>
                <a:uFillTx/>
                <a:latin typeface="Arial" panose="020B0604020202020204" pitchFamily="34" charset="0"/>
                <a:ea typeface="Arial" panose="020B0604020202020204" pitchFamily="34" charset="-122"/>
                <a:cs typeface="Arial" panose="020B0604020202020204" pitchFamily="34" charset="-120"/>
              </a:rPr>
              <a:t>NPS extra ₹50,000</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6"/>
          <p:cNvSpPr/>
          <p:nvPr/>
        </p:nvSpPr>
        <p:spPr>
          <a:xfrm>
            <a:off x="493776" y="3976633"/>
            <a:ext cx="3291840" cy="201168"/>
          </a:xfrm>
          <a:prstGeom prst="rect">
            <a:avLst/>
          </a:prstGeom>
          <a:noFill/>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900" b="1" i="0" u="none" strike="noStrike" kern="1200" cap="none" spc="0" normalizeH="0" baseline="0" noProof="0" dirty="0">
                <a:ln>
                  <a:noFill/>
                </a:ln>
                <a:solidFill>
                  <a:srgbClr val="1F6B43"/>
                </a:solidFill>
                <a:effectLst/>
                <a:uLnTx/>
                <a:uFillTx/>
                <a:latin typeface="Arial" panose="020B0604020202020204" pitchFamily="34" charset="0"/>
                <a:ea typeface="Arial" panose="020B0604020202020204" pitchFamily="34" charset="-122"/>
                <a:cs typeface="Arial" panose="020B0604020202020204" pitchFamily="34" charset="-120"/>
              </a:rPr>
              <a:t>Sec 126 (80D): </a:t>
            </a:r>
            <a:r>
              <a:rPr kumimoji="0" lang="en-US" sz="900" b="0" i="0" u="none" strike="noStrike" kern="1200" cap="none" spc="0" normalizeH="0" baseline="0" noProof="0" dirty="0">
                <a:ln>
                  <a:noFill/>
                </a:ln>
                <a:solidFill>
                  <a:srgbClr val="333333"/>
                </a:solidFill>
                <a:effectLst/>
                <a:uLnTx/>
                <a:uFillTx/>
                <a:latin typeface="Arial" panose="020B0604020202020204" pitchFamily="34" charset="0"/>
                <a:ea typeface="Arial" panose="020B0604020202020204" pitchFamily="34" charset="-122"/>
                <a:cs typeface="Arial" panose="020B0604020202020204" pitchFamily="34" charset="-120"/>
              </a:rPr>
              <a:t>₹25K (self) + ₹50K (senior parents) = ₹75,000  |  </a:t>
            </a:r>
            <a:r>
              <a:rPr kumimoji="0" lang="en-US" sz="900" b="1" i="0" u="none" strike="noStrike" kern="1200" cap="none" spc="0" normalizeH="0" baseline="0" noProof="0" dirty="0">
                <a:ln>
                  <a:noFill/>
                </a:ln>
                <a:solidFill>
                  <a:srgbClr val="1F3864"/>
                </a:solidFill>
                <a:effectLst/>
                <a:uLnTx/>
                <a:uFillTx/>
                <a:latin typeface="Arial" panose="020B0604020202020204" pitchFamily="34" charset="0"/>
                <a:ea typeface="Arial" panose="020B0604020202020204" pitchFamily="34" charset="-122"/>
                <a:cs typeface="Arial" panose="020B0604020202020204" pitchFamily="34" charset="-120"/>
              </a:rPr>
              <a:t>Sec 31 (Home Loan): </a:t>
            </a:r>
            <a:r>
              <a:rPr kumimoji="0" lang="en-US" sz="900" b="0" i="0" u="none" strike="noStrike" kern="1200" cap="none" spc="0" normalizeH="0" baseline="0" noProof="0" dirty="0">
                <a:ln>
                  <a:noFill/>
                </a:ln>
                <a:solidFill>
                  <a:srgbClr val="333333"/>
                </a:solidFill>
                <a:effectLst/>
                <a:uLnTx/>
                <a:uFillTx/>
                <a:latin typeface="Arial" panose="020B0604020202020204" pitchFamily="34" charset="0"/>
                <a:ea typeface="Arial" panose="020B0604020202020204" pitchFamily="34" charset="-122"/>
                <a:cs typeface="Arial" panose="020B0604020202020204" pitchFamily="34" charset="-120"/>
              </a:rPr>
              <a:t>₹2,00,000</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7"/>
          <p:cNvSpPr/>
          <p:nvPr/>
        </p:nvSpPr>
        <p:spPr>
          <a:xfrm>
            <a:off x="493776" y="4268040"/>
            <a:ext cx="3291840" cy="292608"/>
          </a:xfrm>
          <a:prstGeom prst="rect">
            <a:avLst/>
          </a:prstGeom>
          <a:noFill/>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900" b="0" i="1" u="none" strike="noStrike" kern="1200" cap="none" spc="0" normalizeH="0" baseline="0" noProof="0" dirty="0">
                <a:ln>
                  <a:noFill/>
                </a:ln>
                <a:solidFill>
                  <a:srgbClr val="C00000"/>
                </a:solidFill>
                <a:effectLst/>
                <a:uLnTx/>
                <a:uFillTx/>
                <a:latin typeface="Arial" panose="020B0604020202020204" pitchFamily="34" charset="0"/>
                <a:ea typeface="Arial" panose="020B0604020202020204" pitchFamily="34" charset="-122"/>
                <a:cs typeface="Arial" panose="020B0604020202020204" pitchFamily="34" charset="-120"/>
              </a:rPr>
              <a:t>NOTE: For Simplicity EPF is assumed to be Nil</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12" name="Table 1"/>
          <p:cNvGraphicFramePr>
            <a:graphicFrameLocks noGrp="1"/>
          </p:cNvGraphicFramePr>
          <p:nvPr/>
        </p:nvGraphicFramePr>
        <p:xfrm>
          <a:off x="4096512" y="695601"/>
          <a:ext cx="4663440" cy="1456944"/>
        </p:xfrm>
        <a:graphic>
          <a:graphicData uri="http://schemas.openxmlformats.org/drawingml/2006/table">
            <a:tbl>
              <a:tblPr/>
              <a:tblGrid>
                <a:gridCol w="2194560"/>
                <a:gridCol w="1097280"/>
                <a:gridCol w="1371600"/>
              </a:tblGrid>
              <a:tr h="274320">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HRA Exemption — Old Regime Only</a:t>
                      </a:r>
                      <a:endPar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Amount (₹)</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Remark</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r>
              <a:tr h="237744">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(a) HRA received</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35,00,000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From employer</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274320">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(b) Rent (₹18L) minus 10% of basic (₹7L)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11,00,000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c>
                  <a:txBody>
                    <a:bodyPr/>
                    <a:lstStyle/>
                    <a:p>
                      <a:pPr marL="0" indent="0" algn="l">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 Binding minimum</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237744">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(c) 50% of basic — Hyderabad metro</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35,00,000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Hyderabad was Non Metro earlier</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292608">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HRA Exempt  =  Least of (a),(b),(c)  →  ₹11,00,000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Taxable HRA = ₹24,00,000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c>
                  <a:txBody>
                    <a:bodyPr/>
                    <a:lstStyle/>
                    <a:p>
                      <a:pPr marL="0" indent="0" algn="l">
                        <a:buNone/>
                      </a:pP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bl>
          </a:graphicData>
        </a:graphic>
      </p:graphicFrame>
      <p:graphicFrame>
        <p:nvGraphicFramePr>
          <p:cNvPr id="14" name="Table 2"/>
          <p:cNvGraphicFramePr>
            <a:graphicFrameLocks noGrp="1"/>
          </p:cNvGraphicFramePr>
          <p:nvPr/>
        </p:nvGraphicFramePr>
        <p:xfrm>
          <a:off x="4096512" y="2252813"/>
          <a:ext cx="4663440" cy="2606040"/>
        </p:xfrm>
        <a:graphic>
          <a:graphicData uri="http://schemas.openxmlformats.org/drawingml/2006/table">
            <a:tbl>
              <a:tblPr/>
              <a:tblGrid>
                <a:gridCol w="224634"/>
                <a:gridCol w="1845689"/>
                <a:gridCol w="877084"/>
                <a:gridCol w="877084"/>
                <a:gridCol w="838949"/>
              </a:tblGrid>
              <a:tr h="0">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Tax Computation</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Old Regime(₹)</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New Regime (₹)</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Note</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r>
              <a:tr h="140745">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1</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Basic Salary</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70,00,000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70,00,000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152004">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2</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HRA  (net of ₹11L exempt  /  NIL exempt)</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24,00,000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700" i="1" dirty="0">
                          <a:solidFill>
                            <a:srgbClr val="C00000"/>
                          </a:solidFill>
                          <a:latin typeface="Arial" panose="020B0604020202020204" pitchFamily="34" charset="0"/>
                          <a:ea typeface="Arial" panose="020B0604020202020204" pitchFamily="34" charset="-122"/>
                          <a:cs typeface="Arial" panose="020B0604020202020204" pitchFamily="34" charset="-120"/>
                        </a:rPr>
                        <a:t>35,00,000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r>
                        <a:rPr lang="en-US" sz="700" i="1" dirty="0">
                          <a:solidFill>
                            <a:srgbClr val="222222"/>
                          </a:solidFill>
                          <a:latin typeface="Arial" panose="020B0604020202020204" pitchFamily="34" charset="0"/>
                          <a:ea typeface="Arial" panose="020B0604020202020204" pitchFamily="34" charset="-122"/>
                          <a:cs typeface="Arial" panose="020B0604020202020204" pitchFamily="34" charset="-120"/>
                        </a:rPr>
                        <a:t>New: no exemption</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140745">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3</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Special Allowances</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5,00,000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5,00,000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191075">
                <a:tc>
                  <a:txBody>
                    <a:bodyPr/>
                    <a:lstStyle/>
                    <a:p>
                      <a:pPr marL="0" indent="0" algn="ctr">
                        <a:buNone/>
                      </a:pPr>
                      <a:r>
                        <a:rPr lang="en-US" sz="700" dirty="0">
                          <a:latin typeface="Arial" panose="020B0604020202020204" pitchFamily="34" charset="0"/>
                          <a:ea typeface="Arial" panose="020B0604020202020204" pitchFamily="34" charset="0"/>
                          <a:cs typeface="Arial" panose="020B0604020202020204" pitchFamily="34" charset="0"/>
                        </a:rPr>
                        <a:t>4</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Employer NPS 14% of basic</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9,80,000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9,80,000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r>
                        <a:rPr lang="en-US" sz="700" i="1" dirty="0">
                          <a:solidFill>
                            <a:srgbClr val="222222"/>
                          </a:solidFill>
                          <a:latin typeface="Arial" panose="020B0604020202020204" pitchFamily="34" charset="0"/>
                          <a:ea typeface="Arial" panose="020B0604020202020204" pitchFamily="34" charset="-122"/>
                          <a:cs typeface="Arial" panose="020B0604020202020204" pitchFamily="34" charset="-120"/>
                        </a:rPr>
                        <a:t>Deductible later (Sec 124(2))</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191075">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5</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Employer NPS in excess of 7.5L added as Perquisite u/s 17</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2,30,000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2,30,000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137999">
                <a:tc gridSpan="5">
                  <a:txBody>
                    <a:bodyPr/>
                    <a:lstStyle/>
                    <a:p>
                      <a:pPr marL="0" indent="0" algn="ctr">
                        <a:buNone/>
                      </a:pPr>
                      <a:r>
                        <a:rPr lang="en-US" sz="700" b="1" dirty="0">
                          <a:solidFill>
                            <a:srgbClr val="000000"/>
                          </a:solidFill>
                          <a:latin typeface="Cambria" panose="02040503050406030204" pitchFamily="34" charset="0"/>
                          <a:ea typeface="Cambria" panose="02040503050406030204" pitchFamily="34" charset="-122"/>
                          <a:cs typeface="Cambria" panose="02040503050406030204" pitchFamily="34" charset="-120"/>
                        </a:rPr>
                        <a:t>Gross Taxable Salary</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hMerge="1">
                  <a:tcPr/>
                </a:tc>
                <a:tc hMerge="1">
                  <a:tcPr/>
                </a:tc>
                <a:tc hMerge="1">
                  <a:tcPr/>
                </a:tc>
                <a:tc hMerge="1">
                  <a:tcPr/>
                </a:tc>
              </a:tr>
              <a:tr h="191075">
                <a:tc>
                  <a:txBody>
                    <a:bodyPr/>
                    <a:lstStyle/>
                    <a:p>
                      <a:pPr marL="0" indent="0" algn="ctr">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l">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Gross Taxable Salary</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ctr">
                        <a:buNone/>
                      </a:pPr>
                      <a:r>
                        <a:rPr lang="en-US" sz="700" b="1" dirty="0">
                          <a:solidFill>
                            <a:srgbClr val="000000"/>
                          </a:solidFill>
                          <a:latin typeface="Cambria" panose="02040503050406030204" pitchFamily="34" charset="0"/>
                          <a:ea typeface="Cambria" panose="02040503050406030204" pitchFamily="34" charset="-122"/>
                          <a:cs typeface="Cambria" panose="02040503050406030204" pitchFamily="34" charset="-120"/>
                        </a:rPr>
                        <a:t>1,11,10,000</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ctr">
                        <a:buNone/>
                      </a:pPr>
                      <a:r>
                        <a:rPr lang="en-US" sz="700" b="1" dirty="0">
                          <a:solidFill>
                            <a:srgbClr val="2E75B6"/>
                          </a:solidFill>
                          <a:latin typeface="Cambria" panose="02040503050406030204" pitchFamily="34" charset="0"/>
                          <a:ea typeface="Cambria" panose="02040503050406030204" pitchFamily="34" charset="-122"/>
                          <a:cs typeface="Cambria" panose="02040503050406030204" pitchFamily="34" charset="-120"/>
                        </a:rPr>
                        <a:t>1,22,10,000</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6E4F7"/>
                    </a:solidFill>
                  </a:tcPr>
                </a:tc>
                <a:tc>
                  <a:txBody>
                    <a:bodyPr/>
                    <a:lstStyle/>
                    <a:p>
                      <a:pPr marL="0" indent="0" algn="l">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r>
              <a:tr h="140745">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6</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Less: Standard Deduction  [Sec 19]</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700" dirty="0">
                          <a:solidFill>
                            <a:srgbClr val="C00000"/>
                          </a:solidFill>
                          <a:latin typeface="Arial" panose="020B0604020202020204" pitchFamily="34" charset="0"/>
                          <a:ea typeface="Arial" panose="020B0604020202020204" pitchFamily="34" charset="-122"/>
                          <a:cs typeface="Arial" panose="020B0604020202020204" pitchFamily="34" charset="-120"/>
                        </a:rPr>
                        <a:t>(50,000)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700" b="1" dirty="0">
                          <a:solidFill>
                            <a:srgbClr val="155232"/>
                          </a:solidFill>
                          <a:latin typeface="Arial" panose="020B0604020202020204" pitchFamily="34" charset="0"/>
                          <a:ea typeface="Arial" panose="020B0604020202020204" pitchFamily="34" charset="-122"/>
                          <a:cs typeface="Arial" panose="020B0604020202020204" pitchFamily="34" charset="-120"/>
                        </a:rPr>
                        <a:t>(75,000)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r>
                        <a:rPr lang="en-US" sz="700" i="1" dirty="0">
                          <a:solidFill>
                            <a:srgbClr val="155232"/>
                          </a:solidFill>
                          <a:latin typeface="Arial" panose="020B0604020202020204" pitchFamily="34" charset="0"/>
                          <a:ea typeface="Arial" panose="020B0604020202020204" pitchFamily="34" charset="-122"/>
                          <a:cs typeface="Arial" panose="020B0604020202020204" pitchFamily="34" charset="-120"/>
                        </a:rPr>
                        <a:t>New: ₹25K more</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140745">
                <a:tc>
                  <a:txBody>
                    <a:bodyPr/>
                    <a:lstStyle/>
                    <a:p>
                      <a:pPr marL="0" indent="0" algn="ctr">
                        <a:buNone/>
                      </a:pPr>
                      <a:r>
                        <a:rPr lang="en-US" sz="700" b="1" dirty="0">
                          <a:solidFill>
                            <a:srgbClr val="222222"/>
                          </a:solidFill>
                          <a:latin typeface="Arial" panose="020B0604020202020204" pitchFamily="34" charset="0"/>
                          <a:ea typeface="Arial" panose="020B0604020202020204" pitchFamily="34" charset="-122"/>
                          <a:cs typeface="Arial" panose="020B0604020202020204" pitchFamily="34" charset="-120"/>
                        </a:rPr>
                        <a:t>7</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700" dirty="0">
                          <a:solidFill>
                            <a:srgbClr val="222222"/>
                          </a:solidFill>
                          <a:latin typeface="Arial" panose="020B0604020202020204" pitchFamily="34" charset="0"/>
                          <a:ea typeface="Arial" panose="020B0604020202020204" pitchFamily="34" charset="-122"/>
                          <a:cs typeface="Arial" panose="020B0604020202020204" pitchFamily="34" charset="-120"/>
                        </a:rPr>
                        <a:t>Less: Professional Tax  [Sec 19]</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C00000"/>
                          </a:solidFill>
                          <a:latin typeface="Arial" panose="020B0604020202020204" pitchFamily="34" charset="0"/>
                          <a:ea typeface="Arial" panose="020B0604020202020204" pitchFamily="34" charset="-122"/>
                          <a:cs typeface="Arial" panose="020B0604020202020204" pitchFamily="34" charset="-120"/>
                        </a:rPr>
                        <a:t>(2,500)</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700" dirty="0">
                          <a:solidFill>
                            <a:srgbClr val="C00000"/>
                          </a:solidFill>
                          <a:latin typeface="Arial" panose="020B0604020202020204" pitchFamily="34" charset="0"/>
                          <a:ea typeface="Arial" panose="020B0604020202020204" pitchFamily="34" charset="-122"/>
                          <a:cs typeface="Arial" panose="020B0604020202020204" pitchFamily="34" charset="-120"/>
                        </a:rPr>
                        <a:t>-</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r>
                        <a:rPr lang="en-US" sz="700" i="1" dirty="0">
                          <a:solidFill>
                            <a:srgbClr val="222222"/>
                          </a:solidFill>
                          <a:latin typeface="Arial" panose="020B0604020202020204" pitchFamily="34" charset="0"/>
                          <a:ea typeface="Arial" panose="020B0604020202020204" pitchFamily="34" charset="-122"/>
                          <a:cs typeface="Arial" panose="020B0604020202020204" pitchFamily="34" charset="-120"/>
                        </a:rPr>
                        <a:t>Old Only</a:t>
                      </a: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168893">
                <a:tc>
                  <a:txBody>
                    <a:bodyPr/>
                    <a:lstStyle/>
                    <a:p>
                      <a:pPr marL="0" indent="0" algn="ctr">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Income under Head 'Salaries'</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FFFF"/>
                          </a:solidFill>
                          <a:latin typeface="Cambria" panose="02040503050406030204" pitchFamily="34" charset="0"/>
                          <a:ea typeface="Cambria" panose="02040503050406030204" pitchFamily="34" charset="-122"/>
                          <a:cs typeface="Cambria" panose="02040503050406030204" pitchFamily="34" charset="-120"/>
                        </a:rPr>
                        <a:t>1,10,57,500</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700" b="1" dirty="0">
                          <a:solidFill>
                            <a:srgbClr val="FFD580"/>
                          </a:solidFill>
                          <a:latin typeface="Cambria" panose="02040503050406030204" pitchFamily="34" charset="0"/>
                          <a:ea typeface="Cambria" panose="02040503050406030204" pitchFamily="34" charset="-122"/>
                          <a:cs typeface="Cambria" panose="02040503050406030204" pitchFamily="34" charset="-120"/>
                        </a:rPr>
                        <a:t>1,21,35,000</a:t>
                      </a:r>
                      <a:endParaRPr lang="en-US" sz="7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a:txBody>
                    <a:bodyPr/>
                    <a:lstStyle/>
                    <a:p>
                      <a:pPr marL="0" indent="0" algn="l">
                        <a:buNone/>
                      </a:pPr>
                      <a:endParaRPr lang="en-US" sz="7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155448"/>
            <a:ext cx="8375904" cy="457200"/>
          </a:xfrm>
          <a:prstGeom prst="rect">
            <a:avLst/>
          </a:prstGeom>
          <a:noFill/>
        </p:spPr>
        <p:txBody>
          <a:bodyPr wrap="square"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sz="2300" b="1" i="0" u="none" strike="noStrike" kern="1200" cap="none" spc="0" normalizeH="0" baseline="0" noProof="0" dirty="0">
                <a:ln>
                  <a:noFill/>
                </a:ln>
                <a:solidFill>
                  <a:srgbClr val="1F3864"/>
                </a:solidFill>
                <a:effectLst/>
                <a:uLnTx/>
                <a:uFillTx/>
                <a:latin typeface="Cambria" panose="02040503050406030204" pitchFamily="34" charset="0"/>
                <a:ea typeface="Cambria" panose="02040503050406030204" pitchFamily="34" charset="-122"/>
                <a:cs typeface="Cambria" panose="02040503050406030204" pitchFamily="34" charset="-120"/>
              </a:rPr>
              <a:t>Tax Computation — Old Regime vs New Regime</a:t>
            </a:r>
            <a:endParaRPr kumimoji="0" lang="en-US" sz="2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e 0"/>
          <p:cNvGraphicFramePr>
            <a:graphicFrameLocks noGrp="1"/>
          </p:cNvGraphicFramePr>
          <p:nvPr/>
        </p:nvGraphicFramePr>
        <p:xfrm>
          <a:off x="384048" y="619905"/>
          <a:ext cx="8375904" cy="4105774"/>
        </p:xfrm>
        <a:graphic>
          <a:graphicData uri="http://schemas.openxmlformats.org/drawingml/2006/table">
            <a:tbl>
              <a:tblPr/>
              <a:tblGrid>
                <a:gridCol w="256032"/>
                <a:gridCol w="2724912"/>
                <a:gridCol w="1444752"/>
                <a:gridCol w="1444752"/>
                <a:gridCol w="2505456"/>
              </a:tblGrid>
              <a:tr h="200974">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Particulars</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Old Regime (₹)</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New Regime (₹)</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Remarks / Key Points</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r>
              <a:tr h="187030">
                <a:tc gridSpan="5">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Income under Head 'Salaries'  [carried from Slide 1]</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hMerge="1">
                  <a:tcPr/>
                </a:tc>
                <a:tc hMerge="1">
                  <a:tcPr/>
                </a:tc>
                <a:tc hMerge="1">
                  <a:tcPr/>
                </a:tc>
                <a:tc hMerge="1">
                  <a:tcPr/>
                </a:tc>
              </a:tr>
              <a:tr h="293905">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l">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Income under Head 'Salaries'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ctr">
                        <a:buNone/>
                      </a:pPr>
                      <a:r>
                        <a:rPr lang="en-US" sz="800" b="1" dirty="0">
                          <a:solidFill>
                            <a:srgbClr val="000000"/>
                          </a:solidFill>
                          <a:latin typeface="Cambria" panose="02040503050406030204" pitchFamily="34" charset="0"/>
                          <a:ea typeface="Cambria" panose="02040503050406030204" pitchFamily="34" charset="-122"/>
                          <a:cs typeface="Cambria" panose="02040503050406030204" pitchFamily="34" charset="-120"/>
                        </a:rPr>
                        <a:t>1,10,57,500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c>
                  <a:txBody>
                    <a:bodyPr/>
                    <a:lstStyle/>
                    <a:p>
                      <a:pPr marL="0" indent="0" algn="ctr">
                        <a:buNone/>
                      </a:pPr>
                      <a:r>
                        <a:rPr lang="en-US" sz="800" b="1" dirty="0">
                          <a:solidFill>
                            <a:srgbClr val="2E75B6"/>
                          </a:solidFill>
                          <a:latin typeface="Cambria" panose="02040503050406030204" pitchFamily="34" charset="0"/>
                          <a:ea typeface="Cambria" panose="02040503050406030204" pitchFamily="34" charset="-122"/>
                          <a:cs typeface="Cambria" panose="02040503050406030204" pitchFamily="34" charset="-120"/>
                        </a:rPr>
                        <a:t>1,21,35,000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6E4F7"/>
                    </a:solidFill>
                  </a:tcPr>
                </a:tc>
                <a:tc>
                  <a:txBody>
                    <a:bodyPr/>
                    <a:lstStyle/>
                    <a:p>
                      <a:pPr marL="0" indent="0" algn="l">
                        <a:buNone/>
                      </a:pP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EDF5"/>
                    </a:solidFill>
                  </a:tcPr>
                </a:tc>
              </a:tr>
              <a:tr h="187030">
                <a:tc gridSpan="5">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CHAPTER VIII DEDUCTIONS  [Old Ch VI-A]  —  Old Regime: all 5 deductions  |  New Regime: ONLY Sec 124(2) available</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hMerge="1">
                  <a:tcPr/>
                </a:tc>
                <a:tc hMerge="1">
                  <a:tcPr/>
                </a:tc>
                <a:tc hMerge="1">
                  <a:tcPr/>
                </a:tc>
                <a:tc hMerge="1">
                  <a:tcPr/>
                </a:tc>
              </a:tr>
              <a:tr h="187576">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1</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Sec 123 (80C): LIC ₹1L + Own NPS ₹50K</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C00000"/>
                          </a:solidFill>
                          <a:latin typeface="Arial" panose="020B0604020202020204" pitchFamily="34" charset="0"/>
                          <a:ea typeface="Arial" panose="020B0604020202020204" pitchFamily="34" charset="-122"/>
                          <a:cs typeface="Arial" panose="020B0604020202020204" pitchFamily="34" charset="-120"/>
                        </a:rPr>
                        <a:t>(1,50,000)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NIL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₹1.5L grouped cap — NOT in new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293905">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2</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Sec 124(3) (80CCD(1B)): Own additional NPS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800" dirty="0">
                          <a:solidFill>
                            <a:srgbClr val="C00000"/>
                          </a:solidFill>
                          <a:latin typeface="Arial" panose="020B0604020202020204" pitchFamily="34" charset="0"/>
                          <a:ea typeface="Arial" panose="020B0604020202020204" pitchFamily="34" charset="-122"/>
                          <a:cs typeface="Arial" panose="020B0604020202020204" pitchFamily="34" charset="-120"/>
                        </a:rPr>
                        <a:t>(50,000)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NIL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Independent ₹50K outside ₹1.5L — NOT in new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293905">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3</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l">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Sec 124(2) (80CCD(2)): Employer NPS 14%</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(9,80,000)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r">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(9,80,000)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c>
                  <a:txBody>
                    <a:bodyPr/>
                    <a:lstStyle/>
                    <a:p>
                      <a:pPr marL="0" indent="0" algn="l">
                        <a:buNone/>
                      </a:pPr>
                      <a:r>
                        <a:rPr lang="en-US" sz="800" b="1" dirty="0">
                          <a:solidFill>
                            <a:srgbClr val="155232"/>
                          </a:solidFill>
                          <a:latin typeface="Arial" panose="020B0604020202020204" pitchFamily="34" charset="0"/>
                          <a:ea typeface="Arial" panose="020B0604020202020204" pitchFamily="34" charset="-122"/>
                          <a:cs typeface="Arial" panose="020B0604020202020204" pitchFamily="34" charset="-120"/>
                        </a:rPr>
                        <a:t>✔ BOTH regimes — only Ch.VIII deduction in new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2F0E8"/>
                    </a:solidFill>
                  </a:tcPr>
                </a:tc>
              </a:tr>
              <a:tr h="293905">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4</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Sec 126 (80D): Health Insurance (₹25K + ₹50K parents)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800" dirty="0">
                          <a:solidFill>
                            <a:srgbClr val="C00000"/>
                          </a:solidFill>
                          <a:latin typeface="Arial" panose="020B0604020202020204" pitchFamily="34" charset="0"/>
                          <a:ea typeface="Arial" panose="020B0604020202020204" pitchFamily="34" charset="-122"/>
                          <a:cs typeface="Arial" panose="020B0604020202020204" pitchFamily="34" charset="-120"/>
                        </a:rPr>
                        <a:t>(75,000)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NIL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₹25K self + ₹50K senior parents — NOT in new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293905">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5</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Sec 31 (Old 24b): Home Loan Interest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C00000"/>
                          </a:solidFill>
                          <a:latin typeface="Arial" panose="020B0604020202020204" pitchFamily="34" charset="0"/>
                          <a:ea typeface="Arial" panose="020B0604020202020204" pitchFamily="34" charset="-122"/>
                          <a:cs typeface="Arial" panose="020B0604020202020204" pitchFamily="34" charset="-120"/>
                        </a:rPr>
                        <a:t>(2,00,000)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NIL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E8E8"/>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Self-occ. property, SOP cap ₹2L — NOT in new regime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293905">
                <a:tc>
                  <a:txBody>
                    <a:bodyPr/>
                    <a:lstStyle/>
                    <a:p>
                      <a:pPr marL="0" indent="0" algn="ctr">
                        <a:buNone/>
                      </a:pPr>
                      <a:r>
                        <a:rPr lang="en-US" sz="800" b="1" dirty="0">
                          <a:solidFill>
                            <a:srgbClr val="FFFFFF"/>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TOTAL INCOME  (Total Deductions Old = ₹14,55,000 | New = ₹9,80,000)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D580"/>
                          </a:solidFill>
                          <a:latin typeface="Cambria" panose="02040503050406030204" pitchFamily="34" charset="0"/>
                          <a:ea typeface="Cambria" panose="02040503050406030204" pitchFamily="34" charset="-122"/>
                          <a:cs typeface="Cambria" panose="02040503050406030204" pitchFamily="34" charset="-120"/>
                        </a:rPr>
                        <a:t>96,02,500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D580"/>
                          </a:solidFill>
                          <a:latin typeface="Cambria" panose="02040503050406030204" pitchFamily="34" charset="0"/>
                          <a:ea typeface="Cambria" panose="02040503050406030204" pitchFamily="34" charset="-122"/>
                          <a:cs typeface="Cambria" panose="02040503050406030204" pitchFamily="34" charset="-120"/>
                        </a:rPr>
                        <a:t>1,11,55,000</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a:txBody>
                    <a:bodyPr/>
                    <a:lstStyle/>
                    <a:p>
                      <a:pPr marL="0" indent="0">
                        <a:buNone/>
                      </a:pPr>
                      <a:r>
                        <a:rPr lang="en-US" sz="800" b="1" dirty="0">
                          <a:solidFill>
                            <a:srgbClr val="FFFFFF"/>
                          </a:solidFill>
                          <a:latin typeface="Arial" panose="020B0604020202020204" pitchFamily="34" charset="0"/>
                          <a:ea typeface="Arial" panose="020B0604020202020204" pitchFamily="34" charset="-122"/>
                          <a:cs typeface="Arial" panose="020B0604020202020204" pitchFamily="34" charset="-120"/>
                        </a:rPr>
                        <a:t>★  Old &lt; ₹1Cr  →  10% surcharge
</a:t>
                      </a:r>
                      <a:r>
                        <a:rPr lang="en-US" sz="800" b="1" dirty="0">
                          <a:solidFill>
                            <a:srgbClr val="FFD580"/>
                          </a:solidFill>
                          <a:latin typeface="Arial" panose="020B0604020202020204" pitchFamily="34" charset="0"/>
                          <a:ea typeface="Arial" panose="020B0604020202020204" pitchFamily="34" charset="-122"/>
                          <a:cs typeface="Arial" panose="020B0604020202020204" pitchFamily="34" charset="-120"/>
                        </a:rPr>
                        <a:t>New &gt; ₹1Cr  →  15% surcharge</a:t>
                      </a:r>
                      <a:endParaRPr lang="en-US" sz="800" dirty="0"/>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r h="187030">
                <a:tc gridSpan="5">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TAX COMPUTATION — Applicable Slabs + Surcharge + Cess</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4F8A"/>
                    </a:solidFill>
                  </a:tcPr>
                </a:tc>
                <a:tc hMerge="1">
                  <a:tcPr/>
                </a:tc>
                <a:tc hMerge="1">
                  <a:tcPr/>
                </a:tc>
                <a:tc hMerge="1">
                  <a:tcPr/>
                </a:tc>
                <a:tc hMerge="1">
                  <a:tcPr/>
                </a:tc>
              </a:tr>
              <a:tr h="187576">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6</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Tax on total income (applicable slab rates)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26,93,250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29,26,500</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r>
                        <a:rPr lang="en-US" sz="800" i="1" dirty="0">
                          <a:solidFill>
                            <a:srgbClr val="222222"/>
                          </a:solidFill>
                          <a:latin typeface="Arial" panose="020B0604020202020204" pitchFamily="34" charset="0"/>
                          <a:ea typeface="Arial" panose="020B0604020202020204" pitchFamily="34" charset="-122"/>
                          <a:cs typeface="Arial" panose="020B0604020202020204" pitchFamily="34" charset="-120"/>
                        </a:rPr>
                        <a:t>Old: 30% above ₹10L.  New: 30% above ₹24L</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400780">
                <a:tc>
                  <a:txBody>
                    <a:bodyPr/>
                    <a:lstStyle/>
                    <a:p>
                      <a:pPr marL="0" indent="0" algn="ctr">
                        <a:buNone/>
                      </a:pPr>
                      <a:r>
                        <a:rPr lang="en-US" sz="800" b="1" dirty="0">
                          <a:solidFill>
                            <a:srgbClr val="7F6000"/>
                          </a:solidFill>
                          <a:latin typeface="Arial" panose="020B0604020202020204" pitchFamily="34" charset="0"/>
                          <a:ea typeface="Arial" panose="020B0604020202020204" pitchFamily="34" charset="-122"/>
                          <a:cs typeface="Arial" panose="020B0604020202020204" pitchFamily="34" charset="-120"/>
                        </a:rPr>
                        <a:t>7</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l">
                        <a:buNone/>
                      </a:pPr>
                      <a:r>
                        <a:rPr lang="en-US" sz="800" b="1" dirty="0">
                          <a:solidFill>
                            <a:srgbClr val="7F6000"/>
                          </a:solidFill>
                          <a:latin typeface="Arial" panose="020B0604020202020204" pitchFamily="34" charset="0"/>
                          <a:ea typeface="Arial" panose="020B0604020202020204" pitchFamily="34" charset="-122"/>
                          <a:cs typeface="Arial" panose="020B0604020202020204" pitchFamily="34" charset="-120"/>
                        </a:rPr>
                        <a:t>Surcharge  (★ KEY: different brackets)</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r">
                        <a:buNone/>
                      </a:pPr>
                      <a:r>
                        <a:rPr lang="en-US" sz="800" b="1" dirty="0">
                          <a:solidFill>
                            <a:srgbClr val="5C4200"/>
                          </a:solidFill>
                          <a:latin typeface="Arial" panose="020B0604020202020204" pitchFamily="34" charset="0"/>
                          <a:ea typeface="Arial" panose="020B0604020202020204" pitchFamily="34" charset="-122"/>
                          <a:cs typeface="Arial" panose="020B0604020202020204" pitchFamily="34" charset="-120"/>
                        </a:rPr>
                        <a:t>2,69,325</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r">
                        <a:buNone/>
                      </a:pP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4,38,975</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buNone/>
                      </a:pPr>
                      <a:r>
                        <a:rPr lang="en-US" sz="800" b="1" dirty="0">
                          <a:solidFill>
                            <a:srgbClr val="5C4200"/>
                          </a:solidFill>
                          <a:latin typeface="Arial" panose="020B0604020202020204" pitchFamily="34" charset="0"/>
                          <a:ea typeface="Arial" panose="020B0604020202020204" pitchFamily="34" charset="-122"/>
                          <a:cs typeface="Arial" panose="020B0604020202020204" pitchFamily="34" charset="-120"/>
                        </a:rPr>
                        <a:t>Old 10%  (income &lt; ₹1Cr)
</a:t>
                      </a:r>
                      <a:r>
                        <a:rPr lang="en-US" sz="800" b="1" dirty="0">
                          <a:solidFill>
                            <a:srgbClr val="C00000"/>
                          </a:solidFill>
                          <a:latin typeface="Arial" panose="020B0604020202020204" pitchFamily="34" charset="0"/>
                          <a:ea typeface="Arial" panose="020B0604020202020204" pitchFamily="34" charset="-122"/>
                          <a:cs typeface="Arial" panose="020B0604020202020204" pitchFamily="34" charset="-120"/>
                        </a:rPr>
                        <a:t>New 15%  (income &gt; ₹1Cr)</a:t>
                      </a:r>
                      <a:endParaRPr lang="en-US" sz="800" dirty="0"/>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r>
              <a:tr h="187576">
                <a:tc>
                  <a:txBody>
                    <a:bodyPr/>
                    <a:lstStyle/>
                    <a:p>
                      <a:pPr marL="0" indent="0" algn="ctr">
                        <a:buNone/>
                      </a:pPr>
                      <a:r>
                        <a:rPr lang="en-US" sz="800" b="1" dirty="0">
                          <a:solidFill>
                            <a:srgbClr val="222222"/>
                          </a:solidFill>
                          <a:latin typeface="Arial" panose="020B0604020202020204" pitchFamily="34" charset="0"/>
                          <a:ea typeface="Arial" panose="020B0604020202020204" pitchFamily="34" charset="-122"/>
                          <a:cs typeface="Arial" panose="020B0604020202020204" pitchFamily="34" charset="-120"/>
                        </a:rPr>
                        <a:t>8</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Health &amp; Education Cess  @  4%  on  (tax + surcharge)</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1,18,503</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r">
                        <a:buNone/>
                      </a:pPr>
                      <a:r>
                        <a:rPr lang="en-US" sz="800" dirty="0">
                          <a:solidFill>
                            <a:srgbClr val="222222"/>
                          </a:solidFill>
                          <a:latin typeface="Arial" panose="020B0604020202020204" pitchFamily="34" charset="0"/>
                          <a:ea typeface="Arial" panose="020B0604020202020204" pitchFamily="34" charset="-122"/>
                          <a:cs typeface="Arial" panose="020B0604020202020204" pitchFamily="34" charset="-120"/>
                        </a:rPr>
                        <a:t>1,34,619</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lgn="l">
                        <a:buNone/>
                      </a:pP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241169">
                <a:tc>
                  <a:txBody>
                    <a:bodyPr/>
                    <a:lstStyle/>
                    <a:p>
                      <a:pPr marL="0" indent="0" algn="ctr">
                        <a:buNone/>
                      </a:pPr>
                      <a:r>
                        <a:rPr lang="en-US" sz="800" b="1" dirty="0">
                          <a:solidFill>
                            <a:srgbClr val="FFFFFF"/>
                          </a:solidFill>
                          <a:latin typeface="Arial" panose="020B0604020202020204" pitchFamily="34" charset="0"/>
                          <a:ea typeface="Arial" panose="020B0604020202020204" pitchFamily="34" charset="-122"/>
                          <a:cs typeface="Arial" panose="020B0604020202020204" pitchFamily="34" charset="-120"/>
                        </a:rPr>
                        <a:t>—</a:t>
                      </a:r>
                      <a:endParaRPr lang="en-US" sz="80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TOTAL TAX PAYABLE</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30,81,078</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c>
                  <a:txBody>
                    <a:bodyPr/>
                    <a:lstStyle/>
                    <a:p>
                      <a:pPr marL="0" indent="0" algn="ctr">
                        <a:buNone/>
                      </a:pPr>
                      <a:r>
                        <a:rPr lang="en-US" sz="800" b="1" dirty="0">
                          <a:solidFill>
                            <a:srgbClr val="FFFFFF"/>
                          </a:solidFill>
                          <a:latin typeface="Cambria" panose="02040503050406030204" pitchFamily="34" charset="0"/>
                          <a:ea typeface="Cambria" panose="02040503050406030204" pitchFamily="34" charset="-122"/>
                          <a:cs typeface="Cambria" panose="02040503050406030204" pitchFamily="34" charset="-120"/>
                        </a:rPr>
                        <a:t>35,00,094</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C00000"/>
                    </a:solidFill>
                  </a:tcPr>
                </a:tc>
                <a:tc>
                  <a:txBody>
                    <a:bodyPr/>
                    <a:lstStyle/>
                    <a:p>
                      <a:pPr marL="0" indent="0" algn="ctr">
                        <a:buNone/>
                      </a:pPr>
                      <a:r>
                        <a:rPr lang="en-US" sz="800" b="1" dirty="0">
                          <a:solidFill>
                            <a:srgbClr val="FFD580"/>
                          </a:solidFill>
                          <a:latin typeface="Cambria" panose="02040503050406030204" pitchFamily="34" charset="0"/>
                          <a:ea typeface="Cambria" panose="02040503050406030204" pitchFamily="34" charset="-122"/>
                          <a:cs typeface="Cambria" panose="02040503050406030204" pitchFamily="34" charset="-120"/>
                        </a:rPr>
                        <a:t>OLD REGIME SAVES  ₹4,19,016</a:t>
                      </a:r>
                      <a:endParaRPr lang="en-US" sz="80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Regime Selection — Break-Even Analysis</a:t>
            </a:r>
            <a:endParaRPr lang="en-US" sz="2600" dirty="0"/>
          </a:p>
        </p:txBody>
      </p:sp>
      <p:sp>
        <p:nvSpPr>
          <p:cNvPr id="3" name="Text 1"/>
          <p:cNvSpPr/>
          <p:nvPr/>
        </p:nvSpPr>
        <p:spPr>
          <a:xfrm>
            <a:off x="384048" y="676656"/>
            <a:ext cx="8375904" cy="256032"/>
          </a:xfrm>
          <a:prstGeom prst="rect">
            <a:avLst/>
          </a:prstGeom>
          <a:noFill/>
        </p:spPr>
        <p:txBody>
          <a:bodyPr wrap="square" lIns="0" tIns="0" rIns="0" bIns="0" rtlCol="0" anchor="t"/>
          <a:lstStyle/>
          <a:p>
            <a:pPr marL="0" indent="0">
              <a:buNone/>
            </a:pPr>
            <a:r>
              <a:rPr lang="en-US" sz="1200" i="1" dirty="0">
                <a:solidFill>
                  <a:srgbClr val="555555"/>
                </a:solidFill>
                <a:latin typeface="Arial" panose="020B0604020202020204" pitchFamily="34" charset="0"/>
                <a:ea typeface="Arial" panose="020B0604020202020204" pitchFamily="34" charset="-122"/>
                <a:cs typeface="Arial" panose="020B0604020202020204" pitchFamily="34" charset="-120"/>
              </a:rPr>
              <a:t>Old regime is NOT always better — compute both; the right answer depends on your actual deductions</a:t>
            </a:r>
            <a:endParaRPr lang="en-US" sz="1200" dirty="0"/>
          </a:p>
        </p:txBody>
      </p:sp>
      <p:graphicFrame>
        <p:nvGraphicFramePr>
          <p:cNvPr id="20" name="Table 0"/>
          <p:cNvGraphicFramePr>
            <a:graphicFrameLocks noGrp="1"/>
          </p:cNvGraphicFramePr>
          <p:nvPr/>
        </p:nvGraphicFramePr>
        <p:xfrm>
          <a:off x="384048" y="932688"/>
          <a:ext cx="8385048" cy="2651760"/>
        </p:xfrm>
        <a:graphic>
          <a:graphicData uri="http://schemas.openxmlformats.org/drawingml/2006/table">
            <a:tbl>
              <a:tblPr/>
              <a:tblGrid>
                <a:gridCol w="1828800"/>
                <a:gridCol w="2103120"/>
                <a:gridCol w="4453128"/>
              </a:tblGrid>
              <a:tr h="441960">
                <a:tc>
                  <a:txBody>
                    <a:bodyP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Gross Salary (₹)</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Break-Even Deductions</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Key Deductions That Tip the Balance</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r>
              <a:tr h="441960">
                <a:tc>
                  <a:txBody>
                    <a:bodyPr/>
                    <a:lstStyle/>
                    <a:p>
                      <a:pPr marL="0" indent="0" algn="ctr">
                        <a:buNone/>
                      </a:pPr>
                      <a:r>
                        <a:rPr lang="en-US" sz="1100" b="1" dirty="0">
                          <a:solidFill>
                            <a:srgbClr val="000000"/>
                          </a:solidFill>
                          <a:latin typeface="Arial" panose="020B0604020202020204" pitchFamily="34" charset="0"/>
                          <a:ea typeface="Arial" panose="020B0604020202020204" pitchFamily="34" charset="-122"/>
                          <a:cs typeface="Arial" panose="020B0604020202020204" pitchFamily="34" charset="-120"/>
                        </a:rPr>
                        <a:t>₹15,00,000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~₹5,50,000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6E4F7"/>
                    </a:solidFill>
                  </a:tcPr>
                </a:tc>
                <a:tc>
                  <a:txBody>
                    <a:bodyPr/>
                    <a:lstStyle/>
                    <a:p>
                      <a:pPr marL="0" indent="0">
                        <a:buNone/>
                      </a:pPr>
                      <a:r>
                        <a:rPr lang="en-US" sz="1100" dirty="0">
                          <a:latin typeface="Arial" panose="020B0604020202020204" pitchFamily="34" charset="0"/>
                          <a:ea typeface="Arial" panose="020B0604020202020204" pitchFamily="34" charset="0"/>
                          <a:cs typeface="Arial" panose="020B0604020202020204" pitchFamily="34" charset="0"/>
                        </a:rPr>
                        <a:t>New Regime Tax is Nil without any deductions</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441960">
                <a:tc>
                  <a:txBody>
                    <a:bodyPr/>
                    <a:lstStyle/>
                    <a:p>
                      <a:pPr marL="0" indent="0" algn="ctr">
                        <a:buNone/>
                      </a:pPr>
                      <a:r>
                        <a:rPr lang="en-US" sz="1100" b="1" dirty="0">
                          <a:solidFill>
                            <a:srgbClr val="000000"/>
                          </a:solidFill>
                          <a:latin typeface="Arial" panose="020B0604020202020204" pitchFamily="34" charset="0"/>
                          <a:ea typeface="Arial" panose="020B0604020202020204" pitchFamily="34" charset="-122"/>
                          <a:cs typeface="Arial" panose="020B0604020202020204" pitchFamily="34" charset="-120"/>
                        </a:rPr>
                        <a:t>₹20,00,000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~₹7,00,000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buNone/>
                      </a:pPr>
                      <a:r>
                        <a:rPr lang="en-US" sz="1100" dirty="0">
                          <a:latin typeface="Arial" panose="020B0604020202020204" pitchFamily="34" charset="0"/>
                          <a:ea typeface="Arial" panose="020B0604020202020204" pitchFamily="34" charset="0"/>
                          <a:cs typeface="Arial" panose="020B0604020202020204" pitchFamily="34" charset="0"/>
                        </a:rPr>
                        <a:t>New Regime Tax is Nil without any deductions</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41960">
                <a:tc>
                  <a:txBody>
                    <a:bodyPr/>
                    <a:lstStyle/>
                    <a:p>
                      <a:pPr marL="0" indent="0" algn="ctr">
                        <a:buNone/>
                      </a:pPr>
                      <a:r>
                        <a:rPr lang="en-US" sz="1100" b="1" dirty="0">
                          <a:solidFill>
                            <a:srgbClr val="000000"/>
                          </a:solidFill>
                          <a:latin typeface="Arial" panose="020B0604020202020204" pitchFamily="34" charset="0"/>
                          <a:ea typeface="Arial" panose="020B0604020202020204" pitchFamily="34" charset="-122"/>
                          <a:cs typeface="Arial" panose="020B0604020202020204" pitchFamily="34" charset="-120"/>
                        </a:rPr>
                        <a:t>₹30,00,000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~₹8,00,000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6E4F7"/>
                    </a:solidFill>
                  </a:tcPr>
                </a:tc>
                <a:tc>
                  <a:txBody>
                    <a:bodyPr/>
                    <a:lstStyle/>
                    <a:p>
                      <a:pPr marL="0" indent="0">
                        <a:buNone/>
                      </a:pPr>
                      <a:r>
                        <a:rPr lang="en-US" sz="1100" dirty="0">
                          <a:solidFill>
                            <a:srgbClr val="000000"/>
                          </a:solidFill>
                          <a:latin typeface="Arial" panose="020B0604020202020204" pitchFamily="34" charset="0"/>
                          <a:ea typeface="Arial" panose="020B0604020202020204" pitchFamily="34" charset="-122"/>
                          <a:cs typeface="Arial" panose="020B0604020202020204" pitchFamily="34" charset="-120"/>
                        </a:rPr>
                        <a:t>HRA + Home Loan + 80C (₹1.5L) + 80D</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441960">
                <a:tc>
                  <a:txBody>
                    <a:bodyPr/>
                    <a:lstStyle/>
                    <a:p>
                      <a:pPr marL="0" indent="0" algn="ctr">
                        <a:buNone/>
                      </a:pPr>
                      <a:r>
                        <a:rPr lang="en-US" sz="1100" b="1" dirty="0">
                          <a:solidFill>
                            <a:srgbClr val="000000"/>
                          </a:solidFill>
                          <a:latin typeface="Arial" panose="020B0604020202020204" pitchFamily="34" charset="0"/>
                          <a:ea typeface="Arial" panose="020B0604020202020204" pitchFamily="34" charset="-122"/>
                          <a:cs typeface="Arial" panose="020B0604020202020204" pitchFamily="34" charset="-120"/>
                        </a:rPr>
                        <a:t>₹60,00,000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~₹8,00,000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c>
                  <a:txBody>
                    <a:bodyPr/>
                    <a:lstStyle/>
                    <a:p>
                      <a:pPr marL="0" indent="0">
                        <a:buNone/>
                      </a:pPr>
                      <a:r>
                        <a:rPr lang="en-US" sz="1100" dirty="0">
                          <a:solidFill>
                            <a:srgbClr val="000000"/>
                          </a:solidFill>
                          <a:latin typeface="Arial" panose="020B0604020202020204" pitchFamily="34" charset="0"/>
                          <a:ea typeface="Arial" panose="020B0604020202020204" pitchFamily="34" charset="-122"/>
                          <a:cs typeface="Arial" panose="020B0604020202020204" pitchFamily="34" charset="-120"/>
                        </a:rPr>
                        <a:t>HRA + Home Loan + 80C (₹1.5L) + 80D</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41960">
                <a:tc>
                  <a:txBody>
                    <a:bodyPr/>
                    <a:lstStyle/>
                    <a:p>
                      <a:pPr marL="0" indent="0" algn="ctr">
                        <a:buNone/>
                      </a:pPr>
                      <a:r>
                        <a:rPr lang="en-US" sz="1100" b="1" dirty="0">
                          <a:solidFill>
                            <a:srgbClr val="000000"/>
                          </a:solidFill>
                          <a:latin typeface="Arial" panose="020B0604020202020204" pitchFamily="34" charset="0"/>
                          <a:ea typeface="Arial" panose="020B0604020202020204" pitchFamily="34" charset="-122"/>
                          <a:cs typeface="Arial" panose="020B0604020202020204" pitchFamily="34" charset="-120"/>
                        </a:rPr>
                        <a:t>₹1,20,00,000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ctr">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~₹8,00,000</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D6E4F7"/>
                    </a:solidFill>
                  </a:tcPr>
                </a:tc>
                <a:tc>
                  <a:txBody>
                    <a:bodyPr/>
                    <a:lstStyle/>
                    <a:p>
                      <a:pPr marL="0" indent="0">
                        <a:buNone/>
                      </a:pPr>
                      <a:r>
                        <a:rPr lang="en-US" sz="1100" dirty="0">
                          <a:solidFill>
                            <a:srgbClr val="000000"/>
                          </a:solidFill>
                          <a:latin typeface="Arial" panose="020B0604020202020204" pitchFamily="34" charset="0"/>
                          <a:ea typeface="Arial" panose="020B0604020202020204" pitchFamily="34" charset="-122"/>
                          <a:cs typeface="Arial" panose="020B0604020202020204" pitchFamily="34" charset="-120"/>
                        </a:rPr>
                        <a:t>HRA + Home Loan + 80C (₹1.5L) + 80D</a:t>
                      </a:r>
                      <a:endParaRPr lang="en-US" sz="1100" dirty="0">
                        <a:latin typeface="Arial" panose="020B0604020202020204" pitchFamily="34" charset="0"/>
                        <a:ea typeface="Arial" panose="020B0604020202020204" pitchFamily="34" charset="0"/>
                        <a:cs typeface="Arial" panose="020B0604020202020204" pitchFamily="34" charset="0"/>
                      </a:endParaRPr>
                    </a:p>
                  </a:txBody>
                  <a:tcP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5" name="Shape 2"/>
          <p:cNvSpPr/>
          <p:nvPr/>
        </p:nvSpPr>
        <p:spPr>
          <a:xfrm>
            <a:off x="384048" y="3703320"/>
            <a:ext cx="8375904" cy="1234440"/>
          </a:xfrm>
          <a:prstGeom prst="roundRect">
            <a:avLst>
              <a:gd name="adj" fmla="val 7407"/>
            </a:avLst>
          </a:prstGeom>
          <a:solidFill>
            <a:srgbClr val="EEF5FC"/>
          </a:solidFill>
          <a:ln w="12700">
            <a:solidFill>
              <a:srgbClr val="2E75B6"/>
            </a:solidFill>
            <a:prstDash val="solid"/>
          </a:ln>
          <a:effectLst>
            <a:outerShdw blurRad="63500" dist="25400" dir="2700000" algn="bl" rotWithShape="0">
              <a:srgbClr val="000000">
                <a:alpha val="12000"/>
              </a:srgbClr>
            </a:outerShdw>
          </a:effectLst>
        </p:spPr>
        <p:txBody>
          <a:bodyPr/>
          <a:lstStyle/>
          <a:p>
            <a:endParaRPr lang="en-IN"/>
          </a:p>
        </p:txBody>
      </p:sp>
      <p:sp>
        <p:nvSpPr>
          <p:cNvPr id="6" name="Text 3"/>
          <p:cNvSpPr/>
          <p:nvPr/>
        </p:nvSpPr>
        <p:spPr>
          <a:xfrm>
            <a:off x="566928" y="3767328"/>
            <a:ext cx="2743200" cy="256032"/>
          </a:xfrm>
          <a:prstGeom prst="rect">
            <a:avLst/>
          </a:prstGeom>
          <a:noFill/>
        </p:spPr>
        <p:txBody>
          <a:bodyPr wrap="square" rtlCol="0" anchor="ctr"/>
          <a:lstStyle/>
          <a:p>
            <a:pPr marL="0" indent="0">
              <a:buNone/>
            </a:pPr>
            <a:r>
              <a:rPr lang="en-US" sz="1200" b="1" dirty="0">
                <a:solidFill>
                  <a:srgbClr val="2E75B6"/>
                </a:solidFill>
                <a:latin typeface="Cambria" panose="02040503050406030204" pitchFamily="34" charset="0"/>
                <a:ea typeface="Cambria" panose="02040503050406030204" pitchFamily="34" charset="-122"/>
                <a:cs typeface="Cambria" panose="02040503050406030204" pitchFamily="34" charset="-120"/>
              </a:rPr>
              <a:t>★  KEY INSIGHT</a:t>
            </a:r>
            <a:endParaRPr lang="en-US" sz="1200" dirty="0"/>
          </a:p>
        </p:txBody>
      </p:sp>
      <p:sp>
        <p:nvSpPr>
          <p:cNvPr id="7" name="Text 4"/>
          <p:cNvSpPr/>
          <p:nvPr/>
        </p:nvSpPr>
        <p:spPr>
          <a:xfrm>
            <a:off x="566928" y="4069080"/>
            <a:ext cx="8010144" cy="804672"/>
          </a:xfrm>
          <a:prstGeom prst="rect">
            <a:avLst/>
          </a:prstGeom>
          <a:noFill/>
        </p:spPr>
        <p:txBody>
          <a:bodyPr wrap="square" rtlCol="0" anchor="ctr"/>
          <a:lstStyle/>
          <a:p>
            <a:pPr marL="0" indent="0">
              <a:buNone/>
            </a:pPr>
            <a:r>
              <a:rPr lang="en-US" sz="1100" b="1" dirty="0">
                <a:solidFill>
                  <a:srgbClr val="1A1A1A"/>
                </a:solidFill>
                <a:latin typeface="Arial" panose="020B0604020202020204" pitchFamily="34" charset="0"/>
                <a:ea typeface="Arial" panose="020B0604020202020204" pitchFamily="34" charset="-122"/>
                <a:cs typeface="Arial" panose="020B0604020202020204" pitchFamily="34" charset="-120"/>
              </a:rPr>
              <a:t>New regime's dramatically lower slab rates</a:t>
            </a:r>
            <a:r>
              <a:rPr lang="en-US" sz="1100" dirty="0">
                <a:solidFill>
                  <a:srgbClr val="333333"/>
                </a:solidFill>
                <a:latin typeface="Arial" panose="020B0604020202020204" pitchFamily="34" charset="0"/>
                <a:ea typeface="Arial" panose="020B0604020202020204" pitchFamily="34" charset="-122"/>
                <a:cs typeface="Arial" panose="020B0604020202020204" pitchFamily="34" charset="-120"/>
              </a:rPr>
              <a:t> (30% only above ₹24L vs ₹10L in old) mean that for most salaried employees earning </a:t>
            </a: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₹10L–₹16L</a:t>
            </a:r>
            <a:r>
              <a:rPr lang="en-US" sz="1100" dirty="0">
                <a:solidFill>
                  <a:srgbClr val="333333"/>
                </a:solidFill>
                <a:latin typeface="Arial" panose="020B0604020202020204" pitchFamily="34" charset="0"/>
                <a:ea typeface="Arial" panose="020B0604020202020204" pitchFamily="34" charset="-122"/>
                <a:cs typeface="Arial" panose="020B0604020202020204" pitchFamily="34" charset="-120"/>
              </a:rPr>
              <a:t>, the new regime is MORE BENEFICIAL — even after HRA and 80C deductions. Old regime only wins clearly when </a:t>
            </a:r>
            <a:r>
              <a:rPr lang="en-US" sz="1100" b="1" dirty="0">
                <a:solidFill>
                  <a:srgbClr val="1F3864"/>
                </a:solidFill>
                <a:latin typeface="Arial" panose="020B0604020202020204" pitchFamily="34" charset="0"/>
                <a:ea typeface="Arial" panose="020B0604020202020204" pitchFamily="34" charset="-122"/>
                <a:cs typeface="Arial" panose="020B0604020202020204" pitchFamily="34" charset="-120"/>
              </a:rPr>
              <a:t>home loan interest + 80C + 80D all combine</a:t>
            </a:r>
            <a:endParaRPr lang="en-US" sz="1100" b="1" dirty="0">
              <a:solidFill>
                <a:srgbClr val="1F3864"/>
              </a:solidFill>
              <a:latin typeface="Arial" panose="020B0604020202020204" pitchFamily="34" charset="0"/>
              <a:ea typeface="Arial" panose="020B0604020202020204" pitchFamily="34" charset="-122"/>
              <a:cs typeface="Arial" panose="020B0604020202020204" pitchFamily="34" charset="-120"/>
            </a:endParaRPr>
          </a:p>
          <a:p>
            <a:pPr marL="0" indent="0">
              <a:buNone/>
            </a:pPr>
            <a:endParaRPr lang="en-US" sz="1100" b="1" dirty="0">
              <a:solidFill>
                <a:srgbClr val="1F3864"/>
              </a:solidFill>
              <a:latin typeface="Arial" panose="020B0604020202020204" pitchFamily="34" charset="0"/>
              <a:cs typeface="Arial" panose="020B0604020202020204" pitchFamily="34" charset="-120"/>
            </a:endParaRPr>
          </a:p>
          <a:p>
            <a:pPr marL="0" indent="0">
              <a:buNone/>
            </a:pPr>
            <a:r>
              <a:rPr lang="en-US" sz="1100" b="1" dirty="0">
                <a:solidFill>
                  <a:srgbClr val="1F3864"/>
                </a:solidFill>
                <a:latin typeface="Arial" panose="020B0604020202020204" pitchFamily="34" charset="0"/>
                <a:cs typeface="Arial" panose="020B0604020202020204" pitchFamily="34" charset="-120"/>
              </a:rPr>
              <a:t>80CCD(2) NPS deduction will not impact the decision making as it is deductible under both the regimes</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0" y="822960"/>
            <a:ext cx="9144000" cy="822960"/>
          </a:xfrm>
          <a:prstGeom prst="rect">
            <a:avLst/>
          </a:prstGeom>
          <a:noFill/>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4800" b="1" i="0" u="none" strike="noStrike" kern="1200" cap="none" spc="0" normalizeH="0" baseline="0" noProof="0" dirty="0">
                <a:ln>
                  <a:noFill/>
                </a:ln>
                <a:solidFill>
                  <a:srgbClr val="FFFFFF"/>
                </a:solidFill>
                <a:effectLst/>
                <a:uLnTx/>
                <a:uFillTx/>
                <a:latin typeface="Cambria" panose="02040503050406030204" pitchFamily="34" charset="0"/>
                <a:ea typeface="Cambria" panose="02040503050406030204" pitchFamily="34" charset="-122"/>
                <a:cs typeface="Cambria" panose="02040503050406030204" pitchFamily="34" charset="-120"/>
              </a:rPr>
              <a:t>Thank You</a:t>
            </a:r>
            <a:endParaRPr kumimoji="0" lang="en-US"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914400" y="1691640"/>
            <a:ext cx="7315200" cy="674370"/>
          </a:xfrm>
          <a:prstGeom prst="rect">
            <a:avLst/>
          </a:prstGeom>
          <a:noFill/>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2200" b="0" i="0" u="none" strike="noStrike" kern="1200" cap="none" spc="0" normalizeH="0" baseline="0" noProof="0" dirty="0">
                <a:ln>
                  <a:noFill/>
                </a:ln>
                <a:solidFill>
                  <a:srgbClr val="ADD8E6"/>
                </a:solidFill>
                <a:effectLst/>
                <a:uLnTx/>
                <a:uFillTx/>
                <a:latin typeface="Cambria" panose="02040503050406030204" pitchFamily="34" charset="0"/>
                <a:ea typeface="Cambria" panose="02040503050406030204" pitchFamily="34" charset="-122"/>
                <a:cs typeface="Cambria" panose="02040503050406030204" pitchFamily="34" charset="-120"/>
              </a:rPr>
              <a:t>Salary Income</a:t>
            </a:r>
            <a:endParaRPr kumimoji="0" lang="en-US" sz="2200" b="0" i="0" u="none" strike="noStrike" kern="1200" cap="none" spc="0" normalizeH="0" baseline="0" noProof="0" dirty="0">
              <a:ln>
                <a:noFill/>
              </a:ln>
              <a:solidFill>
                <a:srgbClr val="ADD8E6"/>
              </a:solidFill>
              <a:effectLst/>
              <a:uLnTx/>
              <a:uFillTx/>
              <a:latin typeface="Cambria" panose="02040503050406030204" pitchFamily="34" charset="0"/>
              <a:ea typeface="Cambria" panose="02040503050406030204" pitchFamily="34" charset="-122"/>
              <a:cs typeface="Cambria" panose="02040503050406030204" pitchFamily="34" charset="-12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sz="2200" b="0" i="0" u="none" strike="noStrike" kern="1200" cap="none" spc="0" normalizeH="0" baseline="0" noProof="0" dirty="0">
                <a:ln>
                  <a:noFill/>
                </a:ln>
                <a:solidFill>
                  <a:srgbClr val="ADD8E6"/>
                </a:solidFill>
                <a:effectLst/>
                <a:uLnTx/>
                <a:uFillTx/>
                <a:latin typeface="Cambria" panose="02040503050406030204" pitchFamily="34" charset="0"/>
                <a:ea typeface="Cambria" panose="02040503050406030204" pitchFamily="34" charset="-122"/>
                <a:cs typeface="Cambria" panose="02040503050406030204" pitchFamily="34" charset="-120"/>
              </a:rPr>
              <a:t>Deductions &amp; Computation</a:t>
            </a:r>
            <a:endParaRPr kumimoji="0" lang="en-US" sz="2200" b="0" i="0" u="none" strike="noStrike" kern="1200" cap="none" spc="0" normalizeH="0" baseline="0" noProof="0" dirty="0">
              <a:ln>
                <a:noFill/>
              </a:ln>
              <a:solidFill>
                <a:srgbClr val="ADD8E6"/>
              </a:solidFill>
              <a:effectLst/>
              <a:uLnTx/>
              <a:uFillTx/>
              <a:latin typeface="Cambria" panose="02040503050406030204" pitchFamily="34" charset="0"/>
              <a:ea typeface="Cambria" panose="02040503050406030204" pitchFamily="34" charset="-122"/>
              <a:cs typeface="Cambria" panose="02040503050406030204" pitchFamily="34" charset="-120"/>
            </a:endParaRPr>
          </a:p>
        </p:txBody>
      </p:sp>
      <p:sp>
        <p:nvSpPr>
          <p:cNvPr id="21" name="Text 2"/>
          <p:cNvSpPr/>
          <p:nvPr/>
        </p:nvSpPr>
        <p:spPr>
          <a:xfrm>
            <a:off x="914400" y="3190875"/>
            <a:ext cx="7315200" cy="887730"/>
          </a:xfrm>
          <a:prstGeom prst="rect">
            <a:avLst/>
          </a:prstGeom>
          <a:noFill/>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400" b="0" i="1" u="none" strike="noStrike" kern="1200" cap="none" spc="0" normalizeH="0" baseline="0" noProof="0" dirty="0">
                <a:ln>
                  <a:noFill/>
                </a:ln>
                <a:solidFill>
                  <a:srgbClr val="FFC000">
                    <a:lumMod val="60000"/>
                    <a:lumOff val="40000"/>
                  </a:srgbClr>
                </a:solidFill>
                <a:effectLst/>
                <a:uLnTx/>
                <a:uFillTx/>
                <a:latin typeface="Arial" panose="020B0604020202020204" pitchFamily="34" charset="0"/>
                <a:ea typeface="Arial" panose="020B0604020202020204" pitchFamily="34" charset="-122"/>
                <a:cs typeface="Arial" panose="020B0604020202020204" pitchFamily="34" charset="-120"/>
              </a:rPr>
              <a:t>CA Mohit Bang | </a:t>
            </a:r>
            <a:r>
              <a:rPr kumimoji="0" lang="en-US" sz="1400" b="0" i="1" u="none" strike="noStrike" kern="1200" cap="none" spc="0" normalizeH="0" baseline="0" noProof="0" dirty="0">
                <a:ln>
                  <a:noFill/>
                </a:ln>
                <a:solidFill>
                  <a:srgbClr val="FFC000">
                    <a:lumMod val="60000"/>
                    <a:lumOff val="40000"/>
                  </a:srgbClr>
                </a:solidFill>
                <a:effectLst/>
                <a:uLnTx/>
                <a:uFillTx/>
                <a:latin typeface="Arial" panose="020B0604020202020204" pitchFamily="34" charset="0"/>
                <a:ea typeface="+mn-ea"/>
                <a:cs typeface="Arial" panose="020B0604020202020204" pitchFamily="34" charset="-120"/>
              </a:rPr>
              <a:t>+91 7799 7799 57</a:t>
            </a:r>
            <a:r>
              <a:rPr kumimoji="0" lang="en-US" sz="1400" b="0" i="0" u="none" strike="noStrike" kern="1200" cap="none" spc="0" normalizeH="0" baseline="0" noProof="0" dirty="0">
                <a:ln>
                  <a:noFill/>
                </a:ln>
                <a:solidFill>
                  <a:srgbClr val="FFC000">
                    <a:lumMod val="60000"/>
                    <a:lumOff val="40000"/>
                  </a:srgbClr>
                </a:solidFill>
                <a:effectLst/>
                <a:uLnTx/>
                <a:uFillTx/>
                <a:latin typeface="Calibri" panose="020F0502020204030204"/>
                <a:ea typeface="+mn-ea"/>
                <a:cs typeface="+mn-cs"/>
              </a:rPr>
              <a:t> | </a:t>
            </a:r>
            <a:r>
              <a:rPr kumimoji="0" lang="en-US" sz="1400" b="0" i="0" u="none" strike="noStrike" kern="1200" cap="none" spc="0" normalizeH="0" baseline="0" noProof="0" dirty="0">
                <a:ln>
                  <a:noFill/>
                </a:ln>
                <a:solidFill>
                  <a:srgbClr val="FFC000">
                    <a:lumMod val="60000"/>
                    <a:lumOff val="40000"/>
                  </a:srgbClr>
                </a:solidFill>
                <a:effectLst/>
                <a:uLnTx/>
                <a:uFillTx/>
                <a:latin typeface="Arial" panose="020B0604020202020204" pitchFamily="34" charset="0"/>
                <a:ea typeface="+mn-ea"/>
                <a:cs typeface="Arial" panose="020B0604020202020204" pitchFamily="34" charset="-120"/>
              </a:rPr>
              <a:t>mohit.bang@trivbang.com</a:t>
            </a:r>
            <a:endParaRPr kumimoji="0" lang="en-US" sz="1400" b="0" i="0" u="none" strike="noStrike" kern="1200" cap="none" spc="0" normalizeH="0" baseline="0" noProof="0" dirty="0">
              <a:ln>
                <a:noFill/>
              </a:ln>
              <a:solidFill>
                <a:srgbClr val="FFC000">
                  <a:lumMod val="60000"/>
                  <a:lumOff val="40000"/>
                </a:srgbClr>
              </a:solidFill>
              <a:effectLst/>
              <a:uLnTx/>
              <a:uFillTx/>
              <a:latin typeface="Arial" panose="020B0604020202020204" pitchFamily="34" charset="0"/>
              <a:ea typeface="+mn-ea"/>
              <a:cs typeface="Arial" panose="020B0604020202020204" pitchFamily="34" charset="-120"/>
            </a:endParaRPr>
          </a:p>
        </p:txBody>
      </p:sp>
      <p:sp>
        <p:nvSpPr>
          <p:cNvPr id="22" name="Text 0"/>
          <p:cNvSpPr/>
          <p:nvPr/>
        </p:nvSpPr>
        <p:spPr>
          <a:xfrm>
            <a:off x="0" y="2411730"/>
            <a:ext cx="9144000" cy="457200"/>
          </a:xfrm>
          <a:prstGeom prst="rect">
            <a:avLst/>
          </a:prstGeom>
          <a:noFill/>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300" b="1" i="0" u="none" strike="noStrike" kern="0" cap="none" spc="500" normalizeH="0" baseline="0" noProof="0" dirty="0">
                <a:ln>
                  <a:noFill/>
                </a:ln>
                <a:solidFill>
                  <a:srgbClr val="AACCEE"/>
                </a:solidFill>
                <a:effectLst/>
                <a:uLnTx/>
                <a:uFillTx/>
                <a:latin typeface="Arial" panose="020B0604020202020204" pitchFamily="34" charset="0"/>
                <a:ea typeface="Arial" panose="020B0604020202020204" pitchFamily="34" charset="-122"/>
                <a:cs typeface="Arial" panose="020B0604020202020204" pitchFamily="34" charset="-120"/>
              </a:rPr>
              <a:t>INCOME TAX ACT, 2025</a:t>
            </a: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0" y="1005840"/>
            <a:ext cx="9144000" cy="457200"/>
          </a:xfrm>
          <a:prstGeom prst="rect">
            <a:avLst/>
          </a:prstGeom>
          <a:noFill/>
        </p:spPr>
        <p:txBody>
          <a:bodyPr wrap="square" rtlCol="0" anchor="ctr"/>
          <a:lstStyle/>
          <a:p>
            <a:pPr marL="0" indent="0" algn="ctr">
              <a:buNone/>
            </a:pPr>
            <a:r>
              <a:rPr lang="en-US" sz="1300" b="1" kern="0" spc="500" dirty="0">
                <a:solidFill>
                  <a:srgbClr val="AACCEE"/>
                </a:solidFill>
                <a:latin typeface="Arial" panose="020B0604020202020204" pitchFamily="34" charset="0"/>
                <a:ea typeface="Arial" panose="020B0604020202020204" pitchFamily="34" charset="-122"/>
                <a:cs typeface="Arial" panose="020B0604020202020204" pitchFamily="34" charset="-120"/>
              </a:rPr>
              <a:t>PART 1</a:t>
            </a:r>
            <a:endParaRPr lang="en-US" sz="1300" dirty="0"/>
          </a:p>
        </p:txBody>
      </p:sp>
      <p:sp>
        <p:nvSpPr>
          <p:cNvPr id="3" name="Text 1"/>
          <p:cNvSpPr/>
          <p:nvPr/>
        </p:nvSpPr>
        <p:spPr>
          <a:xfrm>
            <a:off x="548640" y="1463040"/>
            <a:ext cx="8046720" cy="1280160"/>
          </a:xfrm>
          <a:prstGeom prst="rect">
            <a:avLst/>
          </a:prstGeom>
          <a:noFill/>
        </p:spPr>
        <p:txBody>
          <a:bodyPr wrap="square" rtlCol="0" anchor="ctr"/>
          <a:lstStyle/>
          <a:p>
            <a:pPr marL="0" indent="0" algn="ctr">
              <a:buNone/>
            </a:pPr>
            <a:r>
              <a:rPr lang="en-US" sz="3400" b="1" dirty="0">
                <a:solidFill>
                  <a:srgbClr val="FFFFFF"/>
                </a:solidFill>
                <a:latin typeface="Cambria" panose="02040503050406030204" pitchFamily="34" charset="0"/>
                <a:ea typeface="Cambria" panose="02040503050406030204" pitchFamily="34" charset="-122"/>
                <a:cs typeface="Cambria" panose="02040503050406030204" pitchFamily="34" charset="-120"/>
              </a:rPr>
              <a:t>ESOP — Domestic</a:t>
            </a:r>
            <a:endParaRPr lang="en-US" sz="3400" dirty="0"/>
          </a:p>
        </p:txBody>
      </p:sp>
      <p:sp>
        <p:nvSpPr>
          <p:cNvPr id="4" name="Text 2"/>
          <p:cNvSpPr/>
          <p:nvPr/>
        </p:nvSpPr>
        <p:spPr>
          <a:xfrm>
            <a:off x="914400" y="2788920"/>
            <a:ext cx="7315200" cy="548640"/>
          </a:xfrm>
          <a:prstGeom prst="rect">
            <a:avLst/>
          </a:prstGeom>
          <a:noFill/>
        </p:spPr>
        <p:txBody>
          <a:bodyPr wrap="square" rtlCol="0" anchor="ctr"/>
          <a:lstStyle/>
          <a:p>
            <a:pPr marL="0" indent="0" algn="ctr">
              <a:buNone/>
            </a:pPr>
            <a:r>
              <a:rPr lang="en-US" sz="1300" i="1" dirty="0">
                <a:solidFill>
                  <a:srgbClr val="ADD8E6"/>
                </a:solidFill>
                <a:latin typeface="Arial" panose="020B0604020202020204" pitchFamily="34" charset="0"/>
                <a:ea typeface="Arial" panose="020B0604020202020204" pitchFamily="34" charset="-122"/>
                <a:cs typeface="Arial" panose="020B0604020202020204" pitchFamily="34" charset="-120"/>
              </a:rPr>
              <a:t>Perquisite Classification  |  Start-up TDS Deferral  |  48 → 60 Month Change</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ESOP – Taxation &amp; Deferral for Start-ups  |  Key Changes</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IT Act 1961 vs 2025  |  Perquisite u/s 17(1)(d)  |  Eligible Start-up: Section 140 (formerly 80-IAC)</a:t>
            </a:r>
            <a:endParaRPr lang="en-US" sz="1100" dirty="0"/>
          </a:p>
        </p:txBody>
      </p:sp>
      <p:sp>
        <p:nvSpPr>
          <p:cNvPr id="4" name="Shape 2"/>
          <p:cNvSpPr/>
          <p:nvPr/>
        </p:nvSpPr>
        <p:spPr>
          <a:xfrm>
            <a:off x="384048" y="960120"/>
            <a:ext cx="8375904" cy="365760"/>
          </a:xfrm>
          <a:prstGeom prst="roundRect">
            <a:avLst>
              <a:gd name="adj" fmla="val 17500"/>
            </a:avLst>
          </a:prstGeom>
          <a:solidFill>
            <a:srgbClr val="D6E4F7"/>
          </a:solidFill>
          <a:ln w="12700">
            <a:solidFill>
              <a:srgbClr val="2E75B6"/>
            </a:solidFill>
            <a:prstDash val="solid"/>
          </a:ln>
        </p:spPr>
        <p:txBody>
          <a:bodyPr/>
          <a:lstStyle/>
          <a:p>
            <a:endParaRPr lang="en-IN"/>
          </a:p>
        </p:txBody>
      </p:sp>
      <p:sp>
        <p:nvSpPr>
          <p:cNvPr id="5" name="Text 3"/>
          <p:cNvSpPr/>
          <p:nvPr/>
        </p:nvSpPr>
        <p:spPr>
          <a:xfrm>
            <a:off x="493776" y="978408"/>
            <a:ext cx="8156448" cy="329184"/>
          </a:xfrm>
          <a:prstGeom prst="rect">
            <a:avLst/>
          </a:prstGeom>
          <a:noFill/>
        </p:spPr>
        <p:txBody>
          <a:bodyPr wrap="square" rtlCol="0" anchor="ctr"/>
          <a:lstStyle/>
          <a:p>
            <a:pPr marL="0" indent="0">
              <a:buNone/>
            </a:pPr>
            <a:r>
              <a:rPr lang="en-US" sz="1100" b="1" dirty="0">
                <a:solidFill>
                  <a:srgbClr val="2E75B6"/>
                </a:solidFill>
                <a:latin typeface="Arial" panose="020B0604020202020204" pitchFamily="34" charset="0"/>
                <a:ea typeface="Arial" panose="020B0604020202020204" pitchFamily="34" charset="-122"/>
                <a:cs typeface="Arial" panose="020B0604020202020204" pitchFamily="34" charset="-120"/>
              </a:rPr>
              <a:t>ℹ  </a:t>
            </a:r>
            <a:r>
              <a:rPr lang="en-US" sz="1100" dirty="0">
                <a:solidFill>
                  <a:srgbClr val="222222"/>
                </a:solidFill>
                <a:latin typeface="Arial" panose="020B0604020202020204" pitchFamily="34" charset="0"/>
                <a:ea typeface="Arial" panose="020B0604020202020204" pitchFamily="34" charset="-122"/>
                <a:cs typeface="Arial" panose="020B0604020202020204" pitchFamily="34" charset="-120"/>
              </a:rPr>
              <a:t>ESOP is a Perquisite u/s </a:t>
            </a:r>
            <a:r>
              <a:rPr lang="en-US" sz="1100" b="1" dirty="0">
                <a:solidFill>
                  <a:srgbClr val="1F3864"/>
                </a:solidFill>
                <a:latin typeface="Arial" panose="020B0604020202020204" pitchFamily="34" charset="0"/>
                <a:ea typeface="Arial" panose="020B0604020202020204" pitchFamily="34" charset="-122"/>
                <a:cs typeface="Arial" panose="020B0604020202020204" pitchFamily="34" charset="-120"/>
              </a:rPr>
              <a:t>17(1)(d)</a:t>
            </a:r>
            <a:r>
              <a:rPr lang="en-US" sz="1100" dirty="0">
                <a:solidFill>
                  <a:srgbClr val="222222"/>
                </a:solidFill>
                <a:latin typeface="Arial" panose="020B0604020202020204" pitchFamily="34" charset="0"/>
                <a:ea typeface="Arial" panose="020B0604020202020204" pitchFamily="34" charset="-122"/>
                <a:cs typeface="Arial" panose="020B0604020202020204" pitchFamily="34" charset="-120"/>
              </a:rPr>
              <a:t> in Act 2025  [earlier </a:t>
            </a: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17(2)(vi)</a:t>
            </a:r>
            <a:r>
              <a:rPr lang="en-US" sz="1100" dirty="0">
                <a:solidFill>
                  <a:srgbClr val="222222"/>
                </a:solidFill>
                <a:latin typeface="Arial" panose="020B0604020202020204" pitchFamily="34" charset="0"/>
                <a:ea typeface="Arial" panose="020B0604020202020204" pitchFamily="34" charset="-122"/>
                <a:cs typeface="Arial" panose="020B0604020202020204" pitchFamily="34" charset="-120"/>
              </a:rPr>
              <a:t>].  Taxable on allotment date at FMV — no change in chargeability.</a:t>
            </a:r>
            <a:endParaRPr lang="en-US" sz="1100" dirty="0"/>
          </a:p>
        </p:txBody>
      </p:sp>
      <p:graphicFrame>
        <p:nvGraphicFramePr>
          <p:cNvPr id="6" name="Table 0"/>
          <p:cNvGraphicFramePr>
            <a:graphicFrameLocks noGrp="1"/>
          </p:cNvGraphicFramePr>
          <p:nvPr/>
        </p:nvGraphicFramePr>
        <p:xfrm>
          <a:off x="384048" y="1389888"/>
          <a:ext cx="8375904" cy="3127248"/>
        </p:xfrm>
        <a:graphic>
          <a:graphicData uri="http://schemas.openxmlformats.org/drawingml/2006/table">
            <a:tbl>
              <a:tblPr/>
              <a:tblGrid>
                <a:gridCol w="4187952"/>
                <a:gridCol w="4187952"/>
              </a:tblGrid>
              <a:tr h="365760">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1961  –  Sec 192(1C)</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2025  –  Sec 391(2) + 392(3)  →  289(3)</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7B6E"/>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Eligible Start-up u/s 80-IAC can defer TDS on ESOP perquisite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Eligible Start-up u/s </a:t>
                      </a:r>
                      <a:r>
                        <a:rPr lang="en-US" sz="1050" b="1" dirty="0">
                          <a:solidFill>
                            <a:srgbClr val="1A7B6E"/>
                          </a:solidFill>
                          <a:latin typeface="Arial" panose="020B0604020202020204" pitchFamily="34" charset="0"/>
                          <a:ea typeface="Arial" panose="020B0604020202020204" pitchFamily="34" charset="-122"/>
                          <a:cs typeface="Arial" panose="020B0604020202020204" pitchFamily="34" charset="-120"/>
                        </a:rPr>
                        <a:t>140</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(formerly 80-IAC) — deferral retained</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65760">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Tax deductible/payable within 14 days after: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Tax payable within 14 days after:  (Sec 289(3))</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457200">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(a)  48 months from end of relevant Assessment Year;  OR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4F1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(a)  </a:t>
                      </a:r>
                      <a:r>
                        <a:rPr lang="en-US" sz="1050" b="1" dirty="0">
                          <a:solidFill>
                            <a:srgbClr val="1A7B6E"/>
                          </a:solidFill>
                          <a:latin typeface="Arial" panose="020B0604020202020204" pitchFamily="34" charset="0"/>
                          <a:ea typeface="Arial" panose="020B0604020202020204" pitchFamily="34" charset="-122"/>
                          <a:cs typeface="Arial" panose="020B0604020202020204" pitchFamily="34" charset="-120"/>
                        </a:rPr>
                        <a:t>60 months</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from end of relevant Tax Year  </a:t>
                      </a: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 from 48 months]</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OR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EFF8"/>
                    </a:solidFill>
                  </a:tcPr>
                </a:tc>
              </a:tr>
              <a:tr h="411480">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(b)  Date of sale of security by employee;  OR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4F1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(b)  Date of sale of security by employee;  OR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EFF8"/>
                    </a:solidFill>
                  </a:tcPr>
                </a:tc>
              </a:tr>
              <a:tr h="384048">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(c)  Date employee ceases employment</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4F1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(c)  Date employee ceases employment</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0EFF8"/>
                    </a:solidFill>
                  </a:tcPr>
                </a:tc>
              </a:tr>
              <a:tr h="347472">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Whichever is earliest</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Whichever is earliest</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11480">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TDS applied at rates in force in year of allotment/transfer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Direct Payment reference: </a:t>
                      </a:r>
                      <a:r>
                        <a:rPr lang="en-US" sz="1050" b="1" dirty="0">
                          <a:solidFill>
                            <a:srgbClr val="1A7B6E"/>
                          </a:solidFill>
                          <a:latin typeface="Arial" panose="020B0604020202020204" pitchFamily="34" charset="0"/>
                          <a:ea typeface="Arial" panose="020B0604020202020204" pitchFamily="34" charset="-122"/>
                          <a:cs typeface="Arial" panose="020B0604020202020204" pitchFamily="34" charset="-120"/>
                        </a:rPr>
                        <a:t>Sec 391(2)</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 Notice of demand: </a:t>
                      </a:r>
                      <a:r>
                        <a:rPr lang="en-US" sz="1050" b="1" dirty="0">
                          <a:solidFill>
                            <a:srgbClr val="1A7B6E"/>
                          </a:solidFill>
                          <a:latin typeface="Arial" panose="020B0604020202020204" pitchFamily="34" charset="0"/>
                          <a:ea typeface="Arial" panose="020B0604020202020204" pitchFamily="34" charset="-122"/>
                          <a:cs typeface="Arial" panose="020B0604020202020204" pitchFamily="34" charset="-120"/>
                        </a:rPr>
                        <a:t>289(3)</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7" name="Shape 4"/>
          <p:cNvSpPr/>
          <p:nvPr/>
        </p:nvSpPr>
        <p:spPr>
          <a:xfrm>
            <a:off x="384048" y="4620189"/>
            <a:ext cx="8375904" cy="338328"/>
          </a:xfrm>
          <a:prstGeom prst="roundRect">
            <a:avLst>
              <a:gd name="adj" fmla="val 18919"/>
            </a:avLst>
          </a:prstGeom>
          <a:solidFill>
            <a:srgbClr val="FFF2CC"/>
          </a:solidFill>
          <a:ln w="12700">
            <a:solidFill>
              <a:srgbClr val="7F6000"/>
            </a:solidFill>
            <a:prstDash val="solid"/>
          </a:ln>
        </p:spPr>
        <p:txBody>
          <a:bodyPr/>
          <a:lstStyle/>
          <a:p>
            <a:endParaRPr lang="en-IN"/>
          </a:p>
        </p:txBody>
      </p:sp>
      <p:sp>
        <p:nvSpPr>
          <p:cNvPr id="8" name="Text 5"/>
          <p:cNvSpPr/>
          <p:nvPr/>
        </p:nvSpPr>
        <p:spPr>
          <a:xfrm>
            <a:off x="512064" y="4638477"/>
            <a:ext cx="8119872" cy="301752"/>
          </a:xfrm>
          <a:prstGeom prst="rect">
            <a:avLst/>
          </a:prstGeom>
          <a:noFill/>
        </p:spPr>
        <p:txBody>
          <a:bodyPr wrap="square" rtlCol="0" anchor="ctr"/>
          <a:lstStyle/>
          <a:p>
            <a:pPr marL="0" indent="0">
              <a:buNone/>
            </a:pPr>
            <a:r>
              <a:rPr lang="en-US" sz="1100" b="1" dirty="0">
                <a:solidFill>
                  <a:srgbClr val="7F6000"/>
                </a:solidFill>
                <a:latin typeface="Arial" panose="020B0604020202020204" pitchFamily="34" charset="0"/>
                <a:ea typeface="Arial" panose="020B0604020202020204" pitchFamily="34" charset="-122"/>
                <a:cs typeface="Arial" panose="020B0604020202020204" pitchFamily="34" charset="-120"/>
              </a:rPr>
              <a:t>★  Key Change: </a:t>
            </a:r>
            <a:r>
              <a:rPr lang="en-US" sz="1100" dirty="0">
                <a:solidFill>
                  <a:srgbClr val="333333"/>
                </a:solidFill>
                <a:latin typeface="Arial" panose="020B0604020202020204" pitchFamily="34" charset="0"/>
                <a:ea typeface="Arial" panose="020B0604020202020204" pitchFamily="34" charset="-122"/>
                <a:cs typeface="Arial" panose="020B0604020202020204" pitchFamily="34" charset="-120"/>
              </a:rPr>
              <a:t>Deferral window extended from </a:t>
            </a:r>
            <a:r>
              <a:rPr lang="en-US" sz="1100" b="1" dirty="0">
                <a:solidFill>
                  <a:srgbClr val="7F6000"/>
                </a:solidFill>
                <a:latin typeface="Arial" panose="020B0604020202020204" pitchFamily="34" charset="0"/>
                <a:ea typeface="Arial" panose="020B0604020202020204" pitchFamily="34" charset="-122"/>
                <a:cs typeface="Arial" panose="020B0604020202020204" pitchFamily="34" charset="-120"/>
              </a:rPr>
              <a:t>48 months to 60 months</a:t>
            </a:r>
            <a:r>
              <a:rPr lang="en-US" sz="1100" dirty="0">
                <a:solidFill>
                  <a:srgbClr val="333333"/>
                </a:solidFill>
                <a:latin typeface="Arial" panose="020B0604020202020204" pitchFamily="34" charset="0"/>
                <a:ea typeface="Arial" panose="020B0604020202020204" pitchFamily="34" charset="-122"/>
                <a:cs typeface="Arial" panose="020B0604020202020204" pitchFamily="34" charset="-120"/>
              </a:rPr>
              <a:t> — giving start-up employees one additional year before tax demand crystallises.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F3864"/>
        </a:solidFill>
        <a:effectLst/>
      </p:bgPr>
    </p:bg>
    <p:spTree>
      <p:nvGrpSpPr>
        <p:cNvPr id="1" name=""/>
        <p:cNvGrpSpPr/>
        <p:nvPr/>
      </p:nvGrpSpPr>
      <p:grpSpPr>
        <a:xfrm>
          <a:off x="0" y="0"/>
          <a:ext cx="0" cy="0"/>
          <a:chOff x="0" y="0"/>
          <a:chExt cx="0" cy="0"/>
        </a:xfrm>
      </p:grpSpPr>
      <p:sp>
        <p:nvSpPr>
          <p:cNvPr id="2" name="Text 0"/>
          <p:cNvSpPr/>
          <p:nvPr/>
        </p:nvSpPr>
        <p:spPr>
          <a:xfrm>
            <a:off x="0" y="1005840"/>
            <a:ext cx="9144000" cy="457200"/>
          </a:xfrm>
          <a:prstGeom prst="rect">
            <a:avLst/>
          </a:prstGeom>
          <a:noFill/>
        </p:spPr>
        <p:txBody>
          <a:bodyPr wrap="square" rtlCol="0" anchor="ctr"/>
          <a:lstStyle/>
          <a:p>
            <a:pPr marL="0" indent="0" algn="ctr">
              <a:buNone/>
            </a:pPr>
            <a:r>
              <a:rPr lang="en-US" sz="1300" b="1" kern="0" spc="500" dirty="0">
                <a:solidFill>
                  <a:srgbClr val="AACCEE"/>
                </a:solidFill>
                <a:latin typeface="Arial" panose="020B0604020202020204" pitchFamily="34" charset="0"/>
                <a:ea typeface="Arial" panose="020B0604020202020204" pitchFamily="34" charset="-122"/>
                <a:cs typeface="Arial" panose="020B0604020202020204" pitchFamily="34" charset="-120"/>
              </a:rPr>
              <a:t>PART 2</a:t>
            </a:r>
            <a:endParaRPr lang="en-US" sz="1300" dirty="0"/>
          </a:p>
        </p:txBody>
      </p:sp>
      <p:sp>
        <p:nvSpPr>
          <p:cNvPr id="3" name="Text 1"/>
          <p:cNvSpPr/>
          <p:nvPr/>
        </p:nvSpPr>
        <p:spPr>
          <a:xfrm>
            <a:off x="548640" y="1463040"/>
            <a:ext cx="8046720" cy="1280160"/>
          </a:xfrm>
          <a:prstGeom prst="rect">
            <a:avLst/>
          </a:prstGeom>
          <a:noFill/>
        </p:spPr>
        <p:txBody>
          <a:bodyPr wrap="square" rtlCol="0" anchor="ctr"/>
          <a:lstStyle/>
          <a:p>
            <a:pPr marL="0" indent="0" algn="ctr">
              <a:buNone/>
            </a:pPr>
            <a:r>
              <a:rPr lang="en-US" sz="3400" b="1" dirty="0">
                <a:solidFill>
                  <a:srgbClr val="FFFFFF"/>
                </a:solidFill>
                <a:latin typeface="Cambria" panose="02040503050406030204" pitchFamily="34" charset="0"/>
                <a:ea typeface="Cambria" panose="02040503050406030204" pitchFamily="34" charset="-122"/>
                <a:cs typeface="Cambria" panose="02040503050406030204" pitchFamily="34" charset="-120"/>
              </a:rPr>
              <a:t>ESOP — Foreign Stocks</a:t>
            </a:r>
            <a:endParaRPr lang="en-US" sz="3400" dirty="0"/>
          </a:p>
        </p:txBody>
      </p:sp>
      <p:sp>
        <p:nvSpPr>
          <p:cNvPr id="4" name="Text 2"/>
          <p:cNvSpPr/>
          <p:nvPr/>
        </p:nvSpPr>
        <p:spPr>
          <a:xfrm>
            <a:off x="914400" y="2788920"/>
            <a:ext cx="7315200" cy="548640"/>
          </a:xfrm>
          <a:prstGeom prst="rect">
            <a:avLst/>
          </a:prstGeom>
          <a:noFill/>
        </p:spPr>
        <p:txBody>
          <a:bodyPr wrap="square" rtlCol="0" anchor="ctr"/>
          <a:lstStyle/>
          <a:p>
            <a:pPr marL="0" indent="0" algn="ctr">
              <a:buNone/>
            </a:pPr>
            <a:r>
              <a:rPr lang="en-US" sz="1300" i="1" dirty="0">
                <a:solidFill>
                  <a:srgbClr val="ADD8E6"/>
                </a:solidFill>
                <a:latin typeface="Arial" panose="020B0604020202020204" pitchFamily="34" charset="0"/>
                <a:ea typeface="Arial" panose="020B0604020202020204" pitchFamily="34" charset="-122"/>
                <a:cs typeface="Arial" panose="020B0604020202020204" pitchFamily="34" charset="-120"/>
              </a:rPr>
              <a:t>RSU  |  ESOP  |  ESPP  |  Capital Gains (Finance Act 2024 Updates)  |  ITR Disclosures</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Commonly Granted Foreign Stock Plans</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Understanding RSU, ESOP and ESPP — the basis of tax treatment differs for each plan</a:t>
            </a:r>
            <a:endParaRPr lang="en-US" sz="1100" dirty="0"/>
          </a:p>
        </p:txBody>
      </p:sp>
      <p:sp>
        <p:nvSpPr>
          <p:cNvPr id="4" name="Shape 2"/>
          <p:cNvSpPr/>
          <p:nvPr/>
        </p:nvSpPr>
        <p:spPr>
          <a:xfrm>
            <a:off x="384048" y="932688"/>
            <a:ext cx="2606040" cy="4005072"/>
          </a:xfrm>
          <a:prstGeom prst="roundRect">
            <a:avLst>
              <a:gd name="adj" fmla="val 3509"/>
            </a:avLst>
          </a:prstGeom>
          <a:solidFill>
            <a:srgbClr val="EEF5FC"/>
          </a:solidFill>
          <a:ln w="12700">
            <a:solidFill>
              <a:srgbClr val="2E75B6"/>
            </a:solidFill>
            <a:prstDash val="solid"/>
          </a:ln>
          <a:effectLst>
            <a:outerShdw blurRad="63500" dist="25400" dir="2700000" algn="bl" rotWithShape="0">
              <a:srgbClr val="000000">
                <a:alpha val="11000"/>
              </a:srgbClr>
            </a:outerShdw>
          </a:effectLst>
        </p:spPr>
        <p:txBody>
          <a:bodyPr/>
          <a:lstStyle/>
          <a:p>
            <a:endParaRPr lang="en-IN"/>
          </a:p>
        </p:txBody>
      </p:sp>
      <p:sp>
        <p:nvSpPr>
          <p:cNvPr id="5" name="Shape 3"/>
          <p:cNvSpPr/>
          <p:nvPr/>
        </p:nvSpPr>
        <p:spPr>
          <a:xfrm>
            <a:off x="1161288" y="1005840"/>
            <a:ext cx="1051560" cy="475488"/>
          </a:xfrm>
          <a:prstGeom prst="roundRect">
            <a:avLst>
              <a:gd name="adj" fmla="val 15385"/>
            </a:avLst>
          </a:prstGeom>
          <a:solidFill>
            <a:srgbClr val="2E75B6"/>
          </a:solidFill>
        </p:spPr>
        <p:txBody>
          <a:bodyPr/>
          <a:lstStyle/>
          <a:p>
            <a:endParaRPr lang="en-IN"/>
          </a:p>
        </p:txBody>
      </p:sp>
      <p:sp>
        <p:nvSpPr>
          <p:cNvPr id="6" name="Text 4"/>
          <p:cNvSpPr/>
          <p:nvPr/>
        </p:nvSpPr>
        <p:spPr>
          <a:xfrm>
            <a:off x="1161288" y="1005840"/>
            <a:ext cx="1051560" cy="475488"/>
          </a:xfrm>
          <a:prstGeom prst="rect">
            <a:avLst/>
          </a:prstGeom>
          <a:noFill/>
        </p:spPr>
        <p:txBody>
          <a:bodyPr wrap="square" lIns="0" tIns="0" rIns="0" bIns="0" rtlCol="0" anchor="ctr"/>
          <a:lstStyle/>
          <a:p>
            <a:pPr marL="0" indent="0" algn="ctr">
              <a:buNone/>
            </a:pPr>
            <a:r>
              <a:rPr lang="en-US" sz="1800" b="1" dirty="0">
                <a:solidFill>
                  <a:srgbClr val="FFFFFF"/>
                </a:solidFill>
                <a:latin typeface="Cambria" panose="02040503050406030204" pitchFamily="34" charset="0"/>
                <a:ea typeface="Cambria" panose="02040503050406030204" pitchFamily="34" charset="-122"/>
                <a:cs typeface="Cambria" panose="02040503050406030204" pitchFamily="34" charset="-120"/>
              </a:rPr>
              <a:t>RSU</a:t>
            </a:r>
            <a:endParaRPr lang="en-US" sz="1800" dirty="0"/>
          </a:p>
        </p:txBody>
      </p:sp>
      <p:sp>
        <p:nvSpPr>
          <p:cNvPr id="7" name="Text 5"/>
          <p:cNvSpPr/>
          <p:nvPr/>
        </p:nvSpPr>
        <p:spPr>
          <a:xfrm>
            <a:off x="493776" y="1536192"/>
            <a:ext cx="2395728" cy="320040"/>
          </a:xfrm>
          <a:prstGeom prst="rect">
            <a:avLst/>
          </a:prstGeom>
          <a:noFill/>
        </p:spPr>
        <p:txBody>
          <a:bodyPr wrap="square" rtlCol="0" anchor="ctr"/>
          <a:lstStyle/>
          <a:p>
            <a:pPr marL="0" indent="0">
              <a:buNone/>
            </a:pPr>
            <a:r>
              <a:rPr lang="en-US" sz="1100" b="1" dirty="0">
                <a:solidFill>
                  <a:srgbClr val="2E75B6"/>
                </a:solidFill>
                <a:latin typeface="Cambria" panose="02040503050406030204" pitchFamily="34" charset="0"/>
                <a:ea typeface="Cambria" panose="02040503050406030204" pitchFamily="34" charset="-122"/>
                <a:cs typeface="Cambria" panose="02040503050406030204" pitchFamily="34" charset="-120"/>
              </a:rPr>
              <a:t>Restricted Stock Units</a:t>
            </a:r>
            <a:endParaRPr lang="en-US" sz="1100" dirty="0"/>
          </a:p>
        </p:txBody>
      </p:sp>
      <p:sp>
        <p:nvSpPr>
          <p:cNvPr id="8" name="Text 6"/>
          <p:cNvSpPr/>
          <p:nvPr/>
        </p:nvSpPr>
        <p:spPr>
          <a:xfrm>
            <a:off x="493776" y="192024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What:</a:t>
            </a:r>
            <a:endParaRPr lang="en-US" sz="950" dirty="0"/>
          </a:p>
        </p:txBody>
      </p:sp>
      <p:sp>
        <p:nvSpPr>
          <p:cNvPr id="9" name="Text 7"/>
          <p:cNvSpPr/>
          <p:nvPr/>
        </p:nvSpPr>
        <p:spPr>
          <a:xfrm>
            <a:off x="493776" y="21031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Employer grants shares at zero cost after a vesting schedule</a:t>
            </a:r>
            <a:endParaRPr lang="en-US" sz="950" dirty="0"/>
          </a:p>
        </p:txBody>
      </p:sp>
      <p:sp>
        <p:nvSpPr>
          <p:cNvPr id="10" name="Text 8"/>
          <p:cNvSpPr/>
          <p:nvPr/>
        </p:nvSpPr>
        <p:spPr>
          <a:xfrm>
            <a:off x="493776" y="242316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Cost to Employee:</a:t>
            </a:r>
            <a:endParaRPr lang="en-US" sz="950" dirty="0"/>
          </a:p>
        </p:txBody>
      </p:sp>
      <p:sp>
        <p:nvSpPr>
          <p:cNvPr id="11" name="Text 9"/>
          <p:cNvSpPr/>
          <p:nvPr/>
        </p:nvSpPr>
        <p:spPr>
          <a:xfrm>
            <a:off x="493776" y="260604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NIL — shares allotted free on vesting</a:t>
            </a:r>
            <a:endParaRPr lang="en-US" sz="950" dirty="0"/>
          </a:p>
        </p:txBody>
      </p:sp>
      <p:sp>
        <p:nvSpPr>
          <p:cNvPr id="12" name="Text 10"/>
          <p:cNvSpPr/>
          <p:nvPr/>
        </p:nvSpPr>
        <p:spPr>
          <a:xfrm>
            <a:off x="493776" y="292608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Tax Trigger:</a:t>
            </a:r>
            <a:endParaRPr lang="en-US" sz="950" dirty="0"/>
          </a:p>
        </p:txBody>
      </p:sp>
      <p:sp>
        <p:nvSpPr>
          <p:cNvPr id="13" name="Text 11"/>
          <p:cNvSpPr/>
          <p:nvPr/>
        </p:nvSpPr>
        <p:spPr>
          <a:xfrm>
            <a:off x="493776" y="310896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Vesting date — all shares allotted</a:t>
            </a:r>
            <a:endParaRPr lang="en-US" sz="950" dirty="0"/>
          </a:p>
        </p:txBody>
      </p:sp>
      <p:sp>
        <p:nvSpPr>
          <p:cNvPr id="14" name="Text 12"/>
          <p:cNvSpPr/>
          <p:nvPr/>
        </p:nvSpPr>
        <p:spPr>
          <a:xfrm>
            <a:off x="493776" y="342900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Perquisite Value:</a:t>
            </a:r>
            <a:endParaRPr lang="en-US" sz="950" dirty="0"/>
          </a:p>
        </p:txBody>
      </p:sp>
      <p:sp>
        <p:nvSpPr>
          <p:cNvPr id="15" name="Text 13"/>
          <p:cNvSpPr/>
          <p:nvPr/>
        </p:nvSpPr>
        <p:spPr>
          <a:xfrm>
            <a:off x="493776" y="361188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vesting date × shares vested</a:t>
            </a:r>
            <a:endParaRPr lang="en-US" sz="950" dirty="0"/>
          </a:p>
        </p:txBody>
      </p:sp>
      <p:sp>
        <p:nvSpPr>
          <p:cNvPr id="16" name="Text 14"/>
          <p:cNvSpPr/>
          <p:nvPr/>
        </p:nvSpPr>
        <p:spPr>
          <a:xfrm>
            <a:off x="493776" y="393192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Cost of Acquisition:</a:t>
            </a:r>
            <a:endParaRPr lang="en-US" sz="950" dirty="0"/>
          </a:p>
        </p:txBody>
      </p:sp>
      <p:sp>
        <p:nvSpPr>
          <p:cNvPr id="17" name="Text 15"/>
          <p:cNvSpPr/>
          <p:nvPr/>
        </p:nvSpPr>
        <p:spPr>
          <a:xfrm>
            <a:off x="493776" y="411480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vesting date</a:t>
            </a:r>
            <a:endParaRPr lang="en-US" sz="950" dirty="0"/>
          </a:p>
        </p:txBody>
      </p:sp>
      <p:sp>
        <p:nvSpPr>
          <p:cNvPr id="18" name="Text 16"/>
          <p:cNvSpPr/>
          <p:nvPr/>
        </p:nvSpPr>
        <p:spPr>
          <a:xfrm>
            <a:off x="493776" y="4434840"/>
            <a:ext cx="2395728" cy="182880"/>
          </a:xfrm>
          <a:prstGeom prst="rect">
            <a:avLst/>
          </a:prstGeom>
          <a:noFill/>
        </p:spPr>
        <p:txBody>
          <a:bodyPr wrap="square" rtlCol="0" anchor="ctr"/>
          <a:lstStyle/>
          <a:p>
            <a:pPr marL="0" indent="0">
              <a:buNone/>
            </a:pPr>
            <a:r>
              <a:rPr lang="en-US" sz="950" b="1" dirty="0">
                <a:solidFill>
                  <a:srgbClr val="2E75B6"/>
                </a:solidFill>
                <a:latin typeface="Arial" panose="020B0604020202020204" pitchFamily="34" charset="0"/>
                <a:ea typeface="Arial" panose="020B0604020202020204" pitchFamily="34" charset="-122"/>
                <a:cs typeface="Arial" panose="020B0604020202020204" pitchFamily="34" charset="-120"/>
              </a:rPr>
              <a:t>Sale to Cover (STC):</a:t>
            </a:r>
            <a:endParaRPr lang="en-US" sz="950" dirty="0"/>
          </a:p>
        </p:txBody>
      </p:sp>
      <p:sp>
        <p:nvSpPr>
          <p:cNvPr id="19" name="Text 17"/>
          <p:cNvSpPr/>
          <p:nvPr/>
        </p:nvSpPr>
        <p:spPr>
          <a:xfrm>
            <a:off x="493776" y="46177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Employer sells some shares to pay TDS</a:t>
            </a:r>
            <a:endParaRPr lang="en-US" sz="950" dirty="0"/>
          </a:p>
        </p:txBody>
      </p:sp>
      <p:sp>
        <p:nvSpPr>
          <p:cNvPr id="20" name="Shape 18"/>
          <p:cNvSpPr/>
          <p:nvPr/>
        </p:nvSpPr>
        <p:spPr>
          <a:xfrm>
            <a:off x="3172968" y="932688"/>
            <a:ext cx="2606040" cy="4005072"/>
          </a:xfrm>
          <a:prstGeom prst="roundRect">
            <a:avLst>
              <a:gd name="adj" fmla="val 3509"/>
            </a:avLst>
          </a:prstGeom>
          <a:solidFill>
            <a:srgbClr val="E2F0E8"/>
          </a:solidFill>
          <a:ln w="12700">
            <a:solidFill>
              <a:srgbClr val="1F6B43"/>
            </a:solidFill>
            <a:prstDash val="solid"/>
          </a:ln>
          <a:effectLst>
            <a:outerShdw blurRad="63500" dist="25400" dir="2700000" algn="bl" rotWithShape="0">
              <a:srgbClr val="000000">
                <a:alpha val="11000"/>
              </a:srgbClr>
            </a:outerShdw>
          </a:effectLst>
        </p:spPr>
        <p:txBody>
          <a:bodyPr/>
          <a:lstStyle/>
          <a:p>
            <a:endParaRPr lang="en-IN"/>
          </a:p>
        </p:txBody>
      </p:sp>
      <p:sp>
        <p:nvSpPr>
          <p:cNvPr id="21" name="Shape 19"/>
          <p:cNvSpPr/>
          <p:nvPr/>
        </p:nvSpPr>
        <p:spPr>
          <a:xfrm>
            <a:off x="3950208" y="1005840"/>
            <a:ext cx="1051560" cy="475488"/>
          </a:xfrm>
          <a:prstGeom prst="roundRect">
            <a:avLst>
              <a:gd name="adj" fmla="val 15385"/>
            </a:avLst>
          </a:prstGeom>
          <a:solidFill>
            <a:srgbClr val="1F6B43"/>
          </a:solidFill>
        </p:spPr>
        <p:txBody>
          <a:bodyPr/>
          <a:lstStyle/>
          <a:p>
            <a:endParaRPr lang="en-IN"/>
          </a:p>
        </p:txBody>
      </p:sp>
      <p:sp>
        <p:nvSpPr>
          <p:cNvPr id="22" name="Text 20"/>
          <p:cNvSpPr/>
          <p:nvPr/>
        </p:nvSpPr>
        <p:spPr>
          <a:xfrm>
            <a:off x="3950208" y="1005840"/>
            <a:ext cx="1051560" cy="475488"/>
          </a:xfrm>
          <a:prstGeom prst="rect">
            <a:avLst/>
          </a:prstGeom>
          <a:noFill/>
        </p:spPr>
        <p:txBody>
          <a:bodyPr wrap="square" lIns="0" tIns="0" rIns="0" bIns="0" rtlCol="0" anchor="ctr"/>
          <a:lstStyle/>
          <a:p>
            <a:pPr marL="0" indent="0" algn="ctr">
              <a:buNone/>
            </a:pPr>
            <a:r>
              <a:rPr lang="en-US" sz="1800" b="1" dirty="0">
                <a:solidFill>
                  <a:srgbClr val="FFFFFF"/>
                </a:solidFill>
                <a:latin typeface="Cambria" panose="02040503050406030204" pitchFamily="34" charset="0"/>
                <a:ea typeface="Cambria" panose="02040503050406030204" pitchFamily="34" charset="-122"/>
                <a:cs typeface="Cambria" panose="02040503050406030204" pitchFamily="34" charset="-120"/>
              </a:rPr>
              <a:t>ESOP</a:t>
            </a:r>
            <a:endParaRPr lang="en-US" sz="1800" dirty="0"/>
          </a:p>
        </p:txBody>
      </p:sp>
      <p:sp>
        <p:nvSpPr>
          <p:cNvPr id="23" name="Text 21"/>
          <p:cNvSpPr/>
          <p:nvPr/>
        </p:nvSpPr>
        <p:spPr>
          <a:xfrm>
            <a:off x="3282696" y="1536192"/>
            <a:ext cx="2395728" cy="320040"/>
          </a:xfrm>
          <a:prstGeom prst="rect">
            <a:avLst/>
          </a:prstGeom>
          <a:noFill/>
        </p:spPr>
        <p:txBody>
          <a:bodyPr wrap="square" rtlCol="0" anchor="ctr"/>
          <a:lstStyle/>
          <a:p>
            <a:pPr marL="0" indent="0">
              <a:buNone/>
            </a:pPr>
            <a:r>
              <a:rPr lang="en-US" sz="1100" b="1" dirty="0">
                <a:solidFill>
                  <a:srgbClr val="1F6B43"/>
                </a:solidFill>
                <a:latin typeface="Cambria" panose="02040503050406030204" pitchFamily="34" charset="0"/>
                <a:ea typeface="Cambria" panose="02040503050406030204" pitchFamily="34" charset="-122"/>
                <a:cs typeface="Cambria" panose="02040503050406030204" pitchFamily="34" charset="-120"/>
              </a:rPr>
              <a:t>Employee Stock Options</a:t>
            </a:r>
            <a:endParaRPr lang="en-US" sz="1100" dirty="0"/>
          </a:p>
        </p:txBody>
      </p:sp>
      <p:sp>
        <p:nvSpPr>
          <p:cNvPr id="24" name="Text 22"/>
          <p:cNvSpPr/>
          <p:nvPr/>
        </p:nvSpPr>
        <p:spPr>
          <a:xfrm>
            <a:off x="3282696" y="192024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What:</a:t>
            </a:r>
            <a:endParaRPr lang="en-US" sz="950" dirty="0"/>
          </a:p>
        </p:txBody>
      </p:sp>
      <p:sp>
        <p:nvSpPr>
          <p:cNvPr id="25" name="Text 23"/>
          <p:cNvSpPr/>
          <p:nvPr/>
        </p:nvSpPr>
        <p:spPr>
          <a:xfrm>
            <a:off x="3282696" y="21031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Right to buy shares at a pre-fixed (discounted) exercise price</a:t>
            </a:r>
            <a:endParaRPr lang="en-US" sz="950" dirty="0"/>
          </a:p>
        </p:txBody>
      </p:sp>
      <p:sp>
        <p:nvSpPr>
          <p:cNvPr id="26" name="Text 24"/>
          <p:cNvSpPr/>
          <p:nvPr/>
        </p:nvSpPr>
        <p:spPr>
          <a:xfrm>
            <a:off x="3282696" y="242316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Cost to Employee:</a:t>
            </a:r>
            <a:endParaRPr lang="en-US" sz="950" dirty="0"/>
          </a:p>
        </p:txBody>
      </p:sp>
      <p:sp>
        <p:nvSpPr>
          <p:cNvPr id="27" name="Text 25"/>
          <p:cNvSpPr/>
          <p:nvPr/>
        </p:nvSpPr>
        <p:spPr>
          <a:xfrm>
            <a:off x="3282696" y="260604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Exercise price (below FMV) — paid at exercise</a:t>
            </a:r>
            <a:endParaRPr lang="en-US" sz="950" dirty="0"/>
          </a:p>
        </p:txBody>
      </p:sp>
      <p:sp>
        <p:nvSpPr>
          <p:cNvPr id="28" name="Text 26"/>
          <p:cNvSpPr/>
          <p:nvPr/>
        </p:nvSpPr>
        <p:spPr>
          <a:xfrm>
            <a:off x="3282696" y="292608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Tax Trigger:</a:t>
            </a:r>
            <a:endParaRPr lang="en-US" sz="950" dirty="0"/>
          </a:p>
        </p:txBody>
      </p:sp>
      <p:sp>
        <p:nvSpPr>
          <p:cNvPr id="29" name="Text 27"/>
          <p:cNvSpPr/>
          <p:nvPr/>
        </p:nvSpPr>
        <p:spPr>
          <a:xfrm>
            <a:off x="3282696" y="310896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Date of exercise of option</a:t>
            </a:r>
            <a:endParaRPr lang="en-US" sz="950" dirty="0"/>
          </a:p>
        </p:txBody>
      </p:sp>
      <p:sp>
        <p:nvSpPr>
          <p:cNvPr id="30" name="Text 28"/>
          <p:cNvSpPr/>
          <p:nvPr/>
        </p:nvSpPr>
        <p:spPr>
          <a:xfrm>
            <a:off x="3282696" y="342900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Perquisite Value:</a:t>
            </a:r>
            <a:endParaRPr lang="en-US" sz="950" dirty="0"/>
          </a:p>
        </p:txBody>
      </p:sp>
      <p:sp>
        <p:nvSpPr>
          <p:cNvPr id="31" name="Text 29"/>
          <p:cNvSpPr/>
          <p:nvPr/>
        </p:nvSpPr>
        <p:spPr>
          <a:xfrm>
            <a:off x="3282696" y="361188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exercise date MINUS exercise price paid</a:t>
            </a:r>
            <a:endParaRPr lang="en-US" sz="950" dirty="0"/>
          </a:p>
        </p:txBody>
      </p:sp>
      <p:sp>
        <p:nvSpPr>
          <p:cNvPr id="32" name="Text 30"/>
          <p:cNvSpPr/>
          <p:nvPr/>
        </p:nvSpPr>
        <p:spPr>
          <a:xfrm>
            <a:off x="3282696" y="393192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Cost of Acquisition:</a:t>
            </a:r>
            <a:endParaRPr lang="en-US" sz="950" dirty="0"/>
          </a:p>
        </p:txBody>
      </p:sp>
      <p:sp>
        <p:nvSpPr>
          <p:cNvPr id="33" name="Text 31"/>
          <p:cNvSpPr/>
          <p:nvPr/>
        </p:nvSpPr>
        <p:spPr>
          <a:xfrm>
            <a:off x="3282696" y="411480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exercise date</a:t>
            </a:r>
            <a:endParaRPr lang="en-US" sz="950" dirty="0"/>
          </a:p>
        </p:txBody>
      </p:sp>
      <p:sp>
        <p:nvSpPr>
          <p:cNvPr id="34" name="Text 32"/>
          <p:cNvSpPr/>
          <p:nvPr/>
        </p:nvSpPr>
        <p:spPr>
          <a:xfrm>
            <a:off x="3282696" y="4434840"/>
            <a:ext cx="2395728" cy="182880"/>
          </a:xfrm>
          <a:prstGeom prst="rect">
            <a:avLst/>
          </a:prstGeom>
          <a:noFill/>
        </p:spPr>
        <p:txBody>
          <a:bodyPr wrap="square" rtlCol="0" anchor="ctr"/>
          <a:lstStyle/>
          <a:p>
            <a:pPr marL="0" indent="0">
              <a:buNone/>
            </a:pPr>
            <a:r>
              <a:rPr lang="en-US" sz="950" b="1" dirty="0">
                <a:solidFill>
                  <a:srgbClr val="1F6B43"/>
                </a:solidFill>
                <a:latin typeface="Arial" panose="020B0604020202020204" pitchFamily="34" charset="0"/>
                <a:ea typeface="Arial" panose="020B0604020202020204" pitchFamily="34" charset="-122"/>
                <a:cs typeface="Arial" panose="020B0604020202020204" pitchFamily="34" charset="-120"/>
              </a:rPr>
              <a:t>Sale to Cover (STC):</a:t>
            </a:r>
            <a:endParaRPr lang="en-US" sz="950" dirty="0"/>
          </a:p>
        </p:txBody>
      </p:sp>
      <p:sp>
        <p:nvSpPr>
          <p:cNvPr id="35" name="Text 33"/>
          <p:cNvSpPr/>
          <p:nvPr/>
        </p:nvSpPr>
        <p:spPr>
          <a:xfrm>
            <a:off x="3282696" y="46177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Employer sells part of shares for TDS</a:t>
            </a:r>
            <a:endParaRPr lang="en-US" sz="950" dirty="0"/>
          </a:p>
        </p:txBody>
      </p:sp>
      <p:sp>
        <p:nvSpPr>
          <p:cNvPr id="36" name="Shape 34"/>
          <p:cNvSpPr/>
          <p:nvPr/>
        </p:nvSpPr>
        <p:spPr>
          <a:xfrm>
            <a:off x="5961888" y="932688"/>
            <a:ext cx="2606040" cy="4005072"/>
          </a:xfrm>
          <a:prstGeom prst="roundRect">
            <a:avLst>
              <a:gd name="adj" fmla="val 3509"/>
            </a:avLst>
          </a:prstGeom>
          <a:solidFill>
            <a:srgbClr val="FFF2CC"/>
          </a:solidFill>
          <a:ln w="12700">
            <a:solidFill>
              <a:srgbClr val="7F6000"/>
            </a:solidFill>
            <a:prstDash val="solid"/>
          </a:ln>
          <a:effectLst>
            <a:outerShdw blurRad="63500" dist="25400" dir="2700000" algn="bl" rotWithShape="0">
              <a:srgbClr val="000000">
                <a:alpha val="11000"/>
              </a:srgbClr>
            </a:outerShdw>
          </a:effectLst>
        </p:spPr>
        <p:txBody>
          <a:bodyPr/>
          <a:lstStyle/>
          <a:p>
            <a:endParaRPr lang="en-IN"/>
          </a:p>
        </p:txBody>
      </p:sp>
      <p:sp>
        <p:nvSpPr>
          <p:cNvPr id="37" name="Shape 35"/>
          <p:cNvSpPr/>
          <p:nvPr/>
        </p:nvSpPr>
        <p:spPr>
          <a:xfrm>
            <a:off x="6739128" y="1005840"/>
            <a:ext cx="1051560" cy="475488"/>
          </a:xfrm>
          <a:prstGeom prst="roundRect">
            <a:avLst>
              <a:gd name="adj" fmla="val 15385"/>
            </a:avLst>
          </a:prstGeom>
          <a:solidFill>
            <a:srgbClr val="7F6000"/>
          </a:solidFill>
        </p:spPr>
        <p:txBody>
          <a:bodyPr/>
          <a:lstStyle/>
          <a:p>
            <a:endParaRPr lang="en-IN"/>
          </a:p>
        </p:txBody>
      </p:sp>
      <p:sp>
        <p:nvSpPr>
          <p:cNvPr id="38" name="Text 36"/>
          <p:cNvSpPr/>
          <p:nvPr/>
        </p:nvSpPr>
        <p:spPr>
          <a:xfrm>
            <a:off x="6739128" y="1005840"/>
            <a:ext cx="1051560" cy="475488"/>
          </a:xfrm>
          <a:prstGeom prst="rect">
            <a:avLst/>
          </a:prstGeom>
          <a:noFill/>
        </p:spPr>
        <p:txBody>
          <a:bodyPr wrap="square" lIns="0" tIns="0" rIns="0" bIns="0" rtlCol="0" anchor="ctr"/>
          <a:lstStyle/>
          <a:p>
            <a:pPr marL="0" indent="0" algn="ctr">
              <a:buNone/>
            </a:pPr>
            <a:r>
              <a:rPr lang="en-US" sz="1800" b="1" dirty="0">
                <a:solidFill>
                  <a:srgbClr val="FFFFFF"/>
                </a:solidFill>
                <a:latin typeface="Cambria" panose="02040503050406030204" pitchFamily="34" charset="0"/>
                <a:ea typeface="Cambria" panose="02040503050406030204" pitchFamily="34" charset="-122"/>
                <a:cs typeface="Cambria" panose="02040503050406030204" pitchFamily="34" charset="-120"/>
              </a:rPr>
              <a:t>ESPP</a:t>
            </a:r>
            <a:endParaRPr lang="en-US" sz="1800" dirty="0"/>
          </a:p>
        </p:txBody>
      </p:sp>
      <p:sp>
        <p:nvSpPr>
          <p:cNvPr id="39" name="Text 37"/>
          <p:cNvSpPr/>
          <p:nvPr/>
        </p:nvSpPr>
        <p:spPr>
          <a:xfrm>
            <a:off x="6071616" y="1536192"/>
            <a:ext cx="2395728" cy="320040"/>
          </a:xfrm>
          <a:prstGeom prst="rect">
            <a:avLst/>
          </a:prstGeom>
          <a:noFill/>
        </p:spPr>
        <p:txBody>
          <a:bodyPr wrap="square" rtlCol="0" anchor="ctr"/>
          <a:lstStyle/>
          <a:p>
            <a:pPr marL="0" indent="0">
              <a:buNone/>
            </a:pPr>
            <a:r>
              <a:rPr lang="en-US" sz="1100" b="1" dirty="0">
                <a:solidFill>
                  <a:srgbClr val="7F6000"/>
                </a:solidFill>
                <a:latin typeface="Cambria" panose="02040503050406030204" pitchFamily="34" charset="0"/>
                <a:ea typeface="Cambria" panose="02040503050406030204" pitchFamily="34" charset="-122"/>
                <a:cs typeface="Cambria" panose="02040503050406030204" pitchFamily="34" charset="-120"/>
              </a:rPr>
              <a:t>Employee Stock Purchase Plan</a:t>
            </a:r>
            <a:endParaRPr lang="en-US" sz="1100" dirty="0"/>
          </a:p>
        </p:txBody>
      </p:sp>
      <p:sp>
        <p:nvSpPr>
          <p:cNvPr id="40" name="Text 38"/>
          <p:cNvSpPr/>
          <p:nvPr/>
        </p:nvSpPr>
        <p:spPr>
          <a:xfrm>
            <a:off x="6071616" y="192024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What:</a:t>
            </a:r>
            <a:endParaRPr lang="en-US" sz="950" dirty="0"/>
          </a:p>
        </p:txBody>
      </p:sp>
      <p:sp>
        <p:nvSpPr>
          <p:cNvPr id="41" name="Text 39"/>
          <p:cNvSpPr/>
          <p:nvPr/>
        </p:nvSpPr>
        <p:spPr>
          <a:xfrm>
            <a:off x="6071616" y="21031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Monthly salary deduction; used to buy employer stock at a discount</a:t>
            </a:r>
            <a:endParaRPr lang="en-US" sz="950" dirty="0"/>
          </a:p>
        </p:txBody>
      </p:sp>
      <p:sp>
        <p:nvSpPr>
          <p:cNvPr id="42" name="Text 40"/>
          <p:cNvSpPr/>
          <p:nvPr/>
        </p:nvSpPr>
        <p:spPr>
          <a:xfrm>
            <a:off x="6071616" y="242316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Cost to Employee:</a:t>
            </a:r>
            <a:endParaRPr lang="en-US" sz="950" dirty="0"/>
          </a:p>
        </p:txBody>
      </p:sp>
      <p:sp>
        <p:nvSpPr>
          <p:cNvPr id="43" name="Text 41"/>
          <p:cNvSpPr/>
          <p:nvPr/>
        </p:nvSpPr>
        <p:spPr>
          <a:xfrm>
            <a:off x="6071616" y="260604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Discounted purchase price (typically 10–15% below FMV)</a:t>
            </a:r>
            <a:endParaRPr lang="en-US" sz="950" dirty="0"/>
          </a:p>
        </p:txBody>
      </p:sp>
      <p:sp>
        <p:nvSpPr>
          <p:cNvPr id="44" name="Text 42"/>
          <p:cNvSpPr/>
          <p:nvPr/>
        </p:nvSpPr>
        <p:spPr>
          <a:xfrm>
            <a:off x="6071616" y="292608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Tax Trigger:</a:t>
            </a:r>
            <a:endParaRPr lang="en-US" sz="950" dirty="0"/>
          </a:p>
        </p:txBody>
      </p:sp>
      <p:sp>
        <p:nvSpPr>
          <p:cNvPr id="45" name="Text 43"/>
          <p:cNvSpPr/>
          <p:nvPr/>
        </p:nvSpPr>
        <p:spPr>
          <a:xfrm>
            <a:off x="6071616" y="310896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Date of purchase — discount is taxable</a:t>
            </a:r>
            <a:endParaRPr lang="en-US" sz="950" dirty="0"/>
          </a:p>
        </p:txBody>
      </p:sp>
      <p:sp>
        <p:nvSpPr>
          <p:cNvPr id="46" name="Text 44"/>
          <p:cNvSpPr/>
          <p:nvPr/>
        </p:nvSpPr>
        <p:spPr>
          <a:xfrm>
            <a:off x="6071616" y="342900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Perquisite Value:</a:t>
            </a:r>
            <a:endParaRPr lang="en-US" sz="950" dirty="0"/>
          </a:p>
        </p:txBody>
      </p:sp>
      <p:sp>
        <p:nvSpPr>
          <p:cNvPr id="47" name="Text 45"/>
          <p:cNvSpPr/>
          <p:nvPr/>
        </p:nvSpPr>
        <p:spPr>
          <a:xfrm>
            <a:off x="6071616" y="361188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purchase date MINUS discounted price paid</a:t>
            </a:r>
            <a:endParaRPr lang="en-US" sz="950" dirty="0"/>
          </a:p>
        </p:txBody>
      </p:sp>
      <p:sp>
        <p:nvSpPr>
          <p:cNvPr id="48" name="Text 46"/>
          <p:cNvSpPr/>
          <p:nvPr/>
        </p:nvSpPr>
        <p:spPr>
          <a:xfrm>
            <a:off x="6071616" y="393192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Cost of Acquisition:</a:t>
            </a:r>
            <a:endParaRPr lang="en-US" sz="950" dirty="0"/>
          </a:p>
        </p:txBody>
      </p:sp>
      <p:sp>
        <p:nvSpPr>
          <p:cNvPr id="49" name="Text 47"/>
          <p:cNvSpPr/>
          <p:nvPr/>
        </p:nvSpPr>
        <p:spPr>
          <a:xfrm>
            <a:off x="6071616" y="411480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FMV on purchase date</a:t>
            </a:r>
            <a:endParaRPr lang="en-US" sz="950" dirty="0"/>
          </a:p>
        </p:txBody>
      </p:sp>
      <p:sp>
        <p:nvSpPr>
          <p:cNvPr id="50" name="Text 48"/>
          <p:cNvSpPr/>
          <p:nvPr/>
        </p:nvSpPr>
        <p:spPr>
          <a:xfrm>
            <a:off x="6071616" y="4434840"/>
            <a:ext cx="2395728" cy="182880"/>
          </a:xfrm>
          <a:prstGeom prst="rect">
            <a:avLst/>
          </a:prstGeom>
          <a:noFill/>
        </p:spPr>
        <p:txBody>
          <a:bodyPr wrap="square" rtlCol="0" anchor="ctr"/>
          <a:lstStyle/>
          <a:p>
            <a:pPr marL="0" indent="0">
              <a:buNone/>
            </a:pPr>
            <a:r>
              <a:rPr lang="en-US" sz="950" b="1" dirty="0">
                <a:solidFill>
                  <a:srgbClr val="7F6000"/>
                </a:solidFill>
                <a:latin typeface="Arial" panose="020B0604020202020204" pitchFamily="34" charset="0"/>
                <a:ea typeface="Arial" panose="020B0604020202020204" pitchFamily="34" charset="-122"/>
                <a:cs typeface="Arial" panose="020B0604020202020204" pitchFamily="34" charset="-120"/>
              </a:rPr>
              <a:t>Sale to Cover (STC):</a:t>
            </a:r>
            <a:endParaRPr lang="en-US" sz="950" dirty="0"/>
          </a:p>
        </p:txBody>
      </p:sp>
      <p:sp>
        <p:nvSpPr>
          <p:cNvPr id="51" name="Text 49"/>
          <p:cNvSpPr/>
          <p:nvPr/>
        </p:nvSpPr>
        <p:spPr>
          <a:xfrm>
            <a:off x="6071616" y="4617720"/>
            <a:ext cx="2395728" cy="274320"/>
          </a:xfrm>
          <a:prstGeom prst="rect">
            <a:avLst/>
          </a:prstGeom>
          <a:noFill/>
        </p:spPr>
        <p:txBody>
          <a:bodyPr wrap="square" rtlCol="0" anchor="ctr"/>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May apply depending on employer plan</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Taxation at Vesting / Exercise — The Perquisite Stage</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Section 17(1)(d) of IT Act 2025  [earlier Section 17(2)(vi)]  |  Employer TDS obligation</a:t>
            </a:r>
            <a:endParaRPr lang="en-US" sz="1100" dirty="0"/>
          </a:p>
        </p:txBody>
      </p:sp>
      <p:sp>
        <p:nvSpPr>
          <p:cNvPr id="4" name="Shape 2"/>
          <p:cNvSpPr/>
          <p:nvPr/>
        </p:nvSpPr>
        <p:spPr>
          <a:xfrm>
            <a:off x="384048" y="941832"/>
            <a:ext cx="8375904" cy="365760"/>
          </a:xfrm>
          <a:prstGeom prst="roundRect">
            <a:avLst>
              <a:gd name="adj" fmla="val 17500"/>
            </a:avLst>
          </a:prstGeom>
          <a:solidFill>
            <a:srgbClr val="D6E4F7"/>
          </a:solidFill>
          <a:ln w="12700">
            <a:solidFill>
              <a:srgbClr val="2E75B6"/>
            </a:solidFill>
            <a:prstDash val="solid"/>
          </a:ln>
        </p:spPr>
        <p:txBody>
          <a:bodyPr/>
          <a:lstStyle/>
          <a:p>
            <a:endParaRPr lang="en-IN"/>
          </a:p>
        </p:txBody>
      </p:sp>
      <p:sp>
        <p:nvSpPr>
          <p:cNvPr id="5" name="Text 3"/>
          <p:cNvSpPr/>
          <p:nvPr/>
        </p:nvSpPr>
        <p:spPr>
          <a:xfrm>
            <a:off x="512064" y="960120"/>
            <a:ext cx="8119872" cy="329184"/>
          </a:xfrm>
          <a:prstGeom prst="rect">
            <a:avLst/>
          </a:prstGeom>
          <a:noFill/>
        </p:spPr>
        <p:txBody>
          <a:bodyPr wrap="square" rtlCol="0" anchor="ctr"/>
          <a:lstStyle/>
          <a:p>
            <a:pPr marL="0" indent="0">
              <a:buNone/>
            </a:pPr>
            <a:r>
              <a:rPr lang="en-US" sz="1100" dirty="0">
                <a:solidFill>
                  <a:srgbClr val="222222"/>
                </a:solidFill>
                <a:latin typeface="Arial" panose="020B0604020202020204" pitchFamily="34" charset="0"/>
                <a:ea typeface="Arial" panose="020B0604020202020204" pitchFamily="34" charset="-122"/>
                <a:cs typeface="Arial" panose="020B0604020202020204" pitchFamily="34" charset="-120"/>
              </a:rPr>
              <a:t>No tax on grant.  Tax arises at vesting/exercise — the moment shares/options vest in the employee's hands.  Employer responsible for TDS.  Sale-to-Cover (STC) is the most common TDS recovery mechanism for foreign stocks.</a:t>
            </a:r>
            <a:endParaRPr lang="en-US" sz="1100" dirty="0"/>
          </a:p>
        </p:txBody>
      </p:sp>
      <p:sp>
        <p:nvSpPr>
          <p:cNvPr id="6" name="Text 4"/>
          <p:cNvSpPr/>
          <p:nvPr/>
        </p:nvSpPr>
        <p:spPr>
          <a:xfrm>
            <a:off x="384048" y="1389888"/>
            <a:ext cx="8375904" cy="256032"/>
          </a:xfrm>
          <a:prstGeom prst="rect">
            <a:avLst/>
          </a:prstGeom>
          <a:noFill/>
        </p:spPr>
        <p:txBody>
          <a:bodyPr wrap="square" rtlCol="0" anchor="ctr"/>
          <a:lstStyle/>
          <a:p>
            <a:pPr marL="0" indent="0">
              <a:buNone/>
            </a:pPr>
            <a:r>
              <a:rPr lang="en-US" sz="1300" b="1" dirty="0">
                <a:solidFill>
                  <a:srgbClr val="1F3864"/>
                </a:solidFill>
                <a:latin typeface="Cambria" panose="02040503050406030204" pitchFamily="34" charset="0"/>
                <a:ea typeface="Cambria" panose="02040503050406030204" pitchFamily="34" charset="-122"/>
                <a:cs typeface="Cambria" panose="02040503050406030204" pitchFamily="34" charset="-120"/>
              </a:rPr>
              <a:t>Perquisite Value Computation by Plan Type</a:t>
            </a:r>
            <a:endParaRPr lang="en-US" sz="1300" dirty="0"/>
          </a:p>
        </p:txBody>
      </p:sp>
      <p:graphicFrame>
        <p:nvGraphicFramePr>
          <p:cNvPr id="7" name="Table 0"/>
          <p:cNvGraphicFramePr>
            <a:graphicFrameLocks noGrp="1"/>
          </p:cNvGraphicFramePr>
          <p:nvPr/>
        </p:nvGraphicFramePr>
        <p:xfrm>
          <a:off x="384048" y="1673352"/>
          <a:ext cx="8385048" cy="1965960"/>
        </p:xfrm>
        <a:graphic>
          <a:graphicData uri="http://schemas.openxmlformats.org/drawingml/2006/table">
            <a:tbl>
              <a:tblPr/>
              <a:tblGrid>
                <a:gridCol w="960120"/>
                <a:gridCol w="1508760"/>
                <a:gridCol w="3337560"/>
                <a:gridCol w="2578608"/>
              </a:tblGrid>
              <a:tr h="457200">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Plan</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Taxable Event</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Perquisite Value</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Cost of Acquisition</a:t>
                      </a:r>
                      <a:endParaRPr lang="en-US" sz="1150" dirty="0">
                        <a:latin typeface="Cambria" panose="02040503050406030204" pitchFamily="34" charset="0"/>
                        <a:ea typeface="Cambria" panose="02040503050406030204" pitchFamily="34" charset="0"/>
                        <a:cs typeface="Cambria" panose="02040503050406030204" pitchFamily="34" charset="0"/>
                      </a:endParaRPr>
                    </a:p>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(for Capital Gains)</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r>
              <a:tr h="502920">
                <a:tc>
                  <a:txBody>
                    <a:bodyPr/>
                    <a:lstStyle/>
                    <a:p>
                      <a:pPr marL="0" indent="0" algn="l">
                        <a:buNone/>
                      </a:pPr>
                      <a:r>
                        <a:rPr lang="en-US" sz="1050" b="1" dirty="0">
                          <a:solidFill>
                            <a:srgbClr val="2E75B6"/>
                          </a:solidFill>
                          <a:latin typeface="Arial" panose="020B0604020202020204" pitchFamily="34" charset="0"/>
                          <a:ea typeface="Arial" panose="020B0604020202020204" pitchFamily="34" charset="-122"/>
                          <a:cs typeface="Arial" panose="020B0604020202020204" pitchFamily="34" charset="-120"/>
                        </a:rPr>
                        <a:t>RSU</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Vesting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FMV on vesting date × shares vested</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FMV on vesting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502920">
                <a:tc>
                  <a:txBody>
                    <a:bodyPr/>
                    <a:lstStyle/>
                    <a:p>
                      <a:pPr marL="0" indent="0" algn="l">
                        <a:buNone/>
                      </a:pPr>
                      <a:r>
                        <a:rPr lang="en-US" sz="1050" b="1" dirty="0">
                          <a:solidFill>
                            <a:srgbClr val="1F6B43"/>
                          </a:solidFill>
                          <a:latin typeface="Arial" panose="020B0604020202020204" pitchFamily="34" charset="0"/>
                          <a:ea typeface="Arial" panose="020B0604020202020204" pitchFamily="34" charset="-122"/>
                          <a:cs typeface="Arial" panose="020B0604020202020204" pitchFamily="34" charset="-120"/>
                        </a:rPr>
                        <a:t>ESOP</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Exercise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(FMV on exercise date  </a:t>
                      </a: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MINUS</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Exercise Price) × shares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FMV on exercise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502920">
                <a:tc>
                  <a:txBody>
                    <a:bodyPr/>
                    <a:lstStyle/>
                    <a:p>
                      <a:pPr marL="0" indent="0" algn="l">
                        <a:buNone/>
                      </a:pPr>
                      <a:r>
                        <a:rPr lang="en-US" sz="1050" b="1" dirty="0">
                          <a:solidFill>
                            <a:srgbClr val="7F6000"/>
                          </a:solidFill>
                          <a:latin typeface="Arial" panose="020B0604020202020204" pitchFamily="34" charset="0"/>
                          <a:ea typeface="Arial" panose="020B0604020202020204" pitchFamily="34" charset="-122"/>
                          <a:cs typeface="Arial" panose="020B0604020202020204" pitchFamily="34" charset="-120"/>
                        </a:rPr>
                        <a:t>ESPP</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Purchase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(FMV on purchase date  </a:t>
                      </a: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MINUS</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Purchase Price) × shares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FMV on purchase date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8" name="Text 5"/>
          <p:cNvSpPr/>
          <p:nvPr/>
        </p:nvSpPr>
        <p:spPr>
          <a:xfrm>
            <a:off x="384048" y="3730752"/>
            <a:ext cx="8375904" cy="256032"/>
          </a:xfrm>
          <a:prstGeom prst="rect">
            <a:avLst/>
          </a:prstGeom>
          <a:noFill/>
        </p:spPr>
        <p:txBody>
          <a:bodyPr wrap="square" rtlCol="0" anchor="ctr"/>
          <a:lstStyle/>
          <a:p>
            <a:pPr marL="0" indent="0">
              <a:buNone/>
            </a:pPr>
            <a:r>
              <a:rPr lang="en-US" sz="1200" b="1" dirty="0">
                <a:solidFill>
                  <a:srgbClr val="1F3864"/>
                </a:solidFill>
                <a:latin typeface="Cambria" panose="02040503050406030204" pitchFamily="34" charset="0"/>
                <a:ea typeface="Cambria" panose="02040503050406030204" pitchFamily="34" charset="-122"/>
                <a:cs typeface="Cambria" panose="02040503050406030204" pitchFamily="34" charset="-120"/>
              </a:rPr>
              <a:t>Sale to Cover (STC) — How TDS is Recovered for Foreign Stocks</a:t>
            </a:r>
            <a:endParaRPr lang="en-US" sz="1200" dirty="0"/>
          </a:p>
        </p:txBody>
      </p:sp>
      <p:sp>
        <p:nvSpPr>
          <p:cNvPr id="9" name="Shape 6"/>
          <p:cNvSpPr/>
          <p:nvPr/>
        </p:nvSpPr>
        <p:spPr>
          <a:xfrm>
            <a:off x="384048" y="4023360"/>
            <a:ext cx="1554480" cy="914400"/>
          </a:xfrm>
          <a:prstGeom prst="roundRect">
            <a:avLst>
              <a:gd name="adj" fmla="val 8000"/>
            </a:avLst>
          </a:prstGeom>
          <a:solidFill>
            <a:srgbClr val="F8FAFD"/>
          </a:solidFill>
          <a:ln w="12700">
            <a:solidFill>
              <a:srgbClr val="1F3864"/>
            </a:solidFill>
            <a:prstDash val="solid"/>
          </a:ln>
        </p:spPr>
        <p:txBody>
          <a:bodyPr/>
          <a:lstStyle/>
          <a:p>
            <a:endParaRPr lang="en-IN"/>
          </a:p>
        </p:txBody>
      </p:sp>
      <p:sp>
        <p:nvSpPr>
          <p:cNvPr id="10" name="Shape 7"/>
          <p:cNvSpPr/>
          <p:nvPr/>
        </p:nvSpPr>
        <p:spPr>
          <a:xfrm>
            <a:off x="969264" y="4041648"/>
            <a:ext cx="365760" cy="365760"/>
          </a:xfrm>
          <a:prstGeom prst="ellipse">
            <a:avLst/>
          </a:prstGeom>
          <a:solidFill>
            <a:srgbClr val="1F3864"/>
          </a:solidFill>
          <a:ln w="12700">
            <a:solidFill>
              <a:srgbClr val="1F3864"/>
            </a:solidFill>
            <a:prstDash val="solid"/>
          </a:ln>
        </p:spPr>
        <p:txBody>
          <a:bodyPr/>
          <a:lstStyle/>
          <a:p>
            <a:endParaRPr lang="en-IN"/>
          </a:p>
        </p:txBody>
      </p:sp>
      <p:sp>
        <p:nvSpPr>
          <p:cNvPr id="11" name="Text 8"/>
          <p:cNvSpPr/>
          <p:nvPr/>
        </p:nvSpPr>
        <p:spPr>
          <a:xfrm>
            <a:off x="969264" y="4041648"/>
            <a:ext cx="365760" cy="365760"/>
          </a:xfrm>
          <a:prstGeom prst="rect">
            <a:avLst/>
          </a:prstGeom>
          <a:noFill/>
        </p:spPr>
        <p:txBody>
          <a:bodyPr wrap="square" lIns="0" tIns="0" rIns="0" bIns="0" rtlCol="0" anchor="ct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1</a:t>
            </a:r>
            <a:endParaRPr lang="en-US" sz="1100" dirty="0"/>
          </a:p>
        </p:txBody>
      </p:sp>
      <p:sp>
        <p:nvSpPr>
          <p:cNvPr id="12" name="Text 9"/>
          <p:cNvSpPr/>
          <p:nvPr/>
        </p:nvSpPr>
        <p:spPr>
          <a:xfrm>
            <a:off x="384048" y="4453128"/>
            <a:ext cx="1554480" cy="429768"/>
          </a:xfrm>
          <a:prstGeom prst="rect">
            <a:avLst/>
          </a:prstGeom>
          <a:noFill/>
        </p:spPr>
        <p:txBody>
          <a:bodyPr wrap="square" rtlCol="0" anchor="ctr"/>
          <a:lstStyle/>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Shares vest</a:t>
            </a:r>
            <a:endParaRPr lang="en-US" sz="950" dirty="0"/>
          </a:p>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(e.g., 100 shares)</a:t>
            </a:r>
            <a:endParaRPr lang="en-US" sz="950" dirty="0"/>
          </a:p>
        </p:txBody>
      </p:sp>
      <p:sp>
        <p:nvSpPr>
          <p:cNvPr id="13" name="Shape 10"/>
          <p:cNvSpPr/>
          <p:nvPr/>
        </p:nvSpPr>
        <p:spPr>
          <a:xfrm>
            <a:off x="2061972" y="4023360"/>
            <a:ext cx="1554480" cy="914400"/>
          </a:xfrm>
          <a:prstGeom prst="roundRect">
            <a:avLst>
              <a:gd name="adj" fmla="val 8000"/>
            </a:avLst>
          </a:prstGeom>
          <a:solidFill>
            <a:srgbClr val="F8FAFD"/>
          </a:solidFill>
          <a:ln w="12700">
            <a:solidFill>
              <a:srgbClr val="2E75B6"/>
            </a:solidFill>
            <a:prstDash val="solid"/>
          </a:ln>
        </p:spPr>
        <p:txBody>
          <a:bodyPr/>
          <a:lstStyle/>
          <a:p>
            <a:endParaRPr lang="en-IN"/>
          </a:p>
        </p:txBody>
      </p:sp>
      <p:sp>
        <p:nvSpPr>
          <p:cNvPr id="14" name="Shape 11"/>
          <p:cNvSpPr/>
          <p:nvPr/>
        </p:nvSpPr>
        <p:spPr>
          <a:xfrm>
            <a:off x="2647188" y="4041648"/>
            <a:ext cx="365760" cy="365760"/>
          </a:xfrm>
          <a:prstGeom prst="ellipse">
            <a:avLst/>
          </a:prstGeom>
          <a:solidFill>
            <a:srgbClr val="2E75B6"/>
          </a:solidFill>
          <a:ln w="12700">
            <a:solidFill>
              <a:srgbClr val="2E75B6"/>
            </a:solidFill>
            <a:prstDash val="solid"/>
          </a:ln>
        </p:spPr>
        <p:txBody>
          <a:bodyPr/>
          <a:lstStyle/>
          <a:p>
            <a:endParaRPr lang="en-IN"/>
          </a:p>
        </p:txBody>
      </p:sp>
      <p:sp>
        <p:nvSpPr>
          <p:cNvPr id="15" name="Text 12"/>
          <p:cNvSpPr/>
          <p:nvPr/>
        </p:nvSpPr>
        <p:spPr>
          <a:xfrm>
            <a:off x="2647188" y="4041648"/>
            <a:ext cx="365760" cy="365760"/>
          </a:xfrm>
          <a:prstGeom prst="rect">
            <a:avLst/>
          </a:prstGeom>
          <a:noFill/>
        </p:spPr>
        <p:txBody>
          <a:bodyPr wrap="square" lIns="0" tIns="0" rIns="0" bIns="0" rtlCol="0" anchor="ct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2</a:t>
            </a:r>
            <a:endParaRPr lang="en-US" sz="1100" dirty="0"/>
          </a:p>
        </p:txBody>
      </p:sp>
      <p:sp>
        <p:nvSpPr>
          <p:cNvPr id="16" name="Text 13"/>
          <p:cNvSpPr/>
          <p:nvPr/>
        </p:nvSpPr>
        <p:spPr>
          <a:xfrm>
            <a:off x="2061972" y="4453128"/>
            <a:ext cx="1554480" cy="429768"/>
          </a:xfrm>
          <a:prstGeom prst="rect">
            <a:avLst/>
          </a:prstGeom>
          <a:noFill/>
        </p:spPr>
        <p:txBody>
          <a:bodyPr wrap="square" rtlCol="0" anchor="ctr"/>
          <a:lstStyle/>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TDS computed</a:t>
            </a:r>
            <a:endParaRPr lang="en-US" sz="950" dirty="0"/>
          </a:p>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on perquisite value</a:t>
            </a:r>
            <a:endParaRPr lang="en-US" sz="950" dirty="0"/>
          </a:p>
        </p:txBody>
      </p:sp>
      <p:sp>
        <p:nvSpPr>
          <p:cNvPr id="17" name="Shape 14"/>
          <p:cNvSpPr/>
          <p:nvPr/>
        </p:nvSpPr>
        <p:spPr>
          <a:xfrm>
            <a:off x="3739896" y="4023360"/>
            <a:ext cx="1554480" cy="914400"/>
          </a:xfrm>
          <a:prstGeom prst="roundRect">
            <a:avLst>
              <a:gd name="adj" fmla="val 8000"/>
            </a:avLst>
          </a:prstGeom>
          <a:solidFill>
            <a:srgbClr val="F8FAFD"/>
          </a:solidFill>
          <a:ln w="12700">
            <a:solidFill>
              <a:srgbClr val="1A7B6E"/>
            </a:solidFill>
            <a:prstDash val="solid"/>
          </a:ln>
        </p:spPr>
        <p:txBody>
          <a:bodyPr/>
          <a:lstStyle/>
          <a:p>
            <a:endParaRPr lang="en-IN"/>
          </a:p>
        </p:txBody>
      </p:sp>
      <p:sp>
        <p:nvSpPr>
          <p:cNvPr id="18" name="Shape 15"/>
          <p:cNvSpPr/>
          <p:nvPr/>
        </p:nvSpPr>
        <p:spPr>
          <a:xfrm>
            <a:off x="4325112" y="4041648"/>
            <a:ext cx="365760" cy="365760"/>
          </a:xfrm>
          <a:prstGeom prst="ellipse">
            <a:avLst/>
          </a:prstGeom>
          <a:solidFill>
            <a:srgbClr val="1A7B6E"/>
          </a:solidFill>
          <a:ln w="12700">
            <a:solidFill>
              <a:srgbClr val="1A7B6E"/>
            </a:solidFill>
            <a:prstDash val="solid"/>
          </a:ln>
        </p:spPr>
        <p:txBody>
          <a:bodyPr/>
          <a:lstStyle/>
          <a:p>
            <a:endParaRPr lang="en-IN"/>
          </a:p>
        </p:txBody>
      </p:sp>
      <p:sp>
        <p:nvSpPr>
          <p:cNvPr id="19" name="Text 16"/>
          <p:cNvSpPr/>
          <p:nvPr/>
        </p:nvSpPr>
        <p:spPr>
          <a:xfrm>
            <a:off x="4325112" y="4041648"/>
            <a:ext cx="365760" cy="365760"/>
          </a:xfrm>
          <a:prstGeom prst="rect">
            <a:avLst/>
          </a:prstGeom>
          <a:noFill/>
        </p:spPr>
        <p:txBody>
          <a:bodyPr wrap="square" lIns="0" tIns="0" rIns="0" bIns="0" rtlCol="0" anchor="ct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3</a:t>
            </a:r>
            <a:endParaRPr lang="en-US" sz="1100" dirty="0"/>
          </a:p>
        </p:txBody>
      </p:sp>
      <p:sp>
        <p:nvSpPr>
          <p:cNvPr id="20" name="Text 17"/>
          <p:cNvSpPr/>
          <p:nvPr/>
        </p:nvSpPr>
        <p:spPr>
          <a:xfrm>
            <a:off x="3739896" y="4453128"/>
            <a:ext cx="1554480" cy="429768"/>
          </a:xfrm>
          <a:prstGeom prst="rect">
            <a:avLst/>
          </a:prstGeom>
          <a:noFill/>
        </p:spPr>
        <p:txBody>
          <a:bodyPr wrap="square" rtlCol="0" anchor="ctr"/>
          <a:lstStyle/>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Employer sells</a:t>
            </a:r>
            <a:endParaRPr lang="en-US" sz="950" dirty="0"/>
          </a:p>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some shares (STC)</a:t>
            </a:r>
            <a:endParaRPr lang="en-US" sz="950" dirty="0"/>
          </a:p>
        </p:txBody>
      </p:sp>
      <p:sp>
        <p:nvSpPr>
          <p:cNvPr id="21" name="Shape 18"/>
          <p:cNvSpPr/>
          <p:nvPr/>
        </p:nvSpPr>
        <p:spPr>
          <a:xfrm>
            <a:off x="5417820" y="4023360"/>
            <a:ext cx="1554480" cy="914400"/>
          </a:xfrm>
          <a:prstGeom prst="roundRect">
            <a:avLst>
              <a:gd name="adj" fmla="val 8000"/>
            </a:avLst>
          </a:prstGeom>
          <a:solidFill>
            <a:srgbClr val="F8FAFD"/>
          </a:solidFill>
          <a:ln w="12700">
            <a:solidFill>
              <a:srgbClr val="1F6B43"/>
            </a:solidFill>
            <a:prstDash val="solid"/>
          </a:ln>
        </p:spPr>
        <p:txBody>
          <a:bodyPr/>
          <a:lstStyle/>
          <a:p>
            <a:endParaRPr lang="en-IN"/>
          </a:p>
        </p:txBody>
      </p:sp>
      <p:sp>
        <p:nvSpPr>
          <p:cNvPr id="22" name="Shape 19"/>
          <p:cNvSpPr/>
          <p:nvPr/>
        </p:nvSpPr>
        <p:spPr>
          <a:xfrm>
            <a:off x="6003036" y="4041648"/>
            <a:ext cx="365760" cy="365760"/>
          </a:xfrm>
          <a:prstGeom prst="ellipse">
            <a:avLst/>
          </a:prstGeom>
          <a:solidFill>
            <a:srgbClr val="1F6B43"/>
          </a:solidFill>
          <a:ln w="12700">
            <a:solidFill>
              <a:srgbClr val="1F6B43"/>
            </a:solidFill>
            <a:prstDash val="solid"/>
          </a:ln>
        </p:spPr>
        <p:txBody>
          <a:bodyPr/>
          <a:lstStyle/>
          <a:p>
            <a:endParaRPr lang="en-IN"/>
          </a:p>
        </p:txBody>
      </p:sp>
      <p:sp>
        <p:nvSpPr>
          <p:cNvPr id="23" name="Text 20"/>
          <p:cNvSpPr/>
          <p:nvPr/>
        </p:nvSpPr>
        <p:spPr>
          <a:xfrm>
            <a:off x="6003036" y="4041648"/>
            <a:ext cx="365760" cy="365760"/>
          </a:xfrm>
          <a:prstGeom prst="rect">
            <a:avLst/>
          </a:prstGeom>
          <a:noFill/>
        </p:spPr>
        <p:txBody>
          <a:bodyPr wrap="square" lIns="0" tIns="0" rIns="0" bIns="0" rtlCol="0" anchor="ct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4</a:t>
            </a:r>
            <a:endParaRPr lang="en-US" sz="1100" dirty="0"/>
          </a:p>
        </p:txBody>
      </p:sp>
      <p:sp>
        <p:nvSpPr>
          <p:cNvPr id="24" name="Text 21"/>
          <p:cNvSpPr/>
          <p:nvPr/>
        </p:nvSpPr>
        <p:spPr>
          <a:xfrm>
            <a:off x="5417820" y="4453128"/>
            <a:ext cx="1554480" cy="429768"/>
          </a:xfrm>
          <a:prstGeom prst="rect">
            <a:avLst/>
          </a:prstGeom>
          <a:noFill/>
        </p:spPr>
        <p:txBody>
          <a:bodyPr wrap="square" rtlCol="0" anchor="ctr"/>
          <a:lstStyle/>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Net shares to</a:t>
            </a:r>
            <a:endParaRPr lang="en-US" sz="950" dirty="0"/>
          </a:p>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employee (e.g., 72)</a:t>
            </a:r>
            <a:endParaRPr lang="en-US" sz="950" dirty="0"/>
          </a:p>
        </p:txBody>
      </p:sp>
      <p:sp>
        <p:nvSpPr>
          <p:cNvPr id="25" name="Shape 22"/>
          <p:cNvSpPr/>
          <p:nvPr/>
        </p:nvSpPr>
        <p:spPr>
          <a:xfrm>
            <a:off x="7095744" y="4023360"/>
            <a:ext cx="1554480" cy="914400"/>
          </a:xfrm>
          <a:prstGeom prst="roundRect">
            <a:avLst>
              <a:gd name="adj" fmla="val 8000"/>
            </a:avLst>
          </a:prstGeom>
          <a:solidFill>
            <a:srgbClr val="FFF2CC"/>
          </a:solidFill>
          <a:ln w="12700">
            <a:solidFill>
              <a:srgbClr val="7F6000"/>
            </a:solidFill>
            <a:prstDash val="solid"/>
          </a:ln>
        </p:spPr>
        <p:txBody>
          <a:bodyPr/>
          <a:lstStyle/>
          <a:p>
            <a:endParaRPr lang="en-IN"/>
          </a:p>
        </p:txBody>
      </p:sp>
      <p:sp>
        <p:nvSpPr>
          <p:cNvPr id="26" name="Shape 23"/>
          <p:cNvSpPr/>
          <p:nvPr/>
        </p:nvSpPr>
        <p:spPr>
          <a:xfrm>
            <a:off x="7680960" y="4041648"/>
            <a:ext cx="365760" cy="365760"/>
          </a:xfrm>
          <a:prstGeom prst="ellipse">
            <a:avLst/>
          </a:prstGeom>
          <a:solidFill>
            <a:srgbClr val="7F6000"/>
          </a:solidFill>
          <a:ln w="12700">
            <a:solidFill>
              <a:srgbClr val="7F6000"/>
            </a:solidFill>
            <a:prstDash val="solid"/>
          </a:ln>
        </p:spPr>
        <p:txBody>
          <a:bodyPr/>
          <a:lstStyle/>
          <a:p>
            <a:endParaRPr lang="en-IN"/>
          </a:p>
        </p:txBody>
      </p:sp>
      <p:sp>
        <p:nvSpPr>
          <p:cNvPr id="27" name="Text 24"/>
          <p:cNvSpPr/>
          <p:nvPr/>
        </p:nvSpPr>
        <p:spPr>
          <a:xfrm>
            <a:off x="7680960" y="4041648"/>
            <a:ext cx="365760" cy="365760"/>
          </a:xfrm>
          <a:prstGeom prst="rect">
            <a:avLst/>
          </a:prstGeom>
          <a:noFill/>
        </p:spPr>
        <p:txBody>
          <a:bodyPr wrap="square" lIns="0" tIns="0" rIns="0" bIns="0" rtlCol="0" anchor="ctr"/>
          <a:lstStyle/>
          <a:p>
            <a:pPr marL="0" indent="0" algn="ctr">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5</a:t>
            </a:r>
            <a:endParaRPr lang="en-US" sz="1100" dirty="0"/>
          </a:p>
        </p:txBody>
      </p:sp>
      <p:sp>
        <p:nvSpPr>
          <p:cNvPr id="28" name="Text 25"/>
          <p:cNvSpPr/>
          <p:nvPr/>
        </p:nvSpPr>
        <p:spPr>
          <a:xfrm>
            <a:off x="7095744" y="4453128"/>
            <a:ext cx="1554480" cy="429768"/>
          </a:xfrm>
          <a:prstGeom prst="rect">
            <a:avLst/>
          </a:prstGeom>
          <a:noFill/>
        </p:spPr>
        <p:txBody>
          <a:bodyPr wrap="square" rtlCol="0" anchor="ctr"/>
          <a:lstStyle/>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STC = capital gain/</a:t>
            </a:r>
            <a:endParaRPr lang="en-US" sz="950" dirty="0"/>
          </a:p>
          <a:p>
            <a:pPr marL="0" indent="0" algn="ctr">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loss — must be reported</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Tax on Capital Gains — Foreign Shares</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Finance (No.2) Act, 2024  |  Major rate changes w.e.f. 23 July 2024  |  Section 197 of 2025</a:t>
            </a:r>
            <a:endParaRPr lang="en-US" sz="1100" dirty="0"/>
          </a:p>
        </p:txBody>
      </p:sp>
      <p:sp>
        <p:nvSpPr>
          <p:cNvPr id="4" name="Text 2"/>
          <p:cNvSpPr/>
          <p:nvPr/>
        </p:nvSpPr>
        <p:spPr>
          <a:xfrm>
            <a:off x="384048" y="932688"/>
            <a:ext cx="4754880" cy="274320"/>
          </a:xfrm>
          <a:prstGeom prst="rect">
            <a:avLst/>
          </a:prstGeom>
          <a:noFill/>
        </p:spPr>
        <p:txBody>
          <a:bodyPr wrap="square" rtlCol="0" anchor="ctr"/>
          <a:lstStyle/>
          <a:p>
            <a:pPr marL="0" indent="0">
              <a:buNone/>
            </a:pPr>
            <a:r>
              <a:rPr lang="en-US" sz="1300" b="1" dirty="0">
                <a:solidFill>
                  <a:srgbClr val="1F3864"/>
                </a:solidFill>
                <a:latin typeface="Cambria" panose="02040503050406030204" pitchFamily="34" charset="0"/>
                <a:ea typeface="Cambria" panose="02040503050406030204" pitchFamily="34" charset="-122"/>
                <a:cs typeface="Cambria" panose="02040503050406030204" pitchFamily="34" charset="-120"/>
              </a:rPr>
              <a:t>Applicable Rates — Foreign / Unlisted Shares</a:t>
            </a:r>
            <a:endParaRPr lang="en-US" sz="1300" dirty="0"/>
          </a:p>
        </p:txBody>
      </p:sp>
      <p:graphicFrame>
        <p:nvGraphicFramePr>
          <p:cNvPr id="8" name="Table 0"/>
          <p:cNvGraphicFramePr>
            <a:graphicFrameLocks noGrp="1"/>
          </p:cNvGraphicFramePr>
          <p:nvPr/>
        </p:nvGraphicFramePr>
        <p:xfrm>
          <a:off x="384048" y="1234440"/>
          <a:ext cx="8348472" cy="1828800"/>
        </p:xfrm>
        <a:graphic>
          <a:graphicData uri="http://schemas.openxmlformats.org/drawingml/2006/table">
            <a:tbl>
              <a:tblPr/>
              <a:tblGrid>
                <a:gridCol w="1371600"/>
                <a:gridCol w="1554480"/>
                <a:gridCol w="2103120"/>
                <a:gridCol w="3319272"/>
              </a:tblGrid>
              <a:tr h="384048">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Holding Period</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Classification</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Rate (pre 23 Jul 2024)</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Rate (post 23 Jul 2024)</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r>
              <a:tr h="438912">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 24 months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Short-Term (STCG)</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Slab rates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Slab rates  (unchanged)</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502920">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&gt; 24 months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Long-Term (LTCG)</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b="1" dirty="0">
                          <a:solidFill>
                            <a:srgbClr val="222222"/>
                          </a:solidFill>
                          <a:latin typeface="Arial" panose="020B0604020202020204" pitchFamily="34" charset="0"/>
                          <a:ea typeface="Arial" panose="020B0604020202020204" pitchFamily="34" charset="-122"/>
                          <a:cs typeface="Arial" panose="020B0604020202020204" pitchFamily="34" charset="-120"/>
                        </a:rPr>
                        <a:t>20%</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with indexation</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b="1" dirty="0">
                          <a:solidFill>
                            <a:srgbClr val="155232"/>
                          </a:solidFill>
                          <a:latin typeface="Arial" panose="020B0604020202020204" pitchFamily="34" charset="0"/>
                          <a:ea typeface="Arial" panose="020B0604020202020204" pitchFamily="34" charset="-122"/>
                          <a:cs typeface="Arial" panose="020B0604020202020204" pitchFamily="34" charset="-120"/>
                        </a:rPr>
                        <a:t>12.5%</a:t>
                      </a: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  without indexation  </a:t>
                      </a: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 7.5%]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EF5FC"/>
                    </a:solidFill>
                  </a:tcPr>
                </a:tc>
              </a:tr>
              <a:tr h="502920">
                <a:tc>
                  <a:txBody>
                    <a:bodyPr/>
                    <a:lstStyle/>
                    <a:p>
                      <a:pPr marL="0" indent="0" algn="l">
                        <a:buNone/>
                      </a:pPr>
                      <a:r>
                        <a:rPr lang="en-US" sz="1050" b="1" dirty="0">
                          <a:solidFill>
                            <a:srgbClr val="7F6000"/>
                          </a:solidFill>
                          <a:latin typeface="Arial" panose="020B0604020202020204" pitchFamily="34" charset="0"/>
                          <a:ea typeface="Arial" panose="020B0604020202020204" pitchFamily="34" charset="-122"/>
                          <a:cs typeface="Arial" panose="020B0604020202020204" pitchFamily="34" charset="-120"/>
                        </a:rPr>
                        <a:t>Note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l">
                        <a:buNone/>
                      </a:pPr>
                      <a:r>
                        <a:rPr lang="en-US" sz="1050" i="1" dirty="0">
                          <a:solidFill>
                            <a:srgbClr val="222222"/>
                          </a:solidFill>
                          <a:latin typeface="Arial" panose="020B0604020202020204" pitchFamily="34" charset="0"/>
                          <a:ea typeface="Arial" panose="020B0604020202020204" pitchFamily="34" charset="-122"/>
                          <a:cs typeface="Arial" panose="020B0604020202020204" pitchFamily="34" charset="-120"/>
                        </a:rPr>
                        <a:t>Sec 197 applies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l">
                        <a:buNone/>
                      </a:pPr>
                      <a:r>
                        <a:rPr lang="en-US" sz="1050" i="1" dirty="0">
                          <a:solidFill>
                            <a:srgbClr val="222222"/>
                          </a:solidFill>
                          <a:latin typeface="Arial" panose="020B0604020202020204" pitchFamily="34" charset="0"/>
                          <a:ea typeface="Arial" panose="020B0604020202020204" pitchFamily="34" charset="-122"/>
                          <a:cs typeface="Arial" panose="020B0604020202020204" pitchFamily="34" charset="-120"/>
                        </a:rPr>
                        <a:t>Indexation via CII was allowed</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c>
                  <a:txBody>
                    <a:bodyPr/>
                    <a:lstStyle/>
                    <a:p>
                      <a:pPr marL="0" indent="0" algn="l">
                        <a:buNone/>
                      </a:pPr>
                      <a:r>
                        <a:rPr lang="en-US" sz="1050" i="1" dirty="0">
                          <a:solidFill>
                            <a:srgbClr val="222222"/>
                          </a:solidFill>
                          <a:latin typeface="Arial" panose="020B0604020202020204" pitchFamily="34" charset="0"/>
                          <a:ea typeface="Arial" panose="020B0604020202020204" pitchFamily="34" charset="-122"/>
                          <a:cs typeface="Arial" panose="020B0604020202020204" pitchFamily="34" charset="-120"/>
                        </a:rPr>
                        <a:t>₹1.25L exemption (Sec 198) NOT available for foreign shares. </a:t>
                      </a:r>
                      <a:r>
                        <a:rPr lang="en-US" sz="1050" b="1" i="1" dirty="0">
                          <a:solidFill>
                            <a:srgbClr val="222222"/>
                          </a:solidFill>
                          <a:latin typeface="Arial" panose="020B0604020202020204" pitchFamily="34" charset="0"/>
                          <a:ea typeface="Arial" panose="020B0604020202020204" pitchFamily="34" charset="-122"/>
                          <a:cs typeface="Arial" panose="020B0604020202020204" pitchFamily="34" charset="-120"/>
                        </a:rPr>
                        <a:t>Surcharge capped at 15%</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2CC"/>
                    </a:solidFill>
                  </a:tcPr>
                </a:tc>
              </a:tr>
            </a:tbl>
          </a:graphicData>
        </a:graphic>
      </p:graphicFrame>
      <p:sp>
        <p:nvSpPr>
          <p:cNvPr id="6" name="Text 3"/>
          <p:cNvSpPr/>
          <p:nvPr/>
        </p:nvSpPr>
        <p:spPr>
          <a:xfrm>
            <a:off x="384048" y="3182112"/>
            <a:ext cx="8375904" cy="256032"/>
          </a:xfrm>
          <a:prstGeom prst="rect">
            <a:avLst/>
          </a:prstGeom>
          <a:noFill/>
        </p:spPr>
        <p:txBody>
          <a:bodyPr wrap="square" rtlCol="0" anchor="ctr"/>
          <a:lstStyle/>
          <a:p>
            <a:pPr marL="0" indent="0">
              <a:buNone/>
            </a:pPr>
            <a:r>
              <a:rPr lang="en-US" sz="1200" b="1" dirty="0">
                <a:solidFill>
                  <a:srgbClr val="1F3864"/>
                </a:solidFill>
                <a:latin typeface="Cambria" panose="02040503050406030204" pitchFamily="34" charset="0"/>
                <a:ea typeface="Cambria" panose="02040503050406030204" pitchFamily="34" charset="-122"/>
                <a:cs typeface="Cambria" panose="02040503050406030204" pitchFamily="34" charset="-120"/>
              </a:rPr>
              <a:t>Key Rules</a:t>
            </a:r>
            <a:endParaRPr lang="en-US" sz="1200" dirty="0"/>
          </a:p>
        </p:txBody>
      </p:sp>
      <p:pic>
        <p:nvPicPr>
          <p:cNvPr id="7" name="Image 0" descr="preencoded.png"/>
          <p:cNvPicPr>
            <a:picLocks noChangeAspect="1"/>
          </p:cNvPicPr>
          <p:nvPr/>
        </p:nvPicPr>
        <p:blipFill>
          <a:blip r:embed="rId1"/>
          <a:stretch>
            <a:fillRect/>
          </a:stretch>
        </p:blipFill>
        <p:spPr>
          <a:xfrm>
            <a:off x="384048" y="3547872"/>
            <a:ext cx="201168" cy="201168"/>
          </a:xfrm>
          <a:prstGeom prst="rect">
            <a:avLst/>
          </a:prstGeom>
        </p:spPr>
      </p:pic>
      <p:sp>
        <p:nvSpPr>
          <p:cNvPr id="5" name="Text 4"/>
          <p:cNvSpPr/>
          <p:nvPr/>
        </p:nvSpPr>
        <p:spPr>
          <a:xfrm>
            <a:off x="640080" y="3493008"/>
            <a:ext cx="1554480" cy="347472"/>
          </a:xfrm>
          <a:prstGeom prst="rect">
            <a:avLst/>
          </a:prstGeom>
          <a:noFill/>
        </p:spPr>
        <p:txBody>
          <a:bodyPr wrap="square" rtlCol="0" anchor="ctr"/>
          <a:lstStyle/>
          <a:p>
            <a:pPr marL="0" indent="0">
              <a:buNone/>
            </a:pPr>
            <a:r>
              <a:rPr lang="en-US" sz="1050" b="1" dirty="0">
                <a:solidFill>
                  <a:srgbClr val="1F3864"/>
                </a:solidFill>
                <a:latin typeface="Arial" panose="020B0604020202020204" pitchFamily="34" charset="0"/>
                <a:ea typeface="Arial" panose="020B0604020202020204" pitchFamily="34" charset="-122"/>
                <a:cs typeface="Arial" panose="020B0604020202020204" pitchFamily="34" charset="-120"/>
              </a:rPr>
              <a:t>Cost of Acquisition: </a:t>
            </a:r>
            <a:endParaRPr lang="en-US" sz="1050" dirty="0"/>
          </a:p>
        </p:txBody>
      </p:sp>
      <p:sp>
        <p:nvSpPr>
          <p:cNvPr id="9" name="Text 5"/>
          <p:cNvSpPr/>
          <p:nvPr/>
        </p:nvSpPr>
        <p:spPr>
          <a:xfrm>
            <a:off x="2212848" y="3493008"/>
            <a:ext cx="6885432" cy="347472"/>
          </a:xfrm>
          <a:prstGeom prst="rect">
            <a:avLst/>
          </a:prstGeom>
          <a:noFill/>
        </p:spPr>
        <p:txBody>
          <a:bodyPr wrap="square" rtlCol="0" anchor="ctr"/>
          <a:lstStyle/>
          <a:p>
            <a:r>
              <a:rPr lang="en-US" sz="1050" b="1" dirty="0">
                <a:solidFill>
                  <a:srgbClr val="333333"/>
                </a:solidFill>
                <a:latin typeface="Arial" panose="020B0604020202020204" pitchFamily="34" charset="0"/>
                <a:ea typeface="Arial" panose="020B0604020202020204" pitchFamily="34" charset="-122"/>
                <a:cs typeface="Arial" panose="020B0604020202020204" pitchFamily="34" charset="-120"/>
              </a:rPr>
              <a:t>FMV at vesting/exercise date </a:t>
            </a: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NOT the exercise price paid — (Section 49(2AA) equivalent in 2025 Act, r/w Section 17(1)(d), Sl. No. 4)</a:t>
            </a:r>
            <a:endParaRPr lang="en-US" sz="1050" dirty="0"/>
          </a:p>
        </p:txBody>
      </p:sp>
      <p:pic>
        <p:nvPicPr>
          <p:cNvPr id="10" name="Image 1" descr="preencoded.png"/>
          <p:cNvPicPr>
            <a:picLocks noChangeAspect="1"/>
          </p:cNvPicPr>
          <p:nvPr/>
        </p:nvPicPr>
        <p:blipFill>
          <a:blip r:embed="rId1"/>
          <a:stretch>
            <a:fillRect/>
          </a:stretch>
        </p:blipFill>
        <p:spPr>
          <a:xfrm>
            <a:off x="384048" y="3931920"/>
            <a:ext cx="201168" cy="201168"/>
          </a:xfrm>
          <a:prstGeom prst="rect">
            <a:avLst/>
          </a:prstGeom>
        </p:spPr>
      </p:pic>
      <p:sp>
        <p:nvSpPr>
          <p:cNvPr id="11" name="Text 6"/>
          <p:cNvSpPr/>
          <p:nvPr/>
        </p:nvSpPr>
        <p:spPr>
          <a:xfrm>
            <a:off x="640080" y="3877056"/>
            <a:ext cx="1554480" cy="347472"/>
          </a:xfrm>
          <a:prstGeom prst="rect">
            <a:avLst/>
          </a:prstGeom>
          <a:noFill/>
        </p:spPr>
        <p:txBody>
          <a:bodyPr wrap="square" rtlCol="0" anchor="ctr"/>
          <a:lstStyle/>
          <a:p>
            <a:pPr marL="0" indent="0">
              <a:buNone/>
            </a:pPr>
            <a:r>
              <a:rPr lang="en-US" sz="1050" b="1" dirty="0">
                <a:solidFill>
                  <a:srgbClr val="1F3864"/>
                </a:solidFill>
                <a:latin typeface="Arial" panose="020B0604020202020204" pitchFamily="34" charset="0"/>
                <a:ea typeface="Arial" panose="020B0604020202020204" pitchFamily="34" charset="-122"/>
                <a:cs typeface="Arial" panose="020B0604020202020204" pitchFamily="34" charset="-120"/>
              </a:rPr>
              <a:t>Currency Conversion: </a:t>
            </a:r>
            <a:endParaRPr lang="en-US" sz="1050" dirty="0"/>
          </a:p>
        </p:txBody>
      </p:sp>
      <p:sp>
        <p:nvSpPr>
          <p:cNvPr id="12" name="Text 7"/>
          <p:cNvSpPr/>
          <p:nvPr/>
        </p:nvSpPr>
        <p:spPr>
          <a:xfrm>
            <a:off x="2212848" y="3877056"/>
            <a:ext cx="6885432" cy="347472"/>
          </a:xfrm>
          <a:prstGeom prst="rect">
            <a:avLst/>
          </a:prstGeom>
          <a:noFill/>
        </p:spPr>
        <p:txBody>
          <a:bodyPr wrap="square" rtlCol="0" anchor="ctr"/>
          <a:lstStyle/>
          <a:p>
            <a:pPr marL="0" indent="0">
              <a:buNone/>
            </a:pP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Rule 115: Convert sale proceeds and cost to INR at TTBR (SBI rate) on last day of month preceding the month of transfer</a:t>
            </a:r>
            <a:endParaRPr lang="en-US" sz="1050" dirty="0"/>
          </a:p>
        </p:txBody>
      </p:sp>
      <p:pic>
        <p:nvPicPr>
          <p:cNvPr id="13" name="Image 2" descr="preencoded.png"/>
          <p:cNvPicPr>
            <a:picLocks noChangeAspect="1"/>
          </p:cNvPicPr>
          <p:nvPr/>
        </p:nvPicPr>
        <p:blipFill>
          <a:blip r:embed="rId1"/>
          <a:stretch>
            <a:fillRect/>
          </a:stretch>
        </p:blipFill>
        <p:spPr>
          <a:xfrm>
            <a:off x="384048" y="4315968"/>
            <a:ext cx="201168" cy="201168"/>
          </a:xfrm>
          <a:prstGeom prst="rect">
            <a:avLst/>
          </a:prstGeom>
        </p:spPr>
      </p:pic>
      <p:sp>
        <p:nvSpPr>
          <p:cNvPr id="14" name="Text 8"/>
          <p:cNvSpPr/>
          <p:nvPr/>
        </p:nvSpPr>
        <p:spPr>
          <a:xfrm>
            <a:off x="640080" y="4261104"/>
            <a:ext cx="1554480" cy="347472"/>
          </a:xfrm>
          <a:prstGeom prst="rect">
            <a:avLst/>
          </a:prstGeom>
          <a:noFill/>
        </p:spPr>
        <p:txBody>
          <a:bodyPr wrap="square" rtlCol="0" anchor="ctr"/>
          <a:lstStyle/>
          <a:p>
            <a:pPr marL="0" indent="0">
              <a:buNone/>
            </a:pPr>
            <a:r>
              <a:rPr lang="en-US" sz="1050" b="1" dirty="0">
                <a:solidFill>
                  <a:srgbClr val="1F3864"/>
                </a:solidFill>
                <a:latin typeface="Arial" panose="020B0604020202020204" pitchFamily="34" charset="0"/>
                <a:ea typeface="Arial" panose="020B0604020202020204" pitchFamily="34" charset="-122"/>
                <a:cs typeface="Arial" panose="020B0604020202020204" pitchFamily="34" charset="-120"/>
              </a:rPr>
              <a:t>STC Transactions: </a:t>
            </a:r>
            <a:endParaRPr lang="en-US" sz="1050" dirty="0"/>
          </a:p>
        </p:txBody>
      </p:sp>
      <p:sp>
        <p:nvSpPr>
          <p:cNvPr id="15" name="Text 9"/>
          <p:cNvSpPr/>
          <p:nvPr/>
        </p:nvSpPr>
        <p:spPr>
          <a:xfrm>
            <a:off x="2212848" y="4261104"/>
            <a:ext cx="6885432" cy="347472"/>
          </a:xfrm>
          <a:prstGeom prst="rect">
            <a:avLst/>
          </a:prstGeom>
          <a:noFill/>
        </p:spPr>
        <p:txBody>
          <a:bodyPr wrap="square" rtlCol="0" anchor="ctr"/>
          <a:lstStyle/>
          <a:p>
            <a:pPr marL="0" indent="0">
              <a:buNone/>
            </a:pP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Sale-to-Cover shares are a separate sale — must compute capital gain/loss on each STC event and report in ITR</a:t>
            </a:r>
            <a:endParaRPr lang="en-US" sz="1050" dirty="0"/>
          </a:p>
        </p:txBody>
      </p:sp>
      <p:pic>
        <p:nvPicPr>
          <p:cNvPr id="16" name="Image 3" descr="preencoded.png"/>
          <p:cNvPicPr>
            <a:picLocks noChangeAspect="1"/>
          </p:cNvPicPr>
          <p:nvPr/>
        </p:nvPicPr>
        <p:blipFill>
          <a:blip r:embed="rId1"/>
          <a:stretch>
            <a:fillRect/>
          </a:stretch>
        </p:blipFill>
        <p:spPr>
          <a:xfrm>
            <a:off x="384048" y="4700016"/>
            <a:ext cx="201168" cy="201168"/>
          </a:xfrm>
          <a:prstGeom prst="rect">
            <a:avLst/>
          </a:prstGeom>
        </p:spPr>
      </p:pic>
      <p:sp>
        <p:nvSpPr>
          <p:cNvPr id="17" name="Text 10"/>
          <p:cNvSpPr/>
          <p:nvPr/>
        </p:nvSpPr>
        <p:spPr>
          <a:xfrm>
            <a:off x="640080" y="4645152"/>
            <a:ext cx="1554480" cy="347472"/>
          </a:xfrm>
          <a:prstGeom prst="rect">
            <a:avLst/>
          </a:prstGeom>
          <a:noFill/>
        </p:spPr>
        <p:txBody>
          <a:bodyPr wrap="square" rtlCol="0" anchor="ctr"/>
          <a:lstStyle/>
          <a:p>
            <a:pPr marL="0" indent="0">
              <a:buNone/>
            </a:pPr>
            <a:r>
              <a:rPr lang="en-US" sz="1050" b="1" dirty="0">
                <a:solidFill>
                  <a:srgbClr val="1F3864"/>
                </a:solidFill>
                <a:latin typeface="Arial" panose="020B0604020202020204" pitchFamily="34" charset="0"/>
                <a:ea typeface="Arial" panose="020B0604020202020204" pitchFamily="34" charset="-122"/>
                <a:cs typeface="Arial" panose="020B0604020202020204" pitchFamily="34" charset="-120"/>
              </a:rPr>
              <a:t>Loss Set-off: </a:t>
            </a:r>
            <a:endParaRPr lang="en-US" sz="1050" dirty="0"/>
          </a:p>
        </p:txBody>
      </p:sp>
      <p:sp>
        <p:nvSpPr>
          <p:cNvPr id="18" name="Text 11"/>
          <p:cNvSpPr/>
          <p:nvPr/>
        </p:nvSpPr>
        <p:spPr>
          <a:xfrm>
            <a:off x="2212848" y="4645152"/>
            <a:ext cx="6885432" cy="347472"/>
          </a:xfrm>
          <a:prstGeom prst="rect">
            <a:avLst/>
          </a:prstGeom>
          <a:noFill/>
        </p:spPr>
        <p:txBody>
          <a:bodyPr wrap="square" rtlCol="0" anchor="ctr"/>
          <a:lstStyle/>
          <a:p>
            <a:pPr marL="0" indent="0">
              <a:buNone/>
            </a:pPr>
            <a:r>
              <a:rPr lang="en-US" sz="1050" b="1" dirty="0">
                <a:solidFill>
                  <a:srgbClr val="333333"/>
                </a:solidFill>
                <a:latin typeface="Arial" panose="020B0604020202020204" pitchFamily="34" charset="0"/>
                <a:ea typeface="Arial" panose="020B0604020202020204" pitchFamily="34" charset="-122"/>
                <a:cs typeface="Arial" panose="020B0604020202020204" pitchFamily="34" charset="-120"/>
              </a:rPr>
              <a:t>STCG loss:</a:t>
            </a: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 set off against STCG or LTCG. </a:t>
            </a:r>
            <a:r>
              <a:rPr lang="en-US" sz="1050" b="1" dirty="0">
                <a:solidFill>
                  <a:srgbClr val="333333"/>
                </a:solidFill>
                <a:latin typeface="Arial" panose="020B0604020202020204" pitchFamily="34" charset="0"/>
                <a:ea typeface="Arial" panose="020B0604020202020204" pitchFamily="34" charset="-122"/>
                <a:cs typeface="Arial" panose="020B0604020202020204" pitchFamily="34" charset="-120"/>
              </a:rPr>
              <a:t>LTCG loss:</a:t>
            </a:r>
            <a:r>
              <a:rPr lang="en-US" sz="1050" dirty="0">
                <a:solidFill>
                  <a:srgbClr val="333333"/>
                </a:solidFill>
                <a:latin typeface="Arial" panose="020B0604020202020204" pitchFamily="34" charset="0"/>
                <a:ea typeface="Arial" panose="020B0604020202020204" pitchFamily="34" charset="-122"/>
                <a:cs typeface="Arial" panose="020B0604020202020204" pitchFamily="34" charset="-120"/>
              </a:rPr>
              <a:t> only against LTCG. Cannot set off against salary income</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Tax on Dividends from Foreign Shares</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Taxable as 'Income from Other Sources'  |  FTC via Form 67  |  Schedule FSI + Schedule OS</a:t>
            </a:r>
            <a:endParaRPr lang="en-US" sz="1100" dirty="0"/>
          </a:p>
        </p:txBody>
      </p:sp>
      <p:sp>
        <p:nvSpPr>
          <p:cNvPr id="4" name="Shape 2"/>
          <p:cNvSpPr/>
          <p:nvPr/>
        </p:nvSpPr>
        <p:spPr>
          <a:xfrm>
            <a:off x="384048" y="932688"/>
            <a:ext cx="4160520" cy="3456432"/>
          </a:xfrm>
          <a:prstGeom prst="roundRect">
            <a:avLst>
              <a:gd name="adj" fmla="val 2299"/>
            </a:avLst>
          </a:prstGeom>
          <a:solidFill>
            <a:srgbClr val="EEF5FC"/>
          </a:solidFill>
          <a:ln w="10160">
            <a:solidFill>
              <a:srgbClr val="2E75B6"/>
            </a:solidFill>
            <a:prstDash val="solid"/>
          </a:ln>
        </p:spPr>
        <p:txBody>
          <a:bodyPr/>
          <a:lstStyle/>
          <a:p>
            <a:endParaRPr lang="en-IN"/>
          </a:p>
        </p:txBody>
      </p:sp>
      <p:sp>
        <p:nvSpPr>
          <p:cNvPr id="5" name="Text 3"/>
          <p:cNvSpPr/>
          <p:nvPr/>
        </p:nvSpPr>
        <p:spPr>
          <a:xfrm>
            <a:off x="521208" y="996696"/>
            <a:ext cx="3886200" cy="320040"/>
          </a:xfrm>
          <a:prstGeom prst="rect">
            <a:avLst/>
          </a:prstGeom>
          <a:noFill/>
        </p:spPr>
        <p:txBody>
          <a:bodyPr wrap="square" rtlCol="0" anchor="ctr"/>
          <a:lstStyle/>
          <a:p>
            <a:pPr marL="0" indent="0">
              <a:buNone/>
            </a:pPr>
            <a:r>
              <a:rPr lang="en-US" sz="1300" b="1" dirty="0">
                <a:solidFill>
                  <a:srgbClr val="1F3864"/>
                </a:solidFill>
                <a:latin typeface="Cambria" panose="02040503050406030204" pitchFamily="34" charset="0"/>
                <a:ea typeface="Cambria" panose="02040503050406030204" pitchFamily="34" charset="-122"/>
                <a:cs typeface="Cambria" panose="02040503050406030204" pitchFamily="34" charset="-120"/>
              </a:rPr>
              <a:t>Dividend Taxation</a:t>
            </a:r>
            <a:endParaRPr lang="en-US" sz="1300" dirty="0"/>
          </a:p>
        </p:txBody>
      </p:sp>
      <p:sp>
        <p:nvSpPr>
          <p:cNvPr id="6" name="Text 4"/>
          <p:cNvSpPr/>
          <p:nvPr/>
        </p:nvSpPr>
        <p:spPr>
          <a:xfrm>
            <a:off x="521208" y="1371600"/>
            <a:ext cx="3886200" cy="3383280"/>
          </a:xfrm>
          <a:prstGeom prst="rect">
            <a:avLst/>
          </a:prstGeom>
          <a:noFill/>
        </p:spPr>
        <p:txBody>
          <a:bodyPr wrap="square" rtlCol="0" anchor="t"/>
          <a:lstStyle/>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dividends are taxable as income from Other Sources (not exempt like domestic dividends were pre-2020)</a:t>
            </a:r>
            <a:endParaRPr lang="en-US" sz="1050" dirty="0"/>
          </a:p>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Taxed at applicable slab rates — no special concessional rate</a:t>
            </a:r>
            <a:endParaRPr lang="en-US" sz="1050" dirty="0"/>
          </a:p>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Tax withheld in source country (withholding tax as per DTAA between India and source country)</a:t>
            </a:r>
            <a:endParaRPr lang="en-US" sz="1050" dirty="0"/>
          </a:p>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Tax Credit (FTC) of such withholding taxes can be claimed by filing Form 67 BEFORE the ITR due date</a:t>
            </a:r>
            <a:endParaRPr lang="en-US" sz="1050" dirty="0"/>
          </a:p>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Form 67 deadline is SAME as ITR due date — NOT extendable. Missing it may disallow FTC claim entirely</a:t>
            </a:r>
            <a:endParaRPr lang="en-US" sz="1050" dirty="0"/>
          </a:p>
          <a:p>
            <a:pPr marL="342900" indent="-342900">
              <a:spcAft>
                <a:spcPts val="500"/>
              </a:spcAft>
              <a:buSzPct val="100000"/>
              <a:buChar char="•"/>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Some employers offer automatic dividend reinvestment — these are still taxable dividends in India</a:t>
            </a:r>
            <a:endParaRPr lang="en-US" sz="1050" dirty="0"/>
          </a:p>
        </p:txBody>
      </p:sp>
      <p:sp>
        <p:nvSpPr>
          <p:cNvPr id="7" name="Shape 5"/>
          <p:cNvSpPr/>
          <p:nvPr/>
        </p:nvSpPr>
        <p:spPr>
          <a:xfrm>
            <a:off x="4709160" y="932688"/>
            <a:ext cx="4160520" cy="1828800"/>
          </a:xfrm>
          <a:prstGeom prst="roundRect">
            <a:avLst>
              <a:gd name="adj" fmla="val 5000"/>
            </a:avLst>
          </a:prstGeom>
          <a:solidFill>
            <a:srgbClr val="E2F0E8"/>
          </a:solidFill>
          <a:ln w="10160">
            <a:solidFill>
              <a:srgbClr val="1F6B43"/>
            </a:solidFill>
            <a:prstDash val="solid"/>
          </a:ln>
        </p:spPr>
        <p:txBody>
          <a:bodyPr/>
          <a:lstStyle/>
          <a:p>
            <a:endParaRPr lang="en-IN"/>
          </a:p>
        </p:txBody>
      </p:sp>
      <p:sp>
        <p:nvSpPr>
          <p:cNvPr id="8" name="Text 6"/>
          <p:cNvSpPr/>
          <p:nvPr/>
        </p:nvSpPr>
        <p:spPr>
          <a:xfrm>
            <a:off x="4846320" y="996696"/>
            <a:ext cx="3886200" cy="320040"/>
          </a:xfrm>
          <a:prstGeom prst="rect">
            <a:avLst/>
          </a:prstGeom>
          <a:noFill/>
        </p:spPr>
        <p:txBody>
          <a:bodyPr wrap="square" rtlCol="0" anchor="ctr"/>
          <a:lstStyle/>
          <a:p>
            <a:pPr marL="0" indent="0">
              <a:buNone/>
            </a:pPr>
            <a:r>
              <a:rPr lang="en-US" sz="1300" b="1" dirty="0">
                <a:solidFill>
                  <a:srgbClr val="155232"/>
                </a:solidFill>
                <a:latin typeface="Cambria" panose="02040503050406030204" pitchFamily="34" charset="0"/>
                <a:ea typeface="Cambria" panose="02040503050406030204" pitchFamily="34" charset="-122"/>
                <a:cs typeface="Cambria" panose="02040503050406030204" pitchFamily="34" charset="-120"/>
              </a:rPr>
              <a:t>ITR Reporting Requirements</a:t>
            </a:r>
            <a:endParaRPr lang="en-US" sz="1300" dirty="0"/>
          </a:p>
        </p:txBody>
      </p:sp>
      <p:graphicFrame>
        <p:nvGraphicFramePr>
          <p:cNvPr id="9" name="Table 0"/>
          <p:cNvGraphicFramePr>
            <a:graphicFrameLocks noGrp="1"/>
          </p:cNvGraphicFramePr>
          <p:nvPr/>
        </p:nvGraphicFramePr>
        <p:xfrm>
          <a:off x="4800600" y="1295256"/>
          <a:ext cx="3931920" cy="1378275"/>
        </p:xfrm>
        <a:graphic>
          <a:graphicData uri="http://schemas.openxmlformats.org/drawingml/2006/table">
            <a:tbl>
              <a:tblPr/>
              <a:tblGrid>
                <a:gridCol w="1417320"/>
                <a:gridCol w="2514600"/>
              </a:tblGrid>
              <a:tr h="250515">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Schedule</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What to Report</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55232"/>
                    </a:solidFill>
                  </a:tcPr>
                </a:tc>
              </a:tr>
              <a:tr h="288615">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Schedule OS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dividend as 'Other Income'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Schedule FSI</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Foreign-sourced income with tax paid details</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347472">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Form 67</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FTC claim — file by ITR due date  </a:t>
                      </a: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(MANDATORY)</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10" name="Shape 7"/>
          <p:cNvSpPr/>
          <p:nvPr/>
        </p:nvSpPr>
        <p:spPr>
          <a:xfrm>
            <a:off x="4709160" y="2834640"/>
            <a:ext cx="4160520" cy="1554480"/>
          </a:xfrm>
          <a:prstGeom prst="roundRect">
            <a:avLst>
              <a:gd name="adj" fmla="val 7576"/>
            </a:avLst>
          </a:prstGeom>
          <a:solidFill>
            <a:srgbClr val="FFF2CC"/>
          </a:solidFill>
          <a:ln w="10160">
            <a:solidFill>
              <a:srgbClr val="7F6000"/>
            </a:solidFill>
            <a:prstDash val="solid"/>
          </a:ln>
        </p:spPr>
        <p:txBody>
          <a:bodyPr/>
          <a:lstStyle/>
          <a:p>
            <a:endParaRPr lang="en-IN"/>
          </a:p>
        </p:txBody>
      </p:sp>
      <p:sp>
        <p:nvSpPr>
          <p:cNvPr id="11" name="Text 8"/>
          <p:cNvSpPr/>
          <p:nvPr/>
        </p:nvSpPr>
        <p:spPr>
          <a:xfrm>
            <a:off x="4846320" y="2898648"/>
            <a:ext cx="3886200" cy="274320"/>
          </a:xfrm>
          <a:prstGeom prst="rect">
            <a:avLst/>
          </a:prstGeom>
          <a:noFill/>
        </p:spPr>
        <p:txBody>
          <a:bodyPr wrap="square" rtlCol="0" anchor="ctr"/>
          <a:lstStyle/>
          <a:p>
            <a:pPr marL="0" indent="0">
              <a:buNone/>
            </a:pPr>
            <a:r>
              <a:rPr lang="en-US" sz="1200" b="1" dirty="0">
                <a:solidFill>
                  <a:srgbClr val="7F6000"/>
                </a:solidFill>
                <a:latin typeface="Cambria" panose="02040503050406030204" pitchFamily="34" charset="0"/>
                <a:ea typeface="Cambria" panose="02040503050406030204" pitchFamily="34" charset="-122"/>
                <a:cs typeface="Cambria" panose="02040503050406030204" pitchFamily="34" charset="-120"/>
              </a:rPr>
              <a:t>Currency Conversion — Rule 115</a:t>
            </a:r>
            <a:endParaRPr lang="en-US" sz="1200" dirty="0"/>
          </a:p>
        </p:txBody>
      </p:sp>
      <p:sp>
        <p:nvSpPr>
          <p:cNvPr id="12" name="Text 9"/>
          <p:cNvSpPr/>
          <p:nvPr/>
        </p:nvSpPr>
        <p:spPr>
          <a:xfrm>
            <a:off x="4846320" y="3200400"/>
            <a:ext cx="3886200" cy="1691640"/>
          </a:xfrm>
          <a:prstGeom prst="rect">
            <a:avLst/>
          </a:prstGeom>
          <a:noFill/>
        </p:spPr>
        <p:txBody>
          <a:bodyPr wrap="square" rtlCol="0" anchor="t"/>
          <a:lstStyle/>
          <a:p>
            <a:pPr marL="342900" indent="-342900">
              <a:spcAft>
                <a:spcPts val="400"/>
              </a:spcAft>
              <a:buSzPct val="100000"/>
              <a:buChar char="•"/>
            </a:pPr>
            <a:r>
              <a:rPr lang="en-US" sz="1000" dirty="0">
                <a:solidFill>
                  <a:srgbClr val="333333"/>
                </a:solidFill>
                <a:latin typeface="Arial" panose="020B0604020202020204" pitchFamily="34" charset="0"/>
                <a:ea typeface="Arial" panose="020B0604020202020204" pitchFamily="34" charset="-122"/>
                <a:cs typeface="Arial" panose="020B0604020202020204" pitchFamily="34" charset="-120"/>
              </a:rPr>
              <a:t>Convert foreign dividend to INR using SBI TTBR on last day of the month preceding the month of receipt</a:t>
            </a:r>
            <a:endParaRPr lang="en-US" sz="1000" dirty="0"/>
          </a:p>
          <a:p>
            <a:pPr marL="342900" indent="-342900">
              <a:spcAft>
                <a:spcPts val="400"/>
              </a:spcAft>
              <a:buSzPct val="100000"/>
              <a:buChar char="•"/>
            </a:pPr>
            <a:r>
              <a:rPr lang="en-US" sz="1000" dirty="0">
                <a:solidFill>
                  <a:srgbClr val="333333"/>
                </a:solidFill>
                <a:latin typeface="Arial" panose="020B0604020202020204" pitchFamily="34" charset="0"/>
                <a:ea typeface="Arial" panose="020B0604020202020204" pitchFamily="34" charset="-122"/>
                <a:cs typeface="Arial" panose="020B0604020202020204" pitchFamily="34" charset="-120"/>
              </a:rPr>
              <a:t>Same rule applies for capital gains — TTBR on last day of month preceding month of transfer/sale</a:t>
            </a:r>
            <a:endParaRPr lang="en-US" sz="1000" dirty="0"/>
          </a:p>
          <a:p>
            <a:pPr marL="342900" indent="-342900">
              <a:spcAft>
                <a:spcPts val="400"/>
              </a:spcAft>
              <a:buSzPct val="100000"/>
              <a:buChar char="•"/>
            </a:pPr>
            <a:r>
              <a:rPr lang="en-US" sz="1000" dirty="0">
                <a:solidFill>
                  <a:srgbClr val="333333"/>
                </a:solidFill>
                <a:latin typeface="Arial" panose="020B0604020202020204" pitchFamily="34" charset="0"/>
                <a:ea typeface="Arial" panose="020B0604020202020204" pitchFamily="34" charset="-122"/>
                <a:cs typeface="Arial" panose="020B0604020202020204" pitchFamily="34" charset="-120"/>
              </a:rPr>
              <a:t>Use the rate applicable to the specific currency (USD, EUR, GBP, SGD etc.)</a:t>
            </a:r>
            <a:endParaRPr lang="en-US" sz="1000" dirty="0"/>
          </a:p>
        </p:txBody>
      </p:sp>
      <p:sp>
        <p:nvSpPr>
          <p:cNvPr id="13" name="Shape 10"/>
          <p:cNvSpPr/>
          <p:nvPr/>
        </p:nvSpPr>
        <p:spPr>
          <a:xfrm>
            <a:off x="384048" y="4574178"/>
            <a:ext cx="8375904" cy="347472"/>
          </a:xfrm>
          <a:prstGeom prst="roundRect">
            <a:avLst>
              <a:gd name="adj" fmla="val 18421"/>
            </a:avLst>
          </a:prstGeom>
          <a:solidFill>
            <a:srgbClr val="FFE8E8"/>
          </a:solidFill>
          <a:ln w="12700">
            <a:solidFill>
              <a:srgbClr val="C00000"/>
            </a:solidFill>
            <a:prstDash val="solid"/>
          </a:ln>
        </p:spPr>
        <p:txBody>
          <a:bodyPr/>
          <a:lstStyle/>
          <a:p>
            <a:endParaRPr lang="en-IN"/>
          </a:p>
        </p:txBody>
      </p:sp>
      <p:sp>
        <p:nvSpPr>
          <p:cNvPr id="14" name="Text 11"/>
          <p:cNvSpPr/>
          <p:nvPr/>
        </p:nvSpPr>
        <p:spPr>
          <a:xfrm>
            <a:off x="512064" y="4592466"/>
            <a:ext cx="8119872" cy="310896"/>
          </a:xfrm>
          <a:prstGeom prst="rect">
            <a:avLst/>
          </a:prstGeom>
          <a:noFill/>
        </p:spPr>
        <p:txBody>
          <a:bodyPr wrap="square" rtlCol="0" anchor="ctr"/>
          <a:lstStyle/>
          <a:p>
            <a:pPr marL="0" indent="0">
              <a:buNone/>
            </a:pPr>
            <a:r>
              <a:rPr lang="en-US" sz="1050" b="1" dirty="0">
                <a:solidFill>
                  <a:srgbClr val="C00000"/>
                </a:solidFill>
                <a:latin typeface="Arial" panose="020B0604020202020204" pitchFamily="34" charset="0"/>
                <a:ea typeface="Arial" panose="020B0604020202020204" pitchFamily="34" charset="-122"/>
                <a:cs typeface="Arial" panose="020B0604020202020204" pitchFamily="34" charset="-120"/>
              </a:rPr>
              <a:t>⚠  Form 67 is a hard deadline — it must be filed on or before the ITR due date.  Claiming FTC without Form 67 may be denied at assessment.  This is a common compliance gap.</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384048" y="201168"/>
            <a:ext cx="8375904" cy="475488"/>
          </a:xfrm>
          <a:prstGeom prst="rect">
            <a:avLst/>
          </a:prstGeom>
          <a:noFill/>
        </p:spPr>
        <p:txBody>
          <a:bodyPr wrap="square" lIns="0" tIns="0" rIns="0" bIns="0" rtlCol="0" anchor="ctr"/>
          <a:lstStyle/>
          <a:p>
            <a:pPr marL="0" indent="0">
              <a:buNone/>
            </a:pPr>
            <a:r>
              <a:rPr lang="en-US" sz="2600" b="1" dirty="0">
                <a:solidFill>
                  <a:srgbClr val="1F3864"/>
                </a:solidFill>
                <a:latin typeface="Cambria" panose="02040503050406030204" pitchFamily="34" charset="0"/>
                <a:ea typeface="Cambria" panose="02040503050406030204" pitchFamily="34" charset="-122"/>
                <a:cs typeface="Cambria" panose="02040503050406030204" pitchFamily="34" charset="-120"/>
              </a:rPr>
              <a:t>Schedule FA Disclosure — Foreign Stock Options in ITR</a:t>
            </a:r>
            <a:endParaRPr lang="en-US" sz="2600" dirty="0"/>
          </a:p>
        </p:txBody>
      </p:sp>
      <p:sp>
        <p:nvSpPr>
          <p:cNvPr id="3" name="Text 1"/>
          <p:cNvSpPr/>
          <p:nvPr/>
        </p:nvSpPr>
        <p:spPr>
          <a:xfrm>
            <a:off x="384048" y="676656"/>
            <a:ext cx="8375904" cy="228600"/>
          </a:xfrm>
          <a:prstGeom prst="rect">
            <a:avLst/>
          </a:prstGeom>
          <a:noFill/>
        </p:spPr>
        <p:txBody>
          <a:bodyPr wrap="square" lIns="0" tIns="0" rIns="0" bIns="0" rtlCol="0" anchor="t"/>
          <a:lstStyle/>
          <a:p>
            <a:pPr marL="0" indent="0">
              <a:buNone/>
            </a:pPr>
            <a:r>
              <a:rPr lang="en-US" sz="1100" i="1" dirty="0">
                <a:solidFill>
                  <a:srgbClr val="555555"/>
                </a:solidFill>
                <a:latin typeface="Arial" panose="020B0604020202020204" pitchFamily="34" charset="0"/>
                <a:ea typeface="Arial" panose="020B0604020202020204" pitchFamily="34" charset="-122"/>
                <a:cs typeface="Arial" panose="020B0604020202020204" pitchFamily="34" charset="-120"/>
              </a:rPr>
              <a:t>Mandatory for Resident Ordinary Residents (ROR)  |  Black Money Act penalties for non-disclosure</a:t>
            </a:r>
            <a:endParaRPr lang="en-US" sz="1100" dirty="0"/>
          </a:p>
        </p:txBody>
      </p:sp>
      <p:sp>
        <p:nvSpPr>
          <p:cNvPr id="4" name="Text 2"/>
          <p:cNvSpPr/>
          <p:nvPr/>
        </p:nvSpPr>
        <p:spPr>
          <a:xfrm>
            <a:off x="384048" y="932688"/>
            <a:ext cx="8375904" cy="256032"/>
          </a:xfrm>
          <a:prstGeom prst="rect">
            <a:avLst/>
          </a:prstGeom>
          <a:noFill/>
        </p:spPr>
        <p:txBody>
          <a:bodyPr wrap="square" rtlCol="0" anchor="ctr"/>
          <a:lstStyle/>
          <a:p>
            <a:pPr marL="0" indent="0">
              <a:buNone/>
            </a:pPr>
            <a:r>
              <a:rPr lang="en-US" sz="1200" b="1" dirty="0">
                <a:solidFill>
                  <a:srgbClr val="1F3864"/>
                </a:solidFill>
                <a:latin typeface="Cambria" panose="02040503050406030204" pitchFamily="34" charset="0"/>
                <a:ea typeface="Cambria" panose="02040503050406030204" pitchFamily="34" charset="-122"/>
                <a:cs typeface="Cambria" panose="02040503050406030204" pitchFamily="34" charset="-120"/>
              </a:rPr>
              <a:t>Key Schedule FA Tables Applicable to Stock Plans</a:t>
            </a:r>
            <a:endParaRPr lang="en-US" sz="1200" dirty="0"/>
          </a:p>
        </p:txBody>
      </p:sp>
      <p:graphicFrame>
        <p:nvGraphicFramePr>
          <p:cNvPr id="10" name="Table 0"/>
          <p:cNvGraphicFramePr>
            <a:graphicFrameLocks noGrp="1"/>
          </p:cNvGraphicFramePr>
          <p:nvPr/>
        </p:nvGraphicFramePr>
        <p:xfrm>
          <a:off x="384048" y="1216152"/>
          <a:ext cx="8385048" cy="1883664"/>
        </p:xfrm>
        <a:graphic>
          <a:graphicData uri="http://schemas.openxmlformats.org/drawingml/2006/table">
            <a:tbl>
              <a:tblPr/>
              <a:tblGrid>
                <a:gridCol w="658368"/>
                <a:gridCol w="3364992"/>
                <a:gridCol w="4361688"/>
              </a:tblGrid>
              <a:tr h="365760">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Table</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Particulars</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F3864"/>
                    </a:solidFill>
                  </a:tcPr>
                </a:tc>
                <a:tc>
                  <a:txBody>
                    <a:bodyPr/>
                    <a:lstStyle/>
                    <a:p>
                      <a:pPr marL="0" indent="0" algn="l">
                        <a:buNone/>
                      </a:pPr>
                      <a:r>
                        <a:rPr lang="en-US" sz="1150" b="1" dirty="0">
                          <a:solidFill>
                            <a:srgbClr val="FFFFFF"/>
                          </a:solidFill>
                          <a:latin typeface="Cambria" panose="02040503050406030204" pitchFamily="34" charset="0"/>
                          <a:ea typeface="Cambria" panose="02040503050406030204" pitchFamily="34" charset="-122"/>
                          <a:cs typeface="Cambria" panose="02040503050406030204" pitchFamily="34" charset="-120"/>
                        </a:rPr>
                        <a:t>Relevance to Stock Plans</a:t>
                      </a:r>
                      <a:endParaRPr lang="en-US" sz="1150" dirty="0">
                        <a:latin typeface="Cambria" panose="02040503050406030204" pitchFamily="34" charset="0"/>
                        <a:ea typeface="Cambria" panose="02040503050406030204" pitchFamily="34" charset="0"/>
                        <a:cs typeface="Cambria" panose="0204050305040603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2E75B6"/>
                    </a:solidFill>
                  </a:tcPr>
                </a:tc>
              </a:tr>
              <a:tr h="530352">
                <a:tc>
                  <a:txBody>
                    <a:bodyPr/>
                    <a:lstStyle/>
                    <a:p>
                      <a:pPr marL="0" indent="0" algn="l">
                        <a:buNone/>
                      </a:pPr>
                      <a:r>
                        <a:rPr lang="en-US" sz="1050" b="1" dirty="0">
                          <a:solidFill>
                            <a:srgbClr val="2E75B6"/>
                          </a:solidFill>
                          <a:latin typeface="Arial" panose="020B0604020202020204" pitchFamily="34" charset="0"/>
                          <a:ea typeface="Arial" panose="020B0604020202020204" pitchFamily="34" charset="-122"/>
                          <a:cs typeface="Arial" panose="020B0604020202020204" pitchFamily="34" charset="-120"/>
                        </a:rPr>
                        <a:t>A2</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Custodial Accounts (e.g., brokerage accounts with Fidelity, Morgan Stanley, Schwab)</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Report the brokerage account where vested/exercised shares are held</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r h="530352">
                <a:tc>
                  <a:txBody>
                    <a:bodyPr/>
                    <a:lstStyle/>
                    <a:p>
                      <a:pPr marL="0" indent="0" algn="l">
                        <a:buNone/>
                      </a:pPr>
                      <a:r>
                        <a:rPr lang="en-US" sz="1050" b="1" dirty="0">
                          <a:solidFill>
                            <a:srgbClr val="2E75B6"/>
                          </a:solidFill>
                          <a:latin typeface="Arial" panose="020B0604020202020204" pitchFamily="34" charset="0"/>
                          <a:ea typeface="Arial" panose="020B0604020202020204" pitchFamily="34" charset="-122"/>
                          <a:cs typeface="Arial" panose="020B0604020202020204" pitchFamily="34" charset="-120"/>
                        </a:rPr>
                        <a:t>A3</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Equity and Debt Interest — shares held in any foreign entity</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Report the actual shares (RSU/ESOP/ESPP) held — peak value + closing value in INR</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r>
              <a:tr h="457200">
                <a:tc>
                  <a:txBody>
                    <a:bodyPr/>
                    <a:lstStyle/>
                    <a:p>
                      <a:pPr marL="0" indent="0" algn="l">
                        <a:buNone/>
                      </a:pPr>
                      <a:r>
                        <a:rPr lang="en-US" sz="1050" b="1" dirty="0">
                          <a:solidFill>
                            <a:srgbClr val="2E75B6"/>
                          </a:solidFill>
                          <a:latin typeface="Arial" panose="020B0604020202020204" pitchFamily="34" charset="0"/>
                          <a:ea typeface="Arial" panose="020B0604020202020204" pitchFamily="34" charset="-122"/>
                          <a:cs typeface="Arial" panose="020B0604020202020204" pitchFamily="34" charset="-120"/>
                        </a:rPr>
                        <a:t>G</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Any other income from foreign sources not reported elsewhere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c>
                  <a:txBody>
                    <a:bodyPr/>
                    <a:lstStyle/>
                    <a:p>
                      <a:pPr marL="0" indent="0" algn="l">
                        <a:buNone/>
                      </a:pPr>
                      <a:r>
                        <a:rPr lang="en-US" sz="1050" dirty="0">
                          <a:solidFill>
                            <a:srgbClr val="222222"/>
                          </a:solidFill>
                          <a:latin typeface="Arial" panose="020B0604020202020204" pitchFamily="34" charset="0"/>
                          <a:ea typeface="Arial" panose="020B0604020202020204" pitchFamily="34" charset="-122"/>
                          <a:cs typeface="Arial" panose="020B0604020202020204" pitchFamily="34" charset="-120"/>
                        </a:rPr>
                        <a:t>Foreign dividends if not already captured above</a:t>
                      </a:r>
                      <a:endParaRPr lang="en-US" sz="1050" dirty="0">
                        <a:latin typeface="Arial" panose="020B0604020202020204" pitchFamily="34" charset="0"/>
                        <a:ea typeface="Arial" panose="020B0604020202020204" pitchFamily="34" charset="0"/>
                        <a:cs typeface="Arial" panose="020B0604020202020204" pitchFamily="34"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2F2F2"/>
                    </a:solidFill>
                  </a:tcPr>
                </a:tc>
              </a:tr>
            </a:tbl>
          </a:graphicData>
        </a:graphic>
      </p:graphicFrame>
      <p:sp>
        <p:nvSpPr>
          <p:cNvPr id="6" name="Text 3"/>
          <p:cNvSpPr/>
          <p:nvPr/>
        </p:nvSpPr>
        <p:spPr>
          <a:xfrm>
            <a:off x="384048" y="3200400"/>
            <a:ext cx="8375904" cy="256032"/>
          </a:xfrm>
          <a:prstGeom prst="rect">
            <a:avLst/>
          </a:prstGeom>
          <a:noFill/>
        </p:spPr>
        <p:txBody>
          <a:bodyPr wrap="square" rtlCol="0" anchor="ctr"/>
          <a:lstStyle/>
          <a:p>
            <a:pPr marL="0" indent="0">
              <a:buNone/>
            </a:pPr>
            <a:r>
              <a:rPr lang="en-US" sz="1200" b="1" dirty="0">
                <a:solidFill>
                  <a:srgbClr val="1F3864"/>
                </a:solidFill>
                <a:latin typeface="Cambria" panose="02040503050406030204" pitchFamily="34" charset="0"/>
                <a:ea typeface="Cambria" panose="02040503050406030204" pitchFamily="34" charset="-122"/>
                <a:cs typeface="Cambria" panose="02040503050406030204" pitchFamily="34" charset="-120"/>
              </a:rPr>
              <a:t>Key Issues — Frequently Litigated / Discussed</a:t>
            </a:r>
            <a:endParaRPr lang="en-US" sz="1200" dirty="0"/>
          </a:p>
        </p:txBody>
      </p:sp>
      <p:sp>
        <p:nvSpPr>
          <p:cNvPr id="7" name="Shape 4"/>
          <p:cNvSpPr/>
          <p:nvPr/>
        </p:nvSpPr>
        <p:spPr>
          <a:xfrm>
            <a:off x="384048" y="3520440"/>
            <a:ext cx="4069080" cy="468000"/>
          </a:xfrm>
          <a:prstGeom prst="roundRect">
            <a:avLst>
              <a:gd name="adj" fmla="val 14894"/>
            </a:avLst>
          </a:prstGeom>
          <a:solidFill>
            <a:srgbClr val="F8FAFD"/>
          </a:solidFill>
          <a:ln w="6350">
            <a:solidFill>
              <a:srgbClr val="CCCCCC"/>
            </a:solidFill>
            <a:prstDash val="solid"/>
          </a:ln>
        </p:spPr>
        <p:txBody>
          <a:bodyPr/>
          <a:lstStyle/>
          <a:p>
            <a:endParaRPr lang="en-IN"/>
          </a:p>
        </p:txBody>
      </p:sp>
      <p:sp>
        <p:nvSpPr>
          <p:cNvPr id="8" name="Text 5"/>
          <p:cNvSpPr/>
          <p:nvPr/>
        </p:nvSpPr>
        <p:spPr>
          <a:xfrm>
            <a:off x="475488" y="3520440"/>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Q1: </a:t>
            </a:r>
            <a:endParaRPr lang="en-US" sz="1000" dirty="0"/>
          </a:p>
        </p:txBody>
      </p:sp>
      <p:sp>
        <p:nvSpPr>
          <p:cNvPr id="9" name="Text 6"/>
          <p:cNvSpPr/>
          <p:nvPr/>
        </p:nvSpPr>
        <p:spPr>
          <a:xfrm>
            <a:off x="795528" y="3513474"/>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When to start reporting? — Start after grant date or vesting/exercise? CBDT guidance: report after grant since the asset exists from grant date</a:t>
            </a:r>
            <a:endParaRPr lang="en-US" sz="950" dirty="0"/>
          </a:p>
        </p:txBody>
      </p:sp>
      <p:sp>
        <p:nvSpPr>
          <p:cNvPr id="5" name="Shape 7"/>
          <p:cNvSpPr/>
          <p:nvPr/>
        </p:nvSpPr>
        <p:spPr>
          <a:xfrm>
            <a:off x="384048" y="4032213"/>
            <a:ext cx="4069080" cy="468000"/>
          </a:xfrm>
          <a:prstGeom prst="roundRect">
            <a:avLst>
              <a:gd name="adj" fmla="val 14894"/>
            </a:avLst>
          </a:prstGeom>
          <a:solidFill>
            <a:srgbClr val="EEF5FC"/>
          </a:solidFill>
          <a:ln w="6350">
            <a:solidFill>
              <a:srgbClr val="CCCCCC"/>
            </a:solidFill>
            <a:prstDash val="solid"/>
          </a:ln>
        </p:spPr>
        <p:txBody>
          <a:bodyPr/>
          <a:lstStyle/>
          <a:p>
            <a:endParaRPr lang="en-IN"/>
          </a:p>
        </p:txBody>
      </p:sp>
      <p:sp>
        <p:nvSpPr>
          <p:cNvPr id="11" name="Text 8"/>
          <p:cNvSpPr/>
          <p:nvPr/>
        </p:nvSpPr>
        <p:spPr>
          <a:xfrm>
            <a:off x="475488" y="3995928"/>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Q2: </a:t>
            </a:r>
            <a:endParaRPr lang="en-US" sz="1000" dirty="0"/>
          </a:p>
        </p:txBody>
      </p:sp>
      <p:sp>
        <p:nvSpPr>
          <p:cNvPr id="12" name="Text 9"/>
          <p:cNvSpPr/>
          <p:nvPr/>
        </p:nvSpPr>
        <p:spPr>
          <a:xfrm>
            <a:off x="795528" y="4068789"/>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Peak balance calculation — for brokerage account (A2), include the underlying value of shares, not just cash</a:t>
            </a:r>
            <a:endParaRPr lang="en-US" sz="950" dirty="0"/>
          </a:p>
        </p:txBody>
      </p:sp>
      <p:sp>
        <p:nvSpPr>
          <p:cNvPr id="13" name="Shape 10"/>
          <p:cNvSpPr/>
          <p:nvPr/>
        </p:nvSpPr>
        <p:spPr>
          <a:xfrm>
            <a:off x="384048" y="4543986"/>
            <a:ext cx="4069080" cy="468000"/>
          </a:xfrm>
          <a:prstGeom prst="roundRect">
            <a:avLst>
              <a:gd name="adj" fmla="val 14894"/>
            </a:avLst>
          </a:prstGeom>
          <a:solidFill>
            <a:srgbClr val="F8FAFD"/>
          </a:solidFill>
          <a:ln w="6350">
            <a:solidFill>
              <a:srgbClr val="CCCCCC"/>
            </a:solidFill>
            <a:prstDash val="solid"/>
          </a:ln>
        </p:spPr>
        <p:txBody>
          <a:bodyPr/>
          <a:lstStyle/>
          <a:p>
            <a:endParaRPr lang="en-IN"/>
          </a:p>
        </p:txBody>
      </p:sp>
      <p:sp>
        <p:nvSpPr>
          <p:cNvPr id="14" name="Text 11"/>
          <p:cNvSpPr/>
          <p:nvPr/>
        </p:nvSpPr>
        <p:spPr>
          <a:xfrm>
            <a:off x="475488" y="4471416"/>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Q3: </a:t>
            </a:r>
            <a:endParaRPr lang="en-US" sz="1000" dirty="0"/>
          </a:p>
        </p:txBody>
      </p:sp>
      <p:sp>
        <p:nvSpPr>
          <p:cNvPr id="15" name="Text 12"/>
          <p:cNvSpPr/>
          <p:nvPr/>
        </p:nvSpPr>
        <p:spPr>
          <a:xfrm>
            <a:off x="795528" y="4544277"/>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Calendar year vs Financial year — FA reports assets as of 31 December; ITR reports income for FY. This mismatch needs careful handling</a:t>
            </a:r>
            <a:endParaRPr lang="en-US" sz="950" dirty="0"/>
          </a:p>
        </p:txBody>
      </p:sp>
      <p:sp>
        <p:nvSpPr>
          <p:cNvPr id="16" name="Shape 13"/>
          <p:cNvSpPr/>
          <p:nvPr/>
        </p:nvSpPr>
        <p:spPr>
          <a:xfrm>
            <a:off x="4636008" y="3520440"/>
            <a:ext cx="4069080" cy="468000"/>
          </a:xfrm>
          <a:prstGeom prst="roundRect">
            <a:avLst>
              <a:gd name="adj" fmla="val 14894"/>
            </a:avLst>
          </a:prstGeom>
          <a:solidFill>
            <a:srgbClr val="EEF5FC"/>
          </a:solidFill>
          <a:ln w="6350">
            <a:solidFill>
              <a:srgbClr val="CCCCCC"/>
            </a:solidFill>
            <a:prstDash val="solid"/>
          </a:ln>
        </p:spPr>
        <p:txBody>
          <a:bodyPr/>
          <a:lstStyle/>
          <a:p>
            <a:endParaRPr lang="en-IN"/>
          </a:p>
        </p:txBody>
      </p:sp>
      <p:sp>
        <p:nvSpPr>
          <p:cNvPr id="17" name="Text 14"/>
          <p:cNvSpPr/>
          <p:nvPr/>
        </p:nvSpPr>
        <p:spPr>
          <a:xfrm>
            <a:off x="4727448" y="3520440"/>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Q4: </a:t>
            </a:r>
            <a:endParaRPr lang="en-US" sz="1000" dirty="0"/>
          </a:p>
        </p:txBody>
      </p:sp>
      <p:sp>
        <p:nvSpPr>
          <p:cNvPr id="18" name="Text 15"/>
          <p:cNvSpPr/>
          <p:nvPr/>
        </p:nvSpPr>
        <p:spPr>
          <a:xfrm>
            <a:off x="5047488" y="3513474"/>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Table A3 vs Table D — Shares should be in A3 (equity); Table D is for other capital assets. Using wrong table may be considered inaccurate reporting</a:t>
            </a:r>
            <a:endParaRPr lang="en-US" sz="950" dirty="0"/>
          </a:p>
        </p:txBody>
      </p:sp>
      <p:sp>
        <p:nvSpPr>
          <p:cNvPr id="19" name="Shape 16"/>
          <p:cNvSpPr/>
          <p:nvPr/>
        </p:nvSpPr>
        <p:spPr>
          <a:xfrm>
            <a:off x="4636008" y="4032213"/>
            <a:ext cx="4069080" cy="468000"/>
          </a:xfrm>
          <a:prstGeom prst="roundRect">
            <a:avLst>
              <a:gd name="adj" fmla="val 14894"/>
            </a:avLst>
          </a:prstGeom>
          <a:solidFill>
            <a:srgbClr val="F8FAFD"/>
          </a:solidFill>
          <a:ln w="6350">
            <a:solidFill>
              <a:srgbClr val="CCCCCC"/>
            </a:solidFill>
            <a:prstDash val="solid"/>
          </a:ln>
        </p:spPr>
        <p:txBody>
          <a:bodyPr/>
          <a:lstStyle/>
          <a:p>
            <a:endParaRPr lang="en-IN"/>
          </a:p>
        </p:txBody>
      </p:sp>
      <p:sp>
        <p:nvSpPr>
          <p:cNvPr id="20" name="Text 17"/>
          <p:cNvSpPr/>
          <p:nvPr/>
        </p:nvSpPr>
        <p:spPr>
          <a:xfrm>
            <a:off x="4727448" y="3995928"/>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Q5: </a:t>
            </a:r>
            <a:endParaRPr lang="en-US" sz="1000" dirty="0"/>
          </a:p>
        </p:txBody>
      </p:sp>
      <p:sp>
        <p:nvSpPr>
          <p:cNvPr id="21" name="Text 18"/>
          <p:cNvSpPr/>
          <p:nvPr/>
        </p:nvSpPr>
        <p:spPr>
          <a:xfrm>
            <a:off x="5047488" y="4032504"/>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Filed Updated Return (ITR-U) to rectify? — Courts have held updated returns can cure disclosure gaps under Section 139(8A)</a:t>
            </a:r>
            <a:endParaRPr lang="en-US" sz="950" dirty="0"/>
          </a:p>
        </p:txBody>
      </p:sp>
      <p:sp>
        <p:nvSpPr>
          <p:cNvPr id="22" name="Shape 19"/>
          <p:cNvSpPr/>
          <p:nvPr/>
        </p:nvSpPr>
        <p:spPr>
          <a:xfrm>
            <a:off x="4636008" y="4543986"/>
            <a:ext cx="4069080" cy="468000"/>
          </a:xfrm>
          <a:prstGeom prst="roundRect">
            <a:avLst>
              <a:gd name="adj" fmla="val 14894"/>
            </a:avLst>
          </a:prstGeom>
          <a:solidFill>
            <a:srgbClr val="EEF5FC"/>
          </a:solidFill>
          <a:ln w="6350">
            <a:solidFill>
              <a:srgbClr val="CCCCCC"/>
            </a:solidFill>
            <a:prstDash val="solid"/>
          </a:ln>
        </p:spPr>
        <p:txBody>
          <a:bodyPr/>
          <a:lstStyle/>
          <a:p>
            <a:endParaRPr lang="en-IN"/>
          </a:p>
        </p:txBody>
      </p:sp>
      <p:sp>
        <p:nvSpPr>
          <p:cNvPr id="23" name="Text 20"/>
          <p:cNvSpPr/>
          <p:nvPr/>
        </p:nvSpPr>
        <p:spPr>
          <a:xfrm>
            <a:off x="4727448" y="4471416"/>
            <a:ext cx="347472" cy="429768"/>
          </a:xfrm>
          <a:prstGeom prst="rect">
            <a:avLst/>
          </a:prstGeom>
          <a:noFill/>
        </p:spPr>
        <p:txBody>
          <a:bodyPr wrap="square" rtlCol="0" anchor="ctr"/>
          <a:lstStyle/>
          <a:p>
            <a:pPr marL="0" indent="0">
              <a:buNone/>
            </a:pPr>
            <a:r>
              <a:rPr lang="en-US" sz="1000" b="1" dirty="0">
                <a:solidFill>
                  <a:srgbClr val="2E75B6"/>
                </a:solidFill>
                <a:latin typeface="Arial" panose="020B0604020202020204" pitchFamily="34" charset="0"/>
                <a:ea typeface="Arial" panose="020B0604020202020204" pitchFamily="34" charset="-122"/>
                <a:cs typeface="Arial" panose="020B0604020202020204" pitchFamily="34" charset="-120"/>
              </a:rPr>
              <a:t>Q6: </a:t>
            </a:r>
            <a:endParaRPr lang="en-US" sz="1000" dirty="0"/>
          </a:p>
        </p:txBody>
      </p:sp>
      <p:sp>
        <p:nvSpPr>
          <p:cNvPr id="24" name="Text 21"/>
          <p:cNvSpPr/>
          <p:nvPr/>
        </p:nvSpPr>
        <p:spPr>
          <a:xfrm>
            <a:off x="5047488" y="4544277"/>
            <a:ext cx="3566160" cy="356616"/>
          </a:xfrm>
          <a:prstGeom prst="rect">
            <a:avLst/>
          </a:prstGeom>
          <a:noFill/>
        </p:spPr>
        <p:txBody>
          <a:bodyPr wrap="square" rtlCol="0" anchor="t"/>
          <a:lstStyle/>
          <a:p>
            <a:pPr marL="0" indent="0">
              <a:buNone/>
            </a:pPr>
            <a:r>
              <a:rPr lang="en-US" sz="950" dirty="0">
                <a:solidFill>
                  <a:srgbClr val="333333"/>
                </a:solidFill>
                <a:latin typeface="Arial" panose="020B0604020202020204" pitchFamily="34" charset="0"/>
                <a:ea typeface="Arial" panose="020B0604020202020204" pitchFamily="34" charset="-122"/>
                <a:cs typeface="Arial" panose="020B0604020202020204" pitchFamily="34" charset="-120"/>
              </a:rPr>
              <a:t>Limited data availability — broker statements may not align with Indian format requirements; employee must compute INR equivalents</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18133</Words>
  <Application>WPS Presentation</Application>
  <PresentationFormat>On-screen Show (16:9)</PresentationFormat>
  <Paragraphs>1145</Paragraphs>
  <Slides>18</Slides>
  <Notes>18</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18</vt:i4>
      </vt:variant>
    </vt:vector>
  </HeadingPairs>
  <TitlesOfParts>
    <vt:vector size="32" baseType="lpstr">
      <vt:lpstr>Arial</vt:lpstr>
      <vt:lpstr>SimSun</vt:lpstr>
      <vt:lpstr>Wingdings</vt:lpstr>
      <vt:lpstr>Arial</vt:lpstr>
      <vt:lpstr>Arial</vt:lpstr>
      <vt:lpstr>Cambria</vt:lpstr>
      <vt:lpstr>Cambria</vt:lpstr>
      <vt:lpstr>Cambria</vt:lpstr>
      <vt:lpstr>Calibri</vt:lpstr>
      <vt:lpstr>Aptos</vt:lpstr>
      <vt:lpstr>Microsoft YaHei</vt:lpstr>
      <vt:lpstr>Arial Unicode MS</vt:lpstr>
      <vt:lpstr>Segoe UI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ESOP Taxation &amp; Salary Deductions — IT Act 2025</dc:title>
  <dc:creator>PptxGenJS</dc:creator>
  <dc:subject>PptxGenJS Presentation</dc:subject>
  <cp:lastModifiedBy>Admin</cp:lastModifiedBy>
  <cp:revision>4</cp:revision>
  <dcterms:created xsi:type="dcterms:W3CDTF">2026-06-09T08:31:00Z</dcterms:created>
  <dcterms:modified xsi:type="dcterms:W3CDTF">2026-06-10T12:30:46Z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EDA3CB1D9A3144A2A36DD218518C7380_13</vt:lpwstr>
  </property>
  <property fmtid="{D5CDD505-2E9C-101B-9397-08002B2CF9AE}" pid="3" name="KSOProductBuildVer">
    <vt:lpwstr>1033-12.1.0.26880</vt:lpwstr>
  </property>
</Properties>
</file>