
<file path=[Content_Types].xml><?xml version="1.0" encoding="utf-8"?>
<Types xmlns="http://schemas.openxmlformats.org/package/2006/content-types">
  <Default ContentType="application/x-fontdata" Extension="fntdata"/>
  <Default ContentType="image/jpeg" Extension="jpg"/>
  <Default ContentType="image/png" Extension="png"/>
  <Default ContentType="application/vnd.openxmlformats-package.relationships+xml" Extension="rels"/>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presentationml.slideLayout+xml" PartName="/ppt/slideLayouts/slideLayout37.xml"/>
  <Override ContentType="application/vnd.openxmlformats-officedocument.presentationml.slideLayout+xml" PartName="/ppt/slideLayouts/slideLayout38.xml"/>
  <Override ContentType="application/vnd.openxmlformats-officedocument.presentationml.slideLayout+xml" PartName="/ppt/slideLayouts/slideLayout39.xml"/>
  <Override ContentType="application/vnd.openxmlformats-officedocument.presentationml.slideLayout+xml" PartName="/ppt/slideLayouts/slideLayout40.xml"/>
  <Override ContentType="application/vnd.openxmlformats-officedocument.presentationml.slideLayout+xml" PartName="/ppt/slideLayouts/slideLayout41.xml"/>
  <Override ContentType="application/vnd.openxmlformats-officedocument.presentationml.slideLayout+xml" PartName="/ppt/slideLayouts/slideLayout42.xml"/>
  <Override ContentType="application/vnd.openxmlformats-officedocument.presentationml.slideLayout+xml" PartName="/ppt/slideLayouts/slideLayout43.xml"/>
  <Override ContentType="application/vnd.openxmlformats-officedocument.presentationml.slideLayout+xml" PartName="/ppt/slideLayouts/slideLayout44.xml"/>
  <Override ContentType="application/vnd.openxmlformats-officedocument.presentationml.slideLayout+xml" PartName="/ppt/slideLayouts/slideLayout45.xml"/>
  <Override ContentType="application/vnd.openxmlformats-officedocument.presentationml.slideLayout+xml" PartName="/ppt/slideLayouts/slideLayout46.xml"/>
  <Override ContentType="application/vnd.openxmlformats-officedocument.presentationml.slideLayout+xml" PartName="/ppt/slideLayouts/slideLayout47.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50.xml"/>
  <Override ContentType="application/vnd.openxmlformats-officedocument.presentationml.slideLayout+xml" PartName="/ppt/slideLayouts/slideLayout51.xml"/>
  <Override ContentType="application/vnd.openxmlformats-officedocument.presentationml.slideLayout+xml" PartName="/ppt/slideLayouts/slideLayout52.xml"/>
  <Override ContentType="application/vnd.openxmlformats-officedocument.presentationml.slideLayout+xml" PartName="/ppt/slideLayouts/slideLayout53.xml"/>
  <Override ContentType="application/vnd.openxmlformats-officedocument.presentationml.slideLayout+xml" PartName="/ppt/slideLayouts/slideLayout54.xml"/>
  <Override ContentType="application/vnd.openxmlformats-officedocument.presentationml.slideLayout+xml" PartName="/ppt/slideLayouts/slideLayout55.xml"/>
  <Override ContentType="application/vnd.openxmlformats-officedocument.presentationml.slideLayout+xml" PartName="/ppt/slideLayouts/slideLayout56.xml"/>
  <Override ContentType="application/vnd.openxmlformats-officedocument.presentationml.slideLayout+xml" PartName="/ppt/slideLayouts/slideLayout57.xml"/>
  <Override ContentType="application/vnd.openxmlformats-officedocument.presentationml.slideLayout+xml" PartName="/ppt/slideLayouts/slideLayout58.xml"/>
  <Override ContentType="application/vnd.openxmlformats-officedocument.presentationml.slideLayout+xml" PartName="/ppt/slideLayouts/slideLayout59.xml"/>
  <Override ContentType="application/vnd.openxmlformats-officedocument.presentationml.slideLayout+xml" PartName="/ppt/slideLayouts/slideLayout60.xml"/>
  <Override ContentType="application/vnd.openxmlformats-officedocument.presentationml.slideLayout+xml" PartName="/ppt/slideLayouts/slideLayout61.xml"/>
  <Override ContentType="application/vnd.openxmlformats-officedocument.presentationml.slideLayout+xml" PartName="/ppt/slideLayouts/slideLayout62.xml"/>
  <Override ContentType="application/vnd.openxmlformats-officedocument.theme+xml" PartName="/ppt/theme/theme2.xml"/>
  <Override ContentType="application/vnd.openxmlformats-officedocument.theme+xml" PartName="/ppt/theme/theme3.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0.xml"/>
  <Override ContentType="application/vnd.openxmlformats-officedocument.presentationml.notesSlide+xml" PartName="/ppt/notesSlides/notesSlide41.xml"/>
  <Override ContentType="application/vnd.openxmlformats-officedocument.presentationml.notesSlide+xml" PartName="/ppt/notesSlides/notesSlide42.xml"/>
  <Override ContentType="application/vnd.openxmlformats-officedocument.presentationml.notesSlide+xml" PartName="/ppt/notesSlides/notesSlide43.xml"/>
  <Override ContentType="application/vnd.openxmlformats-officedocument.presentationml.notesSlide+xml" PartName="/ppt/notesSlides/notesSlide44.xml"/>
  <Override ContentType="application/vnd.openxmlformats-officedocument.presentationml.notesSlide+xml" PartName="/ppt/notesSlides/notesSlide45.xml"/>
  <Override ContentType="application/vnd.ms-powerpoint.revisioninfo+xml" PartName="/ppt/revisionInfo.xml"/>
  <Override ContentType="application/vnd.openxmlformats-package.core-properties+xml" PartName="/docProps/core.xml"/>
  <Override ContentType="application/vnd.openxmlformats-officedocument.extended-properties+xml" PartName="/docProps/app.xml"/>
  <Default ContentType="image/jpeg" Extension="jpeg"/>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app.xml" Type="http://schemas.openxmlformats.org/officeDocument/2006/relationships/extended-properties"/><Relationship Id="rId2" Target="docProps/core.xml" Type="http://schemas.openxmlformats.org/package/2006/relationships/metadata/core-properties"/><Relationship Id="rId1" Target="ppt/presentation.xml" Type="http://schemas.openxmlformats.org/officeDocument/2006/relationships/officeDocument"/><Relationship Id="rId4"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77" r:id="rId1"/>
    <p:sldMasterId id="2147483718" r:id="rId2"/>
  </p:sldMasterIdLst>
  <p:notesMasterIdLst>
    <p:notesMasterId r:id="rId54"/>
  </p:notesMasterIdLst>
  <p:sldIdLst>
    <p:sldId id="256" r:id="rId3"/>
    <p:sldId id="582" r:id="rId4"/>
    <p:sldId id="583" r:id="rId5"/>
    <p:sldId id="278" r:id="rId6"/>
    <p:sldId id="578" r:id="rId7"/>
    <p:sldId id="574" r:id="rId8"/>
    <p:sldId id="585" r:id="rId9"/>
    <p:sldId id="287" r:id="rId10"/>
    <p:sldId id="288" r:id="rId11"/>
    <p:sldId id="280" r:id="rId12"/>
    <p:sldId id="579" r:id="rId13"/>
    <p:sldId id="282" r:id="rId14"/>
    <p:sldId id="580" r:id="rId15"/>
    <p:sldId id="281" r:id="rId16"/>
    <p:sldId id="581" r:id="rId17"/>
    <p:sldId id="262" r:id="rId18"/>
    <p:sldId id="576" r:id="rId19"/>
    <p:sldId id="263" r:id="rId20"/>
    <p:sldId id="264" r:id="rId21"/>
    <p:sldId id="270" r:id="rId22"/>
    <p:sldId id="271" r:id="rId23"/>
    <p:sldId id="266" r:id="rId24"/>
    <p:sldId id="267" r:id="rId25"/>
    <p:sldId id="577" r:id="rId26"/>
    <p:sldId id="269" r:id="rId27"/>
    <p:sldId id="573" r:id="rId28"/>
    <p:sldId id="284" r:id="rId29"/>
    <p:sldId id="289" r:id="rId30"/>
    <p:sldId id="290" r:id="rId31"/>
    <p:sldId id="586" r:id="rId32"/>
    <p:sldId id="295" r:id="rId33"/>
    <p:sldId id="291" r:id="rId34"/>
    <p:sldId id="301" r:id="rId35"/>
    <p:sldId id="293" r:id="rId36"/>
    <p:sldId id="294" r:id="rId37"/>
    <p:sldId id="296" r:id="rId38"/>
    <p:sldId id="297" r:id="rId39"/>
    <p:sldId id="587" r:id="rId40"/>
    <p:sldId id="275" r:id="rId41"/>
    <p:sldId id="276" r:id="rId42"/>
    <p:sldId id="277" r:id="rId43"/>
    <p:sldId id="566" r:id="rId44"/>
    <p:sldId id="283" r:id="rId45"/>
    <p:sldId id="308" r:id="rId46"/>
    <p:sldId id="562" r:id="rId47"/>
    <p:sldId id="563" r:id="rId48"/>
    <p:sldId id="564" r:id="rId49"/>
    <p:sldId id="565" r:id="rId50"/>
    <p:sldId id="259" r:id="rId51"/>
    <p:sldId id="258" r:id="rId52"/>
    <p:sldId id="358" r:id="rId53"/>
  </p:sldIdLst>
  <p:sldSz cx="14630400" cy="8229600"/>
  <p:notesSz cx="8229600" cy="14630400"/>
  <p:embeddedFontLst>
    <p:embeddedFont>
      <p:font typeface="DM Sans Medium" pitchFamily="2" charset="0"/>
      <p:regular r:id="rId55"/>
      <p:italic r:id="rId56"/>
    </p:embeddedFont>
    <p:embeddedFont>
      <p:font typeface="Inter" panose="020B0604020202020204" charset="0"/>
      <p:regular r:id="rId5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1564D9-1851-478E-ABC3-0905A365243B}" v="3" dt="2025-10-16T21:05:59.262"/>
    <p1510:client id="{958ACC7B-66D4-4C79-9DB6-65C649EDB398}" v="6" dt="2025-10-17T08:03:37.882"/>
    <p1510:client id="{98DFB2A9-D379-46AE-AB9B-A77776481A22}" v="11" dt="2025-10-16T17:32:05.923"/>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53" d="100"/>
          <a:sy n="53" d="100"/>
        </p:scale>
        <p:origin x="748"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font" Target="fonts/font1.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2.fntdata"/><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notesMaster" Target="notesMasters/notesMaster1.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3.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4466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8B200B-C186-221C-C95C-63DB3C5304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4F95E1-0132-CA54-6506-36A8463EEB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649E77-EB87-939F-041A-DFEF81FBBBF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7315EA6-551A-6DDF-EDAD-0D06036E6519}"/>
              </a:ext>
            </a:extLst>
          </p:cNvPr>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33037393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B351EE-0DD7-14E3-C7F0-4628F5D9B3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1CD986-6714-5DE2-B06B-2AC470A3E0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266FDD-7185-EABF-2A64-55310CA1DB6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7FBD3B6-62D8-B7DD-F95D-539BDB4040B2}"/>
              </a:ext>
            </a:extLst>
          </p:cNvPr>
          <p:cNvSpPr>
            <a:spLocks noGrp="1"/>
          </p:cNvSpPr>
          <p:nvPr>
            <p:ph type="sldNum" sz="quarter" idx="10"/>
          </p:nvPr>
        </p:nvSpPr>
        <p:spPr/>
        <p:txBody>
          <a:bodyPr/>
          <a:lstStyle/>
          <a:p>
            <a:fld id="{F7021451-1387-4CA6-816F-3879F97B5CBC}" type="slidenum">
              <a:rPr lang="en-US"/>
              <a:t>29</a:t>
            </a:fld>
            <a:endParaRPr lang="en-US"/>
          </a:p>
        </p:txBody>
      </p:sp>
    </p:spTree>
    <p:extLst>
      <p:ext uri="{BB962C8B-B14F-4D97-AF65-F5344CB8AC3E}">
        <p14:creationId xmlns:p14="http://schemas.microsoft.com/office/powerpoint/2010/main" val="19751760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AA9EDD-8247-9520-FE37-CDA239FA77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C5A537-6092-D7FE-87F5-0139A6B6AD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B27A2A-A338-121F-2040-4982129A08E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C484290-781F-2983-4CFC-AC2743AFBF67}"/>
              </a:ext>
            </a:extLst>
          </p:cNvPr>
          <p:cNvSpPr>
            <a:spLocks noGrp="1"/>
          </p:cNvSpPr>
          <p:nvPr>
            <p:ph type="sldNum" sz="quarter" idx="10"/>
          </p:nvPr>
        </p:nvSpPr>
        <p:spPr/>
        <p:txBody>
          <a:bodyPr/>
          <a:lstStyle/>
          <a:p>
            <a:fld id="{F7021451-1387-4CA6-816F-3879F97B5CBC}" type="slidenum">
              <a:rPr lang="en-US"/>
              <a:t>31</a:t>
            </a:fld>
            <a:endParaRPr lang="en-US"/>
          </a:p>
        </p:txBody>
      </p:sp>
    </p:spTree>
    <p:extLst>
      <p:ext uri="{BB962C8B-B14F-4D97-AF65-F5344CB8AC3E}">
        <p14:creationId xmlns:p14="http://schemas.microsoft.com/office/powerpoint/2010/main" val="2564879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AF1ED4-2B7D-D2BB-8831-F956DFAFD4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63F5F5-C387-1BAE-6D25-B36CF723DB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57C6F1-377F-4668-FAB7-5644255D3CB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6E7BF89-D103-6005-9E34-FEFD14F78512}"/>
              </a:ext>
            </a:extLst>
          </p:cNvPr>
          <p:cNvSpPr>
            <a:spLocks noGrp="1"/>
          </p:cNvSpPr>
          <p:nvPr>
            <p:ph type="sldNum" sz="quarter" idx="10"/>
          </p:nvPr>
        </p:nvSpPr>
        <p:spPr/>
        <p:txBody>
          <a:bodyPr/>
          <a:lstStyle/>
          <a:p>
            <a:fld id="{F7021451-1387-4CA6-816F-3879F97B5CBC}" type="slidenum">
              <a:rPr lang="en-US"/>
              <a:t>32</a:t>
            </a:fld>
            <a:endParaRPr lang="en-US"/>
          </a:p>
        </p:txBody>
      </p:sp>
    </p:spTree>
    <p:extLst>
      <p:ext uri="{BB962C8B-B14F-4D97-AF65-F5344CB8AC3E}">
        <p14:creationId xmlns:p14="http://schemas.microsoft.com/office/powerpoint/2010/main" val="19560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38A220-C115-A49B-F66B-8E1D25E098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8AB844-8CD1-057C-6525-B390D03112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724BC9-DE94-B7F6-6513-1BB14920982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5F9D225-6448-FD82-0EF6-0BD94B12D11D}"/>
              </a:ext>
            </a:extLst>
          </p:cNvPr>
          <p:cNvSpPr>
            <a:spLocks noGrp="1"/>
          </p:cNvSpPr>
          <p:nvPr>
            <p:ph type="sldNum" sz="quarter" idx="10"/>
          </p:nvPr>
        </p:nvSpPr>
        <p:spPr/>
        <p:txBody>
          <a:bodyPr/>
          <a:lstStyle/>
          <a:p>
            <a:fld id="{F7021451-1387-4CA6-816F-3879F97B5CBC}" type="slidenum">
              <a:rPr lang="en-US"/>
              <a:t>34</a:t>
            </a:fld>
            <a:endParaRPr lang="en-US"/>
          </a:p>
        </p:txBody>
      </p:sp>
    </p:spTree>
    <p:extLst>
      <p:ext uri="{BB962C8B-B14F-4D97-AF65-F5344CB8AC3E}">
        <p14:creationId xmlns:p14="http://schemas.microsoft.com/office/powerpoint/2010/main" val="3890253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C7528-4A6C-0740-1BE5-DACC5BE5B5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30EBC9-879B-5790-5848-057E2B579E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43AFB1-37AA-9A66-4FCD-0AD071F4A53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6C3F349-86E3-A689-E5DB-ADC1469345A7}"/>
              </a:ext>
            </a:extLst>
          </p:cNvPr>
          <p:cNvSpPr>
            <a:spLocks noGrp="1"/>
          </p:cNvSpPr>
          <p:nvPr>
            <p:ph type="sldNum" sz="quarter" idx="10"/>
          </p:nvPr>
        </p:nvSpPr>
        <p:spPr/>
        <p:txBody>
          <a:bodyPr/>
          <a:lstStyle/>
          <a:p>
            <a:fld id="{F7021451-1387-4CA6-816F-3879F97B5CBC}" type="slidenum">
              <a:rPr lang="en-US"/>
              <a:t>35</a:t>
            </a:fld>
            <a:endParaRPr lang="en-US"/>
          </a:p>
        </p:txBody>
      </p:sp>
    </p:spTree>
    <p:extLst>
      <p:ext uri="{BB962C8B-B14F-4D97-AF65-F5344CB8AC3E}">
        <p14:creationId xmlns:p14="http://schemas.microsoft.com/office/powerpoint/2010/main" val="14116580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EA51DF-2A37-A140-E187-AB8082A460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841B90-155E-AAF4-E104-81CDE7EB64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CB948F-B36C-54FA-5CC2-0499FCD086D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3643EC8-6D7A-310D-4BC5-13F5E0AEFA1C}"/>
              </a:ext>
            </a:extLst>
          </p:cNvPr>
          <p:cNvSpPr>
            <a:spLocks noGrp="1"/>
          </p:cNvSpPr>
          <p:nvPr>
            <p:ph type="sldNum" sz="quarter" idx="10"/>
          </p:nvPr>
        </p:nvSpPr>
        <p:spPr/>
        <p:txBody>
          <a:bodyPr/>
          <a:lstStyle/>
          <a:p>
            <a:fld id="{F7021451-1387-4CA6-816F-3879F97B5CBC}" type="slidenum">
              <a:rPr lang="en-US"/>
              <a:t>36</a:t>
            </a:fld>
            <a:endParaRPr lang="en-US"/>
          </a:p>
        </p:txBody>
      </p:sp>
    </p:spTree>
    <p:extLst>
      <p:ext uri="{BB962C8B-B14F-4D97-AF65-F5344CB8AC3E}">
        <p14:creationId xmlns:p14="http://schemas.microsoft.com/office/powerpoint/2010/main" val="3068457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DBEEE-960C-5579-9066-1DB2AFFB51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CA4C3B-B433-259A-73C7-4A34B03DC9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097593-63AE-A4DC-EF78-AD6DBE915A3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63370B4-C390-96BE-A3CC-8E17BB2E6778}"/>
              </a:ext>
            </a:extLst>
          </p:cNvPr>
          <p:cNvSpPr>
            <a:spLocks noGrp="1"/>
          </p:cNvSpPr>
          <p:nvPr>
            <p:ph type="sldNum" sz="quarter" idx="10"/>
          </p:nvPr>
        </p:nvSpPr>
        <p:spPr/>
        <p:txBody>
          <a:bodyPr/>
          <a:lstStyle/>
          <a:p>
            <a:fld id="{F7021451-1387-4CA6-816F-3879F97B5CBC}" type="slidenum">
              <a:rPr lang="en-US"/>
              <a:t>37</a:t>
            </a:fld>
            <a:endParaRPr lang="en-US"/>
          </a:p>
        </p:txBody>
      </p:sp>
    </p:spTree>
    <p:extLst>
      <p:ext uri="{BB962C8B-B14F-4D97-AF65-F5344CB8AC3E}">
        <p14:creationId xmlns:p14="http://schemas.microsoft.com/office/powerpoint/2010/main" val="26807879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1263" y="738188"/>
            <a:ext cx="3538537" cy="1990725"/>
          </a:xfrm>
          <a:prstGeom prst="rect">
            <a:avLst/>
          </a:prstGeom>
          <a:noFill/>
          <a:ln w="12700">
            <a:solidFill>
              <a:prstClr val="black"/>
            </a:solidFill>
          </a:ln>
        </p:spPr>
      </p:sp>
      <p:sp>
        <p:nvSpPr>
          <p:cNvPr id="3" name="Notes Placeholder 2"/>
          <p:cNvSpPr>
            <a:spLocks noGrp="1"/>
          </p:cNvSpPr>
          <p:nvPr>
            <p:ph type="body" idx="1"/>
          </p:nvPr>
        </p:nvSpPr>
        <p:spPr>
          <a:xfrm>
            <a:off x="595832" y="2838626"/>
            <a:ext cx="4769347" cy="2323521"/>
          </a:xfrm>
          <a:prstGeom prst="rect">
            <a:avLst/>
          </a:prstGeom>
        </p:spPr>
        <p:txBody>
          <a:bodyPr lIns="65169" tIns="32585" rIns="65169" bIns="32585"/>
          <a:lstStyle/>
          <a:p>
            <a:endParaRPr lang="en-IN"/>
          </a:p>
        </p:txBody>
      </p:sp>
    </p:spTree>
    <p:extLst>
      <p:ext uri="{BB962C8B-B14F-4D97-AF65-F5344CB8AC3E}">
        <p14:creationId xmlns:p14="http://schemas.microsoft.com/office/powerpoint/2010/main" val="30950493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6E5134-710D-EE7D-3726-61E794B6A7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6E2821-0CEE-34BD-0FE9-D6CEACF4897B}"/>
              </a:ext>
            </a:extLst>
          </p:cNvPr>
          <p:cNvSpPr>
            <a:spLocks noGrp="1" noRot="1" noChangeAspect="1"/>
          </p:cNvSpPr>
          <p:nvPr>
            <p:ph type="sldImg"/>
          </p:nvPr>
        </p:nvSpPr>
        <p:spPr>
          <a:xfrm>
            <a:off x="714375" y="1162050"/>
            <a:ext cx="5575300" cy="3135313"/>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AF129713-C035-3D12-814F-70905C945AAF}"/>
              </a:ext>
            </a:extLst>
          </p:cNvPr>
          <p:cNvSpPr>
            <a:spLocks noGrp="1"/>
          </p:cNvSpPr>
          <p:nvPr>
            <p:ph type="body" idx="1"/>
          </p:nvPr>
        </p:nvSpPr>
        <p:spPr>
          <a:xfrm>
            <a:off x="700088" y="4470400"/>
            <a:ext cx="5603875" cy="3659188"/>
          </a:xfrm>
          <a:prstGeom prst="rect">
            <a:avLst/>
          </a:prstGeom>
        </p:spPr>
        <p:txBody>
          <a:bodyPr/>
          <a:lstStyle/>
          <a:p>
            <a:endParaRPr lang="en-IN"/>
          </a:p>
        </p:txBody>
      </p:sp>
    </p:spTree>
    <p:extLst>
      <p:ext uri="{BB962C8B-B14F-4D97-AF65-F5344CB8AC3E}">
        <p14:creationId xmlns:p14="http://schemas.microsoft.com/office/powerpoint/2010/main" val="4286736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E38A0A-9BCD-B2F0-D72C-D36152DD06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F1ED07-183F-D869-32EB-6630394BE4C8}"/>
              </a:ext>
            </a:extLst>
          </p:cNvPr>
          <p:cNvSpPr>
            <a:spLocks noGrp="1" noRot="1" noChangeAspect="1"/>
          </p:cNvSpPr>
          <p:nvPr>
            <p:ph type="sldImg"/>
          </p:nvPr>
        </p:nvSpPr>
        <p:spPr>
          <a:xfrm>
            <a:off x="714375" y="1162050"/>
            <a:ext cx="5575300" cy="3135313"/>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6A8AEB7D-FDD5-DAEE-92E4-3F2BAD07C80C}"/>
              </a:ext>
            </a:extLst>
          </p:cNvPr>
          <p:cNvSpPr>
            <a:spLocks noGrp="1"/>
          </p:cNvSpPr>
          <p:nvPr>
            <p:ph type="body" idx="1"/>
          </p:nvPr>
        </p:nvSpPr>
        <p:spPr>
          <a:xfrm>
            <a:off x="700088" y="4470400"/>
            <a:ext cx="5603875" cy="3659188"/>
          </a:xfrm>
          <a:prstGeom prst="rect">
            <a:avLst/>
          </a:prstGeom>
        </p:spPr>
        <p:txBody>
          <a:bodyPr/>
          <a:lstStyle/>
          <a:p>
            <a:endParaRPr lang="en-IN"/>
          </a:p>
        </p:txBody>
      </p:sp>
    </p:spTree>
    <p:extLst>
      <p:ext uri="{BB962C8B-B14F-4D97-AF65-F5344CB8AC3E}">
        <p14:creationId xmlns:p14="http://schemas.microsoft.com/office/powerpoint/2010/main" val="35213481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80C624-48A1-ACB7-CF70-2ECCEFD6DC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8279F4-CE79-8203-865B-D9332BB1A0CE}"/>
              </a:ext>
            </a:extLst>
          </p:cNvPr>
          <p:cNvSpPr>
            <a:spLocks noGrp="1" noRot="1" noChangeAspect="1"/>
          </p:cNvSpPr>
          <p:nvPr>
            <p:ph type="sldImg"/>
          </p:nvPr>
        </p:nvSpPr>
        <p:spPr>
          <a:xfrm>
            <a:off x="714375" y="1162050"/>
            <a:ext cx="5575300" cy="3135313"/>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27B748DF-ED39-06AC-DC50-920C8E4FAD0E}"/>
              </a:ext>
            </a:extLst>
          </p:cNvPr>
          <p:cNvSpPr>
            <a:spLocks noGrp="1"/>
          </p:cNvSpPr>
          <p:nvPr>
            <p:ph type="body" idx="1"/>
          </p:nvPr>
        </p:nvSpPr>
        <p:spPr>
          <a:xfrm>
            <a:off x="700088" y="4470400"/>
            <a:ext cx="5603875" cy="3659188"/>
          </a:xfrm>
          <a:prstGeom prst="rect">
            <a:avLst/>
          </a:prstGeom>
        </p:spPr>
        <p:txBody>
          <a:bodyPr/>
          <a:lstStyle/>
          <a:p>
            <a:endParaRPr lang="en-IN"/>
          </a:p>
        </p:txBody>
      </p:sp>
    </p:spTree>
    <p:extLst>
      <p:ext uri="{BB962C8B-B14F-4D97-AF65-F5344CB8AC3E}">
        <p14:creationId xmlns:p14="http://schemas.microsoft.com/office/powerpoint/2010/main" val="2043513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7387FA-1EDD-8E56-8986-079748034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983569-8ACF-6511-9364-345171D51FB3}"/>
              </a:ext>
            </a:extLst>
          </p:cNvPr>
          <p:cNvSpPr>
            <a:spLocks noGrp="1" noRot="1" noChangeAspect="1"/>
          </p:cNvSpPr>
          <p:nvPr>
            <p:ph type="sldImg"/>
          </p:nvPr>
        </p:nvSpPr>
        <p:spPr>
          <a:xfrm>
            <a:off x="714375" y="1162050"/>
            <a:ext cx="5575300" cy="3135313"/>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DD38562D-186A-7356-9D73-2597C1EA4B75}"/>
              </a:ext>
            </a:extLst>
          </p:cNvPr>
          <p:cNvSpPr>
            <a:spLocks noGrp="1"/>
          </p:cNvSpPr>
          <p:nvPr>
            <p:ph type="body" idx="1"/>
          </p:nvPr>
        </p:nvSpPr>
        <p:spPr>
          <a:xfrm>
            <a:off x="700088" y="4470400"/>
            <a:ext cx="5603875" cy="3659188"/>
          </a:xfrm>
          <a:prstGeom prst="rect">
            <a:avLst/>
          </a:prstGeom>
        </p:spPr>
        <p:txBody>
          <a:bodyPr/>
          <a:lstStyle/>
          <a:p>
            <a:endParaRPr lang="en-IN"/>
          </a:p>
        </p:txBody>
      </p:sp>
    </p:spTree>
    <p:extLst>
      <p:ext uri="{BB962C8B-B14F-4D97-AF65-F5344CB8AC3E}">
        <p14:creationId xmlns:p14="http://schemas.microsoft.com/office/powerpoint/2010/main" val="18117796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1263" y="738188"/>
            <a:ext cx="3538537" cy="1990725"/>
          </a:xfrm>
          <a:prstGeom prst="rect">
            <a:avLst/>
          </a:prstGeom>
          <a:noFill/>
          <a:ln w="12700">
            <a:solidFill>
              <a:prstClr val="black"/>
            </a:solidFill>
          </a:ln>
        </p:spPr>
      </p:sp>
      <p:sp>
        <p:nvSpPr>
          <p:cNvPr id="3" name="Notes Placeholder 2"/>
          <p:cNvSpPr>
            <a:spLocks noGrp="1"/>
          </p:cNvSpPr>
          <p:nvPr>
            <p:ph type="body" idx="1"/>
          </p:nvPr>
        </p:nvSpPr>
        <p:spPr>
          <a:xfrm>
            <a:off x="595832" y="2838626"/>
            <a:ext cx="4769347" cy="2323521"/>
          </a:xfrm>
          <a:prstGeom prst="rect">
            <a:avLst/>
          </a:prstGeom>
        </p:spPr>
        <p:txBody>
          <a:bodyPr lIns="65169" tIns="32585" rIns="65169" bIns="32585"/>
          <a:lstStyle/>
          <a:p>
            <a:endParaRPr lang="en-IN"/>
          </a:p>
        </p:txBody>
      </p:sp>
    </p:spTree>
    <p:extLst>
      <p:ext uri="{BB962C8B-B14F-4D97-AF65-F5344CB8AC3E}">
        <p14:creationId xmlns:p14="http://schemas.microsoft.com/office/powerpoint/2010/main" val="1322614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48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2DB"/>
          </a:solidFill>
          <a:ln/>
        </p:spPr>
      </p:sp>
      <p:sp>
        <p:nvSpPr>
          <p:cNvPr id="3" name="Shape 1"/>
          <p:cNvSpPr/>
          <p:nvPr/>
        </p:nvSpPr>
        <p:spPr>
          <a:xfrm>
            <a:off x="0" y="0"/>
            <a:ext cx="14630400" cy="8229600"/>
          </a:xfrm>
          <a:prstGeom prst="rect">
            <a:avLst/>
          </a:prstGeom>
          <a:solidFill>
            <a:srgbClr val="F9F8F5"/>
          </a:solidFill>
          <a:ln/>
        </p:spPr>
      </p:sp>
    </p:spTree>
    <p:extLst>
      <p:ext uri="{BB962C8B-B14F-4D97-AF65-F5344CB8AC3E}">
        <p14:creationId xmlns:p14="http://schemas.microsoft.com/office/powerpoint/2010/main" val="4110097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2DB"/>
          </a:solidFill>
          <a:ln/>
        </p:spPr>
      </p:sp>
      <p:sp>
        <p:nvSpPr>
          <p:cNvPr id="3" name="Shape 1"/>
          <p:cNvSpPr/>
          <p:nvPr/>
        </p:nvSpPr>
        <p:spPr>
          <a:xfrm>
            <a:off x="0" y="0"/>
            <a:ext cx="14630400" cy="8229600"/>
          </a:xfrm>
          <a:prstGeom prst="rect">
            <a:avLst/>
          </a:prstGeom>
          <a:solidFill>
            <a:srgbClr val="F9F8F5"/>
          </a:solidFill>
          <a:ln/>
        </p:spPr>
      </p:sp>
    </p:spTree>
    <p:extLst>
      <p:ext uri="{BB962C8B-B14F-4D97-AF65-F5344CB8AC3E}">
        <p14:creationId xmlns:p14="http://schemas.microsoft.com/office/powerpoint/2010/main" val="32645773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2DB"/>
          </a:solidFill>
          <a:ln/>
        </p:spPr>
      </p:sp>
      <p:sp>
        <p:nvSpPr>
          <p:cNvPr id="3" name="Shape 1"/>
          <p:cNvSpPr/>
          <p:nvPr/>
        </p:nvSpPr>
        <p:spPr>
          <a:xfrm>
            <a:off x="0" y="0"/>
            <a:ext cx="14630400" cy="8229600"/>
          </a:xfrm>
          <a:prstGeom prst="rect">
            <a:avLst/>
          </a:prstGeom>
          <a:solidFill>
            <a:srgbClr val="F9F8F5"/>
          </a:solidFill>
          <a:ln/>
        </p:spPr>
      </p:sp>
    </p:spTree>
    <p:extLst>
      <p:ext uri="{BB962C8B-B14F-4D97-AF65-F5344CB8AC3E}">
        <p14:creationId xmlns:p14="http://schemas.microsoft.com/office/powerpoint/2010/main" val="32666350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2DB"/>
          </a:solidFill>
          <a:ln/>
        </p:spPr>
      </p:sp>
      <p:sp>
        <p:nvSpPr>
          <p:cNvPr id="3" name="Shape 1"/>
          <p:cNvSpPr/>
          <p:nvPr/>
        </p:nvSpPr>
        <p:spPr>
          <a:xfrm>
            <a:off x="0" y="0"/>
            <a:ext cx="14630400" cy="8229600"/>
          </a:xfrm>
          <a:prstGeom prst="rect">
            <a:avLst/>
          </a:prstGeom>
          <a:solidFill>
            <a:srgbClr val="F9F8F5"/>
          </a:solidFill>
          <a:ln/>
        </p:spPr>
      </p:sp>
    </p:spTree>
    <p:extLst>
      <p:ext uri="{BB962C8B-B14F-4D97-AF65-F5344CB8AC3E}">
        <p14:creationId xmlns:p14="http://schemas.microsoft.com/office/powerpoint/2010/main" val="10782258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2DB"/>
          </a:solidFill>
          <a:ln/>
        </p:spPr>
      </p:sp>
      <p:sp>
        <p:nvSpPr>
          <p:cNvPr id="3" name="Shape 1"/>
          <p:cNvSpPr/>
          <p:nvPr/>
        </p:nvSpPr>
        <p:spPr>
          <a:xfrm>
            <a:off x="0" y="0"/>
            <a:ext cx="14630400" cy="8229600"/>
          </a:xfrm>
          <a:prstGeom prst="rect">
            <a:avLst/>
          </a:prstGeom>
          <a:solidFill>
            <a:srgbClr val="F9F8F5"/>
          </a:solidFill>
          <a:ln/>
        </p:spPr>
      </p:sp>
    </p:spTree>
    <p:extLst>
      <p:ext uri="{BB962C8B-B14F-4D97-AF65-F5344CB8AC3E}">
        <p14:creationId xmlns:p14="http://schemas.microsoft.com/office/powerpoint/2010/main" val="12132422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2DB"/>
          </a:solidFill>
          <a:ln/>
        </p:spPr>
      </p:sp>
      <p:sp>
        <p:nvSpPr>
          <p:cNvPr id="3" name="Shape 1"/>
          <p:cNvSpPr/>
          <p:nvPr/>
        </p:nvSpPr>
        <p:spPr>
          <a:xfrm>
            <a:off x="0" y="0"/>
            <a:ext cx="14630400" cy="8229600"/>
          </a:xfrm>
          <a:prstGeom prst="rect">
            <a:avLst/>
          </a:prstGeom>
          <a:solidFill>
            <a:srgbClr val="F9F8F5"/>
          </a:solidFill>
          <a:ln/>
        </p:spPr>
      </p:sp>
    </p:spTree>
    <p:extLst>
      <p:ext uri="{BB962C8B-B14F-4D97-AF65-F5344CB8AC3E}">
        <p14:creationId xmlns:p14="http://schemas.microsoft.com/office/powerpoint/2010/main" val="25988706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lide 15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2DB"/>
          </a:solidFill>
          <a:ln/>
        </p:spPr>
      </p:sp>
      <p:sp>
        <p:nvSpPr>
          <p:cNvPr id="3" name="Shape 1"/>
          <p:cNvSpPr/>
          <p:nvPr/>
        </p:nvSpPr>
        <p:spPr>
          <a:xfrm>
            <a:off x="0" y="0"/>
            <a:ext cx="14630400" cy="8229600"/>
          </a:xfrm>
          <a:prstGeom prst="rect">
            <a:avLst/>
          </a:prstGeom>
          <a:solidFill>
            <a:srgbClr val="F9F8F5"/>
          </a:solidFill>
          <a:ln/>
        </p:spPr>
      </p:sp>
    </p:spTree>
    <p:extLst>
      <p:ext uri="{BB962C8B-B14F-4D97-AF65-F5344CB8AC3E}">
        <p14:creationId xmlns:p14="http://schemas.microsoft.com/office/powerpoint/2010/main" val="17311013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lide 16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2DB"/>
          </a:solidFill>
          <a:ln/>
        </p:spPr>
      </p:sp>
      <p:sp>
        <p:nvSpPr>
          <p:cNvPr id="3" name="Shape 1"/>
          <p:cNvSpPr/>
          <p:nvPr/>
        </p:nvSpPr>
        <p:spPr>
          <a:xfrm>
            <a:off x="0" y="0"/>
            <a:ext cx="14630400" cy="8229600"/>
          </a:xfrm>
          <a:prstGeom prst="rect">
            <a:avLst/>
          </a:prstGeom>
          <a:solidFill>
            <a:srgbClr val="F9F8F5"/>
          </a:solidFill>
          <a:ln/>
        </p:spPr>
      </p:sp>
    </p:spTree>
    <p:extLst>
      <p:ext uri="{BB962C8B-B14F-4D97-AF65-F5344CB8AC3E}">
        <p14:creationId xmlns:p14="http://schemas.microsoft.com/office/powerpoint/2010/main" val="40334904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lide 17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2DB"/>
          </a:solidFill>
          <a:ln/>
        </p:spPr>
      </p:sp>
      <p:sp>
        <p:nvSpPr>
          <p:cNvPr id="3" name="Shape 1"/>
          <p:cNvSpPr/>
          <p:nvPr/>
        </p:nvSpPr>
        <p:spPr>
          <a:xfrm>
            <a:off x="0" y="0"/>
            <a:ext cx="14630400" cy="8229600"/>
          </a:xfrm>
          <a:prstGeom prst="rect">
            <a:avLst/>
          </a:prstGeom>
          <a:solidFill>
            <a:srgbClr val="F9F8F5"/>
          </a:solidFill>
          <a:ln/>
        </p:spPr>
      </p:sp>
    </p:spTree>
    <p:extLst>
      <p:ext uri="{BB962C8B-B14F-4D97-AF65-F5344CB8AC3E}">
        <p14:creationId xmlns:p14="http://schemas.microsoft.com/office/powerpoint/2010/main" val="4691711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lide 18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2DB"/>
          </a:solidFill>
          <a:ln/>
        </p:spPr>
      </p:sp>
      <p:sp>
        <p:nvSpPr>
          <p:cNvPr id="3" name="Shape 1"/>
          <p:cNvSpPr/>
          <p:nvPr/>
        </p:nvSpPr>
        <p:spPr>
          <a:xfrm>
            <a:off x="0" y="0"/>
            <a:ext cx="14630400" cy="8229600"/>
          </a:xfrm>
          <a:prstGeom prst="rect">
            <a:avLst/>
          </a:prstGeom>
          <a:solidFill>
            <a:srgbClr val="F9F8F5"/>
          </a:solidFill>
          <a:ln/>
        </p:spPr>
      </p:sp>
    </p:spTree>
    <p:extLst>
      <p:ext uri="{BB962C8B-B14F-4D97-AF65-F5344CB8AC3E}">
        <p14:creationId xmlns:p14="http://schemas.microsoft.com/office/powerpoint/2010/main" val="3562267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2DB"/>
          </a:solidFill>
          <a:ln/>
        </p:spPr>
        <p:txBody>
          <a:bodyPr/>
          <a:lstStyle/>
          <a:p>
            <a:endParaRPr lang="en-IN"/>
          </a:p>
        </p:txBody>
      </p:sp>
      <p:sp>
        <p:nvSpPr>
          <p:cNvPr id="3" name="Shape 1"/>
          <p:cNvSpPr/>
          <p:nvPr/>
        </p:nvSpPr>
        <p:spPr>
          <a:xfrm>
            <a:off x="0" y="0"/>
            <a:ext cx="14630400" cy="8229600"/>
          </a:xfrm>
          <a:prstGeom prst="rect">
            <a:avLst/>
          </a:prstGeom>
          <a:solidFill>
            <a:srgbClr val="F9F8F5"/>
          </a:solidFill>
          <a:ln/>
        </p:spPr>
        <p:txBody>
          <a:bodyPr/>
          <a:lstStyle/>
          <a:p>
            <a:endParaRPr lang="en-IN"/>
          </a:p>
        </p:txBody>
      </p:sp>
    </p:spTree>
    <p:extLst>
      <p:ext uri="{BB962C8B-B14F-4D97-AF65-F5344CB8AC3E}">
        <p14:creationId xmlns:p14="http://schemas.microsoft.com/office/powerpoint/2010/main" val="38484336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lide 19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2DB"/>
          </a:solidFill>
          <a:ln/>
        </p:spPr>
      </p:sp>
      <p:sp>
        <p:nvSpPr>
          <p:cNvPr id="3" name="Shape 1"/>
          <p:cNvSpPr/>
          <p:nvPr/>
        </p:nvSpPr>
        <p:spPr>
          <a:xfrm>
            <a:off x="0" y="0"/>
            <a:ext cx="14630400" cy="8229600"/>
          </a:xfrm>
          <a:prstGeom prst="rect">
            <a:avLst/>
          </a:prstGeom>
          <a:solidFill>
            <a:srgbClr val="F9F8F5"/>
          </a:solidFill>
          <a:ln/>
        </p:spPr>
      </p:sp>
    </p:spTree>
    <p:extLst>
      <p:ext uri="{BB962C8B-B14F-4D97-AF65-F5344CB8AC3E}">
        <p14:creationId xmlns:p14="http://schemas.microsoft.com/office/powerpoint/2010/main" val="14782973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lide 20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2DB"/>
          </a:solidFill>
          <a:ln/>
        </p:spPr>
      </p:sp>
      <p:sp>
        <p:nvSpPr>
          <p:cNvPr id="3" name="Shape 1"/>
          <p:cNvSpPr/>
          <p:nvPr/>
        </p:nvSpPr>
        <p:spPr>
          <a:xfrm>
            <a:off x="0" y="0"/>
            <a:ext cx="14630400" cy="8229600"/>
          </a:xfrm>
          <a:prstGeom prst="rect">
            <a:avLst/>
          </a:prstGeom>
          <a:solidFill>
            <a:srgbClr val="F9F8F5"/>
          </a:solidFill>
          <a:ln/>
        </p:spPr>
      </p:sp>
    </p:spTree>
    <p:extLst>
      <p:ext uri="{BB962C8B-B14F-4D97-AF65-F5344CB8AC3E}">
        <p14:creationId xmlns:p14="http://schemas.microsoft.com/office/powerpoint/2010/main" val="34402773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lide 21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2DB"/>
          </a:solidFill>
          <a:ln/>
        </p:spPr>
      </p:sp>
      <p:sp>
        <p:nvSpPr>
          <p:cNvPr id="3" name="Shape 1"/>
          <p:cNvSpPr/>
          <p:nvPr/>
        </p:nvSpPr>
        <p:spPr>
          <a:xfrm>
            <a:off x="0" y="0"/>
            <a:ext cx="14630400" cy="8229600"/>
          </a:xfrm>
          <a:prstGeom prst="rect">
            <a:avLst/>
          </a:prstGeom>
          <a:solidFill>
            <a:srgbClr val="F9F8F5"/>
          </a:solidFill>
          <a:ln/>
        </p:spPr>
      </p:sp>
    </p:spTree>
    <p:extLst>
      <p:ext uri="{BB962C8B-B14F-4D97-AF65-F5344CB8AC3E}">
        <p14:creationId xmlns:p14="http://schemas.microsoft.com/office/powerpoint/2010/main" val="13106298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lide 22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2DB"/>
          </a:solidFill>
          <a:ln/>
        </p:spPr>
      </p:sp>
      <p:sp>
        <p:nvSpPr>
          <p:cNvPr id="3" name="Shape 1"/>
          <p:cNvSpPr/>
          <p:nvPr/>
        </p:nvSpPr>
        <p:spPr>
          <a:xfrm>
            <a:off x="0" y="0"/>
            <a:ext cx="14630400" cy="8229600"/>
          </a:xfrm>
          <a:prstGeom prst="rect">
            <a:avLst/>
          </a:prstGeom>
          <a:solidFill>
            <a:srgbClr val="F9F8F5"/>
          </a:solidFill>
          <a:ln/>
        </p:spPr>
      </p:sp>
    </p:spTree>
    <p:extLst>
      <p:ext uri="{BB962C8B-B14F-4D97-AF65-F5344CB8AC3E}">
        <p14:creationId xmlns:p14="http://schemas.microsoft.com/office/powerpoint/2010/main" val="33740798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lide 23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2DB"/>
          </a:solidFill>
          <a:ln/>
        </p:spPr>
      </p:sp>
      <p:sp>
        <p:nvSpPr>
          <p:cNvPr id="3" name="Shape 1"/>
          <p:cNvSpPr/>
          <p:nvPr/>
        </p:nvSpPr>
        <p:spPr>
          <a:xfrm>
            <a:off x="0" y="0"/>
            <a:ext cx="14630400" cy="8229600"/>
          </a:xfrm>
          <a:prstGeom prst="rect">
            <a:avLst/>
          </a:prstGeom>
          <a:solidFill>
            <a:srgbClr val="F9F8F5"/>
          </a:solidFill>
          <a:ln/>
        </p:spPr>
      </p:sp>
    </p:spTree>
    <p:extLst>
      <p:ext uri="{BB962C8B-B14F-4D97-AF65-F5344CB8AC3E}">
        <p14:creationId xmlns:p14="http://schemas.microsoft.com/office/powerpoint/2010/main" val="19341959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lide 24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2DB"/>
          </a:solidFill>
          <a:ln/>
        </p:spPr>
      </p:sp>
      <p:sp>
        <p:nvSpPr>
          <p:cNvPr id="3" name="Shape 1"/>
          <p:cNvSpPr/>
          <p:nvPr/>
        </p:nvSpPr>
        <p:spPr>
          <a:xfrm>
            <a:off x="0" y="0"/>
            <a:ext cx="14630400" cy="8229600"/>
          </a:xfrm>
          <a:prstGeom prst="rect">
            <a:avLst/>
          </a:prstGeom>
          <a:solidFill>
            <a:srgbClr val="F9F8F5"/>
          </a:solidFill>
          <a:ln/>
        </p:spPr>
      </p:sp>
    </p:spTree>
    <p:extLst>
      <p:ext uri="{BB962C8B-B14F-4D97-AF65-F5344CB8AC3E}">
        <p14:creationId xmlns:p14="http://schemas.microsoft.com/office/powerpoint/2010/main" val="233175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lide 25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2DB"/>
          </a:solidFill>
          <a:ln/>
        </p:spPr>
      </p:sp>
      <p:sp>
        <p:nvSpPr>
          <p:cNvPr id="3" name="Shape 1"/>
          <p:cNvSpPr/>
          <p:nvPr/>
        </p:nvSpPr>
        <p:spPr>
          <a:xfrm>
            <a:off x="0" y="0"/>
            <a:ext cx="14630400" cy="8229600"/>
          </a:xfrm>
          <a:prstGeom prst="rect">
            <a:avLst/>
          </a:prstGeom>
          <a:solidFill>
            <a:srgbClr val="F9F8F5"/>
          </a:solidFill>
          <a:ln/>
        </p:spPr>
      </p:sp>
    </p:spTree>
    <p:extLst>
      <p:ext uri="{BB962C8B-B14F-4D97-AF65-F5344CB8AC3E}">
        <p14:creationId xmlns:p14="http://schemas.microsoft.com/office/powerpoint/2010/main" val="35333114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lide 26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2DB"/>
          </a:solidFill>
          <a:ln/>
        </p:spPr>
      </p:sp>
      <p:sp>
        <p:nvSpPr>
          <p:cNvPr id="3" name="Shape 1"/>
          <p:cNvSpPr/>
          <p:nvPr/>
        </p:nvSpPr>
        <p:spPr>
          <a:xfrm>
            <a:off x="0" y="0"/>
            <a:ext cx="14630400" cy="8229600"/>
          </a:xfrm>
          <a:prstGeom prst="rect">
            <a:avLst/>
          </a:prstGeom>
          <a:solidFill>
            <a:srgbClr val="F9F8F5"/>
          </a:solidFill>
          <a:ln/>
        </p:spPr>
      </p:sp>
    </p:spTree>
    <p:extLst>
      <p:ext uri="{BB962C8B-B14F-4D97-AF65-F5344CB8AC3E}">
        <p14:creationId xmlns:p14="http://schemas.microsoft.com/office/powerpoint/2010/main" val="11548873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lide 27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2DB"/>
          </a:solidFill>
          <a:ln/>
        </p:spPr>
      </p:sp>
      <p:sp>
        <p:nvSpPr>
          <p:cNvPr id="3" name="Shape 1"/>
          <p:cNvSpPr/>
          <p:nvPr/>
        </p:nvSpPr>
        <p:spPr>
          <a:xfrm>
            <a:off x="0" y="0"/>
            <a:ext cx="14630400" cy="8229600"/>
          </a:xfrm>
          <a:prstGeom prst="rect">
            <a:avLst/>
          </a:prstGeom>
          <a:solidFill>
            <a:srgbClr val="F9F8F5"/>
          </a:solidFill>
          <a:ln/>
        </p:spPr>
      </p:sp>
    </p:spTree>
    <p:extLst>
      <p:ext uri="{BB962C8B-B14F-4D97-AF65-F5344CB8AC3E}">
        <p14:creationId xmlns:p14="http://schemas.microsoft.com/office/powerpoint/2010/main" val="25041645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lide 28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2DB"/>
          </a:solidFill>
          <a:ln/>
        </p:spPr>
      </p:sp>
      <p:sp>
        <p:nvSpPr>
          <p:cNvPr id="3" name="Shape 1"/>
          <p:cNvSpPr/>
          <p:nvPr/>
        </p:nvSpPr>
        <p:spPr>
          <a:xfrm>
            <a:off x="0" y="0"/>
            <a:ext cx="14630400" cy="8229600"/>
          </a:xfrm>
          <a:prstGeom prst="rect">
            <a:avLst/>
          </a:prstGeom>
          <a:solidFill>
            <a:srgbClr val="F9F8F5"/>
          </a:solidFill>
          <a:ln/>
        </p:spPr>
      </p:sp>
    </p:spTree>
    <p:extLst>
      <p:ext uri="{BB962C8B-B14F-4D97-AF65-F5344CB8AC3E}">
        <p14:creationId xmlns:p14="http://schemas.microsoft.com/office/powerpoint/2010/main" val="1187062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2DB"/>
          </a:solidFill>
          <a:ln/>
        </p:spPr>
      </p:sp>
      <p:sp>
        <p:nvSpPr>
          <p:cNvPr id="3" name="Shape 1"/>
          <p:cNvSpPr/>
          <p:nvPr/>
        </p:nvSpPr>
        <p:spPr>
          <a:xfrm>
            <a:off x="0" y="0"/>
            <a:ext cx="14630400" cy="8229600"/>
          </a:xfrm>
          <a:prstGeom prst="rect">
            <a:avLst/>
          </a:prstGeom>
          <a:solidFill>
            <a:srgbClr val="F9F8F5"/>
          </a:solidFill>
          <a:ln/>
        </p:spPr>
      </p:sp>
    </p:spTree>
    <p:extLst>
      <p:ext uri="{BB962C8B-B14F-4D97-AF65-F5344CB8AC3E}">
        <p14:creationId xmlns:p14="http://schemas.microsoft.com/office/powerpoint/2010/main" val="2380779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lide 29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2DB"/>
          </a:solidFill>
          <a:ln/>
        </p:spPr>
        <p:txBody>
          <a:bodyPr/>
          <a:lstStyle/>
          <a:p>
            <a:endParaRPr lang="en-IN"/>
          </a:p>
        </p:txBody>
      </p:sp>
      <p:sp>
        <p:nvSpPr>
          <p:cNvPr id="3" name="Shape 1"/>
          <p:cNvSpPr/>
          <p:nvPr/>
        </p:nvSpPr>
        <p:spPr>
          <a:xfrm>
            <a:off x="0" y="0"/>
            <a:ext cx="14630400" cy="8229600"/>
          </a:xfrm>
          <a:prstGeom prst="rect">
            <a:avLst/>
          </a:prstGeom>
          <a:solidFill>
            <a:srgbClr val="F9F8F5"/>
          </a:solidFill>
          <a:ln/>
        </p:spPr>
        <p:txBody>
          <a:bodyPr/>
          <a:lstStyle/>
          <a:p>
            <a:endParaRPr lang="en-IN"/>
          </a:p>
        </p:txBody>
      </p:sp>
    </p:spTree>
    <p:extLst>
      <p:ext uri="{BB962C8B-B14F-4D97-AF65-F5344CB8AC3E}">
        <p14:creationId xmlns:p14="http://schemas.microsoft.com/office/powerpoint/2010/main" val="37909649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lide 30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2DB"/>
          </a:solidFill>
          <a:ln/>
        </p:spPr>
      </p:sp>
      <p:sp>
        <p:nvSpPr>
          <p:cNvPr id="3" name="Shape 1"/>
          <p:cNvSpPr/>
          <p:nvPr/>
        </p:nvSpPr>
        <p:spPr>
          <a:xfrm>
            <a:off x="0" y="0"/>
            <a:ext cx="14630400" cy="8229600"/>
          </a:xfrm>
          <a:prstGeom prst="rect">
            <a:avLst/>
          </a:prstGeom>
          <a:solidFill>
            <a:srgbClr val="F9F8F5"/>
          </a:solidFill>
          <a:ln/>
        </p:spPr>
      </p:sp>
    </p:spTree>
    <p:extLst>
      <p:ext uri="{BB962C8B-B14F-4D97-AF65-F5344CB8AC3E}">
        <p14:creationId xmlns:p14="http://schemas.microsoft.com/office/powerpoint/2010/main" val="20440560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Slide 31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2DB"/>
          </a:solidFill>
          <a:ln/>
        </p:spPr>
      </p:sp>
      <p:sp>
        <p:nvSpPr>
          <p:cNvPr id="3" name="Shape 1"/>
          <p:cNvSpPr/>
          <p:nvPr/>
        </p:nvSpPr>
        <p:spPr>
          <a:xfrm>
            <a:off x="0" y="0"/>
            <a:ext cx="14630400" cy="8229600"/>
          </a:xfrm>
          <a:prstGeom prst="rect">
            <a:avLst/>
          </a:prstGeom>
          <a:solidFill>
            <a:srgbClr val="F9F8F5"/>
          </a:solidFill>
          <a:ln/>
        </p:spPr>
      </p:sp>
    </p:spTree>
    <p:extLst>
      <p:ext uri="{BB962C8B-B14F-4D97-AF65-F5344CB8AC3E}">
        <p14:creationId xmlns:p14="http://schemas.microsoft.com/office/powerpoint/2010/main" val="5730138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Slide 32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2DB"/>
          </a:solidFill>
          <a:ln/>
        </p:spPr>
      </p:sp>
      <p:sp>
        <p:nvSpPr>
          <p:cNvPr id="3" name="Shape 1"/>
          <p:cNvSpPr/>
          <p:nvPr/>
        </p:nvSpPr>
        <p:spPr>
          <a:xfrm>
            <a:off x="0" y="0"/>
            <a:ext cx="14630400" cy="8229600"/>
          </a:xfrm>
          <a:prstGeom prst="rect">
            <a:avLst/>
          </a:prstGeom>
          <a:solidFill>
            <a:srgbClr val="F9F8F5"/>
          </a:solidFill>
          <a:ln/>
        </p:spPr>
      </p:sp>
    </p:spTree>
    <p:extLst>
      <p:ext uri="{BB962C8B-B14F-4D97-AF65-F5344CB8AC3E}">
        <p14:creationId xmlns:p14="http://schemas.microsoft.com/office/powerpoint/2010/main" val="34792150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Slide 33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2DB"/>
          </a:solidFill>
          <a:ln/>
        </p:spPr>
      </p:sp>
      <p:sp>
        <p:nvSpPr>
          <p:cNvPr id="3" name="Shape 1"/>
          <p:cNvSpPr/>
          <p:nvPr/>
        </p:nvSpPr>
        <p:spPr>
          <a:xfrm>
            <a:off x="0" y="0"/>
            <a:ext cx="14630400" cy="8229600"/>
          </a:xfrm>
          <a:prstGeom prst="rect">
            <a:avLst/>
          </a:prstGeom>
          <a:solidFill>
            <a:srgbClr val="F9F8F5"/>
          </a:solidFill>
          <a:ln/>
        </p:spPr>
      </p:sp>
    </p:spTree>
    <p:extLst>
      <p:ext uri="{BB962C8B-B14F-4D97-AF65-F5344CB8AC3E}">
        <p14:creationId xmlns:p14="http://schemas.microsoft.com/office/powerpoint/2010/main" val="40891744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Slide 34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2DB"/>
          </a:solidFill>
          <a:ln/>
        </p:spPr>
        <p:txBody>
          <a:bodyPr/>
          <a:lstStyle/>
          <a:p>
            <a:endParaRPr lang="en-IN"/>
          </a:p>
        </p:txBody>
      </p:sp>
      <p:sp>
        <p:nvSpPr>
          <p:cNvPr id="3" name="Shape 1"/>
          <p:cNvSpPr/>
          <p:nvPr/>
        </p:nvSpPr>
        <p:spPr>
          <a:xfrm>
            <a:off x="0" y="0"/>
            <a:ext cx="14630400" cy="8229600"/>
          </a:xfrm>
          <a:prstGeom prst="rect">
            <a:avLst/>
          </a:prstGeom>
          <a:solidFill>
            <a:srgbClr val="F9F8F5"/>
          </a:solidFill>
          <a:ln/>
        </p:spPr>
        <p:txBody>
          <a:bodyPr/>
          <a:lstStyle/>
          <a:p>
            <a:endParaRPr lang="en-IN"/>
          </a:p>
        </p:txBody>
      </p:sp>
    </p:spTree>
    <p:extLst>
      <p:ext uri="{BB962C8B-B14F-4D97-AF65-F5344CB8AC3E}">
        <p14:creationId xmlns:p14="http://schemas.microsoft.com/office/powerpoint/2010/main" val="1271707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Slide 35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2DB"/>
          </a:solidFill>
          <a:ln/>
        </p:spPr>
      </p:sp>
      <p:sp>
        <p:nvSpPr>
          <p:cNvPr id="3" name="Shape 1"/>
          <p:cNvSpPr/>
          <p:nvPr/>
        </p:nvSpPr>
        <p:spPr>
          <a:xfrm>
            <a:off x="0" y="0"/>
            <a:ext cx="14630400" cy="8229600"/>
          </a:xfrm>
          <a:prstGeom prst="rect">
            <a:avLst/>
          </a:prstGeom>
          <a:solidFill>
            <a:srgbClr val="F9F8F5"/>
          </a:solidFill>
          <a:ln/>
        </p:spPr>
      </p:sp>
    </p:spTree>
    <p:extLst>
      <p:ext uri="{BB962C8B-B14F-4D97-AF65-F5344CB8AC3E}">
        <p14:creationId xmlns:p14="http://schemas.microsoft.com/office/powerpoint/2010/main" val="9554722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Slide 36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2DB"/>
          </a:solidFill>
          <a:ln/>
        </p:spPr>
      </p:sp>
      <p:sp>
        <p:nvSpPr>
          <p:cNvPr id="3" name="Shape 1"/>
          <p:cNvSpPr/>
          <p:nvPr/>
        </p:nvSpPr>
        <p:spPr>
          <a:xfrm>
            <a:off x="0" y="0"/>
            <a:ext cx="14630400" cy="8229600"/>
          </a:xfrm>
          <a:prstGeom prst="rect">
            <a:avLst/>
          </a:prstGeom>
          <a:solidFill>
            <a:srgbClr val="F9F8F5"/>
          </a:solidFill>
          <a:ln/>
        </p:spPr>
      </p:sp>
    </p:spTree>
    <p:extLst>
      <p:ext uri="{BB962C8B-B14F-4D97-AF65-F5344CB8AC3E}">
        <p14:creationId xmlns:p14="http://schemas.microsoft.com/office/powerpoint/2010/main" val="17548985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Slide 37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2DB"/>
          </a:solidFill>
          <a:ln/>
        </p:spPr>
      </p:sp>
      <p:sp>
        <p:nvSpPr>
          <p:cNvPr id="3" name="Shape 1"/>
          <p:cNvSpPr/>
          <p:nvPr/>
        </p:nvSpPr>
        <p:spPr>
          <a:xfrm>
            <a:off x="0" y="0"/>
            <a:ext cx="14630400" cy="8229600"/>
          </a:xfrm>
          <a:prstGeom prst="rect">
            <a:avLst/>
          </a:prstGeom>
          <a:solidFill>
            <a:srgbClr val="F9F8F5"/>
          </a:solidFill>
          <a:ln/>
        </p:spPr>
      </p:sp>
    </p:spTree>
    <p:extLst>
      <p:ext uri="{BB962C8B-B14F-4D97-AF65-F5344CB8AC3E}">
        <p14:creationId xmlns:p14="http://schemas.microsoft.com/office/powerpoint/2010/main" val="15721899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lide 38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2DB"/>
          </a:solidFill>
          <a:ln/>
        </p:spPr>
      </p:sp>
      <p:sp>
        <p:nvSpPr>
          <p:cNvPr id="3" name="Shape 1"/>
          <p:cNvSpPr/>
          <p:nvPr/>
        </p:nvSpPr>
        <p:spPr>
          <a:xfrm>
            <a:off x="0" y="0"/>
            <a:ext cx="14630400" cy="8229600"/>
          </a:xfrm>
          <a:prstGeom prst="rect">
            <a:avLst/>
          </a:prstGeom>
          <a:solidFill>
            <a:srgbClr val="F9F8F5"/>
          </a:solidFill>
          <a:ln/>
        </p:spPr>
      </p:sp>
    </p:spTree>
    <p:extLst>
      <p:ext uri="{BB962C8B-B14F-4D97-AF65-F5344CB8AC3E}">
        <p14:creationId xmlns:p14="http://schemas.microsoft.com/office/powerpoint/2010/main" val="3190747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2DB"/>
          </a:solidFill>
          <a:ln/>
        </p:spPr>
      </p:sp>
      <p:sp>
        <p:nvSpPr>
          <p:cNvPr id="3" name="Shape 1"/>
          <p:cNvSpPr/>
          <p:nvPr/>
        </p:nvSpPr>
        <p:spPr>
          <a:xfrm>
            <a:off x="0" y="0"/>
            <a:ext cx="14630400" cy="8229600"/>
          </a:xfrm>
          <a:prstGeom prst="rect">
            <a:avLst/>
          </a:prstGeom>
          <a:solidFill>
            <a:srgbClr val="F9F8F5"/>
          </a:solidFill>
          <a:ln/>
        </p:spPr>
      </p:sp>
    </p:spTree>
    <p:extLst>
      <p:ext uri="{BB962C8B-B14F-4D97-AF65-F5344CB8AC3E}">
        <p14:creationId xmlns:p14="http://schemas.microsoft.com/office/powerpoint/2010/main" val="24112498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lide 39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2DB"/>
          </a:solidFill>
          <a:ln/>
        </p:spPr>
      </p:sp>
      <p:sp>
        <p:nvSpPr>
          <p:cNvPr id="3" name="Shape 1"/>
          <p:cNvSpPr/>
          <p:nvPr/>
        </p:nvSpPr>
        <p:spPr>
          <a:xfrm>
            <a:off x="0" y="0"/>
            <a:ext cx="14630400" cy="8229600"/>
          </a:xfrm>
          <a:prstGeom prst="rect">
            <a:avLst/>
          </a:prstGeom>
          <a:solidFill>
            <a:srgbClr val="F9F8F5"/>
          </a:solidFill>
          <a:ln/>
        </p:spPr>
      </p:sp>
    </p:spTree>
    <p:extLst>
      <p:ext uri="{BB962C8B-B14F-4D97-AF65-F5344CB8AC3E}">
        <p14:creationId xmlns:p14="http://schemas.microsoft.com/office/powerpoint/2010/main" val="2594994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C7128-2C71-D675-5E95-D23AAD0B980F}"/>
              </a:ext>
            </a:extLst>
          </p:cNvPr>
          <p:cNvSpPr>
            <a:spLocks noGrp="1"/>
          </p:cNvSpPr>
          <p:nvPr>
            <p:ph type="ctrTitle"/>
          </p:nvPr>
        </p:nvSpPr>
        <p:spPr>
          <a:xfrm>
            <a:off x="1828800" y="1346836"/>
            <a:ext cx="10972800" cy="2865120"/>
          </a:xfrm>
        </p:spPr>
        <p:txBody>
          <a:bodyPr anchor="b"/>
          <a:lstStyle>
            <a:lvl1pPr algn="ctr">
              <a:defRPr sz="7200"/>
            </a:lvl1pPr>
          </a:lstStyle>
          <a:p>
            <a:r>
              <a:rPr lang="en-US"/>
              <a:t>Click to edit Master title style</a:t>
            </a:r>
            <a:endParaRPr lang="en-IN"/>
          </a:p>
        </p:txBody>
      </p:sp>
      <p:sp>
        <p:nvSpPr>
          <p:cNvPr id="3" name="Subtitle 2">
            <a:extLst>
              <a:ext uri="{FF2B5EF4-FFF2-40B4-BE49-F238E27FC236}">
                <a16:creationId xmlns:a16="http://schemas.microsoft.com/office/drawing/2014/main" id="{A394C162-7CD8-B2A6-BAEF-7DC7A92E92C5}"/>
              </a:ext>
            </a:extLst>
          </p:cNvPr>
          <p:cNvSpPr>
            <a:spLocks noGrp="1"/>
          </p:cNvSpPr>
          <p:nvPr>
            <p:ph type="subTitle" idx="1"/>
          </p:nvPr>
        </p:nvSpPr>
        <p:spPr>
          <a:xfrm>
            <a:off x="1828800" y="4322446"/>
            <a:ext cx="10972800" cy="1986914"/>
          </a:xfr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2F26B0AC-4DE5-AA5E-449E-8BCC915A94C1}"/>
              </a:ext>
            </a:extLst>
          </p:cNvPr>
          <p:cNvSpPr>
            <a:spLocks noGrp="1"/>
          </p:cNvSpPr>
          <p:nvPr>
            <p:ph type="dt" sz="half" idx="10"/>
          </p:nvPr>
        </p:nvSpPr>
        <p:spPr/>
        <p:txBody>
          <a:bodyPr/>
          <a:lstStyle/>
          <a:p>
            <a:fld id="{865E4F71-6532-4650-85E3-99D69B2B19EF}" type="datetimeFigureOut">
              <a:rPr lang="en-IN" smtClean="0"/>
              <a:t>17-10-2025</a:t>
            </a:fld>
            <a:endParaRPr lang="en-IN"/>
          </a:p>
        </p:txBody>
      </p:sp>
      <p:sp>
        <p:nvSpPr>
          <p:cNvPr id="5" name="Footer Placeholder 4">
            <a:extLst>
              <a:ext uri="{FF2B5EF4-FFF2-40B4-BE49-F238E27FC236}">
                <a16:creationId xmlns:a16="http://schemas.microsoft.com/office/drawing/2014/main" id="{B9606DFC-527F-C465-DFC8-9AA9BE52059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EEEDAAA-409E-1E5E-C504-89D9A23EB111}"/>
              </a:ext>
            </a:extLst>
          </p:cNvPr>
          <p:cNvSpPr>
            <a:spLocks noGrp="1"/>
          </p:cNvSpPr>
          <p:nvPr>
            <p:ph type="sldNum" sz="quarter" idx="12"/>
          </p:nvPr>
        </p:nvSpPr>
        <p:spPr/>
        <p:txBody>
          <a:bodyPr/>
          <a:lstStyle/>
          <a:p>
            <a:fld id="{54DF0D7D-9520-4978-A940-C1ECFBA7AF84}" type="slidenum">
              <a:rPr lang="en-IN" smtClean="0"/>
              <a:t>‹#›</a:t>
            </a:fld>
            <a:endParaRPr lang="en-IN"/>
          </a:p>
        </p:txBody>
      </p:sp>
    </p:spTree>
    <p:extLst>
      <p:ext uri="{BB962C8B-B14F-4D97-AF65-F5344CB8AC3E}">
        <p14:creationId xmlns:p14="http://schemas.microsoft.com/office/powerpoint/2010/main" val="4794879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70DC4-5217-5308-6614-810347B41BED}"/>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EF35DAFF-9658-A201-3A0A-61D8E1833A5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F3CCE25-F4E8-2482-84A7-17DFF4C7FCB6}"/>
              </a:ext>
            </a:extLst>
          </p:cNvPr>
          <p:cNvSpPr>
            <a:spLocks noGrp="1"/>
          </p:cNvSpPr>
          <p:nvPr>
            <p:ph type="dt" sz="half" idx="10"/>
          </p:nvPr>
        </p:nvSpPr>
        <p:spPr/>
        <p:txBody>
          <a:bodyPr/>
          <a:lstStyle/>
          <a:p>
            <a:fld id="{865E4F71-6532-4650-85E3-99D69B2B19EF}" type="datetimeFigureOut">
              <a:rPr lang="en-IN" smtClean="0"/>
              <a:t>17-10-2025</a:t>
            </a:fld>
            <a:endParaRPr lang="en-IN"/>
          </a:p>
        </p:txBody>
      </p:sp>
      <p:sp>
        <p:nvSpPr>
          <p:cNvPr id="5" name="Footer Placeholder 4">
            <a:extLst>
              <a:ext uri="{FF2B5EF4-FFF2-40B4-BE49-F238E27FC236}">
                <a16:creationId xmlns:a16="http://schemas.microsoft.com/office/drawing/2014/main" id="{D17E4B69-8A01-A6B6-CDCE-F432A02E1EF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EC4B615-2994-3DF6-5422-FEC2FD29BF53}"/>
              </a:ext>
            </a:extLst>
          </p:cNvPr>
          <p:cNvSpPr>
            <a:spLocks noGrp="1"/>
          </p:cNvSpPr>
          <p:nvPr>
            <p:ph type="sldNum" sz="quarter" idx="12"/>
          </p:nvPr>
        </p:nvSpPr>
        <p:spPr/>
        <p:txBody>
          <a:bodyPr/>
          <a:lstStyle/>
          <a:p>
            <a:fld id="{54DF0D7D-9520-4978-A940-C1ECFBA7AF84}" type="slidenum">
              <a:rPr lang="en-IN" smtClean="0"/>
              <a:t>‹#›</a:t>
            </a:fld>
            <a:endParaRPr lang="en-IN"/>
          </a:p>
        </p:txBody>
      </p:sp>
    </p:spTree>
    <p:extLst>
      <p:ext uri="{BB962C8B-B14F-4D97-AF65-F5344CB8AC3E}">
        <p14:creationId xmlns:p14="http://schemas.microsoft.com/office/powerpoint/2010/main" val="3542371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8FF7F-3ABF-1284-ACEB-647ACB52A76C}"/>
              </a:ext>
            </a:extLst>
          </p:cNvPr>
          <p:cNvSpPr>
            <a:spLocks noGrp="1"/>
          </p:cNvSpPr>
          <p:nvPr>
            <p:ph type="title"/>
          </p:nvPr>
        </p:nvSpPr>
        <p:spPr>
          <a:xfrm>
            <a:off x="998220" y="2051686"/>
            <a:ext cx="12618720" cy="3423284"/>
          </a:xfrm>
        </p:spPr>
        <p:txBody>
          <a:bodyPr anchor="b"/>
          <a:lstStyle>
            <a:lvl1pPr>
              <a:defRPr sz="72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24845D1B-9B2A-E8EA-AB1F-9F7E4FB4BC1C}"/>
              </a:ext>
            </a:extLst>
          </p:cNvPr>
          <p:cNvSpPr>
            <a:spLocks noGrp="1"/>
          </p:cNvSpPr>
          <p:nvPr>
            <p:ph type="body" idx="1"/>
          </p:nvPr>
        </p:nvSpPr>
        <p:spPr>
          <a:xfrm>
            <a:off x="998220" y="5507356"/>
            <a:ext cx="12618720" cy="1800224"/>
          </a:xfrm>
        </p:spPr>
        <p:txBody>
          <a:bodyPr/>
          <a:lstStyle>
            <a:lvl1pPr marL="0" indent="0">
              <a:buNone/>
              <a:defRPr sz="2880">
                <a:solidFill>
                  <a:schemeClr val="tx1">
                    <a:tint val="82000"/>
                  </a:schemeClr>
                </a:solidFill>
              </a:defRPr>
            </a:lvl1pPr>
            <a:lvl2pPr marL="548640" indent="0">
              <a:buNone/>
              <a:defRPr sz="2400">
                <a:solidFill>
                  <a:schemeClr val="tx1">
                    <a:tint val="82000"/>
                  </a:schemeClr>
                </a:solidFill>
              </a:defRPr>
            </a:lvl2pPr>
            <a:lvl3pPr marL="1097280" indent="0">
              <a:buNone/>
              <a:defRPr sz="2160">
                <a:solidFill>
                  <a:schemeClr val="tx1">
                    <a:tint val="82000"/>
                  </a:schemeClr>
                </a:solidFill>
              </a:defRPr>
            </a:lvl3pPr>
            <a:lvl4pPr marL="1645920" indent="0">
              <a:buNone/>
              <a:defRPr sz="1920">
                <a:solidFill>
                  <a:schemeClr val="tx1">
                    <a:tint val="82000"/>
                  </a:schemeClr>
                </a:solidFill>
              </a:defRPr>
            </a:lvl4pPr>
            <a:lvl5pPr marL="2194560" indent="0">
              <a:buNone/>
              <a:defRPr sz="1920">
                <a:solidFill>
                  <a:schemeClr val="tx1">
                    <a:tint val="82000"/>
                  </a:schemeClr>
                </a:solidFill>
              </a:defRPr>
            </a:lvl5pPr>
            <a:lvl6pPr marL="2743200" indent="0">
              <a:buNone/>
              <a:defRPr sz="1920">
                <a:solidFill>
                  <a:schemeClr val="tx1">
                    <a:tint val="82000"/>
                  </a:schemeClr>
                </a:solidFill>
              </a:defRPr>
            </a:lvl6pPr>
            <a:lvl7pPr marL="3291840" indent="0">
              <a:buNone/>
              <a:defRPr sz="1920">
                <a:solidFill>
                  <a:schemeClr val="tx1">
                    <a:tint val="82000"/>
                  </a:schemeClr>
                </a:solidFill>
              </a:defRPr>
            </a:lvl7pPr>
            <a:lvl8pPr marL="3840480" indent="0">
              <a:buNone/>
              <a:defRPr sz="1920">
                <a:solidFill>
                  <a:schemeClr val="tx1">
                    <a:tint val="82000"/>
                  </a:schemeClr>
                </a:solidFill>
              </a:defRPr>
            </a:lvl8pPr>
            <a:lvl9pPr marL="4389120" indent="0">
              <a:buNone/>
              <a:defRPr sz="192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4B8950-230E-D1AB-A7F7-C4BE486A019D}"/>
              </a:ext>
            </a:extLst>
          </p:cNvPr>
          <p:cNvSpPr>
            <a:spLocks noGrp="1"/>
          </p:cNvSpPr>
          <p:nvPr>
            <p:ph type="dt" sz="half" idx="10"/>
          </p:nvPr>
        </p:nvSpPr>
        <p:spPr/>
        <p:txBody>
          <a:bodyPr/>
          <a:lstStyle/>
          <a:p>
            <a:fld id="{865E4F71-6532-4650-85E3-99D69B2B19EF}" type="datetimeFigureOut">
              <a:rPr lang="en-IN" smtClean="0"/>
              <a:t>17-10-2025</a:t>
            </a:fld>
            <a:endParaRPr lang="en-IN"/>
          </a:p>
        </p:txBody>
      </p:sp>
      <p:sp>
        <p:nvSpPr>
          <p:cNvPr id="5" name="Footer Placeholder 4">
            <a:extLst>
              <a:ext uri="{FF2B5EF4-FFF2-40B4-BE49-F238E27FC236}">
                <a16:creationId xmlns:a16="http://schemas.microsoft.com/office/drawing/2014/main" id="{DF3ABF85-F82F-2D67-A5F2-011575A5DBA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357DD82-9EAA-4167-87FA-0856C15E8ABC}"/>
              </a:ext>
            </a:extLst>
          </p:cNvPr>
          <p:cNvSpPr>
            <a:spLocks noGrp="1"/>
          </p:cNvSpPr>
          <p:nvPr>
            <p:ph type="sldNum" sz="quarter" idx="12"/>
          </p:nvPr>
        </p:nvSpPr>
        <p:spPr/>
        <p:txBody>
          <a:bodyPr/>
          <a:lstStyle/>
          <a:p>
            <a:fld id="{54DF0D7D-9520-4978-A940-C1ECFBA7AF84}" type="slidenum">
              <a:rPr lang="en-IN" smtClean="0"/>
              <a:t>‹#›</a:t>
            </a:fld>
            <a:endParaRPr lang="en-IN"/>
          </a:p>
        </p:txBody>
      </p:sp>
    </p:spTree>
    <p:extLst>
      <p:ext uri="{BB962C8B-B14F-4D97-AF65-F5344CB8AC3E}">
        <p14:creationId xmlns:p14="http://schemas.microsoft.com/office/powerpoint/2010/main" val="35206771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824BD-2B1A-86EF-B6AF-05C5B518DAD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5F00ADCB-F606-7D66-C5C7-7D6F902AAFF3}"/>
              </a:ext>
            </a:extLst>
          </p:cNvPr>
          <p:cNvSpPr>
            <a:spLocks noGrp="1"/>
          </p:cNvSpPr>
          <p:nvPr>
            <p:ph sz="half" idx="1"/>
          </p:nvPr>
        </p:nvSpPr>
        <p:spPr>
          <a:xfrm>
            <a:off x="1005840" y="2190750"/>
            <a:ext cx="6217920" cy="52216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1EAEFDCD-3408-B2AA-8352-8B98CA65676D}"/>
              </a:ext>
            </a:extLst>
          </p:cNvPr>
          <p:cNvSpPr>
            <a:spLocks noGrp="1"/>
          </p:cNvSpPr>
          <p:nvPr>
            <p:ph sz="half" idx="2"/>
          </p:nvPr>
        </p:nvSpPr>
        <p:spPr>
          <a:xfrm>
            <a:off x="7406640" y="2190750"/>
            <a:ext cx="6217920" cy="52216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19A80AA-EAD2-90C8-9BD7-889F7D3C4722}"/>
              </a:ext>
            </a:extLst>
          </p:cNvPr>
          <p:cNvSpPr>
            <a:spLocks noGrp="1"/>
          </p:cNvSpPr>
          <p:nvPr>
            <p:ph type="dt" sz="half" idx="10"/>
          </p:nvPr>
        </p:nvSpPr>
        <p:spPr/>
        <p:txBody>
          <a:bodyPr/>
          <a:lstStyle/>
          <a:p>
            <a:fld id="{865E4F71-6532-4650-85E3-99D69B2B19EF}" type="datetimeFigureOut">
              <a:rPr lang="en-IN" smtClean="0"/>
              <a:t>17-10-2025</a:t>
            </a:fld>
            <a:endParaRPr lang="en-IN"/>
          </a:p>
        </p:txBody>
      </p:sp>
      <p:sp>
        <p:nvSpPr>
          <p:cNvPr id="6" name="Footer Placeholder 5">
            <a:extLst>
              <a:ext uri="{FF2B5EF4-FFF2-40B4-BE49-F238E27FC236}">
                <a16:creationId xmlns:a16="http://schemas.microsoft.com/office/drawing/2014/main" id="{D828E187-C8BD-7097-C58A-896F7D2828B8}"/>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38969D70-C415-FD90-8664-709189913396}"/>
              </a:ext>
            </a:extLst>
          </p:cNvPr>
          <p:cNvSpPr>
            <a:spLocks noGrp="1"/>
          </p:cNvSpPr>
          <p:nvPr>
            <p:ph type="sldNum" sz="quarter" idx="12"/>
          </p:nvPr>
        </p:nvSpPr>
        <p:spPr/>
        <p:txBody>
          <a:bodyPr/>
          <a:lstStyle/>
          <a:p>
            <a:fld id="{54DF0D7D-9520-4978-A940-C1ECFBA7AF84}" type="slidenum">
              <a:rPr lang="en-IN" smtClean="0"/>
              <a:t>‹#›</a:t>
            </a:fld>
            <a:endParaRPr lang="en-IN"/>
          </a:p>
        </p:txBody>
      </p:sp>
    </p:spTree>
    <p:extLst>
      <p:ext uri="{BB962C8B-B14F-4D97-AF65-F5344CB8AC3E}">
        <p14:creationId xmlns:p14="http://schemas.microsoft.com/office/powerpoint/2010/main" val="39399311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CD2D5-BD96-BD94-0A04-956B374BE825}"/>
              </a:ext>
            </a:extLst>
          </p:cNvPr>
          <p:cNvSpPr>
            <a:spLocks noGrp="1"/>
          </p:cNvSpPr>
          <p:nvPr>
            <p:ph type="title"/>
          </p:nvPr>
        </p:nvSpPr>
        <p:spPr>
          <a:xfrm>
            <a:off x="1007746" y="438150"/>
            <a:ext cx="12618720" cy="1590676"/>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BE709802-E67B-BDF7-F068-6C2EBEA2EDEB}"/>
              </a:ext>
            </a:extLst>
          </p:cNvPr>
          <p:cNvSpPr>
            <a:spLocks noGrp="1"/>
          </p:cNvSpPr>
          <p:nvPr>
            <p:ph type="body" idx="1"/>
          </p:nvPr>
        </p:nvSpPr>
        <p:spPr>
          <a:xfrm>
            <a:off x="1007746" y="2017396"/>
            <a:ext cx="6189344"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4" name="Content Placeholder 3">
            <a:extLst>
              <a:ext uri="{FF2B5EF4-FFF2-40B4-BE49-F238E27FC236}">
                <a16:creationId xmlns:a16="http://schemas.microsoft.com/office/drawing/2014/main" id="{3F70EFC5-C288-ADEA-7495-93B0701D7C90}"/>
              </a:ext>
            </a:extLst>
          </p:cNvPr>
          <p:cNvSpPr>
            <a:spLocks noGrp="1"/>
          </p:cNvSpPr>
          <p:nvPr>
            <p:ph sz="half" idx="2"/>
          </p:nvPr>
        </p:nvSpPr>
        <p:spPr>
          <a:xfrm>
            <a:off x="1007746" y="3006090"/>
            <a:ext cx="6189344" cy="4421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F7F17A5C-8C55-9DDC-C4AD-75C4256C9533}"/>
              </a:ext>
            </a:extLst>
          </p:cNvPr>
          <p:cNvSpPr>
            <a:spLocks noGrp="1"/>
          </p:cNvSpPr>
          <p:nvPr>
            <p:ph type="body" sz="quarter" idx="3"/>
          </p:nvPr>
        </p:nvSpPr>
        <p:spPr>
          <a:xfrm>
            <a:off x="7406640" y="2017396"/>
            <a:ext cx="6219826"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6" name="Content Placeholder 5">
            <a:extLst>
              <a:ext uri="{FF2B5EF4-FFF2-40B4-BE49-F238E27FC236}">
                <a16:creationId xmlns:a16="http://schemas.microsoft.com/office/drawing/2014/main" id="{6D42E4D5-E107-5B0B-7555-8A17C030836E}"/>
              </a:ext>
            </a:extLst>
          </p:cNvPr>
          <p:cNvSpPr>
            <a:spLocks noGrp="1"/>
          </p:cNvSpPr>
          <p:nvPr>
            <p:ph sz="quarter" idx="4"/>
          </p:nvPr>
        </p:nvSpPr>
        <p:spPr>
          <a:xfrm>
            <a:off x="7406640" y="3006090"/>
            <a:ext cx="6219826" cy="4421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B47665A6-4AFE-702E-0DCA-BA44FFE590ED}"/>
              </a:ext>
            </a:extLst>
          </p:cNvPr>
          <p:cNvSpPr>
            <a:spLocks noGrp="1"/>
          </p:cNvSpPr>
          <p:nvPr>
            <p:ph type="dt" sz="half" idx="10"/>
          </p:nvPr>
        </p:nvSpPr>
        <p:spPr/>
        <p:txBody>
          <a:bodyPr/>
          <a:lstStyle/>
          <a:p>
            <a:fld id="{865E4F71-6532-4650-85E3-99D69B2B19EF}" type="datetimeFigureOut">
              <a:rPr lang="en-IN" smtClean="0"/>
              <a:t>17-10-2025</a:t>
            </a:fld>
            <a:endParaRPr lang="en-IN"/>
          </a:p>
        </p:txBody>
      </p:sp>
      <p:sp>
        <p:nvSpPr>
          <p:cNvPr id="8" name="Footer Placeholder 7">
            <a:extLst>
              <a:ext uri="{FF2B5EF4-FFF2-40B4-BE49-F238E27FC236}">
                <a16:creationId xmlns:a16="http://schemas.microsoft.com/office/drawing/2014/main" id="{02D045E4-F2A0-5D46-90FB-1E70C68EBF02}"/>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489AE021-B990-9FC8-60EA-3F2E7A160322}"/>
              </a:ext>
            </a:extLst>
          </p:cNvPr>
          <p:cNvSpPr>
            <a:spLocks noGrp="1"/>
          </p:cNvSpPr>
          <p:nvPr>
            <p:ph type="sldNum" sz="quarter" idx="12"/>
          </p:nvPr>
        </p:nvSpPr>
        <p:spPr/>
        <p:txBody>
          <a:bodyPr/>
          <a:lstStyle/>
          <a:p>
            <a:fld id="{54DF0D7D-9520-4978-A940-C1ECFBA7AF84}" type="slidenum">
              <a:rPr lang="en-IN" smtClean="0"/>
              <a:t>‹#›</a:t>
            </a:fld>
            <a:endParaRPr lang="en-IN"/>
          </a:p>
        </p:txBody>
      </p:sp>
    </p:spTree>
    <p:extLst>
      <p:ext uri="{BB962C8B-B14F-4D97-AF65-F5344CB8AC3E}">
        <p14:creationId xmlns:p14="http://schemas.microsoft.com/office/powerpoint/2010/main" val="9013681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00F54-4402-955C-D05B-355BC92ED63E}"/>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727D91CD-7001-35DF-4077-A028EAFB8643}"/>
              </a:ext>
            </a:extLst>
          </p:cNvPr>
          <p:cNvSpPr>
            <a:spLocks noGrp="1"/>
          </p:cNvSpPr>
          <p:nvPr>
            <p:ph type="dt" sz="half" idx="10"/>
          </p:nvPr>
        </p:nvSpPr>
        <p:spPr/>
        <p:txBody>
          <a:bodyPr/>
          <a:lstStyle/>
          <a:p>
            <a:fld id="{865E4F71-6532-4650-85E3-99D69B2B19EF}" type="datetimeFigureOut">
              <a:rPr lang="en-IN" smtClean="0"/>
              <a:t>17-10-2025</a:t>
            </a:fld>
            <a:endParaRPr lang="en-IN"/>
          </a:p>
        </p:txBody>
      </p:sp>
      <p:sp>
        <p:nvSpPr>
          <p:cNvPr id="4" name="Footer Placeholder 3">
            <a:extLst>
              <a:ext uri="{FF2B5EF4-FFF2-40B4-BE49-F238E27FC236}">
                <a16:creationId xmlns:a16="http://schemas.microsoft.com/office/drawing/2014/main" id="{A562E410-75C4-BB15-77B8-7F419D93AEE3}"/>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C0AF827A-76EE-E25E-1A73-D1BECD95CEB5}"/>
              </a:ext>
            </a:extLst>
          </p:cNvPr>
          <p:cNvSpPr>
            <a:spLocks noGrp="1"/>
          </p:cNvSpPr>
          <p:nvPr>
            <p:ph type="sldNum" sz="quarter" idx="12"/>
          </p:nvPr>
        </p:nvSpPr>
        <p:spPr/>
        <p:txBody>
          <a:bodyPr/>
          <a:lstStyle/>
          <a:p>
            <a:fld id="{54DF0D7D-9520-4978-A940-C1ECFBA7AF84}" type="slidenum">
              <a:rPr lang="en-IN" smtClean="0"/>
              <a:t>‹#›</a:t>
            </a:fld>
            <a:endParaRPr lang="en-IN"/>
          </a:p>
        </p:txBody>
      </p:sp>
    </p:spTree>
    <p:extLst>
      <p:ext uri="{BB962C8B-B14F-4D97-AF65-F5344CB8AC3E}">
        <p14:creationId xmlns:p14="http://schemas.microsoft.com/office/powerpoint/2010/main" val="27667806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39F803-D103-DFFD-4167-61844BF19905}"/>
              </a:ext>
            </a:extLst>
          </p:cNvPr>
          <p:cNvSpPr>
            <a:spLocks noGrp="1"/>
          </p:cNvSpPr>
          <p:nvPr>
            <p:ph type="dt" sz="half" idx="10"/>
          </p:nvPr>
        </p:nvSpPr>
        <p:spPr/>
        <p:txBody>
          <a:bodyPr/>
          <a:lstStyle/>
          <a:p>
            <a:fld id="{865E4F71-6532-4650-85E3-99D69B2B19EF}" type="datetimeFigureOut">
              <a:rPr lang="en-IN" smtClean="0"/>
              <a:t>17-10-2025</a:t>
            </a:fld>
            <a:endParaRPr lang="en-IN"/>
          </a:p>
        </p:txBody>
      </p:sp>
      <p:sp>
        <p:nvSpPr>
          <p:cNvPr id="3" name="Footer Placeholder 2">
            <a:extLst>
              <a:ext uri="{FF2B5EF4-FFF2-40B4-BE49-F238E27FC236}">
                <a16:creationId xmlns:a16="http://schemas.microsoft.com/office/drawing/2014/main" id="{5BC69E47-D837-5FB9-28E1-96C8B134AC4F}"/>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E7C5DC74-FFCB-E340-C097-7F6B7442CAEF}"/>
              </a:ext>
            </a:extLst>
          </p:cNvPr>
          <p:cNvSpPr>
            <a:spLocks noGrp="1"/>
          </p:cNvSpPr>
          <p:nvPr>
            <p:ph type="sldNum" sz="quarter" idx="12"/>
          </p:nvPr>
        </p:nvSpPr>
        <p:spPr/>
        <p:txBody>
          <a:bodyPr/>
          <a:lstStyle/>
          <a:p>
            <a:fld id="{54DF0D7D-9520-4978-A940-C1ECFBA7AF84}" type="slidenum">
              <a:rPr lang="en-IN" smtClean="0"/>
              <a:t>‹#›</a:t>
            </a:fld>
            <a:endParaRPr lang="en-IN"/>
          </a:p>
        </p:txBody>
      </p:sp>
    </p:spTree>
    <p:extLst>
      <p:ext uri="{BB962C8B-B14F-4D97-AF65-F5344CB8AC3E}">
        <p14:creationId xmlns:p14="http://schemas.microsoft.com/office/powerpoint/2010/main" val="983857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A2AAC-7F82-2D2F-12E1-CB48D753BDC3}"/>
              </a:ext>
            </a:extLst>
          </p:cNvPr>
          <p:cNvSpPr>
            <a:spLocks noGrp="1"/>
          </p:cNvSpPr>
          <p:nvPr>
            <p:ph type="title"/>
          </p:nvPr>
        </p:nvSpPr>
        <p:spPr>
          <a:xfrm>
            <a:off x="1007746" y="548640"/>
            <a:ext cx="4718684" cy="1920240"/>
          </a:xfrm>
        </p:spPr>
        <p:txBody>
          <a:bodyPr anchor="b"/>
          <a:lstStyle>
            <a:lvl1pPr>
              <a:defRPr sz="384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29A0DF3B-900E-24CA-7F7D-91B0CCFBA6C7}"/>
              </a:ext>
            </a:extLst>
          </p:cNvPr>
          <p:cNvSpPr>
            <a:spLocks noGrp="1"/>
          </p:cNvSpPr>
          <p:nvPr>
            <p:ph idx="1"/>
          </p:nvPr>
        </p:nvSpPr>
        <p:spPr>
          <a:xfrm>
            <a:off x="6219826" y="1184911"/>
            <a:ext cx="7406640" cy="5848350"/>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5B0AE1C5-C836-3CE1-1066-691BBEAF7762}"/>
              </a:ext>
            </a:extLst>
          </p:cNvPr>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a:extLst>
              <a:ext uri="{FF2B5EF4-FFF2-40B4-BE49-F238E27FC236}">
                <a16:creationId xmlns:a16="http://schemas.microsoft.com/office/drawing/2014/main" id="{AEFAB41E-F032-4028-9DFC-CBC0531AE976}"/>
              </a:ext>
            </a:extLst>
          </p:cNvPr>
          <p:cNvSpPr>
            <a:spLocks noGrp="1"/>
          </p:cNvSpPr>
          <p:nvPr>
            <p:ph type="dt" sz="half" idx="10"/>
          </p:nvPr>
        </p:nvSpPr>
        <p:spPr/>
        <p:txBody>
          <a:bodyPr/>
          <a:lstStyle/>
          <a:p>
            <a:fld id="{865E4F71-6532-4650-85E3-99D69B2B19EF}" type="datetimeFigureOut">
              <a:rPr lang="en-IN" smtClean="0"/>
              <a:t>17-10-2025</a:t>
            </a:fld>
            <a:endParaRPr lang="en-IN"/>
          </a:p>
        </p:txBody>
      </p:sp>
      <p:sp>
        <p:nvSpPr>
          <p:cNvPr id="6" name="Footer Placeholder 5">
            <a:extLst>
              <a:ext uri="{FF2B5EF4-FFF2-40B4-BE49-F238E27FC236}">
                <a16:creationId xmlns:a16="http://schemas.microsoft.com/office/drawing/2014/main" id="{B8A4DF56-FFF1-59E4-F81A-DED2C245D716}"/>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BE2D56ED-AE91-14F3-2586-3F3CDA8B9651}"/>
              </a:ext>
            </a:extLst>
          </p:cNvPr>
          <p:cNvSpPr>
            <a:spLocks noGrp="1"/>
          </p:cNvSpPr>
          <p:nvPr>
            <p:ph type="sldNum" sz="quarter" idx="12"/>
          </p:nvPr>
        </p:nvSpPr>
        <p:spPr/>
        <p:txBody>
          <a:bodyPr/>
          <a:lstStyle/>
          <a:p>
            <a:fld id="{54DF0D7D-9520-4978-A940-C1ECFBA7AF84}" type="slidenum">
              <a:rPr lang="en-IN" smtClean="0"/>
              <a:t>‹#›</a:t>
            </a:fld>
            <a:endParaRPr lang="en-IN"/>
          </a:p>
        </p:txBody>
      </p:sp>
    </p:spTree>
    <p:extLst>
      <p:ext uri="{BB962C8B-B14F-4D97-AF65-F5344CB8AC3E}">
        <p14:creationId xmlns:p14="http://schemas.microsoft.com/office/powerpoint/2010/main" val="11805631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760E3-1F84-7C13-5031-1E023DFB6C71}"/>
              </a:ext>
            </a:extLst>
          </p:cNvPr>
          <p:cNvSpPr>
            <a:spLocks noGrp="1"/>
          </p:cNvSpPr>
          <p:nvPr>
            <p:ph type="title"/>
          </p:nvPr>
        </p:nvSpPr>
        <p:spPr>
          <a:xfrm>
            <a:off x="1007746" y="548640"/>
            <a:ext cx="4718684" cy="1920240"/>
          </a:xfrm>
        </p:spPr>
        <p:txBody>
          <a:bodyPr anchor="b"/>
          <a:lstStyle>
            <a:lvl1pPr>
              <a:defRPr sz="384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9CAFF806-9160-D0BD-D828-A277B7C19AFC}"/>
              </a:ext>
            </a:extLst>
          </p:cNvPr>
          <p:cNvSpPr>
            <a:spLocks noGrp="1"/>
          </p:cNvSpPr>
          <p:nvPr>
            <p:ph type="pic" idx="1"/>
          </p:nvPr>
        </p:nvSpPr>
        <p:spPr>
          <a:xfrm>
            <a:off x="6219826" y="1184911"/>
            <a:ext cx="7406640" cy="5848350"/>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en-IN"/>
          </a:p>
        </p:txBody>
      </p:sp>
      <p:sp>
        <p:nvSpPr>
          <p:cNvPr id="4" name="Text Placeholder 3">
            <a:extLst>
              <a:ext uri="{FF2B5EF4-FFF2-40B4-BE49-F238E27FC236}">
                <a16:creationId xmlns:a16="http://schemas.microsoft.com/office/drawing/2014/main" id="{0F699B47-F966-1CBB-3369-44AF0D76B09E}"/>
              </a:ext>
            </a:extLst>
          </p:cNvPr>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a:extLst>
              <a:ext uri="{FF2B5EF4-FFF2-40B4-BE49-F238E27FC236}">
                <a16:creationId xmlns:a16="http://schemas.microsoft.com/office/drawing/2014/main" id="{DA4605DB-6DE6-D41F-29BD-648231ED2178}"/>
              </a:ext>
            </a:extLst>
          </p:cNvPr>
          <p:cNvSpPr>
            <a:spLocks noGrp="1"/>
          </p:cNvSpPr>
          <p:nvPr>
            <p:ph type="dt" sz="half" idx="10"/>
          </p:nvPr>
        </p:nvSpPr>
        <p:spPr/>
        <p:txBody>
          <a:bodyPr/>
          <a:lstStyle/>
          <a:p>
            <a:fld id="{865E4F71-6532-4650-85E3-99D69B2B19EF}" type="datetimeFigureOut">
              <a:rPr lang="en-IN" smtClean="0"/>
              <a:t>17-10-2025</a:t>
            </a:fld>
            <a:endParaRPr lang="en-IN"/>
          </a:p>
        </p:txBody>
      </p:sp>
      <p:sp>
        <p:nvSpPr>
          <p:cNvPr id="6" name="Footer Placeholder 5">
            <a:extLst>
              <a:ext uri="{FF2B5EF4-FFF2-40B4-BE49-F238E27FC236}">
                <a16:creationId xmlns:a16="http://schemas.microsoft.com/office/drawing/2014/main" id="{194A3173-2CC7-09AB-9ADF-CEDFA5E34340}"/>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F0AF4D78-66A9-C4D4-7482-496377BDBCF6}"/>
              </a:ext>
            </a:extLst>
          </p:cNvPr>
          <p:cNvSpPr>
            <a:spLocks noGrp="1"/>
          </p:cNvSpPr>
          <p:nvPr>
            <p:ph type="sldNum" sz="quarter" idx="12"/>
          </p:nvPr>
        </p:nvSpPr>
        <p:spPr/>
        <p:txBody>
          <a:bodyPr/>
          <a:lstStyle/>
          <a:p>
            <a:fld id="{54DF0D7D-9520-4978-A940-C1ECFBA7AF84}" type="slidenum">
              <a:rPr lang="en-IN" smtClean="0"/>
              <a:t>‹#›</a:t>
            </a:fld>
            <a:endParaRPr lang="en-IN"/>
          </a:p>
        </p:txBody>
      </p:sp>
    </p:spTree>
    <p:extLst>
      <p:ext uri="{BB962C8B-B14F-4D97-AF65-F5344CB8AC3E}">
        <p14:creationId xmlns:p14="http://schemas.microsoft.com/office/powerpoint/2010/main" val="4187017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2DB"/>
          </a:solidFill>
          <a:ln/>
        </p:spPr>
      </p:sp>
      <p:sp>
        <p:nvSpPr>
          <p:cNvPr id="3" name="Shape 1"/>
          <p:cNvSpPr/>
          <p:nvPr/>
        </p:nvSpPr>
        <p:spPr>
          <a:xfrm>
            <a:off x="0" y="0"/>
            <a:ext cx="14630400" cy="8229600"/>
          </a:xfrm>
          <a:prstGeom prst="rect">
            <a:avLst/>
          </a:prstGeom>
          <a:solidFill>
            <a:srgbClr val="F9F8F5"/>
          </a:solidFill>
          <a:ln/>
        </p:spPr>
      </p:sp>
    </p:spTree>
    <p:extLst>
      <p:ext uri="{BB962C8B-B14F-4D97-AF65-F5344CB8AC3E}">
        <p14:creationId xmlns:p14="http://schemas.microsoft.com/office/powerpoint/2010/main" val="25919491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83BA5-3B0D-CDAE-7CE2-40DE385FA37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3D096463-1B89-F294-ACEB-9D202D5E96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31D5862-2E8C-4AEA-2D81-CB3C4585B1B9}"/>
              </a:ext>
            </a:extLst>
          </p:cNvPr>
          <p:cNvSpPr>
            <a:spLocks noGrp="1"/>
          </p:cNvSpPr>
          <p:nvPr>
            <p:ph type="dt" sz="half" idx="10"/>
          </p:nvPr>
        </p:nvSpPr>
        <p:spPr/>
        <p:txBody>
          <a:bodyPr/>
          <a:lstStyle/>
          <a:p>
            <a:fld id="{865E4F71-6532-4650-85E3-99D69B2B19EF}" type="datetimeFigureOut">
              <a:rPr lang="en-IN" smtClean="0"/>
              <a:t>17-10-2025</a:t>
            </a:fld>
            <a:endParaRPr lang="en-IN"/>
          </a:p>
        </p:txBody>
      </p:sp>
      <p:sp>
        <p:nvSpPr>
          <p:cNvPr id="5" name="Footer Placeholder 4">
            <a:extLst>
              <a:ext uri="{FF2B5EF4-FFF2-40B4-BE49-F238E27FC236}">
                <a16:creationId xmlns:a16="http://schemas.microsoft.com/office/drawing/2014/main" id="{B4B1B142-83E3-B315-1E6D-03F36E46EEB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B271DB2-1CF4-C209-D8E0-433D6E2563E7}"/>
              </a:ext>
            </a:extLst>
          </p:cNvPr>
          <p:cNvSpPr>
            <a:spLocks noGrp="1"/>
          </p:cNvSpPr>
          <p:nvPr>
            <p:ph type="sldNum" sz="quarter" idx="12"/>
          </p:nvPr>
        </p:nvSpPr>
        <p:spPr/>
        <p:txBody>
          <a:bodyPr/>
          <a:lstStyle/>
          <a:p>
            <a:fld id="{54DF0D7D-9520-4978-A940-C1ECFBA7AF84}" type="slidenum">
              <a:rPr lang="en-IN" smtClean="0"/>
              <a:t>‹#›</a:t>
            </a:fld>
            <a:endParaRPr lang="en-IN"/>
          </a:p>
        </p:txBody>
      </p:sp>
    </p:spTree>
    <p:extLst>
      <p:ext uri="{BB962C8B-B14F-4D97-AF65-F5344CB8AC3E}">
        <p14:creationId xmlns:p14="http://schemas.microsoft.com/office/powerpoint/2010/main" val="41760426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0CFB75-B734-10BA-AE08-0097EC201862}"/>
              </a:ext>
            </a:extLst>
          </p:cNvPr>
          <p:cNvSpPr>
            <a:spLocks noGrp="1"/>
          </p:cNvSpPr>
          <p:nvPr>
            <p:ph type="title" orient="vert"/>
          </p:nvPr>
        </p:nvSpPr>
        <p:spPr>
          <a:xfrm>
            <a:off x="10469880" y="438150"/>
            <a:ext cx="3154680" cy="6974206"/>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251541C2-54E5-0673-48B5-6BDF8512C421}"/>
              </a:ext>
            </a:extLst>
          </p:cNvPr>
          <p:cNvSpPr>
            <a:spLocks noGrp="1"/>
          </p:cNvSpPr>
          <p:nvPr>
            <p:ph type="body" orient="vert" idx="1"/>
          </p:nvPr>
        </p:nvSpPr>
        <p:spPr>
          <a:xfrm>
            <a:off x="1005840" y="438150"/>
            <a:ext cx="9281160" cy="697420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85569D1-1E37-CFC1-DD32-BD1B9FCB77B4}"/>
              </a:ext>
            </a:extLst>
          </p:cNvPr>
          <p:cNvSpPr>
            <a:spLocks noGrp="1"/>
          </p:cNvSpPr>
          <p:nvPr>
            <p:ph type="dt" sz="half" idx="10"/>
          </p:nvPr>
        </p:nvSpPr>
        <p:spPr/>
        <p:txBody>
          <a:bodyPr/>
          <a:lstStyle/>
          <a:p>
            <a:fld id="{865E4F71-6532-4650-85E3-99D69B2B19EF}" type="datetimeFigureOut">
              <a:rPr lang="en-IN" smtClean="0"/>
              <a:t>17-10-2025</a:t>
            </a:fld>
            <a:endParaRPr lang="en-IN"/>
          </a:p>
        </p:txBody>
      </p:sp>
      <p:sp>
        <p:nvSpPr>
          <p:cNvPr id="5" name="Footer Placeholder 4">
            <a:extLst>
              <a:ext uri="{FF2B5EF4-FFF2-40B4-BE49-F238E27FC236}">
                <a16:creationId xmlns:a16="http://schemas.microsoft.com/office/drawing/2014/main" id="{B69714B1-9B60-EE42-C31C-CB72939077C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186F0B8-27BB-55D5-17CD-E91BAA0FC29B}"/>
              </a:ext>
            </a:extLst>
          </p:cNvPr>
          <p:cNvSpPr>
            <a:spLocks noGrp="1"/>
          </p:cNvSpPr>
          <p:nvPr>
            <p:ph type="sldNum" sz="quarter" idx="12"/>
          </p:nvPr>
        </p:nvSpPr>
        <p:spPr/>
        <p:txBody>
          <a:bodyPr/>
          <a:lstStyle/>
          <a:p>
            <a:fld id="{54DF0D7D-9520-4978-A940-C1ECFBA7AF84}" type="slidenum">
              <a:rPr lang="en-IN" smtClean="0"/>
              <a:t>‹#›</a:t>
            </a:fld>
            <a:endParaRPr lang="en-IN"/>
          </a:p>
        </p:txBody>
      </p:sp>
    </p:spTree>
    <p:extLst>
      <p:ext uri="{BB962C8B-B14F-4D97-AF65-F5344CB8AC3E}">
        <p14:creationId xmlns:p14="http://schemas.microsoft.com/office/powerpoint/2010/main" val="10879190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Slide 20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2DB"/>
          </a:solidFill>
          <a:ln/>
        </p:spPr>
      </p:sp>
      <p:sp>
        <p:nvSpPr>
          <p:cNvPr id="3" name="Shape 1"/>
          <p:cNvSpPr/>
          <p:nvPr/>
        </p:nvSpPr>
        <p:spPr>
          <a:xfrm>
            <a:off x="0" y="0"/>
            <a:ext cx="14630400" cy="8229600"/>
          </a:xfrm>
          <a:prstGeom prst="rect">
            <a:avLst/>
          </a:prstGeom>
          <a:solidFill>
            <a:srgbClr val="F9F8F5"/>
          </a:solidFill>
          <a:ln/>
        </p:spPr>
      </p:sp>
    </p:spTree>
    <p:extLst>
      <p:ext uri="{BB962C8B-B14F-4D97-AF65-F5344CB8AC3E}">
        <p14:creationId xmlns:p14="http://schemas.microsoft.com/office/powerpoint/2010/main" val="14443653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Slide 21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2DB"/>
          </a:solidFill>
          <a:ln/>
        </p:spPr>
      </p:sp>
      <p:sp>
        <p:nvSpPr>
          <p:cNvPr id="3" name="Shape 1"/>
          <p:cNvSpPr/>
          <p:nvPr/>
        </p:nvSpPr>
        <p:spPr>
          <a:xfrm>
            <a:off x="0" y="0"/>
            <a:ext cx="14630400" cy="8229600"/>
          </a:xfrm>
          <a:prstGeom prst="rect">
            <a:avLst/>
          </a:prstGeom>
          <a:solidFill>
            <a:srgbClr val="F9F8F5"/>
          </a:solidFill>
          <a:ln/>
        </p:spPr>
      </p:sp>
    </p:spTree>
    <p:extLst>
      <p:ext uri="{BB962C8B-B14F-4D97-AF65-F5344CB8AC3E}">
        <p14:creationId xmlns:p14="http://schemas.microsoft.com/office/powerpoint/2010/main" val="23462665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Slide 22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2DB"/>
          </a:solidFill>
          <a:ln/>
        </p:spPr>
      </p:sp>
      <p:sp>
        <p:nvSpPr>
          <p:cNvPr id="3" name="Shape 1"/>
          <p:cNvSpPr/>
          <p:nvPr/>
        </p:nvSpPr>
        <p:spPr>
          <a:xfrm>
            <a:off x="0" y="0"/>
            <a:ext cx="14630400" cy="8229600"/>
          </a:xfrm>
          <a:prstGeom prst="rect">
            <a:avLst/>
          </a:prstGeom>
          <a:solidFill>
            <a:srgbClr val="F9F8F5"/>
          </a:solidFill>
          <a:ln/>
        </p:spPr>
      </p:sp>
    </p:spTree>
    <p:extLst>
      <p:ext uri="{BB962C8B-B14F-4D97-AF65-F5344CB8AC3E}">
        <p14:creationId xmlns:p14="http://schemas.microsoft.com/office/powerpoint/2010/main" val="101053847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Slide 3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2DB"/>
          </a:solidFill>
          <a:ln/>
        </p:spPr>
      </p:sp>
      <p:sp>
        <p:nvSpPr>
          <p:cNvPr id="3" name="Shape 1"/>
          <p:cNvSpPr/>
          <p:nvPr/>
        </p:nvSpPr>
        <p:spPr>
          <a:xfrm>
            <a:off x="0" y="0"/>
            <a:ext cx="14630400" cy="8229600"/>
          </a:xfrm>
          <a:prstGeom prst="rect">
            <a:avLst/>
          </a:prstGeom>
          <a:solidFill>
            <a:srgbClr val="F9F8F5"/>
          </a:solidFill>
          <a:ln/>
        </p:spPr>
      </p:sp>
    </p:spTree>
    <p:extLst>
      <p:ext uri="{BB962C8B-B14F-4D97-AF65-F5344CB8AC3E}">
        <p14:creationId xmlns:p14="http://schemas.microsoft.com/office/powerpoint/2010/main" val="21726589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Slide 39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2DB"/>
          </a:solidFill>
          <a:ln/>
        </p:spPr>
      </p:sp>
      <p:sp>
        <p:nvSpPr>
          <p:cNvPr id="3" name="Shape 1"/>
          <p:cNvSpPr/>
          <p:nvPr/>
        </p:nvSpPr>
        <p:spPr>
          <a:xfrm>
            <a:off x="0" y="0"/>
            <a:ext cx="14630400" cy="8229600"/>
          </a:xfrm>
          <a:prstGeom prst="rect">
            <a:avLst/>
          </a:prstGeom>
          <a:solidFill>
            <a:srgbClr val="F9F8F5"/>
          </a:solidFill>
          <a:ln/>
        </p:spPr>
      </p:sp>
    </p:spTree>
    <p:extLst>
      <p:ext uri="{BB962C8B-B14F-4D97-AF65-F5344CB8AC3E}">
        <p14:creationId xmlns:p14="http://schemas.microsoft.com/office/powerpoint/2010/main" val="33355718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Slide 36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2DB"/>
          </a:solidFill>
          <a:ln/>
        </p:spPr>
      </p:sp>
      <p:sp>
        <p:nvSpPr>
          <p:cNvPr id="3" name="Shape 1"/>
          <p:cNvSpPr/>
          <p:nvPr/>
        </p:nvSpPr>
        <p:spPr>
          <a:xfrm>
            <a:off x="0" y="0"/>
            <a:ext cx="14630400" cy="8229600"/>
          </a:xfrm>
          <a:prstGeom prst="rect">
            <a:avLst/>
          </a:prstGeom>
          <a:solidFill>
            <a:srgbClr val="F9F8F5"/>
          </a:solidFill>
          <a:ln/>
        </p:spPr>
      </p:sp>
    </p:spTree>
    <p:extLst>
      <p:ext uri="{BB962C8B-B14F-4D97-AF65-F5344CB8AC3E}">
        <p14:creationId xmlns:p14="http://schemas.microsoft.com/office/powerpoint/2010/main" val="101798142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Slide 32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2DB"/>
          </a:solidFill>
          <a:ln/>
        </p:spPr>
      </p:sp>
      <p:sp>
        <p:nvSpPr>
          <p:cNvPr id="3" name="Shape 1"/>
          <p:cNvSpPr/>
          <p:nvPr/>
        </p:nvSpPr>
        <p:spPr>
          <a:xfrm>
            <a:off x="0" y="0"/>
            <a:ext cx="14630400" cy="8229600"/>
          </a:xfrm>
          <a:prstGeom prst="rect">
            <a:avLst/>
          </a:prstGeom>
          <a:solidFill>
            <a:srgbClr val="F9F8F5"/>
          </a:solidFill>
          <a:ln/>
        </p:spPr>
      </p:sp>
    </p:spTree>
    <p:extLst>
      <p:ext uri="{BB962C8B-B14F-4D97-AF65-F5344CB8AC3E}">
        <p14:creationId xmlns:p14="http://schemas.microsoft.com/office/powerpoint/2010/main" val="102748465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Slide 33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2DB"/>
          </a:solidFill>
          <a:ln/>
        </p:spPr>
      </p:sp>
      <p:sp>
        <p:nvSpPr>
          <p:cNvPr id="3" name="Shape 1"/>
          <p:cNvSpPr/>
          <p:nvPr/>
        </p:nvSpPr>
        <p:spPr>
          <a:xfrm>
            <a:off x="0" y="0"/>
            <a:ext cx="14630400" cy="8229600"/>
          </a:xfrm>
          <a:prstGeom prst="rect">
            <a:avLst/>
          </a:prstGeom>
          <a:solidFill>
            <a:srgbClr val="F9F8F5"/>
          </a:solidFill>
          <a:ln/>
        </p:spPr>
      </p:sp>
    </p:spTree>
    <p:extLst>
      <p:ext uri="{BB962C8B-B14F-4D97-AF65-F5344CB8AC3E}">
        <p14:creationId xmlns:p14="http://schemas.microsoft.com/office/powerpoint/2010/main" val="1136814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2DB"/>
          </a:solidFill>
          <a:ln/>
        </p:spPr>
      </p:sp>
      <p:sp>
        <p:nvSpPr>
          <p:cNvPr id="3" name="Shape 1"/>
          <p:cNvSpPr/>
          <p:nvPr/>
        </p:nvSpPr>
        <p:spPr>
          <a:xfrm>
            <a:off x="0" y="0"/>
            <a:ext cx="14630400" cy="8229600"/>
          </a:xfrm>
          <a:prstGeom prst="rect">
            <a:avLst/>
          </a:prstGeom>
          <a:solidFill>
            <a:srgbClr val="F9F8F5"/>
          </a:solidFill>
          <a:ln/>
        </p:spPr>
      </p:sp>
    </p:spTree>
    <p:extLst>
      <p:ext uri="{BB962C8B-B14F-4D97-AF65-F5344CB8AC3E}">
        <p14:creationId xmlns:p14="http://schemas.microsoft.com/office/powerpoint/2010/main" val="373284085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Slide 34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2DB"/>
          </a:solidFill>
          <a:ln/>
        </p:spPr>
      </p:sp>
      <p:sp>
        <p:nvSpPr>
          <p:cNvPr id="3" name="Shape 1"/>
          <p:cNvSpPr/>
          <p:nvPr/>
        </p:nvSpPr>
        <p:spPr>
          <a:xfrm>
            <a:off x="0" y="0"/>
            <a:ext cx="14630400" cy="8229600"/>
          </a:xfrm>
          <a:prstGeom prst="rect">
            <a:avLst/>
          </a:prstGeom>
          <a:solidFill>
            <a:srgbClr val="F9F8F5"/>
          </a:solidFill>
          <a:ln/>
        </p:spPr>
      </p:sp>
    </p:spTree>
    <p:extLst>
      <p:ext uri="{BB962C8B-B14F-4D97-AF65-F5344CB8AC3E}">
        <p14:creationId xmlns:p14="http://schemas.microsoft.com/office/powerpoint/2010/main" val="339058514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Slide 35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2DB"/>
          </a:solidFill>
          <a:ln/>
        </p:spPr>
      </p:sp>
      <p:sp>
        <p:nvSpPr>
          <p:cNvPr id="3" name="Shape 1"/>
          <p:cNvSpPr/>
          <p:nvPr/>
        </p:nvSpPr>
        <p:spPr>
          <a:xfrm>
            <a:off x="0" y="0"/>
            <a:ext cx="14630400" cy="8229600"/>
          </a:xfrm>
          <a:prstGeom prst="rect">
            <a:avLst/>
          </a:prstGeom>
          <a:solidFill>
            <a:srgbClr val="F9F8F5"/>
          </a:solidFill>
          <a:ln/>
        </p:spPr>
      </p:sp>
    </p:spTree>
    <p:extLst>
      <p:ext uri="{BB962C8B-B14F-4D97-AF65-F5344CB8AC3E}">
        <p14:creationId xmlns:p14="http://schemas.microsoft.com/office/powerpoint/2010/main" val="26770526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Slide 4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2DB"/>
          </a:solidFill>
          <a:ln/>
        </p:spPr>
      </p:sp>
      <p:sp>
        <p:nvSpPr>
          <p:cNvPr id="3" name="Shape 1"/>
          <p:cNvSpPr/>
          <p:nvPr/>
        </p:nvSpPr>
        <p:spPr>
          <a:xfrm>
            <a:off x="0" y="0"/>
            <a:ext cx="14630400" cy="8229600"/>
          </a:xfrm>
          <a:prstGeom prst="rect">
            <a:avLst/>
          </a:prstGeom>
          <a:solidFill>
            <a:srgbClr val="F9F8F5"/>
          </a:solidFill>
          <a:ln/>
        </p:spPr>
      </p:sp>
    </p:spTree>
    <p:extLst>
      <p:ext uri="{BB962C8B-B14F-4D97-AF65-F5344CB8AC3E}">
        <p14:creationId xmlns:p14="http://schemas.microsoft.com/office/powerpoint/2010/main" val="3264829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2DB"/>
          </a:solidFill>
          <a:ln/>
        </p:spPr>
      </p:sp>
      <p:sp>
        <p:nvSpPr>
          <p:cNvPr id="3" name="Shape 1"/>
          <p:cNvSpPr/>
          <p:nvPr/>
        </p:nvSpPr>
        <p:spPr>
          <a:xfrm>
            <a:off x="0" y="0"/>
            <a:ext cx="14630400" cy="8229600"/>
          </a:xfrm>
          <a:prstGeom prst="rect">
            <a:avLst/>
          </a:prstGeom>
          <a:solidFill>
            <a:srgbClr val="F9F8F5"/>
          </a:solidFill>
          <a:ln/>
        </p:spPr>
      </p:sp>
    </p:spTree>
    <p:extLst>
      <p:ext uri="{BB962C8B-B14F-4D97-AF65-F5344CB8AC3E}">
        <p14:creationId xmlns:p14="http://schemas.microsoft.com/office/powerpoint/2010/main" val="1299674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2DB"/>
          </a:solidFill>
          <a:ln/>
        </p:spPr>
      </p:sp>
      <p:sp>
        <p:nvSpPr>
          <p:cNvPr id="3" name="Shape 1"/>
          <p:cNvSpPr/>
          <p:nvPr/>
        </p:nvSpPr>
        <p:spPr>
          <a:xfrm>
            <a:off x="0" y="0"/>
            <a:ext cx="14630400" cy="8229600"/>
          </a:xfrm>
          <a:prstGeom prst="rect">
            <a:avLst/>
          </a:prstGeom>
          <a:solidFill>
            <a:srgbClr val="F9F8F5"/>
          </a:solidFill>
          <a:ln/>
        </p:spPr>
      </p:sp>
    </p:spTree>
    <p:extLst>
      <p:ext uri="{BB962C8B-B14F-4D97-AF65-F5344CB8AC3E}">
        <p14:creationId xmlns:p14="http://schemas.microsoft.com/office/powerpoint/2010/main" val="2390843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2DB"/>
          </a:solidFill>
          <a:ln/>
        </p:spPr>
      </p:sp>
      <p:sp>
        <p:nvSpPr>
          <p:cNvPr id="3" name="Shape 1"/>
          <p:cNvSpPr/>
          <p:nvPr/>
        </p:nvSpPr>
        <p:spPr>
          <a:xfrm>
            <a:off x="0" y="0"/>
            <a:ext cx="14630400" cy="8229600"/>
          </a:xfrm>
          <a:prstGeom prst="rect">
            <a:avLst/>
          </a:prstGeom>
          <a:solidFill>
            <a:srgbClr val="F9F8F5"/>
          </a:solidFill>
          <a:ln/>
        </p:spPr>
      </p:sp>
    </p:spTree>
    <p:extLst>
      <p:ext uri="{BB962C8B-B14F-4D97-AF65-F5344CB8AC3E}">
        <p14:creationId xmlns:p14="http://schemas.microsoft.com/office/powerpoint/2010/main" val="49827409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3" Type="http://schemas.openxmlformats.org/officeDocument/2006/relationships/slideLayout" Target="../slideLayouts/slideLayout43.xml"/><Relationship Id="rId21" Type="http://schemas.openxmlformats.org/officeDocument/2006/relationships/slideLayout" Target="../slideLayouts/slideLayout61.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theme" Target="../theme/theme2.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853990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 id="2147483697" r:id="rId20"/>
    <p:sldLayoutId id="2147483698" r:id="rId21"/>
    <p:sldLayoutId id="2147483699" r:id="rId22"/>
    <p:sldLayoutId id="2147483700" r:id="rId23"/>
    <p:sldLayoutId id="2147483701" r:id="rId24"/>
    <p:sldLayoutId id="2147483702" r:id="rId25"/>
    <p:sldLayoutId id="2147483703" r:id="rId26"/>
    <p:sldLayoutId id="2147483704" r:id="rId27"/>
    <p:sldLayoutId id="2147483705" r:id="rId28"/>
    <p:sldLayoutId id="2147483706" r:id="rId29"/>
    <p:sldLayoutId id="2147483707" r:id="rId30"/>
    <p:sldLayoutId id="2147483708" r:id="rId31"/>
    <p:sldLayoutId id="2147483709" r:id="rId32"/>
    <p:sldLayoutId id="2147483710" r:id="rId33"/>
    <p:sldLayoutId id="2147483711" r:id="rId34"/>
    <p:sldLayoutId id="2147483712" r:id="rId35"/>
    <p:sldLayoutId id="2147483713" r:id="rId36"/>
    <p:sldLayoutId id="2147483714" r:id="rId37"/>
    <p:sldLayoutId id="2147483715" r:id="rId38"/>
    <p:sldLayoutId id="2147483716" r:id="rId39"/>
    <p:sldLayoutId id="2147483717" r:id="rId40"/>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B51D40-4272-DBCE-9D42-69479CA498C1}"/>
              </a:ext>
            </a:extLst>
          </p:cNvPr>
          <p:cNvSpPr>
            <a:spLocks noGrp="1"/>
          </p:cNvSpPr>
          <p:nvPr>
            <p:ph type="title"/>
          </p:nvPr>
        </p:nvSpPr>
        <p:spPr>
          <a:xfrm>
            <a:off x="1005840" y="438150"/>
            <a:ext cx="12618720" cy="1590676"/>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2B916D1-0B5D-2949-17EA-22A9D89826B2}"/>
              </a:ext>
            </a:extLst>
          </p:cNvPr>
          <p:cNvSpPr>
            <a:spLocks noGrp="1"/>
          </p:cNvSpPr>
          <p:nvPr>
            <p:ph type="body" idx="1"/>
          </p:nvPr>
        </p:nvSpPr>
        <p:spPr>
          <a:xfrm>
            <a:off x="1005840" y="2190750"/>
            <a:ext cx="12618720" cy="522160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384EB9E-A93B-BDE4-6A63-19F1978D4245}"/>
              </a:ext>
            </a:extLst>
          </p:cNvPr>
          <p:cNvSpPr>
            <a:spLocks noGrp="1"/>
          </p:cNvSpPr>
          <p:nvPr>
            <p:ph type="dt" sz="half" idx="2"/>
          </p:nvPr>
        </p:nvSpPr>
        <p:spPr>
          <a:xfrm>
            <a:off x="1005840" y="7627621"/>
            <a:ext cx="3291840" cy="438150"/>
          </a:xfrm>
          <a:prstGeom prst="rect">
            <a:avLst/>
          </a:prstGeom>
        </p:spPr>
        <p:txBody>
          <a:bodyPr vert="horz" lIns="91440" tIns="45720" rIns="91440" bIns="45720" rtlCol="0" anchor="ctr"/>
          <a:lstStyle>
            <a:lvl1pPr algn="l">
              <a:defRPr sz="1440">
                <a:solidFill>
                  <a:schemeClr val="tx1">
                    <a:tint val="82000"/>
                  </a:schemeClr>
                </a:solidFill>
              </a:defRPr>
            </a:lvl1pPr>
          </a:lstStyle>
          <a:p>
            <a:fld id="{865E4F71-6532-4650-85E3-99D69B2B19EF}" type="datetimeFigureOut">
              <a:rPr lang="en-IN" smtClean="0"/>
              <a:t>17-10-2025</a:t>
            </a:fld>
            <a:endParaRPr lang="en-IN"/>
          </a:p>
        </p:txBody>
      </p:sp>
      <p:sp>
        <p:nvSpPr>
          <p:cNvPr id="5" name="Footer Placeholder 4">
            <a:extLst>
              <a:ext uri="{FF2B5EF4-FFF2-40B4-BE49-F238E27FC236}">
                <a16:creationId xmlns:a16="http://schemas.microsoft.com/office/drawing/2014/main" id="{94DE11FC-D1D4-D8DA-E74E-A4E772D77022}"/>
              </a:ext>
            </a:extLst>
          </p:cNvPr>
          <p:cNvSpPr>
            <a:spLocks noGrp="1"/>
          </p:cNvSpPr>
          <p:nvPr>
            <p:ph type="ftr" sz="quarter" idx="3"/>
          </p:nvPr>
        </p:nvSpPr>
        <p:spPr>
          <a:xfrm>
            <a:off x="4846320" y="7627621"/>
            <a:ext cx="4937760" cy="438150"/>
          </a:xfrm>
          <a:prstGeom prst="rect">
            <a:avLst/>
          </a:prstGeom>
        </p:spPr>
        <p:txBody>
          <a:bodyPr vert="horz" lIns="91440" tIns="45720" rIns="91440" bIns="45720" rtlCol="0" anchor="ctr"/>
          <a:lstStyle>
            <a:lvl1pPr algn="ctr">
              <a:defRPr sz="1440">
                <a:solidFill>
                  <a:schemeClr val="tx1">
                    <a:tint val="82000"/>
                  </a:schemeClr>
                </a:solidFill>
              </a:defRPr>
            </a:lvl1pPr>
          </a:lstStyle>
          <a:p>
            <a:endParaRPr lang="en-IN"/>
          </a:p>
        </p:txBody>
      </p:sp>
      <p:sp>
        <p:nvSpPr>
          <p:cNvPr id="6" name="Slide Number Placeholder 5">
            <a:extLst>
              <a:ext uri="{FF2B5EF4-FFF2-40B4-BE49-F238E27FC236}">
                <a16:creationId xmlns:a16="http://schemas.microsoft.com/office/drawing/2014/main" id="{F2976D56-DD33-D47F-B826-47961A6DDCC9}"/>
              </a:ext>
            </a:extLst>
          </p:cNvPr>
          <p:cNvSpPr>
            <a:spLocks noGrp="1"/>
          </p:cNvSpPr>
          <p:nvPr>
            <p:ph type="sldNum" sz="quarter" idx="4"/>
          </p:nvPr>
        </p:nvSpPr>
        <p:spPr>
          <a:xfrm>
            <a:off x="10332720" y="7627621"/>
            <a:ext cx="3291840" cy="438150"/>
          </a:xfrm>
          <a:prstGeom prst="rect">
            <a:avLst/>
          </a:prstGeom>
        </p:spPr>
        <p:txBody>
          <a:bodyPr vert="horz" lIns="91440" tIns="45720" rIns="91440" bIns="45720" rtlCol="0" anchor="ctr"/>
          <a:lstStyle>
            <a:lvl1pPr algn="r">
              <a:defRPr sz="1440">
                <a:solidFill>
                  <a:schemeClr val="tx1">
                    <a:tint val="82000"/>
                  </a:schemeClr>
                </a:solidFill>
              </a:defRPr>
            </a:lvl1pPr>
          </a:lstStyle>
          <a:p>
            <a:fld id="{54DF0D7D-9520-4978-A940-C1ECFBA7AF84}" type="slidenum">
              <a:rPr lang="en-IN" smtClean="0"/>
              <a:t>‹#›</a:t>
            </a:fld>
            <a:endParaRPr lang="en-IN"/>
          </a:p>
        </p:txBody>
      </p:sp>
    </p:spTree>
    <p:extLst>
      <p:ext uri="{BB962C8B-B14F-4D97-AF65-F5344CB8AC3E}">
        <p14:creationId xmlns:p14="http://schemas.microsoft.com/office/powerpoint/2010/main" val="4168687522"/>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 id="2147483736" r:id="rId18"/>
    <p:sldLayoutId id="2147483737" r:id="rId19"/>
    <p:sldLayoutId id="2147483738" r:id="rId20"/>
    <p:sldLayoutId id="2147483739" r:id="rId21"/>
    <p:sldLayoutId id="2147483741" r:id="rId22"/>
  </p:sldLayoutIdLst>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arget="../media/image1.jpeg" Type="http://schemas.openxmlformats.org/officeDocument/2006/relationships/image"/><Relationship Id="rId2" Target="../notesSlides/notesSlide1.xml" Type="http://schemas.openxmlformats.org/officeDocument/2006/relationships/notesSlide"/><Relationship Id="rId1" Target="../slideLayouts/slideLayout2.xml" Type="http://schemas.openxmlformats.org/officeDocument/2006/relationships/slideLayout"/></Relationships>
</file>

<file path=ppt/slides/_rels/slide10.xml.rels><?xml version="1.0" encoding="UTF-8" standalone="yes" ?><Relationships xmlns="http://schemas.openxmlformats.org/package/2006/relationships"><Relationship Id="rId3" Target="../media/image14.jpeg" Type="http://schemas.openxmlformats.org/officeDocument/2006/relationships/image"/><Relationship Id="rId2" Target="../notesSlides/notesSlide9.xml" Type="http://schemas.openxmlformats.org/officeDocument/2006/relationships/notesSlide"/><Relationship Id="rId1" Target="../slideLayouts/slideLayout26.xml" Type="http://schemas.openxmlformats.org/officeDocument/2006/relationships/slideLayout"/><Relationship Id="rId5" Target="../media/image16.png" Type="http://schemas.openxmlformats.org/officeDocument/2006/relationships/image"/><Relationship Id="rId4" Target="../media/image15.png" Type="http://schemas.openxmlformats.org/officeDocument/2006/relationships/image"/></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7.xml"/><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3" Target="../media/image29.jpeg" Type="http://schemas.openxmlformats.org/officeDocument/2006/relationships/image"/><Relationship Id="rId2" Target="../notesSlides/notesSlide13.xml" Type="http://schemas.openxmlformats.org/officeDocument/2006/relationships/notesSlide"/><Relationship Id="rId1" Target="../slideLayouts/slideLayout8.xml" Type="http://schemas.openxmlformats.org/officeDocument/2006/relationships/slideLayout"/><Relationship Id="rId6" Target="../media/image32.png" Type="http://schemas.openxmlformats.org/officeDocument/2006/relationships/image"/><Relationship Id="rId5" Target="../media/image31.png" Type="http://schemas.openxmlformats.org/officeDocument/2006/relationships/image"/><Relationship Id="rId4" Target="../media/image30.png" Type="http://schemas.openxmlformats.org/officeDocument/2006/relationships/image"/></Relationships>
</file>

<file path=ppt/slides/_rels/slide17.xml.rels><?xml version="1.0" encoding="UTF-8" standalone="yes" ?><Relationships xmlns="http://schemas.openxmlformats.org/package/2006/relationships"><Relationship Id="rId3" Target="../media/image33.jpeg" Type="http://schemas.openxmlformats.org/officeDocument/2006/relationships/image"/><Relationship Id="rId2" Target="../notesSlides/notesSlide14.xml" Type="http://schemas.openxmlformats.org/officeDocument/2006/relationships/notesSlide"/><Relationship Id="rId1" Target="../slideLayouts/slideLayout39.xml" Type="http://schemas.openxmlformats.org/officeDocument/2006/relationships/slideLayout"/></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arget="../media/image34.jpeg" Type="http://schemas.openxmlformats.org/officeDocument/2006/relationships/image"/><Relationship Id="rId7" Target="../media/image38.png" Type="http://schemas.openxmlformats.org/officeDocument/2006/relationships/image"/><Relationship Id="rId2" Target="../notesSlides/notesSlide16.xml" Type="http://schemas.openxmlformats.org/officeDocument/2006/relationships/notesSlide"/><Relationship Id="rId1" Target="../slideLayouts/slideLayout10.xml" Type="http://schemas.openxmlformats.org/officeDocument/2006/relationships/slideLayout"/><Relationship Id="rId6" Target="../media/image37.png" Type="http://schemas.openxmlformats.org/officeDocument/2006/relationships/image"/><Relationship Id="rId5" Target="../media/image36.png" Type="http://schemas.openxmlformats.org/officeDocument/2006/relationships/image"/><Relationship Id="rId4" Target="../media/image35.png" Type="http://schemas.openxmlformats.org/officeDocument/2006/relationships/image"/></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6.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16.xml"/><Relationship Id="rId5" Type="http://schemas.openxmlformats.org/officeDocument/2006/relationships/image" Target="../media/image41.png"/><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arget="../media/image42.jpeg" Type="http://schemas.openxmlformats.org/officeDocument/2006/relationships/image"/><Relationship Id="rId7" Target="../media/image46.png" Type="http://schemas.openxmlformats.org/officeDocument/2006/relationships/image"/><Relationship Id="rId2" Target="../notesSlides/notesSlide18.xml" Type="http://schemas.openxmlformats.org/officeDocument/2006/relationships/notesSlide"/><Relationship Id="rId1" Target="../slideLayouts/slideLayout17.xml" Type="http://schemas.openxmlformats.org/officeDocument/2006/relationships/slideLayout"/><Relationship Id="rId6" Target="../media/image45.png" Type="http://schemas.openxmlformats.org/officeDocument/2006/relationships/image"/><Relationship Id="rId5" Target="../media/image44.png" Type="http://schemas.openxmlformats.org/officeDocument/2006/relationships/image"/><Relationship Id="rId4" Target="../media/image43.png" Type="http://schemas.openxmlformats.org/officeDocument/2006/relationships/image"/></Relationships>
</file>

<file path=ppt/slides/_rels/slide22.xml.rels><?xml version="1.0" encoding="UTF-8" standalone="yes" ?><Relationships xmlns="http://schemas.openxmlformats.org/package/2006/relationships"><Relationship Id="rId3" Target="../media/image47.jpeg" Type="http://schemas.openxmlformats.org/officeDocument/2006/relationships/image"/><Relationship Id="rId2" Target="../notesSlides/notesSlide19.xml" Type="http://schemas.openxmlformats.org/officeDocument/2006/relationships/notesSlide"/><Relationship Id="rId1" Target="../slideLayouts/slideLayout12.xml" Type="http://schemas.openxmlformats.org/officeDocument/2006/relationships/slideLayout"/><Relationship Id="rId5" Target="../media/image49.png" Type="http://schemas.openxmlformats.org/officeDocument/2006/relationships/image"/><Relationship Id="rId4" Target="../media/image48.png" Type="http://schemas.openxmlformats.org/officeDocument/2006/relationships/image"/></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image" Target="../media/image52.png"/><Relationship Id="rId4" Type="http://schemas.openxmlformats.org/officeDocument/2006/relationships/image" Target="../media/image51.png"/></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13.xml"/><Relationship Id="rId5" Type="http://schemas.openxmlformats.org/officeDocument/2006/relationships/image" Target="../media/image52.png"/><Relationship Id="rId4" Type="http://schemas.openxmlformats.org/officeDocument/2006/relationships/image" Target="../media/image51.png"/></Relationships>
</file>

<file path=ppt/slides/_rels/slide25.xml.rels><?xml version="1.0" encoding="UTF-8" standalone="yes" ?><Relationships xmlns="http://schemas.openxmlformats.org/package/2006/relationships"><Relationship Id="rId3" Target="../media/image53.png" Type="http://schemas.openxmlformats.org/officeDocument/2006/relationships/image"/><Relationship Id="rId2" Target="../notesSlides/notesSlide22.xml" Type="http://schemas.openxmlformats.org/officeDocument/2006/relationships/notesSlide"/><Relationship Id="rId1" Target="../slideLayouts/slideLayout15.xml" Type="http://schemas.openxmlformats.org/officeDocument/2006/relationships/slideLayout"/><Relationship Id="rId4" Target="../media/image54.jpeg" Type="http://schemas.openxmlformats.org/officeDocument/2006/relationships/image"/></Relationships>
</file>

<file path=ppt/slides/_rels/slide26.xml.rels><?xml version="1.0" encoding="UTF-8" standalone="yes" ?><Relationships xmlns="http://schemas.openxmlformats.org/package/2006/relationships"><Relationship Id="rId3" Target="../media/image55.jpeg" Type="http://schemas.openxmlformats.org/officeDocument/2006/relationships/image"/><Relationship Id="rId2" Target="../notesSlides/notesSlide23.xml" Type="http://schemas.openxmlformats.org/officeDocument/2006/relationships/notesSlide"/><Relationship Id="rId1" Target="../slideLayouts/slideLayout60.xml" Type="http://schemas.openxmlformats.org/officeDocument/2006/relationships/slideLayout"/><Relationship Id="rId5" Target="../media/image57.png" Type="http://schemas.openxmlformats.org/officeDocument/2006/relationships/image"/><Relationship Id="rId4" Target="../media/image56.png" Type="http://schemas.openxmlformats.org/officeDocument/2006/relationships/image"/></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3" Target="../media/image58.jpeg" Type="http://schemas.openxmlformats.org/officeDocument/2006/relationships/image"/><Relationship Id="rId2" Target="../notesSlides/notesSlide25.xml" Type="http://schemas.openxmlformats.org/officeDocument/2006/relationships/notesSlide"/><Relationship Id="rId1" Target="../slideLayouts/slideLayout35.xml" Type="http://schemas.openxmlformats.org/officeDocument/2006/relationships/slideLayout"/><Relationship Id="rId5" Target="../media/image60.png" Type="http://schemas.openxmlformats.org/officeDocument/2006/relationships/image"/><Relationship Id="rId4" Target="../media/image59.png" Type="http://schemas.openxmlformats.org/officeDocument/2006/relationships/image"/></Relationships>
</file>

<file path=ppt/slides/_rels/slide2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6.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7.xml"/><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8.xml"/><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3" Target="../media/image64.jpeg" Type="http://schemas.openxmlformats.org/officeDocument/2006/relationships/image"/><Relationship Id="rId2" Target="../notesSlides/notesSlide29.xml" Type="http://schemas.openxmlformats.org/officeDocument/2006/relationships/notesSlide"/><Relationship Id="rId1" Target="../slideLayouts/slideLayout35.xml" Type="http://schemas.openxmlformats.org/officeDocument/2006/relationships/slideLayout"/></Relationships>
</file>

<file path=ppt/slides/_rels/slide35.xml.rels><?xml version="1.0" encoding="UTF-8" standalone="yes" ?><Relationships xmlns="http://schemas.openxmlformats.org/package/2006/relationships"><Relationship Id="rId3" Target="../media/image65.jpeg" Type="http://schemas.openxmlformats.org/officeDocument/2006/relationships/image"/><Relationship Id="rId2" Target="../notesSlides/notesSlide30.xml" Type="http://schemas.openxmlformats.org/officeDocument/2006/relationships/notesSlide"/><Relationship Id="rId1" Target="../slideLayouts/slideLayout35.xml" Type="http://schemas.openxmlformats.org/officeDocument/2006/relationships/slideLayout"/></Relationships>
</file>

<file path=ppt/slides/_rels/slide3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1.xml"/><Relationship Id="rId1" Type="http://schemas.openxmlformats.org/officeDocument/2006/relationships/slideLayout" Target="../slideLayouts/slideLayout35.xml"/><Relationship Id="rId5" Type="http://schemas.openxmlformats.org/officeDocument/2006/relationships/image" Target="../media/image68.png"/><Relationship Id="rId4" Type="http://schemas.openxmlformats.org/officeDocument/2006/relationships/image" Target="../media/image67.png"/></Relationships>
</file>

<file path=ppt/slides/_rels/slide3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2.xml"/><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3" Target="../media/image70.jpeg" Type="http://schemas.openxmlformats.org/officeDocument/2006/relationships/image"/><Relationship Id="rId2" Target="../notesSlides/notesSlide33.xml" Type="http://schemas.openxmlformats.org/officeDocument/2006/relationships/notesSlide"/><Relationship Id="rId1" Target="../slideLayouts/slideLayout52.xml" Type="http://schemas.openxmlformats.org/officeDocument/2006/relationships/slideLayout"/></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arget="../media/image71.jpeg" Type="http://schemas.openxmlformats.org/officeDocument/2006/relationships/image"/><Relationship Id="rId2" Target="../notesSlides/notesSlide34.xml" Type="http://schemas.openxmlformats.org/officeDocument/2006/relationships/notesSlide"/><Relationship Id="rId1" Target="../slideLayouts/slideLayout53.xml" Type="http://schemas.openxmlformats.org/officeDocument/2006/relationships/slideLayout"/></Relationships>
</file>

<file path=ppt/slides/_rels/slide41.xml.rels><?xml version="1.0" encoding="UTF-8" standalone="yes" ?><Relationships xmlns="http://schemas.openxmlformats.org/package/2006/relationships"><Relationship Id="rId3" Target="../media/image72.jpeg" Type="http://schemas.openxmlformats.org/officeDocument/2006/relationships/image"/><Relationship Id="rId2" Target="../notesSlides/notesSlide35.xml" Type="http://schemas.openxmlformats.org/officeDocument/2006/relationships/notesSlide"/><Relationship Id="rId1" Target="../slideLayouts/slideLayout54.xml" Type="http://schemas.openxmlformats.org/officeDocument/2006/relationships/slideLayout"/></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5.xml"/></Relationships>
</file>

<file path=ppt/slides/_rels/slide43.xml.rels><?xml version="1.0" encoding="UTF-8" standalone="yes" ?><Relationships xmlns="http://schemas.openxmlformats.org/package/2006/relationships"><Relationship Id="rId3" Target="../media/image73.jpeg" Type="http://schemas.openxmlformats.org/officeDocument/2006/relationships/image"/><Relationship Id="rId2" Target="../notesSlides/notesSlide37.xml" Type="http://schemas.openxmlformats.org/officeDocument/2006/relationships/notesSlide"/><Relationship Id="rId1" Target="../slideLayouts/slideLayout29.xml" Type="http://schemas.openxmlformats.org/officeDocument/2006/relationships/slideLayout"/></Relationships>
</file>

<file path=ppt/slides/_rels/slide44.xml.rels><?xml version="1.0" encoding="UTF-8" standalone="yes" ?><Relationships xmlns="http://schemas.openxmlformats.org/package/2006/relationships"><Relationship Id="rId3" Target="../media/image74.jpeg" Type="http://schemas.openxmlformats.org/officeDocument/2006/relationships/image"/><Relationship Id="rId2" Target="../notesSlides/notesSlide38.xml" Type="http://schemas.openxmlformats.org/officeDocument/2006/relationships/notesSlide"/><Relationship Id="rId1" Target="../slideLayouts/slideLayout41.xml" Type="http://schemas.openxmlformats.org/officeDocument/2006/relationships/slideLayout"/></Relationships>
</file>

<file path=ppt/slides/_rels/slide45.xml.rels><?xml version="1.0" encoding="UTF-8" standalone="yes" ?><Relationships xmlns="http://schemas.openxmlformats.org/package/2006/relationships"><Relationship Id="rId3" Target="../media/image74.jpeg" Type="http://schemas.openxmlformats.org/officeDocument/2006/relationships/image"/><Relationship Id="rId2" Target="../notesSlides/notesSlide39.xml" Type="http://schemas.openxmlformats.org/officeDocument/2006/relationships/notesSlide"/><Relationship Id="rId1" Target="../slideLayouts/slideLayout41.xml" Type="http://schemas.openxmlformats.org/officeDocument/2006/relationships/slideLayout"/></Relationships>
</file>

<file path=ppt/slides/_rels/slide46.xml.rels><?xml version="1.0" encoding="UTF-8" standalone="yes" ?><Relationships xmlns="http://schemas.openxmlformats.org/package/2006/relationships"><Relationship Id="rId3" Target="../media/image74.jpeg" Type="http://schemas.openxmlformats.org/officeDocument/2006/relationships/image"/><Relationship Id="rId2" Target="../notesSlides/notesSlide40.xml" Type="http://schemas.openxmlformats.org/officeDocument/2006/relationships/notesSlide"/><Relationship Id="rId1" Target="../slideLayouts/slideLayout41.xml" Type="http://schemas.openxmlformats.org/officeDocument/2006/relationships/slideLayout"/></Relationships>
</file>

<file path=ppt/slides/_rels/slide47.xml.rels><?xml version="1.0" encoding="UTF-8" standalone="yes" ?><Relationships xmlns="http://schemas.openxmlformats.org/package/2006/relationships"><Relationship Id="rId3" Target="../media/image74.jpeg" Type="http://schemas.openxmlformats.org/officeDocument/2006/relationships/image"/><Relationship Id="rId2" Target="../notesSlides/notesSlide41.xml" Type="http://schemas.openxmlformats.org/officeDocument/2006/relationships/notesSlide"/><Relationship Id="rId1" Target="../slideLayouts/slideLayout41.xml" Type="http://schemas.openxmlformats.org/officeDocument/2006/relationships/slideLayout"/></Relationships>
</file>

<file path=ppt/slides/_rels/slide48.xml.rels><?xml version="1.0" encoding="UTF-8" standalone="yes" ?><Relationships xmlns="http://schemas.openxmlformats.org/package/2006/relationships"><Relationship Id="rId3" Target="../media/image74.jpeg" Type="http://schemas.openxmlformats.org/officeDocument/2006/relationships/image"/><Relationship Id="rId2" Target="../notesSlides/notesSlide42.xml" Type="http://schemas.openxmlformats.org/officeDocument/2006/relationships/notesSlide"/><Relationship Id="rId1" Target="../slideLayouts/slideLayout41.xml" Type="http://schemas.openxmlformats.org/officeDocument/2006/relationships/slideLayout"/></Relationships>
</file>

<file path=ppt/slides/_rels/slide49.xml.rels><?xml version="1.0" encoding="UTF-8" standalone="yes" ?><Relationships xmlns="http://schemas.openxmlformats.org/package/2006/relationships"><Relationship Id="rId3" Target="../media/image75.jpeg" Type="http://schemas.openxmlformats.org/officeDocument/2006/relationships/image"/><Relationship Id="rId2" Target="../notesSlides/notesSlide43.xml" Type="http://schemas.openxmlformats.org/officeDocument/2006/relationships/notesSlide"/><Relationship Id="rId1" Target="../slideLayouts/slideLayout62.xml" Type="http://schemas.openxmlformats.org/officeDocument/2006/relationships/slideLayout"/></Relationships>
</file>

<file path=ppt/slides/_rels/slide5.xml.rels><?xml version="1.0" encoding="UTF-8" standalone="yes" ?><Relationships xmlns="http://schemas.openxmlformats.org/package/2006/relationships"><Relationship Id="rId3" Target="../media/image4.jpeg" Type="http://schemas.openxmlformats.org/officeDocument/2006/relationships/image"/><Relationship Id="rId2" Target="../notesSlides/notesSlide4.xml" Type="http://schemas.openxmlformats.org/officeDocument/2006/relationships/notesSlide"/><Relationship Id="rId1" Target="../slideLayouts/slideLayout28.xml" Type="http://schemas.openxmlformats.org/officeDocument/2006/relationships/slideLayout"/></Relationships>
</file>

<file path=ppt/slides/_rels/slide50.xml.rels><?xml version="1.0" encoding="UTF-8" standalone="yes"?>
<Relationships xmlns="http://schemas.openxmlformats.org/package/2006/relationships"><Relationship Id="rId3" Type="http://schemas.openxmlformats.org/officeDocument/2006/relationships/image" Target="../media/image76.png"/><Relationship Id="rId7" Type="http://schemas.openxmlformats.org/officeDocument/2006/relationships/image" Target="../media/image80.png"/><Relationship Id="rId2" Type="http://schemas.openxmlformats.org/officeDocument/2006/relationships/notesSlide" Target="../notesSlides/notesSlide44.xml"/><Relationship Id="rId1" Type="http://schemas.openxmlformats.org/officeDocument/2006/relationships/slideLayout" Target="../slideLayouts/slideLayout55.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51.xml.rels><?xml version="1.0" encoding="UTF-8" standalone="yes" ?><Relationships xmlns="http://schemas.openxmlformats.org/package/2006/relationships"><Relationship Id="rId3" Target="../media/image81.jpeg" Type="http://schemas.openxmlformats.org/officeDocument/2006/relationships/image"/><Relationship Id="rId2" Target="../notesSlides/notesSlide45.xml" Type="http://schemas.openxmlformats.org/officeDocument/2006/relationships/notesSlide"/><Relationship Id="rId1" Target="../slideLayouts/slideLayout42.xml" Type="http://schemas.openxmlformats.org/officeDocument/2006/relationships/slideLayout"/></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arget="../media/image10.jpeg" Type="http://schemas.openxmlformats.org/officeDocument/2006/relationships/image"/><Relationship Id="rId2" Target="../notesSlides/notesSlide7.xml" Type="http://schemas.openxmlformats.org/officeDocument/2006/relationships/notesSlide"/><Relationship Id="rId1" Target="../slideLayouts/slideLayout58.xml" Type="http://schemas.openxmlformats.org/officeDocument/2006/relationships/slideLayout"/><Relationship Id="rId5" Target="../media/image12.png" Type="http://schemas.openxmlformats.org/officeDocument/2006/relationships/image"/><Relationship Id="rId4" Target="../media/image11.png" Type="http://schemas.openxmlformats.org/officeDocument/2006/relationships/image"/></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5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623768"/>
            <a:ext cx="7556421" cy="1417558"/>
          </a:xfrm>
          <a:prstGeom prst="rect">
            <a:avLst/>
          </a:prstGeom>
          <a:noFill/>
          <a:ln/>
        </p:spPr>
        <p:txBody>
          <a:bodyPr wrap="square" lIns="0" tIns="0" rIns="0" bIns="0" rtlCol="0" anchor="t"/>
          <a:lstStyle/>
          <a:p>
            <a:pPr marL="0" indent="0" algn="l">
              <a:lnSpc>
                <a:spcPts val="5550"/>
              </a:lnSpc>
              <a:buNone/>
            </a:pPr>
            <a:r>
              <a:rPr lang="en-US" sz="4450" dirty="0">
                <a:solidFill>
                  <a:srgbClr val="161613"/>
                </a:solidFill>
                <a:latin typeface="DM Sans Medium" pitchFamily="34" charset="0"/>
                <a:ea typeface="DM Sans Medium" pitchFamily="34" charset="-122"/>
                <a:cs typeface="DM Sans Medium" pitchFamily="34" charset="-120"/>
              </a:rPr>
              <a:t>Trust Registration &amp; ITR Filing Compliance in India</a:t>
            </a:r>
            <a:endParaRPr lang="en-US" sz="4450" dirty="0"/>
          </a:p>
        </p:txBody>
      </p:sp>
      <p:sp>
        <p:nvSpPr>
          <p:cNvPr id="4" name="Text 1"/>
          <p:cNvSpPr/>
          <p:nvPr/>
        </p:nvSpPr>
        <p:spPr>
          <a:xfrm>
            <a:off x="793790" y="2381488"/>
            <a:ext cx="7556421" cy="362903"/>
          </a:xfrm>
          <a:prstGeom prst="rect">
            <a:avLst/>
          </a:prstGeom>
          <a:noFill/>
          <a:ln/>
        </p:spPr>
        <p:txBody>
          <a:bodyPr wrap="none" lIns="0" tIns="0" rIns="0" bIns="0" rtlCol="0" anchor="t"/>
          <a:lstStyle/>
          <a:p>
            <a:pPr marL="0" indent="0" algn="l">
              <a:lnSpc>
                <a:spcPts val="2850"/>
              </a:lnSpc>
              <a:buNone/>
            </a:pPr>
            <a:r>
              <a:rPr lang="en-US" sz="1750" dirty="0">
                <a:solidFill>
                  <a:srgbClr val="161613"/>
                </a:solidFill>
                <a:latin typeface="Inter" pitchFamily="34" charset="0"/>
                <a:ea typeface="Inter" pitchFamily="34" charset="-122"/>
                <a:cs typeface="Inter" pitchFamily="34" charset="-120"/>
              </a:rPr>
              <a:t>Simplifying compliance under the Income Tax Act, 1961.</a:t>
            </a:r>
          </a:p>
          <a:p>
            <a:pPr marL="0" indent="0" algn="l">
              <a:lnSpc>
                <a:spcPts val="2850"/>
              </a:lnSpc>
              <a:buNone/>
            </a:pPr>
            <a:endParaRPr lang="en-US" sz="1750" dirty="0">
              <a:solidFill>
                <a:srgbClr val="161613"/>
              </a:solidFill>
              <a:latin typeface="Inter" pitchFamily="34" charset="0"/>
              <a:ea typeface="Inter" pitchFamily="34" charset="-122"/>
            </a:endParaRPr>
          </a:p>
          <a:p>
            <a:pPr marL="0" indent="0" algn="l">
              <a:lnSpc>
                <a:spcPts val="2850"/>
              </a:lnSpc>
              <a:buNone/>
            </a:pPr>
            <a:endParaRPr lang="en-US" sz="1750" dirty="0">
              <a:solidFill>
                <a:srgbClr val="161613"/>
              </a:solidFill>
              <a:latin typeface="Inter" pitchFamily="34" charset="0"/>
              <a:ea typeface="Inter" pitchFamily="34" charset="-122"/>
            </a:endParaRPr>
          </a:p>
          <a:p>
            <a:pPr marL="0" indent="0" algn="l">
              <a:lnSpc>
                <a:spcPts val="2850"/>
              </a:lnSpc>
              <a:buNone/>
            </a:pPr>
            <a:endParaRPr lang="en-US" sz="1750" dirty="0">
              <a:solidFill>
                <a:srgbClr val="161613"/>
              </a:solidFill>
              <a:latin typeface="Inter" pitchFamily="34" charset="0"/>
              <a:ea typeface="Inter" pitchFamily="34" charset="-122"/>
            </a:endParaRPr>
          </a:p>
          <a:p>
            <a:r>
              <a:rPr lang="en-US" i="1" dirty="0">
                <a:solidFill>
                  <a:schemeClr val="tx1">
                    <a:lumMod val="75000"/>
                    <a:lumOff val="25000"/>
                  </a:schemeClr>
                </a:solidFill>
                <a:latin typeface="DM Sans Medium" pitchFamily="2" charset="0"/>
                <a:ea typeface="Nobile" pitchFamily="34" charset="-122"/>
                <a:cs typeface="Nobile" pitchFamily="34" charset="-120"/>
              </a:rPr>
              <a:t>By </a:t>
            </a:r>
          </a:p>
          <a:p>
            <a:r>
              <a:rPr lang="en-US" dirty="0">
                <a:solidFill>
                  <a:schemeClr val="tx1">
                    <a:lumMod val="75000"/>
                    <a:lumOff val="25000"/>
                  </a:schemeClr>
                </a:solidFill>
                <a:latin typeface="DM Sans Medium" pitchFamily="2" charset="0"/>
                <a:ea typeface="Nobile" pitchFamily="34" charset="-122"/>
                <a:cs typeface="Nobile" pitchFamily="34" charset="-120"/>
              </a:rPr>
              <a:t>Adv. Srinarayan Toshniwal, CA, CS</a:t>
            </a:r>
          </a:p>
          <a:p>
            <a:r>
              <a:rPr lang="en-US" dirty="0">
                <a:solidFill>
                  <a:schemeClr val="tx1">
                    <a:lumMod val="75000"/>
                    <a:lumOff val="25000"/>
                  </a:schemeClr>
                </a:solidFill>
                <a:latin typeface="DM Sans Medium" pitchFamily="2" charset="0"/>
              </a:rPr>
              <a:t>Standing </a:t>
            </a:r>
            <a:r>
              <a:rPr lang="en-IN" dirty="0">
                <a:solidFill>
                  <a:schemeClr val="tx1">
                    <a:lumMod val="75000"/>
                    <a:lumOff val="25000"/>
                  </a:schemeClr>
                </a:solidFill>
                <a:latin typeface="DM Sans Medium" pitchFamily="2" charset="0"/>
              </a:rPr>
              <a:t>Counsel for Income Tax (Telangana High Court)</a:t>
            </a:r>
          </a:p>
          <a:p>
            <a:r>
              <a:rPr lang="en-IN" sz="1750" dirty="0">
                <a:solidFill>
                  <a:schemeClr val="tx1">
                    <a:lumMod val="75000"/>
                    <a:lumOff val="25000"/>
                  </a:schemeClr>
                </a:solidFill>
                <a:latin typeface="DM Sans Medium" pitchFamily="2" charset="0"/>
              </a:rPr>
              <a:t>+91-8801701539</a:t>
            </a:r>
          </a:p>
          <a:p>
            <a:endParaRPr lang="en-IN" sz="1750" dirty="0">
              <a:solidFill>
                <a:schemeClr val="tx1">
                  <a:lumMod val="75000"/>
                  <a:lumOff val="25000"/>
                </a:schemeClr>
              </a:solidFill>
              <a:latin typeface="DM Sans Medium" pitchFamily="2" charset="0"/>
            </a:endParaRPr>
          </a:p>
          <a:p>
            <a:r>
              <a:rPr lang="en-IN" sz="1750" dirty="0">
                <a:solidFill>
                  <a:schemeClr val="tx1">
                    <a:lumMod val="75000"/>
                    <a:lumOff val="25000"/>
                  </a:schemeClr>
                </a:solidFill>
                <a:latin typeface="DM Sans Medium" pitchFamily="2" charset="0"/>
              </a:rPr>
              <a:t>M/s PPKG Legal,</a:t>
            </a:r>
          </a:p>
          <a:p>
            <a:r>
              <a:rPr lang="en-IN" sz="1750" dirty="0">
                <a:solidFill>
                  <a:schemeClr val="tx1">
                    <a:lumMod val="75000"/>
                    <a:lumOff val="25000"/>
                  </a:schemeClr>
                </a:solidFill>
                <a:latin typeface="DM Sans Medium" pitchFamily="2" charset="0"/>
              </a:rPr>
              <a:t>Hyderabad</a:t>
            </a:r>
            <a:endParaRPr lang="en-US" sz="17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623768"/>
            <a:ext cx="7556421" cy="1417558"/>
          </a:xfrm>
          <a:prstGeom prst="rect">
            <a:avLst/>
          </a:prstGeom>
          <a:noFill/>
          <a:ln/>
        </p:spPr>
        <p:txBody>
          <a:bodyPr wrap="square" lIns="0" tIns="0" rIns="0" bIns="0" rtlCol="0" anchor="t"/>
          <a:lstStyle/>
          <a:p>
            <a:pPr marL="0" indent="0" algn="l">
              <a:lnSpc>
                <a:spcPts val="5550"/>
              </a:lnSpc>
              <a:buNone/>
            </a:pPr>
            <a:r>
              <a:rPr lang="en-US" sz="4450" dirty="0">
                <a:solidFill>
                  <a:srgbClr val="161613"/>
                </a:solidFill>
                <a:latin typeface="DM Sans Medium" pitchFamily="34" charset="0"/>
                <a:ea typeface="DM Sans Medium" pitchFamily="34" charset="-122"/>
                <a:cs typeface="DM Sans Medium" pitchFamily="34" charset="-120"/>
              </a:rPr>
              <a:t>Types of Accumulated Income for Trusts</a:t>
            </a:r>
            <a:endParaRPr lang="en-US" sz="4450" dirty="0"/>
          </a:p>
        </p:txBody>
      </p:sp>
      <p:sp>
        <p:nvSpPr>
          <p:cNvPr id="4" name="Shape 1"/>
          <p:cNvSpPr/>
          <p:nvPr/>
        </p:nvSpPr>
        <p:spPr>
          <a:xfrm>
            <a:off x="793790" y="2381488"/>
            <a:ext cx="3664744" cy="4738688"/>
          </a:xfrm>
          <a:prstGeom prst="roundRect">
            <a:avLst>
              <a:gd name="adj" fmla="val 928"/>
            </a:avLst>
          </a:prstGeom>
          <a:solidFill>
            <a:srgbClr val="F9F8F5"/>
          </a:solidFill>
          <a:ln w="30480">
            <a:solidFill>
              <a:srgbClr val="D3D1C9"/>
            </a:solidFill>
            <a:prstDash val="solid"/>
          </a:ln>
        </p:spPr>
        <p:txBody>
          <a:bodyPr/>
          <a:lstStyle/>
          <a:p>
            <a:endParaRPr lang="en-IN"/>
          </a:p>
        </p:txBody>
      </p:sp>
      <p:sp>
        <p:nvSpPr>
          <p:cNvPr id="5" name="Shape 2"/>
          <p:cNvSpPr/>
          <p:nvPr/>
        </p:nvSpPr>
        <p:spPr>
          <a:xfrm>
            <a:off x="824270" y="2411968"/>
            <a:ext cx="3603784" cy="680442"/>
          </a:xfrm>
          <a:prstGeom prst="rect">
            <a:avLst/>
          </a:prstGeom>
          <a:solidFill>
            <a:srgbClr val="EDEBE3"/>
          </a:solidFill>
          <a:ln/>
        </p:spPr>
        <p:txBody>
          <a:bodyPr/>
          <a:lstStyle/>
          <a:p>
            <a:endParaRPr lang="en-IN"/>
          </a:p>
        </p:txBody>
      </p:sp>
      <p:pic>
        <p:nvPicPr>
          <p:cNvPr id="6" name="Image 1" descr="preencoded.png"/>
          <p:cNvPicPr>
            <a:picLocks noChangeAspect="1"/>
          </p:cNvPicPr>
          <p:nvPr/>
        </p:nvPicPr>
        <p:blipFill>
          <a:blip r:embed="rId4"/>
          <a:stretch>
            <a:fillRect/>
          </a:stretch>
        </p:blipFill>
        <p:spPr>
          <a:xfrm>
            <a:off x="2456021" y="2539484"/>
            <a:ext cx="340162" cy="425291"/>
          </a:xfrm>
          <a:prstGeom prst="rect">
            <a:avLst/>
          </a:prstGeom>
        </p:spPr>
      </p:pic>
      <p:sp>
        <p:nvSpPr>
          <p:cNvPr id="7" name="Text 3"/>
          <p:cNvSpPr/>
          <p:nvPr/>
        </p:nvSpPr>
        <p:spPr>
          <a:xfrm>
            <a:off x="1051084" y="3319224"/>
            <a:ext cx="3150156" cy="708660"/>
          </a:xfrm>
          <a:prstGeom prst="rect">
            <a:avLst/>
          </a:prstGeom>
          <a:noFill/>
          <a:ln/>
        </p:spPr>
        <p:txBody>
          <a:bodyPr wrap="square" lIns="0" tIns="0" rIns="0" bIns="0" rtlCol="0" anchor="t"/>
          <a:lstStyle/>
          <a:p>
            <a:pPr marL="0" indent="0" algn="l">
              <a:lnSpc>
                <a:spcPts val="2750"/>
              </a:lnSpc>
              <a:buNone/>
            </a:pPr>
            <a:r>
              <a:rPr lang="en-US" sz="2200" dirty="0">
                <a:solidFill>
                  <a:srgbClr val="161613"/>
                </a:solidFill>
                <a:latin typeface="DM Sans Medium" pitchFamily="34" charset="0"/>
                <a:ea typeface="DM Sans Medium" pitchFamily="34" charset="-122"/>
                <a:cs typeface="DM Sans Medium" pitchFamily="34" charset="-120"/>
              </a:rPr>
              <a:t>Section 11(1): Up to 15% Accumulation</a:t>
            </a:r>
            <a:endParaRPr lang="en-US" sz="2200" dirty="0"/>
          </a:p>
        </p:txBody>
      </p:sp>
      <p:sp>
        <p:nvSpPr>
          <p:cNvPr id="8" name="Text 4"/>
          <p:cNvSpPr/>
          <p:nvPr/>
        </p:nvSpPr>
        <p:spPr>
          <a:xfrm>
            <a:off x="1051084" y="4163973"/>
            <a:ext cx="3150156"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161613"/>
                </a:solidFill>
                <a:latin typeface="Inter" pitchFamily="34" charset="0"/>
                <a:ea typeface="Inter" pitchFamily="34" charset="-122"/>
                <a:cs typeface="Inter" pitchFamily="34" charset="-120"/>
              </a:rPr>
              <a:t>Trusts can accumulate up to 15% of income.</a:t>
            </a:r>
            <a:endParaRPr lang="en-US" sz="1750" dirty="0"/>
          </a:p>
        </p:txBody>
      </p:sp>
      <p:sp>
        <p:nvSpPr>
          <p:cNvPr id="9" name="Text 5"/>
          <p:cNvSpPr/>
          <p:nvPr/>
        </p:nvSpPr>
        <p:spPr>
          <a:xfrm>
            <a:off x="1051084" y="4969073"/>
            <a:ext cx="3150156"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161613"/>
                </a:solidFill>
                <a:latin typeface="Inter" pitchFamily="34" charset="0"/>
                <a:ea typeface="Inter" pitchFamily="34" charset="-122"/>
                <a:cs typeface="Inter" pitchFamily="34" charset="-120"/>
              </a:rPr>
              <a:t>No specific application required.</a:t>
            </a:r>
            <a:endParaRPr lang="en-US" sz="1750" dirty="0"/>
          </a:p>
        </p:txBody>
      </p:sp>
      <p:sp>
        <p:nvSpPr>
          <p:cNvPr id="10" name="Text 6"/>
          <p:cNvSpPr/>
          <p:nvPr/>
        </p:nvSpPr>
        <p:spPr>
          <a:xfrm>
            <a:off x="1051084" y="5774174"/>
            <a:ext cx="3150156"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161613"/>
                </a:solidFill>
                <a:latin typeface="Inter" pitchFamily="34" charset="0"/>
                <a:ea typeface="Inter" pitchFamily="34" charset="-122"/>
                <a:cs typeface="Inter" pitchFamily="34" charset="-120"/>
              </a:rPr>
              <a:t>Amount can be utilized for any purposes</a:t>
            </a:r>
            <a:endParaRPr lang="en-US" sz="1750" dirty="0"/>
          </a:p>
        </p:txBody>
      </p:sp>
      <p:sp>
        <p:nvSpPr>
          <p:cNvPr id="11" name="Shape 7"/>
          <p:cNvSpPr/>
          <p:nvPr/>
        </p:nvSpPr>
        <p:spPr>
          <a:xfrm>
            <a:off x="4685348" y="2381488"/>
            <a:ext cx="3664863" cy="4738688"/>
          </a:xfrm>
          <a:prstGeom prst="roundRect">
            <a:avLst>
              <a:gd name="adj" fmla="val 928"/>
            </a:avLst>
          </a:prstGeom>
          <a:solidFill>
            <a:srgbClr val="F9F8F5"/>
          </a:solidFill>
          <a:ln w="30480">
            <a:solidFill>
              <a:srgbClr val="D3D1C9"/>
            </a:solidFill>
            <a:prstDash val="solid"/>
          </a:ln>
        </p:spPr>
        <p:txBody>
          <a:bodyPr/>
          <a:lstStyle/>
          <a:p>
            <a:endParaRPr lang="en-IN"/>
          </a:p>
        </p:txBody>
      </p:sp>
      <p:sp>
        <p:nvSpPr>
          <p:cNvPr id="12" name="Shape 8"/>
          <p:cNvSpPr/>
          <p:nvPr/>
        </p:nvSpPr>
        <p:spPr>
          <a:xfrm>
            <a:off x="4715828" y="2411968"/>
            <a:ext cx="3603903" cy="680442"/>
          </a:xfrm>
          <a:prstGeom prst="rect">
            <a:avLst/>
          </a:prstGeom>
          <a:solidFill>
            <a:srgbClr val="EDEBE3"/>
          </a:solidFill>
          <a:ln/>
        </p:spPr>
        <p:txBody>
          <a:bodyPr/>
          <a:lstStyle/>
          <a:p>
            <a:endParaRPr lang="en-IN"/>
          </a:p>
        </p:txBody>
      </p:sp>
      <p:pic>
        <p:nvPicPr>
          <p:cNvPr id="13" name="Image 2" descr="preencoded.png"/>
          <p:cNvPicPr>
            <a:picLocks noChangeAspect="1"/>
          </p:cNvPicPr>
          <p:nvPr/>
        </p:nvPicPr>
        <p:blipFill>
          <a:blip r:embed="rId5"/>
          <a:stretch>
            <a:fillRect/>
          </a:stretch>
        </p:blipFill>
        <p:spPr>
          <a:xfrm>
            <a:off x="6347698" y="2539484"/>
            <a:ext cx="340162" cy="425291"/>
          </a:xfrm>
          <a:prstGeom prst="rect">
            <a:avLst/>
          </a:prstGeom>
        </p:spPr>
      </p:pic>
      <p:sp>
        <p:nvSpPr>
          <p:cNvPr id="14" name="Text 9"/>
          <p:cNvSpPr/>
          <p:nvPr/>
        </p:nvSpPr>
        <p:spPr>
          <a:xfrm>
            <a:off x="4942642" y="3319224"/>
            <a:ext cx="3150275" cy="708660"/>
          </a:xfrm>
          <a:prstGeom prst="rect">
            <a:avLst/>
          </a:prstGeom>
          <a:noFill/>
          <a:ln/>
        </p:spPr>
        <p:txBody>
          <a:bodyPr wrap="square" lIns="0" tIns="0" rIns="0" bIns="0" rtlCol="0" anchor="t"/>
          <a:lstStyle/>
          <a:p>
            <a:pPr marL="0" indent="0" algn="l">
              <a:lnSpc>
                <a:spcPts val="2750"/>
              </a:lnSpc>
              <a:buNone/>
            </a:pPr>
            <a:r>
              <a:rPr lang="en-US" sz="2200" dirty="0">
                <a:solidFill>
                  <a:srgbClr val="161613"/>
                </a:solidFill>
                <a:latin typeface="DM Sans Medium" pitchFamily="34" charset="0"/>
                <a:ea typeface="DM Sans Medium" pitchFamily="34" charset="-122"/>
                <a:cs typeface="DM Sans Medium" pitchFamily="34" charset="-120"/>
              </a:rPr>
              <a:t>Section 11(2): Beyond 15% Accumulation</a:t>
            </a:r>
            <a:endParaRPr lang="en-US" sz="2200" dirty="0"/>
          </a:p>
        </p:txBody>
      </p:sp>
      <p:sp>
        <p:nvSpPr>
          <p:cNvPr id="15" name="Text 10"/>
          <p:cNvSpPr/>
          <p:nvPr/>
        </p:nvSpPr>
        <p:spPr>
          <a:xfrm>
            <a:off x="4942642" y="4163973"/>
            <a:ext cx="3150275"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161613"/>
                </a:solidFill>
                <a:latin typeface="Inter" pitchFamily="34" charset="0"/>
                <a:ea typeface="Inter" pitchFamily="34" charset="-122"/>
                <a:cs typeface="Inter" pitchFamily="34" charset="-120"/>
              </a:rPr>
              <a:t>Income exceeding the 15% limit.</a:t>
            </a:r>
            <a:endParaRPr lang="en-US" sz="1750" dirty="0"/>
          </a:p>
        </p:txBody>
      </p:sp>
      <p:sp>
        <p:nvSpPr>
          <p:cNvPr id="16" name="Text 11"/>
          <p:cNvSpPr/>
          <p:nvPr/>
        </p:nvSpPr>
        <p:spPr>
          <a:xfrm>
            <a:off x="4942642" y="4969073"/>
            <a:ext cx="3150275" cy="1088708"/>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161613"/>
                </a:solidFill>
                <a:latin typeface="Inter" pitchFamily="34" charset="0"/>
                <a:ea typeface="Inter" pitchFamily="34" charset="-122"/>
                <a:cs typeface="Inter" pitchFamily="34" charset="-120"/>
              </a:rPr>
              <a:t>Must be applied for charitable purposes within 5 years.</a:t>
            </a:r>
            <a:endParaRPr lang="en-US" sz="1750" dirty="0"/>
          </a:p>
        </p:txBody>
      </p:sp>
      <p:sp>
        <p:nvSpPr>
          <p:cNvPr id="17" name="Text 12"/>
          <p:cNvSpPr/>
          <p:nvPr/>
        </p:nvSpPr>
        <p:spPr>
          <a:xfrm>
            <a:off x="4942642" y="6137077"/>
            <a:ext cx="3150275"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161613"/>
                </a:solidFill>
                <a:latin typeface="Inter" pitchFamily="34" charset="0"/>
                <a:ea typeface="Inter" pitchFamily="34" charset="-122"/>
                <a:cs typeface="Inter" pitchFamily="34" charset="-120"/>
              </a:rPr>
              <a:t>Failure to apply leads to tax implications.</a:t>
            </a:r>
            <a:endParaRPr lang="en-US" sz="17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1045250"/>
            <a:ext cx="12985671" cy="637937"/>
          </a:xfrm>
          <a:prstGeom prst="rect">
            <a:avLst/>
          </a:prstGeom>
          <a:noFill/>
          <a:ln/>
        </p:spPr>
        <p:txBody>
          <a:bodyPr wrap="none" lIns="0" tIns="0" rIns="0" bIns="0" rtlCol="0" anchor="t"/>
          <a:lstStyle/>
          <a:p>
            <a:pPr marL="0" marR="0" lvl="0" indent="0" algn="l" defTabSz="914400" rtl="0" eaLnBrk="1" fontAlgn="auto" latinLnBrk="0" hangingPunct="1">
              <a:lnSpc>
                <a:spcPts val="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161613"/>
                </a:solidFill>
                <a:effectLst/>
                <a:uLnTx/>
                <a:uFillTx/>
                <a:latin typeface="DM Sans Medium" pitchFamily="34" charset="0"/>
                <a:ea typeface="DM Sans Medium" pitchFamily="34" charset="-122"/>
                <a:cs typeface="DM Sans Medium" pitchFamily="34" charset="-120"/>
              </a:rPr>
              <a:t>Accumulation of Income - Application Rules for Trusts</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 1"/>
          <p:cNvSpPr/>
          <p:nvPr/>
        </p:nvSpPr>
        <p:spPr>
          <a:xfrm>
            <a:off x="793790" y="1764744"/>
            <a:ext cx="5860852" cy="637937"/>
          </a:xfrm>
          <a:prstGeom prst="rect">
            <a:avLst/>
          </a:prstGeom>
          <a:noFill/>
          <a:ln/>
        </p:spPr>
        <p:txBody>
          <a:bodyPr wrap="none" lIns="0" tIns="0" rIns="0" bIns="0" rtlCol="0" anchor="t"/>
          <a:lstStyle/>
          <a:p>
            <a:pPr marL="0" marR="0" lvl="0" indent="0" algn="l" defTabSz="914400" rtl="0" eaLnBrk="1" fontAlgn="auto" latinLnBrk="0" hangingPunct="1">
              <a:lnSpc>
                <a:spcPts val="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161613"/>
                </a:solidFill>
                <a:effectLst/>
                <a:uLnTx/>
                <a:uFillTx/>
                <a:latin typeface="DM Sans Medium" pitchFamily="34" charset="0"/>
                <a:ea typeface="DM Sans Medium" pitchFamily="34" charset="-122"/>
                <a:cs typeface="DM Sans Medium" pitchFamily="34" charset="-120"/>
              </a:rPr>
              <a:t>Accumulation of Income</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 2"/>
          <p:cNvSpPr/>
          <p:nvPr/>
        </p:nvSpPr>
        <p:spPr>
          <a:xfrm>
            <a:off x="793790" y="2708791"/>
            <a:ext cx="13042821" cy="1306830"/>
          </a:xfrm>
          <a:prstGeom prst="rect">
            <a:avLst/>
          </a:prstGeom>
          <a:noFill/>
          <a:ln/>
        </p:spPr>
        <p:txBody>
          <a:bodyPr wrap="square" lIns="0" tIns="0" rIns="0" bIns="0" rtlCol="0" anchor="t"/>
          <a:lstStyle/>
          <a:p>
            <a:pPr marL="0" marR="0" lvl="0" indent="0" algn="l" defTabSz="914400" rtl="0" eaLnBrk="1" fontAlgn="auto" latinLnBrk="0" hangingPunct="1">
              <a:lnSpc>
                <a:spcPts val="255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61613"/>
                </a:solidFill>
                <a:effectLst/>
                <a:uLnTx/>
                <a:uFillTx/>
                <a:latin typeface="Inter" pitchFamily="34" charset="0"/>
                <a:ea typeface="Inter" pitchFamily="34" charset="-122"/>
                <a:cs typeface="Inter" pitchFamily="34" charset="-120"/>
              </a:rPr>
              <a:t>When application of income falls short of 85 per cent of income - If the income applied to charitable or religious purposes, during the previous year, falls short of 85 per cent of the income derived from property held under trust during such year, the charitable trust or institution has been given the option to spend such income for charitable or religious purposes in the manner given in column 2 of the table:</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hape 3"/>
          <p:cNvSpPr/>
          <p:nvPr/>
        </p:nvSpPr>
        <p:spPr>
          <a:xfrm>
            <a:off x="793790" y="4245173"/>
            <a:ext cx="13042821" cy="1842135"/>
          </a:xfrm>
          <a:prstGeom prst="roundRect">
            <a:avLst>
              <a:gd name="adj" fmla="val 1662"/>
            </a:avLst>
          </a:prstGeom>
          <a:noFill/>
          <a:ln w="7620">
            <a:solidFill>
              <a:srgbClr val="000000">
                <a:alpha val="8000"/>
              </a:srgbClr>
            </a:solidFill>
            <a:prstDash val="solid"/>
          </a:ln>
        </p:spPr>
        <p:txBody>
          <a:bodyPr/>
          <a:lstStyle/>
          <a:p>
            <a:endParaRPr lang="en-IN"/>
          </a:p>
        </p:txBody>
      </p:sp>
      <p:sp>
        <p:nvSpPr>
          <p:cNvPr id="6" name="Shape 4"/>
          <p:cNvSpPr/>
          <p:nvPr/>
        </p:nvSpPr>
        <p:spPr>
          <a:xfrm>
            <a:off x="801410" y="4252793"/>
            <a:ext cx="13027581" cy="913448"/>
          </a:xfrm>
          <a:prstGeom prst="rect">
            <a:avLst/>
          </a:prstGeom>
          <a:solidFill>
            <a:srgbClr val="FFFFFF">
              <a:alpha val="4000"/>
            </a:srgbClr>
          </a:solidFill>
          <a:ln/>
        </p:spPr>
        <p:txBody>
          <a:bodyPr/>
          <a:lstStyle/>
          <a:p>
            <a:endParaRPr lang="en-IN"/>
          </a:p>
        </p:txBody>
      </p:sp>
      <p:sp>
        <p:nvSpPr>
          <p:cNvPr id="7" name="Text 5"/>
          <p:cNvSpPr/>
          <p:nvPr/>
        </p:nvSpPr>
        <p:spPr>
          <a:xfrm>
            <a:off x="1005483" y="4382810"/>
            <a:ext cx="6101834" cy="653415"/>
          </a:xfrm>
          <a:prstGeom prst="rect">
            <a:avLst/>
          </a:prstGeom>
          <a:noFill/>
          <a:ln/>
        </p:spPr>
        <p:txBody>
          <a:bodyPr wrap="square" lIns="0" tIns="0" rIns="0" bIns="0" rtlCol="0" anchor="t"/>
          <a:lstStyle/>
          <a:p>
            <a:pPr marL="0" marR="0" lvl="0" indent="0" algn="l" defTabSz="914400" rtl="0" eaLnBrk="1" fontAlgn="auto" latinLnBrk="0" hangingPunct="1">
              <a:lnSpc>
                <a:spcPts val="255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61613"/>
                </a:solidFill>
                <a:effectLst/>
                <a:uLnTx/>
                <a:uFillTx/>
                <a:latin typeface="Inter" pitchFamily="34" charset="0"/>
                <a:ea typeface="Inter" pitchFamily="34" charset="-122"/>
                <a:cs typeface="Inter" pitchFamily="34" charset="-120"/>
              </a:rPr>
              <a:t>a. Income has not been received during the relevant previous year</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 6"/>
          <p:cNvSpPr/>
          <p:nvPr/>
        </p:nvSpPr>
        <p:spPr>
          <a:xfrm>
            <a:off x="7523083" y="4382810"/>
            <a:ext cx="6101834" cy="653415"/>
          </a:xfrm>
          <a:prstGeom prst="rect">
            <a:avLst/>
          </a:prstGeom>
          <a:noFill/>
          <a:ln/>
        </p:spPr>
        <p:txBody>
          <a:bodyPr wrap="square" lIns="0" tIns="0" rIns="0" bIns="0" rtlCol="0" anchor="t"/>
          <a:lstStyle/>
          <a:p>
            <a:pPr marL="0" marR="0" lvl="0" indent="0" algn="l" defTabSz="914400" rtl="0" eaLnBrk="1" fontAlgn="auto" latinLnBrk="0" hangingPunct="1">
              <a:lnSpc>
                <a:spcPts val="255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61613"/>
                </a:solidFill>
                <a:effectLst/>
                <a:uLnTx/>
                <a:uFillTx/>
                <a:latin typeface="Inter" pitchFamily="34" charset="0"/>
                <a:ea typeface="Inter" pitchFamily="34" charset="-122"/>
                <a:cs typeface="Inter" pitchFamily="34" charset="-120"/>
              </a:rPr>
              <a:t>Either during the previous year in which income is so received or during the previous year immediately following such year</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Shape 7"/>
          <p:cNvSpPr/>
          <p:nvPr/>
        </p:nvSpPr>
        <p:spPr>
          <a:xfrm>
            <a:off x="801410" y="5166241"/>
            <a:ext cx="13027581" cy="913448"/>
          </a:xfrm>
          <a:prstGeom prst="rect">
            <a:avLst/>
          </a:prstGeom>
          <a:solidFill>
            <a:srgbClr val="000000">
              <a:alpha val="4000"/>
            </a:srgbClr>
          </a:solidFill>
          <a:ln/>
        </p:spPr>
        <p:txBody>
          <a:bodyPr/>
          <a:lstStyle/>
          <a:p>
            <a:endParaRPr lang="en-IN"/>
          </a:p>
        </p:txBody>
      </p:sp>
      <p:sp>
        <p:nvSpPr>
          <p:cNvPr id="10" name="Text 8"/>
          <p:cNvSpPr/>
          <p:nvPr/>
        </p:nvSpPr>
        <p:spPr>
          <a:xfrm>
            <a:off x="1005483" y="5296257"/>
            <a:ext cx="6101834" cy="326708"/>
          </a:xfrm>
          <a:prstGeom prst="rect">
            <a:avLst/>
          </a:prstGeom>
          <a:noFill/>
          <a:ln/>
        </p:spPr>
        <p:txBody>
          <a:bodyPr wrap="none" lIns="0" tIns="0" rIns="0" bIns="0" rtlCol="0" anchor="t"/>
          <a:lstStyle/>
          <a:p>
            <a:pPr marL="0" marR="0" lvl="0" indent="0" algn="l" defTabSz="914400" rtl="0" eaLnBrk="1" fontAlgn="auto" latinLnBrk="0" hangingPunct="1">
              <a:lnSpc>
                <a:spcPts val="255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61613"/>
                </a:solidFill>
                <a:effectLst/>
                <a:uLnTx/>
                <a:uFillTx/>
                <a:latin typeface="Inter" pitchFamily="34" charset="0"/>
                <a:ea typeface="Inter" pitchFamily="34" charset="-122"/>
                <a:cs typeface="Inter" pitchFamily="34" charset="-120"/>
              </a:rPr>
              <a:t>b. Because of any other reason</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 9"/>
          <p:cNvSpPr/>
          <p:nvPr/>
        </p:nvSpPr>
        <p:spPr>
          <a:xfrm>
            <a:off x="7523083" y="5296257"/>
            <a:ext cx="6101834" cy="653415"/>
          </a:xfrm>
          <a:prstGeom prst="rect">
            <a:avLst/>
          </a:prstGeom>
          <a:noFill/>
          <a:ln/>
        </p:spPr>
        <p:txBody>
          <a:bodyPr wrap="square" lIns="0" tIns="0" rIns="0" bIns="0" rtlCol="0" anchor="t"/>
          <a:lstStyle/>
          <a:p>
            <a:pPr marL="0" marR="0" lvl="0" indent="0" algn="l" defTabSz="914400" rtl="0" eaLnBrk="1" fontAlgn="auto" latinLnBrk="0" hangingPunct="1">
              <a:lnSpc>
                <a:spcPts val="255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61613"/>
                </a:solidFill>
                <a:effectLst/>
                <a:uLnTx/>
                <a:uFillTx/>
                <a:latin typeface="Inter" pitchFamily="34" charset="0"/>
                <a:ea typeface="Inter" pitchFamily="34" charset="-122"/>
                <a:cs typeface="Inter" pitchFamily="34" charset="-120"/>
              </a:rPr>
              <a:t>During the previous year immediately following the previous year in which the income was derived</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1"/>
          <p:cNvSpPr/>
          <p:nvPr/>
        </p:nvSpPr>
        <p:spPr>
          <a:xfrm>
            <a:off x="726043" y="570428"/>
            <a:ext cx="9848731" cy="648295"/>
          </a:xfrm>
          <a:prstGeom prst="rect">
            <a:avLst/>
          </a:prstGeom>
          <a:noFill/>
          <a:ln/>
        </p:spPr>
        <p:txBody>
          <a:bodyPr wrap="none" lIns="0" tIns="0" rIns="0" bIns="0" rtlCol="0" anchor="t"/>
          <a:lstStyle/>
          <a:p>
            <a:pPr marL="0" indent="0" algn="l">
              <a:lnSpc>
                <a:spcPts val="5100"/>
              </a:lnSpc>
              <a:buNone/>
            </a:pPr>
            <a:r>
              <a:rPr lang="en-US" sz="4050" dirty="0">
                <a:solidFill>
                  <a:srgbClr val="161613"/>
                </a:solidFill>
                <a:latin typeface="DM Sans Medium" pitchFamily="34" charset="0"/>
                <a:ea typeface="DM Sans Medium" pitchFamily="34" charset="-122"/>
                <a:cs typeface="DM Sans Medium" pitchFamily="34" charset="-120"/>
              </a:rPr>
              <a:t>Form 9A: Deemed Application of Income</a:t>
            </a:r>
            <a:endParaRPr lang="en-US" sz="4050" dirty="0"/>
          </a:p>
        </p:txBody>
      </p:sp>
      <p:sp>
        <p:nvSpPr>
          <p:cNvPr id="5" name="Shape 2"/>
          <p:cNvSpPr/>
          <p:nvPr/>
        </p:nvSpPr>
        <p:spPr>
          <a:xfrm>
            <a:off x="726043" y="1529834"/>
            <a:ext cx="4254460" cy="2680811"/>
          </a:xfrm>
          <a:prstGeom prst="roundRect">
            <a:avLst>
              <a:gd name="adj" fmla="val 1161"/>
            </a:avLst>
          </a:prstGeom>
          <a:solidFill>
            <a:srgbClr val="EDEBE3"/>
          </a:solidFill>
          <a:ln/>
        </p:spPr>
        <p:txBody>
          <a:bodyPr/>
          <a:lstStyle/>
          <a:p>
            <a:endParaRPr lang="en-IN"/>
          </a:p>
        </p:txBody>
      </p:sp>
      <p:sp>
        <p:nvSpPr>
          <p:cNvPr id="6" name="Shape 3"/>
          <p:cNvSpPr/>
          <p:nvPr/>
        </p:nvSpPr>
        <p:spPr>
          <a:xfrm>
            <a:off x="933450" y="1737241"/>
            <a:ext cx="622340" cy="622340"/>
          </a:xfrm>
          <a:prstGeom prst="roundRect">
            <a:avLst>
              <a:gd name="adj" fmla="val 14691464"/>
            </a:avLst>
          </a:prstGeom>
          <a:solidFill>
            <a:srgbClr val="28282F"/>
          </a:solidFill>
          <a:ln/>
        </p:spPr>
        <p:txBody>
          <a:bodyPr/>
          <a:lstStyle/>
          <a:p>
            <a:endParaRPr lang="en-IN"/>
          </a:p>
        </p:txBody>
      </p:sp>
      <p:pic>
        <p:nvPicPr>
          <p:cNvPr id="7" name="Image 1" descr="preencoded.png"/>
          <p:cNvPicPr>
            <a:picLocks noChangeAspect="1"/>
          </p:cNvPicPr>
          <p:nvPr/>
        </p:nvPicPr>
        <p:blipFill>
          <a:blip r:embed="rId3"/>
          <a:stretch>
            <a:fillRect/>
          </a:stretch>
        </p:blipFill>
        <p:spPr>
          <a:xfrm>
            <a:off x="1104543" y="1873329"/>
            <a:ext cx="280035" cy="350044"/>
          </a:xfrm>
          <a:prstGeom prst="rect">
            <a:avLst/>
          </a:prstGeom>
        </p:spPr>
      </p:pic>
      <p:sp>
        <p:nvSpPr>
          <p:cNvPr id="8" name="Text 4"/>
          <p:cNvSpPr/>
          <p:nvPr/>
        </p:nvSpPr>
        <p:spPr>
          <a:xfrm>
            <a:off x="933450" y="2566988"/>
            <a:ext cx="2593062" cy="324088"/>
          </a:xfrm>
          <a:prstGeom prst="rect">
            <a:avLst/>
          </a:prstGeom>
          <a:noFill/>
          <a:ln/>
        </p:spPr>
        <p:txBody>
          <a:bodyPr wrap="none" lIns="0" tIns="0" rIns="0" bIns="0" rtlCol="0" anchor="t"/>
          <a:lstStyle/>
          <a:p>
            <a:pPr marL="0" indent="0" algn="l">
              <a:lnSpc>
                <a:spcPts val="2550"/>
              </a:lnSpc>
              <a:buNone/>
            </a:pPr>
            <a:r>
              <a:rPr lang="en-US" sz="2000" dirty="0">
                <a:solidFill>
                  <a:srgbClr val="161613"/>
                </a:solidFill>
                <a:latin typeface="DM Sans Medium" pitchFamily="34" charset="0"/>
                <a:ea typeface="DM Sans Medium" pitchFamily="34" charset="-122"/>
                <a:cs typeface="DM Sans Medium" pitchFamily="34" charset="-120"/>
              </a:rPr>
              <a:t>Purpose</a:t>
            </a:r>
            <a:endParaRPr lang="en-US" sz="2000" dirty="0"/>
          </a:p>
        </p:txBody>
      </p:sp>
      <p:sp>
        <p:nvSpPr>
          <p:cNvPr id="9" name="Text 5"/>
          <p:cNvSpPr/>
          <p:nvPr/>
        </p:nvSpPr>
        <p:spPr>
          <a:xfrm>
            <a:off x="933450" y="3015496"/>
            <a:ext cx="3839647" cy="663654"/>
          </a:xfrm>
          <a:prstGeom prst="rect">
            <a:avLst/>
          </a:prstGeom>
          <a:noFill/>
          <a:ln/>
        </p:spPr>
        <p:txBody>
          <a:bodyPr wrap="square" lIns="0" tIns="0" rIns="0" bIns="0" rtlCol="0" anchor="t"/>
          <a:lstStyle/>
          <a:p>
            <a:pPr marL="0" indent="0" algn="l">
              <a:lnSpc>
                <a:spcPts val="2600"/>
              </a:lnSpc>
              <a:buNone/>
            </a:pPr>
            <a:r>
              <a:rPr lang="en-US" sz="1600" dirty="0">
                <a:solidFill>
                  <a:srgbClr val="161613"/>
                </a:solidFill>
                <a:latin typeface="Inter" pitchFamily="34" charset="0"/>
                <a:ea typeface="Inter" pitchFamily="34" charset="-122"/>
                <a:cs typeface="Inter" pitchFamily="34" charset="-120"/>
              </a:rPr>
              <a:t>Exercise option for deemed application under Section 11(1).</a:t>
            </a:r>
            <a:endParaRPr lang="en-US" sz="1600" dirty="0"/>
          </a:p>
        </p:txBody>
      </p:sp>
      <p:sp>
        <p:nvSpPr>
          <p:cNvPr id="10" name="Shape 6"/>
          <p:cNvSpPr/>
          <p:nvPr/>
        </p:nvSpPr>
        <p:spPr>
          <a:xfrm>
            <a:off x="5187910" y="1529834"/>
            <a:ext cx="4254460" cy="2680811"/>
          </a:xfrm>
          <a:prstGeom prst="roundRect">
            <a:avLst>
              <a:gd name="adj" fmla="val 1161"/>
            </a:avLst>
          </a:prstGeom>
          <a:solidFill>
            <a:srgbClr val="EDEBE3"/>
          </a:solidFill>
          <a:ln/>
        </p:spPr>
        <p:txBody>
          <a:bodyPr/>
          <a:lstStyle/>
          <a:p>
            <a:endParaRPr lang="en-IN"/>
          </a:p>
        </p:txBody>
      </p:sp>
      <p:sp>
        <p:nvSpPr>
          <p:cNvPr id="11" name="Shape 7"/>
          <p:cNvSpPr/>
          <p:nvPr/>
        </p:nvSpPr>
        <p:spPr>
          <a:xfrm>
            <a:off x="5395317" y="1737241"/>
            <a:ext cx="622340" cy="622340"/>
          </a:xfrm>
          <a:prstGeom prst="roundRect">
            <a:avLst>
              <a:gd name="adj" fmla="val 14691464"/>
            </a:avLst>
          </a:prstGeom>
          <a:solidFill>
            <a:srgbClr val="28282F"/>
          </a:solidFill>
          <a:ln/>
        </p:spPr>
        <p:txBody>
          <a:bodyPr/>
          <a:lstStyle/>
          <a:p>
            <a:endParaRPr lang="en-IN"/>
          </a:p>
        </p:txBody>
      </p:sp>
      <p:pic>
        <p:nvPicPr>
          <p:cNvPr id="12" name="Image 2" descr="preencoded.png"/>
          <p:cNvPicPr>
            <a:picLocks noChangeAspect="1"/>
          </p:cNvPicPr>
          <p:nvPr/>
        </p:nvPicPr>
        <p:blipFill>
          <a:blip r:embed="rId4"/>
          <a:stretch>
            <a:fillRect/>
          </a:stretch>
        </p:blipFill>
        <p:spPr>
          <a:xfrm>
            <a:off x="5566410" y="1873329"/>
            <a:ext cx="280035" cy="350044"/>
          </a:xfrm>
          <a:prstGeom prst="rect">
            <a:avLst/>
          </a:prstGeom>
        </p:spPr>
      </p:pic>
      <p:sp>
        <p:nvSpPr>
          <p:cNvPr id="13" name="Text 8"/>
          <p:cNvSpPr/>
          <p:nvPr/>
        </p:nvSpPr>
        <p:spPr>
          <a:xfrm>
            <a:off x="5395317" y="2566988"/>
            <a:ext cx="3839647" cy="648176"/>
          </a:xfrm>
          <a:prstGeom prst="rect">
            <a:avLst/>
          </a:prstGeom>
          <a:noFill/>
          <a:ln/>
        </p:spPr>
        <p:txBody>
          <a:bodyPr wrap="square" lIns="0" tIns="0" rIns="0" bIns="0" rtlCol="0" anchor="t"/>
          <a:lstStyle/>
          <a:p>
            <a:pPr marL="0" indent="0" algn="l">
              <a:lnSpc>
                <a:spcPts val="2550"/>
              </a:lnSpc>
              <a:buNone/>
            </a:pPr>
            <a:r>
              <a:rPr lang="en-US" sz="2000" dirty="0">
                <a:solidFill>
                  <a:srgbClr val="161613"/>
                </a:solidFill>
                <a:latin typeface="DM Sans Medium" pitchFamily="34" charset="0"/>
                <a:ea typeface="DM Sans Medium" pitchFamily="34" charset="-122"/>
                <a:cs typeface="DM Sans Medium" pitchFamily="34" charset="-120"/>
              </a:rPr>
              <a:t>Scenario 1: Income Not Received</a:t>
            </a:r>
            <a:endParaRPr lang="en-US" sz="2000" dirty="0"/>
          </a:p>
        </p:txBody>
      </p:sp>
      <p:sp>
        <p:nvSpPr>
          <p:cNvPr id="14" name="Text 9"/>
          <p:cNvSpPr/>
          <p:nvPr/>
        </p:nvSpPr>
        <p:spPr>
          <a:xfrm>
            <a:off x="5395317" y="3339584"/>
            <a:ext cx="3839647" cy="663654"/>
          </a:xfrm>
          <a:prstGeom prst="rect">
            <a:avLst/>
          </a:prstGeom>
          <a:noFill/>
          <a:ln/>
        </p:spPr>
        <p:txBody>
          <a:bodyPr wrap="square" lIns="0" tIns="0" rIns="0" bIns="0" rtlCol="0" anchor="t"/>
          <a:lstStyle/>
          <a:p>
            <a:pPr marL="0" indent="0" algn="l">
              <a:lnSpc>
                <a:spcPts val="2600"/>
              </a:lnSpc>
              <a:buNone/>
            </a:pPr>
            <a:r>
              <a:rPr lang="en-US" sz="1600" dirty="0">
                <a:solidFill>
                  <a:srgbClr val="161613"/>
                </a:solidFill>
                <a:latin typeface="Inter" pitchFamily="34" charset="0"/>
                <a:ea typeface="Inter" pitchFamily="34" charset="-122"/>
                <a:cs typeface="Inter" pitchFamily="34" charset="-120"/>
              </a:rPr>
              <a:t>Apply in year received or immediately following year.</a:t>
            </a:r>
            <a:endParaRPr lang="en-US" sz="1600" dirty="0"/>
          </a:p>
        </p:txBody>
      </p:sp>
      <p:sp>
        <p:nvSpPr>
          <p:cNvPr id="15" name="Shape 10"/>
          <p:cNvSpPr/>
          <p:nvPr/>
        </p:nvSpPr>
        <p:spPr>
          <a:xfrm>
            <a:off x="9649778" y="1529834"/>
            <a:ext cx="4254460" cy="2680811"/>
          </a:xfrm>
          <a:prstGeom prst="roundRect">
            <a:avLst>
              <a:gd name="adj" fmla="val 1161"/>
            </a:avLst>
          </a:prstGeom>
          <a:solidFill>
            <a:srgbClr val="EDEBE3"/>
          </a:solidFill>
          <a:ln/>
        </p:spPr>
        <p:txBody>
          <a:bodyPr/>
          <a:lstStyle/>
          <a:p>
            <a:endParaRPr lang="en-IN"/>
          </a:p>
        </p:txBody>
      </p:sp>
      <p:sp>
        <p:nvSpPr>
          <p:cNvPr id="16" name="Shape 11"/>
          <p:cNvSpPr/>
          <p:nvPr/>
        </p:nvSpPr>
        <p:spPr>
          <a:xfrm>
            <a:off x="9857184" y="1737241"/>
            <a:ext cx="622340" cy="622340"/>
          </a:xfrm>
          <a:prstGeom prst="roundRect">
            <a:avLst>
              <a:gd name="adj" fmla="val 14691464"/>
            </a:avLst>
          </a:prstGeom>
          <a:solidFill>
            <a:srgbClr val="28282F"/>
          </a:solidFill>
          <a:ln/>
        </p:spPr>
        <p:txBody>
          <a:bodyPr/>
          <a:lstStyle/>
          <a:p>
            <a:endParaRPr lang="en-IN"/>
          </a:p>
        </p:txBody>
      </p:sp>
      <p:pic>
        <p:nvPicPr>
          <p:cNvPr id="17" name="Image 3" descr="preencoded.png"/>
          <p:cNvPicPr>
            <a:picLocks noChangeAspect="1"/>
          </p:cNvPicPr>
          <p:nvPr/>
        </p:nvPicPr>
        <p:blipFill>
          <a:blip r:embed="rId5"/>
          <a:stretch>
            <a:fillRect/>
          </a:stretch>
        </p:blipFill>
        <p:spPr>
          <a:xfrm>
            <a:off x="10028277" y="1873329"/>
            <a:ext cx="280035" cy="350044"/>
          </a:xfrm>
          <a:prstGeom prst="rect">
            <a:avLst/>
          </a:prstGeom>
        </p:spPr>
      </p:pic>
      <p:sp>
        <p:nvSpPr>
          <p:cNvPr id="18" name="Text 12"/>
          <p:cNvSpPr/>
          <p:nvPr/>
        </p:nvSpPr>
        <p:spPr>
          <a:xfrm>
            <a:off x="9857184" y="2566988"/>
            <a:ext cx="3831312" cy="324088"/>
          </a:xfrm>
          <a:prstGeom prst="rect">
            <a:avLst/>
          </a:prstGeom>
          <a:noFill/>
          <a:ln/>
        </p:spPr>
        <p:txBody>
          <a:bodyPr wrap="none" lIns="0" tIns="0" rIns="0" bIns="0" rtlCol="0" anchor="t"/>
          <a:lstStyle/>
          <a:p>
            <a:pPr marL="0" indent="0" algn="l">
              <a:lnSpc>
                <a:spcPts val="2550"/>
              </a:lnSpc>
              <a:buNone/>
            </a:pPr>
            <a:r>
              <a:rPr lang="en-US" sz="2000" dirty="0">
                <a:solidFill>
                  <a:srgbClr val="161613"/>
                </a:solidFill>
                <a:latin typeface="DM Sans Medium" pitchFamily="34" charset="0"/>
                <a:ea typeface="DM Sans Medium" pitchFamily="34" charset="-122"/>
                <a:cs typeface="DM Sans Medium" pitchFamily="34" charset="-120"/>
              </a:rPr>
              <a:t>Scenario 2: Any other reasons</a:t>
            </a:r>
            <a:endParaRPr lang="en-US" sz="2000" dirty="0"/>
          </a:p>
        </p:txBody>
      </p:sp>
      <p:sp>
        <p:nvSpPr>
          <p:cNvPr id="19" name="Text 13"/>
          <p:cNvSpPr/>
          <p:nvPr/>
        </p:nvSpPr>
        <p:spPr>
          <a:xfrm>
            <a:off x="9857184" y="3015496"/>
            <a:ext cx="3839647" cy="331827"/>
          </a:xfrm>
          <a:prstGeom prst="rect">
            <a:avLst/>
          </a:prstGeom>
          <a:noFill/>
          <a:ln/>
        </p:spPr>
        <p:txBody>
          <a:bodyPr wrap="none" lIns="0" tIns="0" rIns="0" bIns="0" rtlCol="0" anchor="t"/>
          <a:lstStyle/>
          <a:p>
            <a:pPr marL="0" indent="0" algn="l">
              <a:lnSpc>
                <a:spcPts val="2600"/>
              </a:lnSpc>
              <a:buNone/>
            </a:pPr>
            <a:r>
              <a:rPr lang="en-US" sz="1600" dirty="0">
                <a:solidFill>
                  <a:srgbClr val="161613"/>
                </a:solidFill>
                <a:latin typeface="Inter" pitchFamily="34" charset="0"/>
                <a:ea typeface="Inter" pitchFamily="34" charset="-122"/>
                <a:cs typeface="Inter" pitchFamily="34" charset="-120"/>
              </a:rPr>
              <a:t>Apply in the immediate following year.</a:t>
            </a:r>
            <a:endParaRPr lang="en-US" sz="1600" dirty="0"/>
          </a:p>
        </p:txBody>
      </p:sp>
      <p:sp>
        <p:nvSpPr>
          <p:cNvPr id="20" name="Shape 14"/>
          <p:cNvSpPr/>
          <p:nvPr/>
        </p:nvSpPr>
        <p:spPr>
          <a:xfrm>
            <a:off x="726043" y="4418052"/>
            <a:ext cx="6485334" cy="3237905"/>
          </a:xfrm>
          <a:prstGeom prst="roundRect">
            <a:avLst>
              <a:gd name="adj" fmla="val 961"/>
            </a:avLst>
          </a:prstGeom>
          <a:solidFill>
            <a:srgbClr val="EDEBE3"/>
          </a:solidFill>
          <a:ln/>
        </p:spPr>
        <p:txBody>
          <a:bodyPr/>
          <a:lstStyle/>
          <a:p>
            <a:endParaRPr lang="en-IN"/>
          </a:p>
        </p:txBody>
      </p:sp>
      <p:sp>
        <p:nvSpPr>
          <p:cNvPr id="21" name="Shape 15"/>
          <p:cNvSpPr/>
          <p:nvPr/>
        </p:nvSpPr>
        <p:spPr>
          <a:xfrm>
            <a:off x="933450" y="4625459"/>
            <a:ext cx="622340" cy="622340"/>
          </a:xfrm>
          <a:prstGeom prst="roundRect">
            <a:avLst>
              <a:gd name="adj" fmla="val 14691464"/>
            </a:avLst>
          </a:prstGeom>
          <a:solidFill>
            <a:srgbClr val="28282F"/>
          </a:solidFill>
          <a:ln/>
        </p:spPr>
        <p:txBody>
          <a:bodyPr/>
          <a:lstStyle/>
          <a:p>
            <a:endParaRPr lang="en-IN"/>
          </a:p>
        </p:txBody>
      </p:sp>
      <p:pic>
        <p:nvPicPr>
          <p:cNvPr id="22" name="Image 4" descr="preencoded.png"/>
          <p:cNvPicPr>
            <a:picLocks noChangeAspect="1"/>
          </p:cNvPicPr>
          <p:nvPr/>
        </p:nvPicPr>
        <p:blipFill>
          <a:blip r:embed="rId6"/>
          <a:stretch>
            <a:fillRect/>
          </a:stretch>
        </p:blipFill>
        <p:spPr>
          <a:xfrm>
            <a:off x="1104543" y="4761548"/>
            <a:ext cx="280035" cy="350044"/>
          </a:xfrm>
          <a:prstGeom prst="rect">
            <a:avLst/>
          </a:prstGeom>
        </p:spPr>
      </p:pic>
      <p:sp>
        <p:nvSpPr>
          <p:cNvPr id="23" name="Text 16"/>
          <p:cNvSpPr/>
          <p:nvPr/>
        </p:nvSpPr>
        <p:spPr>
          <a:xfrm>
            <a:off x="933450" y="5455206"/>
            <a:ext cx="2593062" cy="324088"/>
          </a:xfrm>
          <a:prstGeom prst="rect">
            <a:avLst/>
          </a:prstGeom>
          <a:noFill/>
          <a:ln/>
        </p:spPr>
        <p:txBody>
          <a:bodyPr wrap="none" lIns="0" tIns="0" rIns="0" bIns="0" rtlCol="0" anchor="t"/>
          <a:lstStyle/>
          <a:p>
            <a:pPr marL="0" indent="0" algn="l">
              <a:lnSpc>
                <a:spcPts val="2550"/>
              </a:lnSpc>
              <a:buNone/>
            </a:pPr>
            <a:r>
              <a:rPr lang="en-US" sz="2000" dirty="0">
                <a:solidFill>
                  <a:srgbClr val="161613"/>
                </a:solidFill>
                <a:latin typeface="DM Sans Medium" pitchFamily="34" charset="0"/>
                <a:ea typeface="DM Sans Medium" pitchFamily="34" charset="-122"/>
                <a:cs typeface="DM Sans Medium" pitchFamily="34" charset="-120"/>
              </a:rPr>
              <a:t>Filing Requirements</a:t>
            </a:r>
            <a:endParaRPr lang="en-US" sz="2000" dirty="0"/>
          </a:p>
        </p:txBody>
      </p:sp>
      <p:sp>
        <p:nvSpPr>
          <p:cNvPr id="24" name="Text 17"/>
          <p:cNvSpPr/>
          <p:nvPr/>
        </p:nvSpPr>
        <p:spPr>
          <a:xfrm>
            <a:off x="933450" y="5903714"/>
            <a:ext cx="6070521" cy="331827"/>
          </a:xfrm>
          <a:prstGeom prst="rect">
            <a:avLst/>
          </a:prstGeom>
          <a:noFill/>
          <a:ln/>
        </p:spPr>
        <p:txBody>
          <a:bodyPr wrap="none" lIns="0" tIns="0" rIns="0" bIns="0" rtlCol="0" anchor="t"/>
          <a:lstStyle/>
          <a:p>
            <a:pPr marL="342900" indent="-342900" algn="l">
              <a:lnSpc>
                <a:spcPts val="2600"/>
              </a:lnSpc>
              <a:buSzPct val="100000"/>
              <a:buChar char="•"/>
            </a:pPr>
            <a:r>
              <a:rPr lang="en-US" sz="1600" dirty="0">
                <a:solidFill>
                  <a:srgbClr val="161613"/>
                </a:solidFill>
                <a:latin typeface="Inter" pitchFamily="34" charset="0"/>
                <a:ea typeface="Inter" pitchFamily="34" charset="-122"/>
                <a:cs typeface="Inter" pitchFamily="34" charset="-120"/>
              </a:rPr>
              <a:t>File Form 9A electronically</a:t>
            </a:r>
            <a:endParaRPr lang="en-US" sz="1600" dirty="0"/>
          </a:p>
        </p:txBody>
      </p:sp>
      <p:sp>
        <p:nvSpPr>
          <p:cNvPr id="25" name="Text 18"/>
          <p:cNvSpPr/>
          <p:nvPr/>
        </p:nvSpPr>
        <p:spPr>
          <a:xfrm>
            <a:off x="933450" y="6308050"/>
            <a:ext cx="6070521" cy="331827"/>
          </a:xfrm>
          <a:prstGeom prst="rect">
            <a:avLst/>
          </a:prstGeom>
          <a:noFill/>
          <a:ln/>
        </p:spPr>
        <p:txBody>
          <a:bodyPr wrap="none" lIns="0" tIns="0" rIns="0" bIns="0" rtlCol="0" anchor="t"/>
          <a:lstStyle/>
          <a:p>
            <a:pPr marL="342900" indent="-342900" algn="l">
              <a:lnSpc>
                <a:spcPts val="2600"/>
              </a:lnSpc>
              <a:buSzPct val="100000"/>
              <a:buChar char="•"/>
            </a:pPr>
            <a:r>
              <a:rPr lang="en-US" sz="1600" dirty="0">
                <a:solidFill>
                  <a:srgbClr val="161613"/>
                </a:solidFill>
                <a:latin typeface="Inter" pitchFamily="34" charset="0"/>
                <a:ea typeface="Inter" pitchFamily="34" charset="-122"/>
                <a:cs typeface="Inter" pitchFamily="34" charset="-120"/>
              </a:rPr>
              <a:t>Submit on or before ITR filing due date.</a:t>
            </a:r>
            <a:endParaRPr lang="en-US" sz="1600" dirty="0"/>
          </a:p>
        </p:txBody>
      </p:sp>
      <p:sp>
        <p:nvSpPr>
          <p:cNvPr id="27" name="Text 20"/>
          <p:cNvSpPr/>
          <p:nvPr/>
        </p:nvSpPr>
        <p:spPr>
          <a:xfrm>
            <a:off x="933450" y="6710323"/>
            <a:ext cx="6070521" cy="331827"/>
          </a:xfrm>
          <a:prstGeom prst="rect">
            <a:avLst/>
          </a:prstGeom>
          <a:noFill/>
          <a:ln/>
        </p:spPr>
        <p:txBody>
          <a:bodyPr wrap="none" lIns="0" tIns="0" rIns="0" bIns="0" rtlCol="0" anchor="t"/>
          <a:lstStyle/>
          <a:p>
            <a:pPr marL="342900" indent="-342900" algn="l">
              <a:lnSpc>
                <a:spcPts val="2600"/>
              </a:lnSpc>
              <a:buSzPct val="100000"/>
              <a:buChar char="•"/>
            </a:pPr>
            <a:r>
              <a:rPr lang="en-US" sz="1600" dirty="0">
                <a:solidFill>
                  <a:srgbClr val="161613"/>
                </a:solidFill>
                <a:latin typeface="Inter" pitchFamily="34" charset="0"/>
                <a:ea typeface="Inter" pitchFamily="34" charset="-122"/>
                <a:cs typeface="Inter" pitchFamily="34" charset="-120"/>
              </a:rPr>
              <a:t>Mandatory for exercising deemed application option.</a:t>
            </a:r>
            <a:endParaRPr lang="en-US" sz="1600" dirty="0"/>
          </a:p>
        </p:txBody>
      </p:sp>
      <p:sp>
        <p:nvSpPr>
          <p:cNvPr id="28" name="Shape 21"/>
          <p:cNvSpPr/>
          <p:nvPr/>
        </p:nvSpPr>
        <p:spPr>
          <a:xfrm>
            <a:off x="7418784" y="4418052"/>
            <a:ext cx="6485453" cy="3237905"/>
          </a:xfrm>
          <a:prstGeom prst="roundRect">
            <a:avLst>
              <a:gd name="adj" fmla="val 961"/>
            </a:avLst>
          </a:prstGeom>
          <a:solidFill>
            <a:srgbClr val="EDEBE3"/>
          </a:solidFill>
          <a:ln/>
        </p:spPr>
        <p:txBody>
          <a:bodyPr/>
          <a:lstStyle/>
          <a:p>
            <a:endParaRPr lang="en-IN"/>
          </a:p>
        </p:txBody>
      </p:sp>
      <p:sp>
        <p:nvSpPr>
          <p:cNvPr id="29" name="Shape 22"/>
          <p:cNvSpPr/>
          <p:nvPr/>
        </p:nvSpPr>
        <p:spPr>
          <a:xfrm>
            <a:off x="7626191" y="4625459"/>
            <a:ext cx="622340" cy="622340"/>
          </a:xfrm>
          <a:prstGeom prst="roundRect">
            <a:avLst>
              <a:gd name="adj" fmla="val 14691464"/>
            </a:avLst>
          </a:prstGeom>
          <a:solidFill>
            <a:srgbClr val="28282F"/>
          </a:solidFill>
          <a:ln/>
        </p:spPr>
        <p:txBody>
          <a:bodyPr/>
          <a:lstStyle/>
          <a:p>
            <a:endParaRPr lang="en-IN"/>
          </a:p>
        </p:txBody>
      </p:sp>
      <p:pic>
        <p:nvPicPr>
          <p:cNvPr id="30" name="Image 5" descr="preencoded.png"/>
          <p:cNvPicPr>
            <a:picLocks noChangeAspect="1"/>
          </p:cNvPicPr>
          <p:nvPr/>
        </p:nvPicPr>
        <p:blipFill>
          <a:blip r:embed="rId7"/>
          <a:stretch>
            <a:fillRect/>
          </a:stretch>
        </p:blipFill>
        <p:spPr>
          <a:xfrm>
            <a:off x="7797284" y="4761548"/>
            <a:ext cx="280035" cy="350044"/>
          </a:xfrm>
          <a:prstGeom prst="rect">
            <a:avLst/>
          </a:prstGeom>
        </p:spPr>
      </p:pic>
      <p:sp>
        <p:nvSpPr>
          <p:cNvPr id="31" name="Text 23"/>
          <p:cNvSpPr/>
          <p:nvPr/>
        </p:nvSpPr>
        <p:spPr>
          <a:xfrm>
            <a:off x="7626191" y="5455206"/>
            <a:ext cx="2593062" cy="324088"/>
          </a:xfrm>
          <a:prstGeom prst="rect">
            <a:avLst/>
          </a:prstGeom>
          <a:noFill/>
          <a:ln/>
        </p:spPr>
        <p:txBody>
          <a:bodyPr wrap="none" lIns="0" tIns="0" rIns="0" bIns="0" rtlCol="0" anchor="t"/>
          <a:lstStyle/>
          <a:p>
            <a:pPr marL="0" indent="0" algn="l">
              <a:lnSpc>
                <a:spcPts val="2550"/>
              </a:lnSpc>
              <a:buNone/>
            </a:pPr>
            <a:r>
              <a:rPr lang="en-US" sz="2000" dirty="0">
                <a:solidFill>
                  <a:srgbClr val="161613"/>
                </a:solidFill>
                <a:latin typeface="DM Sans Medium" pitchFamily="34" charset="0"/>
                <a:ea typeface="DM Sans Medium" pitchFamily="34" charset="-122"/>
                <a:cs typeface="DM Sans Medium" pitchFamily="34" charset="-120"/>
              </a:rPr>
              <a:t>Key Benefit</a:t>
            </a:r>
            <a:endParaRPr lang="en-US" sz="2000" dirty="0"/>
          </a:p>
        </p:txBody>
      </p:sp>
      <p:sp>
        <p:nvSpPr>
          <p:cNvPr id="32" name="Text 24"/>
          <p:cNvSpPr/>
          <p:nvPr/>
        </p:nvSpPr>
        <p:spPr>
          <a:xfrm>
            <a:off x="7626191" y="5903714"/>
            <a:ext cx="6070640" cy="663654"/>
          </a:xfrm>
          <a:prstGeom prst="rect">
            <a:avLst/>
          </a:prstGeom>
          <a:noFill/>
          <a:ln/>
        </p:spPr>
        <p:txBody>
          <a:bodyPr wrap="square" lIns="0" tIns="0" rIns="0" bIns="0" rtlCol="0" anchor="t"/>
          <a:lstStyle/>
          <a:p>
            <a:pPr marL="0" indent="0" algn="l">
              <a:lnSpc>
                <a:spcPts val="2600"/>
              </a:lnSpc>
              <a:buNone/>
            </a:pPr>
            <a:r>
              <a:rPr lang="en-US" sz="1600" dirty="0">
                <a:solidFill>
                  <a:srgbClr val="161613"/>
                </a:solidFill>
                <a:latin typeface="Inter" pitchFamily="34" charset="0"/>
                <a:ea typeface="Inter" pitchFamily="34" charset="-122"/>
                <a:cs typeface="Inter" pitchFamily="34" charset="-120"/>
              </a:rPr>
              <a:t>Provides flexibility in income application while maintaining tax exemption.</a:t>
            </a:r>
            <a:endParaRPr lang="en-US" sz="1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up of a document&#10;&#10;AI-generated content may be incorrect.">
            <a:extLst>
              <a:ext uri="{FF2B5EF4-FFF2-40B4-BE49-F238E27FC236}">
                <a16:creationId xmlns:a16="http://schemas.microsoft.com/office/drawing/2014/main" id="{019F9E6B-53BA-DF61-8D64-09A75EA38494}"/>
              </a:ext>
            </a:extLst>
          </p:cNvPr>
          <p:cNvPicPr>
            <a:picLocks noChangeAspect="1"/>
          </p:cNvPicPr>
          <p:nvPr/>
        </p:nvPicPr>
        <p:blipFill>
          <a:blip r:embed="rId2"/>
          <a:stretch>
            <a:fillRect/>
          </a:stretch>
        </p:blipFill>
        <p:spPr>
          <a:xfrm>
            <a:off x="539766" y="0"/>
            <a:ext cx="6359236" cy="8229600"/>
          </a:xfrm>
          <a:prstGeom prst="rect">
            <a:avLst/>
          </a:prstGeom>
        </p:spPr>
      </p:pic>
      <p:pic>
        <p:nvPicPr>
          <p:cNvPr id="9" name="Picture 8" descr="A close-up of a form&#10;&#10;AI-generated content may be incorrect.">
            <a:extLst>
              <a:ext uri="{FF2B5EF4-FFF2-40B4-BE49-F238E27FC236}">
                <a16:creationId xmlns:a16="http://schemas.microsoft.com/office/drawing/2014/main" id="{EBB4264C-88A0-6969-752C-303FD238D85C}"/>
              </a:ext>
            </a:extLst>
          </p:cNvPr>
          <p:cNvPicPr>
            <a:picLocks noChangeAspect="1"/>
          </p:cNvPicPr>
          <p:nvPr/>
        </p:nvPicPr>
        <p:blipFill>
          <a:blip r:embed="rId3"/>
          <a:stretch>
            <a:fillRect/>
          </a:stretch>
        </p:blipFill>
        <p:spPr>
          <a:xfrm>
            <a:off x="7731400" y="0"/>
            <a:ext cx="6359236" cy="8229600"/>
          </a:xfrm>
          <a:prstGeom prst="rect">
            <a:avLst/>
          </a:prstGeom>
        </p:spPr>
      </p:pic>
    </p:spTree>
    <p:extLst>
      <p:ext uri="{BB962C8B-B14F-4D97-AF65-F5344CB8AC3E}">
        <p14:creationId xmlns:p14="http://schemas.microsoft.com/office/powerpoint/2010/main" val="2849294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1"/>
          <p:cNvSpPr/>
          <p:nvPr/>
        </p:nvSpPr>
        <p:spPr>
          <a:xfrm>
            <a:off x="709493" y="557451"/>
            <a:ext cx="10565844" cy="633532"/>
          </a:xfrm>
          <a:prstGeom prst="rect">
            <a:avLst/>
          </a:prstGeom>
          <a:noFill/>
          <a:ln/>
        </p:spPr>
        <p:txBody>
          <a:bodyPr wrap="none" lIns="0" tIns="0" rIns="0" bIns="0" rtlCol="0" anchor="t"/>
          <a:lstStyle/>
          <a:p>
            <a:pPr marL="0" indent="0" algn="l">
              <a:lnSpc>
                <a:spcPts val="4950"/>
              </a:lnSpc>
              <a:buNone/>
            </a:pPr>
            <a:r>
              <a:rPr lang="en-US" sz="3950" dirty="0">
                <a:solidFill>
                  <a:srgbClr val="161613"/>
                </a:solidFill>
                <a:latin typeface="DM Sans Medium" pitchFamily="34" charset="0"/>
                <a:ea typeface="DM Sans Medium" pitchFamily="34" charset="-122"/>
                <a:cs typeface="DM Sans Medium" pitchFamily="34" charset="-120"/>
              </a:rPr>
              <a:t>Form 10: Accumulation Notice Requirements</a:t>
            </a:r>
            <a:endParaRPr lang="en-US" sz="3950" dirty="0"/>
          </a:p>
        </p:txBody>
      </p:sp>
      <p:sp>
        <p:nvSpPr>
          <p:cNvPr id="5" name="Text 2"/>
          <p:cNvSpPr/>
          <p:nvPr/>
        </p:nvSpPr>
        <p:spPr>
          <a:xfrm>
            <a:off x="709493" y="1495068"/>
            <a:ext cx="13211413" cy="324326"/>
          </a:xfrm>
          <a:prstGeom prst="rect">
            <a:avLst/>
          </a:prstGeom>
          <a:noFill/>
          <a:ln/>
        </p:spPr>
        <p:txBody>
          <a:bodyPr wrap="none" lIns="0" tIns="0" rIns="0" bIns="0" rtlCol="0" anchor="t"/>
          <a:lstStyle/>
          <a:p>
            <a:pPr marL="0" indent="0" algn="l">
              <a:lnSpc>
                <a:spcPts val="2550"/>
              </a:lnSpc>
              <a:buNone/>
            </a:pPr>
            <a:r>
              <a:rPr lang="en-US" sz="1550" dirty="0">
                <a:solidFill>
                  <a:srgbClr val="161613"/>
                </a:solidFill>
                <a:latin typeface="Inter" pitchFamily="34" charset="0"/>
                <a:ea typeface="Inter" pitchFamily="34" charset="-122"/>
                <a:cs typeface="Inter" pitchFamily="34" charset="-120"/>
              </a:rPr>
              <a:t>Intimation for accumulating income beyond 15% under Section 11(2)</a:t>
            </a:r>
            <a:endParaRPr lang="en-US" sz="1550" dirty="0"/>
          </a:p>
        </p:txBody>
      </p:sp>
      <p:sp>
        <p:nvSpPr>
          <p:cNvPr id="6" name="Shape 3"/>
          <p:cNvSpPr/>
          <p:nvPr/>
        </p:nvSpPr>
        <p:spPr>
          <a:xfrm>
            <a:off x="709493" y="2047399"/>
            <a:ext cx="13211413" cy="1608773"/>
          </a:xfrm>
          <a:prstGeom prst="roundRect">
            <a:avLst>
              <a:gd name="adj" fmla="val 1518"/>
            </a:avLst>
          </a:prstGeom>
          <a:solidFill>
            <a:srgbClr val="F9F8F5"/>
          </a:solidFill>
          <a:ln w="22860">
            <a:solidFill>
              <a:srgbClr val="D3D1C9"/>
            </a:solidFill>
            <a:prstDash val="solid"/>
          </a:ln>
        </p:spPr>
        <p:txBody>
          <a:bodyPr/>
          <a:lstStyle/>
          <a:p>
            <a:endParaRPr lang="en-IN"/>
          </a:p>
        </p:txBody>
      </p:sp>
      <p:sp>
        <p:nvSpPr>
          <p:cNvPr id="7" name="Shape 4"/>
          <p:cNvSpPr/>
          <p:nvPr/>
        </p:nvSpPr>
        <p:spPr>
          <a:xfrm>
            <a:off x="719653" y="2044859"/>
            <a:ext cx="810935" cy="1585913"/>
          </a:xfrm>
          <a:prstGeom prst="roundRect">
            <a:avLst>
              <a:gd name="adj" fmla="val 367"/>
            </a:avLst>
          </a:prstGeom>
          <a:solidFill>
            <a:srgbClr val="EDEBE3"/>
          </a:solidFill>
          <a:ln/>
        </p:spPr>
        <p:txBody>
          <a:bodyPr/>
          <a:lstStyle/>
          <a:p>
            <a:endParaRPr lang="en-IN"/>
          </a:p>
        </p:txBody>
      </p:sp>
      <p:pic>
        <p:nvPicPr>
          <p:cNvPr id="8" name="Image 1" descr="preencoded.png"/>
          <p:cNvPicPr>
            <a:picLocks noChangeAspect="1"/>
          </p:cNvPicPr>
          <p:nvPr/>
        </p:nvPicPr>
        <p:blipFill>
          <a:blip r:embed="rId3"/>
          <a:stretch>
            <a:fillRect/>
          </a:stretch>
        </p:blipFill>
        <p:spPr>
          <a:xfrm>
            <a:off x="985718" y="2452886"/>
            <a:ext cx="304086" cy="380047"/>
          </a:xfrm>
          <a:prstGeom prst="rect">
            <a:avLst/>
          </a:prstGeom>
        </p:spPr>
      </p:pic>
      <p:sp>
        <p:nvSpPr>
          <p:cNvPr id="9" name="Text 5"/>
          <p:cNvSpPr/>
          <p:nvPr/>
        </p:nvSpPr>
        <p:spPr>
          <a:xfrm>
            <a:off x="1745933" y="2272903"/>
            <a:ext cx="3007043" cy="316706"/>
          </a:xfrm>
          <a:prstGeom prst="rect">
            <a:avLst/>
          </a:prstGeom>
          <a:noFill/>
          <a:ln/>
        </p:spPr>
        <p:txBody>
          <a:bodyPr wrap="none" lIns="0" tIns="0" rIns="0" bIns="0" rtlCol="0" anchor="t"/>
          <a:lstStyle/>
          <a:p>
            <a:pPr marL="0" indent="0" algn="l">
              <a:lnSpc>
                <a:spcPts val="2450"/>
              </a:lnSpc>
              <a:buNone/>
            </a:pPr>
            <a:r>
              <a:rPr lang="en-US" sz="1950" dirty="0">
                <a:solidFill>
                  <a:srgbClr val="161613"/>
                </a:solidFill>
                <a:latin typeface="DM Sans Medium" pitchFamily="34" charset="0"/>
                <a:ea typeface="DM Sans Medium" pitchFamily="34" charset="-122"/>
                <a:cs typeface="DM Sans Medium" pitchFamily="34" charset="-120"/>
              </a:rPr>
              <a:t>Purpose of Accumulation</a:t>
            </a:r>
            <a:endParaRPr lang="en-US" sz="1950" dirty="0"/>
          </a:p>
        </p:txBody>
      </p:sp>
      <p:sp>
        <p:nvSpPr>
          <p:cNvPr id="10" name="Text 6"/>
          <p:cNvSpPr/>
          <p:nvPr/>
        </p:nvSpPr>
        <p:spPr>
          <a:xfrm>
            <a:off x="1745933" y="2711172"/>
            <a:ext cx="12152114" cy="324326"/>
          </a:xfrm>
          <a:prstGeom prst="rect">
            <a:avLst/>
          </a:prstGeom>
          <a:noFill/>
          <a:ln/>
        </p:spPr>
        <p:txBody>
          <a:bodyPr wrap="none" lIns="0" tIns="0" rIns="0" bIns="0" rtlCol="0" anchor="t"/>
          <a:lstStyle/>
          <a:p>
            <a:pPr marL="342900" indent="-342900" algn="l">
              <a:lnSpc>
                <a:spcPts val="2550"/>
              </a:lnSpc>
              <a:buSzPct val="100000"/>
              <a:buChar char="•"/>
            </a:pPr>
            <a:r>
              <a:rPr lang="en-US" sz="1550" dirty="0">
                <a:solidFill>
                  <a:srgbClr val="161613"/>
                </a:solidFill>
                <a:latin typeface="Inter" pitchFamily="34" charset="0"/>
                <a:ea typeface="Inter" pitchFamily="34" charset="-122"/>
                <a:cs typeface="Inter" pitchFamily="34" charset="-120"/>
              </a:rPr>
              <a:t>Exact purpose must be specified</a:t>
            </a:r>
            <a:endParaRPr lang="en-US" sz="1550" dirty="0"/>
          </a:p>
        </p:txBody>
      </p:sp>
      <p:sp>
        <p:nvSpPr>
          <p:cNvPr id="11" name="Text 7"/>
          <p:cNvSpPr/>
          <p:nvPr/>
        </p:nvSpPr>
        <p:spPr>
          <a:xfrm>
            <a:off x="1745933" y="3106341"/>
            <a:ext cx="12152114" cy="324326"/>
          </a:xfrm>
          <a:prstGeom prst="rect">
            <a:avLst/>
          </a:prstGeom>
          <a:noFill/>
          <a:ln/>
        </p:spPr>
        <p:txBody>
          <a:bodyPr wrap="none" lIns="0" tIns="0" rIns="0" bIns="0" rtlCol="0" anchor="t"/>
          <a:lstStyle/>
          <a:p>
            <a:pPr marL="342900" indent="-342900" algn="l">
              <a:lnSpc>
                <a:spcPts val="2550"/>
              </a:lnSpc>
              <a:buSzPct val="100000"/>
              <a:buChar char="•"/>
            </a:pPr>
            <a:r>
              <a:rPr lang="en-US" sz="1550" dirty="0">
                <a:solidFill>
                  <a:srgbClr val="161613"/>
                </a:solidFill>
                <a:latin typeface="Inter" pitchFamily="34" charset="0"/>
                <a:ea typeface="Inter" pitchFamily="34" charset="-122"/>
                <a:cs typeface="Inter" pitchFamily="34" charset="-120"/>
              </a:rPr>
              <a:t>Income must be applied within 5 years</a:t>
            </a:r>
            <a:endParaRPr lang="en-US" sz="1550" dirty="0"/>
          </a:p>
        </p:txBody>
      </p:sp>
      <p:sp>
        <p:nvSpPr>
          <p:cNvPr id="13" name="Shape 9"/>
          <p:cNvSpPr/>
          <p:nvPr/>
        </p:nvSpPr>
        <p:spPr>
          <a:xfrm>
            <a:off x="709493" y="3999984"/>
            <a:ext cx="13211413" cy="1608773"/>
          </a:xfrm>
          <a:prstGeom prst="roundRect">
            <a:avLst>
              <a:gd name="adj" fmla="val 1890"/>
            </a:avLst>
          </a:prstGeom>
          <a:solidFill>
            <a:srgbClr val="F9F8F5"/>
          </a:solidFill>
          <a:ln w="22860">
            <a:solidFill>
              <a:srgbClr val="D3D1C9"/>
            </a:solidFill>
            <a:prstDash val="solid"/>
          </a:ln>
        </p:spPr>
        <p:txBody>
          <a:bodyPr/>
          <a:lstStyle/>
          <a:p>
            <a:endParaRPr lang="en-IN"/>
          </a:p>
        </p:txBody>
      </p:sp>
      <p:sp>
        <p:nvSpPr>
          <p:cNvPr id="14" name="Shape 10"/>
          <p:cNvSpPr/>
          <p:nvPr/>
        </p:nvSpPr>
        <p:spPr>
          <a:xfrm>
            <a:off x="719653" y="4022844"/>
            <a:ext cx="810935" cy="1563053"/>
          </a:xfrm>
          <a:prstGeom prst="roundRect">
            <a:avLst>
              <a:gd name="adj" fmla="val 367"/>
            </a:avLst>
          </a:prstGeom>
          <a:solidFill>
            <a:srgbClr val="EDEBE3"/>
          </a:solidFill>
          <a:ln/>
        </p:spPr>
        <p:txBody>
          <a:bodyPr/>
          <a:lstStyle/>
          <a:p>
            <a:endParaRPr lang="en-IN"/>
          </a:p>
        </p:txBody>
      </p:sp>
      <p:pic>
        <p:nvPicPr>
          <p:cNvPr id="15" name="Image 2" descr="preencoded.png"/>
          <p:cNvPicPr>
            <a:picLocks noChangeAspect="1"/>
          </p:cNvPicPr>
          <p:nvPr/>
        </p:nvPicPr>
        <p:blipFill>
          <a:blip r:embed="rId4"/>
          <a:stretch>
            <a:fillRect/>
          </a:stretch>
        </p:blipFill>
        <p:spPr>
          <a:xfrm>
            <a:off x="985718" y="4614347"/>
            <a:ext cx="304086" cy="380047"/>
          </a:xfrm>
          <a:prstGeom prst="rect">
            <a:avLst/>
          </a:prstGeom>
        </p:spPr>
      </p:pic>
      <p:sp>
        <p:nvSpPr>
          <p:cNvPr id="16" name="Text 11"/>
          <p:cNvSpPr/>
          <p:nvPr/>
        </p:nvSpPr>
        <p:spPr>
          <a:xfrm>
            <a:off x="1745933" y="4225488"/>
            <a:ext cx="2534126" cy="316706"/>
          </a:xfrm>
          <a:prstGeom prst="rect">
            <a:avLst/>
          </a:prstGeom>
          <a:noFill/>
          <a:ln/>
        </p:spPr>
        <p:txBody>
          <a:bodyPr wrap="none" lIns="0" tIns="0" rIns="0" bIns="0" rtlCol="0" anchor="t"/>
          <a:lstStyle/>
          <a:p>
            <a:pPr marL="0" indent="0" algn="l">
              <a:lnSpc>
                <a:spcPts val="2450"/>
              </a:lnSpc>
              <a:buNone/>
            </a:pPr>
            <a:r>
              <a:rPr lang="en-US" sz="1950" dirty="0">
                <a:solidFill>
                  <a:srgbClr val="161613"/>
                </a:solidFill>
                <a:latin typeface="DM Sans Medium" pitchFamily="34" charset="0"/>
                <a:ea typeface="DM Sans Medium" pitchFamily="34" charset="-122"/>
                <a:cs typeface="DM Sans Medium" pitchFamily="34" charset="-120"/>
              </a:rPr>
              <a:t>Filing Requirements</a:t>
            </a:r>
            <a:endParaRPr lang="en-US" sz="1950" dirty="0"/>
          </a:p>
        </p:txBody>
      </p:sp>
      <p:sp>
        <p:nvSpPr>
          <p:cNvPr id="17" name="Text 12"/>
          <p:cNvSpPr/>
          <p:nvPr/>
        </p:nvSpPr>
        <p:spPr>
          <a:xfrm>
            <a:off x="1745933" y="4663757"/>
            <a:ext cx="12152114" cy="324326"/>
          </a:xfrm>
          <a:prstGeom prst="rect">
            <a:avLst/>
          </a:prstGeom>
          <a:noFill/>
          <a:ln/>
        </p:spPr>
        <p:txBody>
          <a:bodyPr wrap="none" lIns="0" tIns="0" rIns="0" bIns="0" rtlCol="0" anchor="t"/>
          <a:lstStyle/>
          <a:p>
            <a:pPr marL="342900" indent="-342900" algn="l">
              <a:lnSpc>
                <a:spcPts val="2550"/>
              </a:lnSpc>
              <a:buSzPct val="100000"/>
              <a:buChar char="•"/>
            </a:pPr>
            <a:r>
              <a:rPr lang="en-US" sz="1550" dirty="0">
                <a:solidFill>
                  <a:srgbClr val="161613"/>
                </a:solidFill>
                <a:latin typeface="Inter" pitchFamily="34" charset="0"/>
                <a:ea typeface="Inter" pitchFamily="34" charset="-122"/>
                <a:cs typeface="Inter" pitchFamily="34" charset="-120"/>
              </a:rPr>
              <a:t>File Form 10 electronically (before ITR due date)</a:t>
            </a:r>
            <a:endParaRPr lang="en-US" sz="1550" dirty="0"/>
          </a:p>
        </p:txBody>
      </p:sp>
      <p:sp>
        <p:nvSpPr>
          <p:cNvPr id="18" name="Text 13"/>
          <p:cNvSpPr/>
          <p:nvPr/>
        </p:nvSpPr>
        <p:spPr>
          <a:xfrm>
            <a:off x="1745933" y="5058926"/>
            <a:ext cx="12152114" cy="324326"/>
          </a:xfrm>
          <a:prstGeom prst="rect">
            <a:avLst/>
          </a:prstGeom>
          <a:noFill/>
          <a:ln/>
        </p:spPr>
        <p:txBody>
          <a:bodyPr wrap="none" lIns="0" tIns="0" rIns="0" bIns="0" rtlCol="0" anchor="t"/>
          <a:lstStyle/>
          <a:p>
            <a:pPr marL="342900" indent="-342900" algn="l">
              <a:lnSpc>
                <a:spcPts val="2550"/>
              </a:lnSpc>
              <a:buSzPct val="100000"/>
              <a:buChar char="•"/>
            </a:pPr>
            <a:r>
              <a:rPr lang="en-US" sz="1550" dirty="0">
                <a:solidFill>
                  <a:srgbClr val="161613"/>
                </a:solidFill>
                <a:latin typeface="Inter" pitchFamily="34" charset="0"/>
                <a:ea typeface="Inter" pitchFamily="34" charset="-122"/>
                <a:cs typeface="Inter" pitchFamily="34" charset="-120"/>
              </a:rPr>
              <a:t>Invest funds according to Section 11(5)</a:t>
            </a:r>
            <a:endParaRPr lang="en-US" sz="1550" dirty="0"/>
          </a:p>
        </p:txBody>
      </p:sp>
      <p:sp>
        <p:nvSpPr>
          <p:cNvPr id="19" name="Shape 14"/>
          <p:cNvSpPr/>
          <p:nvPr/>
        </p:nvSpPr>
        <p:spPr>
          <a:xfrm>
            <a:off x="709493" y="5913001"/>
            <a:ext cx="13211413" cy="1608773"/>
          </a:xfrm>
          <a:prstGeom prst="roundRect">
            <a:avLst>
              <a:gd name="adj" fmla="val 1890"/>
            </a:avLst>
          </a:prstGeom>
          <a:solidFill>
            <a:srgbClr val="F9F8F5"/>
          </a:solidFill>
          <a:ln w="22860">
            <a:solidFill>
              <a:srgbClr val="D3D1C9"/>
            </a:solidFill>
            <a:prstDash val="solid"/>
          </a:ln>
        </p:spPr>
        <p:txBody>
          <a:bodyPr/>
          <a:lstStyle/>
          <a:p>
            <a:endParaRPr lang="en-IN"/>
          </a:p>
        </p:txBody>
      </p:sp>
      <p:sp>
        <p:nvSpPr>
          <p:cNvPr id="20" name="Shape 15"/>
          <p:cNvSpPr/>
          <p:nvPr/>
        </p:nvSpPr>
        <p:spPr>
          <a:xfrm>
            <a:off x="719653" y="5935861"/>
            <a:ext cx="810935" cy="1563053"/>
          </a:xfrm>
          <a:prstGeom prst="roundRect">
            <a:avLst>
              <a:gd name="adj" fmla="val 367"/>
            </a:avLst>
          </a:prstGeom>
          <a:solidFill>
            <a:srgbClr val="EDEBE3"/>
          </a:solidFill>
          <a:ln/>
        </p:spPr>
        <p:txBody>
          <a:bodyPr/>
          <a:lstStyle/>
          <a:p>
            <a:endParaRPr lang="en-IN"/>
          </a:p>
        </p:txBody>
      </p:sp>
      <p:pic>
        <p:nvPicPr>
          <p:cNvPr id="21" name="Image 3" descr="preencoded.png"/>
          <p:cNvPicPr>
            <a:picLocks noChangeAspect="1"/>
          </p:cNvPicPr>
          <p:nvPr/>
        </p:nvPicPr>
        <p:blipFill>
          <a:blip r:embed="rId5"/>
          <a:stretch>
            <a:fillRect/>
          </a:stretch>
        </p:blipFill>
        <p:spPr>
          <a:xfrm>
            <a:off x="985718" y="6527363"/>
            <a:ext cx="304086" cy="380047"/>
          </a:xfrm>
          <a:prstGeom prst="rect">
            <a:avLst/>
          </a:prstGeom>
        </p:spPr>
      </p:pic>
      <p:sp>
        <p:nvSpPr>
          <p:cNvPr id="22" name="Text 16"/>
          <p:cNvSpPr/>
          <p:nvPr/>
        </p:nvSpPr>
        <p:spPr>
          <a:xfrm>
            <a:off x="1745933" y="6138505"/>
            <a:ext cx="2534126" cy="316706"/>
          </a:xfrm>
          <a:prstGeom prst="rect">
            <a:avLst/>
          </a:prstGeom>
          <a:noFill/>
          <a:ln/>
        </p:spPr>
        <p:txBody>
          <a:bodyPr wrap="none" lIns="0" tIns="0" rIns="0" bIns="0" rtlCol="0" anchor="t"/>
          <a:lstStyle/>
          <a:p>
            <a:pPr marL="0" indent="0" algn="l">
              <a:lnSpc>
                <a:spcPts val="2450"/>
              </a:lnSpc>
              <a:buNone/>
            </a:pPr>
            <a:r>
              <a:rPr lang="en-US" sz="1950" dirty="0">
                <a:solidFill>
                  <a:srgbClr val="161613"/>
                </a:solidFill>
                <a:latin typeface="DM Sans Medium" pitchFamily="34" charset="0"/>
                <a:ea typeface="DM Sans Medium" pitchFamily="34" charset="-122"/>
                <a:cs typeface="DM Sans Medium" pitchFamily="34" charset="-120"/>
              </a:rPr>
              <a:t>Required Documents</a:t>
            </a:r>
            <a:endParaRPr lang="en-US" sz="1950" dirty="0"/>
          </a:p>
        </p:txBody>
      </p:sp>
      <p:sp>
        <p:nvSpPr>
          <p:cNvPr id="23" name="Text 17"/>
          <p:cNvSpPr/>
          <p:nvPr/>
        </p:nvSpPr>
        <p:spPr>
          <a:xfrm>
            <a:off x="1745933" y="6576774"/>
            <a:ext cx="12152114" cy="324326"/>
          </a:xfrm>
          <a:prstGeom prst="rect">
            <a:avLst/>
          </a:prstGeom>
          <a:noFill/>
          <a:ln/>
        </p:spPr>
        <p:txBody>
          <a:bodyPr wrap="none" lIns="0" tIns="0" rIns="0" bIns="0" rtlCol="0" anchor="t"/>
          <a:lstStyle/>
          <a:p>
            <a:pPr marL="342900" indent="-342900" algn="l">
              <a:lnSpc>
                <a:spcPts val="2550"/>
              </a:lnSpc>
              <a:buSzPct val="100000"/>
              <a:buChar char="•"/>
            </a:pPr>
            <a:r>
              <a:rPr lang="en-US" sz="1550" dirty="0">
                <a:solidFill>
                  <a:srgbClr val="161613"/>
                </a:solidFill>
                <a:latin typeface="Inter" pitchFamily="34" charset="0"/>
                <a:ea typeface="Inter" pitchFamily="34" charset="-122"/>
                <a:cs typeface="Inter" pitchFamily="34" charset="-120"/>
              </a:rPr>
              <a:t>Governing body resolution</a:t>
            </a:r>
            <a:endParaRPr lang="en-US" sz="1550" dirty="0"/>
          </a:p>
        </p:txBody>
      </p:sp>
      <p:sp>
        <p:nvSpPr>
          <p:cNvPr id="24" name="Text 18"/>
          <p:cNvSpPr/>
          <p:nvPr/>
        </p:nvSpPr>
        <p:spPr>
          <a:xfrm>
            <a:off x="1745933" y="6971943"/>
            <a:ext cx="12152114" cy="324326"/>
          </a:xfrm>
          <a:prstGeom prst="rect">
            <a:avLst/>
          </a:prstGeom>
          <a:noFill/>
          <a:ln/>
        </p:spPr>
        <p:txBody>
          <a:bodyPr wrap="none" lIns="0" tIns="0" rIns="0" bIns="0" rtlCol="0" anchor="t"/>
          <a:lstStyle/>
          <a:p>
            <a:pPr marL="342900" indent="-342900" algn="l">
              <a:lnSpc>
                <a:spcPts val="2550"/>
              </a:lnSpc>
              <a:buSzPct val="100000"/>
              <a:buChar char="•"/>
            </a:pPr>
            <a:r>
              <a:rPr lang="en-US" sz="1550" dirty="0">
                <a:solidFill>
                  <a:srgbClr val="161613"/>
                </a:solidFill>
                <a:latin typeface="Inter" pitchFamily="34" charset="0"/>
                <a:ea typeface="Inter" pitchFamily="34" charset="-122"/>
                <a:cs typeface="Inter" pitchFamily="34" charset="-120"/>
              </a:rPr>
              <a:t>Annual accounts (with investment details)</a:t>
            </a:r>
            <a:endParaRPr lang="en-US" sz="155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document&#10;&#10;AI-generated content may be incorrect.">
            <a:extLst>
              <a:ext uri="{FF2B5EF4-FFF2-40B4-BE49-F238E27FC236}">
                <a16:creationId xmlns:a16="http://schemas.microsoft.com/office/drawing/2014/main" id="{D90EE39E-4753-BCB0-13D7-7664D8ECC343}"/>
              </a:ext>
            </a:extLst>
          </p:cNvPr>
          <p:cNvPicPr>
            <a:picLocks noChangeAspect="1"/>
          </p:cNvPicPr>
          <p:nvPr/>
        </p:nvPicPr>
        <p:blipFill>
          <a:blip r:embed="rId2"/>
          <a:stretch>
            <a:fillRect/>
          </a:stretch>
        </p:blipFill>
        <p:spPr>
          <a:xfrm>
            <a:off x="846786" y="0"/>
            <a:ext cx="5819335" cy="8229600"/>
          </a:xfrm>
          <a:prstGeom prst="rect">
            <a:avLst/>
          </a:prstGeom>
        </p:spPr>
      </p:pic>
      <p:pic>
        <p:nvPicPr>
          <p:cNvPr id="5" name="Picture 4" descr="A close-up of a document&#10;&#10;AI-generated content may be incorrect.">
            <a:extLst>
              <a:ext uri="{FF2B5EF4-FFF2-40B4-BE49-F238E27FC236}">
                <a16:creationId xmlns:a16="http://schemas.microsoft.com/office/drawing/2014/main" id="{B5376014-F432-7AE2-0D15-2ACD3EEC623D}"/>
              </a:ext>
            </a:extLst>
          </p:cNvPr>
          <p:cNvPicPr>
            <a:picLocks noChangeAspect="1"/>
          </p:cNvPicPr>
          <p:nvPr/>
        </p:nvPicPr>
        <p:blipFill>
          <a:blip r:embed="rId3"/>
          <a:stretch>
            <a:fillRect/>
          </a:stretch>
        </p:blipFill>
        <p:spPr>
          <a:xfrm>
            <a:off x="7717143" y="25400"/>
            <a:ext cx="5819335" cy="8229600"/>
          </a:xfrm>
          <a:prstGeom prst="rect">
            <a:avLst/>
          </a:prstGeom>
        </p:spPr>
      </p:pic>
    </p:spTree>
    <p:extLst>
      <p:ext uri="{BB962C8B-B14F-4D97-AF65-F5344CB8AC3E}">
        <p14:creationId xmlns:p14="http://schemas.microsoft.com/office/powerpoint/2010/main" val="41940805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33767"/>
          </a:xfrm>
          <a:prstGeom prst="rect">
            <a:avLst/>
          </a:prstGeom>
        </p:spPr>
      </p:pic>
      <p:sp>
        <p:nvSpPr>
          <p:cNvPr id="3" name="Text 0"/>
          <p:cNvSpPr/>
          <p:nvPr/>
        </p:nvSpPr>
        <p:spPr>
          <a:xfrm>
            <a:off x="708541" y="556736"/>
            <a:ext cx="7726918" cy="1265158"/>
          </a:xfrm>
          <a:prstGeom prst="rect">
            <a:avLst/>
          </a:prstGeom>
          <a:noFill/>
          <a:ln/>
        </p:spPr>
        <p:txBody>
          <a:bodyPr wrap="square" lIns="0" tIns="0" rIns="0" bIns="0" rtlCol="0" anchor="t"/>
          <a:lstStyle/>
          <a:p>
            <a:pPr marL="0" indent="0" algn="l">
              <a:lnSpc>
                <a:spcPts val="4950"/>
              </a:lnSpc>
              <a:buNone/>
            </a:pPr>
            <a:r>
              <a:rPr lang="en-US" sz="3950" dirty="0">
                <a:solidFill>
                  <a:srgbClr val="161613"/>
                </a:solidFill>
                <a:latin typeface="DM Sans Medium" pitchFamily="34" charset="0"/>
                <a:ea typeface="DM Sans Medium" pitchFamily="34" charset="-122"/>
                <a:cs typeface="DM Sans Medium" pitchFamily="34" charset="-120"/>
              </a:rPr>
              <a:t>Income Tax Return Filing for Trusts</a:t>
            </a:r>
            <a:endParaRPr lang="en-US" sz="3950" dirty="0"/>
          </a:p>
        </p:txBody>
      </p:sp>
      <p:sp>
        <p:nvSpPr>
          <p:cNvPr id="4" name="Shape 1"/>
          <p:cNvSpPr/>
          <p:nvPr/>
        </p:nvSpPr>
        <p:spPr>
          <a:xfrm>
            <a:off x="708541" y="2125504"/>
            <a:ext cx="7726918" cy="1214676"/>
          </a:xfrm>
          <a:prstGeom prst="roundRect">
            <a:avLst>
              <a:gd name="adj" fmla="val 2500"/>
            </a:avLst>
          </a:prstGeom>
          <a:solidFill>
            <a:srgbClr val="F9F8F5"/>
          </a:solidFill>
          <a:ln w="22860">
            <a:solidFill>
              <a:srgbClr val="D3D1C9"/>
            </a:solidFill>
            <a:prstDash val="solid"/>
          </a:ln>
        </p:spPr>
        <p:txBody>
          <a:bodyPr/>
          <a:lstStyle/>
          <a:p>
            <a:endParaRPr lang="en-IN"/>
          </a:p>
        </p:txBody>
      </p:sp>
      <p:sp>
        <p:nvSpPr>
          <p:cNvPr id="5" name="Shape 2"/>
          <p:cNvSpPr/>
          <p:nvPr/>
        </p:nvSpPr>
        <p:spPr>
          <a:xfrm>
            <a:off x="731401" y="2148364"/>
            <a:ext cx="809744" cy="1168956"/>
          </a:xfrm>
          <a:prstGeom prst="roundRect">
            <a:avLst>
              <a:gd name="adj" fmla="val 363"/>
            </a:avLst>
          </a:prstGeom>
          <a:solidFill>
            <a:srgbClr val="EDEBE3"/>
          </a:solidFill>
          <a:ln/>
        </p:spPr>
        <p:txBody>
          <a:bodyPr/>
          <a:lstStyle/>
          <a:p>
            <a:endParaRPr lang="en-IN"/>
          </a:p>
        </p:txBody>
      </p:sp>
      <p:pic>
        <p:nvPicPr>
          <p:cNvPr id="6" name="Image 1" descr="preencoded.png"/>
          <p:cNvPicPr>
            <a:picLocks noChangeAspect="1"/>
          </p:cNvPicPr>
          <p:nvPr/>
        </p:nvPicPr>
        <p:blipFill>
          <a:blip r:embed="rId4"/>
          <a:stretch>
            <a:fillRect/>
          </a:stretch>
        </p:blipFill>
        <p:spPr>
          <a:xfrm>
            <a:off x="984409" y="2543056"/>
            <a:ext cx="303609" cy="379571"/>
          </a:xfrm>
          <a:prstGeom prst="rect">
            <a:avLst/>
          </a:prstGeom>
        </p:spPr>
      </p:pic>
      <p:sp>
        <p:nvSpPr>
          <p:cNvPr id="7" name="Text 3"/>
          <p:cNvSpPr/>
          <p:nvPr/>
        </p:nvSpPr>
        <p:spPr>
          <a:xfrm>
            <a:off x="1743551" y="2220144"/>
            <a:ext cx="2530554" cy="316230"/>
          </a:xfrm>
          <a:prstGeom prst="rect">
            <a:avLst/>
          </a:prstGeom>
          <a:noFill/>
          <a:ln/>
        </p:spPr>
        <p:txBody>
          <a:bodyPr wrap="none" lIns="0" tIns="0" rIns="0" bIns="0" rtlCol="0" anchor="t"/>
          <a:lstStyle/>
          <a:p>
            <a:pPr marL="0" indent="0" algn="l">
              <a:lnSpc>
                <a:spcPts val="2450"/>
              </a:lnSpc>
              <a:buNone/>
            </a:pPr>
            <a:r>
              <a:rPr lang="en-US" sz="1950" dirty="0">
                <a:solidFill>
                  <a:srgbClr val="161613"/>
                </a:solidFill>
                <a:latin typeface="DM Sans Medium" pitchFamily="34" charset="0"/>
                <a:ea typeface="DM Sans Medium" pitchFamily="34" charset="-122"/>
                <a:cs typeface="DM Sans Medium" pitchFamily="34" charset="-120"/>
              </a:rPr>
              <a:t>Annual ITR Filing</a:t>
            </a:r>
            <a:endParaRPr lang="en-US" sz="1950" dirty="0"/>
          </a:p>
        </p:txBody>
      </p:sp>
      <p:sp>
        <p:nvSpPr>
          <p:cNvPr id="8" name="Text 4"/>
          <p:cNvSpPr/>
          <p:nvPr/>
        </p:nvSpPr>
        <p:spPr>
          <a:xfrm>
            <a:off x="1743551" y="2643303"/>
            <a:ext cx="6669048" cy="528875"/>
          </a:xfrm>
          <a:prstGeom prst="rect">
            <a:avLst/>
          </a:prstGeom>
          <a:noFill/>
          <a:ln/>
        </p:spPr>
        <p:txBody>
          <a:bodyPr wrap="none" lIns="0" tIns="0" rIns="0" bIns="0" rtlCol="0" anchor="t"/>
          <a:lstStyle/>
          <a:p>
            <a:pPr marL="0" indent="0" algn="l">
              <a:lnSpc>
                <a:spcPts val="2550"/>
              </a:lnSpc>
              <a:buNone/>
            </a:pPr>
            <a:r>
              <a:rPr lang="en-US" sz="1550" dirty="0">
                <a:solidFill>
                  <a:srgbClr val="161613"/>
                </a:solidFill>
                <a:latin typeface="Inter" pitchFamily="34" charset="0"/>
                <a:ea typeface="Inter" pitchFamily="34" charset="-122"/>
                <a:cs typeface="Inter" pitchFamily="34" charset="-120"/>
              </a:rPr>
              <a:t>Registered Trusts must file annual Income Tax Returns, if required </a:t>
            </a:r>
          </a:p>
          <a:p>
            <a:pPr marL="0" indent="0" algn="l">
              <a:lnSpc>
                <a:spcPts val="2550"/>
              </a:lnSpc>
              <a:buNone/>
            </a:pPr>
            <a:r>
              <a:rPr lang="en-US" sz="1550" dirty="0">
                <a:solidFill>
                  <a:srgbClr val="161613"/>
                </a:solidFill>
                <a:latin typeface="Inter" pitchFamily="34" charset="0"/>
                <a:ea typeface="Inter" pitchFamily="34" charset="-122"/>
                <a:cs typeface="Inter" pitchFamily="34" charset="-120"/>
              </a:rPr>
              <a:t>ITR-7.</a:t>
            </a:r>
            <a:endParaRPr lang="en-US" sz="1550" dirty="0"/>
          </a:p>
        </p:txBody>
      </p:sp>
      <p:sp>
        <p:nvSpPr>
          <p:cNvPr id="9" name="Shape 5"/>
          <p:cNvSpPr/>
          <p:nvPr/>
        </p:nvSpPr>
        <p:spPr>
          <a:xfrm>
            <a:off x="708541" y="3542586"/>
            <a:ext cx="7726918" cy="2396133"/>
          </a:xfrm>
          <a:prstGeom prst="roundRect">
            <a:avLst>
              <a:gd name="adj" fmla="val 1267"/>
            </a:avLst>
          </a:prstGeom>
          <a:solidFill>
            <a:srgbClr val="F9F8F5"/>
          </a:solidFill>
          <a:ln w="22860">
            <a:solidFill>
              <a:srgbClr val="D3D1C9"/>
            </a:solidFill>
            <a:prstDash val="solid"/>
          </a:ln>
        </p:spPr>
        <p:txBody>
          <a:bodyPr/>
          <a:lstStyle/>
          <a:p>
            <a:endParaRPr lang="en-IN"/>
          </a:p>
        </p:txBody>
      </p:sp>
      <p:sp>
        <p:nvSpPr>
          <p:cNvPr id="10" name="Shape 6"/>
          <p:cNvSpPr/>
          <p:nvPr/>
        </p:nvSpPr>
        <p:spPr>
          <a:xfrm>
            <a:off x="731401" y="3565446"/>
            <a:ext cx="809744" cy="2350413"/>
          </a:xfrm>
          <a:prstGeom prst="roundRect">
            <a:avLst>
              <a:gd name="adj" fmla="val 363"/>
            </a:avLst>
          </a:prstGeom>
          <a:solidFill>
            <a:srgbClr val="EDEBE3"/>
          </a:solidFill>
          <a:ln/>
        </p:spPr>
        <p:txBody>
          <a:bodyPr/>
          <a:lstStyle/>
          <a:p>
            <a:endParaRPr lang="en-IN"/>
          </a:p>
        </p:txBody>
      </p:sp>
      <p:pic>
        <p:nvPicPr>
          <p:cNvPr id="11" name="Image 2" descr="preencoded.png"/>
          <p:cNvPicPr>
            <a:picLocks noChangeAspect="1"/>
          </p:cNvPicPr>
          <p:nvPr/>
        </p:nvPicPr>
        <p:blipFill>
          <a:blip r:embed="rId5"/>
          <a:stretch>
            <a:fillRect/>
          </a:stretch>
        </p:blipFill>
        <p:spPr>
          <a:xfrm>
            <a:off x="984409" y="4550807"/>
            <a:ext cx="303609" cy="379571"/>
          </a:xfrm>
          <a:prstGeom prst="rect">
            <a:avLst/>
          </a:prstGeom>
        </p:spPr>
      </p:pic>
      <p:sp>
        <p:nvSpPr>
          <p:cNvPr id="12" name="Text 7"/>
          <p:cNvSpPr/>
          <p:nvPr/>
        </p:nvSpPr>
        <p:spPr>
          <a:xfrm>
            <a:off x="1743551" y="3767852"/>
            <a:ext cx="2530554" cy="316230"/>
          </a:xfrm>
          <a:prstGeom prst="rect">
            <a:avLst/>
          </a:prstGeom>
          <a:noFill/>
          <a:ln/>
        </p:spPr>
        <p:txBody>
          <a:bodyPr wrap="none" lIns="0" tIns="0" rIns="0" bIns="0" rtlCol="0" anchor="t"/>
          <a:lstStyle/>
          <a:p>
            <a:pPr marL="0" indent="0" algn="l">
              <a:lnSpc>
                <a:spcPts val="2450"/>
              </a:lnSpc>
              <a:buNone/>
            </a:pPr>
            <a:r>
              <a:rPr lang="en-US" sz="1950" dirty="0">
                <a:solidFill>
                  <a:srgbClr val="161613"/>
                </a:solidFill>
                <a:latin typeface="DM Sans Medium" pitchFamily="34" charset="0"/>
                <a:ea typeface="DM Sans Medium" pitchFamily="34" charset="-122"/>
                <a:cs typeface="DM Sans Medium" pitchFamily="34" charset="-120"/>
              </a:rPr>
              <a:t>Key Forms</a:t>
            </a:r>
            <a:endParaRPr lang="en-US" sz="1950" dirty="0"/>
          </a:p>
        </p:txBody>
      </p:sp>
      <p:sp>
        <p:nvSpPr>
          <p:cNvPr id="13" name="Text 8"/>
          <p:cNvSpPr/>
          <p:nvPr/>
        </p:nvSpPr>
        <p:spPr>
          <a:xfrm>
            <a:off x="1743551" y="4205526"/>
            <a:ext cx="6669048" cy="323850"/>
          </a:xfrm>
          <a:prstGeom prst="rect">
            <a:avLst/>
          </a:prstGeom>
          <a:noFill/>
          <a:ln/>
        </p:spPr>
        <p:txBody>
          <a:bodyPr wrap="none" lIns="0" tIns="0" rIns="0" bIns="0" rtlCol="0" anchor="t"/>
          <a:lstStyle/>
          <a:p>
            <a:pPr marL="342900" indent="-342900" algn="l">
              <a:lnSpc>
                <a:spcPts val="2550"/>
              </a:lnSpc>
              <a:buSzPct val="100000"/>
              <a:buChar char="•"/>
            </a:pPr>
            <a:r>
              <a:rPr lang="en-US" sz="1550" dirty="0">
                <a:solidFill>
                  <a:srgbClr val="161613"/>
                </a:solidFill>
                <a:latin typeface="Inter" pitchFamily="34" charset="0"/>
                <a:ea typeface="Inter" pitchFamily="34" charset="-122"/>
                <a:cs typeface="Inter" pitchFamily="34" charset="-120"/>
              </a:rPr>
              <a:t>Form 10A: New/Provisional registration</a:t>
            </a:r>
            <a:endParaRPr lang="en-US" sz="1550" dirty="0"/>
          </a:p>
        </p:txBody>
      </p:sp>
      <p:sp>
        <p:nvSpPr>
          <p:cNvPr id="14" name="Text 9"/>
          <p:cNvSpPr/>
          <p:nvPr/>
        </p:nvSpPr>
        <p:spPr>
          <a:xfrm>
            <a:off x="1743551" y="4600218"/>
            <a:ext cx="6669048" cy="323850"/>
          </a:xfrm>
          <a:prstGeom prst="rect">
            <a:avLst/>
          </a:prstGeom>
          <a:noFill/>
          <a:ln/>
        </p:spPr>
        <p:txBody>
          <a:bodyPr wrap="none" lIns="0" tIns="0" rIns="0" bIns="0" rtlCol="0" anchor="t"/>
          <a:lstStyle/>
          <a:p>
            <a:pPr marL="342900" indent="-342900" algn="l">
              <a:lnSpc>
                <a:spcPts val="2550"/>
              </a:lnSpc>
              <a:buSzPct val="100000"/>
              <a:buChar char="•"/>
            </a:pPr>
            <a:r>
              <a:rPr lang="en-US" sz="1550" dirty="0">
                <a:solidFill>
                  <a:srgbClr val="161613"/>
                </a:solidFill>
                <a:latin typeface="Inter" pitchFamily="34" charset="0"/>
                <a:ea typeface="Inter" pitchFamily="34" charset="-122"/>
                <a:cs typeface="Inter" pitchFamily="34" charset="-120"/>
              </a:rPr>
              <a:t>Form 10AB: Permanent Registration</a:t>
            </a:r>
            <a:endParaRPr lang="en-US" sz="1550" dirty="0"/>
          </a:p>
        </p:txBody>
      </p:sp>
      <p:sp>
        <p:nvSpPr>
          <p:cNvPr id="15" name="Text 10"/>
          <p:cNvSpPr/>
          <p:nvPr/>
        </p:nvSpPr>
        <p:spPr>
          <a:xfrm>
            <a:off x="1743551" y="4994910"/>
            <a:ext cx="6669048" cy="323850"/>
          </a:xfrm>
          <a:prstGeom prst="rect">
            <a:avLst/>
          </a:prstGeom>
          <a:noFill/>
          <a:ln/>
        </p:spPr>
        <p:txBody>
          <a:bodyPr wrap="none" lIns="0" tIns="0" rIns="0" bIns="0" rtlCol="0" anchor="t"/>
          <a:lstStyle/>
          <a:p>
            <a:pPr marL="342900" indent="-342900" algn="l">
              <a:lnSpc>
                <a:spcPts val="2550"/>
              </a:lnSpc>
              <a:buSzPct val="100000"/>
              <a:buChar char="•"/>
            </a:pPr>
            <a:r>
              <a:rPr lang="en-US" sz="1550" dirty="0">
                <a:solidFill>
                  <a:srgbClr val="161613"/>
                </a:solidFill>
                <a:latin typeface="Inter" pitchFamily="34" charset="0"/>
                <a:ea typeface="Inter" pitchFamily="34" charset="-122"/>
                <a:cs typeface="Inter" pitchFamily="34" charset="-120"/>
              </a:rPr>
              <a:t>Forms 9A, 10B, 10BB: Annual compliance</a:t>
            </a:r>
            <a:endParaRPr lang="en-US" sz="1550" dirty="0"/>
          </a:p>
        </p:txBody>
      </p:sp>
      <p:sp>
        <p:nvSpPr>
          <p:cNvPr id="16" name="Text 11"/>
          <p:cNvSpPr/>
          <p:nvPr/>
        </p:nvSpPr>
        <p:spPr>
          <a:xfrm>
            <a:off x="1743551" y="5389602"/>
            <a:ext cx="6669048" cy="323850"/>
          </a:xfrm>
          <a:prstGeom prst="rect">
            <a:avLst/>
          </a:prstGeom>
          <a:noFill/>
          <a:ln/>
        </p:spPr>
        <p:txBody>
          <a:bodyPr wrap="none" lIns="0" tIns="0" rIns="0" bIns="0" rtlCol="0" anchor="t"/>
          <a:lstStyle/>
          <a:p>
            <a:pPr marL="342900" indent="-342900" algn="l">
              <a:lnSpc>
                <a:spcPts val="2550"/>
              </a:lnSpc>
              <a:buSzPct val="100000"/>
              <a:buChar char="•"/>
            </a:pPr>
            <a:r>
              <a:rPr lang="en-US" sz="1550" dirty="0">
                <a:solidFill>
                  <a:srgbClr val="161613"/>
                </a:solidFill>
                <a:latin typeface="Inter" pitchFamily="34" charset="0"/>
                <a:ea typeface="Inter" pitchFamily="34" charset="-122"/>
                <a:cs typeface="Inter" pitchFamily="34" charset="-120"/>
              </a:rPr>
              <a:t>Form 10BD: Statement of Donations Received </a:t>
            </a:r>
            <a:endParaRPr lang="en-US" sz="1550" dirty="0"/>
          </a:p>
        </p:txBody>
      </p:sp>
      <p:sp>
        <p:nvSpPr>
          <p:cNvPr id="17" name="Shape 12"/>
          <p:cNvSpPr/>
          <p:nvPr/>
        </p:nvSpPr>
        <p:spPr>
          <a:xfrm>
            <a:off x="708541" y="6141125"/>
            <a:ext cx="7726918" cy="1535906"/>
          </a:xfrm>
          <a:prstGeom prst="roundRect">
            <a:avLst>
              <a:gd name="adj" fmla="val 1977"/>
            </a:avLst>
          </a:prstGeom>
          <a:solidFill>
            <a:srgbClr val="F9F8F5"/>
          </a:solidFill>
          <a:ln w="22860">
            <a:solidFill>
              <a:srgbClr val="D3D1C9"/>
            </a:solidFill>
            <a:prstDash val="solid"/>
          </a:ln>
        </p:spPr>
        <p:txBody>
          <a:bodyPr/>
          <a:lstStyle/>
          <a:p>
            <a:endParaRPr lang="en-IN"/>
          </a:p>
        </p:txBody>
      </p:sp>
      <p:sp>
        <p:nvSpPr>
          <p:cNvPr id="18" name="Shape 13"/>
          <p:cNvSpPr/>
          <p:nvPr/>
        </p:nvSpPr>
        <p:spPr>
          <a:xfrm>
            <a:off x="731401" y="6163985"/>
            <a:ext cx="809744" cy="1490186"/>
          </a:xfrm>
          <a:prstGeom prst="roundRect">
            <a:avLst>
              <a:gd name="adj" fmla="val 363"/>
            </a:avLst>
          </a:prstGeom>
          <a:solidFill>
            <a:srgbClr val="EDEBE3"/>
          </a:solidFill>
          <a:ln/>
        </p:spPr>
        <p:txBody>
          <a:bodyPr/>
          <a:lstStyle/>
          <a:p>
            <a:endParaRPr lang="en-IN"/>
          </a:p>
        </p:txBody>
      </p:sp>
      <p:pic>
        <p:nvPicPr>
          <p:cNvPr id="19" name="Image 3" descr="preencoded.png"/>
          <p:cNvPicPr>
            <a:picLocks noChangeAspect="1"/>
          </p:cNvPicPr>
          <p:nvPr/>
        </p:nvPicPr>
        <p:blipFill>
          <a:blip r:embed="rId6"/>
          <a:stretch>
            <a:fillRect/>
          </a:stretch>
        </p:blipFill>
        <p:spPr>
          <a:xfrm>
            <a:off x="984409" y="6719292"/>
            <a:ext cx="303609" cy="379571"/>
          </a:xfrm>
          <a:prstGeom prst="rect">
            <a:avLst/>
          </a:prstGeom>
        </p:spPr>
      </p:pic>
      <p:sp>
        <p:nvSpPr>
          <p:cNvPr id="20" name="Text 14"/>
          <p:cNvSpPr/>
          <p:nvPr/>
        </p:nvSpPr>
        <p:spPr>
          <a:xfrm>
            <a:off x="1743551" y="6366391"/>
            <a:ext cx="2530554" cy="316230"/>
          </a:xfrm>
          <a:prstGeom prst="rect">
            <a:avLst/>
          </a:prstGeom>
          <a:noFill/>
          <a:ln/>
        </p:spPr>
        <p:txBody>
          <a:bodyPr wrap="none" lIns="0" tIns="0" rIns="0" bIns="0" rtlCol="0" anchor="t"/>
          <a:lstStyle/>
          <a:p>
            <a:pPr marL="0" indent="0" algn="l">
              <a:lnSpc>
                <a:spcPts val="2450"/>
              </a:lnSpc>
              <a:buNone/>
            </a:pPr>
            <a:r>
              <a:rPr lang="en-US" sz="1950" dirty="0">
                <a:solidFill>
                  <a:srgbClr val="161613"/>
                </a:solidFill>
                <a:latin typeface="DM Sans Medium" pitchFamily="34" charset="0"/>
                <a:ea typeface="DM Sans Medium" pitchFamily="34" charset="-122"/>
                <a:cs typeface="DM Sans Medium" pitchFamily="34" charset="-120"/>
              </a:rPr>
              <a:t>Strict Deadlines</a:t>
            </a:r>
            <a:endParaRPr lang="en-US" sz="1950" dirty="0"/>
          </a:p>
        </p:txBody>
      </p:sp>
      <p:sp>
        <p:nvSpPr>
          <p:cNvPr id="21" name="Text 15"/>
          <p:cNvSpPr/>
          <p:nvPr/>
        </p:nvSpPr>
        <p:spPr>
          <a:xfrm>
            <a:off x="1743551" y="6804065"/>
            <a:ext cx="6669048" cy="647700"/>
          </a:xfrm>
          <a:prstGeom prst="rect">
            <a:avLst/>
          </a:prstGeom>
          <a:noFill/>
          <a:ln/>
        </p:spPr>
        <p:txBody>
          <a:bodyPr wrap="square" lIns="0" tIns="0" rIns="0" bIns="0" rtlCol="0" anchor="t"/>
          <a:lstStyle/>
          <a:p>
            <a:pPr marL="0" indent="0" algn="l">
              <a:lnSpc>
                <a:spcPts val="2550"/>
              </a:lnSpc>
              <a:buNone/>
            </a:pPr>
            <a:r>
              <a:rPr lang="en-US" sz="1550" dirty="0">
                <a:solidFill>
                  <a:srgbClr val="161613"/>
                </a:solidFill>
                <a:latin typeface="Inter" pitchFamily="34" charset="0"/>
                <a:ea typeface="Inter" pitchFamily="34" charset="-122"/>
                <a:cs typeface="Inter" pitchFamily="34" charset="-120"/>
              </a:rPr>
              <a:t>Missing deadlines jeopardizes tax exemptions (Sections 11, 12A, 80G).</a:t>
            </a:r>
            <a:endParaRPr lang="en-US" sz="155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623768"/>
            <a:ext cx="7556421" cy="1417558"/>
          </a:xfrm>
          <a:prstGeom prst="rect">
            <a:avLst/>
          </a:prstGeom>
          <a:noFill/>
          <a:ln/>
        </p:spPr>
        <p:txBody>
          <a:bodyPr wrap="square" lIns="0" tIns="0" rIns="0" bIns="0" rtlCol="0" anchor="t"/>
          <a:lstStyle/>
          <a:p>
            <a:pPr marL="0" indent="0" algn="l">
              <a:lnSpc>
                <a:spcPts val="5550"/>
              </a:lnSpc>
              <a:buNone/>
            </a:pPr>
            <a:r>
              <a:rPr lang="en-US" sz="4450" dirty="0">
                <a:solidFill>
                  <a:srgbClr val="161613"/>
                </a:solidFill>
                <a:latin typeface="DM Sans Medium" pitchFamily="34" charset="0"/>
                <a:ea typeface="DM Sans Medium" pitchFamily="34" charset="-122"/>
                <a:cs typeface="DM Sans Medium" pitchFamily="34" charset="-120"/>
              </a:rPr>
              <a:t>Can Section 8 Companies file ITR 7?</a:t>
            </a:r>
            <a:endParaRPr lang="en-US" sz="4450" dirty="0"/>
          </a:p>
        </p:txBody>
      </p:sp>
      <p:sp>
        <p:nvSpPr>
          <p:cNvPr id="4" name="Text 1"/>
          <p:cNvSpPr/>
          <p:nvPr/>
        </p:nvSpPr>
        <p:spPr>
          <a:xfrm>
            <a:off x="793790" y="2381488"/>
            <a:ext cx="7556421"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161613"/>
                </a:solidFill>
                <a:latin typeface="Inter" pitchFamily="34" charset="0"/>
                <a:ea typeface="Inter" pitchFamily="34" charset="-122"/>
                <a:cs typeface="Inter" pitchFamily="34" charset="-120"/>
              </a:rPr>
              <a:t>Companies Registered under section 8 of Companies Act and which are registered under Section 12AB need to file ITR 7.</a:t>
            </a:r>
            <a:endParaRPr lang="en-US" sz="1750" dirty="0"/>
          </a:p>
        </p:txBody>
      </p:sp>
      <p:sp>
        <p:nvSpPr>
          <p:cNvPr id="5" name="Text 2"/>
          <p:cNvSpPr/>
          <p:nvPr/>
        </p:nvSpPr>
        <p:spPr>
          <a:xfrm>
            <a:off x="793790" y="3186589"/>
            <a:ext cx="75564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161613"/>
                </a:solidFill>
                <a:latin typeface="Inter" pitchFamily="34" charset="0"/>
                <a:ea typeface="Inter" pitchFamily="34" charset="-122"/>
                <a:cs typeface="Inter" pitchFamily="34" charset="-120"/>
              </a:rPr>
              <a:t>FAQ issued by the department</a:t>
            </a:r>
            <a:endParaRPr lang="en-US" sz="1750" dirty="0"/>
          </a:p>
        </p:txBody>
      </p:sp>
      <p:sp>
        <p:nvSpPr>
          <p:cNvPr id="6" name="Text 3"/>
          <p:cNvSpPr/>
          <p:nvPr/>
        </p:nvSpPr>
        <p:spPr>
          <a:xfrm>
            <a:off x="793790" y="3628787"/>
            <a:ext cx="7556421" cy="1088708"/>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161613"/>
                </a:solidFill>
                <a:latin typeface="Inter" pitchFamily="34" charset="0"/>
                <a:ea typeface="Inter" pitchFamily="34" charset="-122"/>
                <a:cs typeface="Inter" pitchFamily="34" charset="-120"/>
              </a:rPr>
              <a:t>ITR-7 form can be used by persons including companies who are required to furnish return under section 139(4A) or section 139(4B) or section 139(4C) or section 139(4D).</a:t>
            </a:r>
            <a:endParaRPr lang="en-US" sz="175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623768"/>
            <a:ext cx="9289375" cy="708779"/>
          </a:xfrm>
          <a:prstGeom prst="rect">
            <a:avLst/>
          </a:prstGeom>
          <a:noFill/>
          <a:ln/>
        </p:spPr>
        <p:txBody>
          <a:bodyPr wrap="none" lIns="0" tIns="0" rIns="0" bIns="0" rtlCol="0" anchor="t"/>
          <a:lstStyle/>
          <a:p>
            <a:pPr marL="0" indent="0" algn="l">
              <a:lnSpc>
                <a:spcPts val="5550"/>
              </a:lnSpc>
              <a:buNone/>
            </a:pPr>
            <a:r>
              <a:rPr lang="en-US" sz="4450" dirty="0">
                <a:solidFill>
                  <a:srgbClr val="161613"/>
                </a:solidFill>
                <a:latin typeface="DM Sans Medium" pitchFamily="34" charset="0"/>
                <a:ea typeface="DM Sans Medium" pitchFamily="34" charset="-122"/>
                <a:cs typeface="DM Sans Medium" pitchFamily="34" charset="-120"/>
              </a:rPr>
              <a:t>Tax Audit Limits &amp; Forms for Trusts</a:t>
            </a:r>
            <a:endParaRPr lang="en-US" sz="4450" dirty="0"/>
          </a:p>
        </p:txBody>
      </p:sp>
      <p:sp>
        <p:nvSpPr>
          <p:cNvPr id="3" name="Text 1"/>
          <p:cNvSpPr/>
          <p:nvPr/>
        </p:nvSpPr>
        <p:spPr>
          <a:xfrm>
            <a:off x="793790" y="1786176"/>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161613"/>
                </a:solidFill>
                <a:latin typeface="Inter" pitchFamily="34" charset="0"/>
                <a:ea typeface="Inter" pitchFamily="34" charset="-122"/>
                <a:cs typeface="Inter" pitchFamily="34" charset="-120"/>
              </a:rPr>
              <a:t>Understanding the latest tax audit limits and specific forms is crucial for compliance for trusts and institutions claiming tax exemptions in India.</a:t>
            </a:r>
            <a:endParaRPr lang="en-US" sz="1750" dirty="0"/>
          </a:p>
        </p:txBody>
      </p:sp>
      <p:sp>
        <p:nvSpPr>
          <p:cNvPr id="4" name="Shape 2"/>
          <p:cNvSpPr/>
          <p:nvPr/>
        </p:nvSpPr>
        <p:spPr>
          <a:xfrm>
            <a:off x="793790" y="2767132"/>
            <a:ext cx="4196358" cy="3729276"/>
          </a:xfrm>
          <a:prstGeom prst="roundRect">
            <a:avLst>
              <a:gd name="adj" fmla="val 912"/>
            </a:avLst>
          </a:prstGeom>
          <a:solidFill>
            <a:srgbClr val="F9F8F5"/>
          </a:solidFill>
          <a:ln w="30480">
            <a:solidFill>
              <a:srgbClr val="D3D1C9"/>
            </a:solidFill>
            <a:prstDash val="solid"/>
          </a:ln>
        </p:spPr>
        <p:txBody>
          <a:bodyPr/>
          <a:lstStyle/>
          <a:p>
            <a:endParaRPr lang="en-IN"/>
          </a:p>
        </p:txBody>
      </p:sp>
      <p:sp>
        <p:nvSpPr>
          <p:cNvPr id="5" name="Shape 3"/>
          <p:cNvSpPr/>
          <p:nvPr/>
        </p:nvSpPr>
        <p:spPr>
          <a:xfrm>
            <a:off x="824270" y="2797612"/>
            <a:ext cx="4135398" cy="680442"/>
          </a:xfrm>
          <a:prstGeom prst="rect">
            <a:avLst/>
          </a:prstGeom>
          <a:solidFill>
            <a:srgbClr val="EDEBE3"/>
          </a:solidFill>
          <a:ln/>
        </p:spPr>
        <p:txBody>
          <a:bodyPr/>
          <a:lstStyle/>
          <a:p>
            <a:endParaRPr lang="en-IN"/>
          </a:p>
        </p:txBody>
      </p:sp>
      <p:sp>
        <p:nvSpPr>
          <p:cNvPr id="6" name="Text 4"/>
          <p:cNvSpPr/>
          <p:nvPr/>
        </p:nvSpPr>
        <p:spPr>
          <a:xfrm>
            <a:off x="2721888" y="2925128"/>
            <a:ext cx="340162" cy="425291"/>
          </a:xfrm>
          <a:prstGeom prst="rect">
            <a:avLst/>
          </a:prstGeom>
          <a:noFill/>
          <a:ln/>
        </p:spPr>
        <p:txBody>
          <a:bodyPr wrap="none" lIns="0" tIns="0" rIns="0" bIns="0" rtlCol="0" anchor="t"/>
          <a:lstStyle/>
          <a:p>
            <a:pPr marL="0" indent="0" algn="l">
              <a:lnSpc>
                <a:spcPts val="2650"/>
              </a:lnSpc>
              <a:buNone/>
            </a:pPr>
            <a:r>
              <a:rPr lang="en-US" sz="2650" dirty="0">
                <a:solidFill>
                  <a:srgbClr val="161613"/>
                </a:solidFill>
                <a:latin typeface="DM Sans Medium" pitchFamily="34" charset="0"/>
                <a:ea typeface="DM Sans Medium" pitchFamily="34" charset="-122"/>
                <a:cs typeface="DM Sans Medium" pitchFamily="34" charset="-120"/>
              </a:rPr>
              <a:t>1</a:t>
            </a:r>
            <a:endParaRPr lang="en-US" sz="2650" dirty="0"/>
          </a:p>
        </p:txBody>
      </p:sp>
      <p:sp>
        <p:nvSpPr>
          <p:cNvPr id="7" name="Text 5"/>
          <p:cNvSpPr/>
          <p:nvPr/>
        </p:nvSpPr>
        <p:spPr>
          <a:xfrm>
            <a:off x="1051084" y="3704868"/>
            <a:ext cx="3681770" cy="708660"/>
          </a:xfrm>
          <a:prstGeom prst="rect">
            <a:avLst/>
          </a:prstGeom>
          <a:noFill/>
          <a:ln/>
        </p:spPr>
        <p:txBody>
          <a:bodyPr wrap="square" lIns="0" tIns="0" rIns="0" bIns="0" rtlCol="0" anchor="t"/>
          <a:lstStyle/>
          <a:p>
            <a:pPr marL="0" indent="0" algn="l">
              <a:lnSpc>
                <a:spcPts val="2750"/>
              </a:lnSpc>
              <a:buNone/>
            </a:pPr>
            <a:r>
              <a:rPr lang="en-US" sz="2200" dirty="0">
                <a:solidFill>
                  <a:srgbClr val="161613"/>
                </a:solidFill>
                <a:latin typeface="DM Sans Medium" pitchFamily="34" charset="0"/>
                <a:ea typeface="DM Sans Medium" pitchFamily="34" charset="-122"/>
                <a:cs typeface="DM Sans Medium" pitchFamily="34" charset="-120"/>
              </a:rPr>
              <a:t>Total income: Up to ₹2.5 Lakh</a:t>
            </a:r>
          </a:p>
          <a:p>
            <a:pPr marL="0" indent="0" algn="l">
              <a:lnSpc>
                <a:spcPts val="2750"/>
              </a:lnSpc>
              <a:buNone/>
            </a:pPr>
            <a:endParaRPr lang="en-US" sz="2200" dirty="0"/>
          </a:p>
        </p:txBody>
      </p:sp>
      <p:sp>
        <p:nvSpPr>
          <p:cNvPr id="8" name="Text 6"/>
          <p:cNvSpPr/>
          <p:nvPr/>
        </p:nvSpPr>
        <p:spPr>
          <a:xfrm>
            <a:off x="1051084" y="4549616"/>
            <a:ext cx="3681770" cy="1088708"/>
          </a:xfrm>
          <a:prstGeom prst="rect">
            <a:avLst/>
          </a:prstGeom>
          <a:noFill/>
          <a:ln/>
        </p:spPr>
        <p:txBody>
          <a:bodyPr wrap="square" lIns="0" tIns="0" rIns="0" bIns="0" rtlCol="0" anchor="t"/>
          <a:lstStyle/>
          <a:p>
            <a:pPr marL="0" indent="0" algn="l">
              <a:lnSpc>
                <a:spcPts val="2850"/>
              </a:lnSpc>
              <a:buNone/>
            </a:pPr>
            <a:endParaRPr lang="en-US" sz="1750" dirty="0"/>
          </a:p>
        </p:txBody>
      </p:sp>
      <p:sp>
        <p:nvSpPr>
          <p:cNvPr id="9" name="Shape 7"/>
          <p:cNvSpPr/>
          <p:nvPr/>
        </p:nvSpPr>
        <p:spPr>
          <a:xfrm>
            <a:off x="5216962" y="2766060"/>
            <a:ext cx="4196358" cy="3729276"/>
          </a:xfrm>
          <a:prstGeom prst="roundRect">
            <a:avLst>
              <a:gd name="adj" fmla="val 912"/>
            </a:avLst>
          </a:prstGeom>
          <a:solidFill>
            <a:srgbClr val="F9F8F5"/>
          </a:solidFill>
          <a:ln w="30480">
            <a:solidFill>
              <a:srgbClr val="D3D1C9"/>
            </a:solidFill>
            <a:prstDash val="solid"/>
          </a:ln>
        </p:spPr>
        <p:txBody>
          <a:bodyPr/>
          <a:lstStyle/>
          <a:p>
            <a:endParaRPr lang="en-IN"/>
          </a:p>
        </p:txBody>
      </p:sp>
      <p:sp>
        <p:nvSpPr>
          <p:cNvPr id="10" name="Shape 8"/>
          <p:cNvSpPr/>
          <p:nvPr/>
        </p:nvSpPr>
        <p:spPr>
          <a:xfrm>
            <a:off x="5247442" y="2797612"/>
            <a:ext cx="4135398" cy="680442"/>
          </a:xfrm>
          <a:prstGeom prst="rect">
            <a:avLst/>
          </a:prstGeom>
          <a:solidFill>
            <a:srgbClr val="EDEBE3"/>
          </a:solidFill>
          <a:ln/>
        </p:spPr>
        <p:txBody>
          <a:bodyPr/>
          <a:lstStyle/>
          <a:p>
            <a:endParaRPr lang="en-IN"/>
          </a:p>
        </p:txBody>
      </p:sp>
      <p:sp>
        <p:nvSpPr>
          <p:cNvPr id="11" name="Text 9"/>
          <p:cNvSpPr/>
          <p:nvPr/>
        </p:nvSpPr>
        <p:spPr>
          <a:xfrm>
            <a:off x="7145060" y="2925128"/>
            <a:ext cx="340162" cy="425291"/>
          </a:xfrm>
          <a:prstGeom prst="rect">
            <a:avLst/>
          </a:prstGeom>
          <a:noFill/>
          <a:ln/>
        </p:spPr>
        <p:txBody>
          <a:bodyPr wrap="none" lIns="0" tIns="0" rIns="0" bIns="0" rtlCol="0" anchor="t"/>
          <a:lstStyle/>
          <a:p>
            <a:pPr marL="0" indent="0" algn="l">
              <a:lnSpc>
                <a:spcPts val="2650"/>
              </a:lnSpc>
              <a:buNone/>
            </a:pPr>
            <a:r>
              <a:rPr lang="en-US" sz="2650" dirty="0">
                <a:solidFill>
                  <a:srgbClr val="161613"/>
                </a:solidFill>
                <a:latin typeface="DM Sans Medium" pitchFamily="34" charset="0"/>
                <a:ea typeface="DM Sans Medium" pitchFamily="34" charset="-122"/>
                <a:cs typeface="DM Sans Medium" pitchFamily="34" charset="-120"/>
              </a:rPr>
              <a:t>2</a:t>
            </a:r>
            <a:endParaRPr lang="en-US" sz="2650" dirty="0"/>
          </a:p>
        </p:txBody>
      </p:sp>
      <p:sp>
        <p:nvSpPr>
          <p:cNvPr id="12" name="Text 10"/>
          <p:cNvSpPr/>
          <p:nvPr/>
        </p:nvSpPr>
        <p:spPr>
          <a:xfrm>
            <a:off x="5474256" y="3704868"/>
            <a:ext cx="3681770" cy="708660"/>
          </a:xfrm>
          <a:prstGeom prst="rect">
            <a:avLst/>
          </a:prstGeom>
          <a:noFill/>
          <a:ln/>
        </p:spPr>
        <p:txBody>
          <a:bodyPr wrap="square" lIns="0" tIns="0" rIns="0" bIns="0" rtlCol="0" anchor="t"/>
          <a:lstStyle/>
          <a:p>
            <a:pPr>
              <a:lnSpc>
                <a:spcPts val="2750"/>
              </a:lnSpc>
            </a:pPr>
            <a:r>
              <a:rPr lang="en-US" sz="2200" dirty="0">
                <a:solidFill>
                  <a:srgbClr val="161613"/>
                </a:solidFill>
                <a:latin typeface="DM Sans Medium" pitchFamily="34" charset="0"/>
                <a:ea typeface="DM Sans Medium" pitchFamily="34" charset="-122"/>
                <a:cs typeface="DM Sans Medium" pitchFamily="34" charset="-120"/>
              </a:rPr>
              <a:t>Total income: ₹2.5 Lakh to ₹5 Crore</a:t>
            </a:r>
            <a:endParaRPr lang="en-US" sz="2200" dirty="0"/>
          </a:p>
        </p:txBody>
      </p:sp>
      <p:sp>
        <p:nvSpPr>
          <p:cNvPr id="13" name="Text 11"/>
          <p:cNvSpPr/>
          <p:nvPr/>
        </p:nvSpPr>
        <p:spPr>
          <a:xfrm>
            <a:off x="5474256" y="4549616"/>
            <a:ext cx="3681770" cy="362903"/>
          </a:xfrm>
          <a:prstGeom prst="rect">
            <a:avLst/>
          </a:prstGeom>
          <a:noFill/>
          <a:ln/>
        </p:spPr>
        <p:txBody>
          <a:bodyPr wrap="none" lIns="0" tIns="0" rIns="0" bIns="0" rtlCol="0" anchor="t"/>
          <a:lstStyle/>
          <a:p>
            <a:pPr marL="342900" indent="-342900" algn="l">
              <a:lnSpc>
                <a:spcPts val="2850"/>
              </a:lnSpc>
              <a:buSzPct val="100000"/>
              <a:buChar char="•"/>
            </a:pPr>
            <a:r>
              <a:rPr lang="en-US" sz="1750" b="1" dirty="0">
                <a:solidFill>
                  <a:srgbClr val="161613"/>
                </a:solidFill>
                <a:latin typeface="Inter" pitchFamily="34" charset="0"/>
                <a:ea typeface="Inter" pitchFamily="34" charset="-122"/>
                <a:cs typeface="Inter" pitchFamily="34" charset="-120"/>
              </a:rPr>
              <a:t>Tax Audit:</a:t>
            </a:r>
            <a:r>
              <a:rPr lang="en-US" sz="1750" dirty="0">
                <a:solidFill>
                  <a:srgbClr val="161613"/>
                </a:solidFill>
                <a:latin typeface="Inter" pitchFamily="34" charset="0"/>
                <a:ea typeface="Inter" pitchFamily="34" charset="-122"/>
                <a:cs typeface="Inter" pitchFamily="34" charset="-120"/>
              </a:rPr>
              <a:t> Mandatory</a:t>
            </a:r>
            <a:endParaRPr lang="en-US" sz="1750" dirty="0"/>
          </a:p>
        </p:txBody>
      </p:sp>
      <p:sp>
        <p:nvSpPr>
          <p:cNvPr id="14" name="Text 12"/>
          <p:cNvSpPr/>
          <p:nvPr/>
        </p:nvSpPr>
        <p:spPr>
          <a:xfrm>
            <a:off x="5474256" y="4991814"/>
            <a:ext cx="3681770" cy="362903"/>
          </a:xfrm>
          <a:prstGeom prst="rect">
            <a:avLst/>
          </a:prstGeom>
          <a:noFill/>
          <a:ln/>
        </p:spPr>
        <p:txBody>
          <a:bodyPr wrap="none" lIns="0" tIns="0" rIns="0" bIns="0" rtlCol="0" anchor="t"/>
          <a:lstStyle/>
          <a:p>
            <a:pPr marL="342900" indent="-342900" algn="l">
              <a:lnSpc>
                <a:spcPts val="2850"/>
              </a:lnSpc>
              <a:buSzPct val="100000"/>
              <a:buChar char="•"/>
            </a:pPr>
            <a:r>
              <a:rPr lang="en-US" sz="1750" b="1" dirty="0">
                <a:solidFill>
                  <a:srgbClr val="161613"/>
                </a:solidFill>
                <a:latin typeface="Inter" pitchFamily="34" charset="0"/>
                <a:ea typeface="Inter" pitchFamily="34" charset="-122"/>
                <a:cs typeface="Inter" pitchFamily="34" charset="-120"/>
              </a:rPr>
              <a:t>Forms:</a:t>
            </a:r>
            <a:r>
              <a:rPr lang="en-US" sz="1750" dirty="0">
                <a:solidFill>
                  <a:srgbClr val="161613"/>
                </a:solidFill>
                <a:latin typeface="Inter" pitchFamily="34" charset="0"/>
                <a:ea typeface="Inter" pitchFamily="34" charset="-122"/>
                <a:cs typeface="Inter" pitchFamily="34" charset="-120"/>
              </a:rPr>
              <a:t> Form 10BB</a:t>
            </a:r>
            <a:endParaRPr lang="en-US" sz="1750" dirty="0"/>
          </a:p>
        </p:txBody>
      </p:sp>
      <p:sp>
        <p:nvSpPr>
          <p:cNvPr id="15" name="Text 13"/>
          <p:cNvSpPr/>
          <p:nvPr/>
        </p:nvSpPr>
        <p:spPr>
          <a:xfrm>
            <a:off x="5474256" y="5434013"/>
            <a:ext cx="3681770" cy="362903"/>
          </a:xfrm>
          <a:prstGeom prst="rect">
            <a:avLst/>
          </a:prstGeom>
          <a:noFill/>
          <a:ln/>
        </p:spPr>
        <p:txBody>
          <a:bodyPr wrap="none" lIns="0" tIns="0" rIns="0" bIns="0" rtlCol="0" anchor="t"/>
          <a:lstStyle/>
          <a:p>
            <a:pPr marL="342900" indent="-342900" algn="l">
              <a:lnSpc>
                <a:spcPts val="2850"/>
              </a:lnSpc>
              <a:buSzPct val="100000"/>
              <a:buChar char="•"/>
            </a:pPr>
            <a:r>
              <a:rPr lang="en-US" sz="1750" b="1" dirty="0">
                <a:solidFill>
                  <a:srgbClr val="161613"/>
                </a:solidFill>
                <a:latin typeface="Inter" pitchFamily="34" charset="0"/>
                <a:ea typeface="Inter" pitchFamily="34" charset="-122"/>
                <a:cs typeface="Inter" pitchFamily="34" charset="-120"/>
              </a:rPr>
              <a:t>ITR Filing:</a:t>
            </a:r>
            <a:r>
              <a:rPr lang="en-US" sz="1750" dirty="0">
                <a:solidFill>
                  <a:srgbClr val="161613"/>
                </a:solidFill>
                <a:latin typeface="Inter" pitchFamily="34" charset="0"/>
                <a:ea typeface="Inter" pitchFamily="34" charset="-122"/>
                <a:cs typeface="Inter" pitchFamily="34" charset="-120"/>
              </a:rPr>
              <a:t> ITR 7</a:t>
            </a:r>
            <a:endParaRPr lang="en-US" sz="1750" dirty="0"/>
          </a:p>
        </p:txBody>
      </p:sp>
      <p:sp>
        <p:nvSpPr>
          <p:cNvPr id="16" name="Text 14"/>
          <p:cNvSpPr/>
          <p:nvPr/>
        </p:nvSpPr>
        <p:spPr>
          <a:xfrm>
            <a:off x="5474256" y="5876211"/>
            <a:ext cx="3681770" cy="362903"/>
          </a:xfrm>
          <a:prstGeom prst="rect">
            <a:avLst/>
          </a:prstGeom>
          <a:noFill/>
          <a:ln/>
        </p:spPr>
        <p:txBody>
          <a:bodyPr wrap="none" lIns="0" tIns="0" rIns="0" bIns="0" rtlCol="0" anchor="t"/>
          <a:lstStyle/>
          <a:p>
            <a:pPr marL="342900" indent="-342900" algn="l">
              <a:lnSpc>
                <a:spcPts val="2850"/>
              </a:lnSpc>
              <a:buSzPct val="100000"/>
              <a:buChar char="•"/>
            </a:pPr>
            <a:r>
              <a:rPr lang="en-US" sz="1750" b="1" dirty="0">
                <a:solidFill>
                  <a:srgbClr val="161613"/>
                </a:solidFill>
                <a:latin typeface="Inter" pitchFamily="34" charset="0"/>
                <a:ea typeface="Inter" pitchFamily="34" charset="-122"/>
                <a:cs typeface="Inter" pitchFamily="34" charset="-120"/>
              </a:rPr>
              <a:t>Books of Account:</a:t>
            </a:r>
            <a:r>
              <a:rPr lang="en-US" sz="1750" dirty="0">
                <a:solidFill>
                  <a:srgbClr val="161613"/>
                </a:solidFill>
                <a:latin typeface="Inter" pitchFamily="34" charset="0"/>
                <a:ea typeface="Inter" pitchFamily="34" charset="-122"/>
                <a:cs typeface="Inter" pitchFamily="34" charset="-120"/>
              </a:rPr>
              <a:t> Applicable</a:t>
            </a:r>
            <a:endParaRPr lang="en-US" sz="1750" dirty="0"/>
          </a:p>
        </p:txBody>
      </p:sp>
      <p:sp>
        <p:nvSpPr>
          <p:cNvPr id="17" name="Shape 15"/>
          <p:cNvSpPr/>
          <p:nvPr/>
        </p:nvSpPr>
        <p:spPr>
          <a:xfrm>
            <a:off x="9640133" y="2767132"/>
            <a:ext cx="4196358" cy="3729276"/>
          </a:xfrm>
          <a:prstGeom prst="roundRect">
            <a:avLst>
              <a:gd name="adj" fmla="val 912"/>
            </a:avLst>
          </a:prstGeom>
          <a:solidFill>
            <a:srgbClr val="F9F8F5"/>
          </a:solidFill>
          <a:ln w="30480">
            <a:solidFill>
              <a:srgbClr val="D3D1C9"/>
            </a:solidFill>
            <a:prstDash val="solid"/>
          </a:ln>
        </p:spPr>
        <p:txBody>
          <a:bodyPr/>
          <a:lstStyle/>
          <a:p>
            <a:endParaRPr lang="en-IN"/>
          </a:p>
        </p:txBody>
      </p:sp>
      <p:sp>
        <p:nvSpPr>
          <p:cNvPr id="18" name="Shape 16"/>
          <p:cNvSpPr/>
          <p:nvPr/>
        </p:nvSpPr>
        <p:spPr>
          <a:xfrm>
            <a:off x="9670613" y="2797612"/>
            <a:ext cx="4135398" cy="680442"/>
          </a:xfrm>
          <a:prstGeom prst="rect">
            <a:avLst/>
          </a:prstGeom>
          <a:solidFill>
            <a:srgbClr val="EDEBE3"/>
          </a:solidFill>
          <a:ln/>
        </p:spPr>
        <p:txBody>
          <a:bodyPr/>
          <a:lstStyle/>
          <a:p>
            <a:endParaRPr lang="en-IN"/>
          </a:p>
        </p:txBody>
      </p:sp>
      <p:sp>
        <p:nvSpPr>
          <p:cNvPr id="19" name="Text 17"/>
          <p:cNvSpPr/>
          <p:nvPr/>
        </p:nvSpPr>
        <p:spPr>
          <a:xfrm>
            <a:off x="11568232" y="2925128"/>
            <a:ext cx="340162" cy="425291"/>
          </a:xfrm>
          <a:prstGeom prst="rect">
            <a:avLst/>
          </a:prstGeom>
          <a:noFill/>
          <a:ln/>
        </p:spPr>
        <p:txBody>
          <a:bodyPr wrap="none" lIns="0" tIns="0" rIns="0" bIns="0" rtlCol="0" anchor="t"/>
          <a:lstStyle/>
          <a:p>
            <a:pPr marL="0" indent="0" algn="l">
              <a:lnSpc>
                <a:spcPts val="2650"/>
              </a:lnSpc>
              <a:buNone/>
            </a:pPr>
            <a:r>
              <a:rPr lang="en-US" sz="2650" dirty="0">
                <a:solidFill>
                  <a:srgbClr val="161613"/>
                </a:solidFill>
                <a:latin typeface="DM Sans Medium" pitchFamily="34" charset="0"/>
                <a:ea typeface="DM Sans Medium" pitchFamily="34" charset="-122"/>
                <a:cs typeface="DM Sans Medium" pitchFamily="34" charset="-120"/>
              </a:rPr>
              <a:t>3</a:t>
            </a:r>
            <a:endParaRPr lang="en-US" sz="2650" dirty="0"/>
          </a:p>
        </p:txBody>
      </p:sp>
      <p:sp>
        <p:nvSpPr>
          <p:cNvPr id="20" name="Text 18"/>
          <p:cNvSpPr/>
          <p:nvPr/>
        </p:nvSpPr>
        <p:spPr>
          <a:xfrm>
            <a:off x="9897427" y="3704868"/>
            <a:ext cx="3681770" cy="708660"/>
          </a:xfrm>
          <a:prstGeom prst="rect">
            <a:avLst/>
          </a:prstGeom>
          <a:noFill/>
          <a:ln/>
        </p:spPr>
        <p:txBody>
          <a:bodyPr wrap="square" lIns="0" tIns="0" rIns="0" bIns="0" rtlCol="0" anchor="t"/>
          <a:lstStyle/>
          <a:p>
            <a:pPr>
              <a:lnSpc>
                <a:spcPts val="2750"/>
              </a:lnSpc>
            </a:pPr>
            <a:r>
              <a:rPr lang="en-US" sz="2200" dirty="0">
                <a:solidFill>
                  <a:srgbClr val="161613"/>
                </a:solidFill>
                <a:latin typeface="DM Sans Medium" pitchFamily="34" charset="0"/>
                <a:ea typeface="DM Sans Medium" pitchFamily="34" charset="-122"/>
                <a:cs typeface="DM Sans Medium" pitchFamily="34" charset="-120"/>
              </a:rPr>
              <a:t>Total income: Above ₹5 Crore</a:t>
            </a:r>
            <a:endParaRPr lang="en-US" sz="2200" dirty="0"/>
          </a:p>
        </p:txBody>
      </p:sp>
      <p:sp>
        <p:nvSpPr>
          <p:cNvPr id="21" name="Text 19"/>
          <p:cNvSpPr/>
          <p:nvPr/>
        </p:nvSpPr>
        <p:spPr>
          <a:xfrm>
            <a:off x="9897427" y="4549616"/>
            <a:ext cx="3681770" cy="362903"/>
          </a:xfrm>
          <a:prstGeom prst="rect">
            <a:avLst/>
          </a:prstGeom>
          <a:noFill/>
          <a:ln/>
        </p:spPr>
        <p:txBody>
          <a:bodyPr wrap="none" lIns="0" tIns="0" rIns="0" bIns="0" rtlCol="0" anchor="t"/>
          <a:lstStyle/>
          <a:p>
            <a:pPr marL="342900" indent="-342900" algn="l">
              <a:lnSpc>
                <a:spcPts val="2850"/>
              </a:lnSpc>
              <a:buSzPct val="100000"/>
              <a:buChar char="•"/>
            </a:pPr>
            <a:r>
              <a:rPr lang="en-US" sz="1750" b="1" dirty="0">
                <a:solidFill>
                  <a:srgbClr val="161613"/>
                </a:solidFill>
                <a:latin typeface="Inter" pitchFamily="34" charset="0"/>
                <a:ea typeface="Inter" pitchFamily="34" charset="-122"/>
                <a:cs typeface="Inter" pitchFamily="34" charset="-120"/>
              </a:rPr>
              <a:t>Tax Audit:</a:t>
            </a:r>
            <a:r>
              <a:rPr lang="en-US" sz="1750" dirty="0">
                <a:solidFill>
                  <a:srgbClr val="161613"/>
                </a:solidFill>
                <a:latin typeface="Inter" pitchFamily="34" charset="0"/>
                <a:ea typeface="Inter" pitchFamily="34" charset="-122"/>
                <a:cs typeface="Inter" pitchFamily="34" charset="-120"/>
              </a:rPr>
              <a:t> Mandatory</a:t>
            </a:r>
            <a:endParaRPr lang="en-US" sz="1750" dirty="0"/>
          </a:p>
        </p:txBody>
      </p:sp>
      <p:sp>
        <p:nvSpPr>
          <p:cNvPr id="22" name="Text 20"/>
          <p:cNvSpPr/>
          <p:nvPr/>
        </p:nvSpPr>
        <p:spPr>
          <a:xfrm>
            <a:off x="9897427" y="4991814"/>
            <a:ext cx="3681770" cy="362903"/>
          </a:xfrm>
          <a:prstGeom prst="rect">
            <a:avLst/>
          </a:prstGeom>
          <a:noFill/>
          <a:ln/>
        </p:spPr>
        <p:txBody>
          <a:bodyPr wrap="none" lIns="0" tIns="0" rIns="0" bIns="0" rtlCol="0" anchor="t"/>
          <a:lstStyle/>
          <a:p>
            <a:pPr marL="342900" indent="-342900" algn="l">
              <a:lnSpc>
                <a:spcPts val="2850"/>
              </a:lnSpc>
              <a:buSzPct val="100000"/>
              <a:buChar char="•"/>
            </a:pPr>
            <a:r>
              <a:rPr lang="en-US" sz="1750" b="1" dirty="0">
                <a:solidFill>
                  <a:srgbClr val="161613"/>
                </a:solidFill>
                <a:latin typeface="Inter" pitchFamily="34" charset="0"/>
                <a:ea typeface="Inter" pitchFamily="34" charset="-122"/>
                <a:cs typeface="Inter" pitchFamily="34" charset="-120"/>
              </a:rPr>
              <a:t>Forms:</a:t>
            </a:r>
            <a:r>
              <a:rPr lang="en-US" sz="1750" dirty="0">
                <a:solidFill>
                  <a:srgbClr val="161613"/>
                </a:solidFill>
                <a:latin typeface="Inter" pitchFamily="34" charset="0"/>
                <a:ea typeface="Inter" pitchFamily="34" charset="-122"/>
                <a:cs typeface="Inter" pitchFamily="34" charset="-120"/>
              </a:rPr>
              <a:t> Form 10B</a:t>
            </a:r>
            <a:endParaRPr lang="en-US" sz="1750" dirty="0"/>
          </a:p>
        </p:txBody>
      </p:sp>
      <p:sp>
        <p:nvSpPr>
          <p:cNvPr id="23" name="Text 21"/>
          <p:cNvSpPr/>
          <p:nvPr/>
        </p:nvSpPr>
        <p:spPr>
          <a:xfrm>
            <a:off x="9897427" y="5434013"/>
            <a:ext cx="3681770" cy="362903"/>
          </a:xfrm>
          <a:prstGeom prst="rect">
            <a:avLst/>
          </a:prstGeom>
          <a:noFill/>
          <a:ln/>
        </p:spPr>
        <p:txBody>
          <a:bodyPr wrap="none" lIns="0" tIns="0" rIns="0" bIns="0" rtlCol="0" anchor="t"/>
          <a:lstStyle/>
          <a:p>
            <a:pPr marL="342900" indent="-342900" algn="l">
              <a:lnSpc>
                <a:spcPts val="2850"/>
              </a:lnSpc>
              <a:buSzPct val="100000"/>
              <a:buChar char="•"/>
            </a:pPr>
            <a:r>
              <a:rPr lang="en-US" sz="1750" b="1" dirty="0">
                <a:solidFill>
                  <a:srgbClr val="161613"/>
                </a:solidFill>
                <a:latin typeface="Inter" pitchFamily="34" charset="0"/>
                <a:ea typeface="Inter" pitchFamily="34" charset="-122"/>
                <a:cs typeface="Inter" pitchFamily="34" charset="-120"/>
              </a:rPr>
              <a:t>ITR Filing:</a:t>
            </a:r>
            <a:r>
              <a:rPr lang="en-US" sz="1750" dirty="0">
                <a:solidFill>
                  <a:srgbClr val="161613"/>
                </a:solidFill>
                <a:latin typeface="Inter" pitchFamily="34" charset="0"/>
                <a:ea typeface="Inter" pitchFamily="34" charset="-122"/>
                <a:cs typeface="Inter" pitchFamily="34" charset="-120"/>
              </a:rPr>
              <a:t> ITR 7</a:t>
            </a:r>
            <a:endParaRPr lang="en-US" sz="1750" dirty="0"/>
          </a:p>
        </p:txBody>
      </p:sp>
      <p:sp>
        <p:nvSpPr>
          <p:cNvPr id="24" name="Text 22"/>
          <p:cNvSpPr/>
          <p:nvPr/>
        </p:nvSpPr>
        <p:spPr>
          <a:xfrm>
            <a:off x="9897427" y="5876211"/>
            <a:ext cx="3681770" cy="362903"/>
          </a:xfrm>
          <a:prstGeom prst="rect">
            <a:avLst/>
          </a:prstGeom>
          <a:noFill/>
          <a:ln/>
        </p:spPr>
        <p:txBody>
          <a:bodyPr wrap="none" lIns="0" tIns="0" rIns="0" bIns="0" rtlCol="0" anchor="t"/>
          <a:lstStyle/>
          <a:p>
            <a:pPr marL="342900" indent="-342900" algn="l">
              <a:lnSpc>
                <a:spcPts val="2850"/>
              </a:lnSpc>
              <a:buSzPct val="100000"/>
              <a:buChar char="•"/>
            </a:pPr>
            <a:r>
              <a:rPr lang="en-US" sz="1750" b="1" dirty="0">
                <a:solidFill>
                  <a:srgbClr val="161613"/>
                </a:solidFill>
                <a:latin typeface="Inter" pitchFamily="34" charset="0"/>
                <a:ea typeface="Inter" pitchFamily="34" charset="-122"/>
                <a:cs typeface="Inter" pitchFamily="34" charset="-120"/>
              </a:rPr>
              <a:t>Books of Account:</a:t>
            </a:r>
            <a:r>
              <a:rPr lang="en-US" sz="1750" dirty="0">
                <a:solidFill>
                  <a:srgbClr val="161613"/>
                </a:solidFill>
                <a:latin typeface="Inter" pitchFamily="34" charset="0"/>
                <a:ea typeface="Inter" pitchFamily="34" charset="-122"/>
                <a:cs typeface="Inter" pitchFamily="34" charset="-120"/>
              </a:rPr>
              <a:t> Applicable</a:t>
            </a:r>
            <a:endParaRPr lang="en-US" sz="1750" dirty="0"/>
          </a:p>
        </p:txBody>
      </p:sp>
      <p:sp>
        <p:nvSpPr>
          <p:cNvPr id="25" name="Text 23"/>
          <p:cNvSpPr/>
          <p:nvPr/>
        </p:nvSpPr>
        <p:spPr>
          <a:xfrm>
            <a:off x="793790" y="6751558"/>
            <a:ext cx="13042821" cy="290274"/>
          </a:xfrm>
          <a:prstGeom prst="rect">
            <a:avLst/>
          </a:prstGeom>
          <a:noFill/>
          <a:ln/>
        </p:spPr>
        <p:txBody>
          <a:bodyPr wrap="none" lIns="0" tIns="0" rIns="0" bIns="0" rtlCol="0" anchor="t"/>
          <a:lstStyle/>
          <a:p>
            <a:pPr marL="0" indent="0" algn="l">
              <a:lnSpc>
                <a:spcPts val="2250"/>
              </a:lnSpc>
              <a:buNone/>
            </a:pPr>
            <a:r>
              <a:rPr lang="en-US" sz="1600" dirty="0">
                <a:solidFill>
                  <a:srgbClr val="161613"/>
                </a:solidFill>
                <a:latin typeface="Inter" pitchFamily="34" charset="0"/>
                <a:ea typeface="Inter" pitchFamily="34" charset="-122"/>
                <a:cs typeface="Inter" pitchFamily="34" charset="-120"/>
              </a:rPr>
              <a:t>*Note: If </a:t>
            </a:r>
            <a:r>
              <a:rPr lang="en-US" sz="1600" dirty="0" err="1">
                <a:solidFill>
                  <a:srgbClr val="161613"/>
                </a:solidFill>
                <a:latin typeface="Inter" pitchFamily="34" charset="0"/>
                <a:ea typeface="Inter" pitchFamily="34" charset="-122"/>
                <a:cs typeface="Inter" pitchFamily="34" charset="-120"/>
              </a:rPr>
              <a:t>Assessee</a:t>
            </a:r>
            <a:r>
              <a:rPr lang="en-US" sz="1600" dirty="0">
                <a:solidFill>
                  <a:srgbClr val="161613"/>
                </a:solidFill>
                <a:latin typeface="Inter" pitchFamily="34" charset="0"/>
                <a:ea typeface="Inter" pitchFamily="34" charset="-122"/>
                <a:cs typeface="Inter" pitchFamily="34" charset="-120"/>
              </a:rPr>
              <a:t> receives foreign contribution or applies any part of its income outside India then Form 10B is applicable irrespective </a:t>
            </a:r>
          </a:p>
          <a:p>
            <a:pPr marL="0" indent="0" algn="l">
              <a:lnSpc>
                <a:spcPts val="2250"/>
              </a:lnSpc>
              <a:buNone/>
            </a:pPr>
            <a:r>
              <a:rPr lang="en-US" sz="1600" dirty="0">
                <a:solidFill>
                  <a:srgbClr val="161613"/>
                </a:solidFill>
                <a:latin typeface="Inter" pitchFamily="34" charset="0"/>
                <a:ea typeface="Inter" pitchFamily="34" charset="-122"/>
                <a:cs typeface="Inter" pitchFamily="34" charset="-120"/>
              </a:rPr>
              <a:t>of Total income</a:t>
            </a:r>
            <a:endParaRPr lang="en-US" sz="1600" dirty="0"/>
          </a:p>
        </p:txBody>
      </p:sp>
      <p:sp>
        <p:nvSpPr>
          <p:cNvPr id="26" name="Text 11">
            <a:extLst>
              <a:ext uri="{FF2B5EF4-FFF2-40B4-BE49-F238E27FC236}">
                <a16:creationId xmlns:a16="http://schemas.microsoft.com/office/drawing/2014/main" id="{59E16AAE-D989-DC9F-F149-D4D703CFCC23}"/>
              </a:ext>
            </a:extLst>
          </p:cNvPr>
          <p:cNvSpPr/>
          <p:nvPr/>
        </p:nvSpPr>
        <p:spPr>
          <a:xfrm>
            <a:off x="1051084" y="4540964"/>
            <a:ext cx="3681770" cy="362903"/>
          </a:xfrm>
          <a:prstGeom prst="rect">
            <a:avLst/>
          </a:prstGeom>
          <a:noFill/>
          <a:ln/>
        </p:spPr>
        <p:txBody>
          <a:bodyPr wrap="none" lIns="0" tIns="0" rIns="0" bIns="0" rtlCol="0" anchor="t"/>
          <a:lstStyle/>
          <a:p>
            <a:pPr marL="342900" indent="-342900" algn="l">
              <a:lnSpc>
                <a:spcPts val="2850"/>
              </a:lnSpc>
              <a:buSzPct val="100000"/>
              <a:buChar char="•"/>
            </a:pPr>
            <a:r>
              <a:rPr lang="en-US" sz="1750" b="1" dirty="0">
                <a:solidFill>
                  <a:srgbClr val="161613"/>
                </a:solidFill>
                <a:latin typeface="Inter" pitchFamily="34" charset="0"/>
                <a:ea typeface="Inter" pitchFamily="34" charset="-122"/>
                <a:cs typeface="Inter" pitchFamily="34" charset="-120"/>
              </a:rPr>
              <a:t>Tax Audit: </a:t>
            </a:r>
            <a:r>
              <a:rPr lang="en-US" sz="1750" dirty="0">
                <a:solidFill>
                  <a:srgbClr val="161613"/>
                </a:solidFill>
                <a:latin typeface="Inter" pitchFamily="34" charset="0"/>
                <a:ea typeface="Inter" pitchFamily="34" charset="-122"/>
                <a:cs typeface="Inter" pitchFamily="34" charset="-120"/>
              </a:rPr>
              <a:t>not required</a:t>
            </a:r>
            <a:endParaRPr lang="en-US" sz="1750" dirty="0"/>
          </a:p>
        </p:txBody>
      </p:sp>
      <p:sp>
        <p:nvSpPr>
          <p:cNvPr id="27" name="Text 12">
            <a:extLst>
              <a:ext uri="{FF2B5EF4-FFF2-40B4-BE49-F238E27FC236}">
                <a16:creationId xmlns:a16="http://schemas.microsoft.com/office/drawing/2014/main" id="{81A5F7A2-D140-ABDD-2951-DE3DB8D704BE}"/>
              </a:ext>
            </a:extLst>
          </p:cNvPr>
          <p:cNvSpPr/>
          <p:nvPr/>
        </p:nvSpPr>
        <p:spPr>
          <a:xfrm>
            <a:off x="1051084" y="5003066"/>
            <a:ext cx="3681770" cy="362903"/>
          </a:xfrm>
          <a:prstGeom prst="rect">
            <a:avLst/>
          </a:prstGeom>
          <a:noFill/>
          <a:ln/>
        </p:spPr>
        <p:txBody>
          <a:bodyPr wrap="none" lIns="0" tIns="0" rIns="0" bIns="0" rtlCol="0" anchor="t"/>
          <a:lstStyle/>
          <a:p>
            <a:pPr marL="342900" indent="-342900">
              <a:lnSpc>
                <a:spcPts val="2850"/>
              </a:lnSpc>
              <a:buSzPct val="100000"/>
              <a:buChar char="•"/>
            </a:pPr>
            <a:r>
              <a:rPr lang="en-US" sz="1750" b="1" dirty="0">
                <a:solidFill>
                  <a:srgbClr val="161613"/>
                </a:solidFill>
                <a:latin typeface="Inter" pitchFamily="34" charset="0"/>
                <a:ea typeface="Inter" pitchFamily="34" charset="-122"/>
                <a:cs typeface="Inter" pitchFamily="34" charset="-120"/>
              </a:rPr>
              <a:t>Forms:</a:t>
            </a:r>
            <a:r>
              <a:rPr lang="en-US" sz="1750" dirty="0">
                <a:solidFill>
                  <a:srgbClr val="161613"/>
                </a:solidFill>
                <a:latin typeface="Inter" pitchFamily="34" charset="0"/>
                <a:ea typeface="Inter" pitchFamily="34" charset="-122"/>
                <a:cs typeface="Inter" pitchFamily="34" charset="-120"/>
              </a:rPr>
              <a:t> not applicable</a:t>
            </a:r>
            <a:endParaRPr lang="en-US" sz="1750" dirty="0"/>
          </a:p>
        </p:txBody>
      </p:sp>
      <p:sp>
        <p:nvSpPr>
          <p:cNvPr id="28" name="Text 13">
            <a:extLst>
              <a:ext uri="{FF2B5EF4-FFF2-40B4-BE49-F238E27FC236}">
                <a16:creationId xmlns:a16="http://schemas.microsoft.com/office/drawing/2014/main" id="{33EBE3AA-42EB-2717-D5C7-D44EF597997F}"/>
              </a:ext>
            </a:extLst>
          </p:cNvPr>
          <p:cNvSpPr/>
          <p:nvPr/>
        </p:nvSpPr>
        <p:spPr>
          <a:xfrm>
            <a:off x="1051084" y="5434013"/>
            <a:ext cx="3681770" cy="362903"/>
          </a:xfrm>
          <a:prstGeom prst="rect">
            <a:avLst/>
          </a:prstGeom>
          <a:noFill/>
          <a:ln/>
        </p:spPr>
        <p:txBody>
          <a:bodyPr wrap="none" lIns="0" tIns="0" rIns="0" bIns="0" rtlCol="0" anchor="t"/>
          <a:lstStyle/>
          <a:p>
            <a:pPr marL="342900" indent="-342900" algn="l">
              <a:lnSpc>
                <a:spcPts val="2850"/>
              </a:lnSpc>
              <a:buSzPct val="100000"/>
              <a:buChar char="•"/>
            </a:pPr>
            <a:r>
              <a:rPr lang="en-US" sz="1750" b="1" dirty="0">
                <a:solidFill>
                  <a:srgbClr val="161613"/>
                </a:solidFill>
                <a:latin typeface="Inter" pitchFamily="34" charset="0"/>
                <a:ea typeface="Inter" pitchFamily="34" charset="-122"/>
                <a:cs typeface="Inter" pitchFamily="34" charset="-120"/>
              </a:rPr>
              <a:t>ITR Filing:</a:t>
            </a:r>
            <a:r>
              <a:rPr lang="en-US" sz="1750" dirty="0">
                <a:solidFill>
                  <a:srgbClr val="161613"/>
                </a:solidFill>
                <a:latin typeface="Inter" pitchFamily="34" charset="0"/>
                <a:ea typeface="Inter" pitchFamily="34" charset="-122"/>
                <a:cs typeface="Inter" pitchFamily="34" charset="-120"/>
              </a:rPr>
              <a:t> not applicable</a:t>
            </a:r>
            <a:endParaRPr lang="en-US" sz="1750" dirty="0"/>
          </a:p>
        </p:txBody>
      </p:sp>
      <p:sp>
        <p:nvSpPr>
          <p:cNvPr id="29" name="Text 14">
            <a:extLst>
              <a:ext uri="{FF2B5EF4-FFF2-40B4-BE49-F238E27FC236}">
                <a16:creationId xmlns:a16="http://schemas.microsoft.com/office/drawing/2014/main" id="{D11C4395-C549-F0E8-5B98-BD9B83D4E0D1}"/>
              </a:ext>
            </a:extLst>
          </p:cNvPr>
          <p:cNvSpPr/>
          <p:nvPr/>
        </p:nvSpPr>
        <p:spPr>
          <a:xfrm>
            <a:off x="1051084" y="5909588"/>
            <a:ext cx="3681770" cy="362903"/>
          </a:xfrm>
          <a:prstGeom prst="rect">
            <a:avLst/>
          </a:prstGeom>
          <a:noFill/>
          <a:ln/>
        </p:spPr>
        <p:txBody>
          <a:bodyPr wrap="none" lIns="0" tIns="0" rIns="0" bIns="0" rtlCol="0" anchor="t"/>
          <a:lstStyle/>
          <a:p>
            <a:pPr marL="342900" indent="-342900" algn="l">
              <a:lnSpc>
                <a:spcPts val="2850"/>
              </a:lnSpc>
              <a:buSzPct val="100000"/>
              <a:buChar char="•"/>
            </a:pPr>
            <a:r>
              <a:rPr lang="en-US" sz="1750" b="1" dirty="0">
                <a:solidFill>
                  <a:srgbClr val="161613"/>
                </a:solidFill>
                <a:latin typeface="Inter" pitchFamily="34" charset="0"/>
                <a:ea typeface="Inter" pitchFamily="34" charset="-122"/>
                <a:cs typeface="Inter" pitchFamily="34" charset="-120"/>
              </a:rPr>
              <a:t>Books of Account:</a:t>
            </a:r>
            <a:r>
              <a:rPr lang="en-US" sz="1750" dirty="0">
                <a:solidFill>
                  <a:srgbClr val="161613"/>
                </a:solidFill>
                <a:latin typeface="Inter" pitchFamily="34" charset="0"/>
                <a:ea typeface="Inter" pitchFamily="34" charset="-122"/>
                <a:cs typeface="Inter" pitchFamily="34" charset="-120"/>
              </a:rPr>
              <a:t> not Applicable</a:t>
            </a:r>
            <a:endParaRPr lang="en-US" sz="175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832616"/>
          </a:xfrm>
          <a:prstGeom prst="rect">
            <a:avLst/>
          </a:prstGeom>
        </p:spPr>
      </p:pic>
      <p:sp>
        <p:nvSpPr>
          <p:cNvPr id="3" name="Text 0"/>
          <p:cNvSpPr/>
          <p:nvPr/>
        </p:nvSpPr>
        <p:spPr>
          <a:xfrm>
            <a:off x="793075" y="3455789"/>
            <a:ext cx="9847659" cy="708065"/>
          </a:xfrm>
          <a:prstGeom prst="rect">
            <a:avLst/>
          </a:prstGeom>
          <a:noFill/>
          <a:ln/>
        </p:spPr>
        <p:txBody>
          <a:bodyPr wrap="none" lIns="0" tIns="0" rIns="0" bIns="0" rtlCol="0" anchor="t"/>
          <a:lstStyle/>
          <a:p>
            <a:pPr marL="0" indent="0" algn="l">
              <a:lnSpc>
                <a:spcPts val="5550"/>
              </a:lnSpc>
              <a:buNone/>
            </a:pPr>
            <a:r>
              <a:rPr lang="en-US" sz="4450" dirty="0">
                <a:solidFill>
                  <a:srgbClr val="161613"/>
                </a:solidFill>
                <a:latin typeface="DM Sans Medium" pitchFamily="34" charset="0"/>
                <a:ea typeface="DM Sans Medium" pitchFamily="34" charset="-122"/>
                <a:cs typeface="DM Sans Medium" pitchFamily="34" charset="-120"/>
              </a:rPr>
              <a:t>Due Dates for Charitable Trust Forms</a:t>
            </a:r>
            <a:endParaRPr lang="en-US" sz="4450" dirty="0"/>
          </a:p>
        </p:txBody>
      </p:sp>
      <p:sp>
        <p:nvSpPr>
          <p:cNvPr id="4" name="Shape 1"/>
          <p:cNvSpPr/>
          <p:nvPr/>
        </p:nvSpPr>
        <p:spPr>
          <a:xfrm>
            <a:off x="793075" y="4758690"/>
            <a:ext cx="13044249" cy="30480"/>
          </a:xfrm>
          <a:prstGeom prst="roundRect">
            <a:avLst>
              <a:gd name="adj" fmla="val 111525"/>
            </a:avLst>
          </a:prstGeom>
          <a:solidFill>
            <a:srgbClr val="D3D1C9"/>
          </a:solidFill>
          <a:ln/>
        </p:spPr>
        <p:txBody>
          <a:bodyPr/>
          <a:lstStyle/>
          <a:p>
            <a:endParaRPr lang="en-IN"/>
          </a:p>
        </p:txBody>
      </p:sp>
      <p:sp>
        <p:nvSpPr>
          <p:cNvPr id="5" name="Shape 2"/>
          <p:cNvSpPr/>
          <p:nvPr/>
        </p:nvSpPr>
        <p:spPr>
          <a:xfrm>
            <a:off x="2302073" y="4758690"/>
            <a:ext cx="30480" cy="679847"/>
          </a:xfrm>
          <a:prstGeom prst="roundRect">
            <a:avLst>
              <a:gd name="adj" fmla="val 111525"/>
            </a:avLst>
          </a:prstGeom>
          <a:solidFill>
            <a:srgbClr val="D3D1C9"/>
          </a:solidFill>
          <a:ln/>
        </p:spPr>
        <p:txBody>
          <a:bodyPr/>
          <a:lstStyle/>
          <a:p>
            <a:endParaRPr lang="en-IN"/>
          </a:p>
        </p:txBody>
      </p:sp>
      <p:sp>
        <p:nvSpPr>
          <p:cNvPr id="6" name="Shape 3"/>
          <p:cNvSpPr/>
          <p:nvPr/>
        </p:nvSpPr>
        <p:spPr>
          <a:xfrm>
            <a:off x="2062401" y="4503777"/>
            <a:ext cx="509826" cy="509826"/>
          </a:xfrm>
          <a:prstGeom prst="roundRect">
            <a:avLst>
              <a:gd name="adj" fmla="val 6668"/>
            </a:avLst>
          </a:prstGeom>
          <a:solidFill>
            <a:srgbClr val="EDEBE3"/>
          </a:solidFill>
          <a:ln/>
        </p:spPr>
        <p:txBody>
          <a:bodyPr/>
          <a:lstStyle/>
          <a:p>
            <a:endParaRPr lang="en-IN"/>
          </a:p>
        </p:txBody>
      </p:sp>
      <p:pic>
        <p:nvPicPr>
          <p:cNvPr id="7" name="Image 1" descr="preencoded.png"/>
          <p:cNvPicPr>
            <a:picLocks noChangeAspect="1"/>
          </p:cNvPicPr>
          <p:nvPr/>
        </p:nvPicPr>
        <p:blipFill>
          <a:blip r:embed="rId4"/>
          <a:stretch>
            <a:fillRect/>
          </a:stretch>
        </p:blipFill>
        <p:spPr>
          <a:xfrm>
            <a:off x="2147352" y="4546283"/>
            <a:ext cx="339923" cy="424815"/>
          </a:xfrm>
          <a:prstGeom prst="rect">
            <a:avLst/>
          </a:prstGeom>
        </p:spPr>
      </p:pic>
      <p:sp>
        <p:nvSpPr>
          <p:cNvPr id="8" name="Text 4"/>
          <p:cNvSpPr/>
          <p:nvPr/>
        </p:nvSpPr>
        <p:spPr>
          <a:xfrm>
            <a:off x="1019651" y="5665113"/>
            <a:ext cx="2595443" cy="353973"/>
          </a:xfrm>
          <a:prstGeom prst="rect">
            <a:avLst/>
          </a:prstGeom>
          <a:noFill/>
          <a:ln/>
        </p:spPr>
        <p:txBody>
          <a:bodyPr wrap="none" lIns="0" tIns="0" rIns="0" bIns="0" rtlCol="0" anchor="t"/>
          <a:lstStyle/>
          <a:p>
            <a:pPr marL="0" indent="0" algn="ctr">
              <a:lnSpc>
                <a:spcPts val="2750"/>
              </a:lnSpc>
              <a:buNone/>
            </a:pPr>
            <a:r>
              <a:rPr lang="en-US" sz="2200" dirty="0">
                <a:solidFill>
                  <a:srgbClr val="161613"/>
                </a:solidFill>
                <a:latin typeface="DM Sans Medium" pitchFamily="34" charset="0"/>
                <a:ea typeface="DM Sans Medium" pitchFamily="34" charset="-122"/>
                <a:cs typeface="DM Sans Medium" pitchFamily="34" charset="-120"/>
              </a:rPr>
              <a:t>Form 9A and 10</a:t>
            </a:r>
            <a:endParaRPr lang="en-US" sz="2200" dirty="0"/>
          </a:p>
        </p:txBody>
      </p:sp>
      <p:sp>
        <p:nvSpPr>
          <p:cNvPr id="9" name="Text 5"/>
          <p:cNvSpPr/>
          <p:nvPr/>
        </p:nvSpPr>
        <p:spPr>
          <a:xfrm>
            <a:off x="1019651" y="6155055"/>
            <a:ext cx="2595443" cy="1449705"/>
          </a:xfrm>
          <a:prstGeom prst="rect">
            <a:avLst/>
          </a:prstGeom>
          <a:noFill/>
          <a:ln/>
        </p:spPr>
        <p:txBody>
          <a:bodyPr wrap="square" lIns="0" tIns="0" rIns="0" bIns="0" rtlCol="0" anchor="t"/>
          <a:lstStyle/>
          <a:p>
            <a:pPr marL="0" indent="0" algn="ctr">
              <a:lnSpc>
                <a:spcPts val="2850"/>
              </a:lnSpc>
              <a:buNone/>
            </a:pPr>
            <a:r>
              <a:rPr lang="en-US" sz="1750" dirty="0">
                <a:solidFill>
                  <a:srgbClr val="161613"/>
                </a:solidFill>
                <a:latin typeface="Inter" pitchFamily="34" charset="0"/>
                <a:ea typeface="Inter" pitchFamily="34" charset="-122"/>
                <a:cs typeface="Inter" pitchFamily="34" charset="-120"/>
              </a:rPr>
              <a:t>Income statement for unapplied charitable purposes. Due: 31st August.</a:t>
            </a:r>
            <a:endParaRPr lang="en-US" sz="1750" dirty="0"/>
          </a:p>
        </p:txBody>
      </p:sp>
      <p:sp>
        <p:nvSpPr>
          <p:cNvPr id="10" name="Shape 6"/>
          <p:cNvSpPr/>
          <p:nvPr/>
        </p:nvSpPr>
        <p:spPr>
          <a:xfrm>
            <a:off x="5633918" y="4758690"/>
            <a:ext cx="30480" cy="679847"/>
          </a:xfrm>
          <a:prstGeom prst="roundRect">
            <a:avLst>
              <a:gd name="adj" fmla="val 111525"/>
            </a:avLst>
          </a:prstGeom>
          <a:solidFill>
            <a:srgbClr val="D3D1C9"/>
          </a:solidFill>
          <a:ln/>
        </p:spPr>
        <p:txBody>
          <a:bodyPr/>
          <a:lstStyle/>
          <a:p>
            <a:endParaRPr lang="en-IN"/>
          </a:p>
        </p:txBody>
      </p:sp>
      <p:sp>
        <p:nvSpPr>
          <p:cNvPr id="11" name="Shape 7"/>
          <p:cNvSpPr/>
          <p:nvPr/>
        </p:nvSpPr>
        <p:spPr>
          <a:xfrm>
            <a:off x="5394246" y="4503777"/>
            <a:ext cx="509826" cy="509826"/>
          </a:xfrm>
          <a:prstGeom prst="roundRect">
            <a:avLst>
              <a:gd name="adj" fmla="val 6668"/>
            </a:avLst>
          </a:prstGeom>
          <a:solidFill>
            <a:srgbClr val="EDEBE3"/>
          </a:solidFill>
          <a:ln/>
        </p:spPr>
        <p:txBody>
          <a:bodyPr/>
          <a:lstStyle/>
          <a:p>
            <a:endParaRPr lang="en-IN"/>
          </a:p>
        </p:txBody>
      </p:sp>
      <p:pic>
        <p:nvPicPr>
          <p:cNvPr id="12" name="Image 2" descr="preencoded.png"/>
          <p:cNvPicPr>
            <a:picLocks noChangeAspect="1"/>
          </p:cNvPicPr>
          <p:nvPr/>
        </p:nvPicPr>
        <p:blipFill>
          <a:blip r:embed="rId5"/>
          <a:stretch>
            <a:fillRect/>
          </a:stretch>
        </p:blipFill>
        <p:spPr>
          <a:xfrm>
            <a:off x="5479197" y="4546283"/>
            <a:ext cx="339923" cy="424815"/>
          </a:xfrm>
          <a:prstGeom prst="rect">
            <a:avLst/>
          </a:prstGeom>
        </p:spPr>
      </p:pic>
      <p:sp>
        <p:nvSpPr>
          <p:cNvPr id="13" name="Text 8"/>
          <p:cNvSpPr/>
          <p:nvPr/>
        </p:nvSpPr>
        <p:spPr>
          <a:xfrm>
            <a:off x="4351496" y="5665113"/>
            <a:ext cx="2595443" cy="353973"/>
          </a:xfrm>
          <a:prstGeom prst="rect">
            <a:avLst/>
          </a:prstGeom>
          <a:noFill/>
          <a:ln/>
        </p:spPr>
        <p:txBody>
          <a:bodyPr wrap="none" lIns="0" tIns="0" rIns="0" bIns="0" rtlCol="0" anchor="t"/>
          <a:lstStyle/>
          <a:p>
            <a:pPr marL="0" indent="0" algn="ctr">
              <a:lnSpc>
                <a:spcPts val="2750"/>
              </a:lnSpc>
              <a:buNone/>
            </a:pPr>
            <a:r>
              <a:rPr lang="en-US" sz="2200" dirty="0">
                <a:solidFill>
                  <a:srgbClr val="161613"/>
                </a:solidFill>
                <a:latin typeface="DM Sans Medium" pitchFamily="34" charset="0"/>
                <a:ea typeface="DM Sans Medium" pitchFamily="34" charset="-122"/>
                <a:cs typeface="DM Sans Medium" pitchFamily="34" charset="-120"/>
              </a:rPr>
              <a:t>Form 10BD</a:t>
            </a:r>
            <a:endParaRPr lang="en-US" sz="2200" dirty="0"/>
          </a:p>
        </p:txBody>
      </p:sp>
      <p:sp>
        <p:nvSpPr>
          <p:cNvPr id="14" name="Text 9"/>
          <p:cNvSpPr/>
          <p:nvPr/>
        </p:nvSpPr>
        <p:spPr>
          <a:xfrm>
            <a:off x="4351496" y="6155055"/>
            <a:ext cx="2595443" cy="1087279"/>
          </a:xfrm>
          <a:prstGeom prst="rect">
            <a:avLst/>
          </a:prstGeom>
          <a:noFill/>
          <a:ln/>
        </p:spPr>
        <p:txBody>
          <a:bodyPr wrap="square" lIns="0" tIns="0" rIns="0" bIns="0" rtlCol="0" anchor="t"/>
          <a:lstStyle/>
          <a:p>
            <a:pPr>
              <a:lnSpc>
                <a:spcPts val="2800"/>
              </a:lnSpc>
            </a:pPr>
            <a:r>
              <a:rPr lang="en-US" sz="1750" dirty="0">
                <a:solidFill>
                  <a:srgbClr val="161613"/>
                </a:solidFill>
                <a:latin typeface="Inter" pitchFamily="34" charset="0"/>
                <a:ea typeface="Inter" pitchFamily="34" charset="-122"/>
                <a:cs typeface="Inter" pitchFamily="34" charset="-120"/>
              </a:rPr>
              <a:t>Statement of Donations - 31st May</a:t>
            </a:r>
            <a:endParaRPr lang="en-US" sz="1750" dirty="0"/>
          </a:p>
        </p:txBody>
      </p:sp>
      <p:sp>
        <p:nvSpPr>
          <p:cNvPr id="15" name="Shape 10"/>
          <p:cNvSpPr/>
          <p:nvPr/>
        </p:nvSpPr>
        <p:spPr>
          <a:xfrm>
            <a:off x="8965763" y="4758690"/>
            <a:ext cx="30480" cy="679847"/>
          </a:xfrm>
          <a:prstGeom prst="roundRect">
            <a:avLst>
              <a:gd name="adj" fmla="val 111525"/>
            </a:avLst>
          </a:prstGeom>
          <a:solidFill>
            <a:srgbClr val="D3D1C9"/>
          </a:solidFill>
          <a:ln/>
        </p:spPr>
        <p:txBody>
          <a:bodyPr/>
          <a:lstStyle/>
          <a:p>
            <a:endParaRPr lang="en-IN"/>
          </a:p>
        </p:txBody>
      </p:sp>
      <p:sp>
        <p:nvSpPr>
          <p:cNvPr id="16" name="Shape 11"/>
          <p:cNvSpPr/>
          <p:nvPr/>
        </p:nvSpPr>
        <p:spPr>
          <a:xfrm>
            <a:off x="8726091" y="4503777"/>
            <a:ext cx="509826" cy="509826"/>
          </a:xfrm>
          <a:prstGeom prst="roundRect">
            <a:avLst>
              <a:gd name="adj" fmla="val 6668"/>
            </a:avLst>
          </a:prstGeom>
          <a:solidFill>
            <a:srgbClr val="EDEBE3"/>
          </a:solidFill>
          <a:ln/>
        </p:spPr>
        <p:txBody>
          <a:bodyPr/>
          <a:lstStyle/>
          <a:p>
            <a:endParaRPr lang="en-IN"/>
          </a:p>
        </p:txBody>
      </p:sp>
      <p:pic>
        <p:nvPicPr>
          <p:cNvPr id="17" name="Image 3" descr="preencoded.png"/>
          <p:cNvPicPr>
            <a:picLocks noChangeAspect="1"/>
          </p:cNvPicPr>
          <p:nvPr/>
        </p:nvPicPr>
        <p:blipFill>
          <a:blip r:embed="rId6"/>
          <a:stretch>
            <a:fillRect/>
          </a:stretch>
        </p:blipFill>
        <p:spPr>
          <a:xfrm>
            <a:off x="8811042" y="4546283"/>
            <a:ext cx="339923" cy="424815"/>
          </a:xfrm>
          <a:prstGeom prst="rect">
            <a:avLst/>
          </a:prstGeom>
        </p:spPr>
      </p:pic>
      <p:sp>
        <p:nvSpPr>
          <p:cNvPr id="18" name="Text 12"/>
          <p:cNvSpPr/>
          <p:nvPr/>
        </p:nvSpPr>
        <p:spPr>
          <a:xfrm>
            <a:off x="7683341" y="5665113"/>
            <a:ext cx="2595443" cy="353973"/>
          </a:xfrm>
          <a:prstGeom prst="rect">
            <a:avLst/>
          </a:prstGeom>
          <a:noFill/>
          <a:ln/>
        </p:spPr>
        <p:txBody>
          <a:bodyPr wrap="none" lIns="0" tIns="0" rIns="0" bIns="0" rtlCol="0" anchor="t"/>
          <a:lstStyle/>
          <a:p>
            <a:pPr marL="0" indent="0" algn="ctr">
              <a:lnSpc>
                <a:spcPts val="2750"/>
              </a:lnSpc>
              <a:buNone/>
            </a:pPr>
            <a:r>
              <a:rPr lang="en-US" sz="2200" dirty="0">
                <a:solidFill>
                  <a:srgbClr val="161613"/>
                </a:solidFill>
                <a:latin typeface="DM Sans Medium" pitchFamily="34" charset="0"/>
                <a:ea typeface="DM Sans Medium" pitchFamily="34" charset="-122"/>
                <a:cs typeface="DM Sans Medium" pitchFamily="34" charset="-120"/>
              </a:rPr>
              <a:t>ITR-7</a:t>
            </a:r>
            <a:endParaRPr lang="en-US" sz="2200" dirty="0"/>
          </a:p>
        </p:txBody>
      </p:sp>
      <p:sp>
        <p:nvSpPr>
          <p:cNvPr id="19" name="Text 13"/>
          <p:cNvSpPr/>
          <p:nvPr/>
        </p:nvSpPr>
        <p:spPr>
          <a:xfrm>
            <a:off x="7683341" y="6155055"/>
            <a:ext cx="2595443" cy="1449705"/>
          </a:xfrm>
          <a:prstGeom prst="rect">
            <a:avLst/>
          </a:prstGeom>
          <a:noFill/>
          <a:ln/>
        </p:spPr>
        <p:txBody>
          <a:bodyPr wrap="square" lIns="0" tIns="0" rIns="0" bIns="0" rtlCol="0" anchor="t"/>
          <a:lstStyle/>
          <a:p>
            <a:pPr marL="0" indent="0" algn="ctr">
              <a:lnSpc>
                <a:spcPts val="2850"/>
              </a:lnSpc>
              <a:buNone/>
            </a:pPr>
            <a:r>
              <a:rPr lang="en-US" sz="1750" dirty="0">
                <a:solidFill>
                  <a:srgbClr val="161613"/>
                </a:solidFill>
                <a:latin typeface="Inter" pitchFamily="34" charset="0"/>
                <a:ea typeface="Inter" pitchFamily="34" charset="-122"/>
                <a:cs typeface="Inter" pitchFamily="34" charset="-120"/>
              </a:rPr>
              <a:t>Non-Audit –31</a:t>
            </a:r>
            <a:r>
              <a:rPr lang="en-US" sz="1750" baseline="30000" dirty="0">
                <a:solidFill>
                  <a:srgbClr val="161613"/>
                </a:solidFill>
                <a:latin typeface="Inter" pitchFamily="34" charset="0"/>
                <a:ea typeface="Inter" pitchFamily="34" charset="-122"/>
                <a:cs typeface="Inter" pitchFamily="34" charset="-120"/>
              </a:rPr>
              <a:t>st</a:t>
            </a:r>
            <a:r>
              <a:rPr lang="en-US" sz="1750" dirty="0">
                <a:solidFill>
                  <a:srgbClr val="161613"/>
                </a:solidFill>
                <a:latin typeface="Inter" pitchFamily="34" charset="0"/>
                <a:ea typeface="Inter" pitchFamily="34" charset="-122"/>
                <a:cs typeface="Inter" pitchFamily="34" charset="-120"/>
              </a:rPr>
              <a:t> July</a:t>
            </a:r>
          </a:p>
          <a:p>
            <a:pPr marL="0" indent="0" algn="ctr">
              <a:lnSpc>
                <a:spcPts val="2850"/>
              </a:lnSpc>
              <a:buNone/>
            </a:pPr>
            <a:r>
              <a:rPr lang="en-US" sz="1750" dirty="0">
                <a:solidFill>
                  <a:srgbClr val="161613"/>
                </a:solidFill>
                <a:latin typeface="Inter" pitchFamily="34" charset="0"/>
                <a:ea typeface="Inter" pitchFamily="34" charset="-122"/>
                <a:cs typeface="Inter" pitchFamily="34" charset="-120"/>
              </a:rPr>
              <a:t>Audit – 31</a:t>
            </a:r>
            <a:r>
              <a:rPr lang="en-US" sz="1750" baseline="30000" dirty="0">
                <a:solidFill>
                  <a:srgbClr val="161613"/>
                </a:solidFill>
                <a:latin typeface="Inter" pitchFamily="34" charset="0"/>
                <a:ea typeface="Inter" pitchFamily="34" charset="-122"/>
                <a:cs typeface="Inter" pitchFamily="34" charset="-120"/>
              </a:rPr>
              <a:t>st</a:t>
            </a:r>
            <a:r>
              <a:rPr lang="en-US" sz="1750" dirty="0">
                <a:solidFill>
                  <a:srgbClr val="161613"/>
                </a:solidFill>
                <a:latin typeface="Inter" pitchFamily="34" charset="0"/>
                <a:ea typeface="Inter" pitchFamily="34" charset="-122"/>
                <a:cs typeface="Inter" pitchFamily="34" charset="-120"/>
              </a:rPr>
              <a:t> October</a:t>
            </a:r>
            <a:endParaRPr lang="en-US" sz="1750" dirty="0"/>
          </a:p>
        </p:txBody>
      </p:sp>
      <p:sp>
        <p:nvSpPr>
          <p:cNvPr id="20" name="Shape 14"/>
          <p:cNvSpPr/>
          <p:nvPr/>
        </p:nvSpPr>
        <p:spPr>
          <a:xfrm>
            <a:off x="12297727" y="4758690"/>
            <a:ext cx="30480" cy="679847"/>
          </a:xfrm>
          <a:prstGeom prst="roundRect">
            <a:avLst>
              <a:gd name="adj" fmla="val 111525"/>
            </a:avLst>
          </a:prstGeom>
          <a:solidFill>
            <a:srgbClr val="D3D1C9"/>
          </a:solidFill>
          <a:ln/>
        </p:spPr>
        <p:txBody>
          <a:bodyPr/>
          <a:lstStyle/>
          <a:p>
            <a:endParaRPr lang="en-IN"/>
          </a:p>
        </p:txBody>
      </p:sp>
      <p:sp>
        <p:nvSpPr>
          <p:cNvPr id="21" name="Shape 15"/>
          <p:cNvSpPr/>
          <p:nvPr/>
        </p:nvSpPr>
        <p:spPr>
          <a:xfrm>
            <a:off x="12058055" y="4503777"/>
            <a:ext cx="509826" cy="509826"/>
          </a:xfrm>
          <a:prstGeom prst="roundRect">
            <a:avLst>
              <a:gd name="adj" fmla="val 6668"/>
            </a:avLst>
          </a:prstGeom>
          <a:solidFill>
            <a:srgbClr val="EDEBE3"/>
          </a:solidFill>
          <a:ln/>
        </p:spPr>
        <p:txBody>
          <a:bodyPr/>
          <a:lstStyle/>
          <a:p>
            <a:endParaRPr lang="en-IN"/>
          </a:p>
        </p:txBody>
      </p:sp>
      <p:pic>
        <p:nvPicPr>
          <p:cNvPr id="22" name="Image 4" descr="preencoded.png"/>
          <p:cNvPicPr>
            <a:picLocks noChangeAspect="1"/>
          </p:cNvPicPr>
          <p:nvPr/>
        </p:nvPicPr>
        <p:blipFill>
          <a:blip r:embed="rId7"/>
          <a:stretch>
            <a:fillRect/>
          </a:stretch>
        </p:blipFill>
        <p:spPr>
          <a:xfrm>
            <a:off x="12143006" y="4546283"/>
            <a:ext cx="339923" cy="424815"/>
          </a:xfrm>
          <a:prstGeom prst="rect">
            <a:avLst/>
          </a:prstGeom>
        </p:spPr>
      </p:pic>
      <p:sp>
        <p:nvSpPr>
          <p:cNvPr id="23" name="Text 16"/>
          <p:cNvSpPr/>
          <p:nvPr/>
        </p:nvSpPr>
        <p:spPr>
          <a:xfrm>
            <a:off x="11015186" y="5665113"/>
            <a:ext cx="2595563" cy="353973"/>
          </a:xfrm>
          <a:prstGeom prst="rect">
            <a:avLst/>
          </a:prstGeom>
          <a:noFill/>
          <a:ln/>
        </p:spPr>
        <p:txBody>
          <a:bodyPr wrap="none" lIns="0" tIns="0" rIns="0" bIns="0" rtlCol="0" anchor="t"/>
          <a:lstStyle/>
          <a:p>
            <a:pPr marL="0" indent="0" algn="ctr">
              <a:lnSpc>
                <a:spcPts val="2750"/>
              </a:lnSpc>
              <a:buNone/>
            </a:pPr>
            <a:r>
              <a:rPr lang="en-US" sz="2200" dirty="0">
                <a:solidFill>
                  <a:srgbClr val="161613"/>
                </a:solidFill>
                <a:latin typeface="DM Sans Medium" pitchFamily="34" charset="0"/>
                <a:ea typeface="DM Sans Medium" pitchFamily="34" charset="-122"/>
                <a:cs typeface="DM Sans Medium" pitchFamily="34" charset="-120"/>
              </a:rPr>
              <a:t>Form 10B/10BB</a:t>
            </a:r>
            <a:endParaRPr lang="en-US" sz="2200" dirty="0"/>
          </a:p>
        </p:txBody>
      </p:sp>
      <p:sp>
        <p:nvSpPr>
          <p:cNvPr id="24" name="Text 17"/>
          <p:cNvSpPr/>
          <p:nvPr/>
        </p:nvSpPr>
        <p:spPr>
          <a:xfrm>
            <a:off x="11015186" y="6155055"/>
            <a:ext cx="2595563" cy="724853"/>
          </a:xfrm>
          <a:prstGeom prst="rect">
            <a:avLst/>
          </a:prstGeom>
          <a:noFill/>
          <a:ln/>
        </p:spPr>
        <p:txBody>
          <a:bodyPr wrap="square" lIns="0" tIns="0" rIns="0" bIns="0" rtlCol="0" anchor="t"/>
          <a:lstStyle/>
          <a:p>
            <a:pPr marL="0" indent="0" algn="ctr">
              <a:lnSpc>
                <a:spcPts val="2850"/>
              </a:lnSpc>
              <a:buNone/>
            </a:pPr>
            <a:r>
              <a:rPr lang="en-US" sz="1750" dirty="0">
                <a:solidFill>
                  <a:srgbClr val="161613"/>
                </a:solidFill>
                <a:latin typeface="Inter" pitchFamily="34" charset="0"/>
                <a:ea typeface="Inter" pitchFamily="34" charset="-122"/>
                <a:cs typeface="Inter" pitchFamily="34" charset="-120"/>
              </a:rPr>
              <a:t>Audit Report. Due: 30th September.</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83669" y="615791"/>
            <a:ext cx="13063061" cy="1399461"/>
          </a:xfrm>
          <a:prstGeom prst="rect">
            <a:avLst/>
          </a:prstGeom>
          <a:noFill/>
          <a:ln/>
        </p:spPr>
        <p:txBody>
          <a:bodyPr wrap="square" lIns="0" tIns="0" rIns="0" bIns="0" rtlCol="0" anchor="t"/>
          <a:lstStyle/>
          <a:p>
            <a:pPr marL="0" indent="0" algn="l">
              <a:lnSpc>
                <a:spcPts val="5500"/>
              </a:lnSpc>
              <a:buNone/>
            </a:pPr>
            <a:r>
              <a:rPr lang="en-US" sz="4400" dirty="0">
                <a:solidFill>
                  <a:srgbClr val="161613"/>
                </a:solidFill>
                <a:latin typeface="DM Sans Medium" pitchFamily="34" charset="0"/>
                <a:ea typeface="DM Sans Medium" pitchFamily="34" charset="-122"/>
                <a:cs typeface="DM Sans Medium" pitchFamily="34" charset="-120"/>
              </a:rPr>
              <a:t>Application of Income &amp; Key Exclusions</a:t>
            </a:r>
            <a:endParaRPr lang="en-US" sz="4400" dirty="0"/>
          </a:p>
        </p:txBody>
      </p:sp>
      <p:sp>
        <p:nvSpPr>
          <p:cNvPr id="3" name="Text 1"/>
          <p:cNvSpPr/>
          <p:nvPr/>
        </p:nvSpPr>
        <p:spPr>
          <a:xfrm>
            <a:off x="783669" y="2574965"/>
            <a:ext cx="6258401" cy="1259443"/>
          </a:xfrm>
          <a:prstGeom prst="rect">
            <a:avLst/>
          </a:prstGeom>
          <a:noFill/>
          <a:ln/>
        </p:spPr>
        <p:txBody>
          <a:bodyPr wrap="square" lIns="0" tIns="0" rIns="0" bIns="0" rtlCol="0" anchor="t"/>
          <a:lstStyle/>
          <a:p>
            <a:pPr marL="0" indent="0" algn="l">
              <a:lnSpc>
                <a:spcPts val="3300"/>
              </a:lnSpc>
              <a:buNone/>
            </a:pPr>
            <a:r>
              <a:rPr lang="en-US" sz="2600" dirty="0">
                <a:solidFill>
                  <a:srgbClr val="161613"/>
                </a:solidFill>
                <a:latin typeface="DM Sans Medium" pitchFamily="34" charset="0"/>
                <a:ea typeface="DM Sans Medium" pitchFamily="34" charset="-122"/>
                <a:cs typeface="DM Sans Medium" pitchFamily="34" charset="-120"/>
              </a:rPr>
              <a:t>Application of Income (on actual payment basis, irrespective of method of accounting):</a:t>
            </a:r>
            <a:endParaRPr lang="en-US" sz="2600" dirty="0"/>
          </a:p>
        </p:txBody>
      </p:sp>
      <p:sp>
        <p:nvSpPr>
          <p:cNvPr id="4" name="Text 2"/>
          <p:cNvSpPr/>
          <p:nvPr/>
        </p:nvSpPr>
        <p:spPr>
          <a:xfrm>
            <a:off x="783669" y="4058245"/>
            <a:ext cx="6258401" cy="358259"/>
          </a:xfrm>
          <a:prstGeom prst="rect">
            <a:avLst/>
          </a:prstGeom>
          <a:noFill/>
          <a:ln/>
        </p:spPr>
        <p:txBody>
          <a:bodyPr wrap="none" lIns="0" tIns="0" rIns="0" bIns="0" rtlCol="0" anchor="t"/>
          <a:lstStyle/>
          <a:p>
            <a:pPr marL="342900" indent="-342900" algn="l">
              <a:lnSpc>
                <a:spcPts val="2800"/>
              </a:lnSpc>
              <a:buSzPct val="100000"/>
              <a:buChar char="•"/>
            </a:pPr>
            <a:r>
              <a:rPr lang="en-US" sz="1750" dirty="0">
                <a:solidFill>
                  <a:srgbClr val="161613"/>
                </a:solidFill>
                <a:latin typeface="Inter" pitchFamily="34" charset="0"/>
                <a:ea typeface="Inter" pitchFamily="34" charset="-122"/>
                <a:cs typeface="Inter" pitchFamily="34" charset="-120"/>
              </a:rPr>
              <a:t>Capital expenditure on objects</a:t>
            </a:r>
            <a:endParaRPr lang="en-US" sz="1750" dirty="0"/>
          </a:p>
        </p:txBody>
      </p:sp>
      <p:sp>
        <p:nvSpPr>
          <p:cNvPr id="5" name="Text 3"/>
          <p:cNvSpPr/>
          <p:nvPr/>
        </p:nvSpPr>
        <p:spPr>
          <a:xfrm>
            <a:off x="783669" y="4494848"/>
            <a:ext cx="6258401" cy="358259"/>
          </a:xfrm>
          <a:prstGeom prst="rect">
            <a:avLst/>
          </a:prstGeom>
          <a:noFill/>
          <a:ln/>
        </p:spPr>
        <p:txBody>
          <a:bodyPr wrap="none" lIns="0" tIns="0" rIns="0" bIns="0" rtlCol="0" anchor="t"/>
          <a:lstStyle/>
          <a:p>
            <a:pPr marL="342900" indent="-342900" algn="l">
              <a:lnSpc>
                <a:spcPts val="2800"/>
              </a:lnSpc>
              <a:buSzPct val="100000"/>
              <a:buChar char="•"/>
            </a:pPr>
            <a:r>
              <a:rPr lang="en-US" sz="1750" dirty="0">
                <a:solidFill>
                  <a:srgbClr val="161613"/>
                </a:solidFill>
                <a:latin typeface="Inter" pitchFamily="34" charset="0"/>
                <a:ea typeface="Inter" pitchFamily="34" charset="-122"/>
                <a:cs typeface="Inter" pitchFamily="34" charset="-120"/>
              </a:rPr>
              <a:t>Donations to other trusts</a:t>
            </a:r>
            <a:endParaRPr lang="en-US" sz="1750" dirty="0"/>
          </a:p>
        </p:txBody>
      </p:sp>
      <p:sp>
        <p:nvSpPr>
          <p:cNvPr id="6" name="Text 4"/>
          <p:cNvSpPr/>
          <p:nvPr/>
        </p:nvSpPr>
        <p:spPr>
          <a:xfrm>
            <a:off x="783669" y="4931450"/>
            <a:ext cx="6258401" cy="358259"/>
          </a:xfrm>
          <a:prstGeom prst="rect">
            <a:avLst/>
          </a:prstGeom>
          <a:noFill/>
          <a:ln/>
        </p:spPr>
        <p:txBody>
          <a:bodyPr wrap="none" lIns="0" tIns="0" rIns="0" bIns="0" rtlCol="0" anchor="t"/>
          <a:lstStyle/>
          <a:p>
            <a:pPr marL="342900" indent="-342900" algn="l">
              <a:lnSpc>
                <a:spcPts val="2800"/>
              </a:lnSpc>
              <a:buSzPct val="100000"/>
              <a:buChar char="•"/>
            </a:pPr>
            <a:r>
              <a:rPr lang="en-US" sz="1750" dirty="0">
                <a:solidFill>
                  <a:srgbClr val="161613"/>
                </a:solidFill>
                <a:latin typeface="Inter" pitchFamily="34" charset="0"/>
                <a:ea typeface="Inter" pitchFamily="34" charset="-122"/>
                <a:cs typeface="Inter" pitchFamily="34" charset="-120"/>
              </a:rPr>
              <a:t>Corpus donations to other trusts</a:t>
            </a:r>
            <a:endParaRPr lang="en-US" sz="1750" dirty="0"/>
          </a:p>
        </p:txBody>
      </p:sp>
      <p:sp>
        <p:nvSpPr>
          <p:cNvPr id="7" name="Text 5"/>
          <p:cNvSpPr/>
          <p:nvPr/>
        </p:nvSpPr>
        <p:spPr>
          <a:xfrm>
            <a:off x="783669" y="5368052"/>
            <a:ext cx="6258401" cy="1074777"/>
          </a:xfrm>
          <a:prstGeom prst="rect">
            <a:avLst/>
          </a:prstGeom>
          <a:noFill/>
          <a:ln/>
        </p:spPr>
        <p:txBody>
          <a:bodyPr wrap="square" lIns="0" tIns="0" rIns="0" bIns="0" rtlCol="0" anchor="t"/>
          <a:lstStyle/>
          <a:p>
            <a:pPr marL="342900" indent="-342900" algn="l">
              <a:lnSpc>
                <a:spcPts val="2800"/>
              </a:lnSpc>
              <a:buSzPct val="100000"/>
              <a:buChar char="•"/>
            </a:pPr>
            <a:r>
              <a:rPr lang="en-US" sz="1750" dirty="0">
                <a:solidFill>
                  <a:srgbClr val="161613"/>
                </a:solidFill>
                <a:latin typeface="Inter" pitchFamily="34" charset="0"/>
                <a:ea typeface="Inter" pitchFamily="34" charset="-122"/>
                <a:cs typeface="Inter" pitchFamily="34" charset="-120"/>
              </a:rPr>
              <a:t>Only 85% of donations to other trusts eligible for exemption, balance 15% not required to be invested in specified modes (per CBDT Cir 3/2024, dated 6.3.2024)</a:t>
            </a:r>
            <a:endParaRPr lang="en-US" sz="1750" dirty="0"/>
          </a:p>
        </p:txBody>
      </p:sp>
      <p:sp>
        <p:nvSpPr>
          <p:cNvPr id="8" name="Text 6"/>
          <p:cNvSpPr/>
          <p:nvPr/>
        </p:nvSpPr>
        <p:spPr>
          <a:xfrm>
            <a:off x="776050" y="6879431"/>
            <a:ext cx="6258401" cy="358259"/>
          </a:xfrm>
          <a:prstGeom prst="rect">
            <a:avLst/>
          </a:prstGeom>
          <a:noFill/>
          <a:ln/>
        </p:spPr>
        <p:txBody>
          <a:bodyPr wrap="none" lIns="0" tIns="0" rIns="0" bIns="0" rtlCol="0" anchor="t"/>
          <a:lstStyle/>
          <a:p>
            <a:pPr marL="342900" indent="-342900" algn="l">
              <a:lnSpc>
                <a:spcPts val="2800"/>
              </a:lnSpc>
              <a:buSzPct val="100000"/>
              <a:buChar char="•"/>
            </a:pPr>
            <a:r>
              <a:rPr lang="en-US" sz="1750" dirty="0">
                <a:solidFill>
                  <a:srgbClr val="161613"/>
                </a:solidFill>
                <a:latin typeface="Inter" pitchFamily="34" charset="0"/>
                <a:ea typeface="Inter" pitchFamily="34" charset="-122"/>
                <a:cs typeface="Inter" pitchFamily="34" charset="-120"/>
              </a:rPr>
              <a:t>Donee trusts must apply 100% to gain full exemption</a:t>
            </a:r>
            <a:endParaRPr lang="en-US" sz="1750" dirty="0"/>
          </a:p>
        </p:txBody>
      </p:sp>
      <p:sp>
        <p:nvSpPr>
          <p:cNvPr id="9" name="Text 7"/>
          <p:cNvSpPr/>
          <p:nvPr/>
        </p:nvSpPr>
        <p:spPr>
          <a:xfrm>
            <a:off x="7595949" y="2574965"/>
            <a:ext cx="6258401" cy="839629"/>
          </a:xfrm>
          <a:prstGeom prst="rect">
            <a:avLst/>
          </a:prstGeom>
          <a:noFill/>
          <a:ln/>
        </p:spPr>
        <p:txBody>
          <a:bodyPr wrap="square" lIns="0" tIns="0" rIns="0" bIns="0" rtlCol="0" anchor="t"/>
          <a:lstStyle/>
          <a:p>
            <a:pPr marL="0" indent="0" algn="l">
              <a:lnSpc>
                <a:spcPts val="3300"/>
              </a:lnSpc>
              <a:buNone/>
            </a:pPr>
            <a:r>
              <a:rPr lang="en-US" sz="2600" dirty="0">
                <a:solidFill>
                  <a:srgbClr val="161613"/>
                </a:solidFill>
                <a:latin typeface="DM Sans Medium" pitchFamily="34" charset="0"/>
                <a:ea typeface="DM Sans Medium" pitchFamily="34" charset="-122"/>
                <a:cs typeface="DM Sans Medium" pitchFamily="34" charset="-120"/>
              </a:rPr>
              <a:t>Key Exclusions from Application of Income:</a:t>
            </a:r>
            <a:endParaRPr lang="en-US" sz="2600" dirty="0"/>
          </a:p>
        </p:txBody>
      </p:sp>
      <p:sp>
        <p:nvSpPr>
          <p:cNvPr id="10" name="Text 8"/>
          <p:cNvSpPr/>
          <p:nvPr/>
        </p:nvSpPr>
        <p:spPr>
          <a:xfrm>
            <a:off x="7595949" y="3638431"/>
            <a:ext cx="6258401" cy="1074777"/>
          </a:xfrm>
          <a:prstGeom prst="rect">
            <a:avLst/>
          </a:prstGeom>
          <a:noFill/>
          <a:ln/>
        </p:spPr>
        <p:txBody>
          <a:bodyPr wrap="square" lIns="0" tIns="0" rIns="0" bIns="0" rtlCol="0" anchor="t"/>
          <a:lstStyle/>
          <a:p>
            <a:pPr marL="342900" indent="-342900" algn="l">
              <a:lnSpc>
                <a:spcPts val="2800"/>
              </a:lnSpc>
              <a:buSzPct val="100000"/>
              <a:buChar char="•"/>
            </a:pPr>
            <a:r>
              <a:rPr lang="en-US" sz="1750" dirty="0">
                <a:solidFill>
                  <a:srgbClr val="161613"/>
                </a:solidFill>
                <a:latin typeface="Inter" pitchFamily="34" charset="0"/>
                <a:ea typeface="Inter" pitchFamily="34" charset="-122"/>
                <a:cs typeface="Inter" pitchFamily="34" charset="-120"/>
              </a:rPr>
              <a:t>Spending out of corpus or loans not treated as application in year spent, allowed only on reinvestment/repayment</a:t>
            </a:r>
            <a:endParaRPr lang="en-US" sz="1750" dirty="0"/>
          </a:p>
        </p:txBody>
      </p:sp>
      <p:sp>
        <p:nvSpPr>
          <p:cNvPr id="11" name="Text 9"/>
          <p:cNvSpPr/>
          <p:nvPr/>
        </p:nvSpPr>
        <p:spPr>
          <a:xfrm>
            <a:off x="7595949" y="4791551"/>
            <a:ext cx="6258401" cy="716518"/>
          </a:xfrm>
          <a:prstGeom prst="rect">
            <a:avLst/>
          </a:prstGeom>
          <a:noFill/>
          <a:ln/>
        </p:spPr>
        <p:txBody>
          <a:bodyPr wrap="square" lIns="0" tIns="0" rIns="0" bIns="0" rtlCol="0" anchor="t"/>
          <a:lstStyle/>
          <a:p>
            <a:pPr marL="342900" indent="-342900" algn="l">
              <a:lnSpc>
                <a:spcPts val="2800"/>
              </a:lnSpc>
              <a:buSzPct val="100000"/>
              <a:buChar char="•"/>
            </a:pPr>
            <a:r>
              <a:rPr lang="en-US" sz="1750" dirty="0">
                <a:solidFill>
                  <a:srgbClr val="161613"/>
                </a:solidFill>
                <a:latin typeface="Inter" pitchFamily="34" charset="0"/>
                <a:ea typeface="Inter" pitchFamily="34" charset="-122"/>
                <a:cs typeface="Inter" pitchFamily="34" charset="-120"/>
              </a:rPr>
              <a:t>Amounts without TDS deduction (Section 40(a)(ia)): only allowed in year TDS is deducted</a:t>
            </a:r>
            <a:endParaRPr lang="en-US" sz="1750" dirty="0"/>
          </a:p>
        </p:txBody>
      </p:sp>
      <p:sp>
        <p:nvSpPr>
          <p:cNvPr id="12" name="Text 10"/>
          <p:cNvSpPr/>
          <p:nvPr/>
        </p:nvSpPr>
        <p:spPr>
          <a:xfrm>
            <a:off x="7595949" y="5586413"/>
            <a:ext cx="6258401" cy="716518"/>
          </a:xfrm>
          <a:prstGeom prst="rect">
            <a:avLst/>
          </a:prstGeom>
          <a:noFill/>
          <a:ln/>
        </p:spPr>
        <p:txBody>
          <a:bodyPr wrap="square" lIns="0" tIns="0" rIns="0" bIns="0" rtlCol="0" anchor="t"/>
          <a:lstStyle/>
          <a:p>
            <a:pPr marL="342900" indent="-342900" algn="l">
              <a:lnSpc>
                <a:spcPts val="2800"/>
              </a:lnSpc>
              <a:buSzPct val="100000"/>
              <a:buChar char="•"/>
            </a:pPr>
            <a:r>
              <a:rPr lang="en-US" sz="1750" dirty="0">
                <a:solidFill>
                  <a:srgbClr val="161613"/>
                </a:solidFill>
                <a:latin typeface="Inter" pitchFamily="34" charset="0"/>
                <a:ea typeface="Inter" pitchFamily="34" charset="-122"/>
                <a:cs typeface="Inter" pitchFamily="34" charset="-120"/>
              </a:rPr>
              <a:t>Amounts paid in excess of ₹10,000 in cash (Section 40A(3)) not treated as application</a:t>
            </a:r>
            <a:endParaRPr lang="en-US" sz="1750" dirty="0"/>
          </a:p>
        </p:txBody>
      </p:sp>
      <p:sp>
        <p:nvSpPr>
          <p:cNvPr id="13" name="Text 11"/>
          <p:cNvSpPr/>
          <p:nvPr/>
        </p:nvSpPr>
        <p:spPr>
          <a:xfrm>
            <a:off x="7595949" y="6381274"/>
            <a:ext cx="6258401" cy="358259"/>
          </a:xfrm>
          <a:prstGeom prst="rect">
            <a:avLst/>
          </a:prstGeom>
          <a:noFill/>
          <a:ln/>
        </p:spPr>
        <p:txBody>
          <a:bodyPr wrap="none" lIns="0" tIns="0" rIns="0" bIns="0" rtlCol="0" anchor="t"/>
          <a:lstStyle/>
          <a:p>
            <a:pPr marL="342900" indent="-342900" algn="l">
              <a:lnSpc>
                <a:spcPts val="2800"/>
              </a:lnSpc>
              <a:buSzPct val="100000"/>
              <a:buChar char="•"/>
            </a:pPr>
            <a:r>
              <a:rPr lang="en-US" sz="1750" dirty="0">
                <a:solidFill>
                  <a:srgbClr val="161613"/>
                </a:solidFill>
                <a:latin typeface="Inter" pitchFamily="34" charset="0"/>
                <a:ea typeface="Inter" pitchFamily="34" charset="-122"/>
                <a:cs typeface="Inter" pitchFamily="34" charset="-120"/>
              </a:rPr>
              <a:t>Deficit of earlier years no longer allowable</a:t>
            </a:r>
            <a:endParaRPr lang="en-US" sz="1750" dirty="0"/>
          </a:p>
        </p:txBody>
      </p:sp>
      <p:sp>
        <p:nvSpPr>
          <p:cNvPr id="14" name="Text 12"/>
          <p:cNvSpPr/>
          <p:nvPr/>
        </p:nvSpPr>
        <p:spPr>
          <a:xfrm>
            <a:off x="7595949" y="6817876"/>
            <a:ext cx="6258401" cy="716518"/>
          </a:xfrm>
          <a:prstGeom prst="rect">
            <a:avLst/>
          </a:prstGeom>
          <a:noFill/>
          <a:ln/>
        </p:spPr>
        <p:txBody>
          <a:bodyPr wrap="square" lIns="0" tIns="0" rIns="0" bIns="0" rtlCol="0" anchor="t"/>
          <a:lstStyle/>
          <a:p>
            <a:pPr marL="342900" indent="-342900" algn="l">
              <a:lnSpc>
                <a:spcPts val="2800"/>
              </a:lnSpc>
              <a:buSzPct val="100000"/>
              <a:buChar char="•"/>
            </a:pPr>
            <a:r>
              <a:rPr lang="en-US" sz="1750" dirty="0">
                <a:solidFill>
                  <a:srgbClr val="161613"/>
                </a:solidFill>
                <a:latin typeface="Inter" pitchFamily="34" charset="0"/>
                <a:ea typeface="Inter" pitchFamily="34" charset="-122"/>
                <a:cs typeface="Inter" pitchFamily="34" charset="-120"/>
              </a:rPr>
              <a:t>Application of income outside India generally not permitted</a:t>
            </a:r>
            <a:endParaRPr lang="en-US" sz="175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768679"/>
          </a:xfrm>
          <a:prstGeom prst="rect">
            <a:avLst/>
          </a:prstGeom>
        </p:spPr>
      </p:pic>
      <p:sp>
        <p:nvSpPr>
          <p:cNvPr id="3" name="Text 0"/>
          <p:cNvSpPr/>
          <p:nvPr/>
        </p:nvSpPr>
        <p:spPr>
          <a:xfrm>
            <a:off x="775216" y="3377684"/>
            <a:ext cx="7928729" cy="692110"/>
          </a:xfrm>
          <a:prstGeom prst="rect">
            <a:avLst/>
          </a:prstGeom>
          <a:noFill/>
          <a:ln/>
        </p:spPr>
        <p:txBody>
          <a:bodyPr wrap="none" lIns="0" tIns="0" rIns="0" bIns="0" rtlCol="0" anchor="t"/>
          <a:lstStyle/>
          <a:p>
            <a:pPr marL="0" indent="0" algn="l">
              <a:lnSpc>
                <a:spcPts val="5450"/>
              </a:lnSpc>
              <a:buNone/>
            </a:pPr>
            <a:r>
              <a:rPr lang="en-US" sz="4350" dirty="0">
                <a:solidFill>
                  <a:srgbClr val="161613"/>
                </a:solidFill>
                <a:latin typeface="DM Sans Medium" pitchFamily="34" charset="0"/>
                <a:ea typeface="DM Sans Medium" pitchFamily="34" charset="-122"/>
                <a:cs typeface="DM Sans Medium" pitchFamily="34" charset="-120"/>
              </a:rPr>
              <a:t>Consequences of Filing Delays</a:t>
            </a:r>
            <a:endParaRPr lang="en-US" sz="4350" dirty="0"/>
          </a:p>
        </p:txBody>
      </p:sp>
      <p:sp>
        <p:nvSpPr>
          <p:cNvPr id="4" name="Shape 1"/>
          <p:cNvSpPr/>
          <p:nvPr/>
        </p:nvSpPr>
        <p:spPr>
          <a:xfrm>
            <a:off x="775216" y="4401979"/>
            <a:ext cx="6429256" cy="3219450"/>
          </a:xfrm>
          <a:prstGeom prst="roundRect">
            <a:avLst>
              <a:gd name="adj" fmla="val 1032"/>
            </a:avLst>
          </a:prstGeom>
          <a:solidFill>
            <a:srgbClr val="F9F8F5"/>
          </a:solidFill>
          <a:ln w="30480">
            <a:solidFill>
              <a:srgbClr val="D3D1C9"/>
            </a:solidFill>
            <a:prstDash val="solid"/>
          </a:ln>
        </p:spPr>
        <p:txBody>
          <a:bodyPr/>
          <a:lstStyle/>
          <a:p>
            <a:endParaRPr lang="en-IN"/>
          </a:p>
        </p:txBody>
      </p:sp>
      <p:sp>
        <p:nvSpPr>
          <p:cNvPr id="5" name="Shape 2"/>
          <p:cNvSpPr/>
          <p:nvPr/>
        </p:nvSpPr>
        <p:spPr>
          <a:xfrm>
            <a:off x="805696" y="4432459"/>
            <a:ext cx="6368296" cy="664369"/>
          </a:xfrm>
          <a:prstGeom prst="rect">
            <a:avLst/>
          </a:prstGeom>
          <a:solidFill>
            <a:srgbClr val="EDEBE3"/>
          </a:solidFill>
          <a:ln/>
        </p:spPr>
        <p:txBody>
          <a:bodyPr/>
          <a:lstStyle/>
          <a:p>
            <a:endParaRPr lang="en-IN"/>
          </a:p>
        </p:txBody>
      </p:sp>
      <p:pic>
        <p:nvPicPr>
          <p:cNvPr id="6" name="Image 1" descr="preencoded.png"/>
          <p:cNvPicPr>
            <a:picLocks noChangeAspect="1"/>
          </p:cNvPicPr>
          <p:nvPr/>
        </p:nvPicPr>
        <p:blipFill>
          <a:blip r:embed="rId4"/>
          <a:stretch>
            <a:fillRect/>
          </a:stretch>
        </p:blipFill>
        <p:spPr>
          <a:xfrm>
            <a:off x="3823692" y="4556998"/>
            <a:ext cx="332184" cy="415290"/>
          </a:xfrm>
          <a:prstGeom prst="rect">
            <a:avLst/>
          </a:prstGeom>
        </p:spPr>
      </p:pic>
      <p:sp>
        <p:nvSpPr>
          <p:cNvPr id="7" name="Text 3"/>
          <p:cNvSpPr/>
          <p:nvPr/>
        </p:nvSpPr>
        <p:spPr>
          <a:xfrm>
            <a:off x="1027152" y="5318284"/>
            <a:ext cx="2768679" cy="345996"/>
          </a:xfrm>
          <a:prstGeom prst="rect">
            <a:avLst/>
          </a:prstGeom>
          <a:noFill/>
          <a:ln/>
        </p:spPr>
        <p:txBody>
          <a:bodyPr wrap="none" lIns="0" tIns="0" rIns="0" bIns="0" rtlCol="0" anchor="t"/>
          <a:lstStyle/>
          <a:p>
            <a:pPr marL="0" indent="0" algn="l">
              <a:lnSpc>
                <a:spcPts val="2700"/>
              </a:lnSpc>
              <a:buNone/>
            </a:pPr>
            <a:r>
              <a:rPr lang="en-US" sz="2150" dirty="0">
                <a:solidFill>
                  <a:srgbClr val="161613"/>
                </a:solidFill>
                <a:latin typeface="DM Sans Medium" pitchFamily="34" charset="0"/>
                <a:ea typeface="DM Sans Medium" pitchFamily="34" charset="-122"/>
                <a:cs typeface="DM Sans Medium" pitchFamily="34" charset="-120"/>
              </a:rPr>
              <a:t>Financial Penalties</a:t>
            </a:r>
            <a:endParaRPr lang="en-US" sz="2150" dirty="0"/>
          </a:p>
        </p:txBody>
      </p:sp>
      <p:sp>
        <p:nvSpPr>
          <p:cNvPr id="8" name="Text 4"/>
          <p:cNvSpPr/>
          <p:nvPr/>
        </p:nvSpPr>
        <p:spPr>
          <a:xfrm>
            <a:off x="1027152" y="5797153"/>
            <a:ext cx="5925383" cy="354330"/>
          </a:xfrm>
          <a:prstGeom prst="rect">
            <a:avLst/>
          </a:prstGeom>
          <a:noFill/>
          <a:ln/>
        </p:spPr>
        <p:txBody>
          <a:bodyPr wrap="none" lIns="0" tIns="0" rIns="0" bIns="0" rtlCol="0" anchor="t"/>
          <a:lstStyle/>
          <a:p>
            <a:pPr marL="342900" indent="-342900" algn="l">
              <a:lnSpc>
                <a:spcPts val="2750"/>
              </a:lnSpc>
              <a:buSzPct val="100000"/>
              <a:buChar char="•"/>
            </a:pPr>
            <a:r>
              <a:rPr lang="en-US" sz="1700" dirty="0">
                <a:solidFill>
                  <a:srgbClr val="161613"/>
                </a:solidFill>
                <a:latin typeface="Inter" pitchFamily="34" charset="0"/>
                <a:ea typeface="Inter" pitchFamily="34" charset="-122"/>
                <a:cs typeface="Inter" pitchFamily="34" charset="-120"/>
              </a:rPr>
              <a:t>Filing after due date </a:t>
            </a:r>
            <a:r>
              <a:rPr lang="en-US" sz="1700" dirty="0" err="1">
                <a:solidFill>
                  <a:srgbClr val="161613"/>
                </a:solidFill>
                <a:latin typeface="Inter" pitchFamily="34" charset="0"/>
                <a:ea typeface="Inter" pitchFamily="34" charset="-122"/>
                <a:cs typeface="Inter" pitchFamily="34" charset="-120"/>
              </a:rPr>
              <a:t>upto</a:t>
            </a:r>
            <a:r>
              <a:rPr lang="en-US" sz="1700" dirty="0">
                <a:solidFill>
                  <a:srgbClr val="161613"/>
                </a:solidFill>
                <a:latin typeface="Inter" pitchFamily="34" charset="0"/>
                <a:ea typeface="Inter" pitchFamily="34" charset="-122"/>
                <a:cs typeface="Inter" pitchFamily="34" charset="-120"/>
              </a:rPr>
              <a:t> 31 Dec - ₹5,000</a:t>
            </a:r>
            <a:endParaRPr lang="en-US" sz="1700" dirty="0"/>
          </a:p>
        </p:txBody>
      </p:sp>
      <p:sp>
        <p:nvSpPr>
          <p:cNvPr id="9" name="Text 5"/>
          <p:cNvSpPr/>
          <p:nvPr/>
        </p:nvSpPr>
        <p:spPr>
          <a:xfrm>
            <a:off x="1027152" y="6228993"/>
            <a:ext cx="5925383" cy="354330"/>
          </a:xfrm>
          <a:prstGeom prst="rect">
            <a:avLst/>
          </a:prstGeom>
          <a:noFill/>
          <a:ln/>
        </p:spPr>
        <p:txBody>
          <a:bodyPr wrap="none" lIns="0" tIns="0" rIns="0" bIns="0" rtlCol="0" anchor="t"/>
          <a:lstStyle/>
          <a:p>
            <a:pPr marL="342900" indent="-342900">
              <a:lnSpc>
                <a:spcPts val="2750"/>
              </a:lnSpc>
              <a:buSzPct val="100000"/>
              <a:buChar char="•"/>
            </a:pPr>
            <a:r>
              <a:rPr lang="en-US" sz="1700" dirty="0">
                <a:solidFill>
                  <a:srgbClr val="161613"/>
                </a:solidFill>
                <a:latin typeface="Inter" pitchFamily="34" charset="0"/>
                <a:ea typeface="Inter" pitchFamily="34" charset="-122"/>
                <a:cs typeface="Inter" pitchFamily="34" charset="-120"/>
              </a:rPr>
              <a:t>Filing after 31 Dec  - ₹10,000</a:t>
            </a:r>
            <a:endParaRPr lang="en-US" sz="1700" dirty="0"/>
          </a:p>
        </p:txBody>
      </p:sp>
      <p:sp>
        <p:nvSpPr>
          <p:cNvPr id="10" name="Text 6"/>
          <p:cNvSpPr/>
          <p:nvPr/>
        </p:nvSpPr>
        <p:spPr>
          <a:xfrm>
            <a:off x="1027152" y="6660833"/>
            <a:ext cx="5925383" cy="708660"/>
          </a:xfrm>
          <a:prstGeom prst="rect">
            <a:avLst/>
          </a:prstGeom>
          <a:noFill/>
          <a:ln/>
        </p:spPr>
        <p:txBody>
          <a:bodyPr wrap="square" lIns="0" tIns="0" rIns="0" bIns="0" rtlCol="0" anchor="t"/>
          <a:lstStyle/>
          <a:p>
            <a:pPr marL="342900" indent="-342900" algn="l">
              <a:lnSpc>
                <a:spcPts val="2750"/>
              </a:lnSpc>
              <a:buSzPct val="100000"/>
              <a:buChar char="•"/>
            </a:pPr>
            <a:r>
              <a:rPr lang="en-US" sz="1700" dirty="0">
                <a:solidFill>
                  <a:srgbClr val="161613"/>
                </a:solidFill>
                <a:latin typeface="Inter" pitchFamily="34" charset="0"/>
                <a:ea typeface="Inter" pitchFamily="34" charset="-122"/>
                <a:cs typeface="Inter" pitchFamily="34" charset="-120"/>
              </a:rPr>
              <a:t>Penalties are automatic and required for filing acceptance.</a:t>
            </a:r>
            <a:endParaRPr lang="en-US" sz="1700" dirty="0"/>
          </a:p>
        </p:txBody>
      </p:sp>
      <p:sp>
        <p:nvSpPr>
          <p:cNvPr id="11" name="Shape 7"/>
          <p:cNvSpPr/>
          <p:nvPr/>
        </p:nvSpPr>
        <p:spPr>
          <a:xfrm>
            <a:off x="7425928" y="4401979"/>
            <a:ext cx="6429256" cy="3219450"/>
          </a:xfrm>
          <a:prstGeom prst="roundRect">
            <a:avLst>
              <a:gd name="adj" fmla="val 1032"/>
            </a:avLst>
          </a:prstGeom>
          <a:solidFill>
            <a:srgbClr val="F9F8F5"/>
          </a:solidFill>
          <a:ln w="30480">
            <a:solidFill>
              <a:srgbClr val="D3D1C9"/>
            </a:solidFill>
            <a:prstDash val="solid"/>
          </a:ln>
        </p:spPr>
        <p:txBody>
          <a:bodyPr/>
          <a:lstStyle/>
          <a:p>
            <a:endParaRPr lang="en-IN"/>
          </a:p>
        </p:txBody>
      </p:sp>
      <p:sp>
        <p:nvSpPr>
          <p:cNvPr id="12" name="Shape 8"/>
          <p:cNvSpPr/>
          <p:nvPr/>
        </p:nvSpPr>
        <p:spPr>
          <a:xfrm>
            <a:off x="7456408" y="4432459"/>
            <a:ext cx="6368296" cy="664369"/>
          </a:xfrm>
          <a:prstGeom prst="rect">
            <a:avLst/>
          </a:prstGeom>
          <a:solidFill>
            <a:srgbClr val="EDEBE3"/>
          </a:solidFill>
          <a:ln/>
        </p:spPr>
        <p:txBody>
          <a:bodyPr/>
          <a:lstStyle/>
          <a:p>
            <a:endParaRPr lang="en-IN"/>
          </a:p>
        </p:txBody>
      </p:sp>
      <p:pic>
        <p:nvPicPr>
          <p:cNvPr id="13" name="Image 2" descr="preencoded.png"/>
          <p:cNvPicPr>
            <a:picLocks noChangeAspect="1"/>
          </p:cNvPicPr>
          <p:nvPr/>
        </p:nvPicPr>
        <p:blipFill>
          <a:blip r:embed="rId5"/>
          <a:stretch>
            <a:fillRect/>
          </a:stretch>
        </p:blipFill>
        <p:spPr>
          <a:xfrm>
            <a:off x="10474404" y="4556998"/>
            <a:ext cx="332184" cy="415290"/>
          </a:xfrm>
          <a:prstGeom prst="rect">
            <a:avLst/>
          </a:prstGeom>
        </p:spPr>
      </p:pic>
      <p:sp>
        <p:nvSpPr>
          <p:cNvPr id="14" name="Text 9"/>
          <p:cNvSpPr/>
          <p:nvPr/>
        </p:nvSpPr>
        <p:spPr>
          <a:xfrm>
            <a:off x="7677864" y="5318284"/>
            <a:ext cx="3029903" cy="345996"/>
          </a:xfrm>
          <a:prstGeom prst="rect">
            <a:avLst/>
          </a:prstGeom>
          <a:noFill/>
          <a:ln/>
        </p:spPr>
        <p:txBody>
          <a:bodyPr wrap="none" lIns="0" tIns="0" rIns="0" bIns="0" rtlCol="0" anchor="t"/>
          <a:lstStyle/>
          <a:p>
            <a:pPr marL="0" indent="0" algn="l">
              <a:lnSpc>
                <a:spcPts val="2700"/>
              </a:lnSpc>
              <a:buNone/>
            </a:pPr>
            <a:r>
              <a:rPr lang="en-US" sz="2150" dirty="0">
                <a:solidFill>
                  <a:srgbClr val="161613"/>
                </a:solidFill>
                <a:latin typeface="DM Sans Medium" pitchFamily="34" charset="0"/>
                <a:ea typeface="DM Sans Medium" pitchFamily="34" charset="-122"/>
                <a:cs typeface="DM Sans Medium" pitchFamily="34" charset="-120"/>
              </a:rPr>
              <a:t>Loss of Tax Exemptions</a:t>
            </a:r>
            <a:endParaRPr lang="en-US" sz="2150" dirty="0"/>
          </a:p>
        </p:txBody>
      </p:sp>
      <p:sp>
        <p:nvSpPr>
          <p:cNvPr id="15" name="Text 10"/>
          <p:cNvSpPr/>
          <p:nvPr/>
        </p:nvSpPr>
        <p:spPr>
          <a:xfrm>
            <a:off x="7677864" y="5797153"/>
            <a:ext cx="5925383" cy="354330"/>
          </a:xfrm>
          <a:prstGeom prst="rect">
            <a:avLst/>
          </a:prstGeom>
          <a:noFill/>
          <a:ln/>
        </p:spPr>
        <p:txBody>
          <a:bodyPr wrap="none" lIns="0" tIns="0" rIns="0" bIns="0" rtlCol="0" anchor="t"/>
          <a:lstStyle/>
          <a:p>
            <a:pPr marL="342900" indent="-342900" algn="l">
              <a:lnSpc>
                <a:spcPts val="2750"/>
              </a:lnSpc>
              <a:buSzPct val="100000"/>
              <a:buChar char="•"/>
            </a:pPr>
            <a:r>
              <a:rPr lang="en-US" sz="1700" dirty="0">
                <a:solidFill>
                  <a:srgbClr val="161613"/>
                </a:solidFill>
                <a:latin typeface="Inter" pitchFamily="34" charset="0"/>
                <a:ea typeface="Inter" pitchFamily="34" charset="-122"/>
                <a:cs typeface="Inter" pitchFamily="34" charset="-120"/>
              </a:rPr>
              <a:t>Rejection of exemptions (Sections 12A &amp; 80G).</a:t>
            </a:r>
            <a:endParaRPr lang="en-US" sz="1700" dirty="0"/>
          </a:p>
        </p:txBody>
      </p:sp>
      <p:sp>
        <p:nvSpPr>
          <p:cNvPr id="16" name="Text 11"/>
          <p:cNvSpPr/>
          <p:nvPr/>
        </p:nvSpPr>
        <p:spPr>
          <a:xfrm>
            <a:off x="7677864" y="6228993"/>
            <a:ext cx="5925383" cy="354330"/>
          </a:xfrm>
          <a:prstGeom prst="rect">
            <a:avLst/>
          </a:prstGeom>
          <a:noFill/>
          <a:ln/>
        </p:spPr>
        <p:txBody>
          <a:bodyPr wrap="none" lIns="0" tIns="0" rIns="0" bIns="0" rtlCol="0" anchor="t"/>
          <a:lstStyle/>
          <a:p>
            <a:pPr marL="342900" indent="-342900" algn="l">
              <a:lnSpc>
                <a:spcPts val="2750"/>
              </a:lnSpc>
              <a:buSzPct val="100000"/>
              <a:buChar char="•"/>
            </a:pPr>
            <a:r>
              <a:rPr lang="en-US" sz="1700" dirty="0">
                <a:solidFill>
                  <a:srgbClr val="161613"/>
                </a:solidFill>
                <a:latin typeface="Inter" pitchFamily="34" charset="0"/>
                <a:ea typeface="Inter" pitchFamily="34" charset="-122"/>
                <a:cs typeface="Inter" pitchFamily="34" charset="-120"/>
              </a:rPr>
              <a:t>Income of the Trust becomes taxable.</a:t>
            </a:r>
            <a:endParaRPr lang="en-US" sz="1700" dirty="0"/>
          </a:p>
        </p:txBody>
      </p:sp>
      <p:sp>
        <p:nvSpPr>
          <p:cNvPr id="17" name="Text 12"/>
          <p:cNvSpPr/>
          <p:nvPr/>
        </p:nvSpPr>
        <p:spPr>
          <a:xfrm>
            <a:off x="7677864" y="6660833"/>
            <a:ext cx="5925383" cy="354330"/>
          </a:xfrm>
          <a:prstGeom prst="rect">
            <a:avLst/>
          </a:prstGeom>
          <a:noFill/>
          <a:ln/>
        </p:spPr>
        <p:txBody>
          <a:bodyPr wrap="none" lIns="0" tIns="0" rIns="0" bIns="0" rtlCol="0" anchor="t"/>
          <a:lstStyle/>
          <a:p>
            <a:pPr algn="l">
              <a:lnSpc>
                <a:spcPts val="2750"/>
              </a:lnSpc>
              <a:buSzPct val="100000"/>
            </a:pPr>
            <a:endParaRPr lang="en-US" sz="1700" dirty="0">
              <a:highlight>
                <a:srgbClr val="FFFF00"/>
              </a:highligh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36268"/>
          </a:xfrm>
          <a:prstGeom prst="rect">
            <a:avLst/>
          </a:prstGeom>
        </p:spPr>
      </p:pic>
      <p:sp>
        <p:nvSpPr>
          <p:cNvPr id="3" name="Text 0"/>
          <p:cNvSpPr/>
          <p:nvPr/>
        </p:nvSpPr>
        <p:spPr>
          <a:xfrm>
            <a:off x="758666" y="596146"/>
            <a:ext cx="6301264" cy="406360"/>
          </a:xfrm>
          <a:prstGeom prst="rect">
            <a:avLst/>
          </a:prstGeom>
          <a:noFill/>
          <a:ln/>
        </p:spPr>
        <p:txBody>
          <a:bodyPr wrap="none" lIns="0" tIns="0" rIns="0" bIns="0" rtlCol="0" anchor="t"/>
          <a:lstStyle/>
          <a:p>
            <a:pPr marL="0" indent="0" algn="l">
              <a:lnSpc>
                <a:spcPts val="3200"/>
              </a:lnSpc>
              <a:buNone/>
            </a:pPr>
            <a:r>
              <a:rPr lang="en-US" sz="2550" dirty="0">
                <a:solidFill>
                  <a:srgbClr val="161613"/>
                </a:solidFill>
                <a:latin typeface="DM Sans Medium" pitchFamily="34" charset="0"/>
                <a:ea typeface="DM Sans Medium" pitchFamily="34" charset="-122"/>
                <a:cs typeface="DM Sans Medium" pitchFamily="34" charset="-120"/>
              </a:rPr>
              <a:t>Additional Consequences of Filing Delays</a:t>
            </a:r>
            <a:endParaRPr lang="en-US" sz="2550" dirty="0"/>
          </a:p>
        </p:txBody>
      </p:sp>
      <p:sp>
        <p:nvSpPr>
          <p:cNvPr id="4" name="Shape 1"/>
          <p:cNvSpPr/>
          <p:nvPr/>
        </p:nvSpPr>
        <p:spPr>
          <a:xfrm>
            <a:off x="758666" y="1327666"/>
            <a:ext cx="7626667" cy="1732598"/>
          </a:xfrm>
          <a:prstGeom prst="roundRect">
            <a:avLst>
              <a:gd name="adj" fmla="val 1877"/>
            </a:avLst>
          </a:prstGeom>
          <a:solidFill>
            <a:srgbClr val="F9F8F5"/>
          </a:solidFill>
          <a:ln w="30480">
            <a:solidFill>
              <a:srgbClr val="D3D1C9"/>
            </a:solidFill>
            <a:prstDash val="solid"/>
          </a:ln>
        </p:spPr>
        <p:txBody>
          <a:bodyPr/>
          <a:lstStyle/>
          <a:p>
            <a:endParaRPr lang="en-IN"/>
          </a:p>
        </p:txBody>
      </p:sp>
      <p:sp>
        <p:nvSpPr>
          <p:cNvPr id="5" name="Shape 2"/>
          <p:cNvSpPr/>
          <p:nvPr/>
        </p:nvSpPr>
        <p:spPr>
          <a:xfrm>
            <a:off x="789146" y="1358146"/>
            <a:ext cx="867132" cy="1671638"/>
          </a:xfrm>
          <a:prstGeom prst="rect">
            <a:avLst/>
          </a:prstGeom>
          <a:solidFill>
            <a:srgbClr val="EDEBE3"/>
          </a:solidFill>
          <a:ln/>
        </p:spPr>
        <p:txBody>
          <a:bodyPr/>
          <a:lstStyle/>
          <a:p>
            <a:endParaRPr lang="en-IN"/>
          </a:p>
        </p:txBody>
      </p:sp>
      <p:pic>
        <p:nvPicPr>
          <p:cNvPr id="6" name="Image 1" descr="preencoded.png"/>
          <p:cNvPicPr>
            <a:picLocks noChangeAspect="1"/>
          </p:cNvPicPr>
          <p:nvPr/>
        </p:nvPicPr>
        <p:blipFill>
          <a:blip r:embed="rId4"/>
          <a:stretch>
            <a:fillRect/>
          </a:stretch>
        </p:blipFill>
        <p:spPr>
          <a:xfrm>
            <a:off x="1060133" y="1990725"/>
            <a:ext cx="325160" cy="406479"/>
          </a:xfrm>
          <a:prstGeom prst="rect">
            <a:avLst/>
          </a:prstGeom>
        </p:spPr>
      </p:pic>
      <p:sp>
        <p:nvSpPr>
          <p:cNvPr id="7" name="Text 3"/>
          <p:cNvSpPr/>
          <p:nvPr/>
        </p:nvSpPr>
        <p:spPr>
          <a:xfrm>
            <a:off x="1872972" y="1574840"/>
            <a:ext cx="2725817" cy="338733"/>
          </a:xfrm>
          <a:prstGeom prst="rect">
            <a:avLst/>
          </a:prstGeom>
          <a:noFill/>
          <a:ln/>
        </p:spPr>
        <p:txBody>
          <a:bodyPr wrap="none" lIns="0" tIns="0" rIns="0" bIns="0" rtlCol="0" anchor="t"/>
          <a:lstStyle/>
          <a:p>
            <a:pPr marL="0" indent="0" algn="l">
              <a:lnSpc>
                <a:spcPts val="2650"/>
              </a:lnSpc>
              <a:buNone/>
            </a:pPr>
            <a:r>
              <a:rPr lang="en-US" sz="2100" dirty="0">
                <a:solidFill>
                  <a:srgbClr val="161613"/>
                </a:solidFill>
                <a:latin typeface="DM Sans Medium" pitchFamily="34" charset="0"/>
                <a:ea typeface="DM Sans Medium" pitchFamily="34" charset="-122"/>
                <a:cs typeface="DM Sans Medium" pitchFamily="34" charset="-120"/>
              </a:rPr>
              <a:t>Reputational Damage</a:t>
            </a:r>
            <a:endParaRPr lang="en-US" sz="2100" dirty="0"/>
          </a:p>
        </p:txBody>
      </p:sp>
      <p:sp>
        <p:nvSpPr>
          <p:cNvPr id="8" name="Text 4"/>
          <p:cNvSpPr/>
          <p:nvPr/>
        </p:nvSpPr>
        <p:spPr>
          <a:xfrm>
            <a:off x="1872972" y="2043589"/>
            <a:ext cx="6481882" cy="346829"/>
          </a:xfrm>
          <a:prstGeom prst="rect">
            <a:avLst/>
          </a:prstGeom>
          <a:noFill/>
          <a:ln/>
        </p:spPr>
        <p:txBody>
          <a:bodyPr wrap="none" lIns="0" tIns="0" rIns="0" bIns="0" rtlCol="0" anchor="t"/>
          <a:lstStyle/>
          <a:p>
            <a:pPr marL="342900" indent="-342900" algn="l">
              <a:lnSpc>
                <a:spcPts val="2700"/>
              </a:lnSpc>
              <a:buSzPct val="100000"/>
              <a:buChar char="•"/>
            </a:pPr>
            <a:r>
              <a:rPr lang="en-US" sz="1700" dirty="0">
                <a:solidFill>
                  <a:srgbClr val="161613"/>
                </a:solidFill>
                <a:latin typeface="Inter" pitchFamily="34" charset="0"/>
                <a:ea typeface="Inter" pitchFamily="34" charset="-122"/>
                <a:cs typeface="Inter" pitchFamily="34" charset="-120"/>
              </a:rPr>
              <a:t>Erodes credibility with donors and agencies.</a:t>
            </a:r>
            <a:endParaRPr lang="en-US" sz="1700" dirty="0"/>
          </a:p>
        </p:txBody>
      </p:sp>
      <p:sp>
        <p:nvSpPr>
          <p:cNvPr id="9" name="Text 5"/>
          <p:cNvSpPr/>
          <p:nvPr/>
        </p:nvSpPr>
        <p:spPr>
          <a:xfrm>
            <a:off x="1872972" y="2466261"/>
            <a:ext cx="6481882" cy="346829"/>
          </a:xfrm>
          <a:prstGeom prst="rect">
            <a:avLst/>
          </a:prstGeom>
          <a:noFill/>
          <a:ln/>
        </p:spPr>
        <p:txBody>
          <a:bodyPr wrap="none" lIns="0" tIns="0" rIns="0" bIns="0" rtlCol="0" anchor="t"/>
          <a:lstStyle/>
          <a:p>
            <a:pPr marL="342900" indent="-342900" algn="l">
              <a:lnSpc>
                <a:spcPts val="2700"/>
              </a:lnSpc>
              <a:buSzPct val="100000"/>
              <a:buChar char="•"/>
            </a:pPr>
            <a:r>
              <a:rPr lang="en-US" sz="1700" dirty="0">
                <a:solidFill>
                  <a:srgbClr val="161613"/>
                </a:solidFill>
                <a:latin typeface="Inter" pitchFamily="34" charset="0"/>
                <a:ea typeface="Inter" pitchFamily="34" charset="-122"/>
                <a:cs typeface="Inter" pitchFamily="34" charset="-120"/>
              </a:rPr>
              <a:t>Hinders ability to receive donations and grants.</a:t>
            </a:r>
            <a:endParaRPr lang="en-US" sz="1700" dirty="0"/>
          </a:p>
        </p:txBody>
      </p:sp>
      <p:sp>
        <p:nvSpPr>
          <p:cNvPr id="10" name="Shape 6"/>
          <p:cNvSpPr/>
          <p:nvPr/>
        </p:nvSpPr>
        <p:spPr>
          <a:xfrm>
            <a:off x="758666" y="3276957"/>
            <a:ext cx="7626667" cy="1309926"/>
          </a:xfrm>
          <a:prstGeom prst="roundRect">
            <a:avLst>
              <a:gd name="adj" fmla="val 2482"/>
            </a:avLst>
          </a:prstGeom>
          <a:solidFill>
            <a:srgbClr val="F9F8F5"/>
          </a:solidFill>
          <a:ln w="30480">
            <a:solidFill>
              <a:srgbClr val="D3D1C9"/>
            </a:solidFill>
            <a:prstDash val="solid"/>
          </a:ln>
        </p:spPr>
        <p:txBody>
          <a:bodyPr/>
          <a:lstStyle/>
          <a:p>
            <a:endParaRPr lang="en-IN"/>
          </a:p>
        </p:txBody>
      </p:sp>
      <p:sp>
        <p:nvSpPr>
          <p:cNvPr id="11" name="Shape 7"/>
          <p:cNvSpPr/>
          <p:nvPr/>
        </p:nvSpPr>
        <p:spPr>
          <a:xfrm>
            <a:off x="789146" y="3307437"/>
            <a:ext cx="867132" cy="1248966"/>
          </a:xfrm>
          <a:prstGeom prst="rect">
            <a:avLst/>
          </a:prstGeom>
          <a:solidFill>
            <a:srgbClr val="EDEBE3"/>
          </a:solidFill>
          <a:ln/>
        </p:spPr>
        <p:txBody>
          <a:bodyPr/>
          <a:lstStyle/>
          <a:p>
            <a:endParaRPr lang="en-IN"/>
          </a:p>
        </p:txBody>
      </p:sp>
      <p:pic>
        <p:nvPicPr>
          <p:cNvPr id="12" name="Image 2" descr="preencoded.png"/>
          <p:cNvPicPr>
            <a:picLocks noChangeAspect="1"/>
          </p:cNvPicPr>
          <p:nvPr/>
        </p:nvPicPr>
        <p:blipFill>
          <a:blip r:embed="rId5"/>
          <a:stretch>
            <a:fillRect/>
          </a:stretch>
        </p:blipFill>
        <p:spPr>
          <a:xfrm>
            <a:off x="1060133" y="3728680"/>
            <a:ext cx="325160" cy="406479"/>
          </a:xfrm>
          <a:prstGeom prst="rect">
            <a:avLst/>
          </a:prstGeom>
        </p:spPr>
      </p:pic>
      <p:sp>
        <p:nvSpPr>
          <p:cNvPr id="13" name="Text 8"/>
          <p:cNvSpPr/>
          <p:nvPr/>
        </p:nvSpPr>
        <p:spPr>
          <a:xfrm>
            <a:off x="1872972" y="3524131"/>
            <a:ext cx="2709863" cy="338733"/>
          </a:xfrm>
          <a:prstGeom prst="rect">
            <a:avLst/>
          </a:prstGeom>
          <a:noFill/>
          <a:ln/>
        </p:spPr>
        <p:txBody>
          <a:bodyPr wrap="none" lIns="0" tIns="0" rIns="0" bIns="0" rtlCol="0" anchor="t"/>
          <a:lstStyle/>
          <a:p>
            <a:pPr marL="0" indent="0" algn="l">
              <a:lnSpc>
                <a:spcPts val="2650"/>
              </a:lnSpc>
              <a:buNone/>
            </a:pPr>
            <a:r>
              <a:rPr lang="en-US" sz="2100" dirty="0">
                <a:solidFill>
                  <a:srgbClr val="161613"/>
                </a:solidFill>
                <a:latin typeface="DM Sans Medium" pitchFamily="34" charset="0"/>
                <a:ea typeface="DM Sans Medium" pitchFamily="34" charset="-122"/>
                <a:cs typeface="DM Sans Medium" pitchFamily="34" charset="-120"/>
              </a:rPr>
              <a:t>Legal Complications</a:t>
            </a:r>
            <a:endParaRPr lang="en-US" sz="2100" dirty="0"/>
          </a:p>
        </p:txBody>
      </p:sp>
      <p:sp>
        <p:nvSpPr>
          <p:cNvPr id="14" name="Text 9"/>
          <p:cNvSpPr/>
          <p:nvPr/>
        </p:nvSpPr>
        <p:spPr>
          <a:xfrm>
            <a:off x="1872972" y="3992880"/>
            <a:ext cx="6481882" cy="346829"/>
          </a:xfrm>
          <a:prstGeom prst="rect">
            <a:avLst/>
          </a:prstGeom>
          <a:noFill/>
          <a:ln/>
        </p:spPr>
        <p:txBody>
          <a:bodyPr wrap="none" lIns="0" tIns="0" rIns="0" bIns="0" rtlCol="0" anchor="t"/>
          <a:lstStyle/>
          <a:p>
            <a:pPr marL="0" indent="0" algn="l">
              <a:lnSpc>
                <a:spcPts val="2700"/>
              </a:lnSpc>
              <a:buNone/>
            </a:pPr>
            <a:r>
              <a:rPr lang="en-US" sz="1700" dirty="0">
                <a:solidFill>
                  <a:srgbClr val="161613"/>
                </a:solidFill>
                <a:latin typeface="Inter" pitchFamily="34" charset="0"/>
                <a:ea typeface="Inter" pitchFamily="34" charset="-122"/>
                <a:cs typeface="Inter" pitchFamily="34" charset="-120"/>
              </a:rPr>
              <a:t>Increased legal and regulatory scrutiny from authorities.</a:t>
            </a:r>
            <a:endParaRPr lang="en-US" sz="1700" dirty="0"/>
          </a:p>
        </p:txBody>
      </p:sp>
      <p:sp>
        <p:nvSpPr>
          <p:cNvPr id="15" name="Shape 10"/>
          <p:cNvSpPr/>
          <p:nvPr/>
        </p:nvSpPr>
        <p:spPr>
          <a:xfrm>
            <a:off x="758666" y="4803577"/>
            <a:ext cx="7626667" cy="1309926"/>
          </a:xfrm>
          <a:prstGeom prst="roundRect">
            <a:avLst>
              <a:gd name="adj" fmla="val 2482"/>
            </a:avLst>
          </a:prstGeom>
          <a:solidFill>
            <a:srgbClr val="F9F8F5"/>
          </a:solidFill>
          <a:ln w="30480">
            <a:solidFill>
              <a:srgbClr val="D3D1C9"/>
            </a:solidFill>
            <a:prstDash val="solid"/>
          </a:ln>
        </p:spPr>
        <p:txBody>
          <a:bodyPr/>
          <a:lstStyle/>
          <a:p>
            <a:endParaRPr lang="en-IN"/>
          </a:p>
        </p:txBody>
      </p:sp>
      <p:sp>
        <p:nvSpPr>
          <p:cNvPr id="16" name="Shape 11"/>
          <p:cNvSpPr/>
          <p:nvPr/>
        </p:nvSpPr>
        <p:spPr>
          <a:xfrm>
            <a:off x="789146" y="4834057"/>
            <a:ext cx="867132" cy="1248966"/>
          </a:xfrm>
          <a:prstGeom prst="rect">
            <a:avLst/>
          </a:prstGeom>
          <a:solidFill>
            <a:srgbClr val="EDEBE3"/>
          </a:solidFill>
          <a:ln/>
        </p:spPr>
        <p:txBody>
          <a:bodyPr/>
          <a:lstStyle/>
          <a:p>
            <a:endParaRPr lang="en-IN"/>
          </a:p>
        </p:txBody>
      </p:sp>
      <p:pic>
        <p:nvPicPr>
          <p:cNvPr id="17" name="Image 3" descr="preencoded.png"/>
          <p:cNvPicPr>
            <a:picLocks noChangeAspect="1"/>
          </p:cNvPicPr>
          <p:nvPr/>
        </p:nvPicPr>
        <p:blipFill>
          <a:blip r:embed="rId6"/>
          <a:stretch>
            <a:fillRect/>
          </a:stretch>
        </p:blipFill>
        <p:spPr>
          <a:xfrm>
            <a:off x="1060133" y="5255300"/>
            <a:ext cx="325160" cy="406479"/>
          </a:xfrm>
          <a:prstGeom prst="rect">
            <a:avLst/>
          </a:prstGeom>
        </p:spPr>
      </p:pic>
      <p:sp>
        <p:nvSpPr>
          <p:cNvPr id="18" name="Text 12"/>
          <p:cNvSpPr/>
          <p:nvPr/>
        </p:nvSpPr>
        <p:spPr>
          <a:xfrm>
            <a:off x="1872972" y="5050750"/>
            <a:ext cx="3034070" cy="338733"/>
          </a:xfrm>
          <a:prstGeom prst="rect">
            <a:avLst/>
          </a:prstGeom>
          <a:noFill/>
          <a:ln/>
        </p:spPr>
        <p:txBody>
          <a:bodyPr wrap="none" lIns="0" tIns="0" rIns="0" bIns="0" rtlCol="0" anchor="t"/>
          <a:lstStyle/>
          <a:p>
            <a:pPr marL="0" indent="0" algn="l">
              <a:lnSpc>
                <a:spcPts val="2650"/>
              </a:lnSpc>
              <a:buNone/>
            </a:pPr>
            <a:r>
              <a:rPr lang="en-US" sz="2100" dirty="0">
                <a:solidFill>
                  <a:srgbClr val="161613"/>
                </a:solidFill>
                <a:latin typeface="DM Sans Medium" pitchFamily="34" charset="0"/>
                <a:ea typeface="DM Sans Medium" pitchFamily="34" charset="-122"/>
                <a:cs typeface="DM Sans Medium" pitchFamily="34" charset="-120"/>
              </a:rPr>
              <a:t>Operational Disruptions</a:t>
            </a:r>
            <a:endParaRPr lang="en-US" sz="2100" dirty="0"/>
          </a:p>
        </p:txBody>
      </p:sp>
      <p:sp>
        <p:nvSpPr>
          <p:cNvPr id="19" name="Text 13"/>
          <p:cNvSpPr/>
          <p:nvPr/>
        </p:nvSpPr>
        <p:spPr>
          <a:xfrm>
            <a:off x="1872972" y="5519499"/>
            <a:ext cx="6481882" cy="346829"/>
          </a:xfrm>
          <a:prstGeom prst="rect">
            <a:avLst/>
          </a:prstGeom>
          <a:noFill/>
          <a:ln/>
        </p:spPr>
        <p:txBody>
          <a:bodyPr wrap="none" lIns="0" tIns="0" rIns="0" bIns="0" rtlCol="0" anchor="t"/>
          <a:lstStyle/>
          <a:p>
            <a:pPr marL="0" indent="0" algn="l">
              <a:lnSpc>
                <a:spcPts val="2700"/>
              </a:lnSpc>
              <a:buNone/>
            </a:pPr>
            <a:r>
              <a:rPr lang="en-US" sz="1700" dirty="0">
                <a:solidFill>
                  <a:srgbClr val="161613"/>
                </a:solidFill>
                <a:latin typeface="Inter" pitchFamily="34" charset="0"/>
                <a:ea typeface="Inter" pitchFamily="34" charset="-122"/>
                <a:cs typeface="Inter" pitchFamily="34" charset="-120"/>
              </a:rPr>
              <a:t>Disrupted normal trust operations and activities.</a:t>
            </a:r>
            <a:endParaRPr lang="en-US" sz="1700" dirty="0"/>
          </a:p>
        </p:txBody>
      </p:sp>
      <p:sp>
        <p:nvSpPr>
          <p:cNvPr id="20" name="Shape 14"/>
          <p:cNvSpPr/>
          <p:nvPr/>
        </p:nvSpPr>
        <p:spPr>
          <a:xfrm>
            <a:off x="758666" y="6330196"/>
            <a:ext cx="7626667" cy="1309926"/>
          </a:xfrm>
          <a:prstGeom prst="roundRect">
            <a:avLst>
              <a:gd name="adj" fmla="val 2482"/>
            </a:avLst>
          </a:prstGeom>
          <a:solidFill>
            <a:srgbClr val="F9F8F5"/>
          </a:solidFill>
          <a:ln w="30480">
            <a:solidFill>
              <a:srgbClr val="D3D1C9"/>
            </a:solidFill>
            <a:prstDash val="solid"/>
          </a:ln>
        </p:spPr>
        <p:txBody>
          <a:bodyPr/>
          <a:lstStyle/>
          <a:p>
            <a:endParaRPr lang="en-IN"/>
          </a:p>
        </p:txBody>
      </p:sp>
      <p:sp>
        <p:nvSpPr>
          <p:cNvPr id="21" name="Shape 15"/>
          <p:cNvSpPr/>
          <p:nvPr/>
        </p:nvSpPr>
        <p:spPr>
          <a:xfrm>
            <a:off x="789146" y="6360676"/>
            <a:ext cx="867132" cy="1248966"/>
          </a:xfrm>
          <a:prstGeom prst="rect">
            <a:avLst/>
          </a:prstGeom>
          <a:solidFill>
            <a:srgbClr val="EDEBE3"/>
          </a:solidFill>
          <a:ln/>
        </p:spPr>
        <p:txBody>
          <a:bodyPr/>
          <a:lstStyle/>
          <a:p>
            <a:endParaRPr lang="en-IN"/>
          </a:p>
        </p:txBody>
      </p:sp>
      <p:pic>
        <p:nvPicPr>
          <p:cNvPr id="22" name="Image 4" descr="preencoded.png"/>
          <p:cNvPicPr>
            <a:picLocks noChangeAspect="1"/>
          </p:cNvPicPr>
          <p:nvPr/>
        </p:nvPicPr>
        <p:blipFill>
          <a:blip r:embed="rId7"/>
          <a:stretch>
            <a:fillRect/>
          </a:stretch>
        </p:blipFill>
        <p:spPr>
          <a:xfrm>
            <a:off x="1060133" y="6781919"/>
            <a:ext cx="325160" cy="406479"/>
          </a:xfrm>
          <a:prstGeom prst="rect">
            <a:avLst/>
          </a:prstGeom>
        </p:spPr>
      </p:pic>
      <p:sp>
        <p:nvSpPr>
          <p:cNvPr id="23" name="Text 16"/>
          <p:cNvSpPr/>
          <p:nvPr/>
        </p:nvSpPr>
        <p:spPr>
          <a:xfrm>
            <a:off x="1872972" y="6577370"/>
            <a:ext cx="3299460" cy="338733"/>
          </a:xfrm>
          <a:prstGeom prst="rect">
            <a:avLst/>
          </a:prstGeom>
          <a:noFill/>
          <a:ln/>
        </p:spPr>
        <p:txBody>
          <a:bodyPr wrap="none" lIns="0" tIns="0" rIns="0" bIns="0" rtlCol="0" anchor="t"/>
          <a:lstStyle/>
          <a:p>
            <a:pPr marL="0" indent="0" algn="l">
              <a:lnSpc>
                <a:spcPts val="2650"/>
              </a:lnSpc>
              <a:buNone/>
            </a:pPr>
            <a:r>
              <a:rPr lang="en-US" sz="2100" dirty="0">
                <a:solidFill>
                  <a:srgbClr val="161613"/>
                </a:solidFill>
                <a:latin typeface="DM Sans Medium" pitchFamily="34" charset="0"/>
                <a:ea typeface="DM Sans Medium" pitchFamily="34" charset="-122"/>
                <a:cs typeface="DM Sans Medium" pitchFamily="34" charset="-120"/>
              </a:rPr>
              <a:t>Future Compliance Issues</a:t>
            </a:r>
            <a:endParaRPr lang="en-US" sz="2100" dirty="0"/>
          </a:p>
        </p:txBody>
      </p:sp>
      <p:sp>
        <p:nvSpPr>
          <p:cNvPr id="24" name="Text 17"/>
          <p:cNvSpPr/>
          <p:nvPr/>
        </p:nvSpPr>
        <p:spPr>
          <a:xfrm>
            <a:off x="1872972" y="7046119"/>
            <a:ext cx="6481882" cy="346829"/>
          </a:xfrm>
          <a:prstGeom prst="rect">
            <a:avLst/>
          </a:prstGeom>
          <a:noFill/>
          <a:ln/>
        </p:spPr>
        <p:txBody>
          <a:bodyPr wrap="none" lIns="0" tIns="0" rIns="0" bIns="0" rtlCol="0" anchor="t"/>
          <a:lstStyle/>
          <a:p>
            <a:pPr marL="0" indent="0" algn="l">
              <a:lnSpc>
                <a:spcPts val="2700"/>
              </a:lnSpc>
              <a:buNone/>
            </a:pPr>
            <a:r>
              <a:rPr lang="en-US" sz="1700" dirty="0">
                <a:solidFill>
                  <a:srgbClr val="161613"/>
                </a:solidFill>
                <a:latin typeface="Inter" pitchFamily="34" charset="0"/>
                <a:ea typeface="Inter" pitchFamily="34" charset="-122"/>
                <a:cs typeface="Inter" pitchFamily="34" charset="-120"/>
              </a:rPr>
              <a:t>Increased scrutiny for future filings and applications.</a:t>
            </a:r>
            <a:endParaRPr lang="en-US" sz="17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08660" y="556855"/>
            <a:ext cx="7726680" cy="1265634"/>
          </a:xfrm>
          <a:prstGeom prst="rect">
            <a:avLst/>
          </a:prstGeom>
          <a:noFill/>
          <a:ln/>
        </p:spPr>
        <p:txBody>
          <a:bodyPr wrap="square" lIns="0" tIns="0" rIns="0" bIns="0" rtlCol="0" anchor="t"/>
          <a:lstStyle/>
          <a:p>
            <a:pPr marL="0" indent="0" algn="l">
              <a:lnSpc>
                <a:spcPts val="4950"/>
              </a:lnSpc>
              <a:buNone/>
            </a:pPr>
            <a:r>
              <a:rPr lang="en-US" sz="3950" dirty="0">
                <a:solidFill>
                  <a:srgbClr val="161613"/>
                </a:solidFill>
                <a:latin typeface="DM Sans Medium" pitchFamily="34" charset="0"/>
                <a:ea typeface="DM Sans Medium" pitchFamily="34" charset="-122"/>
                <a:cs typeface="DM Sans Medium" pitchFamily="34" charset="-120"/>
              </a:rPr>
              <a:t>ITR-7: Structure &amp; Key Components</a:t>
            </a:r>
            <a:endParaRPr lang="en-US" sz="3950" dirty="0"/>
          </a:p>
        </p:txBody>
      </p:sp>
      <p:sp>
        <p:nvSpPr>
          <p:cNvPr id="4" name="Text 1"/>
          <p:cNvSpPr/>
          <p:nvPr/>
        </p:nvSpPr>
        <p:spPr>
          <a:xfrm>
            <a:off x="708660" y="2126218"/>
            <a:ext cx="7726680" cy="647938"/>
          </a:xfrm>
          <a:prstGeom prst="rect">
            <a:avLst/>
          </a:prstGeom>
          <a:noFill/>
          <a:ln/>
        </p:spPr>
        <p:txBody>
          <a:bodyPr wrap="square" lIns="0" tIns="0" rIns="0" bIns="0" rtlCol="0" anchor="t"/>
          <a:lstStyle/>
          <a:p>
            <a:pPr marL="0" indent="0" algn="l">
              <a:lnSpc>
                <a:spcPts val="2550"/>
              </a:lnSpc>
              <a:buNone/>
            </a:pPr>
            <a:r>
              <a:rPr lang="en-US" sz="1550" dirty="0">
                <a:solidFill>
                  <a:srgbClr val="161613"/>
                </a:solidFill>
                <a:latin typeface="Inter" pitchFamily="34" charset="0"/>
                <a:ea typeface="Inter" pitchFamily="34" charset="-122"/>
                <a:cs typeface="Inter" pitchFamily="34" charset="-120"/>
              </a:rPr>
              <a:t>ITR-7 is the income tax return form for trusts, charitable/religious institutions, political parties, and universities filing under specific Income Tax Act sections.</a:t>
            </a:r>
            <a:endParaRPr lang="en-US" sz="1550" dirty="0"/>
          </a:p>
        </p:txBody>
      </p:sp>
      <p:sp>
        <p:nvSpPr>
          <p:cNvPr id="5" name="Shape 2"/>
          <p:cNvSpPr/>
          <p:nvPr/>
        </p:nvSpPr>
        <p:spPr>
          <a:xfrm>
            <a:off x="708660" y="3001923"/>
            <a:ext cx="7726680" cy="2396728"/>
          </a:xfrm>
          <a:prstGeom prst="roundRect">
            <a:avLst>
              <a:gd name="adj" fmla="val 1267"/>
            </a:avLst>
          </a:prstGeom>
          <a:solidFill>
            <a:srgbClr val="F9F8F5"/>
          </a:solidFill>
          <a:ln w="22860">
            <a:solidFill>
              <a:srgbClr val="D3D1C9"/>
            </a:solidFill>
            <a:prstDash val="solid"/>
          </a:ln>
        </p:spPr>
        <p:txBody>
          <a:bodyPr/>
          <a:lstStyle/>
          <a:p>
            <a:endParaRPr lang="en-IN"/>
          </a:p>
        </p:txBody>
      </p:sp>
      <p:sp>
        <p:nvSpPr>
          <p:cNvPr id="6" name="Shape 3"/>
          <p:cNvSpPr/>
          <p:nvPr/>
        </p:nvSpPr>
        <p:spPr>
          <a:xfrm>
            <a:off x="731520" y="3024783"/>
            <a:ext cx="809982" cy="2351008"/>
          </a:xfrm>
          <a:prstGeom prst="roundRect">
            <a:avLst>
              <a:gd name="adj" fmla="val 363"/>
            </a:avLst>
          </a:prstGeom>
          <a:solidFill>
            <a:srgbClr val="EDEBE3"/>
          </a:solidFill>
          <a:ln/>
        </p:spPr>
        <p:txBody>
          <a:bodyPr/>
          <a:lstStyle/>
          <a:p>
            <a:endParaRPr lang="en-IN"/>
          </a:p>
        </p:txBody>
      </p:sp>
      <p:pic>
        <p:nvPicPr>
          <p:cNvPr id="7" name="Image 1" descr="preencoded.png"/>
          <p:cNvPicPr>
            <a:picLocks noChangeAspect="1"/>
          </p:cNvPicPr>
          <p:nvPr/>
        </p:nvPicPr>
        <p:blipFill>
          <a:blip r:embed="rId4"/>
          <a:stretch>
            <a:fillRect/>
          </a:stretch>
        </p:blipFill>
        <p:spPr>
          <a:xfrm>
            <a:off x="984647" y="4010382"/>
            <a:ext cx="303728" cy="379690"/>
          </a:xfrm>
          <a:prstGeom prst="rect">
            <a:avLst/>
          </a:prstGeom>
        </p:spPr>
      </p:pic>
      <p:sp>
        <p:nvSpPr>
          <p:cNvPr id="8" name="Text 4"/>
          <p:cNvSpPr/>
          <p:nvPr/>
        </p:nvSpPr>
        <p:spPr>
          <a:xfrm>
            <a:off x="1743908" y="3227189"/>
            <a:ext cx="3361492" cy="316349"/>
          </a:xfrm>
          <a:prstGeom prst="rect">
            <a:avLst/>
          </a:prstGeom>
          <a:noFill/>
          <a:ln/>
        </p:spPr>
        <p:txBody>
          <a:bodyPr wrap="none" lIns="0" tIns="0" rIns="0" bIns="0" rtlCol="0" anchor="t"/>
          <a:lstStyle/>
          <a:p>
            <a:pPr marL="0" indent="0" algn="l">
              <a:lnSpc>
                <a:spcPts val="2450"/>
              </a:lnSpc>
              <a:buNone/>
            </a:pPr>
            <a:r>
              <a:rPr lang="en-US" sz="1950" dirty="0">
                <a:solidFill>
                  <a:srgbClr val="161613"/>
                </a:solidFill>
                <a:latin typeface="DM Sans Medium" pitchFamily="34" charset="0"/>
                <a:ea typeface="DM Sans Medium" pitchFamily="34" charset="-122"/>
                <a:cs typeface="DM Sans Medium" pitchFamily="34" charset="-120"/>
              </a:rPr>
              <a:t>Part A - General Information</a:t>
            </a:r>
            <a:endParaRPr lang="en-US" sz="1950" dirty="0"/>
          </a:p>
        </p:txBody>
      </p:sp>
      <p:sp>
        <p:nvSpPr>
          <p:cNvPr id="9" name="Text 5"/>
          <p:cNvSpPr/>
          <p:nvPr/>
        </p:nvSpPr>
        <p:spPr>
          <a:xfrm>
            <a:off x="1743908" y="3664982"/>
            <a:ext cx="6668572" cy="323969"/>
          </a:xfrm>
          <a:prstGeom prst="rect">
            <a:avLst/>
          </a:prstGeom>
          <a:noFill/>
          <a:ln/>
        </p:spPr>
        <p:txBody>
          <a:bodyPr wrap="none" lIns="0" tIns="0" rIns="0" bIns="0" rtlCol="0" anchor="t"/>
          <a:lstStyle/>
          <a:p>
            <a:pPr marL="342900" indent="-342900" algn="l">
              <a:lnSpc>
                <a:spcPts val="2550"/>
              </a:lnSpc>
              <a:buSzPct val="100000"/>
              <a:buChar char="•"/>
            </a:pPr>
            <a:r>
              <a:rPr lang="en-US" sz="1550" dirty="0">
                <a:solidFill>
                  <a:srgbClr val="161613"/>
                </a:solidFill>
                <a:latin typeface="Inter" pitchFamily="34" charset="0"/>
                <a:ea typeface="Inter" pitchFamily="34" charset="-122"/>
                <a:cs typeface="Inter" pitchFamily="34" charset="-120"/>
              </a:rPr>
              <a:t>Basic details: Name, PAN</a:t>
            </a:r>
            <a:endParaRPr lang="en-US" sz="1550" dirty="0"/>
          </a:p>
        </p:txBody>
      </p:sp>
      <p:sp>
        <p:nvSpPr>
          <p:cNvPr id="10" name="Text 6"/>
          <p:cNvSpPr/>
          <p:nvPr/>
        </p:nvSpPr>
        <p:spPr>
          <a:xfrm>
            <a:off x="1743908" y="4059793"/>
            <a:ext cx="6668572" cy="323969"/>
          </a:xfrm>
          <a:prstGeom prst="rect">
            <a:avLst/>
          </a:prstGeom>
          <a:noFill/>
          <a:ln/>
        </p:spPr>
        <p:txBody>
          <a:bodyPr wrap="none" lIns="0" tIns="0" rIns="0" bIns="0" rtlCol="0" anchor="t"/>
          <a:lstStyle/>
          <a:p>
            <a:pPr marL="342900" indent="-342900" algn="l">
              <a:lnSpc>
                <a:spcPts val="2550"/>
              </a:lnSpc>
              <a:buSzPct val="100000"/>
              <a:buChar char="•"/>
            </a:pPr>
            <a:r>
              <a:rPr lang="en-US" sz="1550" dirty="0">
                <a:solidFill>
                  <a:srgbClr val="161613"/>
                </a:solidFill>
                <a:latin typeface="Inter" pitchFamily="34" charset="0"/>
                <a:ea typeface="Inter" pitchFamily="34" charset="-122"/>
                <a:cs typeface="Inter" pitchFamily="34" charset="-120"/>
              </a:rPr>
              <a:t>Registration under Sections 12A/12AB, 10(23C), 80G</a:t>
            </a:r>
            <a:endParaRPr lang="en-US" sz="1550" dirty="0"/>
          </a:p>
        </p:txBody>
      </p:sp>
      <p:sp>
        <p:nvSpPr>
          <p:cNvPr id="11" name="Text 7"/>
          <p:cNvSpPr/>
          <p:nvPr/>
        </p:nvSpPr>
        <p:spPr>
          <a:xfrm>
            <a:off x="1743908" y="4454604"/>
            <a:ext cx="6668572" cy="323969"/>
          </a:xfrm>
          <a:prstGeom prst="rect">
            <a:avLst/>
          </a:prstGeom>
          <a:noFill/>
          <a:ln/>
        </p:spPr>
        <p:txBody>
          <a:bodyPr wrap="none" lIns="0" tIns="0" rIns="0" bIns="0" rtlCol="0" anchor="t"/>
          <a:lstStyle/>
          <a:p>
            <a:pPr marL="342900" indent="-342900" algn="l">
              <a:lnSpc>
                <a:spcPts val="2550"/>
              </a:lnSpc>
              <a:buSzPct val="100000"/>
              <a:buChar char="•"/>
            </a:pPr>
            <a:r>
              <a:rPr lang="en-US" sz="1550" dirty="0">
                <a:solidFill>
                  <a:srgbClr val="161613"/>
                </a:solidFill>
                <a:latin typeface="Inter" pitchFamily="34" charset="0"/>
                <a:ea typeface="Inter" pitchFamily="34" charset="-122"/>
                <a:cs typeface="Inter" pitchFamily="34" charset="-120"/>
              </a:rPr>
              <a:t>Nature of activity &amp; constitution</a:t>
            </a:r>
            <a:endParaRPr lang="en-US" sz="1550" dirty="0"/>
          </a:p>
        </p:txBody>
      </p:sp>
      <p:sp>
        <p:nvSpPr>
          <p:cNvPr id="12" name="Text 8"/>
          <p:cNvSpPr/>
          <p:nvPr/>
        </p:nvSpPr>
        <p:spPr>
          <a:xfrm>
            <a:off x="1743908" y="4849416"/>
            <a:ext cx="6668572" cy="323969"/>
          </a:xfrm>
          <a:prstGeom prst="rect">
            <a:avLst/>
          </a:prstGeom>
          <a:noFill/>
          <a:ln/>
        </p:spPr>
        <p:txBody>
          <a:bodyPr wrap="none" lIns="0" tIns="0" rIns="0" bIns="0" rtlCol="0" anchor="t"/>
          <a:lstStyle/>
          <a:p>
            <a:pPr marL="342900" indent="-342900" algn="l">
              <a:lnSpc>
                <a:spcPts val="2550"/>
              </a:lnSpc>
              <a:buSzPct val="100000"/>
              <a:buChar char="•"/>
            </a:pPr>
            <a:r>
              <a:rPr lang="en-US" sz="1550" dirty="0">
                <a:solidFill>
                  <a:srgbClr val="161613"/>
                </a:solidFill>
                <a:latin typeface="Inter" pitchFamily="34" charset="0"/>
                <a:ea typeface="Inter" pitchFamily="34" charset="-122"/>
                <a:cs typeface="Inter" pitchFamily="34" charset="-120"/>
              </a:rPr>
              <a:t>Audit particulars</a:t>
            </a:r>
            <a:endParaRPr lang="en-US" sz="1550" dirty="0"/>
          </a:p>
        </p:txBody>
      </p:sp>
      <p:sp>
        <p:nvSpPr>
          <p:cNvPr id="13" name="Shape 9"/>
          <p:cNvSpPr/>
          <p:nvPr/>
        </p:nvSpPr>
        <p:spPr>
          <a:xfrm>
            <a:off x="708660" y="5601057"/>
            <a:ext cx="7726680" cy="1931075"/>
          </a:xfrm>
          <a:prstGeom prst="roundRect">
            <a:avLst>
              <a:gd name="adj" fmla="val 1573"/>
            </a:avLst>
          </a:prstGeom>
          <a:solidFill>
            <a:srgbClr val="F9F8F5"/>
          </a:solidFill>
          <a:ln w="22860">
            <a:solidFill>
              <a:srgbClr val="D3D1C9"/>
            </a:solidFill>
            <a:prstDash val="solid"/>
          </a:ln>
        </p:spPr>
        <p:txBody>
          <a:bodyPr/>
          <a:lstStyle/>
          <a:p>
            <a:endParaRPr lang="en-IN"/>
          </a:p>
        </p:txBody>
      </p:sp>
      <p:sp>
        <p:nvSpPr>
          <p:cNvPr id="14" name="Shape 10"/>
          <p:cNvSpPr/>
          <p:nvPr/>
        </p:nvSpPr>
        <p:spPr>
          <a:xfrm>
            <a:off x="731520" y="5623917"/>
            <a:ext cx="809982" cy="1885355"/>
          </a:xfrm>
          <a:prstGeom prst="roundRect">
            <a:avLst>
              <a:gd name="adj" fmla="val 363"/>
            </a:avLst>
          </a:prstGeom>
          <a:solidFill>
            <a:srgbClr val="EDEBE3"/>
          </a:solidFill>
          <a:ln/>
        </p:spPr>
        <p:txBody>
          <a:bodyPr/>
          <a:lstStyle/>
          <a:p>
            <a:endParaRPr lang="en-IN"/>
          </a:p>
        </p:txBody>
      </p:sp>
      <p:pic>
        <p:nvPicPr>
          <p:cNvPr id="15" name="Image 2" descr="preencoded.png"/>
          <p:cNvPicPr>
            <a:picLocks noChangeAspect="1"/>
          </p:cNvPicPr>
          <p:nvPr/>
        </p:nvPicPr>
        <p:blipFill>
          <a:blip r:embed="rId5"/>
          <a:stretch>
            <a:fillRect/>
          </a:stretch>
        </p:blipFill>
        <p:spPr>
          <a:xfrm>
            <a:off x="984647" y="6376749"/>
            <a:ext cx="303728" cy="379690"/>
          </a:xfrm>
          <a:prstGeom prst="rect">
            <a:avLst/>
          </a:prstGeom>
        </p:spPr>
      </p:pic>
      <p:sp>
        <p:nvSpPr>
          <p:cNvPr id="16" name="Text 11"/>
          <p:cNvSpPr/>
          <p:nvPr/>
        </p:nvSpPr>
        <p:spPr>
          <a:xfrm>
            <a:off x="1743908" y="5826323"/>
            <a:ext cx="4218980" cy="316349"/>
          </a:xfrm>
          <a:prstGeom prst="rect">
            <a:avLst/>
          </a:prstGeom>
          <a:noFill/>
          <a:ln/>
        </p:spPr>
        <p:txBody>
          <a:bodyPr wrap="none" lIns="0" tIns="0" rIns="0" bIns="0" rtlCol="0" anchor="t"/>
          <a:lstStyle/>
          <a:p>
            <a:pPr marL="0" indent="0" algn="l">
              <a:lnSpc>
                <a:spcPts val="2450"/>
              </a:lnSpc>
              <a:buNone/>
            </a:pPr>
            <a:r>
              <a:rPr lang="en-US" sz="1950" dirty="0">
                <a:solidFill>
                  <a:srgbClr val="161613"/>
                </a:solidFill>
                <a:latin typeface="DM Sans Medium" pitchFamily="34" charset="0"/>
                <a:ea typeface="DM Sans Medium" pitchFamily="34" charset="-122"/>
                <a:cs typeface="DM Sans Medium" pitchFamily="34" charset="-120"/>
              </a:rPr>
              <a:t>Part B - Income &amp; Tax Computation</a:t>
            </a:r>
            <a:endParaRPr lang="en-US" sz="1950" dirty="0"/>
          </a:p>
        </p:txBody>
      </p:sp>
      <p:sp>
        <p:nvSpPr>
          <p:cNvPr id="17" name="Text 12"/>
          <p:cNvSpPr/>
          <p:nvPr/>
        </p:nvSpPr>
        <p:spPr>
          <a:xfrm>
            <a:off x="1743908" y="6264116"/>
            <a:ext cx="6668572" cy="647938"/>
          </a:xfrm>
          <a:prstGeom prst="rect">
            <a:avLst/>
          </a:prstGeom>
          <a:noFill/>
          <a:ln/>
        </p:spPr>
        <p:txBody>
          <a:bodyPr wrap="square" lIns="0" tIns="0" rIns="0" bIns="0" rtlCol="0" anchor="t"/>
          <a:lstStyle/>
          <a:p>
            <a:pPr marL="342900" indent="-342900" algn="l">
              <a:lnSpc>
                <a:spcPts val="2550"/>
              </a:lnSpc>
              <a:buSzPct val="100000"/>
              <a:buChar char="•"/>
            </a:pPr>
            <a:r>
              <a:rPr lang="en-US" sz="1550" dirty="0">
                <a:solidFill>
                  <a:srgbClr val="161613"/>
                </a:solidFill>
                <a:latin typeface="Inter" pitchFamily="34" charset="0"/>
                <a:ea typeface="Inter" pitchFamily="34" charset="-122"/>
                <a:cs typeface="Inter" pitchFamily="34" charset="-120"/>
              </a:rPr>
              <a:t>B-TI: Statement of Total Income (includes income applied for charitable purposes)</a:t>
            </a:r>
            <a:endParaRPr lang="en-US" sz="1550" dirty="0"/>
          </a:p>
        </p:txBody>
      </p:sp>
      <p:sp>
        <p:nvSpPr>
          <p:cNvPr id="18" name="Text 13"/>
          <p:cNvSpPr/>
          <p:nvPr/>
        </p:nvSpPr>
        <p:spPr>
          <a:xfrm>
            <a:off x="1743908" y="6982897"/>
            <a:ext cx="6668572" cy="323969"/>
          </a:xfrm>
          <a:prstGeom prst="rect">
            <a:avLst/>
          </a:prstGeom>
          <a:noFill/>
          <a:ln/>
        </p:spPr>
        <p:txBody>
          <a:bodyPr wrap="none" lIns="0" tIns="0" rIns="0" bIns="0" rtlCol="0" anchor="t"/>
          <a:lstStyle/>
          <a:p>
            <a:pPr marL="342900" indent="-342900" algn="l">
              <a:lnSpc>
                <a:spcPts val="2550"/>
              </a:lnSpc>
              <a:buSzPct val="100000"/>
              <a:buChar char="•"/>
            </a:pPr>
            <a:r>
              <a:rPr lang="en-US" sz="1550" dirty="0">
                <a:solidFill>
                  <a:srgbClr val="161613"/>
                </a:solidFill>
                <a:latin typeface="Inter" pitchFamily="34" charset="0"/>
                <a:ea typeface="Inter" pitchFamily="34" charset="-122"/>
                <a:cs typeface="Inter" pitchFamily="34" charset="-120"/>
              </a:rPr>
              <a:t>B-TTI: Computation of Tax Liability (net tax after rebates &amp; credits)</a:t>
            </a:r>
            <a:endParaRPr lang="en-US" sz="155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41640" y="582692"/>
            <a:ext cx="7632144" cy="662226"/>
          </a:xfrm>
          <a:prstGeom prst="rect">
            <a:avLst/>
          </a:prstGeom>
          <a:noFill/>
          <a:ln/>
        </p:spPr>
        <p:txBody>
          <a:bodyPr wrap="none" lIns="0" tIns="0" rIns="0" bIns="0" rtlCol="0" anchor="t"/>
          <a:lstStyle/>
          <a:p>
            <a:pPr marL="0" indent="0" algn="l">
              <a:lnSpc>
                <a:spcPts val="5200"/>
              </a:lnSpc>
              <a:buNone/>
            </a:pPr>
            <a:r>
              <a:rPr lang="en-US" sz="4150" dirty="0">
                <a:solidFill>
                  <a:srgbClr val="161613"/>
                </a:solidFill>
                <a:latin typeface="DM Sans Medium" pitchFamily="34" charset="0"/>
                <a:ea typeface="DM Sans Medium" pitchFamily="34" charset="-122"/>
                <a:cs typeface="DM Sans Medium" pitchFamily="34" charset="-120"/>
              </a:rPr>
              <a:t>ITR-7: Key Schedules Overview</a:t>
            </a:r>
            <a:endParaRPr lang="en-US" sz="4150" dirty="0"/>
          </a:p>
        </p:txBody>
      </p:sp>
      <p:sp>
        <p:nvSpPr>
          <p:cNvPr id="3" name="Shape 1"/>
          <p:cNvSpPr/>
          <p:nvPr/>
        </p:nvSpPr>
        <p:spPr>
          <a:xfrm>
            <a:off x="741640" y="1562695"/>
            <a:ext cx="13147119" cy="1271468"/>
          </a:xfrm>
          <a:prstGeom prst="roundRect">
            <a:avLst>
              <a:gd name="adj" fmla="val 2500"/>
            </a:avLst>
          </a:prstGeom>
          <a:solidFill>
            <a:srgbClr val="F9F8F5"/>
          </a:solidFill>
          <a:ln w="22860">
            <a:solidFill>
              <a:srgbClr val="D3D1C9"/>
            </a:solidFill>
            <a:prstDash val="solid"/>
          </a:ln>
        </p:spPr>
        <p:txBody>
          <a:bodyPr/>
          <a:lstStyle/>
          <a:p>
            <a:endParaRPr lang="en-IN"/>
          </a:p>
        </p:txBody>
      </p:sp>
      <p:sp>
        <p:nvSpPr>
          <p:cNvPr id="4" name="Shape 2"/>
          <p:cNvSpPr/>
          <p:nvPr/>
        </p:nvSpPr>
        <p:spPr>
          <a:xfrm>
            <a:off x="764500" y="1585555"/>
            <a:ext cx="847606" cy="1225748"/>
          </a:xfrm>
          <a:prstGeom prst="roundRect">
            <a:avLst>
              <a:gd name="adj" fmla="val 514"/>
            </a:avLst>
          </a:prstGeom>
          <a:solidFill>
            <a:srgbClr val="EDEBE3"/>
          </a:solidFill>
          <a:ln/>
        </p:spPr>
        <p:txBody>
          <a:bodyPr/>
          <a:lstStyle/>
          <a:p>
            <a:endParaRPr lang="en-IN"/>
          </a:p>
        </p:txBody>
      </p:sp>
      <p:pic>
        <p:nvPicPr>
          <p:cNvPr id="5" name="Image 0" descr="preencoded.png"/>
          <p:cNvPicPr>
            <a:picLocks noChangeAspect="1"/>
          </p:cNvPicPr>
          <p:nvPr/>
        </p:nvPicPr>
        <p:blipFill>
          <a:blip r:embed="rId3"/>
          <a:stretch>
            <a:fillRect/>
          </a:stretch>
        </p:blipFill>
        <p:spPr>
          <a:xfrm>
            <a:off x="1029414" y="1999774"/>
            <a:ext cx="317778" cy="397312"/>
          </a:xfrm>
          <a:prstGeom prst="rect">
            <a:avLst/>
          </a:prstGeom>
        </p:spPr>
      </p:pic>
      <p:sp>
        <p:nvSpPr>
          <p:cNvPr id="6" name="Text 3"/>
          <p:cNvSpPr/>
          <p:nvPr/>
        </p:nvSpPr>
        <p:spPr>
          <a:xfrm>
            <a:off x="1823918" y="1797368"/>
            <a:ext cx="5467231" cy="331113"/>
          </a:xfrm>
          <a:prstGeom prst="rect">
            <a:avLst/>
          </a:prstGeom>
          <a:noFill/>
          <a:ln/>
        </p:spPr>
        <p:txBody>
          <a:bodyPr wrap="none" lIns="0" tIns="0" rIns="0" bIns="0" rtlCol="0" anchor="t"/>
          <a:lstStyle/>
          <a:p>
            <a:pPr marL="0" indent="0" algn="l">
              <a:lnSpc>
                <a:spcPts val="2600"/>
              </a:lnSpc>
              <a:buNone/>
            </a:pPr>
            <a:r>
              <a:rPr lang="en-US" sz="2050" dirty="0">
                <a:solidFill>
                  <a:srgbClr val="161613"/>
                </a:solidFill>
                <a:latin typeface="DM Sans Medium" pitchFamily="34" charset="0"/>
                <a:ea typeface="DM Sans Medium" pitchFamily="34" charset="-122"/>
                <a:cs typeface="DM Sans Medium" pitchFamily="34" charset="-120"/>
              </a:rPr>
              <a:t>Schedule I - Amounts accumulated u/s 11(2)</a:t>
            </a:r>
            <a:endParaRPr lang="en-US" sz="2050" dirty="0"/>
          </a:p>
        </p:txBody>
      </p:sp>
      <p:sp>
        <p:nvSpPr>
          <p:cNvPr id="7" name="Text 4"/>
          <p:cNvSpPr/>
          <p:nvPr/>
        </p:nvSpPr>
        <p:spPr>
          <a:xfrm>
            <a:off x="1823918" y="2255520"/>
            <a:ext cx="12041981" cy="339090"/>
          </a:xfrm>
          <a:prstGeom prst="rect">
            <a:avLst/>
          </a:prstGeom>
          <a:noFill/>
          <a:ln/>
        </p:spPr>
        <p:txBody>
          <a:bodyPr wrap="none" lIns="0" tIns="0" rIns="0" bIns="0" rtlCol="0" anchor="t"/>
          <a:lstStyle/>
          <a:p>
            <a:pPr marL="0" indent="0" algn="l">
              <a:lnSpc>
                <a:spcPts val="2650"/>
              </a:lnSpc>
              <a:buNone/>
            </a:pPr>
            <a:r>
              <a:rPr lang="en-US" sz="1650" dirty="0">
                <a:solidFill>
                  <a:srgbClr val="161613"/>
                </a:solidFill>
                <a:latin typeface="Inter" pitchFamily="34" charset="0"/>
                <a:ea typeface="Inter" pitchFamily="34" charset="-122"/>
                <a:cs typeface="Inter" pitchFamily="34" charset="-120"/>
              </a:rPr>
              <a:t>Income accumulated for future charitable use. Covers opening balance, current year accumulation, and utilization.</a:t>
            </a:r>
            <a:endParaRPr lang="en-US" sz="1650" dirty="0"/>
          </a:p>
        </p:txBody>
      </p:sp>
      <p:sp>
        <p:nvSpPr>
          <p:cNvPr id="8" name="Shape 5"/>
          <p:cNvSpPr/>
          <p:nvPr/>
        </p:nvSpPr>
        <p:spPr>
          <a:xfrm>
            <a:off x="741640" y="3045976"/>
            <a:ext cx="13147119" cy="1271468"/>
          </a:xfrm>
          <a:prstGeom prst="roundRect">
            <a:avLst>
              <a:gd name="adj" fmla="val 2500"/>
            </a:avLst>
          </a:prstGeom>
          <a:solidFill>
            <a:srgbClr val="F9F8F5"/>
          </a:solidFill>
          <a:ln w="22860">
            <a:solidFill>
              <a:srgbClr val="D3D1C9"/>
            </a:solidFill>
            <a:prstDash val="solid"/>
          </a:ln>
        </p:spPr>
        <p:txBody>
          <a:bodyPr/>
          <a:lstStyle/>
          <a:p>
            <a:endParaRPr lang="en-IN"/>
          </a:p>
        </p:txBody>
      </p:sp>
      <p:sp>
        <p:nvSpPr>
          <p:cNvPr id="9" name="Shape 6"/>
          <p:cNvSpPr/>
          <p:nvPr/>
        </p:nvSpPr>
        <p:spPr>
          <a:xfrm>
            <a:off x="764500" y="3068836"/>
            <a:ext cx="847606" cy="1225748"/>
          </a:xfrm>
          <a:prstGeom prst="roundRect">
            <a:avLst>
              <a:gd name="adj" fmla="val 514"/>
            </a:avLst>
          </a:prstGeom>
          <a:solidFill>
            <a:srgbClr val="EDEBE3"/>
          </a:solidFill>
          <a:ln/>
        </p:spPr>
        <p:txBody>
          <a:bodyPr/>
          <a:lstStyle/>
          <a:p>
            <a:endParaRPr lang="en-IN"/>
          </a:p>
        </p:txBody>
      </p:sp>
      <p:pic>
        <p:nvPicPr>
          <p:cNvPr id="10" name="Image 1" descr="preencoded.png"/>
          <p:cNvPicPr>
            <a:picLocks noChangeAspect="1"/>
          </p:cNvPicPr>
          <p:nvPr/>
        </p:nvPicPr>
        <p:blipFill>
          <a:blip r:embed="rId4"/>
          <a:stretch>
            <a:fillRect/>
          </a:stretch>
        </p:blipFill>
        <p:spPr>
          <a:xfrm>
            <a:off x="1029414" y="3483054"/>
            <a:ext cx="317778" cy="397312"/>
          </a:xfrm>
          <a:prstGeom prst="rect">
            <a:avLst/>
          </a:prstGeom>
        </p:spPr>
      </p:pic>
      <p:sp>
        <p:nvSpPr>
          <p:cNvPr id="11" name="Text 7"/>
          <p:cNvSpPr/>
          <p:nvPr/>
        </p:nvSpPr>
        <p:spPr>
          <a:xfrm>
            <a:off x="1823918" y="3280648"/>
            <a:ext cx="5338286" cy="331113"/>
          </a:xfrm>
          <a:prstGeom prst="rect">
            <a:avLst/>
          </a:prstGeom>
          <a:noFill/>
          <a:ln/>
        </p:spPr>
        <p:txBody>
          <a:bodyPr wrap="none" lIns="0" tIns="0" rIns="0" bIns="0" rtlCol="0" anchor="t"/>
          <a:lstStyle/>
          <a:p>
            <a:pPr marL="0" indent="0" algn="l">
              <a:lnSpc>
                <a:spcPts val="2600"/>
              </a:lnSpc>
              <a:buNone/>
            </a:pPr>
            <a:r>
              <a:rPr lang="en-US" sz="2050" dirty="0">
                <a:solidFill>
                  <a:srgbClr val="161613"/>
                </a:solidFill>
                <a:latin typeface="DM Sans Medium" pitchFamily="34" charset="0"/>
                <a:ea typeface="DM Sans Medium" pitchFamily="34" charset="-122"/>
                <a:cs typeface="DM Sans Medium" pitchFamily="34" charset="-120"/>
              </a:rPr>
              <a:t>Schedule J – Corpus funds &amp; investments u/s 11(5)</a:t>
            </a:r>
            <a:endParaRPr lang="en-US" sz="2050" dirty="0"/>
          </a:p>
        </p:txBody>
      </p:sp>
      <p:sp>
        <p:nvSpPr>
          <p:cNvPr id="12" name="Text 8"/>
          <p:cNvSpPr/>
          <p:nvPr/>
        </p:nvSpPr>
        <p:spPr>
          <a:xfrm>
            <a:off x="1823918" y="3738801"/>
            <a:ext cx="12041981" cy="339090"/>
          </a:xfrm>
          <a:prstGeom prst="rect">
            <a:avLst/>
          </a:prstGeom>
          <a:noFill/>
          <a:ln/>
        </p:spPr>
        <p:txBody>
          <a:bodyPr wrap="none" lIns="0" tIns="0" rIns="0" bIns="0" rtlCol="0" anchor="t"/>
          <a:lstStyle/>
          <a:p>
            <a:pPr marL="0" indent="0" algn="l">
              <a:lnSpc>
                <a:spcPts val="2650"/>
              </a:lnSpc>
              <a:buNone/>
            </a:pPr>
            <a:r>
              <a:rPr lang="en-US" sz="1650" dirty="0">
                <a:solidFill>
                  <a:srgbClr val="161613"/>
                </a:solidFill>
                <a:latin typeface="Inter" pitchFamily="34" charset="0"/>
                <a:ea typeface="Inter" pitchFamily="34" charset="-122"/>
                <a:cs typeface="Inter" pitchFamily="34" charset="-120"/>
              </a:rPr>
              <a:t>Corpus funds and investment details, ensuring compliance with prescribed norms.</a:t>
            </a:r>
            <a:endParaRPr lang="en-US" sz="1650" dirty="0"/>
          </a:p>
        </p:txBody>
      </p:sp>
      <p:sp>
        <p:nvSpPr>
          <p:cNvPr id="13" name="Shape 9"/>
          <p:cNvSpPr/>
          <p:nvPr/>
        </p:nvSpPr>
        <p:spPr>
          <a:xfrm>
            <a:off x="717589" y="4459308"/>
            <a:ext cx="13147119" cy="1271468"/>
          </a:xfrm>
          <a:prstGeom prst="roundRect">
            <a:avLst>
              <a:gd name="adj" fmla="val 2500"/>
            </a:avLst>
          </a:prstGeom>
          <a:solidFill>
            <a:srgbClr val="F9F8F5"/>
          </a:solidFill>
          <a:ln w="22860">
            <a:solidFill>
              <a:srgbClr val="D3D1C9"/>
            </a:solidFill>
            <a:prstDash val="solid"/>
          </a:ln>
        </p:spPr>
        <p:txBody>
          <a:bodyPr/>
          <a:lstStyle/>
          <a:p>
            <a:endParaRPr lang="en-IN"/>
          </a:p>
        </p:txBody>
      </p:sp>
      <p:sp>
        <p:nvSpPr>
          <p:cNvPr id="14" name="Shape 10"/>
          <p:cNvSpPr/>
          <p:nvPr/>
        </p:nvSpPr>
        <p:spPr>
          <a:xfrm>
            <a:off x="716398" y="4490599"/>
            <a:ext cx="847606" cy="1225748"/>
          </a:xfrm>
          <a:prstGeom prst="roundRect">
            <a:avLst>
              <a:gd name="adj" fmla="val 514"/>
            </a:avLst>
          </a:prstGeom>
          <a:solidFill>
            <a:srgbClr val="EDEBE3"/>
          </a:solidFill>
          <a:ln/>
        </p:spPr>
        <p:txBody>
          <a:bodyPr/>
          <a:lstStyle/>
          <a:p>
            <a:endParaRPr lang="en-IN"/>
          </a:p>
        </p:txBody>
      </p:sp>
      <p:pic>
        <p:nvPicPr>
          <p:cNvPr id="15" name="Image 2" descr="preencoded.png"/>
          <p:cNvPicPr>
            <a:picLocks noChangeAspect="1"/>
          </p:cNvPicPr>
          <p:nvPr/>
        </p:nvPicPr>
        <p:blipFill>
          <a:blip r:embed="rId5"/>
          <a:stretch>
            <a:fillRect/>
          </a:stretch>
        </p:blipFill>
        <p:spPr>
          <a:xfrm>
            <a:off x="1029414" y="4966335"/>
            <a:ext cx="317778" cy="397312"/>
          </a:xfrm>
          <a:prstGeom prst="rect">
            <a:avLst/>
          </a:prstGeom>
        </p:spPr>
      </p:pic>
      <p:sp>
        <p:nvSpPr>
          <p:cNvPr id="16" name="Text 11"/>
          <p:cNvSpPr/>
          <p:nvPr/>
        </p:nvSpPr>
        <p:spPr>
          <a:xfrm>
            <a:off x="1823918" y="4763929"/>
            <a:ext cx="5539026" cy="331113"/>
          </a:xfrm>
          <a:prstGeom prst="rect">
            <a:avLst/>
          </a:prstGeom>
          <a:noFill/>
          <a:ln/>
        </p:spPr>
        <p:txBody>
          <a:bodyPr wrap="none" lIns="0" tIns="0" rIns="0" bIns="0" rtlCol="0" anchor="t"/>
          <a:lstStyle/>
          <a:p>
            <a:pPr marL="0" indent="0" algn="l">
              <a:lnSpc>
                <a:spcPts val="2600"/>
              </a:lnSpc>
              <a:buNone/>
            </a:pPr>
            <a:r>
              <a:rPr lang="en-US" sz="2050" dirty="0">
                <a:solidFill>
                  <a:srgbClr val="161613"/>
                </a:solidFill>
                <a:latin typeface="DM Sans Medium" pitchFamily="34" charset="0"/>
                <a:ea typeface="DM Sans Medium" pitchFamily="34" charset="-122"/>
                <a:cs typeface="DM Sans Medium" pitchFamily="34" charset="-120"/>
              </a:rPr>
              <a:t>Schedule AI - Aggregate income for the year  </a:t>
            </a:r>
            <a:endParaRPr lang="en-US" sz="2050" dirty="0"/>
          </a:p>
        </p:txBody>
      </p:sp>
      <p:sp>
        <p:nvSpPr>
          <p:cNvPr id="17" name="Text 12"/>
          <p:cNvSpPr/>
          <p:nvPr/>
        </p:nvSpPr>
        <p:spPr>
          <a:xfrm>
            <a:off x="1823918" y="5222081"/>
            <a:ext cx="12041981" cy="339090"/>
          </a:xfrm>
          <a:prstGeom prst="rect">
            <a:avLst/>
          </a:prstGeom>
          <a:noFill/>
          <a:ln/>
        </p:spPr>
        <p:txBody>
          <a:bodyPr wrap="none" lIns="0" tIns="0" rIns="0" bIns="0" rtlCol="0" anchor="t"/>
          <a:lstStyle/>
          <a:p>
            <a:pPr marL="0" indent="0" algn="l">
              <a:lnSpc>
                <a:spcPts val="2650"/>
              </a:lnSpc>
              <a:buNone/>
            </a:pPr>
            <a:r>
              <a:rPr lang="en-US" sz="1650" dirty="0">
                <a:solidFill>
                  <a:srgbClr val="161613"/>
                </a:solidFill>
                <a:latin typeface="Inter" pitchFamily="34" charset="0"/>
                <a:ea typeface="Inter" pitchFamily="34" charset="-122"/>
                <a:cs typeface="Inter" pitchFamily="34" charset="-120"/>
              </a:rPr>
              <a:t>Breakdown of all income sources: donations, investment income, business income, and other receipts.</a:t>
            </a:r>
            <a:endParaRPr lang="en-US" sz="1650" dirty="0"/>
          </a:p>
        </p:txBody>
      </p:sp>
      <p:sp>
        <p:nvSpPr>
          <p:cNvPr id="18" name="Shape 13"/>
          <p:cNvSpPr/>
          <p:nvPr/>
        </p:nvSpPr>
        <p:spPr>
          <a:xfrm>
            <a:off x="741640" y="6012536"/>
            <a:ext cx="13147119" cy="1634373"/>
          </a:xfrm>
          <a:prstGeom prst="roundRect">
            <a:avLst>
              <a:gd name="adj" fmla="val 2500"/>
            </a:avLst>
          </a:prstGeom>
          <a:solidFill>
            <a:srgbClr val="F9F8F5"/>
          </a:solidFill>
          <a:ln w="22860">
            <a:solidFill>
              <a:srgbClr val="D3D1C9"/>
            </a:solidFill>
            <a:prstDash val="solid"/>
          </a:ln>
        </p:spPr>
        <p:txBody>
          <a:bodyPr/>
          <a:lstStyle/>
          <a:p>
            <a:endParaRPr lang="en-IN"/>
          </a:p>
        </p:txBody>
      </p:sp>
      <p:sp>
        <p:nvSpPr>
          <p:cNvPr id="19" name="Shape 14"/>
          <p:cNvSpPr/>
          <p:nvPr/>
        </p:nvSpPr>
        <p:spPr>
          <a:xfrm>
            <a:off x="764500" y="6035397"/>
            <a:ext cx="847606" cy="1611512"/>
          </a:xfrm>
          <a:prstGeom prst="roundRect">
            <a:avLst>
              <a:gd name="adj" fmla="val 514"/>
            </a:avLst>
          </a:prstGeom>
          <a:solidFill>
            <a:srgbClr val="EDEBE3"/>
          </a:solidFill>
          <a:ln/>
        </p:spPr>
        <p:txBody>
          <a:bodyPr/>
          <a:lstStyle/>
          <a:p>
            <a:endParaRPr lang="en-IN"/>
          </a:p>
        </p:txBody>
      </p:sp>
      <p:sp>
        <p:nvSpPr>
          <p:cNvPr id="20" name="Text 15"/>
          <p:cNvSpPr/>
          <p:nvPr/>
        </p:nvSpPr>
        <p:spPr>
          <a:xfrm>
            <a:off x="1029414" y="6697444"/>
            <a:ext cx="317778" cy="397312"/>
          </a:xfrm>
          <a:prstGeom prst="rect">
            <a:avLst/>
          </a:prstGeom>
          <a:noFill/>
          <a:ln/>
        </p:spPr>
        <p:txBody>
          <a:bodyPr wrap="none" lIns="0" tIns="0" rIns="0" bIns="0" rtlCol="0" anchor="t"/>
          <a:lstStyle/>
          <a:p>
            <a:pPr marL="0" indent="0" algn="l">
              <a:lnSpc>
                <a:spcPts val="2500"/>
              </a:lnSpc>
              <a:buNone/>
            </a:pPr>
            <a:r>
              <a:rPr lang="en-US" sz="2500" dirty="0">
                <a:solidFill>
                  <a:srgbClr val="161613"/>
                </a:solidFill>
                <a:latin typeface="DM Sans Medium" pitchFamily="34" charset="0"/>
                <a:ea typeface="DM Sans Medium" pitchFamily="34" charset="-122"/>
                <a:cs typeface="DM Sans Medium" pitchFamily="34" charset="-120"/>
              </a:rPr>
              <a:t>4</a:t>
            </a:r>
            <a:endParaRPr lang="en-US" sz="2500" dirty="0"/>
          </a:p>
        </p:txBody>
      </p:sp>
      <p:sp>
        <p:nvSpPr>
          <p:cNvPr id="21" name="Text 16"/>
          <p:cNvSpPr/>
          <p:nvPr/>
        </p:nvSpPr>
        <p:spPr>
          <a:xfrm>
            <a:off x="1823918" y="6247209"/>
            <a:ext cx="5861328" cy="331113"/>
          </a:xfrm>
          <a:prstGeom prst="rect">
            <a:avLst/>
          </a:prstGeom>
          <a:noFill/>
          <a:ln/>
        </p:spPr>
        <p:txBody>
          <a:bodyPr wrap="none" lIns="0" tIns="0" rIns="0" bIns="0" rtlCol="0" anchor="t"/>
          <a:lstStyle/>
          <a:p>
            <a:pPr marL="0" indent="0" algn="l">
              <a:lnSpc>
                <a:spcPts val="2600"/>
              </a:lnSpc>
              <a:buNone/>
            </a:pPr>
            <a:r>
              <a:rPr lang="en-US" sz="2050" dirty="0">
                <a:solidFill>
                  <a:srgbClr val="161613"/>
                </a:solidFill>
                <a:latin typeface="DM Sans Medium" pitchFamily="34" charset="0"/>
                <a:ea typeface="DM Sans Medium" pitchFamily="34" charset="-122"/>
                <a:cs typeface="DM Sans Medium" pitchFamily="34" charset="-120"/>
              </a:rPr>
              <a:t>Schedule D – Deemed application of income under clause (2) of explanation 1 to Section 11(1)</a:t>
            </a:r>
            <a:endParaRPr lang="en-US" sz="2050" dirty="0"/>
          </a:p>
        </p:txBody>
      </p:sp>
      <p:sp>
        <p:nvSpPr>
          <p:cNvPr id="22" name="Text 17"/>
          <p:cNvSpPr/>
          <p:nvPr/>
        </p:nvSpPr>
        <p:spPr>
          <a:xfrm>
            <a:off x="1823917" y="6754892"/>
            <a:ext cx="12041981" cy="837126"/>
          </a:xfrm>
          <a:prstGeom prst="rect">
            <a:avLst/>
          </a:prstGeom>
          <a:noFill/>
          <a:ln/>
        </p:spPr>
        <p:txBody>
          <a:bodyPr wrap="none" lIns="0" tIns="0" rIns="0" bIns="0" rtlCol="0" anchor="t"/>
          <a:lstStyle/>
          <a:p>
            <a:pPr algn="just">
              <a:lnSpc>
                <a:spcPts val="2650"/>
              </a:lnSpc>
            </a:pPr>
            <a:r>
              <a:rPr lang="en-US" sz="1650" dirty="0">
                <a:solidFill>
                  <a:prstClr val="black"/>
                </a:solidFill>
                <a:latin typeface="Inter" panose="020B0604020202020204" charset="0"/>
                <a:ea typeface="Inter" panose="020B0604020202020204" charset="0"/>
              </a:rPr>
              <a:t>To provide relief to charitable and religious trusts in cases where income, although accrued or receivable during the </a:t>
            </a:r>
          </a:p>
          <a:p>
            <a:pPr algn="just">
              <a:lnSpc>
                <a:spcPts val="2650"/>
              </a:lnSpc>
            </a:pPr>
            <a:r>
              <a:rPr lang="en-US" sz="1650" dirty="0">
                <a:solidFill>
                  <a:prstClr val="black"/>
                </a:solidFill>
                <a:latin typeface="Inter" panose="020B0604020202020204" charset="0"/>
                <a:ea typeface="Inter" panose="020B0604020202020204" charset="0"/>
              </a:rPr>
              <a:t>previous year, is not actually received or cannot practically be applied for charitable purposes within that year.</a:t>
            </a:r>
            <a:endParaRPr lang="en-US" sz="1650" dirty="0">
              <a:latin typeface="Inter" panose="020B0604020202020204" charset="0"/>
              <a:ea typeface="Inter" panose="020B060402020202020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A62CCE-1470-9EBA-CFEF-3886A37F7E83}"/>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B4275567-5D2B-B8AD-8981-586C843A5CC4}"/>
              </a:ext>
            </a:extLst>
          </p:cNvPr>
          <p:cNvSpPr/>
          <p:nvPr/>
        </p:nvSpPr>
        <p:spPr>
          <a:xfrm>
            <a:off x="741640" y="582692"/>
            <a:ext cx="7632144" cy="662226"/>
          </a:xfrm>
          <a:prstGeom prst="rect">
            <a:avLst/>
          </a:prstGeom>
          <a:noFill/>
          <a:ln/>
        </p:spPr>
        <p:txBody>
          <a:bodyPr wrap="none" lIns="0" tIns="0" rIns="0" bIns="0" rtlCol="0" anchor="t"/>
          <a:lstStyle/>
          <a:p>
            <a:pPr marL="0" indent="0" algn="l">
              <a:lnSpc>
                <a:spcPts val="5200"/>
              </a:lnSpc>
              <a:buNone/>
            </a:pPr>
            <a:r>
              <a:rPr lang="en-US" sz="4150" dirty="0">
                <a:solidFill>
                  <a:srgbClr val="161613"/>
                </a:solidFill>
                <a:latin typeface="DM Sans Medium" pitchFamily="34" charset="0"/>
                <a:ea typeface="DM Sans Medium" pitchFamily="34" charset="-122"/>
                <a:cs typeface="DM Sans Medium" pitchFamily="34" charset="-120"/>
              </a:rPr>
              <a:t>ITR-7: Key Schedules Overview</a:t>
            </a:r>
            <a:endParaRPr lang="en-US" sz="4150" dirty="0"/>
          </a:p>
        </p:txBody>
      </p:sp>
      <p:sp>
        <p:nvSpPr>
          <p:cNvPr id="3" name="Shape 1">
            <a:extLst>
              <a:ext uri="{FF2B5EF4-FFF2-40B4-BE49-F238E27FC236}">
                <a16:creationId xmlns:a16="http://schemas.microsoft.com/office/drawing/2014/main" id="{5352D3C4-CA0F-70F9-1F47-A37F72F45727}"/>
              </a:ext>
            </a:extLst>
          </p:cNvPr>
          <p:cNvSpPr/>
          <p:nvPr/>
        </p:nvSpPr>
        <p:spPr>
          <a:xfrm>
            <a:off x="741640" y="1562695"/>
            <a:ext cx="13147119" cy="1271468"/>
          </a:xfrm>
          <a:prstGeom prst="roundRect">
            <a:avLst>
              <a:gd name="adj" fmla="val 2500"/>
            </a:avLst>
          </a:prstGeom>
          <a:solidFill>
            <a:srgbClr val="F9F8F5"/>
          </a:solidFill>
          <a:ln w="22860">
            <a:solidFill>
              <a:srgbClr val="D3D1C9"/>
            </a:solidFill>
            <a:prstDash val="solid"/>
          </a:ln>
        </p:spPr>
        <p:txBody>
          <a:bodyPr/>
          <a:lstStyle/>
          <a:p>
            <a:endParaRPr lang="en-IN"/>
          </a:p>
        </p:txBody>
      </p:sp>
      <p:sp>
        <p:nvSpPr>
          <p:cNvPr id="4" name="Shape 2">
            <a:extLst>
              <a:ext uri="{FF2B5EF4-FFF2-40B4-BE49-F238E27FC236}">
                <a16:creationId xmlns:a16="http://schemas.microsoft.com/office/drawing/2014/main" id="{53253C0A-A9C0-9FBD-54A6-B397D965F77F}"/>
              </a:ext>
            </a:extLst>
          </p:cNvPr>
          <p:cNvSpPr/>
          <p:nvPr/>
        </p:nvSpPr>
        <p:spPr>
          <a:xfrm>
            <a:off x="764500" y="1585555"/>
            <a:ext cx="847606" cy="1225748"/>
          </a:xfrm>
          <a:prstGeom prst="roundRect">
            <a:avLst>
              <a:gd name="adj" fmla="val 514"/>
            </a:avLst>
          </a:prstGeom>
          <a:solidFill>
            <a:srgbClr val="EDEBE3"/>
          </a:solidFill>
          <a:ln/>
        </p:spPr>
        <p:txBody>
          <a:bodyPr/>
          <a:lstStyle/>
          <a:p>
            <a:endParaRPr lang="en-IN"/>
          </a:p>
        </p:txBody>
      </p:sp>
      <p:pic>
        <p:nvPicPr>
          <p:cNvPr id="5" name="Image 0" descr="preencoded.png">
            <a:extLst>
              <a:ext uri="{FF2B5EF4-FFF2-40B4-BE49-F238E27FC236}">
                <a16:creationId xmlns:a16="http://schemas.microsoft.com/office/drawing/2014/main" id="{C932EBC7-5E53-85AB-7F15-EE7A0E1F130B}"/>
              </a:ext>
            </a:extLst>
          </p:cNvPr>
          <p:cNvPicPr>
            <a:picLocks noChangeAspect="1"/>
          </p:cNvPicPr>
          <p:nvPr/>
        </p:nvPicPr>
        <p:blipFill>
          <a:blip r:embed="rId3"/>
          <a:stretch>
            <a:fillRect/>
          </a:stretch>
        </p:blipFill>
        <p:spPr>
          <a:xfrm>
            <a:off x="1029414" y="1999774"/>
            <a:ext cx="317778" cy="397312"/>
          </a:xfrm>
          <a:prstGeom prst="rect">
            <a:avLst/>
          </a:prstGeom>
        </p:spPr>
      </p:pic>
      <p:sp>
        <p:nvSpPr>
          <p:cNvPr id="6" name="Text 3">
            <a:extLst>
              <a:ext uri="{FF2B5EF4-FFF2-40B4-BE49-F238E27FC236}">
                <a16:creationId xmlns:a16="http://schemas.microsoft.com/office/drawing/2014/main" id="{F06A830F-5B96-981A-F511-370B634DFD50}"/>
              </a:ext>
            </a:extLst>
          </p:cNvPr>
          <p:cNvSpPr/>
          <p:nvPr/>
        </p:nvSpPr>
        <p:spPr>
          <a:xfrm>
            <a:off x="1823918" y="1797368"/>
            <a:ext cx="5467231" cy="331113"/>
          </a:xfrm>
          <a:prstGeom prst="rect">
            <a:avLst/>
          </a:prstGeom>
          <a:noFill/>
          <a:ln/>
        </p:spPr>
        <p:txBody>
          <a:bodyPr wrap="none" lIns="0" tIns="0" rIns="0" bIns="0" rtlCol="0" anchor="t"/>
          <a:lstStyle/>
          <a:p>
            <a:pPr>
              <a:lnSpc>
                <a:spcPts val="2600"/>
              </a:lnSpc>
            </a:pPr>
            <a:r>
              <a:rPr lang="en-US" sz="2050" dirty="0">
                <a:solidFill>
                  <a:srgbClr val="161613"/>
                </a:solidFill>
                <a:latin typeface="DM Sans Medium" pitchFamily="34" charset="0"/>
                <a:ea typeface="DM Sans Medium" pitchFamily="34" charset="-122"/>
                <a:cs typeface="DM Sans Medium" pitchFamily="34" charset="-120"/>
              </a:rPr>
              <a:t>Schedule DA - </a:t>
            </a:r>
            <a:r>
              <a:rPr lang="en-US" sz="2050" dirty="0">
                <a:solidFill>
                  <a:srgbClr val="161613"/>
                </a:solidFill>
                <a:latin typeface="DM Sans Medium" pitchFamily="34" charset="0"/>
              </a:rPr>
              <a:t>Details of Application from Corpus and Loans</a:t>
            </a:r>
            <a:endParaRPr lang="en-US" sz="2050" dirty="0"/>
          </a:p>
        </p:txBody>
      </p:sp>
      <p:sp>
        <p:nvSpPr>
          <p:cNvPr id="7" name="Text 4">
            <a:extLst>
              <a:ext uri="{FF2B5EF4-FFF2-40B4-BE49-F238E27FC236}">
                <a16:creationId xmlns:a16="http://schemas.microsoft.com/office/drawing/2014/main" id="{023A323E-AB8B-1BD5-46B8-9E7EE47E219C}"/>
              </a:ext>
            </a:extLst>
          </p:cNvPr>
          <p:cNvSpPr/>
          <p:nvPr/>
        </p:nvSpPr>
        <p:spPr>
          <a:xfrm>
            <a:off x="1823918" y="2255520"/>
            <a:ext cx="12041981" cy="339090"/>
          </a:xfrm>
          <a:prstGeom prst="rect">
            <a:avLst/>
          </a:prstGeom>
          <a:noFill/>
          <a:ln/>
        </p:spPr>
        <p:txBody>
          <a:bodyPr wrap="none" lIns="0" tIns="0" rIns="0" bIns="0" rtlCol="0" anchor="t"/>
          <a:lstStyle/>
          <a:p>
            <a:pPr>
              <a:lnSpc>
                <a:spcPts val="2650"/>
              </a:lnSpc>
            </a:pPr>
            <a:r>
              <a:rPr lang="en-US" sz="1650" dirty="0" err="1">
                <a:solidFill>
                  <a:prstClr val="black"/>
                </a:solidFill>
                <a:latin typeface="Inter" panose="020B0604020202020204" charset="0"/>
                <a:ea typeface="Inter" panose="020B0604020202020204" charset="0"/>
                <a:cs typeface="Inter" pitchFamily="34" charset="-120"/>
              </a:rPr>
              <a:t>U</a:t>
            </a:r>
            <a:r>
              <a:rPr lang="en-US" sz="1650" dirty="0" err="1">
                <a:solidFill>
                  <a:prstClr val="black"/>
                </a:solidFill>
                <a:latin typeface="Inter" panose="020B0604020202020204" charset="0"/>
                <a:ea typeface="Inter" panose="020B0604020202020204" charset="0"/>
              </a:rPr>
              <a:t>tilisation</a:t>
            </a:r>
            <a:r>
              <a:rPr lang="en-US" sz="1650" dirty="0">
                <a:solidFill>
                  <a:prstClr val="black"/>
                </a:solidFill>
                <a:latin typeface="Inter" panose="020B0604020202020204" charset="0"/>
                <a:ea typeface="Inter" panose="020B0604020202020204" charset="0"/>
              </a:rPr>
              <a:t> of income applied out of corpus or loan in earlier years and the restoration made during the current year</a:t>
            </a:r>
            <a:endParaRPr lang="en-US" sz="1650" dirty="0">
              <a:latin typeface="Inter" panose="020B0604020202020204" charset="0"/>
              <a:ea typeface="Inter" panose="020B0604020202020204" charset="0"/>
            </a:endParaRPr>
          </a:p>
        </p:txBody>
      </p:sp>
      <p:sp>
        <p:nvSpPr>
          <p:cNvPr id="8" name="Shape 5">
            <a:extLst>
              <a:ext uri="{FF2B5EF4-FFF2-40B4-BE49-F238E27FC236}">
                <a16:creationId xmlns:a16="http://schemas.microsoft.com/office/drawing/2014/main" id="{1C62794F-B525-8004-530D-406A466A79A0}"/>
              </a:ext>
            </a:extLst>
          </p:cNvPr>
          <p:cNvSpPr/>
          <p:nvPr/>
        </p:nvSpPr>
        <p:spPr>
          <a:xfrm>
            <a:off x="741640" y="3045976"/>
            <a:ext cx="13147119" cy="1271468"/>
          </a:xfrm>
          <a:prstGeom prst="roundRect">
            <a:avLst>
              <a:gd name="adj" fmla="val 2500"/>
            </a:avLst>
          </a:prstGeom>
          <a:solidFill>
            <a:srgbClr val="F9F8F5"/>
          </a:solidFill>
          <a:ln w="22860">
            <a:solidFill>
              <a:srgbClr val="D3D1C9"/>
            </a:solidFill>
            <a:prstDash val="solid"/>
          </a:ln>
        </p:spPr>
        <p:txBody>
          <a:bodyPr/>
          <a:lstStyle/>
          <a:p>
            <a:endParaRPr lang="en-IN"/>
          </a:p>
        </p:txBody>
      </p:sp>
      <p:sp>
        <p:nvSpPr>
          <p:cNvPr id="9" name="Shape 6">
            <a:extLst>
              <a:ext uri="{FF2B5EF4-FFF2-40B4-BE49-F238E27FC236}">
                <a16:creationId xmlns:a16="http://schemas.microsoft.com/office/drawing/2014/main" id="{378CCF16-5C06-213B-04E6-5234863258E4}"/>
              </a:ext>
            </a:extLst>
          </p:cNvPr>
          <p:cNvSpPr/>
          <p:nvPr/>
        </p:nvSpPr>
        <p:spPr>
          <a:xfrm>
            <a:off x="764500" y="3068836"/>
            <a:ext cx="847606" cy="1225748"/>
          </a:xfrm>
          <a:prstGeom prst="roundRect">
            <a:avLst>
              <a:gd name="adj" fmla="val 514"/>
            </a:avLst>
          </a:prstGeom>
          <a:solidFill>
            <a:srgbClr val="EDEBE3"/>
          </a:solidFill>
          <a:ln/>
        </p:spPr>
        <p:txBody>
          <a:bodyPr/>
          <a:lstStyle/>
          <a:p>
            <a:endParaRPr lang="en-IN"/>
          </a:p>
        </p:txBody>
      </p:sp>
      <p:pic>
        <p:nvPicPr>
          <p:cNvPr id="10" name="Image 1" descr="preencoded.png">
            <a:extLst>
              <a:ext uri="{FF2B5EF4-FFF2-40B4-BE49-F238E27FC236}">
                <a16:creationId xmlns:a16="http://schemas.microsoft.com/office/drawing/2014/main" id="{9BCECC06-88E5-5F02-5D20-DE558DD579ED}"/>
              </a:ext>
            </a:extLst>
          </p:cNvPr>
          <p:cNvPicPr>
            <a:picLocks noChangeAspect="1"/>
          </p:cNvPicPr>
          <p:nvPr/>
        </p:nvPicPr>
        <p:blipFill>
          <a:blip r:embed="rId4"/>
          <a:stretch>
            <a:fillRect/>
          </a:stretch>
        </p:blipFill>
        <p:spPr>
          <a:xfrm>
            <a:off x="1029414" y="3483054"/>
            <a:ext cx="317778" cy="397312"/>
          </a:xfrm>
          <a:prstGeom prst="rect">
            <a:avLst/>
          </a:prstGeom>
        </p:spPr>
      </p:pic>
      <p:sp>
        <p:nvSpPr>
          <p:cNvPr id="11" name="Text 7">
            <a:extLst>
              <a:ext uri="{FF2B5EF4-FFF2-40B4-BE49-F238E27FC236}">
                <a16:creationId xmlns:a16="http://schemas.microsoft.com/office/drawing/2014/main" id="{25932F94-2935-8A6C-A54D-4D55DC9C01F3}"/>
              </a:ext>
            </a:extLst>
          </p:cNvPr>
          <p:cNvSpPr/>
          <p:nvPr/>
        </p:nvSpPr>
        <p:spPr>
          <a:xfrm>
            <a:off x="1823918" y="3280648"/>
            <a:ext cx="5338286" cy="331113"/>
          </a:xfrm>
          <a:prstGeom prst="rect">
            <a:avLst/>
          </a:prstGeom>
          <a:noFill/>
          <a:ln/>
        </p:spPr>
        <p:txBody>
          <a:bodyPr wrap="none" lIns="0" tIns="0" rIns="0" bIns="0" rtlCol="0" anchor="t"/>
          <a:lstStyle/>
          <a:p>
            <a:pPr marL="0" indent="0" algn="l">
              <a:lnSpc>
                <a:spcPts val="2600"/>
              </a:lnSpc>
              <a:buNone/>
            </a:pPr>
            <a:r>
              <a:rPr lang="en-US" sz="2050" dirty="0">
                <a:solidFill>
                  <a:srgbClr val="161613"/>
                </a:solidFill>
                <a:latin typeface="DM Sans Medium" pitchFamily="34" charset="0"/>
                <a:ea typeface="DM Sans Medium" pitchFamily="34" charset="-122"/>
                <a:cs typeface="DM Sans Medium" pitchFamily="34" charset="-120"/>
              </a:rPr>
              <a:t>Schedule VC – Voluntary Contribution received</a:t>
            </a:r>
            <a:endParaRPr lang="en-US" sz="2050" dirty="0"/>
          </a:p>
        </p:txBody>
      </p:sp>
      <p:sp>
        <p:nvSpPr>
          <p:cNvPr id="12" name="Text 8">
            <a:extLst>
              <a:ext uri="{FF2B5EF4-FFF2-40B4-BE49-F238E27FC236}">
                <a16:creationId xmlns:a16="http://schemas.microsoft.com/office/drawing/2014/main" id="{0E5057E9-CE66-8F62-B418-FA5143591D10}"/>
              </a:ext>
            </a:extLst>
          </p:cNvPr>
          <p:cNvSpPr/>
          <p:nvPr/>
        </p:nvSpPr>
        <p:spPr>
          <a:xfrm>
            <a:off x="1823918" y="3738801"/>
            <a:ext cx="12041981" cy="339090"/>
          </a:xfrm>
          <a:prstGeom prst="rect">
            <a:avLst/>
          </a:prstGeom>
          <a:noFill/>
          <a:ln/>
        </p:spPr>
        <p:txBody>
          <a:bodyPr wrap="none" lIns="0" tIns="0" rIns="0" bIns="0" rtlCol="0" anchor="t"/>
          <a:lstStyle/>
          <a:p>
            <a:pPr>
              <a:lnSpc>
                <a:spcPts val="2650"/>
              </a:lnSpc>
            </a:pPr>
            <a:r>
              <a:rPr lang="en-US" sz="1650" dirty="0">
                <a:solidFill>
                  <a:prstClr val="black"/>
                </a:solidFill>
                <a:latin typeface="Inter" panose="020B0604020202020204" charset="0"/>
                <a:ea typeface="Inter" panose="020B0604020202020204" charset="0"/>
              </a:rPr>
              <a:t>Captures the complete inflow of voluntary contributions</a:t>
            </a:r>
            <a:r>
              <a:rPr lang="en-US" sz="1650" dirty="0">
                <a:solidFill>
                  <a:srgbClr val="161613"/>
                </a:solidFill>
                <a:latin typeface="Inter" panose="020B0604020202020204" charset="0"/>
                <a:ea typeface="Inter" panose="020B0604020202020204" charset="0"/>
                <a:cs typeface="Inter" pitchFamily="34" charset="-120"/>
              </a:rPr>
              <a:t>.</a:t>
            </a:r>
            <a:endParaRPr lang="en-US" sz="1650" dirty="0">
              <a:latin typeface="Inter" panose="020B0604020202020204" charset="0"/>
              <a:ea typeface="Inter" panose="020B0604020202020204" charset="0"/>
            </a:endParaRPr>
          </a:p>
        </p:txBody>
      </p:sp>
      <p:sp>
        <p:nvSpPr>
          <p:cNvPr id="13" name="Shape 9">
            <a:extLst>
              <a:ext uri="{FF2B5EF4-FFF2-40B4-BE49-F238E27FC236}">
                <a16:creationId xmlns:a16="http://schemas.microsoft.com/office/drawing/2014/main" id="{33097B24-1E9B-F8ED-46FB-2E4D29CCD28F}"/>
              </a:ext>
            </a:extLst>
          </p:cNvPr>
          <p:cNvSpPr/>
          <p:nvPr/>
        </p:nvSpPr>
        <p:spPr>
          <a:xfrm>
            <a:off x="741640" y="4529257"/>
            <a:ext cx="13147119" cy="1271468"/>
          </a:xfrm>
          <a:prstGeom prst="roundRect">
            <a:avLst>
              <a:gd name="adj" fmla="val 2500"/>
            </a:avLst>
          </a:prstGeom>
          <a:solidFill>
            <a:srgbClr val="F9F8F5"/>
          </a:solidFill>
          <a:ln w="22860">
            <a:solidFill>
              <a:srgbClr val="D3D1C9"/>
            </a:solidFill>
            <a:prstDash val="solid"/>
          </a:ln>
        </p:spPr>
        <p:txBody>
          <a:bodyPr/>
          <a:lstStyle/>
          <a:p>
            <a:endParaRPr lang="en-IN" dirty="0"/>
          </a:p>
        </p:txBody>
      </p:sp>
      <p:sp>
        <p:nvSpPr>
          <p:cNvPr id="14" name="Shape 10">
            <a:extLst>
              <a:ext uri="{FF2B5EF4-FFF2-40B4-BE49-F238E27FC236}">
                <a16:creationId xmlns:a16="http://schemas.microsoft.com/office/drawing/2014/main" id="{1F2524BA-677B-6382-2A98-D057FC13F2C5}"/>
              </a:ext>
            </a:extLst>
          </p:cNvPr>
          <p:cNvSpPr/>
          <p:nvPr/>
        </p:nvSpPr>
        <p:spPr>
          <a:xfrm>
            <a:off x="764500" y="4552117"/>
            <a:ext cx="847606" cy="1225748"/>
          </a:xfrm>
          <a:prstGeom prst="roundRect">
            <a:avLst>
              <a:gd name="adj" fmla="val 514"/>
            </a:avLst>
          </a:prstGeom>
          <a:solidFill>
            <a:srgbClr val="EDEBE3"/>
          </a:solidFill>
          <a:ln/>
        </p:spPr>
        <p:txBody>
          <a:bodyPr/>
          <a:lstStyle/>
          <a:p>
            <a:endParaRPr lang="en-IN"/>
          </a:p>
        </p:txBody>
      </p:sp>
      <p:pic>
        <p:nvPicPr>
          <p:cNvPr id="15" name="Image 2" descr="preencoded.png">
            <a:extLst>
              <a:ext uri="{FF2B5EF4-FFF2-40B4-BE49-F238E27FC236}">
                <a16:creationId xmlns:a16="http://schemas.microsoft.com/office/drawing/2014/main" id="{3954F314-20F4-FBBB-03AF-E8DE725E386E}"/>
              </a:ext>
            </a:extLst>
          </p:cNvPr>
          <p:cNvPicPr>
            <a:picLocks noChangeAspect="1"/>
          </p:cNvPicPr>
          <p:nvPr/>
        </p:nvPicPr>
        <p:blipFill>
          <a:blip r:embed="rId5"/>
          <a:stretch>
            <a:fillRect/>
          </a:stretch>
        </p:blipFill>
        <p:spPr>
          <a:xfrm>
            <a:off x="1029414" y="4966335"/>
            <a:ext cx="317778" cy="397312"/>
          </a:xfrm>
          <a:prstGeom prst="rect">
            <a:avLst/>
          </a:prstGeom>
        </p:spPr>
      </p:pic>
      <p:sp>
        <p:nvSpPr>
          <p:cNvPr id="16" name="Text 11">
            <a:extLst>
              <a:ext uri="{FF2B5EF4-FFF2-40B4-BE49-F238E27FC236}">
                <a16:creationId xmlns:a16="http://schemas.microsoft.com/office/drawing/2014/main" id="{04F1723A-7D1A-88EE-AB96-3DB98FC1D62A}"/>
              </a:ext>
            </a:extLst>
          </p:cNvPr>
          <p:cNvSpPr/>
          <p:nvPr/>
        </p:nvSpPr>
        <p:spPr>
          <a:xfrm>
            <a:off x="1823261" y="4706839"/>
            <a:ext cx="11777068" cy="458152"/>
          </a:xfrm>
          <a:prstGeom prst="rect">
            <a:avLst/>
          </a:prstGeom>
          <a:noFill/>
          <a:ln/>
        </p:spPr>
        <p:txBody>
          <a:bodyPr wrap="none" lIns="0" tIns="0" rIns="0" bIns="0" rtlCol="0" anchor="t"/>
          <a:lstStyle/>
          <a:p>
            <a:pPr lvl="0">
              <a:defRPr/>
            </a:pPr>
            <a:r>
              <a:rPr lang="en-US" sz="2050" dirty="0">
                <a:solidFill>
                  <a:srgbClr val="161613"/>
                </a:solidFill>
                <a:latin typeface="DM Sans Medium" pitchFamily="34" charset="0"/>
                <a:ea typeface="DM Sans Medium" pitchFamily="34" charset="-122"/>
                <a:cs typeface="DM Sans Medium" pitchFamily="34" charset="-120"/>
              </a:rPr>
              <a:t>Schedule IA - </a:t>
            </a:r>
            <a:r>
              <a:rPr lang="en-US" sz="2050" dirty="0">
                <a:solidFill>
                  <a:srgbClr val="161613"/>
                </a:solidFill>
                <a:latin typeface="DM Sans Medium" pitchFamily="34" charset="0"/>
              </a:rPr>
              <a:t>To report the taxability of income accumulated in earlier years</a:t>
            </a:r>
          </a:p>
          <a:p>
            <a:pPr marL="0" indent="0" algn="l">
              <a:lnSpc>
                <a:spcPts val="2600"/>
              </a:lnSpc>
              <a:buNone/>
            </a:pPr>
            <a:endParaRPr lang="en-US" sz="2050" dirty="0"/>
          </a:p>
        </p:txBody>
      </p:sp>
      <p:sp>
        <p:nvSpPr>
          <p:cNvPr id="18" name="Shape 13">
            <a:extLst>
              <a:ext uri="{FF2B5EF4-FFF2-40B4-BE49-F238E27FC236}">
                <a16:creationId xmlns:a16="http://schemas.microsoft.com/office/drawing/2014/main" id="{A6866AB5-2BDC-AF34-FC76-6F5BC06ECC77}"/>
              </a:ext>
            </a:extLst>
          </p:cNvPr>
          <p:cNvSpPr/>
          <p:nvPr/>
        </p:nvSpPr>
        <p:spPr>
          <a:xfrm>
            <a:off x="741640" y="6012537"/>
            <a:ext cx="13147119" cy="1485543"/>
          </a:xfrm>
          <a:prstGeom prst="roundRect">
            <a:avLst>
              <a:gd name="adj" fmla="val 2500"/>
            </a:avLst>
          </a:prstGeom>
          <a:solidFill>
            <a:srgbClr val="F9F8F5"/>
          </a:solidFill>
          <a:ln w="22860">
            <a:solidFill>
              <a:srgbClr val="D3D1C9"/>
            </a:solidFill>
            <a:prstDash val="solid"/>
          </a:ln>
        </p:spPr>
        <p:txBody>
          <a:bodyPr/>
          <a:lstStyle/>
          <a:p>
            <a:endParaRPr lang="en-IN" dirty="0"/>
          </a:p>
        </p:txBody>
      </p:sp>
      <p:sp>
        <p:nvSpPr>
          <p:cNvPr id="19" name="Shape 14">
            <a:extLst>
              <a:ext uri="{FF2B5EF4-FFF2-40B4-BE49-F238E27FC236}">
                <a16:creationId xmlns:a16="http://schemas.microsoft.com/office/drawing/2014/main" id="{C3D7BA1A-0416-4966-967B-3B9A10056E9A}"/>
              </a:ext>
            </a:extLst>
          </p:cNvPr>
          <p:cNvSpPr/>
          <p:nvPr/>
        </p:nvSpPr>
        <p:spPr>
          <a:xfrm>
            <a:off x="764500" y="6035397"/>
            <a:ext cx="847606" cy="1462683"/>
          </a:xfrm>
          <a:prstGeom prst="roundRect">
            <a:avLst>
              <a:gd name="adj" fmla="val 514"/>
            </a:avLst>
          </a:prstGeom>
          <a:solidFill>
            <a:srgbClr val="EDEBE3"/>
          </a:solidFill>
          <a:ln/>
        </p:spPr>
        <p:txBody>
          <a:bodyPr/>
          <a:lstStyle/>
          <a:p>
            <a:endParaRPr lang="en-IN"/>
          </a:p>
        </p:txBody>
      </p:sp>
      <p:sp>
        <p:nvSpPr>
          <p:cNvPr id="20" name="Text 15">
            <a:extLst>
              <a:ext uri="{FF2B5EF4-FFF2-40B4-BE49-F238E27FC236}">
                <a16:creationId xmlns:a16="http://schemas.microsoft.com/office/drawing/2014/main" id="{6CA3B5E3-9D6F-48F6-1671-5E41E90BE5CA}"/>
              </a:ext>
            </a:extLst>
          </p:cNvPr>
          <p:cNvSpPr/>
          <p:nvPr/>
        </p:nvSpPr>
        <p:spPr>
          <a:xfrm>
            <a:off x="1029414" y="6666905"/>
            <a:ext cx="317778" cy="397312"/>
          </a:xfrm>
          <a:prstGeom prst="rect">
            <a:avLst/>
          </a:prstGeom>
          <a:noFill/>
          <a:ln/>
        </p:spPr>
        <p:txBody>
          <a:bodyPr wrap="none" lIns="0" tIns="0" rIns="0" bIns="0" rtlCol="0" anchor="t"/>
          <a:lstStyle/>
          <a:p>
            <a:pPr marL="0" indent="0" algn="l">
              <a:lnSpc>
                <a:spcPts val="2500"/>
              </a:lnSpc>
              <a:buNone/>
            </a:pPr>
            <a:r>
              <a:rPr lang="en-US" sz="2500" dirty="0">
                <a:solidFill>
                  <a:srgbClr val="161613"/>
                </a:solidFill>
                <a:latin typeface="DM Sans Medium" pitchFamily="34" charset="0"/>
                <a:ea typeface="DM Sans Medium" pitchFamily="34" charset="-122"/>
                <a:cs typeface="DM Sans Medium" pitchFamily="34" charset="-120"/>
              </a:rPr>
              <a:t>4</a:t>
            </a:r>
            <a:endParaRPr lang="en-US" sz="2500" dirty="0"/>
          </a:p>
        </p:txBody>
      </p:sp>
      <p:sp>
        <p:nvSpPr>
          <p:cNvPr id="21" name="Text 16">
            <a:extLst>
              <a:ext uri="{FF2B5EF4-FFF2-40B4-BE49-F238E27FC236}">
                <a16:creationId xmlns:a16="http://schemas.microsoft.com/office/drawing/2014/main" id="{DFEB2A4C-DCC9-4BEF-B2EF-A655BD85AD44}"/>
              </a:ext>
            </a:extLst>
          </p:cNvPr>
          <p:cNvSpPr/>
          <p:nvPr/>
        </p:nvSpPr>
        <p:spPr>
          <a:xfrm>
            <a:off x="1823918" y="6247209"/>
            <a:ext cx="5861328" cy="331113"/>
          </a:xfrm>
          <a:prstGeom prst="rect">
            <a:avLst/>
          </a:prstGeom>
          <a:noFill/>
          <a:ln/>
        </p:spPr>
        <p:txBody>
          <a:bodyPr wrap="none" lIns="0" tIns="0" rIns="0" bIns="0" rtlCol="0" anchor="t"/>
          <a:lstStyle/>
          <a:p>
            <a:pPr>
              <a:lnSpc>
                <a:spcPts val="2600"/>
              </a:lnSpc>
            </a:pPr>
            <a:r>
              <a:rPr lang="en-US" sz="2050" dirty="0">
                <a:solidFill>
                  <a:srgbClr val="161613"/>
                </a:solidFill>
                <a:latin typeface="DM Sans Medium" pitchFamily="34" charset="0"/>
                <a:ea typeface="DM Sans Medium" pitchFamily="34" charset="-122"/>
                <a:cs typeface="DM Sans Medium" pitchFamily="34" charset="-120"/>
              </a:rPr>
              <a:t>Schedule A - Amount applied to stated objects of the trust/institution</a:t>
            </a:r>
          </a:p>
        </p:txBody>
      </p:sp>
      <p:sp>
        <p:nvSpPr>
          <p:cNvPr id="23" name="Text 8">
            <a:extLst>
              <a:ext uri="{FF2B5EF4-FFF2-40B4-BE49-F238E27FC236}">
                <a16:creationId xmlns:a16="http://schemas.microsoft.com/office/drawing/2014/main" id="{26560EA6-34AA-2BB5-C7B9-40FD585840ED}"/>
              </a:ext>
            </a:extLst>
          </p:cNvPr>
          <p:cNvSpPr/>
          <p:nvPr/>
        </p:nvSpPr>
        <p:spPr>
          <a:xfrm>
            <a:off x="1823261" y="5058966"/>
            <a:ext cx="12041981" cy="339090"/>
          </a:xfrm>
          <a:prstGeom prst="rect">
            <a:avLst/>
          </a:prstGeom>
          <a:noFill/>
          <a:ln/>
        </p:spPr>
        <p:txBody>
          <a:bodyPr wrap="none" lIns="0" tIns="0" rIns="0" bIns="0" rtlCol="0" anchor="t"/>
          <a:lstStyle/>
          <a:p>
            <a:pPr>
              <a:lnSpc>
                <a:spcPts val="2650"/>
              </a:lnSpc>
            </a:pPr>
            <a:r>
              <a:rPr lang="en-US" sz="1650" dirty="0">
                <a:solidFill>
                  <a:prstClr val="black"/>
                </a:solidFill>
                <a:latin typeface="Inter" panose="020B0604020202020204" charset="0"/>
                <a:ea typeface="Inter" panose="020B0604020202020204" charset="0"/>
              </a:rPr>
              <a:t>to show how much of that accumulation has become taxable because it was either not utilized within the allowed time or </a:t>
            </a:r>
          </a:p>
          <a:p>
            <a:pPr>
              <a:lnSpc>
                <a:spcPts val="2650"/>
              </a:lnSpc>
            </a:pPr>
            <a:r>
              <a:rPr lang="en-US" sz="1650" dirty="0">
                <a:solidFill>
                  <a:prstClr val="black"/>
                </a:solidFill>
                <a:latin typeface="Inter" panose="020B0604020202020204" charset="0"/>
                <a:ea typeface="Inter" panose="020B0604020202020204" charset="0"/>
              </a:rPr>
              <a:t>misapplied.</a:t>
            </a:r>
          </a:p>
          <a:p>
            <a:pPr>
              <a:lnSpc>
                <a:spcPts val="2650"/>
              </a:lnSpc>
            </a:pPr>
            <a:r>
              <a:rPr lang="en-US" sz="1650" dirty="0">
                <a:solidFill>
                  <a:srgbClr val="161613"/>
                </a:solidFill>
                <a:latin typeface="Inter" pitchFamily="34" charset="0"/>
                <a:ea typeface="Inter" pitchFamily="34" charset="-122"/>
                <a:cs typeface="Inter" pitchFamily="34" charset="-120"/>
              </a:rPr>
              <a:t>.</a:t>
            </a:r>
            <a:endParaRPr lang="en-US" sz="1650" dirty="0"/>
          </a:p>
        </p:txBody>
      </p:sp>
      <p:sp>
        <p:nvSpPr>
          <p:cNvPr id="25" name="TextBox 24">
            <a:extLst>
              <a:ext uri="{FF2B5EF4-FFF2-40B4-BE49-F238E27FC236}">
                <a16:creationId xmlns:a16="http://schemas.microsoft.com/office/drawing/2014/main" id="{1D437C10-5510-167E-5853-C7BB7198D8B0}"/>
              </a:ext>
            </a:extLst>
          </p:cNvPr>
          <p:cNvSpPr txBox="1"/>
          <p:nvPr/>
        </p:nvSpPr>
        <p:spPr>
          <a:xfrm>
            <a:off x="1740784" y="6680537"/>
            <a:ext cx="12041324" cy="600164"/>
          </a:xfrm>
          <a:prstGeom prst="rect">
            <a:avLst/>
          </a:prstGeom>
          <a:noFill/>
        </p:spPr>
        <p:txBody>
          <a:bodyPr wrap="square">
            <a:spAutoFit/>
          </a:bodyPr>
          <a:lstStyle/>
          <a:p>
            <a:pPr>
              <a:buNone/>
            </a:pPr>
            <a:r>
              <a:rPr lang="en-US" sz="1650" dirty="0">
                <a:latin typeface="Inter" panose="020B0604020202020204" charset="0"/>
                <a:ea typeface="Inter" panose="020B0604020202020204" charset="0"/>
              </a:rPr>
              <a:t>Schedule A requires the disclosure of any inter-charity donations, specifying amounts given to other registered charitable or religious institutions.</a:t>
            </a:r>
          </a:p>
        </p:txBody>
      </p:sp>
    </p:spTree>
    <p:extLst>
      <p:ext uri="{BB962C8B-B14F-4D97-AF65-F5344CB8AC3E}">
        <p14:creationId xmlns:p14="http://schemas.microsoft.com/office/powerpoint/2010/main" val="6689794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464820" y="365165"/>
            <a:ext cx="7891105" cy="415052"/>
          </a:xfrm>
          <a:prstGeom prst="rect">
            <a:avLst/>
          </a:prstGeom>
          <a:noFill/>
          <a:ln/>
        </p:spPr>
        <p:txBody>
          <a:bodyPr wrap="none" lIns="0" tIns="0" rIns="0" bIns="0" rtlCol="0" anchor="t"/>
          <a:lstStyle/>
          <a:p>
            <a:pPr marL="0" indent="0" algn="l">
              <a:lnSpc>
                <a:spcPts val="3250"/>
              </a:lnSpc>
              <a:buNone/>
            </a:pPr>
            <a:r>
              <a:rPr lang="en-US" sz="2600" dirty="0">
                <a:solidFill>
                  <a:srgbClr val="161613"/>
                </a:solidFill>
                <a:latin typeface="DM Sans Medium" pitchFamily="34" charset="0"/>
                <a:ea typeface="DM Sans Medium" pitchFamily="34" charset="-122"/>
                <a:cs typeface="DM Sans Medium" pitchFamily="34" charset="-120"/>
              </a:rPr>
              <a:t>Form 10AC Sample Pages - Registration Certificate</a:t>
            </a:r>
            <a:endParaRPr lang="en-US" sz="2600" dirty="0"/>
          </a:p>
        </p:txBody>
      </p:sp>
      <p:pic>
        <p:nvPicPr>
          <p:cNvPr id="3" name="Image 0" descr="preencoded.png"/>
          <p:cNvPicPr>
            <a:picLocks noChangeAspect="1"/>
          </p:cNvPicPr>
          <p:nvPr/>
        </p:nvPicPr>
        <p:blipFill>
          <a:blip r:embed="rId3"/>
          <a:stretch>
            <a:fillRect/>
          </a:stretch>
        </p:blipFill>
        <p:spPr>
          <a:xfrm>
            <a:off x="464820" y="1128713"/>
            <a:ext cx="6688455" cy="6607401"/>
          </a:xfrm>
          <a:prstGeom prst="rect">
            <a:avLst/>
          </a:prstGeom>
        </p:spPr>
      </p:pic>
      <p:pic>
        <p:nvPicPr>
          <p:cNvPr id="5" name="Image 1" descr="preencoded.png"/>
          <p:cNvPicPr>
            <a:picLocks noChangeAspect="1"/>
          </p:cNvPicPr>
          <p:nvPr/>
        </p:nvPicPr>
        <p:blipFill>
          <a:blip r:embed="rId4"/>
          <a:stretch>
            <a:fillRect/>
          </a:stretch>
        </p:blipFill>
        <p:spPr>
          <a:xfrm>
            <a:off x="7484745" y="1128713"/>
            <a:ext cx="5852160" cy="6288087"/>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623768"/>
            <a:ext cx="7556421" cy="1417558"/>
          </a:xfrm>
          <a:prstGeom prst="rect">
            <a:avLst/>
          </a:prstGeom>
          <a:noFill/>
          <a:ln/>
        </p:spPr>
        <p:txBody>
          <a:bodyPr wrap="square" lIns="0" tIns="0" rIns="0" bIns="0" rtlCol="0" anchor="t"/>
          <a:lstStyle/>
          <a:p>
            <a:pPr marL="0" indent="0" algn="l">
              <a:lnSpc>
                <a:spcPts val="5550"/>
              </a:lnSpc>
              <a:buNone/>
            </a:pPr>
            <a:r>
              <a:rPr lang="en-US" sz="4450" dirty="0">
                <a:solidFill>
                  <a:srgbClr val="161613"/>
                </a:solidFill>
                <a:latin typeface="DM Sans Medium" pitchFamily="34" charset="0"/>
                <a:ea typeface="DM Sans Medium" pitchFamily="34" charset="-122"/>
                <a:cs typeface="DM Sans Medium" pitchFamily="34" charset="-120"/>
              </a:rPr>
              <a:t>Compliance &amp; Consequences</a:t>
            </a:r>
            <a:endParaRPr lang="en-US" sz="4450" dirty="0"/>
          </a:p>
        </p:txBody>
      </p:sp>
      <p:sp>
        <p:nvSpPr>
          <p:cNvPr id="4" name="Shape 1"/>
          <p:cNvSpPr/>
          <p:nvPr/>
        </p:nvSpPr>
        <p:spPr>
          <a:xfrm>
            <a:off x="793790" y="2381488"/>
            <a:ext cx="7556421" cy="2252305"/>
          </a:xfrm>
          <a:prstGeom prst="roundRect">
            <a:avLst>
              <a:gd name="adj" fmla="val 1511"/>
            </a:avLst>
          </a:prstGeom>
          <a:solidFill>
            <a:srgbClr val="F9F8F5"/>
          </a:solidFill>
          <a:ln w="30480">
            <a:solidFill>
              <a:srgbClr val="D3D1C9"/>
            </a:solidFill>
            <a:prstDash val="solid"/>
          </a:ln>
        </p:spPr>
        <p:txBody>
          <a:bodyPr/>
          <a:lstStyle/>
          <a:p>
            <a:endParaRPr lang="en-IN"/>
          </a:p>
        </p:txBody>
      </p:sp>
      <p:sp>
        <p:nvSpPr>
          <p:cNvPr id="5" name="Shape 2"/>
          <p:cNvSpPr/>
          <p:nvPr/>
        </p:nvSpPr>
        <p:spPr>
          <a:xfrm>
            <a:off x="824270" y="2411968"/>
            <a:ext cx="907256" cy="2191345"/>
          </a:xfrm>
          <a:prstGeom prst="rect">
            <a:avLst/>
          </a:prstGeom>
          <a:solidFill>
            <a:srgbClr val="EDEBE3"/>
          </a:solidFill>
          <a:ln/>
        </p:spPr>
        <p:txBody>
          <a:bodyPr/>
          <a:lstStyle/>
          <a:p>
            <a:endParaRPr lang="en-IN"/>
          </a:p>
        </p:txBody>
      </p:sp>
      <p:pic>
        <p:nvPicPr>
          <p:cNvPr id="6" name="Image 1" descr="preencoded.png"/>
          <p:cNvPicPr>
            <a:picLocks noChangeAspect="1"/>
          </p:cNvPicPr>
          <p:nvPr/>
        </p:nvPicPr>
        <p:blipFill>
          <a:blip r:embed="rId4"/>
          <a:stretch>
            <a:fillRect/>
          </a:stretch>
        </p:blipFill>
        <p:spPr>
          <a:xfrm>
            <a:off x="1107758" y="3294936"/>
            <a:ext cx="340162" cy="425291"/>
          </a:xfrm>
          <a:prstGeom prst="rect">
            <a:avLst/>
          </a:prstGeom>
        </p:spPr>
      </p:pic>
      <p:sp>
        <p:nvSpPr>
          <p:cNvPr id="7" name="Text 3"/>
          <p:cNvSpPr/>
          <p:nvPr/>
        </p:nvSpPr>
        <p:spPr>
          <a:xfrm>
            <a:off x="1958340" y="2638782"/>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61613"/>
                </a:solidFill>
                <a:latin typeface="DM Sans Medium" pitchFamily="34" charset="0"/>
                <a:ea typeface="DM Sans Medium" pitchFamily="34" charset="-122"/>
                <a:cs typeface="DM Sans Medium" pitchFamily="34" charset="-120"/>
              </a:rPr>
              <a:t>Compliance</a:t>
            </a:r>
            <a:endParaRPr lang="en-US" sz="2200" dirty="0"/>
          </a:p>
        </p:txBody>
      </p:sp>
      <p:sp>
        <p:nvSpPr>
          <p:cNvPr id="8" name="Text 4"/>
          <p:cNvSpPr/>
          <p:nvPr/>
        </p:nvSpPr>
        <p:spPr>
          <a:xfrm>
            <a:off x="1958340" y="3129201"/>
            <a:ext cx="6361390"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161613"/>
                </a:solidFill>
                <a:latin typeface="Inter" pitchFamily="34" charset="0"/>
                <a:ea typeface="Inter" pitchFamily="34" charset="-122"/>
                <a:cs typeface="Inter" pitchFamily="34" charset="-120"/>
              </a:rPr>
              <a:t>Follow Section 11(5) and Rule 17C strictly</a:t>
            </a:r>
            <a:endParaRPr lang="en-US" sz="1750" dirty="0"/>
          </a:p>
        </p:txBody>
      </p:sp>
      <p:sp>
        <p:nvSpPr>
          <p:cNvPr id="9" name="Text 5"/>
          <p:cNvSpPr/>
          <p:nvPr/>
        </p:nvSpPr>
        <p:spPr>
          <a:xfrm>
            <a:off x="1958340" y="3571399"/>
            <a:ext cx="6361390"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161613"/>
                </a:solidFill>
                <a:latin typeface="Inter" pitchFamily="34" charset="0"/>
                <a:ea typeface="Inter" pitchFamily="34" charset="-122"/>
                <a:cs typeface="Inter" pitchFamily="34" charset="-120"/>
              </a:rPr>
              <a:t>Regular audit via Form 10B</a:t>
            </a:r>
            <a:endParaRPr lang="en-US" sz="1750" dirty="0"/>
          </a:p>
        </p:txBody>
      </p:sp>
      <p:sp>
        <p:nvSpPr>
          <p:cNvPr id="10" name="Text 6"/>
          <p:cNvSpPr/>
          <p:nvPr/>
        </p:nvSpPr>
        <p:spPr>
          <a:xfrm>
            <a:off x="1958340" y="4013597"/>
            <a:ext cx="6361390"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161613"/>
                </a:solidFill>
                <a:latin typeface="Inter" pitchFamily="34" charset="0"/>
                <a:ea typeface="Inter" pitchFamily="34" charset="-122"/>
                <a:cs typeface="Inter" pitchFamily="34" charset="-120"/>
              </a:rPr>
              <a:t>Maintain proper documentation for all investments</a:t>
            </a:r>
            <a:endParaRPr lang="en-US" sz="1750" dirty="0"/>
          </a:p>
        </p:txBody>
      </p:sp>
      <p:sp>
        <p:nvSpPr>
          <p:cNvPr id="11" name="Shape 7"/>
          <p:cNvSpPr/>
          <p:nvPr/>
        </p:nvSpPr>
        <p:spPr>
          <a:xfrm>
            <a:off x="793790" y="4860608"/>
            <a:ext cx="7556421" cy="2252305"/>
          </a:xfrm>
          <a:prstGeom prst="roundRect">
            <a:avLst>
              <a:gd name="adj" fmla="val 1511"/>
            </a:avLst>
          </a:prstGeom>
          <a:solidFill>
            <a:srgbClr val="F9F8F5"/>
          </a:solidFill>
          <a:ln w="30480">
            <a:solidFill>
              <a:srgbClr val="D3D1C9"/>
            </a:solidFill>
            <a:prstDash val="solid"/>
          </a:ln>
        </p:spPr>
        <p:txBody>
          <a:bodyPr/>
          <a:lstStyle/>
          <a:p>
            <a:endParaRPr lang="en-IN"/>
          </a:p>
        </p:txBody>
      </p:sp>
      <p:sp>
        <p:nvSpPr>
          <p:cNvPr id="12" name="Shape 8"/>
          <p:cNvSpPr/>
          <p:nvPr/>
        </p:nvSpPr>
        <p:spPr>
          <a:xfrm>
            <a:off x="824270" y="4891088"/>
            <a:ext cx="907256" cy="2191345"/>
          </a:xfrm>
          <a:prstGeom prst="rect">
            <a:avLst/>
          </a:prstGeom>
          <a:solidFill>
            <a:srgbClr val="EDEBE3"/>
          </a:solidFill>
          <a:ln/>
        </p:spPr>
        <p:txBody>
          <a:bodyPr/>
          <a:lstStyle/>
          <a:p>
            <a:endParaRPr lang="en-IN"/>
          </a:p>
        </p:txBody>
      </p:sp>
      <p:pic>
        <p:nvPicPr>
          <p:cNvPr id="13" name="Image 2" descr="preencoded.png"/>
          <p:cNvPicPr>
            <a:picLocks noChangeAspect="1"/>
          </p:cNvPicPr>
          <p:nvPr/>
        </p:nvPicPr>
        <p:blipFill>
          <a:blip r:embed="rId5"/>
          <a:stretch>
            <a:fillRect/>
          </a:stretch>
        </p:blipFill>
        <p:spPr>
          <a:xfrm>
            <a:off x="1107758" y="5774055"/>
            <a:ext cx="340162" cy="425291"/>
          </a:xfrm>
          <a:prstGeom prst="rect">
            <a:avLst/>
          </a:prstGeom>
        </p:spPr>
      </p:pic>
      <p:sp>
        <p:nvSpPr>
          <p:cNvPr id="14" name="Text 9"/>
          <p:cNvSpPr/>
          <p:nvPr/>
        </p:nvSpPr>
        <p:spPr>
          <a:xfrm>
            <a:off x="1958340" y="5117902"/>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61613"/>
                </a:solidFill>
                <a:latin typeface="DM Sans Medium" pitchFamily="34" charset="0"/>
                <a:ea typeface="DM Sans Medium" pitchFamily="34" charset="-122"/>
                <a:cs typeface="DM Sans Medium" pitchFamily="34" charset="-120"/>
              </a:rPr>
              <a:t>Non-Compliance</a:t>
            </a:r>
            <a:endParaRPr lang="en-US" sz="2200" dirty="0"/>
          </a:p>
        </p:txBody>
      </p:sp>
      <p:sp>
        <p:nvSpPr>
          <p:cNvPr id="15" name="Text 10"/>
          <p:cNvSpPr/>
          <p:nvPr/>
        </p:nvSpPr>
        <p:spPr>
          <a:xfrm>
            <a:off x="1958340" y="5608320"/>
            <a:ext cx="6361390"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161613"/>
                </a:solidFill>
                <a:latin typeface="Inter" pitchFamily="34" charset="0"/>
                <a:ea typeface="Inter" pitchFamily="34" charset="-122"/>
                <a:cs typeface="Inter" pitchFamily="34" charset="-120"/>
              </a:rPr>
              <a:t>Income deemed not applied for charitable purposes</a:t>
            </a:r>
            <a:endParaRPr lang="en-US" sz="1750" dirty="0"/>
          </a:p>
        </p:txBody>
      </p:sp>
      <p:sp>
        <p:nvSpPr>
          <p:cNvPr id="16" name="Text 11"/>
          <p:cNvSpPr/>
          <p:nvPr/>
        </p:nvSpPr>
        <p:spPr>
          <a:xfrm>
            <a:off x="1958340" y="6050518"/>
            <a:ext cx="6361390"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161613"/>
                </a:solidFill>
                <a:latin typeface="Inter" pitchFamily="34" charset="0"/>
                <a:ea typeface="Inter" pitchFamily="34" charset="-122"/>
                <a:cs typeface="Inter" pitchFamily="34" charset="-120"/>
              </a:rPr>
              <a:t>Exemption forfeited under Sections 11 &amp; 12</a:t>
            </a:r>
            <a:endParaRPr lang="en-US" sz="1750" dirty="0"/>
          </a:p>
        </p:txBody>
      </p:sp>
      <p:sp>
        <p:nvSpPr>
          <p:cNvPr id="17" name="Text 12"/>
          <p:cNvSpPr/>
          <p:nvPr/>
        </p:nvSpPr>
        <p:spPr>
          <a:xfrm>
            <a:off x="1958340" y="6492716"/>
            <a:ext cx="6361390"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161613"/>
                </a:solidFill>
                <a:latin typeface="Inter" pitchFamily="34" charset="0"/>
                <a:ea typeface="Inter" pitchFamily="34" charset="-122"/>
                <a:cs typeface="Inter" pitchFamily="34" charset="-120"/>
              </a:rPr>
              <a:t>Taxable under Section 13(1)(d)</a:t>
            </a:r>
            <a:endParaRPr lang="en-US" sz="175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1"/>
          <p:cNvSpPr/>
          <p:nvPr/>
        </p:nvSpPr>
        <p:spPr>
          <a:xfrm>
            <a:off x="793790" y="3227427"/>
            <a:ext cx="6936938" cy="708779"/>
          </a:xfrm>
          <a:prstGeom prst="rect">
            <a:avLst/>
          </a:prstGeom>
          <a:noFill/>
          <a:ln/>
        </p:spPr>
        <p:txBody>
          <a:bodyPr wrap="none" lIns="0" tIns="0" rIns="0" bIns="0" rtlCol="0" anchor="t"/>
          <a:lstStyle/>
          <a:p>
            <a:pPr marL="0" marR="0" lvl="0" indent="0" algn="l" defTabSz="914400" rtl="0" eaLnBrk="1" fontAlgn="auto" latinLnBrk="0" hangingPunct="1">
              <a:lnSpc>
                <a:spcPts val="5550"/>
              </a:lnSpc>
              <a:spcBef>
                <a:spcPts val="0"/>
              </a:spcBef>
              <a:spcAft>
                <a:spcPts val="0"/>
              </a:spcAft>
              <a:buClrTx/>
              <a:buSzTx/>
              <a:buFontTx/>
              <a:buNone/>
              <a:tabLst/>
              <a:defRPr/>
            </a:pPr>
            <a:r>
              <a:rPr kumimoji="0" lang="en-US" sz="4450" b="0" i="0" u="none" strike="noStrike" kern="1200" cap="none" spc="0" normalizeH="0" baseline="0" noProof="0" dirty="0">
                <a:ln>
                  <a:noFill/>
                </a:ln>
                <a:solidFill>
                  <a:srgbClr val="161613"/>
                </a:solidFill>
                <a:effectLst/>
                <a:uLnTx/>
                <a:uFillTx/>
                <a:latin typeface="DM Sans Medium" pitchFamily="34" charset="0"/>
                <a:ea typeface="DM Sans Medium" pitchFamily="34" charset="-122"/>
                <a:cs typeface="DM Sans Medium" pitchFamily="34" charset="-120"/>
              </a:rPr>
              <a:t>ITR-7 Schedules Overview</a:t>
            </a:r>
            <a:endParaRPr kumimoji="0" lang="en-US" sz="44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 2"/>
          <p:cNvSpPr/>
          <p:nvPr/>
        </p:nvSpPr>
        <p:spPr>
          <a:xfrm>
            <a:off x="793790" y="4276368"/>
            <a:ext cx="13042821" cy="725805"/>
          </a:xfrm>
          <a:prstGeom prst="rect">
            <a:avLst/>
          </a:prstGeom>
          <a:noFill/>
          <a:ln/>
        </p:spPr>
        <p:txBody>
          <a:bodyPr wrap="square" lIns="0" tIns="0" rIns="0" bIns="0" rtlCol="0" anchor="t"/>
          <a:lstStyle/>
          <a:p>
            <a:pPr marL="0" marR="0" lvl="0" indent="0" algn="l" defTabSz="914400" rtl="0" eaLnBrk="1" fontAlgn="auto" latinLnBrk="0" hangingPunct="1">
              <a:lnSpc>
                <a:spcPts val="2850"/>
              </a:lnSpc>
              <a:spcBef>
                <a:spcPts val="0"/>
              </a:spcBef>
              <a:spcAft>
                <a:spcPts val="0"/>
              </a:spcAft>
              <a:buClrTx/>
              <a:buSzTx/>
              <a:buFontTx/>
              <a:buNone/>
              <a:tabLst/>
              <a:defRPr/>
            </a:pPr>
            <a:r>
              <a:rPr kumimoji="0" lang="en-US" sz="1750" b="0" i="0" u="none" strike="noStrike" kern="1200" cap="none" spc="0" normalizeH="0" baseline="0" noProof="0" dirty="0">
                <a:ln>
                  <a:noFill/>
                </a:ln>
                <a:solidFill>
                  <a:srgbClr val="161613"/>
                </a:solidFill>
                <a:effectLst/>
                <a:uLnTx/>
                <a:uFillTx/>
                <a:latin typeface="Inter" pitchFamily="34" charset="0"/>
                <a:ea typeface="Inter" pitchFamily="34" charset="-122"/>
                <a:cs typeface="Inter" pitchFamily="34" charset="-120"/>
              </a:rPr>
              <a:t>This section provides detailed information about each ITR-7 schedule, their purposes, and audit reporting requirements for trusts and charitable institutions.</a:t>
            </a:r>
            <a:endParaRPr kumimoji="0" lang="en-US" sz="17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901303"/>
            <a:ext cx="12433459" cy="566976"/>
          </a:xfrm>
          <a:prstGeom prst="rect">
            <a:avLst/>
          </a:prstGeom>
          <a:noFill/>
          <a:ln/>
        </p:spPr>
        <p:txBody>
          <a:bodyPr wrap="none" lIns="0" tIns="0" rIns="0" bIns="0" rtlCol="0" anchor="t"/>
          <a:lstStyle/>
          <a:p>
            <a:pPr>
              <a:lnSpc>
                <a:spcPts val="4450"/>
              </a:lnSpc>
            </a:pPr>
            <a:r>
              <a:rPr lang="en-US" sz="3550" dirty="0">
                <a:solidFill>
                  <a:srgbClr val="161613"/>
                </a:solidFill>
                <a:latin typeface="DM Sans Medium" pitchFamily="34" charset="0"/>
                <a:ea typeface="DM Sans Medium" pitchFamily="34" charset="-122"/>
                <a:cs typeface="DM Sans Medium" pitchFamily="34" charset="-120"/>
              </a:rPr>
              <a:t>Schedule I - </a:t>
            </a:r>
            <a:r>
              <a:rPr lang="en-US" sz="3550" dirty="0">
                <a:solidFill>
                  <a:srgbClr val="161613"/>
                </a:solidFill>
                <a:latin typeface="DM Sans Medium" pitchFamily="34" charset="0"/>
              </a:rPr>
              <a:t>Accumulation or Set-Apart of Income for </a:t>
            </a:r>
          </a:p>
          <a:p>
            <a:pPr>
              <a:lnSpc>
                <a:spcPts val="4450"/>
              </a:lnSpc>
            </a:pPr>
            <a:r>
              <a:rPr lang="en-US" sz="3550" dirty="0">
                <a:solidFill>
                  <a:srgbClr val="161613"/>
                </a:solidFill>
                <a:latin typeface="DM Sans Medium" pitchFamily="34" charset="0"/>
              </a:rPr>
              <a:t>Future Application – Form 10</a:t>
            </a:r>
          </a:p>
        </p:txBody>
      </p:sp>
      <p:sp>
        <p:nvSpPr>
          <p:cNvPr id="3" name="Text 1"/>
          <p:cNvSpPr/>
          <p:nvPr/>
        </p:nvSpPr>
        <p:spPr>
          <a:xfrm>
            <a:off x="793790" y="2096065"/>
            <a:ext cx="13042821" cy="580549"/>
          </a:xfrm>
          <a:prstGeom prst="rect">
            <a:avLst/>
          </a:prstGeom>
          <a:noFill/>
          <a:ln/>
        </p:spPr>
        <p:txBody>
          <a:bodyPr wrap="square" lIns="0" tIns="0" rIns="0" bIns="0" rtlCol="0" anchor="t"/>
          <a:lstStyle/>
          <a:p>
            <a:pPr>
              <a:lnSpc>
                <a:spcPts val="2250"/>
              </a:lnSpc>
            </a:pPr>
            <a:r>
              <a:rPr lang="en-US" sz="1500" b="1" dirty="0">
                <a:solidFill>
                  <a:srgbClr val="161613"/>
                </a:solidFill>
                <a:latin typeface="Inter" panose="020B0604020202020204" charset="0"/>
                <a:ea typeface="Inter" panose="020B0604020202020204" charset="0"/>
                <a:cs typeface="Inter" pitchFamily="34" charset="-120"/>
              </a:rPr>
              <a:t>Purpose:</a:t>
            </a:r>
            <a:r>
              <a:rPr lang="en-US" sz="1500" dirty="0">
                <a:solidFill>
                  <a:srgbClr val="161613"/>
                </a:solidFill>
                <a:latin typeface="Inter" panose="020B0604020202020204" charset="0"/>
                <a:ea typeface="Inter" panose="020B0604020202020204" charset="0"/>
                <a:cs typeface="Inter" pitchFamily="34" charset="-120"/>
              </a:rPr>
              <a:t> </a:t>
            </a:r>
            <a:r>
              <a:rPr lang="en-US" sz="1500" dirty="0">
                <a:latin typeface="Inter" panose="020B0604020202020204" charset="0"/>
                <a:ea typeface="Inter" panose="020B0604020202020204" charset="0"/>
              </a:rPr>
              <a:t>must be filled when income accumulated exceeds 15% of total income. This schedule is essential for trusts claiming exemption under section 11(2) for accumulation purposes.</a:t>
            </a:r>
          </a:p>
          <a:p>
            <a:pPr>
              <a:lnSpc>
                <a:spcPts val="2250"/>
              </a:lnSpc>
            </a:pPr>
            <a:r>
              <a:rPr lang="en-US" sz="1500" b="1" dirty="0">
                <a:solidFill>
                  <a:srgbClr val="161613"/>
                </a:solidFill>
                <a:latin typeface="Inter" panose="020B0604020202020204" charset="0"/>
                <a:ea typeface="Inter" panose="020B0604020202020204" charset="0"/>
              </a:rPr>
              <a:t>Compliance required:</a:t>
            </a:r>
            <a:r>
              <a:rPr lang="en-US" sz="1500" dirty="0">
                <a:solidFill>
                  <a:srgbClr val="161613"/>
                </a:solidFill>
                <a:latin typeface="Inter" panose="020B0604020202020204" charset="0"/>
                <a:ea typeface="Inter" panose="020B0604020202020204" charset="0"/>
              </a:rPr>
              <a:t> Form 10B – Schedule AC - Clause 37(a), 31(xx) || Form 10BB - Clause 23(xviii) of Form 10BB</a:t>
            </a:r>
            <a:endParaRPr lang="en-US" sz="1500" dirty="0">
              <a:latin typeface="Inter" panose="020B0604020202020204" charset="0"/>
              <a:ea typeface="Inter" panose="020B0604020202020204" charset="0"/>
            </a:endParaRPr>
          </a:p>
          <a:p>
            <a:pPr>
              <a:lnSpc>
                <a:spcPts val="2250"/>
              </a:lnSpc>
            </a:pPr>
            <a:endParaRPr lang="en-US" sz="1400" dirty="0"/>
          </a:p>
          <a:p>
            <a:pPr marL="0" indent="0" algn="l">
              <a:lnSpc>
                <a:spcPts val="2250"/>
              </a:lnSpc>
              <a:buNone/>
            </a:pPr>
            <a:endParaRPr lang="en-US" sz="1400" dirty="0">
              <a:solidFill>
                <a:srgbClr val="161613"/>
              </a:solidFill>
              <a:latin typeface="Inter" pitchFamily="34" charset="0"/>
              <a:ea typeface="Inter" pitchFamily="34" charset="-122"/>
              <a:cs typeface="Inter" pitchFamily="34" charset="-120"/>
            </a:endParaRPr>
          </a:p>
        </p:txBody>
      </p:sp>
      <p:sp>
        <p:nvSpPr>
          <p:cNvPr id="11" name="Text 9"/>
          <p:cNvSpPr/>
          <p:nvPr/>
        </p:nvSpPr>
        <p:spPr>
          <a:xfrm>
            <a:off x="793790" y="5772626"/>
            <a:ext cx="13042821" cy="290274"/>
          </a:xfrm>
          <a:prstGeom prst="rect">
            <a:avLst/>
          </a:prstGeom>
          <a:noFill/>
          <a:ln/>
        </p:spPr>
        <p:txBody>
          <a:bodyPr wrap="none" lIns="0" tIns="0" rIns="0" bIns="0" rtlCol="0" anchor="t"/>
          <a:lstStyle/>
          <a:p>
            <a:pPr marL="342900" indent="-342900" algn="l">
              <a:lnSpc>
                <a:spcPts val="2250"/>
              </a:lnSpc>
              <a:buSzPct val="100000"/>
              <a:buChar char="•"/>
            </a:pPr>
            <a:endParaRPr lang="en-US" sz="1400" dirty="0"/>
          </a:p>
        </p:txBody>
      </p:sp>
      <p:pic>
        <p:nvPicPr>
          <p:cNvPr id="5" name="Picture 4">
            <a:extLst>
              <a:ext uri="{FF2B5EF4-FFF2-40B4-BE49-F238E27FC236}">
                <a16:creationId xmlns:a16="http://schemas.microsoft.com/office/drawing/2014/main" id="{FAC1034E-C406-BB07-84BD-E67ACBF7F79B}"/>
              </a:ext>
            </a:extLst>
          </p:cNvPr>
          <p:cNvPicPr>
            <a:picLocks noChangeAspect="1"/>
          </p:cNvPicPr>
          <p:nvPr/>
        </p:nvPicPr>
        <p:blipFill>
          <a:blip r:embed="rId3"/>
          <a:stretch>
            <a:fillRect/>
          </a:stretch>
        </p:blipFill>
        <p:spPr>
          <a:xfrm>
            <a:off x="793790" y="3529696"/>
            <a:ext cx="5763429" cy="1716764"/>
          </a:xfrm>
          <a:prstGeom prst="rect">
            <a:avLst/>
          </a:prstGeom>
        </p:spPr>
      </p:pic>
      <p:pic>
        <p:nvPicPr>
          <p:cNvPr id="7" name="Picture 6">
            <a:extLst>
              <a:ext uri="{FF2B5EF4-FFF2-40B4-BE49-F238E27FC236}">
                <a16:creationId xmlns:a16="http://schemas.microsoft.com/office/drawing/2014/main" id="{3B4A8F59-4A14-FE68-E501-6C0477652DD9}"/>
              </a:ext>
            </a:extLst>
          </p:cNvPr>
          <p:cNvPicPr>
            <a:picLocks noChangeAspect="1"/>
          </p:cNvPicPr>
          <p:nvPr/>
        </p:nvPicPr>
        <p:blipFill>
          <a:blip r:embed="rId4"/>
          <a:stretch>
            <a:fillRect/>
          </a:stretch>
        </p:blipFill>
        <p:spPr>
          <a:xfrm>
            <a:off x="774737" y="5207656"/>
            <a:ext cx="5782482" cy="2305372"/>
          </a:xfrm>
          <a:prstGeom prst="rect">
            <a:avLst/>
          </a:prstGeom>
        </p:spPr>
      </p:pic>
      <p:pic>
        <p:nvPicPr>
          <p:cNvPr id="9" name="Picture 8">
            <a:extLst>
              <a:ext uri="{FF2B5EF4-FFF2-40B4-BE49-F238E27FC236}">
                <a16:creationId xmlns:a16="http://schemas.microsoft.com/office/drawing/2014/main" id="{39CDEC17-6AAD-A616-A5C3-E714AAEAC844}"/>
              </a:ext>
            </a:extLst>
          </p:cNvPr>
          <p:cNvPicPr>
            <a:picLocks noChangeAspect="1"/>
          </p:cNvPicPr>
          <p:nvPr/>
        </p:nvPicPr>
        <p:blipFill>
          <a:blip r:embed="rId5"/>
          <a:stretch>
            <a:fillRect/>
          </a:stretch>
        </p:blipFill>
        <p:spPr>
          <a:xfrm>
            <a:off x="7718703" y="3529696"/>
            <a:ext cx="5782482" cy="4067743"/>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4F92D3-3D6F-7A16-D097-1FCEB448CD23}"/>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D83E0EF5-B50D-76EA-8867-C794D263E7E5}"/>
              </a:ext>
            </a:extLst>
          </p:cNvPr>
          <p:cNvSpPr/>
          <p:nvPr/>
        </p:nvSpPr>
        <p:spPr>
          <a:xfrm>
            <a:off x="793790" y="901303"/>
            <a:ext cx="12433459" cy="929878"/>
          </a:xfrm>
          <a:prstGeom prst="rect">
            <a:avLst/>
          </a:prstGeom>
          <a:noFill/>
          <a:ln/>
        </p:spPr>
        <p:txBody>
          <a:bodyPr wrap="none" lIns="0" tIns="0" rIns="0" bIns="0" rtlCol="0" anchor="t"/>
          <a:lstStyle/>
          <a:p>
            <a:r>
              <a:rPr lang="en-US" sz="3550" dirty="0">
                <a:solidFill>
                  <a:srgbClr val="161613"/>
                </a:solidFill>
                <a:latin typeface="DM Sans Medium" pitchFamily="34" charset="0"/>
                <a:ea typeface="DM Sans Medium" pitchFamily="34" charset="-122"/>
                <a:cs typeface="DM Sans Medium" pitchFamily="34" charset="-120"/>
              </a:rPr>
              <a:t>Schedule IA - </a:t>
            </a:r>
            <a:r>
              <a:rPr lang="en-US" sz="3550" dirty="0">
                <a:solidFill>
                  <a:srgbClr val="161613"/>
                </a:solidFill>
                <a:latin typeface="DM Sans Medium" pitchFamily="34" charset="0"/>
              </a:rPr>
              <a:t>To report the taxability of income accumulated </a:t>
            </a:r>
          </a:p>
          <a:p>
            <a:r>
              <a:rPr lang="en-US" sz="3550" dirty="0">
                <a:solidFill>
                  <a:srgbClr val="161613"/>
                </a:solidFill>
                <a:latin typeface="DM Sans Medium" pitchFamily="34" charset="0"/>
              </a:rPr>
              <a:t>in earlier year</a:t>
            </a:r>
          </a:p>
        </p:txBody>
      </p:sp>
      <p:sp>
        <p:nvSpPr>
          <p:cNvPr id="3" name="Text 1">
            <a:extLst>
              <a:ext uri="{FF2B5EF4-FFF2-40B4-BE49-F238E27FC236}">
                <a16:creationId xmlns:a16="http://schemas.microsoft.com/office/drawing/2014/main" id="{CACB7112-C057-B3D1-F298-AD2A24215CEE}"/>
              </a:ext>
            </a:extLst>
          </p:cNvPr>
          <p:cNvSpPr/>
          <p:nvPr/>
        </p:nvSpPr>
        <p:spPr>
          <a:xfrm>
            <a:off x="793790" y="2077920"/>
            <a:ext cx="13042821" cy="580549"/>
          </a:xfrm>
          <a:prstGeom prst="rect">
            <a:avLst/>
          </a:prstGeom>
          <a:noFill/>
          <a:ln/>
        </p:spPr>
        <p:txBody>
          <a:bodyPr wrap="square" lIns="0" tIns="0" rIns="0" bIns="0" rtlCol="0" anchor="t"/>
          <a:lstStyle/>
          <a:p>
            <a:pPr>
              <a:lnSpc>
                <a:spcPts val="2250"/>
              </a:lnSpc>
            </a:pPr>
            <a:r>
              <a:rPr lang="en-US" sz="1500" b="1" dirty="0">
                <a:solidFill>
                  <a:srgbClr val="161613"/>
                </a:solidFill>
                <a:latin typeface="Inter" panose="020B0604020202020204" charset="0"/>
                <a:ea typeface="Inter" panose="020B0604020202020204" charset="0"/>
                <a:cs typeface="Inter" pitchFamily="34" charset="-120"/>
              </a:rPr>
              <a:t>Purpose:</a:t>
            </a:r>
            <a:r>
              <a:rPr lang="en-US" sz="1500" dirty="0">
                <a:solidFill>
                  <a:srgbClr val="161613"/>
                </a:solidFill>
                <a:latin typeface="Inter" panose="020B0604020202020204" charset="0"/>
                <a:ea typeface="Inter" panose="020B0604020202020204" charset="0"/>
                <a:cs typeface="Inter" pitchFamily="34" charset="-120"/>
              </a:rPr>
              <a:t> </a:t>
            </a:r>
            <a:r>
              <a:rPr lang="en-US" sz="1500" dirty="0">
                <a:latin typeface="Inter" panose="020B0604020202020204" charset="0"/>
                <a:ea typeface="Inter" panose="020B0604020202020204" charset="0"/>
              </a:rPr>
              <a:t>to show how much of that accumulation has become taxable because it was either not utilized within the allowed time or misapplied.</a:t>
            </a:r>
          </a:p>
          <a:p>
            <a:pPr>
              <a:lnSpc>
                <a:spcPts val="2250"/>
              </a:lnSpc>
            </a:pPr>
            <a:r>
              <a:rPr lang="en-US" sz="1500" b="1" dirty="0">
                <a:solidFill>
                  <a:srgbClr val="161613"/>
                </a:solidFill>
                <a:latin typeface="Inter" panose="020B0604020202020204" charset="0"/>
                <a:ea typeface="Inter" panose="020B0604020202020204" charset="0"/>
              </a:rPr>
              <a:t>Compliance required:</a:t>
            </a:r>
            <a:r>
              <a:rPr lang="en-US" sz="1500" dirty="0">
                <a:solidFill>
                  <a:srgbClr val="161613"/>
                </a:solidFill>
                <a:latin typeface="Inter" panose="020B0604020202020204" charset="0"/>
                <a:ea typeface="Inter" panose="020B0604020202020204" charset="0"/>
              </a:rPr>
              <a:t> Form 10B – Schedule ACA</a:t>
            </a:r>
            <a:endParaRPr lang="en-US" sz="1500" dirty="0">
              <a:latin typeface="Inter" panose="020B0604020202020204" charset="0"/>
              <a:ea typeface="Inter" panose="020B0604020202020204" charset="0"/>
            </a:endParaRPr>
          </a:p>
          <a:p>
            <a:pPr>
              <a:lnSpc>
                <a:spcPts val="2250"/>
              </a:lnSpc>
            </a:pPr>
            <a:endParaRPr lang="en-US" sz="1500" dirty="0">
              <a:latin typeface="Inter" panose="020B0604020202020204" charset="0"/>
              <a:ea typeface="Inter" panose="020B0604020202020204" charset="0"/>
            </a:endParaRPr>
          </a:p>
          <a:p>
            <a:pPr>
              <a:lnSpc>
                <a:spcPts val="2250"/>
              </a:lnSpc>
            </a:pPr>
            <a:r>
              <a:rPr lang="en-US" sz="1500" dirty="0">
                <a:highlight>
                  <a:srgbClr val="FFFF00"/>
                </a:highlight>
                <a:latin typeface="Inter" panose="020B0604020202020204" charset="0"/>
                <a:ea typeface="Inter" panose="020B0604020202020204" charset="0"/>
              </a:rPr>
              <a:t> </a:t>
            </a:r>
          </a:p>
        </p:txBody>
      </p:sp>
      <p:sp>
        <p:nvSpPr>
          <p:cNvPr id="11" name="Text 9">
            <a:extLst>
              <a:ext uri="{FF2B5EF4-FFF2-40B4-BE49-F238E27FC236}">
                <a16:creationId xmlns:a16="http://schemas.microsoft.com/office/drawing/2014/main" id="{B97328BE-83B4-1586-CC47-27BD7A409896}"/>
              </a:ext>
            </a:extLst>
          </p:cNvPr>
          <p:cNvSpPr/>
          <p:nvPr/>
        </p:nvSpPr>
        <p:spPr>
          <a:xfrm>
            <a:off x="793790" y="5772626"/>
            <a:ext cx="13042821" cy="290274"/>
          </a:xfrm>
          <a:prstGeom prst="rect">
            <a:avLst/>
          </a:prstGeom>
          <a:noFill/>
          <a:ln/>
        </p:spPr>
        <p:txBody>
          <a:bodyPr wrap="none" lIns="0" tIns="0" rIns="0" bIns="0" rtlCol="0" anchor="t"/>
          <a:lstStyle/>
          <a:p>
            <a:pPr marL="342900" indent="-342900" algn="l">
              <a:lnSpc>
                <a:spcPts val="2250"/>
              </a:lnSpc>
              <a:buSzPct val="100000"/>
              <a:buChar char="•"/>
            </a:pPr>
            <a:endParaRPr lang="en-US" sz="1400" dirty="0"/>
          </a:p>
        </p:txBody>
      </p:sp>
      <p:pic>
        <p:nvPicPr>
          <p:cNvPr id="6" name="Picture 5">
            <a:extLst>
              <a:ext uri="{FF2B5EF4-FFF2-40B4-BE49-F238E27FC236}">
                <a16:creationId xmlns:a16="http://schemas.microsoft.com/office/drawing/2014/main" id="{BD85A57C-A2CC-79F2-1300-C2D4C82BAF61}"/>
              </a:ext>
            </a:extLst>
          </p:cNvPr>
          <p:cNvPicPr>
            <a:picLocks noChangeAspect="1"/>
          </p:cNvPicPr>
          <p:nvPr/>
        </p:nvPicPr>
        <p:blipFill>
          <a:blip r:embed="rId3"/>
          <a:stretch>
            <a:fillRect/>
          </a:stretch>
        </p:blipFill>
        <p:spPr>
          <a:xfrm>
            <a:off x="2217080" y="3076150"/>
            <a:ext cx="10196240" cy="4633145"/>
          </a:xfrm>
          <a:prstGeom prst="rect">
            <a:avLst/>
          </a:prstGeom>
        </p:spPr>
      </p:pic>
    </p:spTree>
    <p:extLst>
      <p:ext uri="{BB962C8B-B14F-4D97-AF65-F5344CB8AC3E}">
        <p14:creationId xmlns:p14="http://schemas.microsoft.com/office/powerpoint/2010/main" val="3376941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5D48D79E-BF17-3014-EFD4-6A95E120C6C5}"/>
              </a:ext>
            </a:extLst>
          </p:cNvPr>
          <p:cNvGraphicFramePr>
            <a:graphicFrameLocks noGrp="1"/>
          </p:cNvGraphicFramePr>
          <p:nvPr/>
        </p:nvGraphicFramePr>
        <p:xfrm>
          <a:off x="729049" y="247135"/>
          <a:ext cx="13283513" cy="7587050"/>
        </p:xfrm>
        <a:graphic>
          <a:graphicData uri="http://schemas.openxmlformats.org/drawingml/2006/table">
            <a:tbl>
              <a:tblPr/>
              <a:tblGrid>
                <a:gridCol w="1998203">
                  <a:extLst>
                    <a:ext uri="{9D8B030D-6E8A-4147-A177-3AD203B41FA5}">
                      <a16:colId xmlns:a16="http://schemas.microsoft.com/office/drawing/2014/main" val="3663059066"/>
                    </a:ext>
                  </a:extLst>
                </a:gridCol>
                <a:gridCol w="2633996">
                  <a:extLst>
                    <a:ext uri="{9D8B030D-6E8A-4147-A177-3AD203B41FA5}">
                      <a16:colId xmlns:a16="http://schemas.microsoft.com/office/drawing/2014/main" val="3887108445"/>
                    </a:ext>
                  </a:extLst>
                </a:gridCol>
                <a:gridCol w="2906479">
                  <a:extLst>
                    <a:ext uri="{9D8B030D-6E8A-4147-A177-3AD203B41FA5}">
                      <a16:colId xmlns:a16="http://schemas.microsoft.com/office/drawing/2014/main" val="1467902727"/>
                    </a:ext>
                  </a:extLst>
                </a:gridCol>
                <a:gridCol w="2157151">
                  <a:extLst>
                    <a:ext uri="{9D8B030D-6E8A-4147-A177-3AD203B41FA5}">
                      <a16:colId xmlns:a16="http://schemas.microsoft.com/office/drawing/2014/main" val="1289056984"/>
                    </a:ext>
                  </a:extLst>
                </a:gridCol>
                <a:gridCol w="3587684">
                  <a:extLst>
                    <a:ext uri="{9D8B030D-6E8A-4147-A177-3AD203B41FA5}">
                      <a16:colId xmlns:a16="http://schemas.microsoft.com/office/drawing/2014/main" val="310666425"/>
                    </a:ext>
                  </a:extLst>
                </a:gridCol>
              </a:tblGrid>
              <a:tr h="1643656">
                <a:tc>
                  <a:txBody>
                    <a:bodyPr/>
                    <a:lstStyle/>
                    <a:p>
                      <a:pPr algn="ctr" fontAlgn="ctr">
                        <a:buNone/>
                      </a:pPr>
                      <a:r>
                        <a:rPr lang="en-IN" sz="2000" b="1" i="0" u="none" strike="noStrike">
                          <a:solidFill>
                            <a:srgbClr val="000000"/>
                          </a:solidFill>
                          <a:effectLst/>
                          <a:latin typeface="Inter" panose="020B0604020202020204" charset="0"/>
                          <a:ea typeface="Inter" panose="020B0604020202020204" charset="0"/>
                        </a:rPr>
                        <a:t>Type of Donation</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2000" b="1" i="0" u="none" strike="noStrike">
                          <a:solidFill>
                            <a:srgbClr val="000000"/>
                          </a:solidFill>
                          <a:effectLst/>
                          <a:latin typeface="Inter" panose="020B0604020202020204" charset="0"/>
                          <a:ea typeface="Inter" panose="020B0604020202020204" charset="0"/>
                        </a:rPr>
                        <a:t>Treatment for Donor Trust (Application of Income)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2000" b="1" i="0" u="none" strike="noStrike">
                          <a:solidFill>
                            <a:srgbClr val="000000"/>
                          </a:solidFill>
                          <a:effectLst/>
                          <a:latin typeface="Inter" panose="020B0604020202020204" charset="0"/>
                          <a:ea typeface="Inter" panose="020B0604020202020204" charset="0"/>
                        </a:rPr>
                        <a:t>Treatment for Donee Trust (Taxability)</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IN" sz="2000" b="1" i="0" u="none" strike="noStrike">
                          <a:solidFill>
                            <a:srgbClr val="000000"/>
                          </a:solidFill>
                          <a:effectLst/>
                          <a:latin typeface="Inter" panose="020B0604020202020204" charset="0"/>
                          <a:ea typeface="Inter" panose="020B0604020202020204" charset="0"/>
                        </a:rPr>
                        <a:t>Relevant Sections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IN" sz="2000" b="1" i="0" u="none" strike="noStrike">
                          <a:solidFill>
                            <a:srgbClr val="000000"/>
                          </a:solidFill>
                          <a:effectLst/>
                          <a:latin typeface="Inter" panose="020B0604020202020204" charset="0"/>
                          <a:ea typeface="Inter" panose="020B0604020202020204" charset="0"/>
                        </a:rPr>
                        <a:t>Remarks / Notes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30662789"/>
                  </a:ext>
                </a:extLst>
              </a:tr>
              <a:tr h="1783018">
                <a:tc>
                  <a:txBody>
                    <a:bodyPr/>
                    <a:lstStyle/>
                    <a:p>
                      <a:pPr algn="ctr" fontAlgn="ctr">
                        <a:buNone/>
                      </a:pPr>
                      <a:r>
                        <a:rPr lang="en-IN" sz="2000" b="0" i="0" u="none" strike="noStrike" dirty="0">
                          <a:solidFill>
                            <a:srgbClr val="000000"/>
                          </a:solidFill>
                          <a:effectLst/>
                          <a:latin typeface="Inter" panose="020B0604020202020204" charset="0"/>
                          <a:ea typeface="Inter" panose="020B0604020202020204" charset="0"/>
                        </a:rPr>
                        <a:t>Donation - Non-corpus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2000" b="0" i="0" u="none" strike="noStrike">
                          <a:solidFill>
                            <a:srgbClr val="000000"/>
                          </a:solidFill>
                          <a:effectLst/>
                          <a:latin typeface="Inter" panose="020B0604020202020204" charset="0"/>
                          <a:ea typeface="Inter" panose="020B0604020202020204" charset="0"/>
                        </a:rPr>
                        <a:t>Yes, but only 85% allowed as application (from A.Y. 2024-25)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IN" sz="2000" b="0" i="0" u="none" strike="noStrike">
                          <a:solidFill>
                            <a:srgbClr val="000000"/>
                          </a:solidFill>
                          <a:effectLst/>
                          <a:latin typeface="Inter" panose="020B0604020202020204" charset="0"/>
                          <a:ea typeface="Inter" panose="020B0604020202020204" charset="0"/>
                        </a:rPr>
                        <a:t>Taxable as income u/s 12(1)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IN" sz="2000" b="0" i="0" u="none" strike="noStrike">
                          <a:solidFill>
                            <a:srgbClr val="000000"/>
                          </a:solidFill>
                          <a:effectLst/>
                          <a:latin typeface="Inter" panose="020B0604020202020204" charset="0"/>
                          <a:ea typeface="Inter" panose="020B0604020202020204" charset="0"/>
                        </a:rPr>
                        <a:t>Sec 11(1), Explanation 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2000" b="0" i="0" u="none" strike="noStrike">
                          <a:solidFill>
                            <a:srgbClr val="000000"/>
                          </a:solidFill>
                          <a:effectLst/>
                          <a:latin typeface="Inter" panose="020B0604020202020204" charset="0"/>
                          <a:ea typeface="Inter" panose="020B0604020202020204" charset="0"/>
                        </a:rPr>
                        <a:t>Ensure donee is registered u/s 12AA/12AB and disclosure in Form 10B/10BB</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19952983"/>
                  </a:ext>
                </a:extLst>
              </a:tr>
              <a:tr h="1188679">
                <a:tc>
                  <a:txBody>
                    <a:bodyPr/>
                    <a:lstStyle/>
                    <a:p>
                      <a:pPr algn="ctr" fontAlgn="ctr">
                        <a:buNone/>
                      </a:pPr>
                      <a:r>
                        <a:rPr lang="en-IN" sz="2000" b="0" i="0" u="none" strike="noStrike">
                          <a:solidFill>
                            <a:srgbClr val="000000"/>
                          </a:solidFill>
                          <a:effectLst/>
                          <a:latin typeface="Inter" panose="020B0604020202020204" charset="0"/>
                          <a:ea typeface="Inter" panose="020B0604020202020204" charset="0"/>
                        </a:rPr>
                        <a:t>Donation and Corpus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IN" sz="2000" b="0" i="0" u="none" strike="noStrike">
                          <a:solidFill>
                            <a:srgbClr val="000000"/>
                          </a:solidFill>
                          <a:effectLst/>
                          <a:latin typeface="Inter" panose="020B0604020202020204" charset="0"/>
                          <a:ea typeface="Inter" panose="020B0604020202020204" charset="0"/>
                        </a:rPr>
                        <a:t>Not allowed as application</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IN" sz="2000" b="0" i="0" u="none" strike="noStrike">
                          <a:solidFill>
                            <a:srgbClr val="000000"/>
                          </a:solidFill>
                          <a:effectLst/>
                          <a:latin typeface="Inter" panose="020B0604020202020204" charset="0"/>
                          <a:ea typeface="Inter" panose="020B0604020202020204" charset="0"/>
                        </a:rPr>
                        <a:t>Exempt u/s 11(1)(d) as corpus donation</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IN" sz="2000" b="0" i="0" u="none" strike="noStrike">
                          <a:solidFill>
                            <a:srgbClr val="000000"/>
                          </a:solidFill>
                          <a:effectLst/>
                          <a:latin typeface="Inter" panose="020B0604020202020204" charset="0"/>
                          <a:ea typeface="Inter" panose="020B0604020202020204" charset="0"/>
                        </a:rPr>
                        <a:t>Sec 11(1)(d)</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2000" b="0" i="0" u="none" strike="noStrike">
                          <a:solidFill>
                            <a:srgbClr val="000000"/>
                          </a:solidFill>
                          <a:effectLst/>
                          <a:latin typeface="Inter" panose="020B0604020202020204" charset="0"/>
                          <a:ea typeface="Inter" panose="020B0604020202020204" charset="0"/>
                        </a:rPr>
                        <a:t>Corpus donation must have specific written direction</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43915538"/>
                  </a:ext>
                </a:extLst>
              </a:tr>
              <a:tr h="1783018">
                <a:tc>
                  <a:txBody>
                    <a:bodyPr/>
                    <a:lstStyle/>
                    <a:p>
                      <a:pPr algn="ctr" fontAlgn="ctr">
                        <a:buNone/>
                      </a:pPr>
                      <a:r>
                        <a:rPr lang="en-US" sz="2000" b="0" i="0" u="none" strike="noStrike">
                          <a:solidFill>
                            <a:srgbClr val="000000"/>
                          </a:solidFill>
                          <a:effectLst/>
                          <a:latin typeface="Inter" panose="020B0604020202020204" charset="0"/>
                          <a:ea typeface="Inter" panose="020B0604020202020204" charset="0"/>
                        </a:rPr>
                        <a:t>Donation from accumulated funds (u/s 11(2))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2000" b="0" i="0" u="none" strike="noStrike">
                          <a:solidFill>
                            <a:srgbClr val="000000"/>
                          </a:solidFill>
                          <a:effectLst/>
                          <a:latin typeface="Inter" panose="020B0604020202020204" charset="0"/>
                          <a:ea typeface="Inter" panose="020B0604020202020204" charset="0"/>
                        </a:rPr>
                        <a:t>Not allowed unless approved u/s 11(3A)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IN" sz="2000" b="0" i="0" u="none" strike="noStrike">
                          <a:solidFill>
                            <a:srgbClr val="000000"/>
                          </a:solidFill>
                          <a:effectLst/>
                          <a:latin typeface="Inter" panose="020B0604020202020204" charset="0"/>
                          <a:ea typeface="Inter" panose="020B0604020202020204" charset="0"/>
                        </a:rPr>
                        <a:t>Normal treatment applicable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IN" sz="2000" b="0" i="0" u="none" strike="noStrike">
                          <a:solidFill>
                            <a:srgbClr val="000000"/>
                          </a:solidFill>
                          <a:effectLst/>
                          <a:latin typeface="Inter" panose="020B0604020202020204" charset="0"/>
                          <a:ea typeface="Inter" panose="020B0604020202020204" charset="0"/>
                        </a:rPr>
                        <a:t>Sec 11(3A)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2000" b="0" i="0" u="none" strike="noStrike" dirty="0">
                          <a:solidFill>
                            <a:srgbClr val="000000"/>
                          </a:solidFill>
                          <a:effectLst/>
                          <a:latin typeface="Inter" panose="020B0604020202020204" charset="0"/>
                          <a:ea typeface="Inter" panose="020B0604020202020204" charset="0"/>
                        </a:rPr>
                        <a:t>Requires prior approval from AO to be treated as application</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65594500"/>
                  </a:ext>
                </a:extLst>
              </a:tr>
              <a:tr h="1188679">
                <a:tc>
                  <a:txBody>
                    <a:bodyPr/>
                    <a:lstStyle/>
                    <a:p>
                      <a:pPr algn="ctr" fontAlgn="ctr">
                        <a:buNone/>
                      </a:pPr>
                      <a:r>
                        <a:rPr lang="en-IN" sz="2000" b="0" i="0" u="none" strike="noStrike">
                          <a:solidFill>
                            <a:srgbClr val="000000"/>
                          </a:solidFill>
                          <a:effectLst/>
                          <a:latin typeface="Inter" panose="020B0604020202020204" charset="0"/>
                          <a:ea typeface="Inter" panose="020B0604020202020204" charset="0"/>
                        </a:rPr>
                        <a:t>Donation to unregistered trust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IN" sz="2000" b="0" i="0" u="none" strike="noStrike">
                          <a:solidFill>
                            <a:srgbClr val="000000"/>
                          </a:solidFill>
                          <a:effectLst/>
                          <a:latin typeface="Inter" panose="020B0604020202020204" charset="0"/>
                          <a:ea typeface="Inter" panose="020B0604020202020204" charset="0"/>
                        </a:rPr>
                        <a:t>Not allowed as application</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IN" sz="2000" b="0" i="0" u="none" strike="noStrike">
                          <a:solidFill>
                            <a:srgbClr val="000000"/>
                          </a:solidFill>
                          <a:effectLst/>
                          <a:latin typeface="Inter" panose="020B0604020202020204" charset="0"/>
                          <a:ea typeface="Inter" panose="020B0604020202020204" charset="0"/>
                        </a:rPr>
                        <a:t>Taxable, if applicable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2000" b="0" i="0" u="none" strike="noStrike">
                          <a:solidFill>
                            <a:srgbClr val="000000"/>
                          </a:solidFill>
                          <a:effectLst/>
                          <a:latin typeface="Inter" panose="020B0604020202020204" charset="0"/>
                          <a:ea typeface="Inter" panose="020B0604020202020204" charset="0"/>
                        </a:rPr>
                        <a:t>Sec 11(1) read with Sec 12AA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2000" b="0" i="0" u="none" strike="noStrike" dirty="0">
                          <a:solidFill>
                            <a:srgbClr val="000000"/>
                          </a:solidFill>
                          <a:effectLst/>
                          <a:latin typeface="Inter" panose="020B0604020202020204" charset="0"/>
                          <a:ea typeface="Inter" panose="020B0604020202020204" charset="0"/>
                        </a:rPr>
                        <a:t>No exemption if </a:t>
                      </a:r>
                      <a:r>
                        <a:rPr lang="en-US" sz="2000" b="0" i="0" u="none" strike="noStrike" dirty="0" err="1">
                          <a:solidFill>
                            <a:srgbClr val="000000"/>
                          </a:solidFill>
                          <a:effectLst/>
                          <a:latin typeface="Inter" panose="020B0604020202020204" charset="0"/>
                          <a:ea typeface="Inter" panose="020B0604020202020204" charset="0"/>
                        </a:rPr>
                        <a:t>donee</a:t>
                      </a:r>
                      <a:r>
                        <a:rPr lang="en-US" sz="2000" b="0" i="0" u="none" strike="noStrike" dirty="0">
                          <a:solidFill>
                            <a:srgbClr val="000000"/>
                          </a:solidFill>
                          <a:effectLst/>
                          <a:latin typeface="Inter" panose="020B0604020202020204" charset="0"/>
                          <a:ea typeface="Inter" panose="020B0604020202020204" charset="0"/>
                        </a:rPr>
                        <a:t> trust is unregistered</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56258896"/>
                  </a:ext>
                </a:extLst>
              </a:tr>
            </a:tbl>
          </a:graphicData>
        </a:graphic>
      </p:graphicFrame>
    </p:spTree>
    <p:extLst>
      <p:ext uri="{BB962C8B-B14F-4D97-AF65-F5344CB8AC3E}">
        <p14:creationId xmlns:p14="http://schemas.microsoft.com/office/powerpoint/2010/main" val="37629788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9DBABDA-F03C-C97C-5555-793497AA1F09}"/>
              </a:ext>
            </a:extLst>
          </p:cNvPr>
          <p:cNvGraphicFramePr>
            <a:graphicFrameLocks noGrp="1"/>
          </p:cNvGraphicFramePr>
          <p:nvPr>
            <p:extLst>
              <p:ext uri="{D42A27DB-BD31-4B8C-83A1-F6EECF244321}">
                <p14:modId xmlns:p14="http://schemas.microsoft.com/office/powerpoint/2010/main" val="1046461495"/>
              </p:ext>
            </p:extLst>
          </p:nvPr>
        </p:nvGraphicFramePr>
        <p:xfrm>
          <a:off x="702409" y="827441"/>
          <a:ext cx="13246347" cy="6521011"/>
        </p:xfrm>
        <a:graphic>
          <a:graphicData uri="http://schemas.openxmlformats.org/drawingml/2006/table">
            <a:tbl>
              <a:tblPr>
                <a:tableStyleId>{5C22544A-7EE6-4342-B048-85BDC9FD1C3A}</a:tableStyleId>
              </a:tblPr>
              <a:tblGrid>
                <a:gridCol w="779197">
                  <a:extLst>
                    <a:ext uri="{9D8B030D-6E8A-4147-A177-3AD203B41FA5}">
                      <a16:colId xmlns:a16="http://schemas.microsoft.com/office/drawing/2014/main" val="4008376383"/>
                    </a:ext>
                  </a:extLst>
                </a:gridCol>
                <a:gridCol w="503639">
                  <a:extLst>
                    <a:ext uri="{9D8B030D-6E8A-4147-A177-3AD203B41FA5}">
                      <a16:colId xmlns:a16="http://schemas.microsoft.com/office/drawing/2014/main" val="349282703"/>
                    </a:ext>
                  </a:extLst>
                </a:gridCol>
                <a:gridCol w="572863">
                  <a:extLst>
                    <a:ext uri="{9D8B030D-6E8A-4147-A177-3AD203B41FA5}">
                      <a16:colId xmlns:a16="http://schemas.microsoft.com/office/drawing/2014/main" val="2057180468"/>
                    </a:ext>
                  </a:extLst>
                </a:gridCol>
                <a:gridCol w="1017589">
                  <a:extLst>
                    <a:ext uri="{9D8B030D-6E8A-4147-A177-3AD203B41FA5}">
                      <a16:colId xmlns:a16="http://schemas.microsoft.com/office/drawing/2014/main" val="129627290"/>
                    </a:ext>
                  </a:extLst>
                </a:gridCol>
                <a:gridCol w="1022695">
                  <a:extLst>
                    <a:ext uri="{9D8B030D-6E8A-4147-A177-3AD203B41FA5}">
                      <a16:colId xmlns:a16="http://schemas.microsoft.com/office/drawing/2014/main" val="3285358657"/>
                    </a:ext>
                  </a:extLst>
                </a:gridCol>
                <a:gridCol w="954504">
                  <a:extLst>
                    <a:ext uri="{9D8B030D-6E8A-4147-A177-3AD203B41FA5}">
                      <a16:colId xmlns:a16="http://schemas.microsoft.com/office/drawing/2014/main" val="3404869621"/>
                    </a:ext>
                  </a:extLst>
                </a:gridCol>
                <a:gridCol w="897775">
                  <a:extLst>
                    <a:ext uri="{9D8B030D-6E8A-4147-A177-3AD203B41FA5}">
                      <a16:colId xmlns:a16="http://schemas.microsoft.com/office/drawing/2014/main" val="4017345973"/>
                    </a:ext>
                  </a:extLst>
                </a:gridCol>
                <a:gridCol w="485312">
                  <a:extLst>
                    <a:ext uri="{9D8B030D-6E8A-4147-A177-3AD203B41FA5}">
                      <a16:colId xmlns:a16="http://schemas.microsoft.com/office/drawing/2014/main" val="743961287"/>
                    </a:ext>
                  </a:extLst>
                </a:gridCol>
                <a:gridCol w="894601">
                  <a:extLst>
                    <a:ext uri="{9D8B030D-6E8A-4147-A177-3AD203B41FA5}">
                      <a16:colId xmlns:a16="http://schemas.microsoft.com/office/drawing/2014/main" val="1897513228"/>
                    </a:ext>
                  </a:extLst>
                </a:gridCol>
                <a:gridCol w="864523">
                  <a:extLst>
                    <a:ext uri="{9D8B030D-6E8A-4147-A177-3AD203B41FA5}">
                      <a16:colId xmlns:a16="http://schemas.microsoft.com/office/drawing/2014/main" val="363757373"/>
                    </a:ext>
                  </a:extLst>
                </a:gridCol>
                <a:gridCol w="578467">
                  <a:extLst>
                    <a:ext uri="{9D8B030D-6E8A-4147-A177-3AD203B41FA5}">
                      <a16:colId xmlns:a16="http://schemas.microsoft.com/office/drawing/2014/main" val="941141541"/>
                    </a:ext>
                  </a:extLst>
                </a:gridCol>
                <a:gridCol w="779197">
                  <a:extLst>
                    <a:ext uri="{9D8B030D-6E8A-4147-A177-3AD203B41FA5}">
                      <a16:colId xmlns:a16="http://schemas.microsoft.com/office/drawing/2014/main" val="1841314054"/>
                    </a:ext>
                  </a:extLst>
                </a:gridCol>
                <a:gridCol w="886773">
                  <a:extLst>
                    <a:ext uri="{9D8B030D-6E8A-4147-A177-3AD203B41FA5}">
                      <a16:colId xmlns:a16="http://schemas.microsoft.com/office/drawing/2014/main" val="4278821944"/>
                    </a:ext>
                  </a:extLst>
                </a:gridCol>
                <a:gridCol w="798021">
                  <a:extLst>
                    <a:ext uri="{9D8B030D-6E8A-4147-A177-3AD203B41FA5}">
                      <a16:colId xmlns:a16="http://schemas.microsoft.com/office/drawing/2014/main" val="434808454"/>
                    </a:ext>
                  </a:extLst>
                </a:gridCol>
                <a:gridCol w="652797">
                  <a:extLst>
                    <a:ext uri="{9D8B030D-6E8A-4147-A177-3AD203B41FA5}">
                      <a16:colId xmlns:a16="http://schemas.microsoft.com/office/drawing/2014/main" val="2523942579"/>
                    </a:ext>
                  </a:extLst>
                </a:gridCol>
                <a:gridCol w="779197">
                  <a:extLst>
                    <a:ext uri="{9D8B030D-6E8A-4147-A177-3AD203B41FA5}">
                      <a16:colId xmlns:a16="http://schemas.microsoft.com/office/drawing/2014/main" val="839527855"/>
                    </a:ext>
                  </a:extLst>
                </a:gridCol>
                <a:gridCol w="779197">
                  <a:extLst>
                    <a:ext uri="{9D8B030D-6E8A-4147-A177-3AD203B41FA5}">
                      <a16:colId xmlns:a16="http://schemas.microsoft.com/office/drawing/2014/main" val="4247984868"/>
                    </a:ext>
                  </a:extLst>
                </a:gridCol>
              </a:tblGrid>
              <a:tr h="530768">
                <a:tc gridSpan="3">
                  <a:txBody>
                    <a:bodyPr/>
                    <a:lstStyle/>
                    <a:p>
                      <a:pPr algn="ctr" fontAlgn="ctr">
                        <a:buNone/>
                      </a:pPr>
                      <a:r>
                        <a:rPr lang="en-IN" sz="1600" b="1" u="none" strike="noStrike" dirty="0">
                          <a:solidFill>
                            <a:schemeClr val="bg1"/>
                          </a:solidFill>
                          <a:effectLst/>
                          <a:latin typeface="Inter" panose="020B0604020202020204" charset="0"/>
                          <a:ea typeface="Inter" panose="020B0604020202020204" charset="0"/>
                        </a:rPr>
                        <a:t>Schedule I</a:t>
                      </a:r>
                      <a:endParaRPr lang="en-IN" sz="1600" b="1" i="0" u="none" strike="noStrike" dirty="0">
                        <a:solidFill>
                          <a:schemeClr val="bg1"/>
                        </a:solidFill>
                        <a:effectLst/>
                        <a:latin typeface="Inter" panose="020B0604020202020204" charset="0"/>
                        <a:ea typeface="Inter" panose="020B0604020202020204" charset="0"/>
                      </a:endParaRPr>
                    </a:p>
                  </a:txBody>
                  <a:tcPr marL="8490" marR="8490" marT="8490" marB="0" anchor="ctr">
                    <a:solidFill>
                      <a:schemeClr val="accent1"/>
                    </a:solidFill>
                  </a:tcPr>
                </a:tc>
                <a:tc hMerge="1">
                  <a:txBody>
                    <a:bodyPr/>
                    <a:lstStyle/>
                    <a:p>
                      <a:endParaRPr lang="en-IN"/>
                    </a:p>
                  </a:txBody>
                  <a:tcPr/>
                </a:tc>
                <a:tc hMerge="1">
                  <a:txBody>
                    <a:bodyPr/>
                    <a:lstStyle/>
                    <a:p>
                      <a:endParaRPr lang="en-IN"/>
                    </a:p>
                  </a:txBody>
                  <a:tcPr/>
                </a:tc>
                <a:tc gridSpan="14">
                  <a:txBody>
                    <a:bodyPr/>
                    <a:lstStyle/>
                    <a:p>
                      <a:pPr algn="l" fontAlgn="ctr">
                        <a:buNone/>
                      </a:pPr>
                      <a:r>
                        <a:rPr lang="en-IN" sz="1600" b="1" u="none" strike="noStrike" dirty="0">
                          <a:solidFill>
                            <a:schemeClr val="bg1"/>
                          </a:solidFill>
                          <a:effectLst/>
                          <a:latin typeface="Inter" panose="020B0604020202020204" charset="0"/>
                          <a:ea typeface="Inter" panose="020B0604020202020204" charset="0"/>
                        </a:rPr>
                        <a:t>Details of amounts accumulated / set apart within the meaning of section 11(2) or in terms of third proviso to section 10(23C) )/10(21) read with section 35(1).</a:t>
                      </a:r>
                      <a:endParaRPr lang="en-IN" sz="1600" b="1" i="0" u="none" strike="noStrike" dirty="0">
                        <a:solidFill>
                          <a:schemeClr val="bg1"/>
                        </a:solidFill>
                        <a:effectLst/>
                        <a:latin typeface="Inter" panose="020B0604020202020204" charset="0"/>
                        <a:ea typeface="Inter" panose="020B0604020202020204" charset="0"/>
                      </a:endParaRPr>
                    </a:p>
                  </a:txBody>
                  <a:tcPr marL="8490" marR="8490" marT="8490" marB="0" anchor="ctr">
                    <a:solidFill>
                      <a:schemeClr val="accent1"/>
                    </a:solidFill>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270985318"/>
                  </a:ext>
                </a:extLst>
              </a:tr>
              <a:tr h="3321502">
                <a:tc rowSpan="2">
                  <a:txBody>
                    <a:bodyPr/>
                    <a:lstStyle/>
                    <a:p>
                      <a:pPr algn="l" fontAlgn="ctr">
                        <a:buNone/>
                      </a:pPr>
                      <a:r>
                        <a:rPr lang="en-IN" sz="1200" u="none" strike="noStrike" dirty="0">
                          <a:solidFill>
                            <a:sysClr val="windowText" lastClr="000000"/>
                          </a:solidFill>
                          <a:effectLst/>
                          <a:latin typeface="Inter" panose="020B0604020202020204" charset="0"/>
                          <a:ea typeface="Inter" panose="020B0604020202020204" charset="0"/>
                        </a:rPr>
                        <a:t> </a:t>
                      </a:r>
                      <a:endParaRPr lang="en-IN" sz="1200" b="0" i="0" u="none" strike="noStrike" dirty="0">
                        <a:solidFill>
                          <a:sysClr val="windowText" lastClr="000000"/>
                        </a:solidFill>
                        <a:effectLst/>
                        <a:latin typeface="Inter" panose="020B0604020202020204" charset="0"/>
                        <a:ea typeface="Inter" panose="020B0604020202020204" charset="0"/>
                      </a:endParaRPr>
                    </a:p>
                  </a:txBody>
                  <a:tcPr marL="8490" marR="8490" marT="8490" marB="0" anchor="ctr">
                    <a:solidFill>
                      <a:schemeClr val="accent1"/>
                    </a:solidFill>
                  </a:tcPr>
                </a:tc>
                <a:tc rowSpan="2">
                  <a:txBody>
                    <a:bodyPr/>
                    <a:lstStyle/>
                    <a:p>
                      <a:pPr algn="ctr" fontAlgn="ctr">
                        <a:buNone/>
                      </a:pPr>
                      <a:r>
                        <a:rPr lang="en-IN" sz="1300" u="none" strike="noStrike" dirty="0" err="1">
                          <a:effectLst/>
                          <a:latin typeface="Inter" panose="020B0604020202020204" charset="0"/>
                          <a:ea typeface="Inter" panose="020B0604020202020204" charset="0"/>
                        </a:rPr>
                        <a:t>Sl</a:t>
                      </a:r>
                      <a:r>
                        <a:rPr lang="en-IN" sz="1300" u="none" strike="noStrike" dirty="0">
                          <a:effectLst/>
                          <a:latin typeface="Inter" panose="020B0604020202020204" charset="0"/>
                          <a:ea typeface="Inter" panose="020B0604020202020204" charset="0"/>
                        </a:rPr>
                        <a:t> No.</a:t>
                      </a:r>
                      <a:endParaRPr lang="en-IN" sz="1300" b="1" i="0" u="none" strike="noStrike" dirty="0">
                        <a:solidFill>
                          <a:srgbClr val="000000"/>
                        </a:solidFill>
                        <a:effectLst/>
                        <a:latin typeface="Inter" panose="020B0604020202020204" charset="0"/>
                        <a:ea typeface="Inter" panose="020B0604020202020204" charset="0"/>
                      </a:endParaRPr>
                    </a:p>
                  </a:txBody>
                  <a:tcPr marL="8490" marR="8490" marT="8490" marB="0" anchor="ctr"/>
                </a:tc>
                <a:tc rowSpan="2">
                  <a:txBody>
                    <a:bodyPr/>
                    <a:lstStyle/>
                    <a:p>
                      <a:pPr algn="ctr" fontAlgn="ctr">
                        <a:buNone/>
                      </a:pPr>
                      <a:r>
                        <a:rPr lang="en-IN" sz="1300" u="none" strike="noStrike" dirty="0">
                          <a:effectLst/>
                          <a:latin typeface="Inter" panose="020B0604020202020204" charset="0"/>
                          <a:ea typeface="Inter" panose="020B0604020202020204" charset="0"/>
                        </a:rPr>
                        <a:t>Year of accumulation (</a:t>
                      </a:r>
                      <a:r>
                        <a:rPr lang="en-IN" sz="1300" u="none" strike="noStrike" dirty="0" err="1">
                          <a:effectLst/>
                          <a:latin typeface="Inter" panose="020B0604020202020204" charset="0"/>
                          <a:ea typeface="Inter" panose="020B0604020202020204" charset="0"/>
                        </a:rPr>
                        <a:t>F.Yr</a:t>
                      </a:r>
                      <a:r>
                        <a:rPr lang="en-IN" sz="1300" u="none" strike="noStrike" dirty="0">
                          <a:effectLst/>
                          <a:latin typeface="Inter" panose="020B0604020202020204" charset="0"/>
                          <a:ea typeface="Inter" panose="020B0604020202020204" charset="0"/>
                        </a:rPr>
                        <a:t>.)</a:t>
                      </a:r>
                      <a:endParaRPr lang="en-IN" sz="1300" b="1" i="0" u="none" strike="noStrike" dirty="0">
                        <a:solidFill>
                          <a:srgbClr val="000000"/>
                        </a:solidFill>
                        <a:effectLst/>
                        <a:latin typeface="Inter" panose="020B0604020202020204" charset="0"/>
                        <a:ea typeface="Inter" panose="020B0604020202020204" charset="0"/>
                      </a:endParaRPr>
                    </a:p>
                  </a:txBody>
                  <a:tcPr marL="8490" marR="8490" marT="8490" marB="0" anchor="ctr"/>
                </a:tc>
                <a:tc rowSpan="2">
                  <a:txBody>
                    <a:bodyPr/>
                    <a:lstStyle/>
                    <a:p>
                      <a:pPr algn="ctr" fontAlgn="ctr">
                        <a:buNone/>
                      </a:pPr>
                      <a:r>
                        <a:rPr lang="en-IN" sz="1300" u="none" strike="noStrike" dirty="0">
                          <a:effectLst/>
                          <a:latin typeface="Inter" panose="020B0604020202020204" charset="0"/>
                          <a:ea typeface="Inter" panose="020B0604020202020204" charset="0"/>
                        </a:rPr>
                        <a:t>Amount accumulated in the year of accumulation</a:t>
                      </a:r>
                      <a:endParaRPr lang="en-IN" sz="1300" b="1" i="0" u="none" strike="noStrike" dirty="0">
                        <a:solidFill>
                          <a:srgbClr val="000000"/>
                        </a:solidFill>
                        <a:effectLst/>
                        <a:latin typeface="Inter" panose="020B0604020202020204" charset="0"/>
                        <a:ea typeface="Inter" panose="020B0604020202020204" charset="0"/>
                      </a:endParaRPr>
                    </a:p>
                  </a:txBody>
                  <a:tcPr marL="8490" marR="8490" marT="8490" marB="0" anchor="ctr"/>
                </a:tc>
                <a:tc rowSpan="2">
                  <a:txBody>
                    <a:bodyPr/>
                    <a:lstStyle/>
                    <a:p>
                      <a:pPr algn="ctr" fontAlgn="ctr">
                        <a:buNone/>
                      </a:pPr>
                      <a:r>
                        <a:rPr lang="en-IN" sz="1300" u="none" strike="noStrike" dirty="0">
                          <a:effectLst/>
                          <a:latin typeface="Inter" panose="020B0604020202020204" charset="0"/>
                          <a:ea typeface="Inter" panose="020B0604020202020204" charset="0"/>
                        </a:rPr>
                        <a:t>Purpose of accumulation</a:t>
                      </a:r>
                      <a:endParaRPr lang="en-IN" sz="1300" b="1" i="0" u="none" strike="noStrike" dirty="0">
                        <a:solidFill>
                          <a:srgbClr val="000000"/>
                        </a:solidFill>
                        <a:effectLst/>
                        <a:latin typeface="Inter" panose="020B0604020202020204" charset="0"/>
                        <a:ea typeface="Inter" panose="020B0604020202020204" charset="0"/>
                      </a:endParaRPr>
                    </a:p>
                  </a:txBody>
                  <a:tcPr marL="8490" marR="8490" marT="8490" marB="0" anchor="ctr"/>
                </a:tc>
                <a:tc rowSpan="2">
                  <a:txBody>
                    <a:bodyPr/>
                    <a:lstStyle/>
                    <a:p>
                      <a:pPr algn="ctr" fontAlgn="ctr">
                        <a:buNone/>
                      </a:pPr>
                      <a:r>
                        <a:rPr lang="en-IN" sz="1300" u="none" strike="noStrike" dirty="0">
                          <a:effectLst/>
                          <a:latin typeface="Inter" panose="020B0604020202020204" charset="0"/>
                          <a:ea typeface="Inter" panose="020B0604020202020204" charset="0"/>
                        </a:rPr>
                        <a:t>Amount applied for charitable/ religious/Scientific research/ social science or statistical research  purposes up to the beginning of the previous year</a:t>
                      </a:r>
                      <a:endParaRPr lang="en-IN" sz="1300" b="1" i="0" u="none" strike="noStrike" dirty="0">
                        <a:solidFill>
                          <a:srgbClr val="000000"/>
                        </a:solidFill>
                        <a:effectLst/>
                        <a:latin typeface="Inter" panose="020B0604020202020204" charset="0"/>
                        <a:ea typeface="Inter" panose="020B0604020202020204" charset="0"/>
                      </a:endParaRPr>
                    </a:p>
                  </a:txBody>
                  <a:tcPr marL="8490" marR="8490" marT="8490" marB="0" anchor="ctr"/>
                </a:tc>
                <a:tc>
                  <a:txBody>
                    <a:bodyPr/>
                    <a:lstStyle/>
                    <a:p>
                      <a:pPr algn="ctr" fontAlgn="ctr">
                        <a:buNone/>
                      </a:pPr>
                      <a:r>
                        <a:rPr lang="en-IN" sz="1300" u="none" strike="noStrike" dirty="0">
                          <a:effectLst/>
                          <a:latin typeface="Inter" panose="020B0604020202020204" charset="0"/>
                          <a:ea typeface="Inter" panose="020B0604020202020204" charset="0"/>
                        </a:rPr>
                        <a:t>Balance</a:t>
                      </a:r>
                      <a:endParaRPr lang="en-IN" sz="1300" b="1" i="0" u="none" strike="noStrike" dirty="0">
                        <a:solidFill>
                          <a:srgbClr val="000000"/>
                        </a:solidFill>
                        <a:effectLst/>
                        <a:latin typeface="Inter" panose="020B0604020202020204" charset="0"/>
                        <a:ea typeface="Inter" panose="020B0604020202020204" charset="0"/>
                      </a:endParaRPr>
                    </a:p>
                  </a:txBody>
                  <a:tcPr marL="8490" marR="8490" marT="8490" marB="0" anchor="ctr"/>
                </a:tc>
                <a:tc rowSpan="2">
                  <a:txBody>
                    <a:bodyPr/>
                    <a:lstStyle/>
                    <a:p>
                      <a:pPr algn="ctr" fontAlgn="ctr">
                        <a:buNone/>
                      </a:pPr>
                      <a:r>
                        <a:rPr lang="en-IN" sz="1300" u="none" strike="noStrike" dirty="0">
                          <a:effectLst/>
                          <a:latin typeface="Inter" panose="020B0604020202020204" charset="0"/>
                          <a:ea typeface="Inter" panose="020B0604020202020204" charset="0"/>
                        </a:rPr>
                        <a:t>Amount taxed in any earlier Assessment Year(s) </a:t>
                      </a:r>
                      <a:endParaRPr lang="en-IN" sz="1300" b="1" i="0" u="none" strike="noStrike" dirty="0">
                        <a:solidFill>
                          <a:srgbClr val="000000"/>
                        </a:solidFill>
                        <a:effectLst/>
                        <a:latin typeface="Inter" panose="020B0604020202020204" charset="0"/>
                        <a:ea typeface="Inter" panose="020B0604020202020204" charset="0"/>
                      </a:endParaRPr>
                    </a:p>
                  </a:txBody>
                  <a:tcPr marL="8490" marR="8490" marT="8490" marB="0" anchor="ctr"/>
                </a:tc>
                <a:tc rowSpan="2">
                  <a:txBody>
                    <a:bodyPr/>
                    <a:lstStyle/>
                    <a:p>
                      <a:pPr algn="ctr" fontAlgn="ctr">
                        <a:buNone/>
                      </a:pPr>
                      <a:r>
                        <a:rPr lang="en-IN" sz="1300" u="none" strike="noStrike" dirty="0">
                          <a:effectLst/>
                          <a:latin typeface="Inter" panose="020B0604020202020204" charset="0"/>
                          <a:ea typeface="Inter" panose="020B0604020202020204" charset="0"/>
                        </a:rPr>
                        <a:t>Balance available for application (7)= (5-6)</a:t>
                      </a:r>
                      <a:endParaRPr lang="en-IN" sz="1300" b="1" i="0" u="none" strike="noStrike" dirty="0">
                        <a:solidFill>
                          <a:srgbClr val="000000"/>
                        </a:solidFill>
                        <a:effectLst/>
                        <a:latin typeface="Inter" panose="020B0604020202020204" charset="0"/>
                        <a:ea typeface="Inter" panose="020B0604020202020204" charset="0"/>
                      </a:endParaRPr>
                    </a:p>
                  </a:txBody>
                  <a:tcPr marL="8490" marR="8490" marT="8490" marB="0" anchor="ctr"/>
                </a:tc>
                <a:tc rowSpan="2">
                  <a:txBody>
                    <a:bodyPr/>
                    <a:lstStyle/>
                    <a:p>
                      <a:pPr algn="ctr" fontAlgn="ctr">
                        <a:buNone/>
                      </a:pPr>
                      <a:r>
                        <a:rPr lang="en-IN" sz="1300" u="none" strike="noStrike" dirty="0">
                          <a:effectLst/>
                          <a:latin typeface="Inter" panose="020B0604020202020204" charset="0"/>
                          <a:ea typeface="Inter" panose="020B0604020202020204" charset="0"/>
                        </a:rPr>
                        <a:t>Amounts applied for charitable or religious/Scientific research/ social science or statistical research purpose during the previous year out of previous years’ accumulation</a:t>
                      </a:r>
                      <a:endParaRPr lang="en-IN" sz="1300" b="1" i="0" u="none" strike="noStrike" dirty="0">
                        <a:solidFill>
                          <a:srgbClr val="000000"/>
                        </a:solidFill>
                        <a:effectLst/>
                        <a:latin typeface="Inter" panose="020B0604020202020204" charset="0"/>
                        <a:ea typeface="Inter" panose="020B0604020202020204" charset="0"/>
                      </a:endParaRPr>
                    </a:p>
                  </a:txBody>
                  <a:tcPr marL="8490" marR="8490" marT="8490" marB="0" anchor="ctr"/>
                </a:tc>
                <a:tc rowSpan="2">
                  <a:txBody>
                    <a:bodyPr/>
                    <a:lstStyle/>
                    <a:p>
                      <a:pPr algn="ctr" fontAlgn="ctr">
                        <a:buNone/>
                      </a:pPr>
                      <a:r>
                        <a:rPr lang="en-IN" sz="1300" u="none" strike="noStrike" dirty="0">
                          <a:effectLst/>
                          <a:latin typeface="Inter" panose="020B0604020202020204" charset="0"/>
                          <a:ea typeface="Inter" panose="020B0604020202020204" charset="0"/>
                        </a:rPr>
                        <a:t>Amount applied for purposes other than the purpose for which such accumulation was made (if applicable) </a:t>
                      </a:r>
                      <a:endParaRPr lang="en-IN" sz="1300" b="1" i="0" u="none" strike="noStrike" dirty="0">
                        <a:solidFill>
                          <a:srgbClr val="000000"/>
                        </a:solidFill>
                        <a:effectLst/>
                        <a:latin typeface="Inter" panose="020B0604020202020204" charset="0"/>
                        <a:ea typeface="Inter" panose="020B0604020202020204" charset="0"/>
                      </a:endParaRPr>
                    </a:p>
                  </a:txBody>
                  <a:tcPr marL="8490" marR="8490" marT="8490" marB="0" anchor="ctr"/>
                </a:tc>
                <a:tc rowSpan="2">
                  <a:txBody>
                    <a:bodyPr/>
                    <a:lstStyle/>
                    <a:p>
                      <a:pPr algn="ctr" fontAlgn="ctr">
                        <a:buNone/>
                      </a:pPr>
                      <a:r>
                        <a:rPr lang="en-IN" sz="1300" u="none" strike="noStrike" dirty="0">
                          <a:effectLst/>
                          <a:latin typeface="Inter" panose="020B0604020202020204" charset="0"/>
                          <a:ea typeface="Inter" panose="020B0604020202020204" charset="0"/>
                        </a:rPr>
                        <a:t>Amount credited or paid to any trust or institution registered u/s 12AB or approved under sub-clauses (iv)/(v)/(vi)/(via) of clause (23C) of section 10 (if applicable</a:t>
                      </a:r>
                      <a:endParaRPr lang="en-IN" sz="1300" b="1" i="0" u="none" strike="noStrike" dirty="0">
                        <a:solidFill>
                          <a:srgbClr val="000000"/>
                        </a:solidFill>
                        <a:effectLst/>
                        <a:latin typeface="Inter" panose="020B0604020202020204" charset="0"/>
                        <a:ea typeface="Inter" panose="020B0604020202020204" charset="0"/>
                      </a:endParaRPr>
                    </a:p>
                  </a:txBody>
                  <a:tcPr marL="8490" marR="8490" marT="8490" marB="0" anchor="ctr"/>
                </a:tc>
                <a:tc>
                  <a:txBody>
                    <a:bodyPr/>
                    <a:lstStyle/>
                    <a:p>
                      <a:pPr algn="ctr" fontAlgn="ctr">
                        <a:buNone/>
                      </a:pPr>
                      <a:r>
                        <a:rPr lang="en-IN" sz="1300" u="none" strike="noStrike" dirty="0">
                          <a:effectLst/>
                          <a:latin typeface="Inter" panose="020B0604020202020204" charset="0"/>
                          <a:ea typeface="Inter" panose="020B0604020202020204" charset="0"/>
                        </a:rPr>
                        <a:t>Balance amount available for application</a:t>
                      </a:r>
                      <a:endParaRPr lang="en-IN" sz="1300" b="1" i="0" u="none" strike="noStrike" dirty="0">
                        <a:solidFill>
                          <a:srgbClr val="000000"/>
                        </a:solidFill>
                        <a:effectLst/>
                        <a:latin typeface="Inter" panose="020B0604020202020204" charset="0"/>
                        <a:ea typeface="Inter" panose="020B0604020202020204" charset="0"/>
                      </a:endParaRPr>
                    </a:p>
                  </a:txBody>
                  <a:tcPr marL="8490" marR="8490" marT="8490" marB="0" anchor="ctr"/>
                </a:tc>
                <a:tc rowSpan="2">
                  <a:txBody>
                    <a:bodyPr/>
                    <a:lstStyle/>
                    <a:p>
                      <a:pPr algn="ctr" fontAlgn="ctr">
                        <a:buNone/>
                      </a:pPr>
                      <a:r>
                        <a:rPr lang="en-IN" sz="1300" u="none" strike="noStrike" dirty="0">
                          <a:effectLst/>
                          <a:latin typeface="Inter" panose="020B0604020202020204" charset="0"/>
                          <a:ea typeface="Inter" panose="020B0604020202020204" charset="0"/>
                        </a:rPr>
                        <a:t>Amount invested or deposited in the modes specified in section 11(5) out of 11</a:t>
                      </a:r>
                      <a:endParaRPr lang="en-IN" sz="1300" b="1" i="0" u="none" strike="noStrike" dirty="0">
                        <a:solidFill>
                          <a:srgbClr val="000000"/>
                        </a:solidFill>
                        <a:effectLst/>
                        <a:latin typeface="Inter" panose="020B0604020202020204" charset="0"/>
                        <a:ea typeface="Inter" panose="020B0604020202020204" charset="0"/>
                      </a:endParaRPr>
                    </a:p>
                  </a:txBody>
                  <a:tcPr marL="8490" marR="8490" marT="8490" marB="0" anchor="ctr"/>
                </a:tc>
                <a:tc rowSpan="2">
                  <a:txBody>
                    <a:bodyPr/>
                    <a:lstStyle/>
                    <a:p>
                      <a:pPr algn="ctr" fontAlgn="ctr">
                        <a:buNone/>
                      </a:pPr>
                      <a:r>
                        <a:rPr lang="en-IN" sz="1300" u="none" strike="noStrike" dirty="0">
                          <a:effectLst/>
                          <a:latin typeface="Inter" panose="020B0604020202020204" charset="0"/>
                          <a:ea typeface="Inter" panose="020B0604020202020204" charset="0"/>
                        </a:rPr>
                        <a:t>Amount invested or deposited in the modes other than specified in section 11(5) out of 11 (if applicable)</a:t>
                      </a:r>
                      <a:endParaRPr lang="en-IN" sz="1300" b="1" i="0" u="none" strike="noStrike" dirty="0">
                        <a:solidFill>
                          <a:srgbClr val="000000"/>
                        </a:solidFill>
                        <a:effectLst/>
                        <a:latin typeface="Inter" panose="020B0604020202020204" charset="0"/>
                        <a:ea typeface="Inter" panose="020B0604020202020204" charset="0"/>
                      </a:endParaRPr>
                    </a:p>
                  </a:txBody>
                  <a:tcPr marL="8490" marR="8490" marT="8490" marB="0" anchor="ctr"/>
                </a:tc>
                <a:tc rowSpan="2">
                  <a:txBody>
                    <a:bodyPr/>
                    <a:lstStyle/>
                    <a:p>
                      <a:pPr algn="ctr" fontAlgn="ctr">
                        <a:buNone/>
                      </a:pPr>
                      <a:r>
                        <a:rPr lang="en-IN" sz="1300" u="none" strike="noStrike" dirty="0">
                          <a:effectLst/>
                          <a:latin typeface="Inter" panose="020B0604020202020204" charset="0"/>
                          <a:ea typeface="Inter" panose="020B0604020202020204" charset="0"/>
                        </a:rPr>
                        <a:t>Amount which is not utilized during the period of accumulation (if applicable)</a:t>
                      </a:r>
                      <a:endParaRPr lang="en-IN" sz="1300" b="1" i="0" u="none" strike="noStrike" dirty="0">
                        <a:solidFill>
                          <a:srgbClr val="000000"/>
                        </a:solidFill>
                        <a:effectLst/>
                        <a:latin typeface="Inter" panose="020B0604020202020204" charset="0"/>
                        <a:ea typeface="Inter" panose="020B0604020202020204" charset="0"/>
                      </a:endParaRPr>
                    </a:p>
                  </a:txBody>
                  <a:tcPr marL="8490" marR="8490" marT="8490" marB="0" anchor="ctr"/>
                </a:tc>
                <a:tc>
                  <a:txBody>
                    <a:bodyPr/>
                    <a:lstStyle/>
                    <a:p>
                      <a:pPr algn="ctr" fontAlgn="ctr">
                        <a:buNone/>
                      </a:pPr>
                      <a:r>
                        <a:rPr lang="en-IN" sz="1300" u="none" strike="noStrike" dirty="0">
                          <a:effectLst/>
                          <a:latin typeface="Inter" panose="020B0604020202020204" charset="0"/>
                          <a:ea typeface="Inter" panose="020B0604020202020204" charset="0"/>
                        </a:rPr>
                        <a:t>Amount deemed to be income within meaning of sub-section (3) of section 11  (if applicable)</a:t>
                      </a:r>
                      <a:endParaRPr lang="en-IN" sz="1300" b="1" i="0" u="none" strike="noStrike" dirty="0">
                        <a:solidFill>
                          <a:srgbClr val="000000"/>
                        </a:solidFill>
                        <a:effectLst/>
                        <a:latin typeface="Inter" panose="020B0604020202020204" charset="0"/>
                        <a:ea typeface="Inter" panose="020B0604020202020204" charset="0"/>
                      </a:endParaRPr>
                    </a:p>
                  </a:txBody>
                  <a:tcPr marL="8490" marR="8490" marT="8490" marB="0" anchor="ctr"/>
                </a:tc>
                <a:extLst>
                  <a:ext uri="{0D108BD9-81ED-4DB2-BD59-A6C34878D82A}">
                    <a16:rowId xmlns:a16="http://schemas.microsoft.com/office/drawing/2014/main" val="2910774323"/>
                  </a:ext>
                </a:extLst>
              </a:tr>
              <a:tr h="1774018">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algn="ctr" fontAlgn="ctr">
                        <a:buNone/>
                      </a:pPr>
                      <a:r>
                        <a:rPr lang="en-IN" sz="1300" u="none" strike="noStrike" dirty="0">
                          <a:effectLst/>
                          <a:latin typeface="Inter" panose="020B0604020202020204" charset="0"/>
                          <a:ea typeface="Inter" panose="020B0604020202020204" charset="0"/>
                        </a:rPr>
                        <a:t>(5)=(2-4)</a:t>
                      </a:r>
                      <a:endParaRPr lang="en-IN" sz="1300" b="1" i="0" u="none" strike="noStrike" dirty="0">
                        <a:solidFill>
                          <a:srgbClr val="000000"/>
                        </a:solidFill>
                        <a:effectLst/>
                        <a:latin typeface="Inter" panose="020B0604020202020204" charset="0"/>
                        <a:ea typeface="Inter" panose="020B0604020202020204" charset="0"/>
                      </a:endParaRPr>
                    </a:p>
                  </a:txBody>
                  <a:tcPr marL="8490" marR="8490" marT="8490" marB="0" anchor="ctr"/>
                </a:tc>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algn="ctr" fontAlgn="ctr">
                        <a:buNone/>
                      </a:pPr>
                      <a:r>
                        <a:rPr lang="en-IN" sz="1300" u="none" strike="noStrike" dirty="0">
                          <a:effectLst/>
                          <a:latin typeface="Inter" panose="020B0604020202020204" charset="0"/>
                          <a:ea typeface="Inter" panose="020B0604020202020204" charset="0"/>
                        </a:rPr>
                        <a:t>(11) = (7) – (8) – (9) – (10)</a:t>
                      </a:r>
                      <a:endParaRPr lang="en-IN" sz="1300" b="1" i="0" u="none" strike="noStrike" dirty="0">
                        <a:solidFill>
                          <a:srgbClr val="000000"/>
                        </a:solidFill>
                        <a:effectLst/>
                        <a:latin typeface="Inter" panose="020B0604020202020204" charset="0"/>
                        <a:ea typeface="Inter" panose="020B0604020202020204" charset="0"/>
                      </a:endParaRPr>
                    </a:p>
                  </a:txBody>
                  <a:tcPr marL="8490" marR="8490" marT="8490" marB="0" anchor="ctr"/>
                </a:tc>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algn="ctr" fontAlgn="ctr">
                        <a:buNone/>
                      </a:pPr>
                      <a:r>
                        <a:rPr lang="en-IN" sz="1300" u="none" strike="noStrike" dirty="0">
                          <a:effectLst/>
                          <a:latin typeface="Inter" panose="020B0604020202020204" charset="0"/>
                          <a:ea typeface="Inter" panose="020B0604020202020204" charset="0"/>
                        </a:rPr>
                        <a:t>(15) = (9+10+13+14)</a:t>
                      </a:r>
                      <a:endParaRPr lang="en-IN" sz="1300" b="1" i="0" u="none" strike="noStrike" dirty="0">
                        <a:solidFill>
                          <a:srgbClr val="000000"/>
                        </a:solidFill>
                        <a:effectLst/>
                        <a:latin typeface="Inter" panose="020B0604020202020204" charset="0"/>
                        <a:ea typeface="Inter" panose="020B0604020202020204" charset="0"/>
                      </a:endParaRPr>
                    </a:p>
                  </a:txBody>
                  <a:tcPr marL="8490" marR="8490" marT="8490" marB="0" anchor="ctr"/>
                </a:tc>
                <a:extLst>
                  <a:ext uri="{0D108BD9-81ED-4DB2-BD59-A6C34878D82A}">
                    <a16:rowId xmlns:a16="http://schemas.microsoft.com/office/drawing/2014/main" val="3395503356"/>
                  </a:ext>
                </a:extLst>
              </a:tr>
              <a:tr h="257386">
                <a:tc>
                  <a:txBody>
                    <a:bodyPr/>
                    <a:lstStyle/>
                    <a:p>
                      <a:pPr algn="l" fontAlgn="ctr">
                        <a:buNone/>
                      </a:pPr>
                      <a:r>
                        <a:rPr lang="en-IN" sz="1200" u="none" strike="noStrike" dirty="0">
                          <a:solidFill>
                            <a:sysClr val="windowText" lastClr="000000"/>
                          </a:solidFill>
                          <a:effectLst/>
                          <a:latin typeface="Inter" panose="020B0604020202020204" charset="0"/>
                          <a:ea typeface="Inter" panose="020B0604020202020204" charset="0"/>
                        </a:rPr>
                        <a:t> </a:t>
                      </a:r>
                      <a:endParaRPr lang="en-IN" sz="1200" b="0" i="0" u="none" strike="noStrike" dirty="0">
                        <a:solidFill>
                          <a:sysClr val="windowText" lastClr="000000"/>
                        </a:solidFill>
                        <a:effectLst/>
                        <a:latin typeface="Inter" panose="020B0604020202020204" charset="0"/>
                        <a:ea typeface="Inter" panose="020B0604020202020204" charset="0"/>
                      </a:endParaRPr>
                    </a:p>
                  </a:txBody>
                  <a:tcPr marL="8490" marR="8490" marT="8490" marB="0" anchor="ctr">
                    <a:solidFill>
                      <a:schemeClr val="accent1"/>
                    </a:solidFill>
                  </a:tcPr>
                </a:tc>
                <a:tc>
                  <a:txBody>
                    <a:bodyPr/>
                    <a:lstStyle/>
                    <a:p>
                      <a:pPr algn="l" fontAlgn="ctr">
                        <a:buNone/>
                      </a:pPr>
                      <a:r>
                        <a:rPr lang="en-IN" sz="1400" u="none" strike="noStrike" dirty="0">
                          <a:effectLst/>
                          <a:latin typeface="Inter" panose="020B0604020202020204" charset="0"/>
                          <a:ea typeface="Inter" panose="020B0604020202020204" charset="0"/>
                        </a:rPr>
                        <a:t> </a:t>
                      </a:r>
                      <a:endParaRPr lang="en-IN" sz="1400" b="1" i="0" u="none" strike="noStrike" dirty="0">
                        <a:solidFill>
                          <a:srgbClr val="000000"/>
                        </a:solidFill>
                        <a:effectLst/>
                        <a:latin typeface="Inter" panose="020B0604020202020204" charset="0"/>
                        <a:ea typeface="Inter" panose="020B0604020202020204" charset="0"/>
                      </a:endParaRPr>
                    </a:p>
                  </a:txBody>
                  <a:tcPr marL="8490" marR="8490" marT="8490" marB="0" anchor="ctr"/>
                </a:tc>
                <a:tc>
                  <a:txBody>
                    <a:bodyPr/>
                    <a:lstStyle/>
                    <a:p>
                      <a:pPr algn="ctr" fontAlgn="ctr">
                        <a:buNone/>
                      </a:pPr>
                      <a:r>
                        <a:rPr lang="en-IN" sz="1400" u="none" strike="noStrike" dirty="0">
                          <a:effectLst/>
                          <a:latin typeface="Inter" panose="020B0604020202020204" charset="0"/>
                          <a:ea typeface="Inter" panose="020B0604020202020204" charset="0"/>
                        </a:rPr>
                        <a:t>-1</a:t>
                      </a:r>
                      <a:endParaRPr lang="en-IN" sz="1400" b="1" i="0" u="none" strike="noStrike" dirty="0">
                        <a:solidFill>
                          <a:srgbClr val="000000"/>
                        </a:solidFill>
                        <a:effectLst/>
                        <a:latin typeface="Inter" panose="020B0604020202020204" charset="0"/>
                        <a:ea typeface="Inter" panose="020B0604020202020204" charset="0"/>
                      </a:endParaRPr>
                    </a:p>
                  </a:txBody>
                  <a:tcPr marL="8490" marR="8490" marT="8490" marB="0" anchor="ctr"/>
                </a:tc>
                <a:tc>
                  <a:txBody>
                    <a:bodyPr/>
                    <a:lstStyle/>
                    <a:p>
                      <a:pPr algn="ctr" fontAlgn="ctr">
                        <a:buNone/>
                      </a:pPr>
                      <a:r>
                        <a:rPr lang="en-IN" sz="1400" u="none" strike="noStrike" dirty="0">
                          <a:effectLst/>
                          <a:latin typeface="Inter" panose="020B0604020202020204" charset="0"/>
                          <a:ea typeface="Inter" panose="020B0604020202020204" charset="0"/>
                        </a:rPr>
                        <a:t>-2</a:t>
                      </a:r>
                      <a:endParaRPr lang="en-IN" sz="1400" b="1" i="0" u="none" strike="noStrike" dirty="0">
                        <a:solidFill>
                          <a:srgbClr val="000000"/>
                        </a:solidFill>
                        <a:effectLst/>
                        <a:latin typeface="Inter" panose="020B0604020202020204" charset="0"/>
                        <a:ea typeface="Inter" panose="020B0604020202020204" charset="0"/>
                      </a:endParaRPr>
                    </a:p>
                  </a:txBody>
                  <a:tcPr marL="8490" marR="8490" marT="8490" marB="0" anchor="ctr"/>
                </a:tc>
                <a:tc>
                  <a:txBody>
                    <a:bodyPr/>
                    <a:lstStyle/>
                    <a:p>
                      <a:pPr algn="ctr" fontAlgn="ctr">
                        <a:buNone/>
                      </a:pPr>
                      <a:r>
                        <a:rPr lang="en-IN" sz="1400" u="none" strike="noStrike" dirty="0">
                          <a:effectLst/>
                          <a:latin typeface="Inter" panose="020B0604020202020204" charset="0"/>
                          <a:ea typeface="Inter" panose="020B0604020202020204" charset="0"/>
                        </a:rPr>
                        <a:t>-3</a:t>
                      </a:r>
                      <a:endParaRPr lang="en-IN" sz="1400" b="1" i="0" u="none" strike="noStrike" dirty="0">
                        <a:solidFill>
                          <a:srgbClr val="000000"/>
                        </a:solidFill>
                        <a:effectLst/>
                        <a:latin typeface="Inter" panose="020B0604020202020204" charset="0"/>
                        <a:ea typeface="Inter" panose="020B0604020202020204" charset="0"/>
                      </a:endParaRPr>
                    </a:p>
                  </a:txBody>
                  <a:tcPr marL="8490" marR="8490" marT="8490" marB="0" anchor="ctr"/>
                </a:tc>
                <a:tc>
                  <a:txBody>
                    <a:bodyPr/>
                    <a:lstStyle/>
                    <a:p>
                      <a:pPr algn="ctr" fontAlgn="ctr">
                        <a:buNone/>
                      </a:pPr>
                      <a:r>
                        <a:rPr lang="en-IN" sz="1400" u="none" strike="noStrike" dirty="0">
                          <a:effectLst/>
                          <a:latin typeface="Inter" panose="020B0604020202020204" charset="0"/>
                          <a:ea typeface="Inter" panose="020B0604020202020204" charset="0"/>
                        </a:rPr>
                        <a:t>-4</a:t>
                      </a:r>
                      <a:endParaRPr lang="en-IN" sz="1400" b="1" i="0" u="none" strike="noStrike" dirty="0">
                        <a:solidFill>
                          <a:srgbClr val="000000"/>
                        </a:solidFill>
                        <a:effectLst/>
                        <a:latin typeface="Inter" panose="020B0604020202020204" charset="0"/>
                        <a:ea typeface="Inter" panose="020B0604020202020204" charset="0"/>
                      </a:endParaRPr>
                    </a:p>
                  </a:txBody>
                  <a:tcPr marL="8490" marR="8490" marT="8490" marB="0" anchor="ctr"/>
                </a:tc>
                <a:tc>
                  <a:txBody>
                    <a:bodyPr/>
                    <a:lstStyle/>
                    <a:p>
                      <a:pPr algn="ctr" fontAlgn="ctr">
                        <a:buNone/>
                      </a:pPr>
                      <a:r>
                        <a:rPr lang="en-IN" sz="1400" u="none" strike="noStrike" dirty="0">
                          <a:effectLst/>
                          <a:latin typeface="Inter" panose="020B0604020202020204" charset="0"/>
                          <a:ea typeface="Inter" panose="020B0604020202020204" charset="0"/>
                        </a:rPr>
                        <a:t>-5</a:t>
                      </a:r>
                      <a:endParaRPr lang="en-IN" sz="1400" b="1" i="0" u="none" strike="noStrike" dirty="0">
                        <a:solidFill>
                          <a:srgbClr val="000000"/>
                        </a:solidFill>
                        <a:effectLst/>
                        <a:latin typeface="Inter" panose="020B0604020202020204" charset="0"/>
                        <a:ea typeface="Inter" panose="020B0604020202020204" charset="0"/>
                      </a:endParaRPr>
                    </a:p>
                  </a:txBody>
                  <a:tcPr marL="8490" marR="8490" marT="8490" marB="0" anchor="ctr"/>
                </a:tc>
                <a:tc>
                  <a:txBody>
                    <a:bodyPr/>
                    <a:lstStyle/>
                    <a:p>
                      <a:pPr algn="ctr" fontAlgn="ctr">
                        <a:buNone/>
                      </a:pPr>
                      <a:r>
                        <a:rPr lang="en-IN" sz="1400" u="none" strike="noStrike" dirty="0">
                          <a:effectLst/>
                          <a:latin typeface="Inter" panose="020B0604020202020204" charset="0"/>
                          <a:ea typeface="Inter" panose="020B0604020202020204" charset="0"/>
                        </a:rPr>
                        <a:t>-6</a:t>
                      </a:r>
                      <a:endParaRPr lang="en-IN" sz="1400" b="1" i="0" u="none" strike="noStrike" dirty="0">
                        <a:solidFill>
                          <a:srgbClr val="000000"/>
                        </a:solidFill>
                        <a:effectLst/>
                        <a:latin typeface="Inter" panose="020B0604020202020204" charset="0"/>
                        <a:ea typeface="Inter" panose="020B0604020202020204" charset="0"/>
                      </a:endParaRPr>
                    </a:p>
                  </a:txBody>
                  <a:tcPr marL="8490" marR="8490" marT="8490" marB="0" anchor="ctr"/>
                </a:tc>
                <a:tc>
                  <a:txBody>
                    <a:bodyPr/>
                    <a:lstStyle/>
                    <a:p>
                      <a:pPr algn="ctr" fontAlgn="ctr">
                        <a:buNone/>
                      </a:pPr>
                      <a:r>
                        <a:rPr lang="en-IN" sz="1400" u="none" strike="noStrike" dirty="0">
                          <a:effectLst/>
                          <a:latin typeface="Inter" panose="020B0604020202020204" charset="0"/>
                          <a:ea typeface="Inter" panose="020B0604020202020204" charset="0"/>
                        </a:rPr>
                        <a:t>-7</a:t>
                      </a:r>
                      <a:endParaRPr lang="en-IN" sz="1400" b="1" i="0" u="none" strike="noStrike" dirty="0">
                        <a:solidFill>
                          <a:srgbClr val="000000"/>
                        </a:solidFill>
                        <a:effectLst/>
                        <a:latin typeface="Inter" panose="020B0604020202020204" charset="0"/>
                        <a:ea typeface="Inter" panose="020B0604020202020204" charset="0"/>
                      </a:endParaRPr>
                    </a:p>
                  </a:txBody>
                  <a:tcPr marL="8490" marR="8490" marT="8490" marB="0" anchor="ctr"/>
                </a:tc>
                <a:tc>
                  <a:txBody>
                    <a:bodyPr/>
                    <a:lstStyle/>
                    <a:p>
                      <a:pPr algn="ctr" fontAlgn="ctr">
                        <a:buNone/>
                      </a:pPr>
                      <a:r>
                        <a:rPr lang="en-IN" sz="1400" u="none" strike="noStrike" dirty="0">
                          <a:effectLst/>
                          <a:latin typeface="Inter" panose="020B0604020202020204" charset="0"/>
                          <a:ea typeface="Inter" panose="020B0604020202020204" charset="0"/>
                        </a:rPr>
                        <a:t>-8</a:t>
                      </a:r>
                      <a:endParaRPr lang="en-IN" sz="1400" b="1" i="0" u="none" strike="noStrike" dirty="0">
                        <a:solidFill>
                          <a:srgbClr val="000000"/>
                        </a:solidFill>
                        <a:effectLst/>
                        <a:latin typeface="Inter" panose="020B0604020202020204" charset="0"/>
                        <a:ea typeface="Inter" panose="020B0604020202020204" charset="0"/>
                      </a:endParaRPr>
                    </a:p>
                  </a:txBody>
                  <a:tcPr marL="8490" marR="8490" marT="8490" marB="0" anchor="ctr"/>
                </a:tc>
                <a:tc>
                  <a:txBody>
                    <a:bodyPr/>
                    <a:lstStyle/>
                    <a:p>
                      <a:pPr algn="ctr" fontAlgn="ctr">
                        <a:buNone/>
                      </a:pPr>
                      <a:r>
                        <a:rPr lang="en-IN" sz="1400" u="none" strike="noStrike" dirty="0">
                          <a:effectLst/>
                          <a:latin typeface="Inter" panose="020B0604020202020204" charset="0"/>
                          <a:ea typeface="Inter" panose="020B0604020202020204" charset="0"/>
                        </a:rPr>
                        <a:t>-9</a:t>
                      </a:r>
                      <a:endParaRPr lang="en-IN" sz="1400" b="1" i="0" u="none" strike="noStrike" dirty="0">
                        <a:solidFill>
                          <a:srgbClr val="000000"/>
                        </a:solidFill>
                        <a:effectLst/>
                        <a:latin typeface="Inter" panose="020B0604020202020204" charset="0"/>
                        <a:ea typeface="Inter" panose="020B0604020202020204" charset="0"/>
                      </a:endParaRPr>
                    </a:p>
                  </a:txBody>
                  <a:tcPr marL="8490" marR="8490" marT="8490" marB="0" anchor="ctr"/>
                </a:tc>
                <a:tc>
                  <a:txBody>
                    <a:bodyPr/>
                    <a:lstStyle/>
                    <a:p>
                      <a:pPr algn="ctr" fontAlgn="ctr">
                        <a:buNone/>
                      </a:pPr>
                      <a:r>
                        <a:rPr lang="en-IN" sz="1400" u="none" strike="noStrike" dirty="0">
                          <a:effectLst/>
                          <a:latin typeface="Inter" panose="020B0604020202020204" charset="0"/>
                          <a:ea typeface="Inter" panose="020B0604020202020204" charset="0"/>
                        </a:rPr>
                        <a:t>-10</a:t>
                      </a:r>
                      <a:endParaRPr lang="en-IN" sz="1400" b="1" i="0" u="none" strike="noStrike" dirty="0">
                        <a:solidFill>
                          <a:srgbClr val="000000"/>
                        </a:solidFill>
                        <a:effectLst/>
                        <a:latin typeface="Inter" panose="020B0604020202020204" charset="0"/>
                        <a:ea typeface="Inter" panose="020B0604020202020204" charset="0"/>
                      </a:endParaRPr>
                    </a:p>
                  </a:txBody>
                  <a:tcPr marL="8490" marR="8490" marT="8490" marB="0" anchor="ctr"/>
                </a:tc>
                <a:tc>
                  <a:txBody>
                    <a:bodyPr/>
                    <a:lstStyle/>
                    <a:p>
                      <a:pPr algn="ctr" fontAlgn="ctr">
                        <a:buNone/>
                      </a:pPr>
                      <a:r>
                        <a:rPr lang="en-IN" sz="1400" u="none" strike="noStrike" dirty="0">
                          <a:effectLst/>
                          <a:latin typeface="Inter" panose="020B0604020202020204" charset="0"/>
                          <a:ea typeface="Inter" panose="020B0604020202020204" charset="0"/>
                        </a:rPr>
                        <a:t>-11</a:t>
                      </a:r>
                      <a:endParaRPr lang="en-IN" sz="1400" b="1" i="0" u="none" strike="noStrike" dirty="0">
                        <a:solidFill>
                          <a:srgbClr val="000000"/>
                        </a:solidFill>
                        <a:effectLst/>
                        <a:latin typeface="Inter" panose="020B0604020202020204" charset="0"/>
                        <a:ea typeface="Inter" panose="020B0604020202020204" charset="0"/>
                      </a:endParaRPr>
                    </a:p>
                  </a:txBody>
                  <a:tcPr marL="8490" marR="8490" marT="8490" marB="0" anchor="ctr"/>
                </a:tc>
                <a:tc>
                  <a:txBody>
                    <a:bodyPr/>
                    <a:lstStyle/>
                    <a:p>
                      <a:pPr algn="ctr" fontAlgn="ctr">
                        <a:buNone/>
                      </a:pPr>
                      <a:r>
                        <a:rPr lang="en-IN" sz="1400" u="none" strike="noStrike" dirty="0">
                          <a:effectLst/>
                          <a:latin typeface="Inter" panose="020B0604020202020204" charset="0"/>
                          <a:ea typeface="Inter" panose="020B0604020202020204" charset="0"/>
                        </a:rPr>
                        <a:t>-12</a:t>
                      </a:r>
                      <a:endParaRPr lang="en-IN" sz="1400" b="1" i="0" u="none" strike="noStrike" dirty="0">
                        <a:solidFill>
                          <a:srgbClr val="000000"/>
                        </a:solidFill>
                        <a:effectLst/>
                        <a:latin typeface="Inter" panose="020B0604020202020204" charset="0"/>
                        <a:ea typeface="Inter" panose="020B0604020202020204" charset="0"/>
                      </a:endParaRPr>
                    </a:p>
                  </a:txBody>
                  <a:tcPr marL="8490" marR="8490" marT="8490" marB="0" anchor="ctr"/>
                </a:tc>
                <a:tc>
                  <a:txBody>
                    <a:bodyPr/>
                    <a:lstStyle/>
                    <a:p>
                      <a:pPr algn="ctr" fontAlgn="ctr">
                        <a:buNone/>
                      </a:pPr>
                      <a:r>
                        <a:rPr lang="en-IN" sz="1400" u="none" strike="noStrike" dirty="0">
                          <a:effectLst/>
                          <a:latin typeface="Inter" panose="020B0604020202020204" charset="0"/>
                          <a:ea typeface="Inter" panose="020B0604020202020204" charset="0"/>
                        </a:rPr>
                        <a:t>-13</a:t>
                      </a:r>
                      <a:endParaRPr lang="en-IN" sz="1400" b="1" i="0" u="none" strike="noStrike" dirty="0">
                        <a:solidFill>
                          <a:srgbClr val="000000"/>
                        </a:solidFill>
                        <a:effectLst/>
                        <a:latin typeface="Inter" panose="020B0604020202020204" charset="0"/>
                        <a:ea typeface="Inter" panose="020B0604020202020204" charset="0"/>
                      </a:endParaRPr>
                    </a:p>
                  </a:txBody>
                  <a:tcPr marL="8490" marR="8490" marT="8490" marB="0" anchor="ctr"/>
                </a:tc>
                <a:tc>
                  <a:txBody>
                    <a:bodyPr/>
                    <a:lstStyle/>
                    <a:p>
                      <a:pPr algn="ctr" fontAlgn="ctr">
                        <a:buNone/>
                      </a:pPr>
                      <a:r>
                        <a:rPr lang="en-IN" sz="1400" u="none" strike="noStrike" dirty="0">
                          <a:effectLst/>
                          <a:latin typeface="Inter" panose="020B0604020202020204" charset="0"/>
                          <a:ea typeface="Inter" panose="020B0604020202020204" charset="0"/>
                        </a:rPr>
                        <a:t>-14</a:t>
                      </a:r>
                      <a:endParaRPr lang="en-IN" sz="1400" b="1" i="0" u="none" strike="noStrike" dirty="0">
                        <a:solidFill>
                          <a:srgbClr val="000000"/>
                        </a:solidFill>
                        <a:effectLst/>
                        <a:latin typeface="Inter" panose="020B0604020202020204" charset="0"/>
                        <a:ea typeface="Inter" panose="020B0604020202020204" charset="0"/>
                      </a:endParaRPr>
                    </a:p>
                  </a:txBody>
                  <a:tcPr marL="8490" marR="8490" marT="8490" marB="0" anchor="ctr"/>
                </a:tc>
                <a:tc>
                  <a:txBody>
                    <a:bodyPr/>
                    <a:lstStyle/>
                    <a:p>
                      <a:pPr algn="ctr" fontAlgn="ctr">
                        <a:buNone/>
                      </a:pPr>
                      <a:r>
                        <a:rPr lang="en-IN" sz="1400" u="none" strike="noStrike">
                          <a:effectLst/>
                          <a:latin typeface="Inter" panose="020B0604020202020204" charset="0"/>
                          <a:ea typeface="Inter" panose="020B0604020202020204" charset="0"/>
                        </a:rPr>
                        <a:t>-15</a:t>
                      </a:r>
                      <a:endParaRPr lang="en-IN" sz="1400" b="1" i="0" u="none" strike="noStrike">
                        <a:solidFill>
                          <a:srgbClr val="000000"/>
                        </a:solidFill>
                        <a:effectLst/>
                        <a:latin typeface="Inter" panose="020B0604020202020204" charset="0"/>
                        <a:ea typeface="Inter" panose="020B0604020202020204" charset="0"/>
                      </a:endParaRPr>
                    </a:p>
                  </a:txBody>
                  <a:tcPr marL="8490" marR="8490" marT="8490" marB="0" anchor="ctr"/>
                </a:tc>
                <a:extLst>
                  <a:ext uri="{0D108BD9-81ED-4DB2-BD59-A6C34878D82A}">
                    <a16:rowId xmlns:a16="http://schemas.microsoft.com/office/drawing/2014/main" val="1388975064"/>
                  </a:ext>
                </a:extLst>
              </a:tr>
              <a:tr h="637337">
                <a:tc>
                  <a:txBody>
                    <a:bodyPr/>
                    <a:lstStyle/>
                    <a:p>
                      <a:pPr algn="l" fontAlgn="ctr">
                        <a:buNone/>
                      </a:pPr>
                      <a:r>
                        <a:rPr lang="en-IN" sz="1200" u="none" strike="noStrike" dirty="0">
                          <a:solidFill>
                            <a:sysClr val="windowText" lastClr="000000"/>
                          </a:solidFill>
                          <a:effectLst/>
                          <a:latin typeface="Inter" panose="020B0604020202020204" charset="0"/>
                          <a:ea typeface="Inter" panose="020B0604020202020204" charset="0"/>
                        </a:rPr>
                        <a:t> </a:t>
                      </a:r>
                      <a:endParaRPr lang="en-IN" sz="1200" b="0" i="0" u="none" strike="noStrike" dirty="0">
                        <a:solidFill>
                          <a:sysClr val="windowText" lastClr="000000"/>
                        </a:solidFill>
                        <a:effectLst/>
                        <a:latin typeface="Inter" panose="020B0604020202020204" charset="0"/>
                        <a:ea typeface="Inter" panose="020B0604020202020204" charset="0"/>
                      </a:endParaRPr>
                    </a:p>
                  </a:txBody>
                  <a:tcPr marL="8490" marR="8490" marT="8490" marB="0" anchor="ctr">
                    <a:solidFill>
                      <a:schemeClr val="accent1"/>
                    </a:solidFill>
                  </a:tcPr>
                </a:tc>
                <a:tc>
                  <a:txBody>
                    <a:bodyPr/>
                    <a:lstStyle/>
                    <a:p>
                      <a:pPr algn="ctr" fontAlgn="ctr">
                        <a:buNone/>
                      </a:pPr>
                      <a:r>
                        <a:rPr lang="en-IN" sz="1400" u="none" strike="noStrike" dirty="0">
                          <a:effectLst/>
                          <a:latin typeface="Inter" panose="020B0604020202020204" charset="0"/>
                          <a:ea typeface="Inter" panose="020B0604020202020204" charset="0"/>
                        </a:rPr>
                        <a:t>1</a:t>
                      </a:r>
                      <a:endParaRPr lang="en-IN" sz="1400" b="1" i="0" u="none" strike="noStrike" dirty="0">
                        <a:solidFill>
                          <a:srgbClr val="000000"/>
                        </a:solidFill>
                        <a:effectLst/>
                        <a:latin typeface="Inter" panose="020B0604020202020204" charset="0"/>
                        <a:ea typeface="Inter" panose="020B0604020202020204" charset="0"/>
                      </a:endParaRPr>
                    </a:p>
                  </a:txBody>
                  <a:tcPr marL="8490" marR="8490" marT="8490" marB="0" anchor="ctr"/>
                </a:tc>
                <a:tc>
                  <a:txBody>
                    <a:bodyPr/>
                    <a:lstStyle/>
                    <a:p>
                      <a:pPr algn="l" fontAlgn="ctr">
                        <a:buNone/>
                      </a:pPr>
                      <a:r>
                        <a:rPr lang="en-IN" sz="1400" u="none" strike="noStrike" dirty="0">
                          <a:effectLst/>
                          <a:latin typeface="Inter" panose="020B0604020202020204" charset="0"/>
                          <a:ea typeface="Inter" panose="020B0604020202020204" charset="0"/>
                        </a:rPr>
                        <a:t>2019-20</a:t>
                      </a:r>
                      <a:endParaRPr lang="en-IN" sz="1400" b="0" i="0" u="none" strike="noStrike" dirty="0">
                        <a:solidFill>
                          <a:srgbClr val="000000"/>
                        </a:solidFill>
                        <a:effectLst/>
                        <a:latin typeface="Inter" panose="020B0604020202020204" charset="0"/>
                        <a:ea typeface="Inter" panose="020B0604020202020204" charset="0"/>
                      </a:endParaRPr>
                    </a:p>
                  </a:txBody>
                  <a:tcPr marL="8490" marR="8490" marT="8490" marB="0" anchor="ctr"/>
                </a:tc>
                <a:tc>
                  <a:txBody>
                    <a:bodyPr/>
                    <a:lstStyle/>
                    <a:p>
                      <a:pPr algn="r" fontAlgn="ctr">
                        <a:buNone/>
                      </a:pPr>
                      <a:r>
                        <a:rPr lang="en-IN" sz="1400" u="none" strike="noStrike" dirty="0">
                          <a:effectLst/>
                          <a:latin typeface="Inter" panose="020B0604020202020204" charset="0"/>
                          <a:ea typeface="Inter" panose="020B0604020202020204" charset="0"/>
                        </a:rPr>
                        <a:t>10,00,000</a:t>
                      </a:r>
                      <a:endParaRPr lang="en-IN" sz="1400" b="0" i="0" u="none" strike="noStrike" dirty="0">
                        <a:solidFill>
                          <a:srgbClr val="000000"/>
                        </a:solidFill>
                        <a:effectLst/>
                        <a:latin typeface="Inter" panose="020B0604020202020204" charset="0"/>
                        <a:ea typeface="Inter" panose="020B0604020202020204" charset="0"/>
                      </a:endParaRPr>
                    </a:p>
                  </a:txBody>
                  <a:tcPr marL="8490" marR="8490" marT="8490" marB="0" anchor="ctr"/>
                </a:tc>
                <a:tc>
                  <a:txBody>
                    <a:bodyPr/>
                    <a:lstStyle/>
                    <a:p>
                      <a:pPr algn="r" fontAlgn="ctr">
                        <a:buNone/>
                      </a:pPr>
                      <a:r>
                        <a:rPr lang="en-IN" sz="1400" u="none" strike="noStrike" dirty="0">
                          <a:effectLst/>
                          <a:latin typeface="Inter" panose="020B0604020202020204" charset="0"/>
                          <a:ea typeface="Inter" panose="020B0604020202020204" charset="0"/>
                        </a:rPr>
                        <a:t>Charitable Purposes</a:t>
                      </a:r>
                      <a:endParaRPr lang="en-IN" sz="1400" b="0" i="0" u="none" strike="noStrike" dirty="0">
                        <a:solidFill>
                          <a:srgbClr val="000000"/>
                        </a:solidFill>
                        <a:effectLst/>
                        <a:latin typeface="Inter" panose="020B0604020202020204" charset="0"/>
                        <a:ea typeface="Inter" panose="020B0604020202020204" charset="0"/>
                      </a:endParaRPr>
                    </a:p>
                  </a:txBody>
                  <a:tcPr marL="8490" marR="8490" marT="8490" marB="0" anchor="ctr"/>
                </a:tc>
                <a:tc>
                  <a:txBody>
                    <a:bodyPr/>
                    <a:lstStyle/>
                    <a:p>
                      <a:pPr algn="r" fontAlgn="ctr">
                        <a:buNone/>
                      </a:pPr>
                      <a:r>
                        <a:rPr lang="en-IN" sz="1400" u="none" strike="noStrike" dirty="0">
                          <a:effectLst/>
                          <a:latin typeface="Inter" panose="020B0604020202020204" charset="0"/>
                          <a:ea typeface="Inter" panose="020B0604020202020204" charset="0"/>
                        </a:rPr>
                        <a:t>4,00,000</a:t>
                      </a:r>
                      <a:endParaRPr lang="en-IN" sz="1400" b="0" i="0" u="none" strike="noStrike" dirty="0">
                        <a:solidFill>
                          <a:srgbClr val="000000"/>
                        </a:solidFill>
                        <a:effectLst/>
                        <a:latin typeface="Inter" panose="020B0604020202020204" charset="0"/>
                        <a:ea typeface="Inter" panose="020B0604020202020204" charset="0"/>
                      </a:endParaRPr>
                    </a:p>
                  </a:txBody>
                  <a:tcPr marL="8490" marR="8490" marT="8490" marB="0" anchor="ctr"/>
                </a:tc>
                <a:tc>
                  <a:txBody>
                    <a:bodyPr/>
                    <a:lstStyle/>
                    <a:p>
                      <a:pPr algn="r" fontAlgn="ctr">
                        <a:buNone/>
                      </a:pPr>
                      <a:r>
                        <a:rPr lang="en-US" sz="1400" b="0" i="0" u="none" strike="noStrike" dirty="0">
                          <a:solidFill>
                            <a:srgbClr val="3366FF"/>
                          </a:solidFill>
                          <a:effectLst/>
                          <a:latin typeface="Inter" panose="020B0604020202020204" charset="0"/>
                          <a:ea typeface="Inter" panose="020B0604020202020204" charset="0"/>
                        </a:rPr>
                        <a:t>6,</a:t>
                      </a:r>
                      <a:r>
                        <a:rPr lang="en-IN" sz="1400" b="0" i="0" u="none" strike="noStrike" dirty="0">
                          <a:solidFill>
                            <a:srgbClr val="3366FF"/>
                          </a:solidFill>
                          <a:effectLst/>
                          <a:latin typeface="Inter" panose="020B0604020202020204" charset="0"/>
                          <a:ea typeface="Inter" panose="020B0604020202020204" charset="0"/>
                        </a:rPr>
                        <a:t>00,000</a:t>
                      </a:r>
                    </a:p>
                  </a:txBody>
                  <a:tcPr marL="8490" marR="8490" marT="8490" marB="0" anchor="ctr"/>
                </a:tc>
                <a:tc>
                  <a:txBody>
                    <a:bodyPr/>
                    <a:lstStyle/>
                    <a:p>
                      <a:pPr algn="r" fontAlgn="ctr">
                        <a:buNone/>
                      </a:pPr>
                      <a:r>
                        <a:rPr lang="en-IN" sz="1400" u="none" strike="noStrike" dirty="0">
                          <a:effectLst/>
                          <a:latin typeface="Inter" panose="020B0604020202020204" charset="0"/>
                          <a:ea typeface="Inter" panose="020B0604020202020204" charset="0"/>
                        </a:rPr>
                        <a:t>0</a:t>
                      </a:r>
                      <a:endParaRPr lang="en-IN" sz="1400" b="0" i="0" u="none" strike="noStrike" dirty="0">
                        <a:solidFill>
                          <a:srgbClr val="000000"/>
                        </a:solidFill>
                        <a:effectLst/>
                        <a:latin typeface="Inter" panose="020B0604020202020204" charset="0"/>
                        <a:ea typeface="Inter" panose="020B0604020202020204" charset="0"/>
                      </a:endParaRPr>
                    </a:p>
                  </a:txBody>
                  <a:tcPr marL="8490" marR="8490" marT="8490" marB="0" anchor="ctr"/>
                </a:tc>
                <a:tc>
                  <a:txBody>
                    <a:bodyPr/>
                    <a:lstStyle/>
                    <a:p>
                      <a:pPr algn="r" fontAlgn="ctr">
                        <a:buNone/>
                      </a:pPr>
                      <a:r>
                        <a:rPr lang="en-US" sz="1400" b="0" i="0" u="none" strike="noStrike" dirty="0">
                          <a:solidFill>
                            <a:srgbClr val="3366FF"/>
                          </a:solidFill>
                          <a:effectLst/>
                          <a:latin typeface="Inter" panose="020B0604020202020204" charset="0"/>
                          <a:ea typeface="Inter" panose="020B0604020202020204" charset="0"/>
                        </a:rPr>
                        <a:t>6,</a:t>
                      </a:r>
                      <a:r>
                        <a:rPr lang="en-IN" sz="1400" b="0" i="0" u="none" strike="noStrike" dirty="0">
                          <a:solidFill>
                            <a:srgbClr val="3366FF"/>
                          </a:solidFill>
                          <a:effectLst/>
                          <a:latin typeface="Inter" panose="020B0604020202020204" charset="0"/>
                          <a:ea typeface="Inter" panose="020B0604020202020204" charset="0"/>
                        </a:rPr>
                        <a:t>00,000</a:t>
                      </a:r>
                    </a:p>
                  </a:txBody>
                  <a:tcPr marL="8490" marR="8490" marT="8490" marB="0" anchor="ctr"/>
                </a:tc>
                <a:tc>
                  <a:txBody>
                    <a:bodyPr/>
                    <a:lstStyle/>
                    <a:p>
                      <a:pPr algn="r" fontAlgn="ctr">
                        <a:buNone/>
                      </a:pPr>
                      <a:r>
                        <a:rPr lang="en-US" sz="1400" b="0" i="0" u="none" strike="noStrike" dirty="0">
                          <a:solidFill>
                            <a:srgbClr val="000000"/>
                          </a:solidFill>
                          <a:effectLst/>
                          <a:latin typeface="Inter" panose="020B0604020202020204" charset="0"/>
                          <a:ea typeface="Inter" panose="020B0604020202020204" charset="0"/>
                        </a:rPr>
                        <a:t>3,</a:t>
                      </a:r>
                      <a:r>
                        <a:rPr lang="en-IN" sz="1400" b="0" i="0" u="none" strike="noStrike" dirty="0">
                          <a:solidFill>
                            <a:srgbClr val="000000"/>
                          </a:solidFill>
                          <a:effectLst/>
                          <a:latin typeface="Inter" panose="020B0604020202020204" charset="0"/>
                          <a:ea typeface="Inter" panose="020B0604020202020204" charset="0"/>
                        </a:rPr>
                        <a:t>50,000</a:t>
                      </a:r>
                    </a:p>
                  </a:txBody>
                  <a:tcPr marL="8490" marR="8490" marT="8490" marB="0" anchor="ctr"/>
                </a:tc>
                <a:tc>
                  <a:txBody>
                    <a:bodyPr/>
                    <a:lstStyle/>
                    <a:p>
                      <a:pPr algn="r" fontAlgn="ctr">
                        <a:buNone/>
                      </a:pPr>
                      <a:r>
                        <a:rPr lang="en-IN" sz="1400" u="none" strike="noStrike" dirty="0">
                          <a:effectLst/>
                          <a:latin typeface="Inter" panose="020B0604020202020204" charset="0"/>
                          <a:ea typeface="Inter" panose="020B0604020202020204" charset="0"/>
                        </a:rPr>
                        <a:t>0</a:t>
                      </a:r>
                      <a:endParaRPr lang="en-IN" sz="1400" b="0" i="0" u="none" strike="noStrike" dirty="0">
                        <a:solidFill>
                          <a:srgbClr val="000000"/>
                        </a:solidFill>
                        <a:effectLst/>
                        <a:latin typeface="Inter" panose="020B0604020202020204" charset="0"/>
                        <a:ea typeface="Inter" panose="020B0604020202020204" charset="0"/>
                      </a:endParaRPr>
                    </a:p>
                  </a:txBody>
                  <a:tcPr marL="8490" marR="8490" marT="8490" marB="0" anchor="ctr"/>
                </a:tc>
                <a:tc>
                  <a:txBody>
                    <a:bodyPr/>
                    <a:lstStyle/>
                    <a:p>
                      <a:pPr algn="r" fontAlgn="ctr">
                        <a:buNone/>
                      </a:pPr>
                      <a:r>
                        <a:rPr lang="en-IN" sz="1400" u="none" strike="noStrike" dirty="0">
                          <a:effectLst/>
                          <a:latin typeface="Inter" panose="020B0604020202020204" charset="0"/>
                          <a:ea typeface="Inter" panose="020B0604020202020204" charset="0"/>
                        </a:rPr>
                        <a:t>0</a:t>
                      </a:r>
                      <a:endParaRPr lang="en-IN" sz="1400" b="0" i="0" u="none" strike="noStrike" dirty="0">
                        <a:solidFill>
                          <a:srgbClr val="000000"/>
                        </a:solidFill>
                        <a:effectLst/>
                        <a:latin typeface="Inter" panose="020B0604020202020204" charset="0"/>
                        <a:ea typeface="Inter" panose="020B0604020202020204" charset="0"/>
                      </a:endParaRPr>
                    </a:p>
                  </a:txBody>
                  <a:tcPr marL="8490" marR="8490" marT="8490" marB="0" anchor="ctr"/>
                </a:tc>
                <a:tc>
                  <a:txBody>
                    <a:bodyPr/>
                    <a:lstStyle/>
                    <a:p>
                      <a:pPr algn="r" fontAlgn="ctr">
                        <a:buNone/>
                      </a:pPr>
                      <a:r>
                        <a:rPr lang="en-US" sz="1400" b="0" i="0" u="none" strike="noStrike" dirty="0">
                          <a:solidFill>
                            <a:srgbClr val="3366FF"/>
                          </a:solidFill>
                          <a:effectLst/>
                          <a:latin typeface="Inter" panose="020B0604020202020204" charset="0"/>
                          <a:ea typeface="Inter" panose="020B0604020202020204" charset="0"/>
                        </a:rPr>
                        <a:t>2,</a:t>
                      </a:r>
                      <a:r>
                        <a:rPr lang="en-IN" sz="1400" b="0" i="0" u="none" strike="noStrike" dirty="0">
                          <a:solidFill>
                            <a:srgbClr val="3366FF"/>
                          </a:solidFill>
                          <a:effectLst/>
                          <a:latin typeface="Inter" panose="020B0604020202020204" charset="0"/>
                          <a:ea typeface="Inter" panose="020B0604020202020204" charset="0"/>
                        </a:rPr>
                        <a:t>50,000</a:t>
                      </a:r>
                    </a:p>
                  </a:txBody>
                  <a:tcPr marL="8490" marR="8490" marT="8490" marB="0" anchor="ctr"/>
                </a:tc>
                <a:tc>
                  <a:txBody>
                    <a:bodyPr/>
                    <a:lstStyle/>
                    <a:p>
                      <a:pPr algn="r" fontAlgn="ctr">
                        <a:buNone/>
                      </a:pPr>
                      <a:r>
                        <a:rPr lang="en-US" sz="1400" b="0" i="0" u="none" strike="noStrike" dirty="0">
                          <a:solidFill>
                            <a:srgbClr val="000000"/>
                          </a:solidFill>
                          <a:effectLst/>
                          <a:latin typeface="Inter" panose="020B0604020202020204" charset="0"/>
                          <a:ea typeface="Inter" panose="020B0604020202020204" charset="0"/>
                        </a:rPr>
                        <a:t>2,</a:t>
                      </a:r>
                      <a:r>
                        <a:rPr lang="en-IN" sz="1400" b="0" i="0" u="none" strike="noStrike" dirty="0">
                          <a:solidFill>
                            <a:srgbClr val="000000"/>
                          </a:solidFill>
                          <a:effectLst/>
                          <a:latin typeface="Inter" panose="020B0604020202020204" charset="0"/>
                          <a:ea typeface="Inter" panose="020B0604020202020204" charset="0"/>
                        </a:rPr>
                        <a:t>50,000</a:t>
                      </a:r>
                    </a:p>
                  </a:txBody>
                  <a:tcPr marL="8490" marR="8490" marT="8490" marB="0" anchor="ctr"/>
                </a:tc>
                <a:tc>
                  <a:txBody>
                    <a:bodyPr/>
                    <a:lstStyle/>
                    <a:p>
                      <a:pPr algn="r" fontAlgn="ctr">
                        <a:buNone/>
                      </a:pPr>
                      <a:r>
                        <a:rPr lang="en-IN" sz="1400" u="none" strike="noStrike" dirty="0">
                          <a:effectLst/>
                          <a:latin typeface="Inter" panose="020B0604020202020204" charset="0"/>
                          <a:ea typeface="Inter" panose="020B0604020202020204" charset="0"/>
                        </a:rPr>
                        <a:t>0</a:t>
                      </a:r>
                      <a:endParaRPr lang="en-IN" sz="1400" b="0" i="0" u="none" strike="noStrike" dirty="0">
                        <a:solidFill>
                          <a:srgbClr val="000000"/>
                        </a:solidFill>
                        <a:effectLst/>
                        <a:latin typeface="Inter" panose="020B0604020202020204" charset="0"/>
                        <a:ea typeface="Inter" panose="020B0604020202020204" charset="0"/>
                      </a:endParaRPr>
                    </a:p>
                  </a:txBody>
                  <a:tcPr marL="8490" marR="8490" marT="8490" marB="0" anchor="ctr"/>
                </a:tc>
                <a:tc>
                  <a:txBody>
                    <a:bodyPr/>
                    <a:lstStyle/>
                    <a:p>
                      <a:pPr algn="r" fontAlgn="ctr">
                        <a:buNone/>
                      </a:pPr>
                      <a:r>
                        <a:rPr lang="en-IN" sz="1400" u="none" strike="noStrike" dirty="0">
                          <a:effectLst/>
                          <a:latin typeface="Inter" panose="020B0604020202020204" charset="0"/>
                          <a:ea typeface="Inter" panose="020B0604020202020204" charset="0"/>
                        </a:rPr>
                        <a:t>0</a:t>
                      </a:r>
                      <a:endParaRPr lang="en-IN" sz="1400" b="0" i="0" u="none" strike="noStrike" dirty="0">
                        <a:solidFill>
                          <a:srgbClr val="000000"/>
                        </a:solidFill>
                        <a:effectLst/>
                        <a:latin typeface="Inter" panose="020B0604020202020204" charset="0"/>
                        <a:ea typeface="Inter" panose="020B0604020202020204" charset="0"/>
                      </a:endParaRPr>
                    </a:p>
                  </a:txBody>
                  <a:tcPr marL="8490" marR="8490" marT="8490" marB="0" anchor="ctr"/>
                </a:tc>
                <a:tc>
                  <a:txBody>
                    <a:bodyPr/>
                    <a:lstStyle/>
                    <a:p>
                      <a:pPr algn="ctr" fontAlgn="ctr">
                        <a:buNone/>
                      </a:pPr>
                      <a:r>
                        <a:rPr lang="en-US" sz="1400" b="0" i="0" u="none" strike="noStrike" dirty="0">
                          <a:solidFill>
                            <a:srgbClr val="000000"/>
                          </a:solidFill>
                          <a:effectLst/>
                          <a:latin typeface="Inter" panose="020B0604020202020204" charset="0"/>
                          <a:ea typeface="Inter" panose="020B0604020202020204" charset="0"/>
                        </a:rPr>
                        <a:t>           0</a:t>
                      </a:r>
                      <a:endParaRPr lang="en-IN" sz="1400" b="0" i="0" u="none" strike="noStrike" dirty="0">
                        <a:solidFill>
                          <a:srgbClr val="000000"/>
                        </a:solidFill>
                        <a:effectLst/>
                        <a:latin typeface="Inter" panose="020B0604020202020204" charset="0"/>
                        <a:ea typeface="Inter" panose="020B0604020202020204" charset="0"/>
                      </a:endParaRPr>
                    </a:p>
                  </a:txBody>
                  <a:tcPr marL="8490" marR="8490" marT="8490" marB="0" anchor="ctr"/>
                </a:tc>
                <a:extLst>
                  <a:ext uri="{0D108BD9-81ED-4DB2-BD59-A6C34878D82A}">
                    <a16:rowId xmlns:a16="http://schemas.microsoft.com/office/drawing/2014/main" val="448884050"/>
                  </a:ext>
                </a:extLst>
              </a:tr>
            </a:tbl>
          </a:graphicData>
        </a:graphic>
      </p:graphicFrame>
    </p:spTree>
    <p:extLst>
      <p:ext uri="{BB962C8B-B14F-4D97-AF65-F5344CB8AC3E}">
        <p14:creationId xmlns:p14="http://schemas.microsoft.com/office/powerpoint/2010/main" val="29858933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A72B85-2A1C-A6BF-B2C5-ACBC9C31D50B}"/>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3B78804B-3880-D2F5-932A-0C956F4A9EFA}"/>
              </a:ext>
            </a:extLst>
          </p:cNvPr>
          <p:cNvSpPr/>
          <p:nvPr/>
        </p:nvSpPr>
        <p:spPr>
          <a:xfrm>
            <a:off x="793790" y="901303"/>
            <a:ext cx="12433459" cy="929878"/>
          </a:xfrm>
          <a:prstGeom prst="rect">
            <a:avLst/>
          </a:prstGeom>
          <a:noFill/>
          <a:ln/>
        </p:spPr>
        <p:txBody>
          <a:bodyPr wrap="none" lIns="0" tIns="0" rIns="0" bIns="0" rtlCol="0" anchor="t"/>
          <a:lstStyle/>
          <a:p>
            <a:pPr algn="just"/>
            <a:r>
              <a:rPr lang="en-US" sz="3550" dirty="0">
                <a:solidFill>
                  <a:srgbClr val="161613"/>
                </a:solidFill>
                <a:latin typeface="DM Sans Medium" pitchFamily="34" charset="0"/>
                <a:ea typeface="DM Sans Medium" pitchFamily="34" charset="-122"/>
                <a:cs typeface="DM Sans Medium" pitchFamily="34" charset="-120"/>
              </a:rPr>
              <a:t>Schedule D </a:t>
            </a:r>
            <a:r>
              <a:rPr lang="en-US" sz="3550" dirty="0">
                <a:solidFill>
                  <a:srgbClr val="161613"/>
                </a:solidFill>
                <a:latin typeface="DM Sans Medium" pitchFamily="34" charset="0"/>
              </a:rPr>
              <a:t>- Details of deemed application of income </a:t>
            </a:r>
          </a:p>
          <a:p>
            <a:pPr algn="just"/>
            <a:r>
              <a:rPr lang="en-US" sz="3550" dirty="0">
                <a:solidFill>
                  <a:srgbClr val="161613"/>
                </a:solidFill>
                <a:latin typeface="DM Sans Medium" pitchFamily="34" charset="0"/>
              </a:rPr>
              <a:t>under clause (2) of Explanation 1  to Section 11(1) – Form 9A</a:t>
            </a:r>
          </a:p>
          <a:p>
            <a:pPr>
              <a:lnSpc>
                <a:spcPts val="2250"/>
              </a:lnSpc>
            </a:pPr>
            <a:endParaRPr lang="en-US" sz="3550" dirty="0">
              <a:solidFill>
                <a:srgbClr val="161613"/>
              </a:solidFill>
              <a:latin typeface="DM Sans Medium" pitchFamily="34" charset="0"/>
            </a:endParaRPr>
          </a:p>
        </p:txBody>
      </p:sp>
      <p:sp>
        <p:nvSpPr>
          <p:cNvPr id="3" name="Text 1">
            <a:extLst>
              <a:ext uri="{FF2B5EF4-FFF2-40B4-BE49-F238E27FC236}">
                <a16:creationId xmlns:a16="http://schemas.microsoft.com/office/drawing/2014/main" id="{FD726D21-74F3-6D7D-8834-B6460FC3F792}"/>
              </a:ext>
            </a:extLst>
          </p:cNvPr>
          <p:cNvSpPr/>
          <p:nvPr/>
        </p:nvSpPr>
        <p:spPr>
          <a:xfrm>
            <a:off x="793790" y="2085173"/>
            <a:ext cx="13042821" cy="1051727"/>
          </a:xfrm>
          <a:prstGeom prst="rect">
            <a:avLst/>
          </a:prstGeom>
          <a:noFill/>
          <a:ln/>
        </p:spPr>
        <p:txBody>
          <a:bodyPr wrap="square" lIns="0" tIns="0" rIns="0" bIns="0" rtlCol="0" anchor="t"/>
          <a:lstStyle/>
          <a:p>
            <a:pPr>
              <a:lnSpc>
                <a:spcPts val="2250"/>
              </a:lnSpc>
            </a:pPr>
            <a:r>
              <a:rPr lang="en-US" sz="1500" b="1" dirty="0">
                <a:solidFill>
                  <a:srgbClr val="161613"/>
                </a:solidFill>
                <a:latin typeface="Inter" panose="020B0604020202020204" charset="0"/>
                <a:ea typeface="Inter" panose="020B0604020202020204" charset="0"/>
                <a:cs typeface="Inter" pitchFamily="34" charset="-120"/>
              </a:rPr>
              <a:t>Purpose:</a:t>
            </a:r>
            <a:r>
              <a:rPr lang="en-US" sz="1500" dirty="0">
                <a:solidFill>
                  <a:srgbClr val="161613"/>
                </a:solidFill>
                <a:latin typeface="Inter" panose="020B0604020202020204" charset="0"/>
                <a:ea typeface="Inter" panose="020B0604020202020204" charset="0"/>
                <a:cs typeface="Inter" pitchFamily="34" charset="-120"/>
              </a:rPr>
              <a:t> </a:t>
            </a:r>
            <a:r>
              <a:rPr lang="en-US" sz="1500" dirty="0">
                <a:latin typeface="Inter" panose="020B0604020202020204" charset="0"/>
                <a:ea typeface="Inter" panose="020B0604020202020204" charset="0"/>
              </a:rPr>
              <a:t>To provide relief to charitable and religious trusts in cases where income, although accrued or receivable during the previous year, is not actually received or cannot practically be applied for charitable purposes within that year.</a:t>
            </a:r>
          </a:p>
          <a:p>
            <a:pPr>
              <a:lnSpc>
                <a:spcPts val="2250"/>
              </a:lnSpc>
            </a:pPr>
            <a:r>
              <a:rPr lang="en-US" sz="1500" b="1" dirty="0">
                <a:solidFill>
                  <a:srgbClr val="161613"/>
                </a:solidFill>
                <a:latin typeface="Inter" panose="020B0604020202020204" charset="0"/>
                <a:ea typeface="Inter" panose="020B0604020202020204" charset="0"/>
              </a:rPr>
              <a:t>Compliance: </a:t>
            </a:r>
            <a:r>
              <a:rPr lang="en-US" sz="1500" dirty="0">
                <a:solidFill>
                  <a:srgbClr val="161613"/>
                </a:solidFill>
                <a:latin typeface="Inter" panose="020B0604020202020204" charset="0"/>
                <a:ea typeface="Inter" panose="020B0604020202020204" charset="0"/>
              </a:rPr>
              <a:t>Form 10B - </a:t>
            </a:r>
            <a:r>
              <a:rPr lang="en-US" sz="1500" dirty="0">
                <a:latin typeface="Inter" panose="020B0604020202020204" charset="0"/>
                <a:ea typeface="Inter" panose="020B0604020202020204" charset="0"/>
              </a:rPr>
              <a:t>schedule DI, Clause 31(xix), 37(B) || Form 10BB - clause 23(xvii)</a:t>
            </a:r>
          </a:p>
          <a:p>
            <a:pPr>
              <a:lnSpc>
                <a:spcPts val="2250"/>
              </a:lnSpc>
            </a:pPr>
            <a:endParaRPr lang="en-US" sz="1500" dirty="0">
              <a:latin typeface="Inter" panose="020B0604020202020204" charset="0"/>
              <a:ea typeface="Inter" panose="020B0604020202020204" charset="0"/>
            </a:endParaRPr>
          </a:p>
          <a:p>
            <a:pPr>
              <a:lnSpc>
                <a:spcPts val="2250"/>
              </a:lnSpc>
            </a:pPr>
            <a:endParaRPr lang="en-US" sz="1400" dirty="0"/>
          </a:p>
        </p:txBody>
      </p:sp>
      <p:sp>
        <p:nvSpPr>
          <p:cNvPr id="11" name="Text 9">
            <a:extLst>
              <a:ext uri="{FF2B5EF4-FFF2-40B4-BE49-F238E27FC236}">
                <a16:creationId xmlns:a16="http://schemas.microsoft.com/office/drawing/2014/main" id="{9649977A-3C63-83C0-E4A7-D2BF8ADF22CB}"/>
              </a:ext>
            </a:extLst>
          </p:cNvPr>
          <p:cNvSpPr/>
          <p:nvPr/>
        </p:nvSpPr>
        <p:spPr>
          <a:xfrm>
            <a:off x="793790" y="5772626"/>
            <a:ext cx="13042821" cy="290274"/>
          </a:xfrm>
          <a:prstGeom prst="rect">
            <a:avLst/>
          </a:prstGeom>
          <a:noFill/>
          <a:ln/>
        </p:spPr>
        <p:txBody>
          <a:bodyPr wrap="none" lIns="0" tIns="0" rIns="0" bIns="0" rtlCol="0" anchor="t"/>
          <a:lstStyle/>
          <a:p>
            <a:pPr marL="342900" indent="-342900" algn="l">
              <a:lnSpc>
                <a:spcPts val="2250"/>
              </a:lnSpc>
              <a:buSzPct val="100000"/>
              <a:buChar char="•"/>
            </a:pPr>
            <a:endParaRPr lang="en-US" sz="1400" dirty="0"/>
          </a:p>
        </p:txBody>
      </p:sp>
      <p:pic>
        <p:nvPicPr>
          <p:cNvPr id="6" name="Picture 5">
            <a:extLst>
              <a:ext uri="{FF2B5EF4-FFF2-40B4-BE49-F238E27FC236}">
                <a16:creationId xmlns:a16="http://schemas.microsoft.com/office/drawing/2014/main" id="{39D78F27-0445-D655-F433-80C5562CD70D}"/>
              </a:ext>
            </a:extLst>
          </p:cNvPr>
          <p:cNvPicPr>
            <a:picLocks noChangeAspect="1"/>
          </p:cNvPicPr>
          <p:nvPr/>
        </p:nvPicPr>
        <p:blipFill>
          <a:blip r:embed="rId3"/>
          <a:stretch>
            <a:fillRect/>
          </a:stretch>
        </p:blipFill>
        <p:spPr>
          <a:xfrm>
            <a:off x="1422401" y="3136900"/>
            <a:ext cx="11611428" cy="4782381"/>
          </a:xfrm>
          <a:prstGeom prst="rect">
            <a:avLst/>
          </a:prstGeom>
        </p:spPr>
      </p:pic>
    </p:spTree>
    <p:extLst>
      <p:ext uri="{BB962C8B-B14F-4D97-AF65-F5344CB8AC3E}">
        <p14:creationId xmlns:p14="http://schemas.microsoft.com/office/powerpoint/2010/main" val="37154811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EB8C99-5265-81E8-0CED-AFB1F8A99103}"/>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FBD68C2D-11BE-BC67-FD0F-DB48273073FC}"/>
              </a:ext>
            </a:extLst>
          </p:cNvPr>
          <p:cNvSpPr/>
          <p:nvPr/>
        </p:nvSpPr>
        <p:spPr>
          <a:xfrm>
            <a:off x="793790" y="901303"/>
            <a:ext cx="12433459" cy="929878"/>
          </a:xfrm>
          <a:prstGeom prst="rect">
            <a:avLst/>
          </a:prstGeom>
          <a:noFill/>
          <a:ln/>
        </p:spPr>
        <p:txBody>
          <a:bodyPr wrap="none" lIns="0" tIns="0" rIns="0" bIns="0" rtlCol="0" anchor="t"/>
          <a:lstStyle/>
          <a:p>
            <a:r>
              <a:rPr lang="en-US" sz="3550" dirty="0">
                <a:solidFill>
                  <a:srgbClr val="161613"/>
                </a:solidFill>
                <a:latin typeface="DM Sans Medium" pitchFamily="34" charset="0"/>
                <a:ea typeface="DM Sans Medium" pitchFamily="34" charset="-122"/>
                <a:cs typeface="DM Sans Medium" pitchFamily="34" charset="-120"/>
              </a:rPr>
              <a:t>Schedule DA - </a:t>
            </a:r>
            <a:r>
              <a:rPr lang="en-US" sz="3550" dirty="0">
                <a:solidFill>
                  <a:srgbClr val="161613"/>
                </a:solidFill>
                <a:latin typeface="DM Sans Medium" pitchFamily="34" charset="0"/>
              </a:rPr>
              <a:t>To report the taxability of income accumulated </a:t>
            </a:r>
          </a:p>
          <a:p>
            <a:r>
              <a:rPr lang="en-US" sz="3550" dirty="0">
                <a:solidFill>
                  <a:srgbClr val="161613"/>
                </a:solidFill>
                <a:latin typeface="DM Sans Medium" pitchFamily="34" charset="0"/>
              </a:rPr>
              <a:t>in earlier years – Form 9A</a:t>
            </a:r>
          </a:p>
        </p:txBody>
      </p:sp>
      <p:sp>
        <p:nvSpPr>
          <p:cNvPr id="3" name="Text 1">
            <a:extLst>
              <a:ext uri="{FF2B5EF4-FFF2-40B4-BE49-F238E27FC236}">
                <a16:creationId xmlns:a16="http://schemas.microsoft.com/office/drawing/2014/main" id="{831294FD-0020-C911-2B5A-6E679B8AE856}"/>
              </a:ext>
            </a:extLst>
          </p:cNvPr>
          <p:cNvSpPr/>
          <p:nvPr/>
        </p:nvSpPr>
        <p:spPr>
          <a:xfrm>
            <a:off x="793790" y="2186857"/>
            <a:ext cx="13042821" cy="580549"/>
          </a:xfrm>
          <a:prstGeom prst="rect">
            <a:avLst/>
          </a:prstGeom>
          <a:noFill/>
          <a:ln/>
        </p:spPr>
        <p:txBody>
          <a:bodyPr wrap="square" lIns="0" tIns="0" rIns="0" bIns="0" rtlCol="0" anchor="t"/>
          <a:lstStyle/>
          <a:p>
            <a:pPr>
              <a:lnSpc>
                <a:spcPts val="2250"/>
              </a:lnSpc>
            </a:pPr>
            <a:r>
              <a:rPr lang="en-US" sz="1500" b="1" dirty="0">
                <a:solidFill>
                  <a:srgbClr val="161613"/>
                </a:solidFill>
                <a:latin typeface="Inter" panose="020B0604020202020204" charset="0"/>
                <a:ea typeface="Inter" panose="020B0604020202020204" charset="0"/>
                <a:cs typeface="Inter" pitchFamily="34" charset="-120"/>
              </a:rPr>
              <a:t>Purpose:</a:t>
            </a:r>
            <a:r>
              <a:rPr lang="en-US" sz="1500" dirty="0">
                <a:solidFill>
                  <a:srgbClr val="161613"/>
                </a:solidFill>
                <a:latin typeface="Inter" panose="020B0604020202020204" charset="0"/>
                <a:ea typeface="Inter" panose="020B0604020202020204" charset="0"/>
                <a:cs typeface="Inter" pitchFamily="34" charset="-120"/>
              </a:rPr>
              <a:t> </a:t>
            </a:r>
            <a:r>
              <a:rPr lang="en-US" sz="1500" dirty="0">
                <a:latin typeface="Inter" panose="020B0604020202020204" charset="0"/>
                <a:ea typeface="Inter" panose="020B0604020202020204" charset="0"/>
              </a:rPr>
              <a:t>to capture and disclose </a:t>
            </a:r>
            <a:r>
              <a:rPr lang="en-US" sz="1500" i="1" dirty="0">
                <a:latin typeface="Inter" panose="020B0604020202020204" charset="0"/>
                <a:ea typeface="Inter" panose="020B0604020202020204" charset="0"/>
              </a:rPr>
              <a:t>details of accumulated income that has become taxable under Section 11(1B</a:t>
            </a:r>
          </a:p>
          <a:p>
            <a:pPr>
              <a:lnSpc>
                <a:spcPts val="2250"/>
              </a:lnSpc>
            </a:pPr>
            <a:r>
              <a:rPr lang="en-US" sz="1500" b="1" dirty="0">
                <a:latin typeface="Inter" panose="020B0604020202020204" charset="0"/>
                <a:ea typeface="Inter" panose="020B0604020202020204" charset="0"/>
              </a:rPr>
              <a:t>Compliance required:</a:t>
            </a:r>
            <a:r>
              <a:rPr lang="en-US" sz="1500" dirty="0">
                <a:latin typeface="Inter" panose="020B0604020202020204" charset="0"/>
                <a:ea typeface="Inter" panose="020B0604020202020204" charset="0"/>
              </a:rPr>
              <a:t> Form 10B – Schedule DA</a:t>
            </a:r>
            <a:endParaRPr lang="en-IN" sz="1500" dirty="0">
              <a:latin typeface="Inter" panose="020B0604020202020204" charset="0"/>
              <a:ea typeface="Inter" panose="020B0604020202020204" charset="0"/>
            </a:endParaRPr>
          </a:p>
          <a:p>
            <a:pPr>
              <a:lnSpc>
                <a:spcPts val="2250"/>
              </a:lnSpc>
            </a:pPr>
            <a:endParaRPr lang="en-US" sz="1500" dirty="0">
              <a:latin typeface="Inter" panose="020B0604020202020204" charset="0"/>
              <a:ea typeface="Inter" panose="020B0604020202020204" charset="0"/>
            </a:endParaRPr>
          </a:p>
        </p:txBody>
      </p:sp>
      <p:sp>
        <p:nvSpPr>
          <p:cNvPr id="11" name="Text 9">
            <a:extLst>
              <a:ext uri="{FF2B5EF4-FFF2-40B4-BE49-F238E27FC236}">
                <a16:creationId xmlns:a16="http://schemas.microsoft.com/office/drawing/2014/main" id="{05D82631-F1F0-4187-5D80-999ED68D9106}"/>
              </a:ext>
            </a:extLst>
          </p:cNvPr>
          <p:cNvSpPr/>
          <p:nvPr/>
        </p:nvSpPr>
        <p:spPr>
          <a:xfrm>
            <a:off x="793790" y="5772626"/>
            <a:ext cx="13042821" cy="290274"/>
          </a:xfrm>
          <a:prstGeom prst="rect">
            <a:avLst/>
          </a:prstGeom>
          <a:noFill/>
          <a:ln/>
        </p:spPr>
        <p:txBody>
          <a:bodyPr wrap="none" lIns="0" tIns="0" rIns="0" bIns="0" rtlCol="0" anchor="t"/>
          <a:lstStyle/>
          <a:p>
            <a:pPr marL="342900" indent="-342900" algn="l">
              <a:lnSpc>
                <a:spcPts val="2250"/>
              </a:lnSpc>
              <a:buSzPct val="100000"/>
              <a:buChar char="•"/>
            </a:pPr>
            <a:endParaRPr lang="en-US" sz="1400" dirty="0"/>
          </a:p>
        </p:txBody>
      </p:sp>
      <p:pic>
        <p:nvPicPr>
          <p:cNvPr id="5" name="Picture 4">
            <a:extLst>
              <a:ext uri="{FF2B5EF4-FFF2-40B4-BE49-F238E27FC236}">
                <a16:creationId xmlns:a16="http://schemas.microsoft.com/office/drawing/2014/main" id="{01198EC6-F1B6-EA77-4565-38BA0B1311E5}"/>
              </a:ext>
            </a:extLst>
          </p:cNvPr>
          <p:cNvPicPr>
            <a:picLocks noChangeAspect="1"/>
          </p:cNvPicPr>
          <p:nvPr/>
        </p:nvPicPr>
        <p:blipFill>
          <a:blip r:embed="rId3"/>
          <a:stretch>
            <a:fillRect/>
          </a:stretch>
        </p:blipFill>
        <p:spPr>
          <a:xfrm>
            <a:off x="2269615" y="2918022"/>
            <a:ext cx="9799217" cy="4541413"/>
          </a:xfrm>
          <a:prstGeom prst="rect">
            <a:avLst/>
          </a:prstGeom>
        </p:spPr>
      </p:pic>
    </p:spTree>
    <p:extLst>
      <p:ext uri="{BB962C8B-B14F-4D97-AF65-F5344CB8AC3E}">
        <p14:creationId xmlns:p14="http://schemas.microsoft.com/office/powerpoint/2010/main" val="40856101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04B1A6C-31E1-57A7-4079-3893B627F7CE}"/>
              </a:ext>
            </a:extLst>
          </p:cNvPr>
          <p:cNvGraphicFramePr>
            <a:graphicFrameLocks noGrp="1"/>
          </p:cNvGraphicFramePr>
          <p:nvPr>
            <p:extLst>
              <p:ext uri="{D42A27DB-BD31-4B8C-83A1-F6EECF244321}">
                <p14:modId xmlns:p14="http://schemas.microsoft.com/office/powerpoint/2010/main" val="4118065484"/>
              </p:ext>
            </p:extLst>
          </p:nvPr>
        </p:nvGraphicFramePr>
        <p:xfrm>
          <a:off x="1005203" y="441958"/>
          <a:ext cx="12619993" cy="6802088"/>
        </p:xfrm>
        <a:graphic>
          <a:graphicData uri="http://schemas.openxmlformats.org/drawingml/2006/table">
            <a:tbl>
              <a:tblPr firstRow="1" firstCol="1" bandRow="1">
                <a:tableStyleId>{5C22544A-7EE6-4342-B048-85BDC9FD1C3A}</a:tableStyleId>
              </a:tblPr>
              <a:tblGrid>
                <a:gridCol w="148820">
                  <a:extLst>
                    <a:ext uri="{9D8B030D-6E8A-4147-A177-3AD203B41FA5}">
                      <a16:colId xmlns:a16="http://schemas.microsoft.com/office/drawing/2014/main" val="1916306900"/>
                    </a:ext>
                  </a:extLst>
                </a:gridCol>
                <a:gridCol w="596455">
                  <a:extLst>
                    <a:ext uri="{9D8B030D-6E8A-4147-A177-3AD203B41FA5}">
                      <a16:colId xmlns:a16="http://schemas.microsoft.com/office/drawing/2014/main" val="1859041647"/>
                    </a:ext>
                  </a:extLst>
                </a:gridCol>
                <a:gridCol w="1010307">
                  <a:extLst>
                    <a:ext uri="{9D8B030D-6E8A-4147-A177-3AD203B41FA5}">
                      <a16:colId xmlns:a16="http://schemas.microsoft.com/office/drawing/2014/main" val="1561521692"/>
                    </a:ext>
                  </a:extLst>
                </a:gridCol>
                <a:gridCol w="1269023">
                  <a:extLst>
                    <a:ext uri="{9D8B030D-6E8A-4147-A177-3AD203B41FA5}">
                      <a16:colId xmlns:a16="http://schemas.microsoft.com/office/drawing/2014/main" val="2643581397"/>
                    </a:ext>
                  </a:extLst>
                </a:gridCol>
                <a:gridCol w="1110210">
                  <a:extLst>
                    <a:ext uri="{9D8B030D-6E8A-4147-A177-3AD203B41FA5}">
                      <a16:colId xmlns:a16="http://schemas.microsoft.com/office/drawing/2014/main" val="2710408364"/>
                    </a:ext>
                  </a:extLst>
                </a:gridCol>
                <a:gridCol w="1110210">
                  <a:extLst>
                    <a:ext uri="{9D8B030D-6E8A-4147-A177-3AD203B41FA5}">
                      <a16:colId xmlns:a16="http://schemas.microsoft.com/office/drawing/2014/main" val="964163497"/>
                    </a:ext>
                  </a:extLst>
                </a:gridCol>
                <a:gridCol w="1110210">
                  <a:extLst>
                    <a:ext uri="{9D8B030D-6E8A-4147-A177-3AD203B41FA5}">
                      <a16:colId xmlns:a16="http://schemas.microsoft.com/office/drawing/2014/main" val="2349505340"/>
                    </a:ext>
                  </a:extLst>
                </a:gridCol>
                <a:gridCol w="1110210">
                  <a:extLst>
                    <a:ext uri="{9D8B030D-6E8A-4147-A177-3AD203B41FA5}">
                      <a16:colId xmlns:a16="http://schemas.microsoft.com/office/drawing/2014/main" val="1562312774"/>
                    </a:ext>
                  </a:extLst>
                </a:gridCol>
                <a:gridCol w="1348113">
                  <a:extLst>
                    <a:ext uri="{9D8B030D-6E8A-4147-A177-3AD203B41FA5}">
                      <a16:colId xmlns:a16="http://schemas.microsoft.com/office/drawing/2014/main" val="3333001268"/>
                    </a:ext>
                  </a:extLst>
                </a:gridCol>
                <a:gridCol w="1110210">
                  <a:extLst>
                    <a:ext uri="{9D8B030D-6E8A-4147-A177-3AD203B41FA5}">
                      <a16:colId xmlns:a16="http://schemas.microsoft.com/office/drawing/2014/main" val="3781888280"/>
                    </a:ext>
                  </a:extLst>
                </a:gridCol>
                <a:gridCol w="1110210">
                  <a:extLst>
                    <a:ext uri="{9D8B030D-6E8A-4147-A177-3AD203B41FA5}">
                      <a16:colId xmlns:a16="http://schemas.microsoft.com/office/drawing/2014/main" val="3966042457"/>
                    </a:ext>
                  </a:extLst>
                </a:gridCol>
                <a:gridCol w="1586015">
                  <a:extLst>
                    <a:ext uri="{9D8B030D-6E8A-4147-A177-3AD203B41FA5}">
                      <a16:colId xmlns:a16="http://schemas.microsoft.com/office/drawing/2014/main" val="1809339415"/>
                    </a:ext>
                  </a:extLst>
                </a:gridCol>
              </a:tblGrid>
              <a:tr h="674128">
                <a:tc gridSpan="3">
                  <a:txBody>
                    <a:bodyPr/>
                    <a:lstStyle/>
                    <a:p>
                      <a:pPr algn="ctr">
                        <a:lnSpc>
                          <a:spcPct val="150000"/>
                        </a:lnSpc>
                        <a:buNone/>
                      </a:pPr>
                      <a:r>
                        <a:rPr lang="en-IN" sz="1600" kern="100" dirty="0">
                          <a:effectLst/>
                          <a:latin typeface="Inter" panose="020B0604020202020204" charset="0"/>
                          <a:ea typeface="Inter" panose="020B0604020202020204" charset="0"/>
                        </a:rPr>
                        <a:t>Schedule D</a:t>
                      </a:r>
                    </a:p>
                  </a:txBody>
                  <a:tcPr marL="61710" marR="61710" marT="0" marB="0" anchor="ctr"/>
                </a:tc>
                <a:tc hMerge="1">
                  <a:txBody>
                    <a:bodyPr/>
                    <a:lstStyle/>
                    <a:p>
                      <a:endParaRPr lang="en-IN"/>
                    </a:p>
                  </a:txBody>
                  <a:tcPr/>
                </a:tc>
                <a:tc hMerge="1">
                  <a:txBody>
                    <a:bodyPr/>
                    <a:lstStyle/>
                    <a:p>
                      <a:endParaRPr lang="en-IN"/>
                    </a:p>
                  </a:txBody>
                  <a:tcPr/>
                </a:tc>
                <a:tc gridSpan="9">
                  <a:txBody>
                    <a:bodyPr/>
                    <a:lstStyle/>
                    <a:p>
                      <a:pPr algn="just">
                        <a:lnSpc>
                          <a:spcPct val="150000"/>
                        </a:lnSpc>
                        <a:buNone/>
                      </a:pPr>
                      <a:r>
                        <a:rPr lang="en-IN" sz="1600" kern="100" dirty="0">
                          <a:effectLst/>
                          <a:latin typeface="Inter" panose="020B0604020202020204" charset="0"/>
                          <a:ea typeface="Inter" panose="020B0604020202020204" charset="0"/>
                        </a:rPr>
                        <a:t>Details of deemed application of income under clause (2) of Explanation 1 to sub-section (1) of section 11.</a:t>
                      </a:r>
                    </a:p>
                  </a:txBody>
                  <a:tcPr marL="61710" marR="61710" marT="0" marB="0" anchor="ct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2884969253"/>
                  </a:ext>
                </a:extLst>
              </a:tr>
              <a:tr h="1710159">
                <a:tc>
                  <a:txBody>
                    <a:bodyPr/>
                    <a:lstStyle/>
                    <a:p>
                      <a:pPr algn="just">
                        <a:lnSpc>
                          <a:spcPct val="150000"/>
                        </a:lnSpc>
                        <a:buNone/>
                      </a:pPr>
                      <a:r>
                        <a:rPr lang="en-IN" sz="900" kern="100">
                          <a:effectLst/>
                        </a:rPr>
                        <a:t> </a:t>
                      </a:r>
                      <a:endParaRPr lang="en-IN" sz="1050" kern="100">
                        <a:effectLst/>
                        <a:latin typeface="Times New Roman" panose="02020603050405020304" pitchFamily="18" charset="0"/>
                        <a:ea typeface="Times New Roman" panose="02020603050405020304" pitchFamily="18" charset="0"/>
                      </a:endParaRPr>
                    </a:p>
                  </a:txBody>
                  <a:tcPr marL="61710" marR="61710" marT="0" marB="0"/>
                </a:tc>
                <a:tc>
                  <a:txBody>
                    <a:bodyPr/>
                    <a:lstStyle/>
                    <a:p>
                      <a:pPr algn="ctr">
                        <a:lnSpc>
                          <a:spcPct val="150000"/>
                        </a:lnSpc>
                        <a:buNone/>
                      </a:pPr>
                      <a:r>
                        <a:rPr lang="en-IN" sz="1300" kern="100" dirty="0" err="1">
                          <a:effectLst/>
                        </a:rPr>
                        <a:t>Sl</a:t>
                      </a:r>
                      <a:r>
                        <a:rPr lang="en-IN" sz="1300" kern="100" dirty="0">
                          <a:effectLst/>
                        </a:rPr>
                        <a:t> No.</a:t>
                      </a:r>
                      <a:endParaRPr lang="en-IN" sz="1300" kern="100" dirty="0">
                        <a:effectLst/>
                        <a:latin typeface="Times New Roman" panose="02020603050405020304" pitchFamily="18" charset="0"/>
                        <a:ea typeface="Times New Roman" panose="02020603050405020304" pitchFamily="18" charset="0"/>
                      </a:endParaRPr>
                    </a:p>
                  </a:txBody>
                  <a:tcPr marL="61710" marR="61710" marT="0" marB="0"/>
                </a:tc>
                <a:tc>
                  <a:txBody>
                    <a:bodyPr/>
                    <a:lstStyle/>
                    <a:p>
                      <a:pPr algn="ctr">
                        <a:lnSpc>
                          <a:spcPct val="150000"/>
                        </a:lnSpc>
                        <a:buNone/>
                      </a:pPr>
                      <a:r>
                        <a:rPr lang="en-IN" sz="1300" kern="100" dirty="0">
                          <a:effectLst/>
                          <a:latin typeface="Inter" panose="020B0604020202020204" charset="0"/>
                          <a:ea typeface="Inter" panose="020B0604020202020204" charset="0"/>
                        </a:rPr>
                        <a:t>Year in which income is deemed to be applied</a:t>
                      </a:r>
                      <a:br>
                        <a:rPr lang="en-IN" sz="1300" kern="100" dirty="0">
                          <a:effectLst/>
                          <a:latin typeface="Inter" panose="020B0604020202020204" charset="0"/>
                          <a:ea typeface="Inter" panose="020B0604020202020204" charset="0"/>
                        </a:rPr>
                      </a:br>
                      <a:r>
                        <a:rPr lang="en-IN" sz="1300" kern="100" dirty="0">
                          <a:effectLst/>
                          <a:latin typeface="Inter" panose="020B0604020202020204" charset="0"/>
                          <a:ea typeface="Inter" panose="020B0604020202020204" charset="0"/>
                        </a:rPr>
                        <a:t>(</a:t>
                      </a:r>
                      <a:r>
                        <a:rPr lang="en-IN" sz="1300" kern="100" dirty="0" err="1">
                          <a:effectLst/>
                          <a:latin typeface="Inter" panose="020B0604020202020204" charset="0"/>
                          <a:ea typeface="Inter" panose="020B0604020202020204" charset="0"/>
                        </a:rPr>
                        <a:t>F.Yr</a:t>
                      </a:r>
                      <a:r>
                        <a:rPr lang="en-IN" sz="1300" kern="100" dirty="0">
                          <a:effectLst/>
                          <a:latin typeface="Inter" panose="020B0604020202020204" charset="0"/>
                          <a:ea typeface="Inter" panose="020B0604020202020204" charset="0"/>
                        </a:rPr>
                        <a:t>.) </a:t>
                      </a:r>
                    </a:p>
                  </a:txBody>
                  <a:tcPr marL="61710" marR="61710" marT="0" marB="0"/>
                </a:tc>
                <a:tc>
                  <a:txBody>
                    <a:bodyPr/>
                    <a:lstStyle/>
                    <a:p>
                      <a:pPr algn="ctr">
                        <a:lnSpc>
                          <a:spcPct val="150000"/>
                        </a:lnSpc>
                        <a:buNone/>
                      </a:pPr>
                      <a:r>
                        <a:rPr lang="en-IN" sz="1300" kern="100" dirty="0">
                          <a:effectLst/>
                          <a:latin typeface="Inter" panose="020B0604020202020204" charset="0"/>
                          <a:ea typeface="Inter" panose="020B0604020202020204" charset="0"/>
                        </a:rPr>
                        <a:t>Amount deemed to be applied during the previous year of deeming</a:t>
                      </a:r>
                    </a:p>
                  </a:txBody>
                  <a:tcPr marL="61710" marR="61710" marT="0" marB="0"/>
                </a:tc>
                <a:tc>
                  <a:txBody>
                    <a:bodyPr/>
                    <a:lstStyle/>
                    <a:p>
                      <a:pPr algn="ctr">
                        <a:lnSpc>
                          <a:spcPct val="150000"/>
                        </a:lnSpc>
                        <a:buNone/>
                      </a:pPr>
                      <a:r>
                        <a:rPr lang="en-IN" sz="1300" kern="100" dirty="0">
                          <a:effectLst/>
                          <a:latin typeface="Inter" panose="020B0604020202020204" charset="0"/>
                          <a:ea typeface="Inter" panose="020B0604020202020204" charset="0"/>
                        </a:rPr>
                        <a:t>Reason of deeming application</a:t>
                      </a:r>
                    </a:p>
                  </a:txBody>
                  <a:tcPr marL="61710" marR="61710" marT="0" marB="0"/>
                </a:tc>
                <a:tc>
                  <a:txBody>
                    <a:bodyPr/>
                    <a:lstStyle/>
                    <a:p>
                      <a:pPr algn="ctr">
                        <a:lnSpc>
                          <a:spcPct val="150000"/>
                        </a:lnSpc>
                        <a:buNone/>
                      </a:pPr>
                      <a:r>
                        <a:rPr lang="en-IN" sz="1300" kern="100" dirty="0">
                          <a:effectLst/>
                          <a:latin typeface="Inter" panose="020B0604020202020204" charset="0"/>
                          <a:ea typeface="Inter" panose="020B0604020202020204" charset="0"/>
                        </a:rPr>
                        <a:t>Please Enter Reason for Any Other Reason Selected in Reason of deeming application</a:t>
                      </a:r>
                    </a:p>
                  </a:txBody>
                  <a:tcPr marL="61710" marR="61710" marT="0" marB="0"/>
                </a:tc>
                <a:tc>
                  <a:txBody>
                    <a:bodyPr/>
                    <a:lstStyle/>
                    <a:p>
                      <a:pPr algn="ctr">
                        <a:lnSpc>
                          <a:spcPct val="150000"/>
                        </a:lnSpc>
                        <a:buNone/>
                      </a:pPr>
                      <a:r>
                        <a:rPr lang="en-IN" sz="1300" kern="100" dirty="0">
                          <a:effectLst/>
                          <a:latin typeface="Inter" panose="020B0604020202020204" charset="0"/>
                          <a:ea typeface="Inter" panose="020B0604020202020204" charset="0"/>
                        </a:rPr>
                        <a:t>Out of the deemed application claimed, amount required to be applied</a:t>
                      </a:r>
                    </a:p>
                  </a:txBody>
                  <a:tcPr marL="61710" marR="61710" marT="0" marB="0"/>
                </a:tc>
                <a:tc>
                  <a:txBody>
                    <a:bodyPr/>
                    <a:lstStyle/>
                    <a:p>
                      <a:pPr algn="ctr">
                        <a:lnSpc>
                          <a:spcPct val="150000"/>
                        </a:lnSpc>
                        <a:buNone/>
                      </a:pPr>
                      <a:r>
                        <a:rPr lang="en-IN" sz="1300" kern="100">
                          <a:effectLst/>
                          <a:latin typeface="Inter" panose="020B0604020202020204" charset="0"/>
                          <a:ea typeface="Inter" panose="020B0604020202020204" charset="0"/>
                        </a:rPr>
                        <a:t>Amount taxed in any earlier Assessment Year(s)</a:t>
                      </a:r>
                    </a:p>
                  </a:txBody>
                  <a:tcPr marL="61710" marR="61710" marT="0" marB="0"/>
                </a:tc>
                <a:tc>
                  <a:txBody>
                    <a:bodyPr/>
                    <a:lstStyle/>
                    <a:p>
                      <a:pPr algn="ctr">
                        <a:lnSpc>
                          <a:spcPct val="150000"/>
                        </a:lnSpc>
                        <a:buNone/>
                      </a:pPr>
                      <a:r>
                        <a:rPr lang="en-IN" sz="1300" kern="100" dirty="0">
                          <a:effectLst/>
                          <a:latin typeface="Inter" panose="020B0604020202020204" charset="0"/>
                          <a:ea typeface="Inter" panose="020B0604020202020204" charset="0"/>
                        </a:rPr>
                        <a:t>Out of the deemed application claimed, amount required to be applied during the FY pertaining to current AY</a:t>
                      </a:r>
                    </a:p>
                  </a:txBody>
                  <a:tcPr marL="61710" marR="61710" marT="0" marB="0"/>
                </a:tc>
                <a:tc>
                  <a:txBody>
                    <a:bodyPr/>
                    <a:lstStyle/>
                    <a:p>
                      <a:pPr algn="ctr">
                        <a:lnSpc>
                          <a:spcPct val="150000"/>
                        </a:lnSpc>
                        <a:buNone/>
                      </a:pPr>
                      <a:r>
                        <a:rPr lang="en-IN" sz="1300" kern="100" dirty="0">
                          <a:effectLst/>
                          <a:latin typeface="Inter" panose="020B0604020202020204" charset="0"/>
                          <a:ea typeface="Inter" panose="020B0604020202020204" charset="0"/>
                        </a:rPr>
                        <a:t>Amount of deemed application claimed in earlier years, applied during the FY pertaining to current AY</a:t>
                      </a:r>
                    </a:p>
                  </a:txBody>
                  <a:tcPr marL="61710" marR="61710" marT="0" marB="0"/>
                </a:tc>
                <a:tc>
                  <a:txBody>
                    <a:bodyPr/>
                    <a:lstStyle/>
                    <a:p>
                      <a:pPr algn="ctr">
                        <a:lnSpc>
                          <a:spcPct val="150000"/>
                        </a:lnSpc>
                        <a:buNone/>
                      </a:pPr>
                      <a:r>
                        <a:rPr lang="en-IN" sz="1300" kern="100" dirty="0">
                          <a:effectLst/>
                          <a:latin typeface="Inter" panose="020B0604020202020204" charset="0"/>
                          <a:ea typeface="Inter" panose="020B0604020202020204" charset="0"/>
                        </a:rPr>
                        <a:t>Amount which could not be applied and deemed to be income u/s 11(1B) during the previous year</a:t>
                      </a:r>
                    </a:p>
                  </a:txBody>
                  <a:tcPr marL="61710" marR="61710" marT="0" marB="0"/>
                </a:tc>
                <a:tc>
                  <a:txBody>
                    <a:bodyPr/>
                    <a:lstStyle/>
                    <a:p>
                      <a:pPr algn="ctr">
                        <a:lnSpc>
                          <a:spcPct val="150000"/>
                        </a:lnSpc>
                        <a:buNone/>
                      </a:pPr>
                      <a:r>
                        <a:rPr lang="en-IN" sz="1300" kern="100" dirty="0">
                          <a:effectLst/>
                          <a:latin typeface="Inter" panose="020B0604020202020204" charset="0"/>
                          <a:ea typeface="Inter" panose="020B0604020202020204" charset="0"/>
                        </a:rPr>
                        <a:t>Balance Amount of deemed Income being   exemption claimed in earlier years on account of deemed application and  required to be applied in FY 2025-26 onwards</a:t>
                      </a:r>
                    </a:p>
                  </a:txBody>
                  <a:tcPr marL="61710" marR="61710" marT="0" marB="0"/>
                </a:tc>
                <a:extLst>
                  <a:ext uri="{0D108BD9-81ED-4DB2-BD59-A6C34878D82A}">
                    <a16:rowId xmlns:a16="http://schemas.microsoft.com/office/drawing/2014/main" val="3537480986"/>
                  </a:ext>
                </a:extLst>
              </a:tr>
              <a:tr h="446042">
                <a:tc>
                  <a:txBody>
                    <a:bodyPr/>
                    <a:lstStyle/>
                    <a:p>
                      <a:pPr algn="just">
                        <a:lnSpc>
                          <a:spcPct val="150000"/>
                        </a:lnSpc>
                        <a:buNone/>
                      </a:pPr>
                      <a:r>
                        <a:rPr lang="en-IN" sz="900" kern="100">
                          <a:effectLst/>
                        </a:rPr>
                        <a:t> </a:t>
                      </a:r>
                      <a:endParaRPr lang="en-IN" sz="1050" kern="100">
                        <a:effectLst/>
                        <a:latin typeface="Times New Roman" panose="02020603050405020304" pitchFamily="18" charset="0"/>
                        <a:ea typeface="Times New Roman" panose="02020603050405020304" pitchFamily="18" charset="0"/>
                      </a:endParaRPr>
                    </a:p>
                  </a:txBody>
                  <a:tcPr marL="61710" marR="61710" marT="0" marB="0" anchor="b"/>
                </a:tc>
                <a:tc>
                  <a:txBody>
                    <a:bodyPr/>
                    <a:lstStyle/>
                    <a:p>
                      <a:pPr algn="just">
                        <a:lnSpc>
                          <a:spcPct val="150000"/>
                        </a:lnSpc>
                        <a:buNone/>
                      </a:pPr>
                      <a:r>
                        <a:rPr lang="en-IN" sz="1200" kern="100">
                          <a:effectLst/>
                        </a:rPr>
                        <a:t> </a:t>
                      </a:r>
                      <a:endParaRPr lang="en-IN" sz="1200" kern="100">
                        <a:effectLst/>
                        <a:latin typeface="Times New Roman" panose="02020603050405020304" pitchFamily="18" charset="0"/>
                        <a:ea typeface="Times New Roman" panose="02020603050405020304" pitchFamily="18" charset="0"/>
                      </a:endParaRPr>
                    </a:p>
                  </a:txBody>
                  <a:tcPr marL="61710" marR="61710" marT="0" marB="0"/>
                </a:tc>
                <a:tc>
                  <a:txBody>
                    <a:bodyPr/>
                    <a:lstStyle/>
                    <a:p>
                      <a:pPr algn="ctr">
                        <a:lnSpc>
                          <a:spcPct val="150000"/>
                        </a:lnSpc>
                        <a:buNone/>
                      </a:pPr>
                      <a:r>
                        <a:rPr lang="en-IN" sz="1200" kern="100">
                          <a:effectLst/>
                          <a:latin typeface="Inter" panose="020B0604020202020204" charset="0"/>
                          <a:ea typeface="Inter" panose="020B0604020202020204" charset="0"/>
                        </a:rPr>
                        <a:t>(1)</a:t>
                      </a:r>
                    </a:p>
                  </a:txBody>
                  <a:tcPr marL="61710" marR="61710" marT="0" marB="0"/>
                </a:tc>
                <a:tc>
                  <a:txBody>
                    <a:bodyPr/>
                    <a:lstStyle/>
                    <a:p>
                      <a:pPr algn="ctr">
                        <a:lnSpc>
                          <a:spcPct val="150000"/>
                        </a:lnSpc>
                        <a:buNone/>
                      </a:pPr>
                      <a:r>
                        <a:rPr lang="en-IN" sz="1200" kern="100" dirty="0">
                          <a:effectLst/>
                          <a:latin typeface="Inter" panose="020B0604020202020204" charset="0"/>
                          <a:ea typeface="Inter" panose="020B0604020202020204" charset="0"/>
                        </a:rPr>
                        <a:t>(2)</a:t>
                      </a:r>
                    </a:p>
                  </a:txBody>
                  <a:tcPr marL="61710" marR="61710" marT="0" marB="0"/>
                </a:tc>
                <a:tc>
                  <a:txBody>
                    <a:bodyPr/>
                    <a:lstStyle/>
                    <a:p>
                      <a:pPr algn="ctr">
                        <a:lnSpc>
                          <a:spcPct val="150000"/>
                        </a:lnSpc>
                        <a:buNone/>
                      </a:pPr>
                      <a:r>
                        <a:rPr lang="en-IN" sz="1200" kern="100">
                          <a:effectLst/>
                          <a:latin typeface="Inter" panose="020B0604020202020204" charset="0"/>
                          <a:ea typeface="Inter" panose="020B0604020202020204" charset="0"/>
                        </a:rPr>
                        <a:t>(3)</a:t>
                      </a:r>
                    </a:p>
                  </a:txBody>
                  <a:tcPr marL="61710" marR="61710" marT="0" marB="0"/>
                </a:tc>
                <a:tc>
                  <a:txBody>
                    <a:bodyPr/>
                    <a:lstStyle/>
                    <a:p>
                      <a:pPr algn="ctr">
                        <a:lnSpc>
                          <a:spcPct val="150000"/>
                        </a:lnSpc>
                        <a:buNone/>
                      </a:pPr>
                      <a:r>
                        <a:rPr lang="en-IN" sz="1200" kern="100">
                          <a:effectLst/>
                          <a:latin typeface="Inter" panose="020B0604020202020204" charset="0"/>
                          <a:ea typeface="Inter" panose="020B0604020202020204" charset="0"/>
                        </a:rPr>
                        <a:t> </a:t>
                      </a:r>
                    </a:p>
                  </a:txBody>
                  <a:tcPr marL="61710" marR="61710" marT="0" marB="0"/>
                </a:tc>
                <a:tc>
                  <a:txBody>
                    <a:bodyPr/>
                    <a:lstStyle/>
                    <a:p>
                      <a:pPr algn="ctr">
                        <a:lnSpc>
                          <a:spcPct val="150000"/>
                        </a:lnSpc>
                        <a:buNone/>
                      </a:pPr>
                      <a:r>
                        <a:rPr lang="en-IN" sz="1200" kern="100">
                          <a:effectLst/>
                          <a:latin typeface="Inter" panose="020B0604020202020204" charset="0"/>
                          <a:ea typeface="Inter" panose="020B0604020202020204" charset="0"/>
                        </a:rPr>
                        <a:t>(4)</a:t>
                      </a:r>
                    </a:p>
                  </a:txBody>
                  <a:tcPr marL="61710" marR="61710" marT="0" marB="0"/>
                </a:tc>
                <a:tc>
                  <a:txBody>
                    <a:bodyPr/>
                    <a:lstStyle/>
                    <a:p>
                      <a:pPr algn="ctr">
                        <a:lnSpc>
                          <a:spcPct val="150000"/>
                        </a:lnSpc>
                        <a:buNone/>
                      </a:pPr>
                      <a:r>
                        <a:rPr lang="en-IN" sz="1200" kern="100">
                          <a:effectLst/>
                          <a:latin typeface="Inter" panose="020B0604020202020204" charset="0"/>
                          <a:ea typeface="Inter" panose="020B0604020202020204" charset="0"/>
                        </a:rPr>
                        <a:t>(5)</a:t>
                      </a:r>
                    </a:p>
                  </a:txBody>
                  <a:tcPr marL="61710" marR="61710" marT="0" marB="0"/>
                </a:tc>
                <a:tc>
                  <a:txBody>
                    <a:bodyPr/>
                    <a:lstStyle/>
                    <a:p>
                      <a:pPr algn="ctr">
                        <a:lnSpc>
                          <a:spcPct val="150000"/>
                        </a:lnSpc>
                        <a:buNone/>
                      </a:pPr>
                      <a:r>
                        <a:rPr lang="en-IN" sz="1200" kern="100">
                          <a:effectLst/>
                          <a:latin typeface="Inter" panose="020B0604020202020204" charset="0"/>
                          <a:ea typeface="Inter" panose="020B0604020202020204" charset="0"/>
                        </a:rPr>
                        <a:t>(6)</a:t>
                      </a:r>
                    </a:p>
                  </a:txBody>
                  <a:tcPr marL="61710" marR="61710" marT="0" marB="0"/>
                </a:tc>
                <a:tc>
                  <a:txBody>
                    <a:bodyPr/>
                    <a:lstStyle/>
                    <a:p>
                      <a:pPr algn="ctr">
                        <a:lnSpc>
                          <a:spcPct val="150000"/>
                        </a:lnSpc>
                        <a:buNone/>
                      </a:pPr>
                      <a:r>
                        <a:rPr lang="en-IN" sz="1200" kern="100">
                          <a:effectLst/>
                          <a:latin typeface="Inter" panose="020B0604020202020204" charset="0"/>
                          <a:ea typeface="Inter" panose="020B0604020202020204" charset="0"/>
                        </a:rPr>
                        <a:t>(7)</a:t>
                      </a:r>
                    </a:p>
                  </a:txBody>
                  <a:tcPr marL="61710" marR="61710" marT="0" marB="0"/>
                </a:tc>
                <a:tc>
                  <a:txBody>
                    <a:bodyPr/>
                    <a:lstStyle/>
                    <a:p>
                      <a:pPr algn="ctr">
                        <a:lnSpc>
                          <a:spcPct val="150000"/>
                        </a:lnSpc>
                        <a:buNone/>
                      </a:pPr>
                      <a:r>
                        <a:rPr lang="en-IN" sz="1200" kern="100" dirty="0">
                          <a:effectLst/>
                          <a:latin typeface="Inter" panose="020B0604020202020204" charset="0"/>
                          <a:ea typeface="Inter" panose="020B0604020202020204" charset="0"/>
                        </a:rPr>
                        <a:t> (8) = (6-7)</a:t>
                      </a:r>
                    </a:p>
                  </a:txBody>
                  <a:tcPr marL="61710" marR="61710" marT="0" marB="0"/>
                </a:tc>
                <a:tc>
                  <a:txBody>
                    <a:bodyPr/>
                    <a:lstStyle/>
                    <a:p>
                      <a:pPr algn="ctr">
                        <a:lnSpc>
                          <a:spcPct val="150000"/>
                        </a:lnSpc>
                        <a:buNone/>
                      </a:pPr>
                      <a:r>
                        <a:rPr lang="en-IN" sz="1200" kern="100" dirty="0">
                          <a:effectLst/>
                          <a:latin typeface="Inter" panose="020B0604020202020204" charset="0"/>
                          <a:ea typeface="Inter" panose="020B0604020202020204" charset="0"/>
                        </a:rPr>
                        <a:t> (9) = (4-6)</a:t>
                      </a:r>
                    </a:p>
                  </a:txBody>
                  <a:tcPr marL="61710" marR="61710" marT="0" marB="0"/>
                </a:tc>
                <a:extLst>
                  <a:ext uri="{0D108BD9-81ED-4DB2-BD59-A6C34878D82A}">
                    <a16:rowId xmlns:a16="http://schemas.microsoft.com/office/drawing/2014/main" val="2812776071"/>
                  </a:ext>
                </a:extLst>
              </a:tr>
              <a:tr h="568749">
                <a:tc>
                  <a:txBody>
                    <a:bodyPr/>
                    <a:lstStyle/>
                    <a:p>
                      <a:pPr algn="just">
                        <a:lnSpc>
                          <a:spcPct val="150000"/>
                        </a:lnSpc>
                        <a:buNone/>
                      </a:pPr>
                      <a:endParaRPr lang="en-IN" sz="900" kern="100" dirty="0">
                        <a:effectLst/>
                      </a:endParaRPr>
                    </a:p>
                  </a:txBody>
                  <a:tcPr marL="61710" marR="61710" marT="0" marB="0" anchor="b"/>
                </a:tc>
                <a:tc>
                  <a:txBody>
                    <a:bodyPr/>
                    <a:lstStyle/>
                    <a:p>
                      <a:pPr algn="ctr">
                        <a:lnSpc>
                          <a:spcPct val="150000"/>
                        </a:lnSpc>
                        <a:buNone/>
                      </a:pPr>
                      <a:r>
                        <a:rPr lang="en-US" sz="1400" kern="100" dirty="0">
                          <a:effectLst/>
                          <a:latin typeface="Times New Roman" panose="02020603050405020304" pitchFamily="18" charset="0"/>
                          <a:ea typeface="Times New Roman" panose="02020603050405020304" pitchFamily="18" charset="0"/>
                        </a:rPr>
                        <a:t>1</a:t>
                      </a:r>
                      <a:endParaRPr lang="en-IN" sz="1400" kern="100" dirty="0">
                        <a:effectLst/>
                        <a:latin typeface="Times New Roman" panose="02020603050405020304" pitchFamily="18" charset="0"/>
                        <a:ea typeface="Times New Roman" panose="02020603050405020304" pitchFamily="18" charset="0"/>
                      </a:endParaRPr>
                    </a:p>
                  </a:txBody>
                  <a:tcPr marL="61710" marR="61710" marT="0" marB="0" anchor="b"/>
                </a:tc>
                <a:tc>
                  <a:txBody>
                    <a:bodyPr/>
                    <a:lstStyle/>
                    <a:p>
                      <a:pPr algn="just">
                        <a:lnSpc>
                          <a:spcPct val="150000"/>
                        </a:lnSpc>
                        <a:buNone/>
                      </a:pPr>
                      <a:r>
                        <a:rPr lang="en-US" sz="1400" kern="100" dirty="0">
                          <a:effectLst/>
                          <a:latin typeface="Inter" panose="020B0604020202020204" charset="0"/>
                          <a:ea typeface="Inter" panose="020B0604020202020204" charset="0"/>
                        </a:rPr>
                        <a:t>2022-23</a:t>
                      </a:r>
                      <a:endParaRPr lang="en-IN" sz="1400" kern="100" dirty="0">
                        <a:effectLst/>
                        <a:latin typeface="Inter" panose="020B0604020202020204" charset="0"/>
                        <a:ea typeface="Inter" panose="020B0604020202020204" charset="0"/>
                      </a:endParaRPr>
                    </a:p>
                  </a:txBody>
                  <a:tcPr marL="61710" marR="61710" marT="0" marB="0" anchor="b"/>
                </a:tc>
                <a:tc>
                  <a:txBody>
                    <a:bodyPr/>
                    <a:lstStyle/>
                    <a:p>
                      <a:pPr algn="just">
                        <a:lnSpc>
                          <a:spcPct val="150000"/>
                        </a:lnSpc>
                        <a:buNone/>
                      </a:pPr>
                      <a:r>
                        <a:rPr lang="en-US" sz="1400" kern="100" dirty="0">
                          <a:effectLst/>
                          <a:latin typeface="Inter" panose="020B0604020202020204" charset="0"/>
                          <a:ea typeface="Inter" panose="020B0604020202020204" charset="0"/>
                        </a:rPr>
                        <a:t>10,00,000</a:t>
                      </a:r>
                      <a:endParaRPr lang="en-IN" sz="1400" kern="100" dirty="0">
                        <a:effectLst/>
                        <a:latin typeface="Inter" panose="020B0604020202020204" charset="0"/>
                        <a:ea typeface="Inter" panose="020B0604020202020204" charset="0"/>
                      </a:endParaRPr>
                    </a:p>
                  </a:txBody>
                  <a:tcPr marL="61710" marR="61710" marT="0" marB="0" anchor="b"/>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1400" kern="100" dirty="0">
                          <a:effectLst/>
                          <a:latin typeface="Inter" panose="020B0604020202020204" charset="0"/>
                          <a:ea typeface="Inter" panose="020B0604020202020204" charset="0"/>
                        </a:rPr>
                        <a:t>Income not received</a:t>
                      </a:r>
                      <a:endParaRPr lang="en-IN" sz="1400" kern="100" dirty="0">
                        <a:effectLst/>
                        <a:latin typeface="Inter" panose="020B0604020202020204" charset="0"/>
                        <a:ea typeface="Inter" panose="020B0604020202020204" charset="0"/>
                      </a:endParaRPr>
                    </a:p>
                  </a:txBody>
                  <a:tcPr marL="61710" marR="61710" marT="0" marB="0" anchor="b"/>
                </a:tc>
                <a:tc>
                  <a:txBody>
                    <a:bodyPr/>
                    <a:lstStyle/>
                    <a:p>
                      <a:pPr algn="just">
                        <a:lnSpc>
                          <a:spcPct val="150000"/>
                        </a:lnSpc>
                        <a:buNone/>
                      </a:pPr>
                      <a:endParaRPr lang="en-IN" sz="1400" kern="100" dirty="0">
                        <a:effectLst/>
                        <a:latin typeface="Inter" panose="020B0604020202020204" charset="0"/>
                        <a:ea typeface="Inter" panose="020B0604020202020204" charset="0"/>
                      </a:endParaRPr>
                    </a:p>
                  </a:txBody>
                  <a:tcPr marL="61710" marR="61710" marT="0" marB="0"/>
                </a:tc>
                <a:tc>
                  <a:txBody>
                    <a:bodyPr/>
                    <a:lstStyle/>
                    <a:p>
                      <a:pPr algn="just">
                        <a:lnSpc>
                          <a:spcPct val="150000"/>
                        </a:lnSpc>
                        <a:buNone/>
                      </a:pPr>
                      <a:endParaRPr lang="en-US" sz="1400" kern="100" dirty="0">
                        <a:effectLst/>
                        <a:latin typeface="Inter" panose="020B0604020202020204" charset="0"/>
                        <a:ea typeface="Inter" panose="020B0604020202020204" charset="0"/>
                      </a:endParaRPr>
                    </a:p>
                    <a:p>
                      <a:pPr algn="just">
                        <a:lnSpc>
                          <a:spcPct val="150000"/>
                        </a:lnSpc>
                        <a:buNone/>
                      </a:pPr>
                      <a:endParaRPr lang="en-US" sz="1400" kern="100" dirty="0">
                        <a:effectLst/>
                        <a:latin typeface="Inter" panose="020B0604020202020204" charset="0"/>
                        <a:ea typeface="Inter" panose="020B0604020202020204" charset="0"/>
                      </a:endParaRPr>
                    </a:p>
                    <a:p>
                      <a:pPr algn="just">
                        <a:lnSpc>
                          <a:spcPct val="150000"/>
                        </a:lnSpc>
                        <a:buNone/>
                      </a:pPr>
                      <a:r>
                        <a:rPr lang="en-US" sz="1400" kern="100" dirty="0">
                          <a:effectLst/>
                          <a:latin typeface="Inter" panose="020B0604020202020204" charset="0"/>
                          <a:ea typeface="Inter" panose="020B0604020202020204" charset="0"/>
                        </a:rPr>
                        <a:t>10,00,000</a:t>
                      </a:r>
                      <a:endParaRPr lang="en-IN" sz="1400" kern="100" dirty="0">
                        <a:effectLst/>
                        <a:latin typeface="Inter" panose="020B0604020202020204" charset="0"/>
                        <a:ea typeface="Inter" panose="020B0604020202020204" charset="0"/>
                      </a:endParaRPr>
                    </a:p>
                  </a:txBody>
                  <a:tcPr marL="61710" marR="61710" marT="0" marB="0" anchor="b"/>
                </a:tc>
                <a:tc>
                  <a:txBody>
                    <a:bodyPr/>
                    <a:lstStyle/>
                    <a:p>
                      <a:pPr algn="just">
                        <a:lnSpc>
                          <a:spcPct val="150000"/>
                        </a:lnSpc>
                        <a:buNone/>
                      </a:pPr>
                      <a:r>
                        <a:rPr lang="en-US" sz="1400" kern="100" dirty="0">
                          <a:effectLst/>
                          <a:latin typeface="Inter" panose="020B0604020202020204" charset="0"/>
                          <a:ea typeface="Inter" panose="020B0604020202020204" charset="0"/>
                        </a:rPr>
                        <a:t>0</a:t>
                      </a:r>
                      <a:endParaRPr lang="en-IN" sz="1400" kern="100" dirty="0">
                        <a:effectLst/>
                        <a:latin typeface="Inter" panose="020B0604020202020204" charset="0"/>
                        <a:ea typeface="Inter" panose="020B0604020202020204" charset="0"/>
                      </a:endParaRPr>
                    </a:p>
                  </a:txBody>
                  <a:tcPr marL="61710" marR="61710" marT="0" marB="0" anchor="b"/>
                </a:tc>
                <a:tc>
                  <a:txBody>
                    <a:bodyPr/>
                    <a:lstStyle/>
                    <a:p>
                      <a:pPr algn="just">
                        <a:lnSpc>
                          <a:spcPct val="150000"/>
                        </a:lnSpc>
                        <a:buNone/>
                      </a:pPr>
                      <a:r>
                        <a:rPr lang="en-US" sz="1400" kern="100" dirty="0">
                          <a:effectLst/>
                          <a:latin typeface="Inter" panose="020B0604020202020204" charset="0"/>
                          <a:ea typeface="Inter" panose="020B0604020202020204" charset="0"/>
                        </a:rPr>
                        <a:t>4.00.000</a:t>
                      </a:r>
                      <a:endParaRPr lang="en-IN" sz="1400" kern="100" dirty="0">
                        <a:effectLst/>
                        <a:latin typeface="Inter" panose="020B0604020202020204" charset="0"/>
                        <a:ea typeface="Inter" panose="020B0604020202020204" charset="0"/>
                      </a:endParaRPr>
                    </a:p>
                  </a:txBody>
                  <a:tcPr marL="61710" marR="61710" marT="0" marB="0" anchor="b"/>
                </a:tc>
                <a:tc>
                  <a:txBody>
                    <a:bodyPr/>
                    <a:lstStyle/>
                    <a:p>
                      <a:pPr algn="just">
                        <a:lnSpc>
                          <a:spcPct val="150000"/>
                        </a:lnSpc>
                        <a:buNone/>
                      </a:pPr>
                      <a:r>
                        <a:rPr lang="en-US" sz="1400" kern="100" dirty="0">
                          <a:effectLst/>
                          <a:latin typeface="Inter" panose="020B0604020202020204" charset="0"/>
                          <a:ea typeface="Inter" panose="020B0604020202020204" charset="0"/>
                        </a:rPr>
                        <a:t>4,00,000</a:t>
                      </a:r>
                      <a:endParaRPr lang="en-IN" sz="1400" kern="100" dirty="0">
                        <a:effectLst/>
                        <a:latin typeface="Inter" panose="020B0604020202020204" charset="0"/>
                        <a:ea typeface="Inter" panose="020B0604020202020204" charset="0"/>
                      </a:endParaRPr>
                    </a:p>
                  </a:txBody>
                  <a:tcPr marL="61710" marR="61710" marT="0" marB="0" anchor="b"/>
                </a:tc>
                <a:tc>
                  <a:txBody>
                    <a:bodyPr/>
                    <a:lstStyle/>
                    <a:p>
                      <a:pPr algn="r">
                        <a:lnSpc>
                          <a:spcPct val="150000"/>
                        </a:lnSpc>
                        <a:buNone/>
                      </a:pPr>
                      <a:r>
                        <a:rPr lang="en-US" sz="1400" kern="100" dirty="0">
                          <a:effectLst/>
                          <a:latin typeface="Inter" panose="020B0604020202020204" charset="0"/>
                          <a:ea typeface="Inter" panose="020B0604020202020204" charset="0"/>
                        </a:rPr>
                        <a:t>0</a:t>
                      </a:r>
                      <a:endParaRPr lang="en-IN" sz="1400" kern="100" dirty="0">
                        <a:effectLst/>
                        <a:latin typeface="Inter" panose="020B0604020202020204" charset="0"/>
                        <a:ea typeface="Inter" panose="020B0604020202020204" charset="0"/>
                      </a:endParaRPr>
                    </a:p>
                  </a:txBody>
                  <a:tcPr marL="61710" marR="61710" marT="0" marB="0" anchor="b"/>
                </a:tc>
                <a:tc>
                  <a:txBody>
                    <a:bodyPr/>
                    <a:lstStyle/>
                    <a:p>
                      <a:pPr algn="r">
                        <a:lnSpc>
                          <a:spcPct val="150000"/>
                        </a:lnSpc>
                        <a:buNone/>
                      </a:pPr>
                      <a:r>
                        <a:rPr lang="en-US" sz="1400" kern="100" dirty="0">
                          <a:effectLst/>
                          <a:latin typeface="Inter" panose="020B0604020202020204" charset="0"/>
                          <a:ea typeface="Inter" panose="020B0604020202020204" charset="0"/>
                        </a:rPr>
                        <a:t>6,00,000</a:t>
                      </a:r>
                      <a:endParaRPr lang="en-IN" sz="1400" kern="100" dirty="0">
                        <a:effectLst/>
                        <a:latin typeface="Inter" panose="020B0604020202020204" charset="0"/>
                        <a:ea typeface="Inter" panose="020B0604020202020204" charset="0"/>
                      </a:endParaRPr>
                    </a:p>
                  </a:txBody>
                  <a:tcPr marL="61710" marR="61710" marT="0" marB="0" anchor="b"/>
                </a:tc>
                <a:extLst>
                  <a:ext uri="{0D108BD9-81ED-4DB2-BD59-A6C34878D82A}">
                    <a16:rowId xmlns:a16="http://schemas.microsoft.com/office/drawing/2014/main" val="3639083715"/>
                  </a:ext>
                </a:extLst>
              </a:tr>
              <a:tr h="446042">
                <a:tc>
                  <a:txBody>
                    <a:bodyPr/>
                    <a:lstStyle/>
                    <a:p>
                      <a:pPr algn="just">
                        <a:lnSpc>
                          <a:spcPct val="150000"/>
                        </a:lnSpc>
                        <a:buNone/>
                      </a:pPr>
                      <a:endParaRPr lang="en-IN" sz="900" kern="100" dirty="0">
                        <a:effectLst/>
                      </a:endParaRPr>
                    </a:p>
                  </a:txBody>
                  <a:tcPr marL="61710" marR="61710" marT="0" marB="0" anchor="b"/>
                </a:tc>
                <a:tc>
                  <a:txBody>
                    <a:bodyPr/>
                    <a:lstStyle/>
                    <a:p>
                      <a:pPr algn="ctr">
                        <a:lnSpc>
                          <a:spcPct val="150000"/>
                        </a:lnSpc>
                        <a:buNone/>
                      </a:pPr>
                      <a:r>
                        <a:rPr lang="en-US" sz="1400" kern="100" dirty="0">
                          <a:effectLst/>
                          <a:latin typeface="Times New Roman" panose="02020603050405020304" pitchFamily="18" charset="0"/>
                          <a:ea typeface="Times New Roman" panose="02020603050405020304" pitchFamily="18" charset="0"/>
                        </a:rPr>
                        <a:t>2</a:t>
                      </a:r>
                      <a:endParaRPr lang="en-IN" sz="1400" kern="100" dirty="0">
                        <a:effectLst/>
                        <a:latin typeface="Times New Roman" panose="02020603050405020304" pitchFamily="18" charset="0"/>
                        <a:ea typeface="Times New Roman" panose="02020603050405020304" pitchFamily="18" charset="0"/>
                      </a:endParaRPr>
                    </a:p>
                  </a:txBody>
                  <a:tcPr marL="61710" marR="61710" marT="0" marB="0" anchor="b"/>
                </a:tc>
                <a:tc>
                  <a:txBody>
                    <a:bodyPr/>
                    <a:lstStyle/>
                    <a:p>
                      <a:pPr algn="just">
                        <a:lnSpc>
                          <a:spcPct val="150000"/>
                        </a:lnSpc>
                        <a:buNone/>
                      </a:pPr>
                      <a:r>
                        <a:rPr lang="en-US" sz="1400" kern="100" dirty="0">
                          <a:effectLst/>
                          <a:latin typeface="Inter" panose="020B0604020202020204" charset="0"/>
                          <a:ea typeface="Inter" panose="020B0604020202020204" charset="0"/>
                        </a:rPr>
                        <a:t>2023-24</a:t>
                      </a:r>
                      <a:endParaRPr lang="en-IN" sz="1400" kern="100" dirty="0">
                        <a:effectLst/>
                        <a:latin typeface="Inter" panose="020B0604020202020204" charset="0"/>
                        <a:ea typeface="Inter" panose="020B0604020202020204" charset="0"/>
                      </a:endParaRPr>
                    </a:p>
                  </a:txBody>
                  <a:tcPr marL="61710" marR="61710" marT="0" marB="0" anchor="b"/>
                </a:tc>
                <a:tc>
                  <a:txBody>
                    <a:bodyPr/>
                    <a:lstStyle/>
                    <a:p>
                      <a:pPr algn="just">
                        <a:lnSpc>
                          <a:spcPct val="150000"/>
                        </a:lnSpc>
                        <a:buNone/>
                      </a:pPr>
                      <a:r>
                        <a:rPr lang="en-US" sz="1400" kern="100" dirty="0">
                          <a:effectLst/>
                          <a:latin typeface="Inter" panose="020B0604020202020204" charset="0"/>
                          <a:ea typeface="Inter" panose="020B0604020202020204" charset="0"/>
                        </a:rPr>
                        <a:t>10,00,000</a:t>
                      </a:r>
                      <a:endParaRPr lang="en-IN" sz="1400" kern="100" dirty="0">
                        <a:effectLst/>
                        <a:latin typeface="Inter" panose="020B0604020202020204" charset="0"/>
                        <a:ea typeface="Inter" panose="020B0604020202020204" charset="0"/>
                      </a:endParaRPr>
                    </a:p>
                  </a:txBody>
                  <a:tcPr marL="61710" marR="61710" marT="0" marB="0" anchor="b"/>
                </a:tc>
                <a:tc>
                  <a:txBody>
                    <a:bodyPr/>
                    <a:lstStyle/>
                    <a:p>
                      <a:pPr algn="just">
                        <a:lnSpc>
                          <a:spcPct val="150000"/>
                        </a:lnSpc>
                        <a:buNone/>
                      </a:pPr>
                      <a:r>
                        <a:rPr lang="en-US" sz="1400" kern="100" dirty="0">
                          <a:effectLst/>
                          <a:latin typeface="Inter" panose="020B0604020202020204" charset="0"/>
                          <a:ea typeface="Inter" panose="020B0604020202020204" charset="0"/>
                        </a:rPr>
                        <a:t>Any other reason</a:t>
                      </a:r>
                      <a:endParaRPr lang="en-IN" sz="1400" kern="100" dirty="0">
                        <a:effectLst/>
                        <a:latin typeface="Inter" panose="020B0604020202020204" charset="0"/>
                        <a:ea typeface="Inter" panose="020B0604020202020204" charset="0"/>
                      </a:endParaRPr>
                    </a:p>
                  </a:txBody>
                  <a:tcPr marL="61710" marR="61710" marT="0" marB="0"/>
                </a:tc>
                <a:tc>
                  <a:txBody>
                    <a:bodyPr/>
                    <a:lstStyle/>
                    <a:p>
                      <a:pPr algn="just">
                        <a:lnSpc>
                          <a:spcPct val="150000"/>
                        </a:lnSpc>
                        <a:buNone/>
                      </a:pPr>
                      <a:endParaRPr lang="en-IN" sz="1400" kern="100" dirty="0">
                        <a:effectLst/>
                        <a:latin typeface="Inter" panose="020B0604020202020204" charset="0"/>
                        <a:ea typeface="Inter" panose="020B0604020202020204" charset="0"/>
                      </a:endParaRPr>
                    </a:p>
                  </a:txBody>
                  <a:tcPr marL="61710" marR="61710" marT="0" marB="0"/>
                </a:tc>
                <a:tc>
                  <a:txBody>
                    <a:bodyPr/>
                    <a:lstStyle/>
                    <a:p>
                      <a:pPr algn="just">
                        <a:lnSpc>
                          <a:spcPct val="150000"/>
                        </a:lnSpc>
                        <a:buNone/>
                      </a:pPr>
                      <a:r>
                        <a:rPr lang="en-US" sz="1400" kern="100" dirty="0">
                          <a:effectLst/>
                          <a:latin typeface="Inter" panose="020B0604020202020204" charset="0"/>
                          <a:ea typeface="Inter" panose="020B0604020202020204" charset="0"/>
                        </a:rPr>
                        <a:t>10,00,000</a:t>
                      </a:r>
                      <a:endParaRPr lang="en-IN" sz="1400" kern="100" dirty="0">
                        <a:effectLst/>
                        <a:latin typeface="Inter" panose="020B0604020202020204" charset="0"/>
                        <a:ea typeface="Inter" panose="020B0604020202020204" charset="0"/>
                      </a:endParaRPr>
                    </a:p>
                  </a:txBody>
                  <a:tcPr marL="61710" marR="61710" marT="0" marB="0" anchor="b"/>
                </a:tc>
                <a:tc>
                  <a:txBody>
                    <a:bodyPr/>
                    <a:lstStyle/>
                    <a:p>
                      <a:pPr algn="just">
                        <a:lnSpc>
                          <a:spcPct val="150000"/>
                        </a:lnSpc>
                        <a:buNone/>
                      </a:pPr>
                      <a:r>
                        <a:rPr lang="en-US" sz="1400" kern="100" dirty="0">
                          <a:effectLst/>
                          <a:latin typeface="Inter" panose="020B0604020202020204" charset="0"/>
                          <a:ea typeface="Inter" panose="020B0604020202020204" charset="0"/>
                        </a:rPr>
                        <a:t>0</a:t>
                      </a:r>
                      <a:endParaRPr lang="en-IN" sz="1400" kern="100" dirty="0">
                        <a:effectLst/>
                        <a:latin typeface="Inter" panose="020B0604020202020204" charset="0"/>
                        <a:ea typeface="Inter" panose="020B0604020202020204" charset="0"/>
                      </a:endParaRPr>
                    </a:p>
                  </a:txBody>
                  <a:tcPr marL="61710" marR="61710" marT="0" marB="0" anchor="b"/>
                </a:tc>
                <a:tc>
                  <a:txBody>
                    <a:bodyPr/>
                    <a:lstStyle/>
                    <a:p>
                      <a:pPr algn="just">
                        <a:lnSpc>
                          <a:spcPct val="150000"/>
                        </a:lnSpc>
                        <a:buNone/>
                      </a:pPr>
                      <a:r>
                        <a:rPr lang="en-US" sz="1400" kern="100" dirty="0">
                          <a:effectLst/>
                          <a:latin typeface="Inter" panose="020B0604020202020204" charset="0"/>
                          <a:ea typeface="Inter" panose="020B0604020202020204" charset="0"/>
                        </a:rPr>
                        <a:t>10,00,000</a:t>
                      </a:r>
                      <a:endParaRPr lang="en-IN" sz="1400" kern="100" dirty="0">
                        <a:effectLst/>
                        <a:latin typeface="Inter" panose="020B0604020202020204" charset="0"/>
                        <a:ea typeface="Inter" panose="020B0604020202020204" charset="0"/>
                      </a:endParaRPr>
                    </a:p>
                  </a:txBody>
                  <a:tcPr marL="61710" marR="61710" marT="0" marB="0" anchor="b"/>
                </a:tc>
                <a:tc>
                  <a:txBody>
                    <a:bodyPr/>
                    <a:lstStyle/>
                    <a:p>
                      <a:pPr algn="just">
                        <a:lnSpc>
                          <a:spcPct val="150000"/>
                        </a:lnSpc>
                        <a:buNone/>
                      </a:pPr>
                      <a:r>
                        <a:rPr lang="en-US" sz="1400" kern="100" dirty="0">
                          <a:effectLst/>
                          <a:latin typeface="Inter" panose="020B0604020202020204" charset="0"/>
                          <a:ea typeface="Inter" panose="020B0604020202020204" charset="0"/>
                        </a:rPr>
                        <a:t>8,00,000</a:t>
                      </a:r>
                      <a:endParaRPr lang="en-IN" sz="1400" kern="100" dirty="0">
                        <a:effectLst/>
                        <a:latin typeface="Inter" panose="020B0604020202020204" charset="0"/>
                        <a:ea typeface="Inter" panose="020B0604020202020204" charset="0"/>
                      </a:endParaRPr>
                    </a:p>
                  </a:txBody>
                  <a:tcPr marL="61710" marR="61710" marT="0" marB="0" anchor="b"/>
                </a:tc>
                <a:tc>
                  <a:txBody>
                    <a:bodyPr/>
                    <a:lstStyle/>
                    <a:p>
                      <a:pPr algn="r">
                        <a:lnSpc>
                          <a:spcPct val="150000"/>
                        </a:lnSpc>
                        <a:buNone/>
                      </a:pPr>
                      <a:r>
                        <a:rPr lang="en-US" sz="1400" kern="100" dirty="0">
                          <a:effectLst/>
                          <a:latin typeface="Inter" panose="020B0604020202020204" charset="0"/>
                          <a:ea typeface="Inter" panose="020B0604020202020204" charset="0"/>
                        </a:rPr>
                        <a:t>2,00,000</a:t>
                      </a:r>
                      <a:endParaRPr lang="en-IN" sz="1400" kern="100" dirty="0">
                        <a:effectLst/>
                        <a:latin typeface="Inter" panose="020B0604020202020204" charset="0"/>
                        <a:ea typeface="Inter" panose="020B0604020202020204" charset="0"/>
                      </a:endParaRPr>
                    </a:p>
                  </a:txBody>
                  <a:tcPr marL="61710" marR="61710" marT="0" marB="0" anchor="b"/>
                </a:tc>
                <a:tc>
                  <a:txBody>
                    <a:bodyPr/>
                    <a:lstStyle/>
                    <a:p>
                      <a:pPr algn="r">
                        <a:lnSpc>
                          <a:spcPct val="150000"/>
                        </a:lnSpc>
                        <a:buNone/>
                      </a:pPr>
                      <a:r>
                        <a:rPr lang="en-US" sz="1400" kern="100" dirty="0">
                          <a:effectLst/>
                          <a:latin typeface="Inter" panose="020B0604020202020204" charset="0"/>
                          <a:ea typeface="Inter" panose="020B0604020202020204" charset="0"/>
                        </a:rPr>
                        <a:t>0</a:t>
                      </a:r>
                      <a:endParaRPr lang="en-IN" sz="1400" kern="100" dirty="0">
                        <a:effectLst/>
                        <a:latin typeface="Inter" panose="020B0604020202020204" charset="0"/>
                        <a:ea typeface="Inter" panose="020B0604020202020204" charset="0"/>
                      </a:endParaRPr>
                    </a:p>
                  </a:txBody>
                  <a:tcPr marL="61710" marR="61710" marT="0" marB="0" anchor="b"/>
                </a:tc>
                <a:extLst>
                  <a:ext uri="{0D108BD9-81ED-4DB2-BD59-A6C34878D82A}">
                    <a16:rowId xmlns:a16="http://schemas.microsoft.com/office/drawing/2014/main" val="1417476602"/>
                  </a:ext>
                </a:extLst>
              </a:tr>
              <a:tr h="446042">
                <a:tc>
                  <a:txBody>
                    <a:bodyPr/>
                    <a:lstStyle/>
                    <a:p>
                      <a:pPr algn="just">
                        <a:lnSpc>
                          <a:spcPct val="150000"/>
                        </a:lnSpc>
                        <a:buNone/>
                      </a:pPr>
                      <a:r>
                        <a:rPr lang="en-IN" sz="900" kern="100" dirty="0">
                          <a:effectLst/>
                        </a:rPr>
                        <a:t> </a:t>
                      </a:r>
                    </a:p>
                  </a:txBody>
                  <a:tcPr marL="61710" marR="61710" marT="0" marB="0" anchor="b"/>
                </a:tc>
                <a:tc>
                  <a:txBody>
                    <a:bodyPr/>
                    <a:lstStyle/>
                    <a:p>
                      <a:pPr algn="ctr">
                        <a:lnSpc>
                          <a:spcPct val="150000"/>
                        </a:lnSpc>
                        <a:buNone/>
                      </a:pPr>
                      <a:r>
                        <a:rPr lang="en-US" sz="1400" kern="100" dirty="0">
                          <a:effectLst/>
                          <a:latin typeface="Times New Roman" panose="02020603050405020304" pitchFamily="18" charset="0"/>
                          <a:ea typeface="Times New Roman" panose="02020603050405020304" pitchFamily="18" charset="0"/>
                        </a:rPr>
                        <a:t>3</a:t>
                      </a:r>
                      <a:endParaRPr lang="en-IN" sz="1400" kern="100" dirty="0">
                        <a:effectLst/>
                        <a:latin typeface="Times New Roman" panose="02020603050405020304" pitchFamily="18" charset="0"/>
                        <a:ea typeface="Times New Roman" panose="02020603050405020304" pitchFamily="18" charset="0"/>
                      </a:endParaRPr>
                    </a:p>
                  </a:txBody>
                  <a:tcPr marL="61710" marR="61710" marT="0" marB="0" anchor="b"/>
                </a:tc>
                <a:tc>
                  <a:txBody>
                    <a:bodyPr/>
                    <a:lstStyle/>
                    <a:p>
                      <a:pPr algn="just">
                        <a:lnSpc>
                          <a:spcPct val="150000"/>
                        </a:lnSpc>
                        <a:buNone/>
                      </a:pPr>
                      <a:r>
                        <a:rPr lang="en-IN" sz="1400" kern="100" dirty="0">
                          <a:effectLst/>
                          <a:latin typeface="Inter" panose="020B0604020202020204" charset="0"/>
                          <a:ea typeface="Inter" panose="020B0604020202020204" charset="0"/>
                        </a:rPr>
                        <a:t>2022-23</a:t>
                      </a:r>
                    </a:p>
                  </a:txBody>
                  <a:tcPr marL="61710" marR="61710" marT="0" marB="0" anchor="b"/>
                </a:tc>
                <a:tc>
                  <a:txBody>
                    <a:bodyPr/>
                    <a:lstStyle/>
                    <a:p>
                      <a:pPr algn="just">
                        <a:lnSpc>
                          <a:spcPct val="150000"/>
                        </a:lnSpc>
                        <a:buNone/>
                      </a:pPr>
                      <a:r>
                        <a:rPr lang="en-IN" sz="1400" kern="100" dirty="0">
                          <a:effectLst/>
                          <a:latin typeface="Inter" panose="020B0604020202020204" charset="0"/>
                          <a:ea typeface="Inter" panose="020B0604020202020204" charset="0"/>
                        </a:rPr>
                        <a:t>10,00,000</a:t>
                      </a:r>
                    </a:p>
                  </a:txBody>
                  <a:tcPr marL="61710" marR="61710" marT="0" marB="0" anchor="b"/>
                </a:tc>
                <a:tc>
                  <a:txBody>
                    <a:bodyPr/>
                    <a:lstStyle/>
                    <a:p>
                      <a:pPr algn="just">
                        <a:lnSpc>
                          <a:spcPct val="150000"/>
                        </a:lnSpc>
                        <a:buNone/>
                      </a:pPr>
                      <a:r>
                        <a:rPr lang="en-US" sz="1400" kern="100" dirty="0">
                          <a:effectLst/>
                          <a:latin typeface="Inter" panose="020B0604020202020204" charset="0"/>
                          <a:ea typeface="Inter" panose="020B0604020202020204" charset="0"/>
                        </a:rPr>
                        <a:t>Income not received</a:t>
                      </a:r>
                      <a:endParaRPr lang="en-IN" sz="1400" kern="100" dirty="0">
                        <a:effectLst/>
                        <a:latin typeface="Inter" panose="020B0604020202020204" charset="0"/>
                        <a:ea typeface="Inter" panose="020B0604020202020204" charset="0"/>
                      </a:endParaRPr>
                    </a:p>
                  </a:txBody>
                  <a:tcPr marL="61710" marR="61710" marT="0" marB="0" anchor="b"/>
                </a:tc>
                <a:tc>
                  <a:txBody>
                    <a:bodyPr/>
                    <a:lstStyle/>
                    <a:p>
                      <a:pPr algn="just">
                        <a:lnSpc>
                          <a:spcPct val="150000"/>
                        </a:lnSpc>
                        <a:buNone/>
                      </a:pPr>
                      <a:r>
                        <a:rPr lang="en-IN" sz="1400" kern="100" dirty="0">
                          <a:effectLst/>
                          <a:latin typeface="Inter" panose="020B0604020202020204" charset="0"/>
                          <a:ea typeface="Inter" panose="020B0604020202020204" charset="0"/>
                        </a:rPr>
                        <a:t> </a:t>
                      </a:r>
                    </a:p>
                  </a:txBody>
                  <a:tcPr marL="61710" marR="61710" marT="0" marB="0"/>
                </a:tc>
                <a:tc>
                  <a:txBody>
                    <a:bodyPr/>
                    <a:lstStyle/>
                    <a:p>
                      <a:pPr algn="just">
                        <a:lnSpc>
                          <a:spcPct val="150000"/>
                        </a:lnSpc>
                        <a:buNone/>
                      </a:pPr>
                      <a:endParaRPr lang="en-IN" sz="1400" kern="100" dirty="0">
                        <a:effectLst/>
                        <a:latin typeface="Inter" panose="020B0604020202020204" charset="0"/>
                        <a:ea typeface="Inter" panose="020B0604020202020204" charset="0"/>
                      </a:endParaRPr>
                    </a:p>
                    <a:p>
                      <a:pPr algn="just">
                        <a:lnSpc>
                          <a:spcPct val="150000"/>
                        </a:lnSpc>
                        <a:buNone/>
                      </a:pPr>
                      <a:endParaRPr lang="en-IN" sz="1400" kern="100" dirty="0">
                        <a:effectLst/>
                        <a:latin typeface="Inter" panose="020B0604020202020204" charset="0"/>
                        <a:ea typeface="Inter" panose="020B0604020202020204" charset="0"/>
                      </a:endParaRPr>
                    </a:p>
                    <a:p>
                      <a:pPr algn="just">
                        <a:lnSpc>
                          <a:spcPct val="150000"/>
                        </a:lnSpc>
                        <a:buNone/>
                      </a:pPr>
                      <a:r>
                        <a:rPr lang="en-IN" sz="1400" kern="100" dirty="0">
                          <a:effectLst/>
                          <a:latin typeface="Inter" panose="020B0604020202020204" charset="0"/>
                          <a:ea typeface="Inter" panose="020B0604020202020204" charset="0"/>
                        </a:rPr>
                        <a:t>10,00,000</a:t>
                      </a:r>
                    </a:p>
                  </a:txBody>
                  <a:tcPr marL="61710" marR="61710" marT="0" marB="0" anchor="b"/>
                </a:tc>
                <a:tc>
                  <a:txBody>
                    <a:bodyPr/>
                    <a:lstStyle/>
                    <a:p>
                      <a:pPr algn="just">
                        <a:lnSpc>
                          <a:spcPct val="150000"/>
                        </a:lnSpc>
                        <a:buNone/>
                      </a:pPr>
                      <a:r>
                        <a:rPr lang="en-IN" sz="1400" kern="100" dirty="0">
                          <a:effectLst/>
                          <a:latin typeface="Inter" panose="020B0604020202020204" charset="0"/>
                          <a:ea typeface="Inter" panose="020B0604020202020204" charset="0"/>
                        </a:rPr>
                        <a:t> </a:t>
                      </a:r>
                    </a:p>
                    <a:p>
                      <a:pPr algn="just">
                        <a:lnSpc>
                          <a:spcPct val="150000"/>
                        </a:lnSpc>
                        <a:buNone/>
                      </a:pPr>
                      <a:endParaRPr lang="en-IN" sz="1400" kern="100" dirty="0">
                        <a:effectLst/>
                        <a:latin typeface="Inter" panose="020B0604020202020204" charset="0"/>
                        <a:ea typeface="Inter" panose="020B0604020202020204" charset="0"/>
                      </a:endParaRPr>
                    </a:p>
                    <a:p>
                      <a:pPr algn="just">
                        <a:lnSpc>
                          <a:spcPct val="150000"/>
                        </a:lnSpc>
                        <a:buNone/>
                      </a:pPr>
                      <a:r>
                        <a:rPr lang="en-IN" sz="1400" kern="100" dirty="0">
                          <a:effectLst/>
                          <a:latin typeface="Inter" panose="020B0604020202020204" charset="0"/>
                          <a:ea typeface="Inter" panose="020B0604020202020204" charset="0"/>
                        </a:rPr>
                        <a:t>2,00,000</a:t>
                      </a:r>
                    </a:p>
                  </a:txBody>
                  <a:tcPr marL="61710" marR="61710" marT="0" marB="0" anchor="b"/>
                </a:tc>
                <a:tc>
                  <a:txBody>
                    <a:bodyPr/>
                    <a:lstStyle/>
                    <a:p>
                      <a:pPr algn="just">
                        <a:lnSpc>
                          <a:spcPct val="150000"/>
                        </a:lnSpc>
                        <a:buNone/>
                      </a:pPr>
                      <a:r>
                        <a:rPr lang="en-US" sz="1400" kern="100" dirty="0">
                          <a:effectLst/>
                          <a:latin typeface="Inter" panose="020B0604020202020204" charset="0"/>
                          <a:ea typeface="Inter" panose="020B0604020202020204" charset="0"/>
                        </a:rPr>
                        <a:t>8,00,000</a:t>
                      </a:r>
                      <a:endParaRPr lang="en-IN" sz="1400" kern="100" dirty="0">
                        <a:effectLst/>
                        <a:latin typeface="Inter" panose="020B0604020202020204" charset="0"/>
                        <a:ea typeface="Inter" panose="020B0604020202020204" charset="0"/>
                      </a:endParaRPr>
                    </a:p>
                  </a:txBody>
                  <a:tcPr marL="61710" marR="61710" marT="0" marB="0" anchor="b"/>
                </a:tc>
                <a:tc>
                  <a:txBody>
                    <a:bodyPr/>
                    <a:lstStyle/>
                    <a:p>
                      <a:pPr algn="just">
                        <a:lnSpc>
                          <a:spcPct val="150000"/>
                        </a:lnSpc>
                        <a:buNone/>
                      </a:pPr>
                      <a:r>
                        <a:rPr lang="en-US" sz="1400" kern="100" dirty="0">
                          <a:effectLst/>
                          <a:latin typeface="Inter" panose="020B0604020202020204" charset="0"/>
                          <a:ea typeface="Inter" panose="020B0604020202020204" charset="0"/>
                        </a:rPr>
                        <a:t>8.00.000</a:t>
                      </a:r>
                      <a:endParaRPr lang="en-IN" sz="1400" kern="100" dirty="0">
                        <a:effectLst/>
                        <a:latin typeface="Inter" panose="020B0604020202020204" charset="0"/>
                        <a:ea typeface="Inter" panose="020B0604020202020204" charset="0"/>
                      </a:endParaRPr>
                    </a:p>
                  </a:txBody>
                  <a:tcPr marL="61710" marR="61710" marT="0" marB="0" anchor="b"/>
                </a:tc>
                <a:tc>
                  <a:txBody>
                    <a:bodyPr/>
                    <a:lstStyle/>
                    <a:p>
                      <a:pPr algn="r">
                        <a:lnSpc>
                          <a:spcPct val="150000"/>
                        </a:lnSpc>
                        <a:buNone/>
                      </a:pPr>
                      <a:r>
                        <a:rPr lang="en-IN" sz="1400" kern="100" dirty="0">
                          <a:effectLst/>
                          <a:latin typeface="Inter" panose="020B0604020202020204" charset="0"/>
                          <a:ea typeface="Inter" panose="020B0604020202020204" charset="0"/>
                        </a:rPr>
                        <a:t>0</a:t>
                      </a:r>
                    </a:p>
                  </a:txBody>
                  <a:tcPr marL="61710" marR="61710" marT="0" marB="0" anchor="b"/>
                </a:tc>
                <a:tc>
                  <a:txBody>
                    <a:bodyPr/>
                    <a:lstStyle/>
                    <a:p>
                      <a:pPr algn="r">
                        <a:lnSpc>
                          <a:spcPct val="150000"/>
                        </a:lnSpc>
                        <a:buNone/>
                      </a:pPr>
                      <a:r>
                        <a:rPr lang="en-US" sz="1400" kern="100" dirty="0">
                          <a:effectLst/>
                          <a:latin typeface="Inter" panose="020B0604020202020204" charset="0"/>
                          <a:ea typeface="Inter" panose="020B0604020202020204" charset="0"/>
                        </a:rPr>
                        <a:t>0</a:t>
                      </a:r>
                      <a:endParaRPr lang="en-IN" sz="1400" kern="100" dirty="0">
                        <a:effectLst/>
                        <a:latin typeface="Inter" panose="020B0604020202020204" charset="0"/>
                        <a:ea typeface="Inter" panose="020B0604020202020204" charset="0"/>
                      </a:endParaRPr>
                    </a:p>
                  </a:txBody>
                  <a:tcPr marL="61710" marR="61710" marT="0" marB="0" anchor="b"/>
                </a:tc>
                <a:extLst>
                  <a:ext uri="{0D108BD9-81ED-4DB2-BD59-A6C34878D82A}">
                    <a16:rowId xmlns:a16="http://schemas.microsoft.com/office/drawing/2014/main" val="3959759065"/>
                  </a:ext>
                </a:extLst>
              </a:tr>
            </a:tbl>
          </a:graphicData>
        </a:graphic>
      </p:graphicFrame>
    </p:spTree>
    <p:extLst>
      <p:ext uri="{BB962C8B-B14F-4D97-AF65-F5344CB8AC3E}">
        <p14:creationId xmlns:p14="http://schemas.microsoft.com/office/powerpoint/2010/main" val="35685238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8D93A1-336B-7164-6D42-5CD66FABCFF7}"/>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119CA4C1-66B7-5DFD-F5F4-07E51F5F1F93}"/>
              </a:ext>
            </a:extLst>
          </p:cNvPr>
          <p:cNvSpPr/>
          <p:nvPr/>
        </p:nvSpPr>
        <p:spPr>
          <a:xfrm>
            <a:off x="793790" y="901303"/>
            <a:ext cx="12433459" cy="929878"/>
          </a:xfrm>
          <a:prstGeom prst="rect">
            <a:avLst/>
          </a:prstGeom>
          <a:noFill/>
          <a:ln/>
        </p:spPr>
        <p:txBody>
          <a:bodyPr wrap="none" lIns="0" tIns="0" rIns="0" bIns="0" rtlCol="0" anchor="t"/>
          <a:lstStyle/>
          <a:p>
            <a:pPr>
              <a:lnSpc>
                <a:spcPts val="2250"/>
              </a:lnSpc>
            </a:pPr>
            <a:r>
              <a:rPr lang="en-US" sz="3550" dirty="0">
                <a:solidFill>
                  <a:srgbClr val="161613"/>
                </a:solidFill>
                <a:latin typeface="DM Sans Medium" pitchFamily="34" charset="0"/>
                <a:ea typeface="DM Sans Medium" pitchFamily="34" charset="-122"/>
                <a:cs typeface="DM Sans Medium" pitchFamily="34" charset="-120"/>
              </a:rPr>
              <a:t>Schedule VC </a:t>
            </a:r>
            <a:r>
              <a:rPr lang="en-US" sz="3550" dirty="0">
                <a:solidFill>
                  <a:srgbClr val="161613"/>
                </a:solidFill>
                <a:latin typeface="DM Sans Medium" pitchFamily="34" charset="0"/>
              </a:rPr>
              <a:t>- </a:t>
            </a:r>
            <a:r>
              <a:rPr lang="en-IN" sz="3550" dirty="0">
                <a:solidFill>
                  <a:srgbClr val="161613"/>
                </a:solidFill>
                <a:latin typeface="DM Sans Medium" pitchFamily="34" charset="0"/>
              </a:rPr>
              <a:t>Voluntary Contributions Received</a:t>
            </a:r>
            <a:endParaRPr lang="en-US" sz="3550" dirty="0">
              <a:solidFill>
                <a:srgbClr val="161613"/>
              </a:solidFill>
              <a:latin typeface="DM Sans Medium" pitchFamily="34" charset="0"/>
            </a:endParaRPr>
          </a:p>
        </p:txBody>
      </p:sp>
      <p:pic>
        <p:nvPicPr>
          <p:cNvPr id="5" name="Picture 4" descr="A document with text and images&#10;&#10;AI-generated content may be incorrect.">
            <a:extLst>
              <a:ext uri="{FF2B5EF4-FFF2-40B4-BE49-F238E27FC236}">
                <a16:creationId xmlns:a16="http://schemas.microsoft.com/office/drawing/2014/main" id="{16C59807-4225-E5D4-ECB9-7FA499D568F1}"/>
              </a:ext>
            </a:extLst>
          </p:cNvPr>
          <p:cNvPicPr>
            <a:picLocks noChangeAspect="1"/>
          </p:cNvPicPr>
          <p:nvPr/>
        </p:nvPicPr>
        <p:blipFill>
          <a:blip r:embed="rId3"/>
          <a:stretch>
            <a:fillRect/>
          </a:stretch>
        </p:blipFill>
        <p:spPr>
          <a:xfrm>
            <a:off x="1925259" y="3010746"/>
            <a:ext cx="10170519" cy="4895004"/>
          </a:xfrm>
          <a:prstGeom prst="rect">
            <a:avLst/>
          </a:prstGeom>
        </p:spPr>
      </p:pic>
      <p:sp>
        <p:nvSpPr>
          <p:cNvPr id="3" name="Text 1">
            <a:extLst>
              <a:ext uri="{FF2B5EF4-FFF2-40B4-BE49-F238E27FC236}">
                <a16:creationId xmlns:a16="http://schemas.microsoft.com/office/drawing/2014/main" id="{213AA27F-0C1F-AE3F-F8A6-BDCCCEC67ADA}"/>
              </a:ext>
            </a:extLst>
          </p:cNvPr>
          <p:cNvSpPr/>
          <p:nvPr/>
        </p:nvSpPr>
        <p:spPr>
          <a:xfrm>
            <a:off x="793790" y="1407847"/>
            <a:ext cx="13042821" cy="1049127"/>
          </a:xfrm>
          <a:prstGeom prst="rect">
            <a:avLst/>
          </a:prstGeom>
          <a:noFill/>
          <a:ln/>
        </p:spPr>
        <p:txBody>
          <a:bodyPr wrap="square" lIns="0" tIns="0" rIns="0" bIns="0" rtlCol="0" anchor="t"/>
          <a:lstStyle/>
          <a:p>
            <a:pPr algn="just">
              <a:lnSpc>
                <a:spcPts val="2250"/>
              </a:lnSpc>
            </a:pPr>
            <a:r>
              <a:rPr lang="en-US" sz="1400" b="1" dirty="0">
                <a:solidFill>
                  <a:srgbClr val="161613"/>
                </a:solidFill>
                <a:latin typeface="Inter" panose="020B0604020202020204" charset="0"/>
                <a:ea typeface="Inter" panose="020B0604020202020204" charset="0"/>
                <a:cs typeface="Inter" pitchFamily="34" charset="-120"/>
              </a:rPr>
              <a:t>Purpose:</a:t>
            </a:r>
            <a:r>
              <a:rPr lang="en-US" sz="1400" dirty="0">
                <a:solidFill>
                  <a:srgbClr val="161613"/>
                </a:solidFill>
                <a:latin typeface="Inter" panose="020B0604020202020204" charset="0"/>
                <a:ea typeface="Inter" panose="020B0604020202020204" charset="0"/>
                <a:cs typeface="Inter" pitchFamily="34" charset="-120"/>
              </a:rPr>
              <a:t> </a:t>
            </a:r>
            <a:r>
              <a:rPr lang="en-US" sz="1400" dirty="0">
                <a:latin typeface="Inter" panose="020B0604020202020204" charset="0"/>
                <a:ea typeface="Inter" panose="020B0604020202020204" charset="0"/>
              </a:rPr>
              <a:t>Captures the complete inflow of voluntary contributions — segregating corpus-specific donations from general receipts — ensuring transparency and compliance with exemption provisions under Sections 11(1)(d) and 12(1)</a:t>
            </a:r>
          </a:p>
          <a:p>
            <a:pPr algn="just">
              <a:lnSpc>
                <a:spcPts val="2250"/>
              </a:lnSpc>
            </a:pPr>
            <a:r>
              <a:rPr lang="en-US" sz="1400" b="1" dirty="0">
                <a:solidFill>
                  <a:srgbClr val="161613"/>
                </a:solidFill>
                <a:latin typeface="Inter" panose="020B0604020202020204" charset="0"/>
                <a:ea typeface="Inter" panose="020B0604020202020204" charset="0"/>
              </a:rPr>
              <a:t>Compliance: </a:t>
            </a:r>
            <a:r>
              <a:rPr lang="en-US" sz="1400" dirty="0">
                <a:latin typeface="Inter" panose="020B0604020202020204" charset="0"/>
                <a:ea typeface="Inter" panose="020B0604020202020204" charset="0"/>
              </a:rPr>
              <a:t>to be reported under the head of voluntary contribution, additionally Form 10BD need to be filed</a:t>
            </a:r>
          </a:p>
          <a:p>
            <a:pPr>
              <a:lnSpc>
                <a:spcPts val="2250"/>
              </a:lnSpc>
            </a:pPr>
            <a:endParaRPr lang="en-US" sz="1400" dirty="0"/>
          </a:p>
          <a:p>
            <a:pPr>
              <a:lnSpc>
                <a:spcPts val="2250"/>
              </a:lnSpc>
            </a:pPr>
            <a:endParaRPr lang="en-US" sz="1400" dirty="0"/>
          </a:p>
        </p:txBody>
      </p:sp>
      <p:sp>
        <p:nvSpPr>
          <p:cNvPr id="11" name="Text 9">
            <a:extLst>
              <a:ext uri="{FF2B5EF4-FFF2-40B4-BE49-F238E27FC236}">
                <a16:creationId xmlns:a16="http://schemas.microsoft.com/office/drawing/2014/main" id="{620EE8C6-7878-CFD5-C1A3-6200548BF70E}"/>
              </a:ext>
            </a:extLst>
          </p:cNvPr>
          <p:cNvSpPr/>
          <p:nvPr/>
        </p:nvSpPr>
        <p:spPr>
          <a:xfrm>
            <a:off x="793790" y="5772626"/>
            <a:ext cx="13042821" cy="290274"/>
          </a:xfrm>
          <a:prstGeom prst="rect">
            <a:avLst/>
          </a:prstGeom>
          <a:noFill/>
          <a:ln/>
        </p:spPr>
        <p:txBody>
          <a:bodyPr wrap="none" lIns="0" tIns="0" rIns="0" bIns="0" rtlCol="0" anchor="t"/>
          <a:lstStyle/>
          <a:p>
            <a:pPr marL="342900" indent="-342900" algn="l">
              <a:lnSpc>
                <a:spcPts val="2250"/>
              </a:lnSpc>
              <a:buSzPct val="100000"/>
              <a:buChar char="•"/>
            </a:pPr>
            <a:endParaRPr lang="en-US" sz="1400" dirty="0"/>
          </a:p>
        </p:txBody>
      </p:sp>
    </p:spTree>
    <p:extLst>
      <p:ext uri="{BB962C8B-B14F-4D97-AF65-F5344CB8AC3E}">
        <p14:creationId xmlns:p14="http://schemas.microsoft.com/office/powerpoint/2010/main" val="7439519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E3C820-B6D6-349A-E108-FBE3FA39D2AE}"/>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A39C5A3A-ACBB-1111-9C81-9D8C1E7E1981}"/>
              </a:ext>
            </a:extLst>
          </p:cNvPr>
          <p:cNvSpPr/>
          <p:nvPr/>
        </p:nvSpPr>
        <p:spPr>
          <a:xfrm>
            <a:off x="793790" y="901303"/>
            <a:ext cx="12433459" cy="929878"/>
          </a:xfrm>
          <a:prstGeom prst="rect">
            <a:avLst/>
          </a:prstGeom>
          <a:noFill/>
          <a:ln/>
        </p:spPr>
        <p:txBody>
          <a:bodyPr wrap="none" lIns="0" tIns="0" rIns="0" bIns="0" rtlCol="0" anchor="t"/>
          <a:lstStyle/>
          <a:p>
            <a:pPr>
              <a:lnSpc>
                <a:spcPts val="2250"/>
              </a:lnSpc>
              <a:spcBef>
                <a:spcPts val="600"/>
              </a:spcBef>
              <a:spcAft>
                <a:spcPts val="1200"/>
              </a:spcAft>
            </a:pPr>
            <a:r>
              <a:rPr lang="en-US" sz="3550" dirty="0">
                <a:solidFill>
                  <a:srgbClr val="161613"/>
                </a:solidFill>
                <a:latin typeface="DM Sans Medium" pitchFamily="34" charset="0"/>
                <a:ea typeface="DM Sans Medium" pitchFamily="34" charset="-122"/>
                <a:cs typeface="DM Sans Medium" pitchFamily="34" charset="-120"/>
              </a:rPr>
              <a:t>Schedule AI </a:t>
            </a:r>
            <a:r>
              <a:rPr lang="en-US" sz="3550" dirty="0">
                <a:solidFill>
                  <a:srgbClr val="161613"/>
                </a:solidFill>
                <a:latin typeface="DM Sans Medium" pitchFamily="34" charset="0"/>
              </a:rPr>
              <a:t>- Aggregate of income derived during the year</a:t>
            </a:r>
          </a:p>
          <a:p>
            <a:pPr>
              <a:lnSpc>
                <a:spcPts val="2250"/>
              </a:lnSpc>
              <a:spcBef>
                <a:spcPts val="600"/>
              </a:spcBef>
              <a:spcAft>
                <a:spcPts val="1200"/>
              </a:spcAft>
            </a:pPr>
            <a:r>
              <a:rPr lang="en-US" sz="3550" dirty="0">
                <a:solidFill>
                  <a:srgbClr val="161613"/>
                </a:solidFill>
                <a:latin typeface="DM Sans Medium" pitchFamily="34" charset="0"/>
              </a:rPr>
              <a:t>excluding voluntary contributions</a:t>
            </a:r>
          </a:p>
          <a:p>
            <a:pPr>
              <a:lnSpc>
                <a:spcPts val="2250"/>
              </a:lnSpc>
            </a:pPr>
            <a:endParaRPr lang="en-US" sz="3550" dirty="0">
              <a:solidFill>
                <a:srgbClr val="161613"/>
              </a:solidFill>
              <a:latin typeface="DM Sans Medium" pitchFamily="34" charset="0"/>
            </a:endParaRPr>
          </a:p>
        </p:txBody>
      </p:sp>
      <p:sp>
        <p:nvSpPr>
          <p:cNvPr id="3" name="Text 1">
            <a:extLst>
              <a:ext uri="{FF2B5EF4-FFF2-40B4-BE49-F238E27FC236}">
                <a16:creationId xmlns:a16="http://schemas.microsoft.com/office/drawing/2014/main" id="{51568E3E-C447-1E32-347D-057854C94622}"/>
              </a:ext>
            </a:extLst>
          </p:cNvPr>
          <p:cNvSpPr/>
          <p:nvPr/>
        </p:nvSpPr>
        <p:spPr>
          <a:xfrm>
            <a:off x="793790" y="1898908"/>
            <a:ext cx="13042821" cy="580549"/>
          </a:xfrm>
          <a:prstGeom prst="rect">
            <a:avLst/>
          </a:prstGeom>
          <a:noFill/>
          <a:ln/>
        </p:spPr>
        <p:txBody>
          <a:bodyPr wrap="square" lIns="0" tIns="0" rIns="0" bIns="0" rtlCol="0" anchor="t"/>
          <a:lstStyle/>
          <a:p>
            <a:pPr>
              <a:lnSpc>
                <a:spcPts val="2250"/>
              </a:lnSpc>
            </a:pPr>
            <a:r>
              <a:rPr lang="en-US" sz="1500" b="1" dirty="0">
                <a:solidFill>
                  <a:srgbClr val="161613"/>
                </a:solidFill>
                <a:latin typeface="Inter" panose="020B0604020202020204" charset="0"/>
                <a:ea typeface="Inter" panose="020B0604020202020204" charset="0"/>
                <a:cs typeface="Inter" pitchFamily="34" charset="-120"/>
              </a:rPr>
              <a:t>Purpose:</a:t>
            </a:r>
            <a:r>
              <a:rPr lang="en-US" sz="1500" dirty="0">
                <a:solidFill>
                  <a:srgbClr val="161613"/>
                </a:solidFill>
                <a:latin typeface="Inter" panose="020B0604020202020204" charset="0"/>
                <a:ea typeface="Inter" panose="020B0604020202020204" charset="0"/>
                <a:cs typeface="Inter" pitchFamily="34" charset="-120"/>
              </a:rPr>
              <a:t> </a:t>
            </a:r>
            <a:r>
              <a:rPr lang="en-US" sz="1500" dirty="0">
                <a:latin typeface="Inter" panose="020B0604020202020204" charset="0"/>
                <a:ea typeface="Inter" panose="020B0604020202020204" charset="0"/>
              </a:rPr>
              <a:t>To report the total income derived during the year from all sources of the trust or institution</a:t>
            </a:r>
          </a:p>
          <a:p>
            <a:pPr>
              <a:lnSpc>
                <a:spcPts val="2250"/>
              </a:lnSpc>
            </a:pPr>
            <a:r>
              <a:rPr lang="en-US" sz="1500" b="1" dirty="0">
                <a:solidFill>
                  <a:srgbClr val="161613"/>
                </a:solidFill>
                <a:latin typeface="Inter" panose="020B0604020202020204" charset="0"/>
                <a:ea typeface="Inter" panose="020B0604020202020204" charset="0"/>
              </a:rPr>
              <a:t>Compliance: </a:t>
            </a:r>
            <a:r>
              <a:rPr lang="en-US" sz="1500" dirty="0">
                <a:latin typeface="Inter" panose="020B0604020202020204" charset="0"/>
                <a:ea typeface="Inter" panose="020B0604020202020204" charset="0"/>
              </a:rPr>
              <a:t>to be reported under clause 28 of Form 10B and clause 21 of Form 10BB </a:t>
            </a:r>
          </a:p>
          <a:p>
            <a:pPr>
              <a:lnSpc>
                <a:spcPts val="2250"/>
              </a:lnSpc>
            </a:pPr>
            <a:endParaRPr lang="en-US" sz="1400" dirty="0"/>
          </a:p>
        </p:txBody>
      </p:sp>
      <p:sp>
        <p:nvSpPr>
          <p:cNvPr id="11" name="Text 9">
            <a:extLst>
              <a:ext uri="{FF2B5EF4-FFF2-40B4-BE49-F238E27FC236}">
                <a16:creationId xmlns:a16="http://schemas.microsoft.com/office/drawing/2014/main" id="{773BB71E-88F7-017B-B23E-2FD69FDF3ABA}"/>
              </a:ext>
            </a:extLst>
          </p:cNvPr>
          <p:cNvSpPr/>
          <p:nvPr/>
        </p:nvSpPr>
        <p:spPr>
          <a:xfrm>
            <a:off x="793790" y="5772626"/>
            <a:ext cx="13042821" cy="290274"/>
          </a:xfrm>
          <a:prstGeom prst="rect">
            <a:avLst/>
          </a:prstGeom>
          <a:noFill/>
          <a:ln/>
        </p:spPr>
        <p:txBody>
          <a:bodyPr wrap="none" lIns="0" tIns="0" rIns="0" bIns="0" rtlCol="0" anchor="t"/>
          <a:lstStyle/>
          <a:p>
            <a:pPr marL="342900" indent="-342900" algn="l">
              <a:lnSpc>
                <a:spcPts val="2250"/>
              </a:lnSpc>
              <a:buSzPct val="100000"/>
              <a:buChar char="•"/>
            </a:pPr>
            <a:endParaRPr lang="en-US" sz="1400" dirty="0"/>
          </a:p>
        </p:txBody>
      </p:sp>
      <p:pic>
        <p:nvPicPr>
          <p:cNvPr id="6" name="Picture 5" descr="A black and white document with text&#10;&#10;AI-generated content may be incorrect.">
            <a:extLst>
              <a:ext uri="{FF2B5EF4-FFF2-40B4-BE49-F238E27FC236}">
                <a16:creationId xmlns:a16="http://schemas.microsoft.com/office/drawing/2014/main" id="{53219517-B91C-E9C6-D1E3-5F65AAFCC215}"/>
              </a:ext>
            </a:extLst>
          </p:cNvPr>
          <p:cNvPicPr>
            <a:picLocks noChangeAspect="1"/>
          </p:cNvPicPr>
          <p:nvPr/>
        </p:nvPicPr>
        <p:blipFill>
          <a:blip r:embed="rId3"/>
          <a:stretch>
            <a:fillRect/>
          </a:stretch>
        </p:blipFill>
        <p:spPr>
          <a:xfrm>
            <a:off x="1704711" y="2716517"/>
            <a:ext cx="11220978" cy="4781113"/>
          </a:xfrm>
          <a:prstGeom prst="rect">
            <a:avLst/>
          </a:prstGeom>
        </p:spPr>
      </p:pic>
    </p:spTree>
    <p:extLst>
      <p:ext uri="{BB962C8B-B14F-4D97-AF65-F5344CB8AC3E}">
        <p14:creationId xmlns:p14="http://schemas.microsoft.com/office/powerpoint/2010/main" val="12390837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CEAAD1-967E-74A7-B83C-105FD86E4EB2}"/>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C59E8A33-BB54-30B6-FC20-24A499590D59}"/>
              </a:ext>
            </a:extLst>
          </p:cNvPr>
          <p:cNvSpPr/>
          <p:nvPr/>
        </p:nvSpPr>
        <p:spPr>
          <a:xfrm>
            <a:off x="793790" y="901303"/>
            <a:ext cx="12433459" cy="929878"/>
          </a:xfrm>
          <a:prstGeom prst="rect">
            <a:avLst/>
          </a:prstGeom>
          <a:noFill/>
          <a:ln/>
        </p:spPr>
        <p:txBody>
          <a:bodyPr wrap="none" lIns="0" tIns="0" rIns="0" bIns="0" rtlCol="0" anchor="t"/>
          <a:lstStyle/>
          <a:p>
            <a:r>
              <a:rPr lang="en-US" sz="3550" dirty="0">
                <a:solidFill>
                  <a:srgbClr val="161613"/>
                </a:solidFill>
                <a:latin typeface="DM Sans Medium" pitchFamily="34" charset="0"/>
                <a:ea typeface="DM Sans Medium" pitchFamily="34" charset="-122"/>
                <a:cs typeface="DM Sans Medium" pitchFamily="34" charset="-120"/>
              </a:rPr>
              <a:t>Schedule A </a:t>
            </a:r>
            <a:r>
              <a:rPr lang="en-US" sz="3550" dirty="0">
                <a:solidFill>
                  <a:srgbClr val="161613"/>
                </a:solidFill>
                <a:latin typeface="DM Sans Medium" pitchFamily="34" charset="0"/>
              </a:rPr>
              <a:t>- Application of Income Towards Stated </a:t>
            </a:r>
          </a:p>
          <a:p>
            <a:r>
              <a:rPr lang="en-US" sz="3550" dirty="0">
                <a:solidFill>
                  <a:srgbClr val="161613"/>
                </a:solidFill>
                <a:latin typeface="DM Sans Medium" pitchFamily="34" charset="0"/>
              </a:rPr>
              <a:t>Objects of the Trust/Institution</a:t>
            </a:r>
          </a:p>
        </p:txBody>
      </p:sp>
      <p:sp>
        <p:nvSpPr>
          <p:cNvPr id="3" name="Text 1">
            <a:extLst>
              <a:ext uri="{FF2B5EF4-FFF2-40B4-BE49-F238E27FC236}">
                <a16:creationId xmlns:a16="http://schemas.microsoft.com/office/drawing/2014/main" id="{27C8F1D9-0ECF-8356-7229-71952C47E068}"/>
              </a:ext>
            </a:extLst>
          </p:cNvPr>
          <p:cNvSpPr/>
          <p:nvPr/>
        </p:nvSpPr>
        <p:spPr>
          <a:xfrm>
            <a:off x="793790" y="1939852"/>
            <a:ext cx="13042821" cy="580549"/>
          </a:xfrm>
          <a:prstGeom prst="rect">
            <a:avLst/>
          </a:prstGeom>
          <a:noFill/>
          <a:ln/>
        </p:spPr>
        <p:txBody>
          <a:bodyPr wrap="square" lIns="0" tIns="0" rIns="0" bIns="0" rtlCol="0" anchor="t"/>
          <a:lstStyle/>
          <a:p>
            <a:pPr>
              <a:lnSpc>
                <a:spcPts val="2250"/>
              </a:lnSpc>
            </a:pPr>
            <a:r>
              <a:rPr lang="en-US" sz="1500" b="1" dirty="0">
                <a:solidFill>
                  <a:srgbClr val="161613"/>
                </a:solidFill>
                <a:latin typeface="Inter" pitchFamily="34" charset="0"/>
                <a:ea typeface="Inter" pitchFamily="34" charset="-122"/>
                <a:cs typeface="Inter" pitchFamily="34" charset="-120"/>
              </a:rPr>
              <a:t>Purpose:</a:t>
            </a:r>
            <a:r>
              <a:rPr lang="en-US" sz="1500" dirty="0">
                <a:solidFill>
                  <a:srgbClr val="161613"/>
                </a:solidFill>
                <a:latin typeface="Inter" pitchFamily="34" charset="0"/>
                <a:ea typeface="Inter" pitchFamily="34" charset="-122"/>
                <a:cs typeface="Inter" pitchFamily="34" charset="-120"/>
              </a:rPr>
              <a:t> </a:t>
            </a:r>
            <a:r>
              <a:rPr lang="en-US" sz="1500" dirty="0"/>
              <a:t>Amount applied to stated objects of the trust/institution during the previous year from all sources referred to in C1 to C7 of this table.</a:t>
            </a:r>
          </a:p>
          <a:p>
            <a:pPr>
              <a:lnSpc>
                <a:spcPts val="2250"/>
              </a:lnSpc>
            </a:pPr>
            <a:r>
              <a:rPr lang="en-US" sz="1500" b="1" dirty="0">
                <a:solidFill>
                  <a:srgbClr val="161613"/>
                </a:solidFill>
                <a:latin typeface="Inter" pitchFamily="34" charset="0"/>
                <a:ea typeface="Inter" pitchFamily="34" charset="-122"/>
              </a:rPr>
              <a:t>Compliance: </a:t>
            </a:r>
            <a:r>
              <a:rPr lang="en-US" sz="1500" dirty="0"/>
              <a:t>to be reported under clause 31 of Form 10B and clause 23 of Form 10BB </a:t>
            </a:r>
          </a:p>
          <a:p>
            <a:pPr>
              <a:lnSpc>
                <a:spcPts val="2250"/>
              </a:lnSpc>
            </a:pPr>
            <a:endParaRPr lang="en-US" sz="1400" dirty="0"/>
          </a:p>
        </p:txBody>
      </p:sp>
      <p:sp>
        <p:nvSpPr>
          <p:cNvPr id="11" name="Text 9">
            <a:extLst>
              <a:ext uri="{FF2B5EF4-FFF2-40B4-BE49-F238E27FC236}">
                <a16:creationId xmlns:a16="http://schemas.microsoft.com/office/drawing/2014/main" id="{B675694E-E69C-2AAB-AA81-D56123584693}"/>
              </a:ext>
            </a:extLst>
          </p:cNvPr>
          <p:cNvSpPr/>
          <p:nvPr/>
        </p:nvSpPr>
        <p:spPr>
          <a:xfrm>
            <a:off x="793790" y="5772626"/>
            <a:ext cx="13042821" cy="290274"/>
          </a:xfrm>
          <a:prstGeom prst="rect">
            <a:avLst/>
          </a:prstGeom>
          <a:noFill/>
          <a:ln/>
        </p:spPr>
        <p:txBody>
          <a:bodyPr wrap="none" lIns="0" tIns="0" rIns="0" bIns="0" rtlCol="0" anchor="t"/>
          <a:lstStyle/>
          <a:p>
            <a:pPr marL="342900" indent="-342900" algn="l">
              <a:lnSpc>
                <a:spcPts val="2250"/>
              </a:lnSpc>
              <a:buSzPct val="100000"/>
              <a:buChar char="•"/>
            </a:pPr>
            <a:endParaRPr lang="en-US" sz="1400" dirty="0"/>
          </a:p>
        </p:txBody>
      </p:sp>
      <p:pic>
        <p:nvPicPr>
          <p:cNvPr id="13" name="Picture 12" descr="A close-up of a form&#10;&#10;AI-generated content may be incorrect.">
            <a:extLst>
              <a:ext uri="{FF2B5EF4-FFF2-40B4-BE49-F238E27FC236}">
                <a16:creationId xmlns:a16="http://schemas.microsoft.com/office/drawing/2014/main" id="{EED4F250-D2B9-BFA0-BCB0-8E2CF9E27BBA}"/>
              </a:ext>
            </a:extLst>
          </p:cNvPr>
          <p:cNvPicPr>
            <a:picLocks noChangeAspect="1"/>
          </p:cNvPicPr>
          <p:nvPr/>
        </p:nvPicPr>
        <p:blipFill>
          <a:blip r:embed="rId3"/>
          <a:stretch>
            <a:fillRect/>
          </a:stretch>
        </p:blipFill>
        <p:spPr>
          <a:xfrm>
            <a:off x="694401" y="2819090"/>
            <a:ext cx="5183885" cy="2225304"/>
          </a:xfrm>
          <a:prstGeom prst="rect">
            <a:avLst/>
          </a:prstGeom>
        </p:spPr>
      </p:pic>
      <p:pic>
        <p:nvPicPr>
          <p:cNvPr id="15" name="Picture 14" descr="A document with text and numbers&#10;&#10;AI-generated content may be incorrect.">
            <a:extLst>
              <a:ext uri="{FF2B5EF4-FFF2-40B4-BE49-F238E27FC236}">
                <a16:creationId xmlns:a16="http://schemas.microsoft.com/office/drawing/2014/main" id="{A845D485-A5B5-7739-7390-E55FAFA110BA}"/>
              </a:ext>
            </a:extLst>
          </p:cNvPr>
          <p:cNvPicPr>
            <a:picLocks noChangeAspect="1"/>
          </p:cNvPicPr>
          <p:nvPr/>
        </p:nvPicPr>
        <p:blipFill>
          <a:blip r:embed="rId4"/>
          <a:stretch>
            <a:fillRect/>
          </a:stretch>
        </p:blipFill>
        <p:spPr>
          <a:xfrm>
            <a:off x="680753" y="5018995"/>
            <a:ext cx="5183885" cy="2591026"/>
          </a:xfrm>
          <a:prstGeom prst="rect">
            <a:avLst/>
          </a:prstGeom>
        </p:spPr>
      </p:pic>
      <p:pic>
        <p:nvPicPr>
          <p:cNvPr id="17" name="Picture 16" descr="A list of text on a sheet of paper&#10;&#10;AI-generated content may be incorrect.">
            <a:extLst>
              <a:ext uri="{FF2B5EF4-FFF2-40B4-BE49-F238E27FC236}">
                <a16:creationId xmlns:a16="http://schemas.microsoft.com/office/drawing/2014/main" id="{05F6C85D-00AA-C731-C0A4-1E97DDCCE124}"/>
              </a:ext>
            </a:extLst>
          </p:cNvPr>
          <p:cNvPicPr>
            <a:picLocks noChangeAspect="1"/>
          </p:cNvPicPr>
          <p:nvPr/>
        </p:nvPicPr>
        <p:blipFill>
          <a:blip r:embed="rId5"/>
          <a:stretch>
            <a:fillRect/>
          </a:stretch>
        </p:blipFill>
        <p:spPr>
          <a:xfrm>
            <a:off x="6568345" y="3117716"/>
            <a:ext cx="5871457" cy="3443916"/>
          </a:xfrm>
          <a:prstGeom prst="rect">
            <a:avLst/>
          </a:prstGeom>
        </p:spPr>
      </p:pic>
    </p:spTree>
    <p:extLst>
      <p:ext uri="{BB962C8B-B14F-4D97-AF65-F5344CB8AC3E}">
        <p14:creationId xmlns:p14="http://schemas.microsoft.com/office/powerpoint/2010/main" val="37742572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B927FB-5C12-172C-CB5B-01F060DDADE6}"/>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F7170289-8AD5-4E14-4BBF-3EC9E1A5ECBB}"/>
              </a:ext>
            </a:extLst>
          </p:cNvPr>
          <p:cNvSpPr/>
          <p:nvPr/>
        </p:nvSpPr>
        <p:spPr>
          <a:xfrm>
            <a:off x="793790" y="901303"/>
            <a:ext cx="12433459" cy="929878"/>
          </a:xfrm>
          <a:prstGeom prst="rect">
            <a:avLst/>
          </a:prstGeom>
          <a:noFill/>
          <a:ln/>
        </p:spPr>
        <p:txBody>
          <a:bodyPr wrap="none" lIns="0" tIns="0" rIns="0" bIns="0" rtlCol="0" anchor="t"/>
          <a:lstStyle/>
          <a:p>
            <a:r>
              <a:rPr lang="en-US" sz="3550" dirty="0">
                <a:solidFill>
                  <a:srgbClr val="161613"/>
                </a:solidFill>
                <a:latin typeface="DM Sans Medium" pitchFamily="34" charset="0"/>
                <a:ea typeface="DM Sans Medium" pitchFamily="34" charset="-122"/>
                <a:cs typeface="DM Sans Medium" pitchFamily="34" charset="-120"/>
              </a:rPr>
              <a:t>Schedule J </a:t>
            </a:r>
            <a:r>
              <a:rPr lang="en-US" sz="3550" dirty="0">
                <a:solidFill>
                  <a:srgbClr val="161613"/>
                </a:solidFill>
                <a:latin typeface="DM Sans Medium" pitchFamily="34" charset="0"/>
              </a:rPr>
              <a:t>– Statement showing the investment of all funds </a:t>
            </a:r>
          </a:p>
          <a:p>
            <a:r>
              <a:rPr lang="en-US" sz="3550" dirty="0">
                <a:solidFill>
                  <a:srgbClr val="161613"/>
                </a:solidFill>
                <a:latin typeface="DM Sans Medium" pitchFamily="34" charset="0"/>
              </a:rPr>
              <a:t>Of the trust as on the last day of the previous year</a:t>
            </a:r>
          </a:p>
        </p:txBody>
      </p:sp>
      <p:sp>
        <p:nvSpPr>
          <p:cNvPr id="3" name="Text 1">
            <a:extLst>
              <a:ext uri="{FF2B5EF4-FFF2-40B4-BE49-F238E27FC236}">
                <a16:creationId xmlns:a16="http://schemas.microsoft.com/office/drawing/2014/main" id="{EEB48BBD-C1AB-90C3-64E9-A2AE1D3951AB}"/>
              </a:ext>
            </a:extLst>
          </p:cNvPr>
          <p:cNvSpPr/>
          <p:nvPr/>
        </p:nvSpPr>
        <p:spPr>
          <a:xfrm>
            <a:off x="793790" y="2049580"/>
            <a:ext cx="13042821" cy="580549"/>
          </a:xfrm>
          <a:prstGeom prst="rect">
            <a:avLst/>
          </a:prstGeom>
          <a:noFill/>
          <a:ln/>
        </p:spPr>
        <p:txBody>
          <a:bodyPr wrap="square" lIns="0" tIns="0" rIns="0" bIns="0" rtlCol="0" anchor="t"/>
          <a:lstStyle/>
          <a:p>
            <a:pPr>
              <a:lnSpc>
                <a:spcPts val="2250"/>
              </a:lnSpc>
            </a:pPr>
            <a:r>
              <a:rPr lang="en-US" sz="1500" b="1" dirty="0">
                <a:solidFill>
                  <a:srgbClr val="161613"/>
                </a:solidFill>
                <a:latin typeface="Inter" pitchFamily="34" charset="0"/>
                <a:ea typeface="Inter" pitchFamily="34" charset="-122"/>
                <a:cs typeface="Inter" pitchFamily="34" charset="-120"/>
              </a:rPr>
              <a:t>Purpose:</a:t>
            </a:r>
            <a:r>
              <a:rPr lang="en-US" sz="1500" dirty="0">
                <a:solidFill>
                  <a:srgbClr val="161613"/>
                </a:solidFill>
                <a:latin typeface="Inter" pitchFamily="34" charset="0"/>
                <a:ea typeface="Inter" pitchFamily="34" charset="-122"/>
                <a:cs typeface="Inter" pitchFamily="34" charset="-120"/>
              </a:rPr>
              <a:t> </a:t>
            </a:r>
            <a:r>
              <a:rPr lang="en-US" sz="1600" dirty="0"/>
              <a:t>Schedule J is used to disclose how a charitable or religious institution’s total funds — corpus, investments, loans, and cash — are held or invested at year-end, ensuring compliance with Section 11(5) and transparency of fund deployment. </a:t>
            </a:r>
          </a:p>
          <a:p>
            <a:pPr>
              <a:lnSpc>
                <a:spcPts val="2250"/>
              </a:lnSpc>
            </a:pPr>
            <a:r>
              <a:rPr lang="en-US" sz="1500" b="1" dirty="0">
                <a:solidFill>
                  <a:srgbClr val="161613"/>
                </a:solidFill>
                <a:latin typeface="Inter" pitchFamily="34" charset="0"/>
                <a:ea typeface="Inter" pitchFamily="34" charset="-122"/>
              </a:rPr>
              <a:t>Compliance: </a:t>
            </a:r>
            <a:r>
              <a:rPr lang="en-US" sz="1500" dirty="0"/>
              <a:t>to be reported under clause 31 of Form 10B</a:t>
            </a:r>
          </a:p>
        </p:txBody>
      </p:sp>
      <p:sp>
        <p:nvSpPr>
          <p:cNvPr id="11" name="Text 9">
            <a:extLst>
              <a:ext uri="{FF2B5EF4-FFF2-40B4-BE49-F238E27FC236}">
                <a16:creationId xmlns:a16="http://schemas.microsoft.com/office/drawing/2014/main" id="{6AB18E40-65BE-A02F-A93F-58D0E7B227B3}"/>
              </a:ext>
            </a:extLst>
          </p:cNvPr>
          <p:cNvSpPr/>
          <p:nvPr/>
        </p:nvSpPr>
        <p:spPr>
          <a:xfrm>
            <a:off x="793790" y="5772626"/>
            <a:ext cx="13042821" cy="290274"/>
          </a:xfrm>
          <a:prstGeom prst="rect">
            <a:avLst/>
          </a:prstGeom>
          <a:noFill/>
          <a:ln/>
        </p:spPr>
        <p:txBody>
          <a:bodyPr wrap="none" lIns="0" tIns="0" rIns="0" bIns="0" rtlCol="0" anchor="t"/>
          <a:lstStyle/>
          <a:p>
            <a:pPr marL="342900" indent="-342900" algn="l">
              <a:lnSpc>
                <a:spcPts val="2250"/>
              </a:lnSpc>
              <a:buSzPct val="100000"/>
              <a:buChar char="•"/>
            </a:pPr>
            <a:endParaRPr lang="en-US" sz="1400" dirty="0"/>
          </a:p>
        </p:txBody>
      </p:sp>
      <p:pic>
        <p:nvPicPr>
          <p:cNvPr id="9" name="Picture 8" descr="A screenshot of a document&#10;&#10;AI-generated content may be incorrect.">
            <a:extLst>
              <a:ext uri="{FF2B5EF4-FFF2-40B4-BE49-F238E27FC236}">
                <a16:creationId xmlns:a16="http://schemas.microsoft.com/office/drawing/2014/main" id="{94931C69-208D-29FC-DABD-E68C3F2BC228}"/>
              </a:ext>
            </a:extLst>
          </p:cNvPr>
          <p:cNvPicPr>
            <a:picLocks noChangeAspect="1"/>
          </p:cNvPicPr>
          <p:nvPr/>
        </p:nvPicPr>
        <p:blipFill>
          <a:blip r:embed="rId3"/>
          <a:stretch>
            <a:fillRect/>
          </a:stretch>
        </p:blipFill>
        <p:spPr>
          <a:xfrm>
            <a:off x="2552701" y="3454969"/>
            <a:ext cx="8864600" cy="3873328"/>
          </a:xfrm>
          <a:prstGeom prst="rect">
            <a:avLst/>
          </a:prstGeom>
        </p:spPr>
      </p:pic>
    </p:spTree>
    <p:extLst>
      <p:ext uri="{BB962C8B-B14F-4D97-AF65-F5344CB8AC3E}">
        <p14:creationId xmlns:p14="http://schemas.microsoft.com/office/powerpoint/2010/main" val="5431064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EA95F46-9827-3C5F-C99B-542DAB74FA6F}"/>
              </a:ext>
            </a:extLst>
          </p:cNvPr>
          <p:cNvGraphicFramePr>
            <a:graphicFrameLocks noGrp="1"/>
          </p:cNvGraphicFramePr>
          <p:nvPr>
            <p:extLst>
              <p:ext uri="{D42A27DB-BD31-4B8C-83A1-F6EECF244321}">
                <p14:modId xmlns:p14="http://schemas.microsoft.com/office/powerpoint/2010/main" val="421724074"/>
              </p:ext>
            </p:extLst>
          </p:nvPr>
        </p:nvGraphicFramePr>
        <p:xfrm>
          <a:off x="532341" y="426579"/>
          <a:ext cx="13556192" cy="6691439"/>
        </p:xfrm>
        <a:graphic>
          <a:graphicData uri="http://schemas.openxmlformats.org/drawingml/2006/table">
            <a:tbl>
              <a:tblPr firstRow="1" firstCol="1" bandRow="1">
                <a:tableStyleId>{5C22544A-7EE6-4342-B048-85BDC9FD1C3A}</a:tableStyleId>
              </a:tblPr>
              <a:tblGrid>
                <a:gridCol w="254178">
                  <a:extLst>
                    <a:ext uri="{9D8B030D-6E8A-4147-A177-3AD203B41FA5}">
                      <a16:colId xmlns:a16="http://schemas.microsoft.com/office/drawing/2014/main" val="3946023945"/>
                    </a:ext>
                  </a:extLst>
                </a:gridCol>
                <a:gridCol w="321312">
                  <a:extLst>
                    <a:ext uri="{9D8B030D-6E8A-4147-A177-3AD203B41FA5}">
                      <a16:colId xmlns:a16="http://schemas.microsoft.com/office/drawing/2014/main" val="2673899783"/>
                    </a:ext>
                  </a:extLst>
                </a:gridCol>
                <a:gridCol w="255984">
                  <a:extLst>
                    <a:ext uri="{9D8B030D-6E8A-4147-A177-3AD203B41FA5}">
                      <a16:colId xmlns:a16="http://schemas.microsoft.com/office/drawing/2014/main" val="1956220575"/>
                    </a:ext>
                  </a:extLst>
                </a:gridCol>
                <a:gridCol w="130877">
                  <a:extLst>
                    <a:ext uri="{9D8B030D-6E8A-4147-A177-3AD203B41FA5}">
                      <a16:colId xmlns:a16="http://schemas.microsoft.com/office/drawing/2014/main" val="900395340"/>
                    </a:ext>
                  </a:extLst>
                </a:gridCol>
                <a:gridCol w="1121598">
                  <a:extLst>
                    <a:ext uri="{9D8B030D-6E8A-4147-A177-3AD203B41FA5}">
                      <a16:colId xmlns:a16="http://schemas.microsoft.com/office/drawing/2014/main" val="3219637881"/>
                    </a:ext>
                  </a:extLst>
                </a:gridCol>
                <a:gridCol w="1136699">
                  <a:extLst>
                    <a:ext uri="{9D8B030D-6E8A-4147-A177-3AD203B41FA5}">
                      <a16:colId xmlns:a16="http://schemas.microsoft.com/office/drawing/2014/main" val="845362821"/>
                    </a:ext>
                  </a:extLst>
                </a:gridCol>
                <a:gridCol w="968299">
                  <a:extLst>
                    <a:ext uri="{9D8B030D-6E8A-4147-A177-3AD203B41FA5}">
                      <a16:colId xmlns:a16="http://schemas.microsoft.com/office/drawing/2014/main" val="3112666750"/>
                    </a:ext>
                  </a:extLst>
                </a:gridCol>
                <a:gridCol w="968299">
                  <a:extLst>
                    <a:ext uri="{9D8B030D-6E8A-4147-A177-3AD203B41FA5}">
                      <a16:colId xmlns:a16="http://schemas.microsoft.com/office/drawing/2014/main" val="3261350159"/>
                    </a:ext>
                  </a:extLst>
                </a:gridCol>
                <a:gridCol w="1494549">
                  <a:extLst>
                    <a:ext uri="{9D8B030D-6E8A-4147-A177-3AD203B41FA5}">
                      <a16:colId xmlns:a16="http://schemas.microsoft.com/office/drawing/2014/main" val="88875230"/>
                    </a:ext>
                  </a:extLst>
                </a:gridCol>
                <a:gridCol w="1073549">
                  <a:extLst>
                    <a:ext uri="{9D8B030D-6E8A-4147-A177-3AD203B41FA5}">
                      <a16:colId xmlns:a16="http://schemas.microsoft.com/office/drawing/2014/main" val="2988920856"/>
                    </a:ext>
                  </a:extLst>
                </a:gridCol>
                <a:gridCol w="968299">
                  <a:extLst>
                    <a:ext uri="{9D8B030D-6E8A-4147-A177-3AD203B41FA5}">
                      <a16:colId xmlns:a16="http://schemas.microsoft.com/office/drawing/2014/main" val="4003316789"/>
                    </a:ext>
                  </a:extLst>
                </a:gridCol>
                <a:gridCol w="1294574">
                  <a:extLst>
                    <a:ext uri="{9D8B030D-6E8A-4147-A177-3AD203B41FA5}">
                      <a16:colId xmlns:a16="http://schemas.microsoft.com/office/drawing/2014/main" val="3176150675"/>
                    </a:ext>
                  </a:extLst>
                </a:gridCol>
                <a:gridCol w="1189325">
                  <a:extLst>
                    <a:ext uri="{9D8B030D-6E8A-4147-A177-3AD203B41FA5}">
                      <a16:colId xmlns:a16="http://schemas.microsoft.com/office/drawing/2014/main" val="3913635377"/>
                    </a:ext>
                  </a:extLst>
                </a:gridCol>
                <a:gridCol w="1189325">
                  <a:extLst>
                    <a:ext uri="{9D8B030D-6E8A-4147-A177-3AD203B41FA5}">
                      <a16:colId xmlns:a16="http://schemas.microsoft.com/office/drawing/2014/main" val="1404485115"/>
                    </a:ext>
                  </a:extLst>
                </a:gridCol>
                <a:gridCol w="1189325">
                  <a:extLst>
                    <a:ext uri="{9D8B030D-6E8A-4147-A177-3AD203B41FA5}">
                      <a16:colId xmlns:a16="http://schemas.microsoft.com/office/drawing/2014/main" val="3511043550"/>
                    </a:ext>
                  </a:extLst>
                </a:gridCol>
              </a:tblGrid>
              <a:tr h="428453">
                <a:tc gridSpan="3">
                  <a:txBody>
                    <a:bodyPr/>
                    <a:lstStyle/>
                    <a:p>
                      <a:pPr algn="ctr">
                        <a:lnSpc>
                          <a:spcPct val="150000"/>
                        </a:lnSpc>
                        <a:buNone/>
                      </a:pPr>
                      <a:r>
                        <a:rPr lang="en-IN" sz="1600" kern="100" dirty="0">
                          <a:effectLst/>
                          <a:latin typeface="Inter" panose="020B0604020202020204" charset="0"/>
                          <a:ea typeface="Inter" panose="020B0604020202020204" charset="0"/>
                        </a:rPr>
                        <a:t>Schedule J</a:t>
                      </a:r>
                    </a:p>
                  </a:txBody>
                  <a:tcPr marL="52899" marR="52899" marT="0" marB="0" anchor="ctr"/>
                </a:tc>
                <a:tc hMerge="1">
                  <a:txBody>
                    <a:bodyPr/>
                    <a:lstStyle/>
                    <a:p>
                      <a:endParaRPr lang="en-IN"/>
                    </a:p>
                  </a:txBody>
                  <a:tcPr/>
                </a:tc>
                <a:tc hMerge="1">
                  <a:txBody>
                    <a:bodyPr/>
                    <a:lstStyle/>
                    <a:p>
                      <a:endParaRPr lang="en-IN"/>
                    </a:p>
                  </a:txBody>
                  <a:tcPr/>
                </a:tc>
                <a:tc gridSpan="12">
                  <a:txBody>
                    <a:bodyPr/>
                    <a:lstStyle/>
                    <a:p>
                      <a:pPr algn="just">
                        <a:lnSpc>
                          <a:spcPct val="150000"/>
                        </a:lnSpc>
                        <a:buNone/>
                      </a:pPr>
                      <a:r>
                        <a:rPr lang="en-IN" sz="1600" kern="100" dirty="0">
                          <a:effectLst/>
                          <a:latin typeface="Inter" panose="020B0604020202020204" charset="0"/>
                          <a:ea typeface="Inter" panose="020B0604020202020204" charset="0"/>
                        </a:rPr>
                        <a:t>Statement showing the funds and investments  as on the last day of the previous year [to be filled by assesses claiming exemption u/s 11 and 12 or  u/s 10(23C)(iv)/10(23C)(v)/ 10(23C)(vi)/10(23C)(via)</a:t>
                      </a:r>
                    </a:p>
                  </a:txBody>
                  <a:tcPr marL="52899" marR="52899" marT="0" marB="0"/>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pPr algn="just">
                        <a:lnSpc>
                          <a:spcPct val="150000"/>
                        </a:lnSpc>
                        <a:buNone/>
                      </a:pPr>
                      <a:endParaRPr lang="en-IN" sz="900" kern="100" dirty="0">
                        <a:effectLst/>
                        <a:latin typeface="Aptos" panose="020B0004020202020204" pitchFamily="34" charset="0"/>
                      </a:endParaRPr>
                    </a:p>
                  </a:txBody>
                  <a:tcPr marL="52899" marR="52899" marT="0" marB="0"/>
                </a:tc>
                <a:tc hMerge="1">
                  <a:txBody>
                    <a:bodyPr/>
                    <a:lstStyle/>
                    <a:p>
                      <a:pPr algn="just">
                        <a:lnSpc>
                          <a:spcPct val="150000"/>
                        </a:lnSpc>
                        <a:buNone/>
                      </a:pPr>
                      <a:endParaRPr lang="en-IN" sz="900" kern="100" dirty="0">
                        <a:effectLst/>
                        <a:latin typeface="Aptos" panose="020B0004020202020204" pitchFamily="34" charset="0"/>
                      </a:endParaRPr>
                    </a:p>
                  </a:txBody>
                  <a:tcPr marL="52899" marR="52899" marT="0" marB="0"/>
                </a:tc>
                <a:extLst>
                  <a:ext uri="{0D108BD9-81ED-4DB2-BD59-A6C34878D82A}">
                    <a16:rowId xmlns:a16="http://schemas.microsoft.com/office/drawing/2014/main" val="2453204207"/>
                  </a:ext>
                </a:extLst>
              </a:tr>
              <a:tr h="611902">
                <a:tc>
                  <a:txBody>
                    <a:bodyPr/>
                    <a:lstStyle/>
                    <a:p>
                      <a:pPr algn="just">
                        <a:lnSpc>
                          <a:spcPct val="150000"/>
                        </a:lnSpc>
                        <a:buNone/>
                      </a:pPr>
                      <a:r>
                        <a:rPr lang="en-IN" sz="800" kern="100">
                          <a:effectLst/>
                        </a:rPr>
                        <a:t> </a:t>
                      </a:r>
                      <a:endParaRPr lang="en-IN" sz="900" kern="100">
                        <a:effectLst/>
                        <a:latin typeface="Times New Roman" panose="02020603050405020304" pitchFamily="18" charset="0"/>
                        <a:ea typeface="Times New Roman" panose="02020603050405020304" pitchFamily="18" charset="0"/>
                      </a:endParaRPr>
                    </a:p>
                  </a:txBody>
                  <a:tcPr marL="52899" marR="52899" marT="0" marB="0" vert="vert270" anchor="ctr"/>
                </a:tc>
                <a:tc>
                  <a:txBody>
                    <a:bodyPr/>
                    <a:lstStyle/>
                    <a:p>
                      <a:pPr algn="ctr">
                        <a:lnSpc>
                          <a:spcPct val="150000"/>
                        </a:lnSpc>
                        <a:buNone/>
                      </a:pPr>
                      <a:r>
                        <a:rPr lang="en-IN" sz="1400" kern="100">
                          <a:effectLst/>
                          <a:latin typeface="Inter" panose="020B0604020202020204" charset="0"/>
                          <a:ea typeface="Inter" panose="020B0604020202020204" charset="0"/>
                        </a:rPr>
                        <a:t>A1</a:t>
                      </a:r>
                    </a:p>
                  </a:txBody>
                  <a:tcPr marL="52899" marR="52899" marT="0" marB="0"/>
                </a:tc>
                <a:tc gridSpan="13">
                  <a:txBody>
                    <a:bodyPr/>
                    <a:lstStyle/>
                    <a:p>
                      <a:pPr algn="just">
                        <a:lnSpc>
                          <a:spcPct val="150000"/>
                        </a:lnSpc>
                        <a:buNone/>
                      </a:pPr>
                      <a:r>
                        <a:rPr lang="en-IN" sz="1400" kern="100" dirty="0">
                          <a:effectLst/>
                          <a:latin typeface="Inter" panose="020B0604020202020204" charset="0"/>
                          <a:ea typeface="Inter" panose="020B0604020202020204" charset="0"/>
                        </a:rPr>
                        <a:t>Details of corpus</a:t>
                      </a:r>
                    </a:p>
                  </a:txBody>
                  <a:tcPr marL="52899" marR="52899" marT="0" marB="0"/>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277860514"/>
                  </a:ext>
                </a:extLst>
              </a:tr>
              <a:tr h="2227777">
                <a:tc>
                  <a:txBody>
                    <a:bodyPr/>
                    <a:lstStyle/>
                    <a:p>
                      <a:pPr algn="just">
                        <a:lnSpc>
                          <a:spcPct val="150000"/>
                        </a:lnSpc>
                        <a:buNone/>
                      </a:pPr>
                      <a:r>
                        <a:rPr lang="en-IN" sz="800" kern="100">
                          <a:effectLst/>
                        </a:rPr>
                        <a:t> </a:t>
                      </a:r>
                      <a:endParaRPr lang="en-IN" sz="900" kern="100">
                        <a:effectLst/>
                        <a:latin typeface="Times New Roman" panose="02020603050405020304" pitchFamily="18" charset="0"/>
                        <a:ea typeface="Times New Roman" panose="02020603050405020304" pitchFamily="18" charset="0"/>
                      </a:endParaRPr>
                    </a:p>
                  </a:txBody>
                  <a:tcPr marL="52899" marR="52899" marT="0" marB="0" vert="vert270" anchor="ctr"/>
                </a:tc>
                <a:tc>
                  <a:txBody>
                    <a:bodyPr/>
                    <a:lstStyle/>
                    <a:p>
                      <a:pPr algn="ctr">
                        <a:lnSpc>
                          <a:spcPct val="150000"/>
                        </a:lnSpc>
                        <a:buNone/>
                      </a:pPr>
                      <a:r>
                        <a:rPr lang="en-IN" sz="900" kern="100" dirty="0">
                          <a:effectLst/>
                        </a:rPr>
                        <a:t> </a:t>
                      </a:r>
                      <a:endParaRPr lang="en-IN" sz="1000" kern="100" dirty="0">
                        <a:effectLst/>
                        <a:latin typeface="Times New Roman" panose="02020603050405020304" pitchFamily="18" charset="0"/>
                        <a:ea typeface="Times New Roman" panose="02020603050405020304" pitchFamily="18" charset="0"/>
                      </a:endParaRPr>
                    </a:p>
                  </a:txBody>
                  <a:tcPr marL="52899" marR="52899" marT="0" marB="0"/>
                </a:tc>
                <a:tc gridSpan="2">
                  <a:txBody>
                    <a:bodyPr/>
                    <a:lstStyle/>
                    <a:p>
                      <a:pPr algn="ctr">
                        <a:lnSpc>
                          <a:spcPct val="150000"/>
                        </a:lnSpc>
                        <a:buNone/>
                      </a:pPr>
                      <a:r>
                        <a:rPr lang="en-IN" sz="1400" kern="100" dirty="0" err="1">
                          <a:effectLst/>
                        </a:rPr>
                        <a:t>Sl</a:t>
                      </a:r>
                      <a:r>
                        <a:rPr lang="en-IN" sz="1400" kern="100" dirty="0">
                          <a:effectLst/>
                        </a:rPr>
                        <a:t> No.</a:t>
                      </a:r>
                      <a:endParaRPr lang="en-IN" sz="1400" kern="100" dirty="0">
                        <a:effectLst/>
                        <a:latin typeface="Times New Roman" panose="02020603050405020304" pitchFamily="18" charset="0"/>
                        <a:ea typeface="Times New Roman" panose="02020603050405020304" pitchFamily="18" charset="0"/>
                      </a:endParaRPr>
                    </a:p>
                  </a:txBody>
                  <a:tcPr marL="52899" marR="52899" marT="0" marB="0"/>
                </a:tc>
                <a:tc hMerge="1">
                  <a:txBody>
                    <a:bodyPr/>
                    <a:lstStyle/>
                    <a:p>
                      <a:pPr algn="ctr">
                        <a:lnSpc>
                          <a:spcPct val="150000"/>
                        </a:lnSpc>
                        <a:buNone/>
                      </a:pPr>
                      <a:r>
                        <a:rPr lang="en-IN" sz="1400" kern="100" dirty="0">
                          <a:effectLst/>
                        </a:rPr>
                        <a:t>Corpus Donation</a:t>
                      </a:r>
                      <a:endParaRPr lang="en-IN" sz="1400" kern="100" dirty="0">
                        <a:effectLst/>
                        <a:latin typeface="Times New Roman" panose="02020603050405020304" pitchFamily="18" charset="0"/>
                        <a:ea typeface="Times New Roman" panose="02020603050405020304" pitchFamily="18" charset="0"/>
                      </a:endParaRPr>
                    </a:p>
                  </a:txBody>
                  <a:tcPr marL="52899" marR="52899" marT="0" marB="0"/>
                </a:tc>
                <a:tc>
                  <a:txBody>
                    <a:bodyPr/>
                    <a:lstStyle/>
                    <a:p>
                      <a:pPr algn="ctr">
                        <a:lnSpc>
                          <a:spcPct val="150000"/>
                        </a:lnSpc>
                        <a:buNone/>
                      </a:pPr>
                      <a:r>
                        <a:rPr lang="en-IN" sz="1400" kern="100">
                          <a:effectLst/>
                        </a:rPr>
                        <a:t>Corpus Donation</a:t>
                      </a:r>
                      <a:endParaRPr lang="en-IN" sz="1400" kern="100" dirty="0">
                        <a:effectLst/>
                        <a:latin typeface="Times New Roman" panose="02020603050405020304" pitchFamily="18" charset="0"/>
                        <a:ea typeface="Times New Roman" panose="02020603050405020304" pitchFamily="18" charset="0"/>
                      </a:endParaRPr>
                    </a:p>
                  </a:txBody>
                  <a:tcPr marL="52899" marR="52899" marT="0" marB="0"/>
                </a:tc>
                <a:tc>
                  <a:txBody>
                    <a:bodyPr/>
                    <a:lstStyle/>
                    <a:p>
                      <a:pPr algn="ctr">
                        <a:lnSpc>
                          <a:spcPct val="150000"/>
                        </a:lnSpc>
                        <a:buNone/>
                      </a:pPr>
                      <a:r>
                        <a:rPr lang="en-IN" sz="1400" kern="100" dirty="0">
                          <a:effectLst/>
                        </a:rPr>
                        <a:t>Opening Balance as on 01.04.2024 (corpus not applied till 31.03.2024)</a:t>
                      </a:r>
                      <a:br>
                        <a:rPr lang="en-IN" sz="1400" kern="100" dirty="0">
                          <a:effectLst/>
                        </a:rPr>
                      </a:br>
                      <a:r>
                        <a:rPr lang="en-IN" sz="1400" kern="100" dirty="0">
                          <a:effectLst/>
                        </a:rPr>
                        <a:t>(1)</a:t>
                      </a:r>
                      <a:endParaRPr lang="en-IN" sz="1400" kern="100" dirty="0">
                        <a:effectLst/>
                        <a:latin typeface="Times New Roman" panose="02020603050405020304" pitchFamily="18" charset="0"/>
                        <a:ea typeface="Times New Roman" panose="02020603050405020304" pitchFamily="18" charset="0"/>
                      </a:endParaRPr>
                    </a:p>
                  </a:txBody>
                  <a:tcPr marL="52899" marR="52899" marT="0" marB="0"/>
                </a:tc>
                <a:tc>
                  <a:txBody>
                    <a:bodyPr/>
                    <a:lstStyle/>
                    <a:p>
                      <a:pPr algn="ctr">
                        <a:lnSpc>
                          <a:spcPct val="150000"/>
                        </a:lnSpc>
                        <a:buNone/>
                      </a:pPr>
                      <a:r>
                        <a:rPr lang="en-IN" sz="1400" kern="100" dirty="0">
                          <a:effectLst/>
                        </a:rPr>
                        <a:t>Received/Treated as corpus during the year </a:t>
                      </a:r>
                      <a:br>
                        <a:rPr lang="en-IN" sz="1400" kern="100" dirty="0">
                          <a:effectLst/>
                        </a:rPr>
                      </a:br>
                      <a:r>
                        <a:rPr lang="en-IN" sz="1400" kern="100" dirty="0">
                          <a:effectLst/>
                        </a:rPr>
                        <a:t>(2)</a:t>
                      </a:r>
                      <a:endParaRPr lang="en-IN" sz="1400" kern="100" dirty="0">
                        <a:effectLst/>
                        <a:latin typeface="Times New Roman" panose="02020603050405020304" pitchFamily="18" charset="0"/>
                        <a:ea typeface="Times New Roman" panose="02020603050405020304" pitchFamily="18" charset="0"/>
                      </a:endParaRPr>
                    </a:p>
                  </a:txBody>
                  <a:tcPr marL="52899" marR="52899" marT="0" marB="0"/>
                </a:tc>
                <a:tc>
                  <a:txBody>
                    <a:bodyPr/>
                    <a:lstStyle/>
                    <a:p>
                      <a:pPr algn="ctr">
                        <a:lnSpc>
                          <a:spcPct val="150000"/>
                        </a:lnSpc>
                        <a:buNone/>
                      </a:pPr>
                      <a:r>
                        <a:rPr lang="en-IN" sz="1400" kern="100" dirty="0">
                          <a:effectLst/>
                        </a:rPr>
                        <a:t>Applied during the year  </a:t>
                      </a:r>
                      <a:br>
                        <a:rPr lang="en-IN" sz="1400" kern="100" dirty="0">
                          <a:effectLst/>
                        </a:rPr>
                      </a:br>
                      <a:r>
                        <a:rPr lang="en-IN" sz="1400" kern="100" dirty="0">
                          <a:effectLst/>
                        </a:rPr>
                        <a:t>(3)</a:t>
                      </a:r>
                      <a:endParaRPr lang="en-IN" sz="1400" kern="100" dirty="0">
                        <a:effectLst/>
                        <a:latin typeface="Times New Roman" panose="02020603050405020304" pitchFamily="18" charset="0"/>
                        <a:ea typeface="Times New Roman" panose="02020603050405020304" pitchFamily="18" charset="0"/>
                      </a:endParaRPr>
                    </a:p>
                  </a:txBody>
                  <a:tcPr marL="52899" marR="52899" marT="0" marB="0"/>
                </a:tc>
                <a:tc>
                  <a:txBody>
                    <a:bodyPr/>
                    <a:lstStyle/>
                    <a:p>
                      <a:pPr algn="ctr">
                        <a:lnSpc>
                          <a:spcPct val="150000"/>
                        </a:lnSpc>
                        <a:buNone/>
                      </a:pPr>
                      <a:r>
                        <a:rPr lang="en-IN" sz="1400" kern="100">
                          <a:effectLst/>
                        </a:rPr>
                        <a:t>Amount invested or deposited back in to corpus (which was earlier applied and not claimed as application) (where application from corpus is made on or after 01.04.2021)</a:t>
                      </a:r>
                      <a:br>
                        <a:rPr lang="en-IN" sz="1400" kern="100">
                          <a:effectLst/>
                        </a:rPr>
                      </a:br>
                      <a:r>
                        <a:rPr lang="en-IN" sz="1400" kern="100">
                          <a:effectLst/>
                        </a:rPr>
                        <a:t>(4)</a:t>
                      </a:r>
                      <a:endParaRPr lang="en-IN" sz="1400" kern="100">
                        <a:effectLst/>
                        <a:latin typeface="Times New Roman" panose="02020603050405020304" pitchFamily="18" charset="0"/>
                        <a:ea typeface="Times New Roman" panose="02020603050405020304" pitchFamily="18" charset="0"/>
                      </a:endParaRPr>
                    </a:p>
                  </a:txBody>
                  <a:tcPr marL="52899" marR="52899" marT="0" marB="0"/>
                </a:tc>
                <a:tc>
                  <a:txBody>
                    <a:bodyPr/>
                    <a:lstStyle/>
                    <a:p>
                      <a:pPr algn="ctr">
                        <a:lnSpc>
                          <a:spcPct val="150000"/>
                        </a:lnSpc>
                        <a:buNone/>
                      </a:pPr>
                      <a:r>
                        <a:rPr lang="en-IN" sz="1400" kern="100" dirty="0">
                          <a:effectLst/>
                        </a:rPr>
                        <a:t>Total amount invested or deposited back in to corpus</a:t>
                      </a:r>
                      <a:br>
                        <a:rPr lang="en-IN" sz="1400" kern="100" dirty="0">
                          <a:effectLst/>
                        </a:rPr>
                      </a:br>
                      <a:r>
                        <a:rPr lang="en-IN" sz="1400" kern="100" dirty="0">
                          <a:effectLst/>
                        </a:rPr>
                        <a:t>(5)</a:t>
                      </a:r>
                      <a:endParaRPr lang="en-IN" sz="1400" kern="100" dirty="0">
                        <a:effectLst/>
                        <a:latin typeface="Times New Roman" panose="02020603050405020304" pitchFamily="18" charset="0"/>
                        <a:ea typeface="Times New Roman" panose="02020603050405020304" pitchFamily="18" charset="0"/>
                      </a:endParaRPr>
                    </a:p>
                  </a:txBody>
                  <a:tcPr marL="52899" marR="52899" marT="0" marB="0"/>
                </a:tc>
                <a:tc>
                  <a:txBody>
                    <a:bodyPr/>
                    <a:lstStyle/>
                    <a:p>
                      <a:pPr algn="ctr">
                        <a:lnSpc>
                          <a:spcPct val="150000"/>
                        </a:lnSpc>
                        <a:buNone/>
                      </a:pPr>
                      <a:r>
                        <a:rPr lang="en-IN" sz="1400" kern="100" dirty="0">
                          <a:effectLst/>
                        </a:rPr>
                        <a:t>Financial year in which (4) was applied earlier  </a:t>
                      </a:r>
                      <a:br>
                        <a:rPr lang="en-IN" sz="1400" kern="100" dirty="0">
                          <a:effectLst/>
                        </a:rPr>
                      </a:br>
                      <a:r>
                        <a:rPr lang="en-IN" sz="1400" kern="100" dirty="0">
                          <a:effectLst/>
                        </a:rPr>
                        <a:t>(6)</a:t>
                      </a:r>
                      <a:endParaRPr lang="en-IN" sz="1400" kern="100" dirty="0">
                        <a:effectLst/>
                        <a:latin typeface="Times New Roman" panose="02020603050405020304" pitchFamily="18" charset="0"/>
                        <a:ea typeface="Times New Roman" panose="02020603050405020304" pitchFamily="18" charset="0"/>
                      </a:endParaRPr>
                    </a:p>
                  </a:txBody>
                  <a:tcPr marL="52899" marR="52899" marT="0" marB="0"/>
                </a:tc>
                <a:tc>
                  <a:txBody>
                    <a:bodyPr/>
                    <a:lstStyle/>
                    <a:p>
                      <a:pPr algn="ctr">
                        <a:lnSpc>
                          <a:spcPct val="150000"/>
                        </a:lnSpc>
                        <a:buNone/>
                      </a:pPr>
                      <a:r>
                        <a:rPr lang="en-IN" sz="1400" kern="100" dirty="0">
                          <a:effectLst/>
                        </a:rPr>
                        <a:t>Closing Balance as on 31.03.2025</a:t>
                      </a:r>
                      <a:br>
                        <a:rPr lang="en-IN" sz="1400" kern="100" dirty="0">
                          <a:effectLst/>
                        </a:rPr>
                      </a:br>
                      <a:r>
                        <a:rPr lang="en-IN" sz="1400" kern="100" dirty="0">
                          <a:effectLst/>
                        </a:rPr>
                        <a:t>[(1+2+5)-3]</a:t>
                      </a:r>
                      <a:br>
                        <a:rPr lang="en-IN" sz="1400" kern="100" dirty="0">
                          <a:effectLst/>
                        </a:rPr>
                      </a:br>
                      <a:r>
                        <a:rPr lang="en-IN" sz="1400" kern="100" dirty="0">
                          <a:effectLst/>
                        </a:rPr>
                        <a:t>(7)</a:t>
                      </a:r>
                      <a:endParaRPr lang="en-IN" sz="1400" kern="100" dirty="0">
                        <a:effectLst/>
                        <a:latin typeface="Times New Roman" panose="02020603050405020304" pitchFamily="18" charset="0"/>
                        <a:ea typeface="Times New Roman" panose="02020603050405020304" pitchFamily="18" charset="0"/>
                      </a:endParaRPr>
                    </a:p>
                  </a:txBody>
                  <a:tcPr marL="52899" marR="52899" marT="0" marB="0"/>
                </a:tc>
                <a:tc>
                  <a:txBody>
                    <a:bodyPr/>
                    <a:lstStyle/>
                    <a:p>
                      <a:pPr algn="ctr">
                        <a:lnSpc>
                          <a:spcPct val="150000"/>
                        </a:lnSpc>
                        <a:buNone/>
                      </a:pPr>
                      <a:r>
                        <a:rPr lang="en-IN" sz="1400" kern="100" dirty="0">
                          <a:effectLst/>
                        </a:rPr>
                        <a:t>Invested in modes specified in Sec 11(5) as on 31.03.2025</a:t>
                      </a:r>
                      <a:br>
                        <a:rPr lang="en-IN" sz="1400" kern="100" dirty="0">
                          <a:effectLst/>
                        </a:rPr>
                      </a:br>
                      <a:r>
                        <a:rPr lang="en-IN" sz="1400" kern="100" dirty="0">
                          <a:effectLst/>
                        </a:rPr>
                        <a:t>(8)</a:t>
                      </a:r>
                      <a:endParaRPr lang="en-IN" sz="1400" kern="100" dirty="0">
                        <a:effectLst/>
                        <a:latin typeface="Times New Roman" panose="02020603050405020304" pitchFamily="18" charset="0"/>
                        <a:ea typeface="Times New Roman" panose="02020603050405020304" pitchFamily="18" charset="0"/>
                      </a:endParaRPr>
                    </a:p>
                  </a:txBody>
                  <a:tcPr marL="52899" marR="52899" marT="0" marB="0"/>
                </a:tc>
                <a:tc>
                  <a:txBody>
                    <a:bodyPr/>
                    <a:lstStyle/>
                    <a:p>
                      <a:pPr algn="ctr">
                        <a:lnSpc>
                          <a:spcPct val="150000"/>
                        </a:lnSpc>
                        <a:buNone/>
                      </a:pPr>
                      <a:r>
                        <a:rPr lang="en-IN" sz="1400" kern="100" dirty="0">
                          <a:effectLst/>
                        </a:rPr>
                        <a:t>Amount taxed in Assessment Year </a:t>
                      </a:r>
                      <a:br>
                        <a:rPr lang="en-IN" sz="1400" kern="100" dirty="0">
                          <a:effectLst/>
                        </a:rPr>
                      </a:br>
                      <a:r>
                        <a:rPr lang="en-IN" sz="1400" kern="100" dirty="0">
                          <a:effectLst/>
                        </a:rPr>
                        <a:t>2024-25</a:t>
                      </a:r>
                      <a:br>
                        <a:rPr lang="en-IN" sz="1400" kern="100" dirty="0">
                          <a:effectLst/>
                        </a:rPr>
                      </a:br>
                      <a:r>
                        <a:rPr lang="en-IN" sz="1400" kern="100" dirty="0">
                          <a:effectLst/>
                        </a:rPr>
                        <a:t> (9)</a:t>
                      </a:r>
                      <a:endParaRPr lang="en-IN" sz="1400" kern="100" dirty="0">
                        <a:effectLst/>
                        <a:latin typeface="Times New Roman" panose="02020603050405020304" pitchFamily="18" charset="0"/>
                        <a:ea typeface="Times New Roman" panose="02020603050405020304" pitchFamily="18" charset="0"/>
                      </a:endParaRPr>
                    </a:p>
                  </a:txBody>
                  <a:tcPr marL="52899" marR="52899" marT="0" marB="0"/>
                </a:tc>
                <a:tc>
                  <a:txBody>
                    <a:bodyPr/>
                    <a:lstStyle/>
                    <a:p>
                      <a:pPr algn="ctr">
                        <a:lnSpc>
                          <a:spcPct val="150000"/>
                        </a:lnSpc>
                        <a:buNone/>
                      </a:pPr>
                      <a:r>
                        <a:rPr lang="en-IN" sz="1400" kern="100" dirty="0">
                          <a:effectLst/>
                        </a:rPr>
                        <a:t>Invested in modes other than specified in Sec 11(5) as on 31.03.2025 (10) = (7-8-9)</a:t>
                      </a:r>
                      <a:endParaRPr lang="en-IN" sz="1400" kern="100" dirty="0">
                        <a:effectLst/>
                        <a:latin typeface="Times New Roman" panose="02020603050405020304" pitchFamily="18" charset="0"/>
                        <a:ea typeface="Times New Roman" panose="02020603050405020304" pitchFamily="18" charset="0"/>
                      </a:endParaRPr>
                    </a:p>
                  </a:txBody>
                  <a:tcPr marL="52899" marR="52899" marT="0" marB="0"/>
                </a:tc>
                <a:extLst>
                  <a:ext uri="{0D108BD9-81ED-4DB2-BD59-A6C34878D82A}">
                    <a16:rowId xmlns:a16="http://schemas.microsoft.com/office/drawing/2014/main" val="3254195499"/>
                  </a:ext>
                </a:extLst>
              </a:tr>
              <a:tr h="1904602">
                <a:tc>
                  <a:txBody>
                    <a:bodyPr/>
                    <a:lstStyle/>
                    <a:p>
                      <a:pPr algn="just">
                        <a:lnSpc>
                          <a:spcPct val="150000"/>
                        </a:lnSpc>
                        <a:buNone/>
                      </a:pPr>
                      <a:r>
                        <a:rPr lang="en-IN" sz="800" kern="100">
                          <a:effectLst/>
                        </a:rPr>
                        <a:t> </a:t>
                      </a:r>
                      <a:endParaRPr lang="en-IN" sz="900" kern="100">
                        <a:effectLst/>
                        <a:latin typeface="Times New Roman" panose="02020603050405020304" pitchFamily="18" charset="0"/>
                        <a:ea typeface="Times New Roman" panose="02020603050405020304" pitchFamily="18" charset="0"/>
                      </a:endParaRPr>
                    </a:p>
                  </a:txBody>
                  <a:tcPr marL="52899" marR="52899" marT="0" marB="0" vert="vert270" anchor="ctr"/>
                </a:tc>
                <a:tc>
                  <a:txBody>
                    <a:bodyPr/>
                    <a:lstStyle/>
                    <a:p>
                      <a:pPr algn="just">
                        <a:lnSpc>
                          <a:spcPct val="150000"/>
                        </a:lnSpc>
                        <a:buNone/>
                      </a:pPr>
                      <a:r>
                        <a:rPr lang="en-IN" sz="900" kern="100">
                          <a:effectLst/>
                        </a:rPr>
                        <a:t> </a:t>
                      </a:r>
                      <a:endParaRPr lang="en-IN" sz="1000" kern="100">
                        <a:effectLst/>
                        <a:latin typeface="Times New Roman" panose="02020603050405020304" pitchFamily="18" charset="0"/>
                        <a:ea typeface="Times New Roman" panose="02020603050405020304" pitchFamily="18" charset="0"/>
                      </a:endParaRPr>
                    </a:p>
                  </a:txBody>
                  <a:tcPr marL="52899" marR="52899" marT="0" marB="0"/>
                </a:tc>
                <a:tc gridSpan="2">
                  <a:txBody>
                    <a:bodyPr/>
                    <a:lstStyle/>
                    <a:p>
                      <a:pPr algn="ctr">
                        <a:lnSpc>
                          <a:spcPct val="150000"/>
                        </a:lnSpc>
                        <a:buNone/>
                      </a:pPr>
                      <a:r>
                        <a:rPr lang="en-IN" sz="1400" kern="100" dirty="0">
                          <a:effectLst/>
                          <a:latin typeface="Inter" panose="020B0604020202020204" charset="0"/>
                          <a:ea typeface="Inter" panose="020B0604020202020204" charset="0"/>
                        </a:rPr>
                        <a:t>1</a:t>
                      </a:r>
                    </a:p>
                  </a:txBody>
                  <a:tcPr marL="52899" marR="52899" marT="0" marB="0" anchor="b"/>
                </a:tc>
                <a:tc hMerge="1">
                  <a:txBody>
                    <a:bodyPr/>
                    <a:lstStyle/>
                    <a:p>
                      <a:pPr algn="just">
                        <a:lnSpc>
                          <a:spcPct val="150000"/>
                        </a:lnSpc>
                        <a:buNone/>
                      </a:pPr>
                      <a:r>
                        <a:rPr lang="en-US" sz="1400" kern="100" dirty="0" err="1">
                          <a:effectLst/>
                          <a:latin typeface="Inter" panose="020B0604020202020204" charset="0"/>
                          <a:ea typeface="Inter" panose="020B0604020202020204" charset="0"/>
                        </a:rPr>
                        <a:t>ii.Other</a:t>
                      </a:r>
                      <a:r>
                        <a:rPr lang="en-US" sz="1400" kern="100" dirty="0">
                          <a:effectLst/>
                          <a:latin typeface="Inter" panose="020B0604020202020204" charset="0"/>
                          <a:ea typeface="Inter" panose="020B0604020202020204" charset="0"/>
                        </a:rPr>
                        <a:t> than (</a:t>
                      </a:r>
                      <a:r>
                        <a:rPr lang="en-US" sz="1400" kern="100" dirty="0" err="1">
                          <a:effectLst/>
                          <a:latin typeface="Inter" panose="020B0604020202020204" charset="0"/>
                          <a:ea typeface="Inter" panose="020B0604020202020204" charset="0"/>
                        </a:rPr>
                        <a:t>i</a:t>
                      </a:r>
                      <a:r>
                        <a:rPr lang="en-US" sz="1400" kern="100" dirty="0">
                          <a:effectLst/>
                          <a:latin typeface="Inter" panose="020B0604020202020204" charset="0"/>
                          <a:ea typeface="Inter" panose="020B0604020202020204" charset="0"/>
                        </a:rPr>
                        <a:t>) above received on or after 01.04.2021</a:t>
                      </a:r>
                      <a:endParaRPr lang="en-IN" sz="1400" kern="100" dirty="0">
                        <a:effectLst/>
                        <a:latin typeface="Inter" panose="020B0604020202020204" charset="0"/>
                        <a:ea typeface="Inter" panose="020B0604020202020204" charset="0"/>
                      </a:endParaRPr>
                    </a:p>
                  </a:txBody>
                  <a:tcPr marL="52899" marR="52899" marT="0" marB="0" anchor="ctr"/>
                </a:tc>
                <a:tc>
                  <a:txBody>
                    <a:bodyPr/>
                    <a:lstStyle/>
                    <a:p>
                      <a:pPr algn="just">
                        <a:lnSpc>
                          <a:spcPct val="150000"/>
                        </a:lnSpc>
                        <a:buNone/>
                      </a:pPr>
                      <a:r>
                        <a:rPr lang="en-US" sz="1400" kern="100" dirty="0" err="1">
                          <a:effectLst/>
                          <a:latin typeface="Inter" panose="020B0604020202020204" charset="0"/>
                          <a:ea typeface="Inter" panose="020B0604020202020204" charset="0"/>
                        </a:rPr>
                        <a:t>ii.Other</a:t>
                      </a:r>
                      <a:r>
                        <a:rPr lang="en-US" sz="1400" kern="100" dirty="0">
                          <a:effectLst/>
                          <a:latin typeface="Inter" panose="020B0604020202020204" charset="0"/>
                          <a:ea typeface="Inter" panose="020B0604020202020204" charset="0"/>
                        </a:rPr>
                        <a:t> than (</a:t>
                      </a:r>
                      <a:r>
                        <a:rPr lang="en-US" sz="1400" kern="100" dirty="0" err="1">
                          <a:effectLst/>
                          <a:latin typeface="Inter" panose="020B0604020202020204" charset="0"/>
                          <a:ea typeface="Inter" panose="020B0604020202020204" charset="0"/>
                        </a:rPr>
                        <a:t>i</a:t>
                      </a:r>
                      <a:r>
                        <a:rPr lang="en-US" sz="1400" kern="100" dirty="0">
                          <a:effectLst/>
                          <a:latin typeface="Inter" panose="020B0604020202020204" charset="0"/>
                          <a:ea typeface="Inter" panose="020B0604020202020204" charset="0"/>
                        </a:rPr>
                        <a:t>) above received on or after 01.04.2021</a:t>
                      </a:r>
                      <a:endParaRPr lang="en-IN" sz="1400" kern="100" dirty="0">
                        <a:effectLst/>
                        <a:latin typeface="Inter" panose="020B0604020202020204" charset="0"/>
                        <a:ea typeface="Inter" panose="020B0604020202020204" charset="0"/>
                      </a:endParaRPr>
                    </a:p>
                  </a:txBody>
                  <a:tcPr marL="52899" marR="52899" marT="0" marB="0" anchor="ctr"/>
                </a:tc>
                <a:tc>
                  <a:txBody>
                    <a:bodyPr/>
                    <a:lstStyle/>
                    <a:p>
                      <a:pPr algn="r">
                        <a:lnSpc>
                          <a:spcPct val="150000"/>
                        </a:lnSpc>
                        <a:buNone/>
                      </a:pPr>
                      <a:r>
                        <a:rPr lang="en-IN" sz="1400" kern="100" dirty="0">
                          <a:effectLst/>
                          <a:latin typeface="Inter" panose="020B0604020202020204" charset="0"/>
                          <a:ea typeface="Inter" panose="020B0604020202020204" charset="0"/>
                        </a:rPr>
                        <a:t>10,00,000</a:t>
                      </a:r>
                    </a:p>
                  </a:txBody>
                  <a:tcPr marL="52899" marR="52899" marT="0" marB="0" anchor="ctr"/>
                </a:tc>
                <a:tc>
                  <a:txBody>
                    <a:bodyPr/>
                    <a:lstStyle/>
                    <a:p>
                      <a:pPr algn="r">
                        <a:lnSpc>
                          <a:spcPct val="150000"/>
                        </a:lnSpc>
                        <a:buNone/>
                      </a:pPr>
                      <a:r>
                        <a:rPr lang="en-IN" sz="1400" kern="100" dirty="0">
                          <a:effectLst/>
                          <a:latin typeface="Inter" panose="020B0604020202020204" charset="0"/>
                          <a:ea typeface="Inter" panose="020B0604020202020204" charset="0"/>
                        </a:rPr>
                        <a:t> 2,00,000</a:t>
                      </a:r>
                    </a:p>
                  </a:txBody>
                  <a:tcPr marL="52899" marR="52899" marT="0" marB="0" anchor="ctr"/>
                </a:tc>
                <a:tc>
                  <a:txBody>
                    <a:bodyPr/>
                    <a:lstStyle/>
                    <a:p>
                      <a:pPr algn="r">
                        <a:lnSpc>
                          <a:spcPct val="150000"/>
                        </a:lnSpc>
                        <a:buNone/>
                      </a:pPr>
                      <a:r>
                        <a:rPr lang="en-US" sz="1400" kern="100" dirty="0">
                          <a:effectLst/>
                          <a:latin typeface="Inter" panose="020B0604020202020204" charset="0"/>
                          <a:ea typeface="Inter" panose="020B0604020202020204" charset="0"/>
                        </a:rPr>
                        <a:t>0</a:t>
                      </a:r>
                      <a:endParaRPr lang="en-IN" sz="1400" kern="100" dirty="0">
                        <a:effectLst/>
                        <a:latin typeface="Inter" panose="020B0604020202020204" charset="0"/>
                        <a:ea typeface="Inter" panose="020B0604020202020204" charset="0"/>
                      </a:endParaRPr>
                    </a:p>
                  </a:txBody>
                  <a:tcPr marL="52899" marR="52899" marT="0" marB="0" anchor="ctr"/>
                </a:tc>
                <a:tc>
                  <a:txBody>
                    <a:bodyPr/>
                    <a:lstStyle/>
                    <a:p>
                      <a:pPr algn="r">
                        <a:lnSpc>
                          <a:spcPct val="150000"/>
                        </a:lnSpc>
                        <a:buNone/>
                      </a:pPr>
                      <a:r>
                        <a:rPr lang="en-IN" sz="1400" kern="100" dirty="0">
                          <a:effectLst/>
                          <a:latin typeface="Inter" panose="020B0604020202020204" charset="0"/>
                          <a:ea typeface="Inter" panose="020B0604020202020204" charset="0"/>
                        </a:rPr>
                        <a:t>0</a:t>
                      </a:r>
                    </a:p>
                  </a:txBody>
                  <a:tcPr marL="52899" marR="52899" marT="0" marB="0" anchor="ctr"/>
                </a:tc>
                <a:tc>
                  <a:txBody>
                    <a:bodyPr/>
                    <a:lstStyle/>
                    <a:p>
                      <a:pPr algn="r">
                        <a:lnSpc>
                          <a:spcPct val="150000"/>
                        </a:lnSpc>
                        <a:buNone/>
                      </a:pPr>
                      <a:r>
                        <a:rPr lang="en-IN" sz="1400" kern="100" dirty="0">
                          <a:effectLst/>
                          <a:latin typeface="Inter" panose="020B0604020202020204" charset="0"/>
                          <a:ea typeface="Inter" panose="020B0604020202020204" charset="0"/>
                        </a:rPr>
                        <a:t>0</a:t>
                      </a:r>
                    </a:p>
                  </a:txBody>
                  <a:tcPr marL="52899" marR="52899" marT="0" marB="0" anchor="ctr"/>
                </a:tc>
                <a:tc>
                  <a:txBody>
                    <a:bodyPr/>
                    <a:lstStyle/>
                    <a:p>
                      <a:pPr algn="ctr">
                        <a:lnSpc>
                          <a:spcPct val="150000"/>
                        </a:lnSpc>
                        <a:buNone/>
                      </a:pPr>
                      <a:r>
                        <a:rPr lang="en-US" sz="1400" kern="100" dirty="0">
                          <a:effectLst/>
                          <a:latin typeface="Inter" panose="020B0604020202020204" charset="0"/>
                          <a:ea typeface="Inter" panose="020B0604020202020204" charset="0"/>
                        </a:rPr>
                        <a:t>-</a:t>
                      </a:r>
                      <a:endParaRPr lang="en-IN" sz="1400" kern="100" dirty="0">
                        <a:effectLst/>
                        <a:latin typeface="Inter" panose="020B0604020202020204" charset="0"/>
                        <a:ea typeface="Inter" panose="020B0604020202020204" charset="0"/>
                      </a:endParaRPr>
                    </a:p>
                  </a:txBody>
                  <a:tcPr marL="52899" marR="52899" marT="0" marB="0" anchor="ctr"/>
                </a:tc>
                <a:tc>
                  <a:txBody>
                    <a:bodyPr/>
                    <a:lstStyle/>
                    <a:p>
                      <a:pPr algn="r">
                        <a:lnSpc>
                          <a:spcPct val="150000"/>
                        </a:lnSpc>
                        <a:buNone/>
                      </a:pPr>
                      <a:r>
                        <a:rPr lang="en-IN" sz="1400" kern="100" dirty="0">
                          <a:effectLst/>
                          <a:latin typeface="Inter" panose="020B0604020202020204" charset="0"/>
                          <a:ea typeface="Inter" panose="020B0604020202020204" charset="0"/>
                        </a:rPr>
                        <a:t>12,00,000</a:t>
                      </a:r>
                    </a:p>
                  </a:txBody>
                  <a:tcPr marL="52899" marR="52899" marT="0" marB="0" anchor="ctr"/>
                </a:tc>
                <a:tc>
                  <a:txBody>
                    <a:bodyPr/>
                    <a:lstStyle/>
                    <a:p>
                      <a:pPr algn="r">
                        <a:lnSpc>
                          <a:spcPct val="150000"/>
                        </a:lnSpc>
                        <a:buNone/>
                      </a:pPr>
                      <a:r>
                        <a:rPr lang="en-IN" sz="1400" kern="100" dirty="0">
                          <a:effectLst/>
                          <a:latin typeface="Inter" panose="020B0604020202020204" charset="0"/>
                          <a:ea typeface="Inter" panose="020B0604020202020204" charset="0"/>
                        </a:rPr>
                        <a:t>10,00,000</a:t>
                      </a:r>
                    </a:p>
                  </a:txBody>
                  <a:tcPr marL="52899" marR="52899" marT="0" marB="0" anchor="ctr"/>
                </a:tc>
                <a:tc>
                  <a:txBody>
                    <a:bodyPr/>
                    <a:lstStyle/>
                    <a:p>
                      <a:pPr algn="r">
                        <a:lnSpc>
                          <a:spcPct val="150000"/>
                        </a:lnSpc>
                        <a:buNone/>
                      </a:pPr>
                      <a:r>
                        <a:rPr lang="en-US" sz="1400" kern="100" dirty="0">
                          <a:effectLst/>
                          <a:latin typeface="Inter" panose="020B0604020202020204" charset="0"/>
                          <a:ea typeface="Inter" panose="020B0604020202020204" charset="0"/>
                        </a:rPr>
                        <a:t>0</a:t>
                      </a:r>
                      <a:endParaRPr lang="en-IN" sz="1400" kern="100" dirty="0">
                        <a:effectLst/>
                        <a:latin typeface="Inter" panose="020B0604020202020204" charset="0"/>
                        <a:ea typeface="Inter" panose="020B0604020202020204" charset="0"/>
                      </a:endParaRPr>
                    </a:p>
                  </a:txBody>
                  <a:tcPr marL="52899" marR="52899" marT="0" marB="0" anchor="ctr"/>
                </a:tc>
                <a:tc>
                  <a:txBody>
                    <a:bodyPr/>
                    <a:lstStyle/>
                    <a:p>
                      <a:pPr algn="r">
                        <a:lnSpc>
                          <a:spcPct val="150000"/>
                        </a:lnSpc>
                        <a:buNone/>
                      </a:pPr>
                      <a:r>
                        <a:rPr lang="en-IN" sz="1400" kern="100" dirty="0">
                          <a:effectLst/>
                          <a:latin typeface="Inter" panose="020B0604020202020204" charset="0"/>
                          <a:ea typeface="Inter" panose="020B0604020202020204" charset="0"/>
                        </a:rPr>
                        <a:t>2,00,000 </a:t>
                      </a:r>
                    </a:p>
                  </a:txBody>
                  <a:tcPr marL="52899" marR="52899" marT="0" marB="0" anchor="ctr"/>
                </a:tc>
                <a:extLst>
                  <a:ext uri="{0D108BD9-81ED-4DB2-BD59-A6C34878D82A}">
                    <a16:rowId xmlns:a16="http://schemas.microsoft.com/office/drawing/2014/main" val="3434245044"/>
                  </a:ext>
                </a:extLst>
              </a:tr>
            </a:tbl>
          </a:graphicData>
        </a:graphic>
      </p:graphicFrame>
      <p:sp>
        <p:nvSpPr>
          <p:cNvPr id="3" name="TextBox 2">
            <a:extLst>
              <a:ext uri="{FF2B5EF4-FFF2-40B4-BE49-F238E27FC236}">
                <a16:creationId xmlns:a16="http://schemas.microsoft.com/office/drawing/2014/main" id="{4497F770-EF35-5AD3-DA3F-80139CF9A9C9}"/>
              </a:ext>
            </a:extLst>
          </p:cNvPr>
          <p:cNvSpPr txBox="1"/>
          <p:nvPr/>
        </p:nvSpPr>
        <p:spPr>
          <a:xfrm>
            <a:off x="482600" y="7614142"/>
            <a:ext cx="6007100" cy="369332"/>
          </a:xfrm>
          <a:prstGeom prst="rect">
            <a:avLst/>
          </a:prstGeom>
          <a:noFill/>
          <a:ln>
            <a:noFill/>
          </a:ln>
        </p:spPr>
        <p:txBody>
          <a:bodyPr wrap="square" rtlCol="0">
            <a:spAutoFit/>
          </a:bodyPr>
          <a:lstStyle/>
          <a:p>
            <a:r>
              <a:rPr lang="en-US" b="1" u="sng" dirty="0"/>
              <a:t>Note:</a:t>
            </a:r>
            <a:r>
              <a:rPr lang="en-US" dirty="0"/>
              <a:t> Rs. 10,00,000/- has been invested in FD’s</a:t>
            </a:r>
            <a:endParaRPr lang="en-IN" dirty="0"/>
          </a:p>
        </p:txBody>
      </p:sp>
    </p:spTree>
    <p:extLst>
      <p:ext uri="{BB962C8B-B14F-4D97-AF65-F5344CB8AC3E}">
        <p14:creationId xmlns:p14="http://schemas.microsoft.com/office/powerpoint/2010/main" val="432792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36982"/>
          </a:xfrm>
          <a:prstGeom prst="rect">
            <a:avLst/>
          </a:prstGeom>
        </p:spPr>
      </p:pic>
      <p:sp>
        <p:nvSpPr>
          <p:cNvPr id="3" name="Text 0"/>
          <p:cNvSpPr/>
          <p:nvPr/>
        </p:nvSpPr>
        <p:spPr>
          <a:xfrm>
            <a:off x="749379" y="588764"/>
            <a:ext cx="7645241" cy="1338263"/>
          </a:xfrm>
          <a:prstGeom prst="rect">
            <a:avLst/>
          </a:prstGeom>
          <a:noFill/>
          <a:ln/>
        </p:spPr>
        <p:txBody>
          <a:bodyPr wrap="square" lIns="0" tIns="0" rIns="0" bIns="0" rtlCol="0" anchor="t"/>
          <a:lstStyle/>
          <a:p>
            <a:pPr marL="0" indent="0" algn="l">
              <a:lnSpc>
                <a:spcPts val="5250"/>
              </a:lnSpc>
              <a:buNone/>
            </a:pPr>
            <a:r>
              <a:rPr lang="en-US" sz="4200" dirty="0">
                <a:solidFill>
                  <a:srgbClr val="161613"/>
                </a:solidFill>
                <a:latin typeface="DM Sans Medium" pitchFamily="34" charset="0"/>
                <a:ea typeface="DM Sans Medium" pitchFamily="34" charset="-122"/>
                <a:cs typeface="DM Sans Medium" pitchFamily="34" charset="-120"/>
              </a:rPr>
              <a:t>Form Structure Comparison: 10B vs 10BB</a:t>
            </a:r>
            <a:endParaRPr lang="en-US" sz="4200" dirty="0"/>
          </a:p>
        </p:txBody>
      </p:sp>
      <p:sp>
        <p:nvSpPr>
          <p:cNvPr id="4" name="Shape 1"/>
          <p:cNvSpPr/>
          <p:nvPr/>
        </p:nvSpPr>
        <p:spPr>
          <a:xfrm>
            <a:off x="749379" y="2248138"/>
            <a:ext cx="7645241" cy="2129909"/>
          </a:xfrm>
          <a:prstGeom prst="roundRect">
            <a:avLst>
              <a:gd name="adj" fmla="val 1508"/>
            </a:avLst>
          </a:prstGeom>
          <a:solidFill>
            <a:srgbClr val="F9F8F5"/>
          </a:solidFill>
          <a:ln w="30480">
            <a:solidFill>
              <a:srgbClr val="D3D1C9"/>
            </a:solidFill>
            <a:prstDash val="solid"/>
          </a:ln>
        </p:spPr>
        <p:txBody>
          <a:bodyPr/>
          <a:lstStyle/>
          <a:p>
            <a:endParaRPr lang="en-IN"/>
          </a:p>
        </p:txBody>
      </p:sp>
      <p:sp>
        <p:nvSpPr>
          <p:cNvPr id="5" name="Text 2"/>
          <p:cNvSpPr/>
          <p:nvPr/>
        </p:nvSpPr>
        <p:spPr>
          <a:xfrm>
            <a:off x="993934" y="2492693"/>
            <a:ext cx="3877389" cy="334566"/>
          </a:xfrm>
          <a:prstGeom prst="rect">
            <a:avLst/>
          </a:prstGeom>
          <a:noFill/>
          <a:ln/>
        </p:spPr>
        <p:txBody>
          <a:bodyPr wrap="none" lIns="0" tIns="0" rIns="0" bIns="0" rtlCol="0" anchor="t"/>
          <a:lstStyle/>
          <a:p>
            <a:pPr marL="0" indent="0" algn="l">
              <a:lnSpc>
                <a:spcPts val="2600"/>
              </a:lnSpc>
              <a:buNone/>
            </a:pPr>
            <a:r>
              <a:rPr lang="en-US" sz="2100" dirty="0">
                <a:solidFill>
                  <a:srgbClr val="161613"/>
                </a:solidFill>
                <a:latin typeface="DM Sans Medium" pitchFamily="34" charset="0"/>
                <a:ea typeface="DM Sans Medium" pitchFamily="34" charset="-122"/>
                <a:cs typeface="DM Sans Medium" pitchFamily="34" charset="-120"/>
              </a:rPr>
              <a:t>Form 10B (Section 12AB Trusts)</a:t>
            </a:r>
            <a:endParaRPr lang="en-US" sz="2100" dirty="0"/>
          </a:p>
        </p:txBody>
      </p:sp>
      <p:sp>
        <p:nvSpPr>
          <p:cNvPr id="6" name="Text 3"/>
          <p:cNvSpPr/>
          <p:nvPr/>
        </p:nvSpPr>
        <p:spPr>
          <a:xfrm>
            <a:off x="993934" y="2955727"/>
            <a:ext cx="7156132" cy="342662"/>
          </a:xfrm>
          <a:prstGeom prst="rect">
            <a:avLst/>
          </a:prstGeom>
          <a:noFill/>
          <a:ln/>
        </p:spPr>
        <p:txBody>
          <a:bodyPr wrap="none" lIns="0" tIns="0" rIns="0" bIns="0" rtlCol="0" anchor="t"/>
          <a:lstStyle/>
          <a:p>
            <a:pPr marL="342900" indent="-342900" algn="l">
              <a:lnSpc>
                <a:spcPts val="2650"/>
              </a:lnSpc>
              <a:buSzPct val="100000"/>
              <a:buChar char="•"/>
            </a:pPr>
            <a:r>
              <a:rPr lang="en-US" sz="1650" b="1" dirty="0">
                <a:solidFill>
                  <a:srgbClr val="161613"/>
                </a:solidFill>
                <a:latin typeface="Inter" pitchFamily="34" charset="0"/>
                <a:ea typeface="Inter" pitchFamily="34" charset="-122"/>
                <a:cs typeface="Inter" pitchFamily="34" charset="-120"/>
              </a:rPr>
              <a:t>49 Clauses, 29 Schedules</a:t>
            </a:r>
            <a:endParaRPr lang="en-US" sz="1650" dirty="0"/>
          </a:p>
        </p:txBody>
      </p:sp>
      <p:sp>
        <p:nvSpPr>
          <p:cNvPr id="7" name="Text 4"/>
          <p:cNvSpPr/>
          <p:nvPr/>
        </p:nvSpPr>
        <p:spPr>
          <a:xfrm>
            <a:off x="993934" y="3373279"/>
            <a:ext cx="7156132" cy="342662"/>
          </a:xfrm>
          <a:prstGeom prst="rect">
            <a:avLst/>
          </a:prstGeom>
          <a:noFill/>
          <a:ln/>
        </p:spPr>
        <p:txBody>
          <a:bodyPr wrap="none" lIns="0" tIns="0" rIns="0" bIns="0" rtlCol="0" anchor="t"/>
          <a:lstStyle/>
          <a:p>
            <a:pPr marL="342900" indent="-342900" algn="l">
              <a:lnSpc>
                <a:spcPts val="2650"/>
              </a:lnSpc>
              <a:buSzPct val="100000"/>
              <a:buChar char="•"/>
            </a:pPr>
            <a:r>
              <a:rPr lang="en-US" sz="1650" dirty="0">
                <a:solidFill>
                  <a:srgbClr val="161613"/>
                </a:solidFill>
                <a:latin typeface="Inter" pitchFamily="34" charset="0"/>
                <a:ea typeface="Inter" pitchFamily="34" charset="-122"/>
                <a:cs typeface="Inter" pitchFamily="34" charset="-120"/>
              </a:rPr>
              <a:t>More exhaustive and detailed</a:t>
            </a:r>
            <a:endParaRPr lang="en-US" sz="1650" dirty="0"/>
          </a:p>
        </p:txBody>
      </p:sp>
      <p:sp>
        <p:nvSpPr>
          <p:cNvPr id="8" name="Text 5"/>
          <p:cNvSpPr/>
          <p:nvPr/>
        </p:nvSpPr>
        <p:spPr>
          <a:xfrm>
            <a:off x="993934" y="3790831"/>
            <a:ext cx="7156132" cy="342662"/>
          </a:xfrm>
          <a:prstGeom prst="rect">
            <a:avLst/>
          </a:prstGeom>
          <a:noFill/>
          <a:ln/>
        </p:spPr>
        <p:txBody>
          <a:bodyPr wrap="none" lIns="0" tIns="0" rIns="0" bIns="0" rtlCol="0" anchor="t"/>
          <a:lstStyle/>
          <a:p>
            <a:pPr marL="342900" indent="-342900" algn="l">
              <a:lnSpc>
                <a:spcPts val="2650"/>
              </a:lnSpc>
              <a:buSzPct val="100000"/>
              <a:buChar char="•"/>
            </a:pPr>
            <a:r>
              <a:rPr lang="en-US" sz="1650" dirty="0">
                <a:solidFill>
                  <a:srgbClr val="161613"/>
                </a:solidFill>
                <a:latin typeface="Inter" pitchFamily="34" charset="0"/>
                <a:ea typeface="Inter" pitchFamily="34" charset="-122"/>
                <a:cs typeface="Inter" pitchFamily="34" charset="-120"/>
              </a:rPr>
              <a:t>Feeds into multiple ITR-7 schedules (A, AI, A-J, VC, 115BBI)</a:t>
            </a:r>
            <a:endParaRPr lang="en-US" sz="1650" dirty="0"/>
          </a:p>
        </p:txBody>
      </p:sp>
      <p:sp>
        <p:nvSpPr>
          <p:cNvPr id="9" name="Shape 6"/>
          <p:cNvSpPr/>
          <p:nvPr/>
        </p:nvSpPr>
        <p:spPr>
          <a:xfrm>
            <a:off x="749379" y="4592122"/>
            <a:ext cx="7645241" cy="2129909"/>
          </a:xfrm>
          <a:prstGeom prst="roundRect">
            <a:avLst>
              <a:gd name="adj" fmla="val 1508"/>
            </a:avLst>
          </a:prstGeom>
          <a:solidFill>
            <a:srgbClr val="F9F8F5"/>
          </a:solidFill>
          <a:ln w="30480">
            <a:solidFill>
              <a:srgbClr val="D3D1C9"/>
            </a:solidFill>
            <a:prstDash val="solid"/>
          </a:ln>
        </p:spPr>
        <p:txBody>
          <a:bodyPr/>
          <a:lstStyle/>
          <a:p>
            <a:endParaRPr lang="en-IN"/>
          </a:p>
        </p:txBody>
      </p:sp>
      <p:sp>
        <p:nvSpPr>
          <p:cNvPr id="10" name="Text 7"/>
          <p:cNvSpPr/>
          <p:nvPr/>
        </p:nvSpPr>
        <p:spPr>
          <a:xfrm>
            <a:off x="993934" y="4836676"/>
            <a:ext cx="5079921" cy="334566"/>
          </a:xfrm>
          <a:prstGeom prst="rect">
            <a:avLst/>
          </a:prstGeom>
          <a:noFill/>
          <a:ln/>
        </p:spPr>
        <p:txBody>
          <a:bodyPr wrap="none" lIns="0" tIns="0" rIns="0" bIns="0" rtlCol="0" anchor="t"/>
          <a:lstStyle/>
          <a:p>
            <a:pPr marL="0" indent="0" algn="l">
              <a:lnSpc>
                <a:spcPts val="2600"/>
              </a:lnSpc>
              <a:buNone/>
            </a:pPr>
            <a:r>
              <a:rPr lang="en-US" sz="2100" dirty="0">
                <a:solidFill>
                  <a:srgbClr val="161613"/>
                </a:solidFill>
                <a:latin typeface="DM Sans Medium" pitchFamily="34" charset="0"/>
                <a:ea typeface="DM Sans Medium" pitchFamily="34" charset="-122"/>
                <a:cs typeface="DM Sans Medium" pitchFamily="34" charset="-120"/>
              </a:rPr>
              <a:t>Form 10BB (Section 10(23C) Institutions)</a:t>
            </a:r>
            <a:endParaRPr lang="en-US" sz="2100" dirty="0"/>
          </a:p>
        </p:txBody>
      </p:sp>
      <p:sp>
        <p:nvSpPr>
          <p:cNvPr id="11" name="Text 8"/>
          <p:cNvSpPr/>
          <p:nvPr/>
        </p:nvSpPr>
        <p:spPr>
          <a:xfrm>
            <a:off x="993934" y="5299710"/>
            <a:ext cx="7156132" cy="342662"/>
          </a:xfrm>
          <a:prstGeom prst="rect">
            <a:avLst/>
          </a:prstGeom>
          <a:noFill/>
          <a:ln/>
        </p:spPr>
        <p:txBody>
          <a:bodyPr wrap="none" lIns="0" tIns="0" rIns="0" bIns="0" rtlCol="0" anchor="t"/>
          <a:lstStyle/>
          <a:p>
            <a:pPr marL="342900" indent="-342900" algn="l">
              <a:lnSpc>
                <a:spcPts val="2650"/>
              </a:lnSpc>
              <a:buSzPct val="100000"/>
              <a:buChar char="•"/>
            </a:pPr>
            <a:r>
              <a:rPr lang="en-US" sz="1650" b="1" dirty="0">
                <a:solidFill>
                  <a:srgbClr val="161613"/>
                </a:solidFill>
                <a:latin typeface="Inter" pitchFamily="34" charset="0"/>
                <a:ea typeface="Inter" pitchFamily="34" charset="-122"/>
                <a:cs typeface="Inter" pitchFamily="34" charset="-120"/>
              </a:rPr>
              <a:t>32 Clauses, 7 Schedules</a:t>
            </a:r>
            <a:endParaRPr lang="en-US" sz="1650" dirty="0"/>
          </a:p>
        </p:txBody>
      </p:sp>
      <p:sp>
        <p:nvSpPr>
          <p:cNvPr id="12" name="Text 9"/>
          <p:cNvSpPr/>
          <p:nvPr/>
        </p:nvSpPr>
        <p:spPr>
          <a:xfrm>
            <a:off x="993934" y="5717262"/>
            <a:ext cx="7156132" cy="342662"/>
          </a:xfrm>
          <a:prstGeom prst="rect">
            <a:avLst/>
          </a:prstGeom>
          <a:noFill/>
          <a:ln/>
        </p:spPr>
        <p:txBody>
          <a:bodyPr wrap="none" lIns="0" tIns="0" rIns="0" bIns="0" rtlCol="0" anchor="t"/>
          <a:lstStyle/>
          <a:p>
            <a:pPr marL="342900" indent="-342900" algn="l">
              <a:lnSpc>
                <a:spcPts val="2650"/>
              </a:lnSpc>
              <a:buSzPct val="100000"/>
              <a:buChar char="•"/>
            </a:pPr>
            <a:r>
              <a:rPr lang="en-US" sz="1650" dirty="0">
                <a:solidFill>
                  <a:srgbClr val="161613"/>
                </a:solidFill>
                <a:latin typeface="Inter" pitchFamily="34" charset="0"/>
                <a:ea typeface="Inter" pitchFamily="34" charset="-122"/>
                <a:cs typeface="Inter" pitchFamily="34" charset="-120"/>
              </a:rPr>
              <a:t>Concise and streamlined</a:t>
            </a:r>
            <a:endParaRPr lang="en-US" sz="1650" dirty="0"/>
          </a:p>
        </p:txBody>
      </p:sp>
      <p:sp>
        <p:nvSpPr>
          <p:cNvPr id="13" name="Text 10"/>
          <p:cNvSpPr/>
          <p:nvPr/>
        </p:nvSpPr>
        <p:spPr>
          <a:xfrm>
            <a:off x="993934" y="6134814"/>
            <a:ext cx="7156132" cy="342662"/>
          </a:xfrm>
          <a:prstGeom prst="rect">
            <a:avLst/>
          </a:prstGeom>
          <a:noFill/>
          <a:ln/>
        </p:spPr>
        <p:txBody>
          <a:bodyPr wrap="none" lIns="0" tIns="0" rIns="0" bIns="0" rtlCol="0" anchor="t"/>
          <a:lstStyle/>
          <a:p>
            <a:pPr marL="342900" indent="-342900" algn="l">
              <a:lnSpc>
                <a:spcPts val="2650"/>
              </a:lnSpc>
              <a:buSzPct val="100000"/>
              <a:buChar char="•"/>
            </a:pPr>
            <a:r>
              <a:rPr lang="en-US" sz="1650" dirty="0">
                <a:solidFill>
                  <a:srgbClr val="161613"/>
                </a:solidFill>
                <a:latin typeface="Inter" pitchFamily="34" charset="0"/>
                <a:ea typeface="Inter" pitchFamily="34" charset="-122"/>
                <a:cs typeface="Inter" pitchFamily="34" charset="-120"/>
              </a:rPr>
              <a:t>Feeds only into basic income-application schedule</a:t>
            </a:r>
            <a:endParaRPr lang="en-US" sz="1650" dirty="0"/>
          </a:p>
        </p:txBody>
      </p:sp>
      <p:sp>
        <p:nvSpPr>
          <p:cNvPr id="14" name="Text 11"/>
          <p:cNvSpPr/>
          <p:nvPr/>
        </p:nvSpPr>
        <p:spPr>
          <a:xfrm>
            <a:off x="749379" y="6962894"/>
            <a:ext cx="7645241" cy="685324"/>
          </a:xfrm>
          <a:prstGeom prst="rect">
            <a:avLst/>
          </a:prstGeom>
          <a:noFill/>
          <a:ln/>
        </p:spPr>
        <p:txBody>
          <a:bodyPr wrap="square" lIns="0" tIns="0" rIns="0" bIns="0" rtlCol="0" anchor="t"/>
          <a:lstStyle/>
          <a:p>
            <a:pPr marL="0" indent="0" algn="l">
              <a:lnSpc>
                <a:spcPts val="2650"/>
              </a:lnSpc>
              <a:buNone/>
            </a:pPr>
            <a:r>
              <a:rPr lang="en-US" sz="1650" dirty="0">
                <a:solidFill>
                  <a:srgbClr val="161613"/>
                </a:solidFill>
                <a:latin typeface="Inter" pitchFamily="34" charset="0"/>
                <a:ea typeface="Inter" pitchFamily="34" charset="-122"/>
                <a:cs typeface="Inter" pitchFamily="34" charset="-120"/>
              </a:rPr>
              <a:t>This structural difference reflects distinct compliance requirements for each entity type.</a:t>
            </a:r>
            <a:endParaRPr lang="en-US" sz="16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1"/>
          <p:cNvSpPr/>
          <p:nvPr/>
        </p:nvSpPr>
        <p:spPr>
          <a:xfrm>
            <a:off x="793790" y="623768"/>
            <a:ext cx="7805618" cy="708779"/>
          </a:xfrm>
          <a:prstGeom prst="rect">
            <a:avLst/>
          </a:prstGeom>
          <a:noFill/>
          <a:ln/>
        </p:spPr>
        <p:txBody>
          <a:bodyPr wrap="none" lIns="0" tIns="0" rIns="0" bIns="0" rtlCol="0" anchor="t"/>
          <a:lstStyle/>
          <a:p>
            <a:pPr marL="0" indent="0" algn="l">
              <a:lnSpc>
                <a:spcPts val="5550"/>
              </a:lnSpc>
              <a:buNone/>
            </a:pPr>
            <a:r>
              <a:rPr lang="en-US" sz="4450" dirty="0">
                <a:solidFill>
                  <a:srgbClr val="161613"/>
                </a:solidFill>
                <a:latin typeface="DM Sans Medium" pitchFamily="34" charset="0"/>
                <a:ea typeface="DM Sans Medium" pitchFamily="34" charset="-122"/>
                <a:cs typeface="DM Sans Medium" pitchFamily="34" charset="-120"/>
              </a:rPr>
              <a:t>Understanding Section 115BBI</a:t>
            </a:r>
            <a:endParaRPr lang="en-US" sz="4450" dirty="0"/>
          </a:p>
        </p:txBody>
      </p:sp>
      <p:sp>
        <p:nvSpPr>
          <p:cNvPr id="5" name="Shape 2"/>
          <p:cNvSpPr/>
          <p:nvPr/>
        </p:nvSpPr>
        <p:spPr>
          <a:xfrm>
            <a:off x="793790" y="1672709"/>
            <a:ext cx="13042821" cy="4700588"/>
          </a:xfrm>
          <a:prstGeom prst="roundRect">
            <a:avLst>
              <a:gd name="adj" fmla="val 724"/>
            </a:avLst>
          </a:prstGeom>
          <a:solidFill>
            <a:srgbClr val="EDEBE3"/>
          </a:solidFill>
          <a:ln/>
        </p:spPr>
        <p:txBody>
          <a:bodyPr/>
          <a:lstStyle/>
          <a:p>
            <a:endParaRPr lang="en-IN"/>
          </a:p>
        </p:txBody>
      </p:sp>
      <p:sp>
        <p:nvSpPr>
          <p:cNvPr id="6" name="Shape 3"/>
          <p:cNvSpPr/>
          <p:nvPr/>
        </p:nvSpPr>
        <p:spPr>
          <a:xfrm>
            <a:off x="793790" y="1672709"/>
            <a:ext cx="4347567" cy="2894648"/>
          </a:xfrm>
          <a:prstGeom prst="roundRect">
            <a:avLst>
              <a:gd name="adj" fmla="val 1175"/>
            </a:avLst>
          </a:prstGeom>
          <a:solidFill>
            <a:srgbClr val="EDEBE3"/>
          </a:solidFill>
          <a:ln/>
        </p:spPr>
        <p:txBody>
          <a:bodyPr/>
          <a:lstStyle/>
          <a:p>
            <a:endParaRPr lang="en-IN"/>
          </a:p>
        </p:txBody>
      </p:sp>
      <p:sp>
        <p:nvSpPr>
          <p:cNvPr id="7" name="Text 4"/>
          <p:cNvSpPr/>
          <p:nvPr/>
        </p:nvSpPr>
        <p:spPr>
          <a:xfrm>
            <a:off x="1379815" y="1899523"/>
            <a:ext cx="2835235" cy="354330"/>
          </a:xfrm>
          <a:prstGeom prst="rect">
            <a:avLst/>
          </a:prstGeom>
          <a:noFill/>
          <a:ln/>
        </p:spPr>
        <p:txBody>
          <a:bodyPr wrap="none" lIns="0" tIns="0" rIns="0" bIns="0" rtlCol="0" anchor="t"/>
          <a:lstStyle/>
          <a:p>
            <a:pPr marL="0" indent="0" algn="ctr">
              <a:lnSpc>
                <a:spcPts val="2750"/>
              </a:lnSpc>
              <a:buNone/>
            </a:pPr>
            <a:r>
              <a:rPr lang="en-US" sz="2200" dirty="0">
                <a:solidFill>
                  <a:srgbClr val="161613"/>
                </a:solidFill>
                <a:latin typeface="DM Sans Medium" pitchFamily="34" charset="0"/>
                <a:ea typeface="DM Sans Medium" pitchFamily="34" charset="-122"/>
                <a:cs typeface="DM Sans Medium" pitchFamily="34" charset="-120"/>
              </a:rPr>
              <a:t>Introduction</a:t>
            </a:r>
            <a:endParaRPr lang="en-US" sz="2200" dirty="0"/>
          </a:p>
        </p:txBody>
      </p:sp>
      <p:sp>
        <p:nvSpPr>
          <p:cNvPr id="8" name="Text 5"/>
          <p:cNvSpPr/>
          <p:nvPr/>
        </p:nvSpPr>
        <p:spPr>
          <a:xfrm>
            <a:off x="1020604" y="2389942"/>
            <a:ext cx="3553778" cy="1088708"/>
          </a:xfrm>
          <a:prstGeom prst="rect">
            <a:avLst/>
          </a:prstGeom>
          <a:noFill/>
          <a:ln/>
        </p:spPr>
        <p:txBody>
          <a:bodyPr wrap="square" lIns="0" tIns="0" rIns="0" bIns="0" rtlCol="0" anchor="t"/>
          <a:lstStyle/>
          <a:p>
            <a:pPr marL="0" indent="0" algn="ctr">
              <a:lnSpc>
                <a:spcPts val="2850"/>
              </a:lnSpc>
              <a:buNone/>
            </a:pPr>
            <a:r>
              <a:rPr lang="en-US" sz="1750" dirty="0">
                <a:solidFill>
                  <a:srgbClr val="161613"/>
                </a:solidFill>
                <a:latin typeface="Inter" pitchFamily="34" charset="0"/>
                <a:ea typeface="Inter" pitchFamily="34" charset="-122"/>
                <a:cs typeface="Inter" pitchFamily="34" charset="-120"/>
              </a:rPr>
              <a:t>30% flat tax on 'specified incomes' of charitable institutions.</a:t>
            </a:r>
            <a:endParaRPr lang="en-US" sz="1750" dirty="0"/>
          </a:p>
        </p:txBody>
      </p:sp>
      <p:sp>
        <p:nvSpPr>
          <p:cNvPr id="9" name="Text 6"/>
          <p:cNvSpPr/>
          <p:nvPr/>
        </p:nvSpPr>
        <p:spPr>
          <a:xfrm>
            <a:off x="1020604" y="3614738"/>
            <a:ext cx="3553778" cy="725805"/>
          </a:xfrm>
          <a:prstGeom prst="rect">
            <a:avLst/>
          </a:prstGeom>
          <a:noFill/>
          <a:ln/>
        </p:spPr>
        <p:txBody>
          <a:bodyPr wrap="square" lIns="0" tIns="0" rIns="0" bIns="0" rtlCol="0" anchor="t"/>
          <a:lstStyle/>
          <a:p>
            <a:pPr marL="0" indent="0" algn="ctr">
              <a:lnSpc>
                <a:spcPts val="2850"/>
              </a:lnSpc>
              <a:buNone/>
            </a:pPr>
            <a:r>
              <a:rPr lang="en-US" sz="1750" dirty="0">
                <a:solidFill>
                  <a:srgbClr val="161613"/>
                </a:solidFill>
                <a:latin typeface="Inter" pitchFamily="34" charset="0"/>
                <a:ea typeface="Inter" pitchFamily="34" charset="-122"/>
                <a:cs typeface="Inter" pitchFamily="34" charset="-120"/>
              </a:rPr>
              <a:t>Introduced by Finance Act, 2022.</a:t>
            </a:r>
            <a:endParaRPr lang="en-US" sz="1750" dirty="0"/>
          </a:p>
        </p:txBody>
      </p:sp>
      <p:sp>
        <p:nvSpPr>
          <p:cNvPr id="10" name="Shape 7"/>
          <p:cNvSpPr/>
          <p:nvPr/>
        </p:nvSpPr>
        <p:spPr>
          <a:xfrm>
            <a:off x="5141357" y="1672709"/>
            <a:ext cx="4347567" cy="2894648"/>
          </a:xfrm>
          <a:prstGeom prst="rect">
            <a:avLst/>
          </a:prstGeom>
          <a:solidFill>
            <a:srgbClr val="EDEBE3"/>
          </a:solidFill>
          <a:ln/>
        </p:spPr>
        <p:txBody>
          <a:bodyPr/>
          <a:lstStyle/>
          <a:p>
            <a:endParaRPr lang="en-IN"/>
          </a:p>
        </p:txBody>
      </p:sp>
      <p:sp>
        <p:nvSpPr>
          <p:cNvPr id="11" name="Shape 8"/>
          <p:cNvSpPr/>
          <p:nvPr/>
        </p:nvSpPr>
        <p:spPr>
          <a:xfrm>
            <a:off x="5141357" y="1672709"/>
            <a:ext cx="30480" cy="2894648"/>
          </a:xfrm>
          <a:prstGeom prst="roundRect">
            <a:avLst>
              <a:gd name="adj" fmla="val 111628"/>
            </a:avLst>
          </a:prstGeom>
          <a:solidFill>
            <a:srgbClr val="D3D1C9"/>
          </a:solidFill>
          <a:ln/>
        </p:spPr>
        <p:txBody>
          <a:bodyPr/>
          <a:lstStyle/>
          <a:p>
            <a:endParaRPr lang="en-IN"/>
          </a:p>
        </p:txBody>
      </p:sp>
      <p:sp>
        <p:nvSpPr>
          <p:cNvPr id="12" name="Text 9"/>
          <p:cNvSpPr/>
          <p:nvPr/>
        </p:nvSpPr>
        <p:spPr>
          <a:xfrm>
            <a:off x="5897523" y="1899523"/>
            <a:ext cx="2835235" cy="354330"/>
          </a:xfrm>
          <a:prstGeom prst="rect">
            <a:avLst/>
          </a:prstGeom>
          <a:noFill/>
          <a:ln/>
        </p:spPr>
        <p:txBody>
          <a:bodyPr wrap="none" lIns="0" tIns="0" rIns="0" bIns="0" rtlCol="0" anchor="t"/>
          <a:lstStyle/>
          <a:p>
            <a:pPr marL="0" indent="0" algn="ctr">
              <a:lnSpc>
                <a:spcPts val="2750"/>
              </a:lnSpc>
              <a:buNone/>
            </a:pPr>
            <a:r>
              <a:rPr lang="en-US" sz="2200" dirty="0">
                <a:solidFill>
                  <a:srgbClr val="161613"/>
                </a:solidFill>
                <a:latin typeface="DM Sans Medium" pitchFamily="34" charset="0"/>
                <a:ea typeface="DM Sans Medium" pitchFamily="34" charset="-122"/>
                <a:cs typeface="DM Sans Medium" pitchFamily="34" charset="-120"/>
              </a:rPr>
              <a:t>Purpose</a:t>
            </a:r>
            <a:endParaRPr lang="en-US" sz="2200" dirty="0"/>
          </a:p>
        </p:txBody>
      </p:sp>
      <p:sp>
        <p:nvSpPr>
          <p:cNvPr id="13" name="Text 10"/>
          <p:cNvSpPr/>
          <p:nvPr/>
        </p:nvSpPr>
        <p:spPr>
          <a:xfrm>
            <a:off x="5708333" y="2389942"/>
            <a:ext cx="3213616" cy="725805"/>
          </a:xfrm>
          <a:prstGeom prst="rect">
            <a:avLst/>
          </a:prstGeom>
          <a:noFill/>
          <a:ln/>
        </p:spPr>
        <p:txBody>
          <a:bodyPr wrap="square" lIns="0" tIns="0" rIns="0" bIns="0" rtlCol="0" anchor="t"/>
          <a:lstStyle/>
          <a:p>
            <a:pPr marL="0" indent="0" algn="ctr">
              <a:lnSpc>
                <a:spcPts val="2850"/>
              </a:lnSpc>
              <a:buNone/>
            </a:pPr>
            <a:r>
              <a:rPr lang="en-US" sz="1750" dirty="0">
                <a:solidFill>
                  <a:srgbClr val="161613"/>
                </a:solidFill>
                <a:latin typeface="Inter" pitchFamily="34" charset="0"/>
                <a:ea typeface="Inter" pitchFamily="34" charset="-122"/>
                <a:cs typeface="Inter" pitchFamily="34" charset="-120"/>
              </a:rPr>
              <a:t>Taxes non-compliant activities at penal rate.</a:t>
            </a:r>
            <a:endParaRPr lang="en-US" sz="1750" dirty="0"/>
          </a:p>
        </p:txBody>
      </p:sp>
      <p:sp>
        <p:nvSpPr>
          <p:cNvPr id="14" name="Text 11"/>
          <p:cNvSpPr/>
          <p:nvPr/>
        </p:nvSpPr>
        <p:spPr>
          <a:xfrm>
            <a:off x="5708333" y="3251835"/>
            <a:ext cx="3213616" cy="725805"/>
          </a:xfrm>
          <a:prstGeom prst="rect">
            <a:avLst/>
          </a:prstGeom>
          <a:noFill/>
          <a:ln/>
        </p:spPr>
        <p:txBody>
          <a:bodyPr wrap="square" lIns="0" tIns="0" rIns="0" bIns="0" rtlCol="0" anchor="t"/>
          <a:lstStyle/>
          <a:p>
            <a:pPr marL="0" indent="0" algn="ctr">
              <a:lnSpc>
                <a:spcPts val="2850"/>
              </a:lnSpc>
              <a:buNone/>
            </a:pPr>
            <a:r>
              <a:rPr lang="en-US" sz="1750" dirty="0">
                <a:solidFill>
                  <a:srgbClr val="161613"/>
                </a:solidFill>
                <a:latin typeface="Inter" pitchFamily="34" charset="0"/>
                <a:ea typeface="Inter" pitchFamily="34" charset="-122"/>
                <a:cs typeface="Inter" pitchFamily="34" charset="-120"/>
              </a:rPr>
              <a:t>Prevents misuse of tax-exempt status.</a:t>
            </a:r>
            <a:endParaRPr lang="en-US" sz="1750" dirty="0"/>
          </a:p>
        </p:txBody>
      </p:sp>
      <p:sp>
        <p:nvSpPr>
          <p:cNvPr id="15" name="Shape 12"/>
          <p:cNvSpPr/>
          <p:nvPr/>
        </p:nvSpPr>
        <p:spPr>
          <a:xfrm>
            <a:off x="4857869" y="2836545"/>
            <a:ext cx="566976" cy="566976"/>
          </a:xfrm>
          <a:prstGeom prst="roundRect">
            <a:avLst>
              <a:gd name="adj" fmla="val 6001"/>
            </a:avLst>
          </a:prstGeom>
          <a:solidFill>
            <a:srgbClr val="F9F8F5"/>
          </a:solidFill>
          <a:ln w="30480">
            <a:solidFill>
              <a:srgbClr val="D3D1C9"/>
            </a:solidFill>
            <a:prstDash val="solid"/>
          </a:ln>
        </p:spPr>
        <p:txBody>
          <a:bodyPr/>
          <a:lstStyle/>
          <a:p>
            <a:endParaRPr lang="en-IN"/>
          </a:p>
        </p:txBody>
      </p:sp>
      <p:pic>
        <p:nvPicPr>
          <p:cNvPr id="16" name="Image 1" descr="preencoded.png"/>
          <p:cNvPicPr>
            <a:picLocks noChangeAspect="1"/>
          </p:cNvPicPr>
          <p:nvPr/>
        </p:nvPicPr>
        <p:blipFill>
          <a:blip r:embed="rId3"/>
          <a:stretch>
            <a:fillRect/>
          </a:stretch>
        </p:blipFill>
        <p:spPr>
          <a:xfrm>
            <a:off x="4999553" y="2942868"/>
            <a:ext cx="283488" cy="354330"/>
          </a:xfrm>
          <a:prstGeom prst="rect">
            <a:avLst/>
          </a:prstGeom>
        </p:spPr>
      </p:pic>
      <p:sp>
        <p:nvSpPr>
          <p:cNvPr id="17" name="Shape 13"/>
          <p:cNvSpPr/>
          <p:nvPr/>
        </p:nvSpPr>
        <p:spPr>
          <a:xfrm>
            <a:off x="9488924" y="1672709"/>
            <a:ext cx="4347567" cy="2894648"/>
          </a:xfrm>
          <a:prstGeom prst="rect">
            <a:avLst/>
          </a:prstGeom>
          <a:solidFill>
            <a:srgbClr val="EDEBE3"/>
          </a:solidFill>
          <a:ln/>
        </p:spPr>
        <p:txBody>
          <a:bodyPr/>
          <a:lstStyle/>
          <a:p>
            <a:endParaRPr lang="en-IN"/>
          </a:p>
        </p:txBody>
      </p:sp>
      <p:sp>
        <p:nvSpPr>
          <p:cNvPr id="18" name="Shape 14"/>
          <p:cNvSpPr/>
          <p:nvPr/>
        </p:nvSpPr>
        <p:spPr>
          <a:xfrm>
            <a:off x="9488924" y="1672709"/>
            <a:ext cx="30480" cy="2894648"/>
          </a:xfrm>
          <a:prstGeom prst="roundRect">
            <a:avLst>
              <a:gd name="adj" fmla="val 111628"/>
            </a:avLst>
          </a:prstGeom>
          <a:solidFill>
            <a:srgbClr val="D3D1C9"/>
          </a:solidFill>
          <a:ln/>
        </p:spPr>
        <p:txBody>
          <a:bodyPr/>
          <a:lstStyle/>
          <a:p>
            <a:endParaRPr lang="en-IN"/>
          </a:p>
        </p:txBody>
      </p:sp>
      <p:sp>
        <p:nvSpPr>
          <p:cNvPr id="19" name="Text 15"/>
          <p:cNvSpPr/>
          <p:nvPr/>
        </p:nvSpPr>
        <p:spPr>
          <a:xfrm>
            <a:off x="10415111" y="1899523"/>
            <a:ext cx="2835235" cy="354330"/>
          </a:xfrm>
          <a:prstGeom prst="rect">
            <a:avLst/>
          </a:prstGeom>
          <a:noFill/>
          <a:ln/>
        </p:spPr>
        <p:txBody>
          <a:bodyPr wrap="none" lIns="0" tIns="0" rIns="0" bIns="0" rtlCol="0" anchor="t"/>
          <a:lstStyle/>
          <a:p>
            <a:pPr marL="0" indent="0" algn="ctr">
              <a:lnSpc>
                <a:spcPts val="2750"/>
              </a:lnSpc>
              <a:buNone/>
            </a:pPr>
            <a:r>
              <a:rPr lang="en-US" sz="2200" dirty="0">
                <a:solidFill>
                  <a:srgbClr val="161613"/>
                </a:solidFill>
                <a:latin typeface="DM Sans Medium" pitchFamily="34" charset="0"/>
                <a:ea typeface="DM Sans Medium" pitchFamily="34" charset="-122"/>
                <a:cs typeface="DM Sans Medium" pitchFamily="34" charset="-120"/>
              </a:rPr>
              <a:t>Applicability</a:t>
            </a:r>
            <a:endParaRPr lang="en-US" sz="2200" dirty="0"/>
          </a:p>
        </p:txBody>
      </p:sp>
      <p:sp>
        <p:nvSpPr>
          <p:cNvPr id="20" name="Text 16"/>
          <p:cNvSpPr/>
          <p:nvPr/>
        </p:nvSpPr>
        <p:spPr>
          <a:xfrm>
            <a:off x="10055900" y="2389942"/>
            <a:ext cx="3553778" cy="725805"/>
          </a:xfrm>
          <a:prstGeom prst="rect">
            <a:avLst/>
          </a:prstGeom>
          <a:noFill/>
          <a:ln/>
        </p:spPr>
        <p:txBody>
          <a:bodyPr wrap="square" lIns="0" tIns="0" rIns="0" bIns="0" rtlCol="0" anchor="t"/>
          <a:lstStyle/>
          <a:p>
            <a:pPr marL="0" indent="0" algn="ctr">
              <a:lnSpc>
                <a:spcPts val="2850"/>
              </a:lnSpc>
              <a:buNone/>
            </a:pPr>
            <a:r>
              <a:rPr lang="en-US" sz="1750" dirty="0">
                <a:solidFill>
                  <a:srgbClr val="161613"/>
                </a:solidFill>
                <a:latin typeface="Inter" pitchFamily="34" charset="0"/>
                <a:ea typeface="Inter" pitchFamily="34" charset="-122"/>
                <a:cs typeface="Inter" pitchFamily="34" charset="-120"/>
              </a:rPr>
              <a:t>Applies to trusts under Sec. 10(23C) or Sec. 11-13.</a:t>
            </a:r>
            <a:endParaRPr lang="en-US" sz="1750" dirty="0"/>
          </a:p>
        </p:txBody>
      </p:sp>
      <p:sp>
        <p:nvSpPr>
          <p:cNvPr id="21" name="Shape 17"/>
          <p:cNvSpPr/>
          <p:nvPr/>
        </p:nvSpPr>
        <p:spPr>
          <a:xfrm>
            <a:off x="9205436" y="2836545"/>
            <a:ext cx="566976" cy="566976"/>
          </a:xfrm>
          <a:prstGeom prst="roundRect">
            <a:avLst>
              <a:gd name="adj" fmla="val 6001"/>
            </a:avLst>
          </a:prstGeom>
          <a:solidFill>
            <a:srgbClr val="F9F8F5"/>
          </a:solidFill>
          <a:ln w="30480">
            <a:solidFill>
              <a:srgbClr val="D3D1C9"/>
            </a:solidFill>
            <a:prstDash val="solid"/>
          </a:ln>
        </p:spPr>
        <p:txBody>
          <a:bodyPr/>
          <a:lstStyle/>
          <a:p>
            <a:endParaRPr lang="en-IN"/>
          </a:p>
        </p:txBody>
      </p:sp>
      <p:pic>
        <p:nvPicPr>
          <p:cNvPr id="22" name="Image 2" descr="preencoded.png"/>
          <p:cNvPicPr>
            <a:picLocks noChangeAspect="1"/>
          </p:cNvPicPr>
          <p:nvPr/>
        </p:nvPicPr>
        <p:blipFill>
          <a:blip r:embed="rId4"/>
          <a:stretch>
            <a:fillRect/>
          </a:stretch>
        </p:blipFill>
        <p:spPr>
          <a:xfrm>
            <a:off x="9347121" y="2942868"/>
            <a:ext cx="283488" cy="354330"/>
          </a:xfrm>
          <a:prstGeom prst="rect">
            <a:avLst/>
          </a:prstGeom>
        </p:spPr>
      </p:pic>
      <p:sp>
        <p:nvSpPr>
          <p:cNvPr id="23" name="Shape 18"/>
          <p:cNvSpPr/>
          <p:nvPr/>
        </p:nvSpPr>
        <p:spPr>
          <a:xfrm>
            <a:off x="793790" y="4567357"/>
            <a:ext cx="13042702" cy="1805940"/>
          </a:xfrm>
          <a:prstGeom prst="rect">
            <a:avLst/>
          </a:prstGeom>
          <a:solidFill>
            <a:srgbClr val="EDEBE3"/>
          </a:solidFill>
          <a:ln/>
        </p:spPr>
        <p:txBody>
          <a:bodyPr/>
          <a:lstStyle/>
          <a:p>
            <a:endParaRPr lang="en-IN"/>
          </a:p>
        </p:txBody>
      </p:sp>
      <p:sp>
        <p:nvSpPr>
          <p:cNvPr id="24" name="Shape 19"/>
          <p:cNvSpPr/>
          <p:nvPr/>
        </p:nvSpPr>
        <p:spPr>
          <a:xfrm>
            <a:off x="793790" y="4567357"/>
            <a:ext cx="13042702" cy="30480"/>
          </a:xfrm>
          <a:prstGeom prst="roundRect">
            <a:avLst>
              <a:gd name="adj" fmla="val 111628"/>
            </a:avLst>
          </a:prstGeom>
          <a:solidFill>
            <a:srgbClr val="D3D1C9"/>
          </a:solidFill>
          <a:ln/>
        </p:spPr>
        <p:txBody>
          <a:bodyPr/>
          <a:lstStyle/>
          <a:p>
            <a:endParaRPr lang="en-IN"/>
          </a:p>
        </p:txBody>
      </p:sp>
      <p:sp>
        <p:nvSpPr>
          <p:cNvPr id="25" name="Text 20"/>
          <p:cNvSpPr/>
          <p:nvPr/>
        </p:nvSpPr>
        <p:spPr>
          <a:xfrm>
            <a:off x="5727382" y="4794171"/>
            <a:ext cx="2835235" cy="354330"/>
          </a:xfrm>
          <a:prstGeom prst="rect">
            <a:avLst/>
          </a:prstGeom>
          <a:noFill/>
          <a:ln/>
        </p:spPr>
        <p:txBody>
          <a:bodyPr wrap="none" lIns="0" tIns="0" rIns="0" bIns="0" rtlCol="0" anchor="t"/>
          <a:lstStyle/>
          <a:p>
            <a:pPr marL="0" indent="0" algn="ctr">
              <a:lnSpc>
                <a:spcPts val="2750"/>
              </a:lnSpc>
              <a:buNone/>
            </a:pPr>
            <a:r>
              <a:rPr lang="en-US" sz="2200" dirty="0">
                <a:solidFill>
                  <a:srgbClr val="161613"/>
                </a:solidFill>
                <a:latin typeface="DM Sans Medium" pitchFamily="34" charset="0"/>
                <a:ea typeface="DM Sans Medium" pitchFamily="34" charset="-122"/>
                <a:cs typeface="DM Sans Medium" pitchFamily="34" charset="-120"/>
              </a:rPr>
              <a:t>Key Takeaway</a:t>
            </a:r>
            <a:endParaRPr lang="en-US" sz="2200" dirty="0"/>
          </a:p>
        </p:txBody>
      </p:sp>
      <p:sp>
        <p:nvSpPr>
          <p:cNvPr id="26" name="Text 21"/>
          <p:cNvSpPr/>
          <p:nvPr/>
        </p:nvSpPr>
        <p:spPr>
          <a:xfrm>
            <a:off x="1020604" y="5284589"/>
            <a:ext cx="12248912" cy="362903"/>
          </a:xfrm>
          <a:prstGeom prst="rect">
            <a:avLst/>
          </a:prstGeom>
          <a:noFill/>
          <a:ln/>
        </p:spPr>
        <p:txBody>
          <a:bodyPr wrap="none" lIns="0" tIns="0" rIns="0" bIns="0" rtlCol="0" anchor="t"/>
          <a:lstStyle/>
          <a:p>
            <a:pPr marL="0" indent="0" algn="ctr">
              <a:lnSpc>
                <a:spcPts val="2850"/>
              </a:lnSpc>
              <a:buNone/>
            </a:pPr>
            <a:r>
              <a:rPr lang="en-US" sz="1750" dirty="0">
                <a:solidFill>
                  <a:srgbClr val="161613"/>
                </a:solidFill>
                <a:latin typeface="Inter" pitchFamily="34" charset="0"/>
                <a:ea typeface="Inter" pitchFamily="34" charset="-122"/>
                <a:cs typeface="Inter" pitchFamily="34" charset="-120"/>
              </a:rPr>
              <a:t>Penal taxation mechanism for non-compliant institutions.</a:t>
            </a:r>
            <a:endParaRPr lang="en-US" sz="1750" dirty="0"/>
          </a:p>
        </p:txBody>
      </p:sp>
      <p:sp>
        <p:nvSpPr>
          <p:cNvPr id="27" name="Text 22"/>
          <p:cNvSpPr/>
          <p:nvPr/>
        </p:nvSpPr>
        <p:spPr>
          <a:xfrm>
            <a:off x="1020604" y="5783580"/>
            <a:ext cx="12248912" cy="362903"/>
          </a:xfrm>
          <a:prstGeom prst="rect">
            <a:avLst/>
          </a:prstGeom>
          <a:noFill/>
          <a:ln/>
        </p:spPr>
        <p:txBody>
          <a:bodyPr wrap="none" lIns="0" tIns="0" rIns="0" bIns="0" rtlCol="0" anchor="t"/>
          <a:lstStyle/>
          <a:p>
            <a:pPr marL="0" indent="0" algn="ctr">
              <a:lnSpc>
                <a:spcPts val="2850"/>
              </a:lnSpc>
              <a:buNone/>
            </a:pPr>
            <a:r>
              <a:rPr lang="en-US" sz="1750" dirty="0">
                <a:solidFill>
                  <a:srgbClr val="161613"/>
                </a:solidFill>
                <a:latin typeface="Inter" pitchFamily="34" charset="0"/>
                <a:ea typeface="Inter" pitchFamily="34" charset="-122"/>
                <a:cs typeface="Inter" pitchFamily="34" charset="-120"/>
              </a:rPr>
              <a:t>Reinforces proper use of tax exemptions.</a:t>
            </a:r>
            <a:endParaRPr lang="en-US" sz="175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1417558"/>
          </a:xfrm>
          <a:prstGeom prst="rect">
            <a:avLst/>
          </a:prstGeom>
        </p:spPr>
      </p:pic>
      <p:sp>
        <p:nvSpPr>
          <p:cNvPr id="3" name="Text 0"/>
          <p:cNvSpPr/>
          <p:nvPr/>
        </p:nvSpPr>
        <p:spPr>
          <a:xfrm>
            <a:off x="793790" y="2041327"/>
            <a:ext cx="12789932" cy="708779"/>
          </a:xfrm>
          <a:prstGeom prst="rect">
            <a:avLst/>
          </a:prstGeom>
          <a:noFill/>
          <a:ln/>
        </p:spPr>
        <p:txBody>
          <a:bodyPr wrap="none" lIns="0" tIns="0" rIns="0" bIns="0" rtlCol="0" anchor="t"/>
          <a:lstStyle/>
          <a:p>
            <a:pPr marL="0" indent="0" algn="l">
              <a:lnSpc>
                <a:spcPts val="5550"/>
              </a:lnSpc>
              <a:buNone/>
            </a:pPr>
            <a:r>
              <a:rPr lang="en-US" sz="4450" dirty="0">
                <a:solidFill>
                  <a:srgbClr val="161613"/>
                </a:solidFill>
                <a:latin typeface="DM Sans Medium" pitchFamily="34" charset="0"/>
                <a:ea typeface="DM Sans Medium" pitchFamily="34" charset="-122"/>
                <a:cs typeface="DM Sans Medium" pitchFamily="34" charset="-120"/>
              </a:rPr>
              <a:t>Key Additional Clauses in Form 10B (not in 10BB)</a:t>
            </a:r>
            <a:endParaRPr lang="en-US" sz="4450" dirty="0"/>
          </a:p>
        </p:txBody>
      </p:sp>
      <p:sp>
        <p:nvSpPr>
          <p:cNvPr id="4" name="Shape 1"/>
          <p:cNvSpPr/>
          <p:nvPr/>
        </p:nvSpPr>
        <p:spPr>
          <a:xfrm>
            <a:off x="793790" y="3090267"/>
            <a:ext cx="6407944" cy="1162288"/>
          </a:xfrm>
          <a:prstGeom prst="roundRect">
            <a:avLst>
              <a:gd name="adj" fmla="val 2927"/>
            </a:avLst>
          </a:prstGeom>
          <a:solidFill>
            <a:srgbClr val="EDEBE3"/>
          </a:solidFill>
          <a:ln/>
        </p:spPr>
        <p:txBody>
          <a:bodyPr/>
          <a:lstStyle/>
          <a:p>
            <a:endParaRPr lang="en-IN"/>
          </a:p>
        </p:txBody>
      </p:sp>
      <p:sp>
        <p:nvSpPr>
          <p:cNvPr id="5" name="Text 2"/>
          <p:cNvSpPr/>
          <p:nvPr/>
        </p:nvSpPr>
        <p:spPr>
          <a:xfrm>
            <a:off x="1020604" y="3317081"/>
            <a:ext cx="5954316" cy="708660"/>
          </a:xfrm>
          <a:prstGeom prst="rect">
            <a:avLst/>
          </a:prstGeom>
          <a:noFill/>
          <a:ln/>
        </p:spPr>
        <p:txBody>
          <a:bodyPr wrap="square" lIns="0" tIns="0" rIns="0" bIns="0" rtlCol="0" anchor="t"/>
          <a:lstStyle/>
          <a:p>
            <a:pPr marL="0" indent="0" algn="l">
              <a:lnSpc>
                <a:spcPts val="2750"/>
              </a:lnSpc>
              <a:buNone/>
            </a:pPr>
            <a:r>
              <a:rPr lang="en-US" sz="2200" dirty="0">
                <a:solidFill>
                  <a:srgbClr val="161613"/>
                </a:solidFill>
                <a:latin typeface="DM Sans Medium" pitchFamily="34" charset="0"/>
                <a:ea typeface="DM Sans Medium" pitchFamily="34" charset="-122"/>
                <a:cs typeface="DM Sans Medium" pitchFamily="34" charset="-120"/>
              </a:rPr>
              <a:t>Clause 15: Advancement of General Public Utility</a:t>
            </a:r>
            <a:endParaRPr lang="en-US" sz="2200" dirty="0"/>
          </a:p>
        </p:txBody>
      </p:sp>
      <p:sp>
        <p:nvSpPr>
          <p:cNvPr id="6" name="Shape 3"/>
          <p:cNvSpPr/>
          <p:nvPr/>
        </p:nvSpPr>
        <p:spPr>
          <a:xfrm>
            <a:off x="7428548" y="3090267"/>
            <a:ext cx="6408063" cy="1162288"/>
          </a:xfrm>
          <a:prstGeom prst="roundRect">
            <a:avLst>
              <a:gd name="adj" fmla="val 2927"/>
            </a:avLst>
          </a:prstGeom>
          <a:solidFill>
            <a:srgbClr val="EDEBE3"/>
          </a:solidFill>
          <a:ln/>
        </p:spPr>
        <p:txBody>
          <a:bodyPr/>
          <a:lstStyle/>
          <a:p>
            <a:endParaRPr lang="en-IN"/>
          </a:p>
        </p:txBody>
      </p:sp>
      <p:sp>
        <p:nvSpPr>
          <p:cNvPr id="7" name="Text 4"/>
          <p:cNvSpPr/>
          <p:nvPr/>
        </p:nvSpPr>
        <p:spPr>
          <a:xfrm>
            <a:off x="7655362" y="3317081"/>
            <a:ext cx="3930372" cy="354330"/>
          </a:xfrm>
          <a:prstGeom prst="rect">
            <a:avLst/>
          </a:prstGeom>
          <a:noFill/>
          <a:ln/>
        </p:spPr>
        <p:txBody>
          <a:bodyPr wrap="none" lIns="0" tIns="0" rIns="0" bIns="0" rtlCol="0" anchor="t"/>
          <a:lstStyle/>
          <a:p>
            <a:pPr marL="0" indent="0" algn="l">
              <a:lnSpc>
                <a:spcPts val="2750"/>
              </a:lnSpc>
              <a:buNone/>
            </a:pPr>
            <a:r>
              <a:rPr lang="en-US" sz="2200" dirty="0">
                <a:solidFill>
                  <a:srgbClr val="161613"/>
                </a:solidFill>
                <a:latin typeface="DM Sans Medium" pitchFamily="34" charset="0"/>
                <a:ea typeface="DM Sans Medium" pitchFamily="34" charset="-122"/>
                <a:cs typeface="DM Sans Medium" pitchFamily="34" charset="-120"/>
              </a:rPr>
              <a:t>Clause 16: Aggregate receipts</a:t>
            </a:r>
            <a:endParaRPr lang="en-US" sz="2200" dirty="0"/>
          </a:p>
        </p:txBody>
      </p:sp>
      <p:sp>
        <p:nvSpPr>
          <p:cNvPr id="8" name="Shape 5"/>
          <p:cNvSpPr/>
          <p:nvPr/>
        </p:nvSpPr>
        <p:spPr>
          <a:xfrm>
            <a:off x="793790" y="4479369"/>
            <a:ext cx="6407944" cy="807958"/>
          </a:xfrm>
          <a:prstGeom prst="roundRect">
            <a:avLst>
              <a:gd name="adj" fmla="val 4211"/>
            </a:avLst>
          </a:prstGeom>
          <a:solidFill>
            <a:srgbClr val="EDEBE3"/>
          </a:solidFill>
          <a:ln/>
        </p:spPr>
        <p:txBody>
          <a:bodyPr/>
          <a:lstStyle/>
          <a:p>
            <a:endParaRPr lang="en-IN"/>
          </a:p>
        </p:txBody>
      </p:sp>
      <p:sp>
        <p:nvSpPr>
          <p:cNvPr id="9" name="Text 6"/>
          <p:cNvSpPr/>
          <p:nvPr/>
        </p:nvSpPr>
        <p:spPr>
          <a:xfrm>
            <a:off x="1020604" y="4706183"/>
            <a:ext cx="4233267" cy="354330"/>
          </a:xfrm>
          <a:prstGeom prst="rect">
            <a:avLst/>
          </a:prstGeom>
          <a:noFill/>
          <a:ln/>
        </p:spPr>
        <p:txBody>
          <a:bodyPr wrap="none" lIns="0" tIns="0" rIns="0" bIns="0" rtlCol="0" anchor="t"/>
          <a:lstStyle/>
          <a:p>
            <a:pPr marL="0" indent="0" algn="l">
              <a:lnSpc>
                <a:spcPts val="2750"/>
              </a:lnSpc>
              <a:buNone/>
            </a:pPr>
            <a:r>
              <a:rPr lang="en-US" sz="2200" dirty="0">
                <a:solidFill>
                  <a:srgbClr val="161613"/>
                </a:solidFill>
                <a:latin typeface="DM Sans Medium" pitchFamily="34" charset="0"/>
                <a:ea typeface="DM Sans Medium" pitchFamily="34" charset="-122"/>
                <a:cs typeface="DM Sans Medium" pitchFamily="34" charset="-120"/>
              </a:rPr>
              <a:t>Clause 17: Business Undertaking</a:t>
            </a:r>
            <a:endParaRPr lang="en-US" sz="2200" dirty="0"/>
          </a:p>
        </p:txBody>
      </p:sp>
      <p:sp>
        <p:nvSpPr>
          <p:cNvPr id="10" name="Shape 7"/>
          <p:cNvSpPr/>
          <p:nvPr/>
        </p:nvSpPr>
        <p:spPr>
          <a:xfrm>
            <a:off x="7428548" y="4479369"/>
            <a:ext cx="6408063" cy="807958"/>
          </a:xfrm>
          <a:prstGeom prst="roundRect">
            <a:avLst>
              <a:gd name="adj" fmla="val 4211"/>
            </a:avLst>
          </a:prstGeom>
          <a:solidFill>
            <a:srgbClr val="EDEBE3"/>
          </a:solidFill>
          <a:ln/>
        </p:spPr>
        <p:txBody>
          <a:bodyPr/>
          <a:lstStyle/>
          <a:p>
            <a:endParaRPr lang="en-IN"/>
          </a:p>
        </p:txBody>
      </p:sp>
      <p:sp>
        <p:nvSpPr>
          <p:cNvPr id="11" name="Text 8"/>
          <p:cNvSpPr/>
          <p:nvPr/>
        </p:nvSpPr>
        <p:spPr>
          <a:xfrm>
            <a:off x="7655362" y="4706183"/>
            <a:ext cx="5384363" cy="354330"/>
          </a:xfrm>
          <a:prstGeom prst="rect">
            <a:avLst/>
          </a:prstGeom>
          <a:noFill/>
          <a:ln/>
        </p:spPr>
        <p:txBody>
          <a:bodyPr wrap="none" lIns="0" tIns="0" rIns="0" bIns="0" rtlCol="0" anchor="t"/>
          <a:lstStyle/>
          <a:p>
            <a:pPr marL="0" indent="0" algn="l">
              <a:lnSpc>
                <a:spcPts val="2750"/>
              </a:lnSpc>
              <a:buNone/>
            </a:pPr>
            <a:r>
              <a:rPr lang="en-US" sz="2200" dirty="0">
                <a:solidFill>
                  <a:srgbClr val="161613"/>
                </a:solidFill>
                <a:latin typeface="DM Sans Medium" pitchFamily="34" charset="0"/>
                <a:ea typeface="DM Sans Medium" pitchFamily="34" charset="-122"/>
                <a:cs typeface="DM Sans Medium" pitchFamily="34" charset="-120"/>
              </a:rPr>
              <a:t>Clause 18: Business incidental to objects</a:t>
            </a:r>
            <a:endParaRPr lang="en-US" sz="2200" dirty="0"/>
          </a:p>
        </p:txBody>
      </p:sp>
      <p:sp>
        <p:nvSpPr>
          <p:cNvPr id="12" name="Shape 9"/>
          <p:cNvSpPr/>
          <p:nvPr/>
        </p:nvSpPr>
        <p:spPr>
          <a:xfrm>
            <a:off x="793790" y="5514142"/>
            <a:ext cx="6407944" cy="807958"/>
          </a:xfrm>
          <a:prstGeom prst="roundRect">
            <a:avLst>
              <a:gd name="adj" fmla="val 4211"/>
            </a:avLst>
          </a:prstGeom>
          <a:solidFill>
            <a:srgbClr val="EDEBE3"/>
          </a:solidFill>
          <a:ln/>
        </p:spPr>
        <p:txBody>
          <a:bodyPr/>
          <a:lstStyle/>
          <a:p>
            <a:endParaRPr lang="en-IN"/>
          </a:p>
        </p:txBody>
      </p:sp>
      <p:sp>
        <p:nvSpPr>
          <p:cNvPr id="13" name="Text 10"/>
          <p:cNvSpPr/>
          <p:nvPr/>
        </p:nvSpPr>
        <p:spPr>
          <a:xfrm>
            <a:off x="1020604" y="5740956"/>
            <a:ext cx="3491746" cy="354330"/>
          </a:xfrm>
          <a:prstGeom prst="rect">
            <a:avLst/>
          </a:prstGeom>
          <a:noFill/>
          <a:ln/>
        </p:spPr>
        <p:txBody>
          <a:bodyPr wrap="none" lIns="0" tIns="0" rIns="0" bIns="0" rtlCol="0" anchor="t"/>
          <a:lstStyle/>
          <a:p>
            <a:pPr marL="0" indent="0" algn="l">
              <a:lnSpc>
                <a:spcPts val="2750"/>
              </a:lnSpc>
              <a:buNone/>
            </a:pPr>
            <a:r>
              <a:rPr lang="en-US" sz="2200" dirty="0">
                <a:solidFill>
                  <a:srgbClr val="161613"/>
                </a:solidFill>
                <a:latin typeface="DM Sans Medium" pitchFamily="34" charset="0"/>
                <a:ea typeface="DM Sans Medium" pitchFamily="34" charset="-122"/>
                <a:cs typeface="DM Sans Medium" pitchFamily="34" charset="-120"/>
              </a:rPr>
              <a:t>Clause 19: TDS on receipts</a:t>
            </a:r>
            <a:endParaRPr lang="en-US" sz="2200" dirty="0"/>
          </a:p>
        </p:txBody>
      </p:sp>
      <p:sp>
        <p:nvSpPr>
          <p:cNvPr id="14" name="Shape 11"/>
          <p:cNvSpPr/>
          <p:nvPr/>
        </p:nvSpPr>
        <p:spPr>
          <a:xfrm>
            <a:off x="7428548" y="5514142"/>
            <a:ext cx="6408063" cy="807958"/>
          </a:xfrm>
          <a:prstGeom prst="roundRect">
            <a:avLst>
              <a:gd name="adj" fmla="val 4211"/>
            </a:avLst>
          </a:prstGeom>
          <a:solidFill>
            <a:srgbClr val="EDEBE3"/>
          </a:solidFill>
          <a:ln/>
        </p:spPr>
        <p:txBody>
          <a:bodyPr/>
          <a:lstStyle/>
          <a:p>
            <a:endParaRPr lang="en-IN"/>
          </a:p>
        </p:txBody>
      </p:sp>
      <p:sp>
        <p:nvSpPr>
          <p:cNvPr id="15" name="Text 12"/>
          <p:cNvSpPr/>
          <p:nvPr/>
        </p:nvSpPr>
        <p:spPr>
          <a:xfrm>
            <a:off x="7655362" y="5740956"/>
            <a:ext cx="3352324" cy="354330"/>
          </a:xfrm>
          <a:prstGeom prst="rect">
            <a:avLst/>
          </a:prstGeom>
          <a:noFill/>
          <a:ln/>
        </p:spPr>
        <p:txBody>
          <a:bodyPr wrap="none" lIns="0" tIns="0" rIns="0" bIns="0" rtlCol="0" anchor="t"/>
          <a:lstStyle/>
          <a:p>
            <a:pPr marL="0" indent="0" algn="l">
              <a:lnSpc>
                <a:spcPts val="2750"/>
              </a:lnSpc>
              <a:buNone/>
            </a:pPr>
            <a:r>
              <a:rPr lang="en-US" sz="2200" dirty="0">
                <a:solidFill>
                  <a:srgbClr val="161613"/>
                </a:solidFill>
                <a:latin typeface="DM Sans Medium" pitchFamily="34" charset="0"/>
                <a:ea typeface="DM Sans Medium" pitchFamily="34" charset="-122"/>
                <a:cs typeface="DM Sans Medium" pitchFamily="34" charset="-120"/>
              </a:rPr>
              <a:t>Clause 36: Capital assets</a:t>
            </a:r>
            <a:endParaRPr lang="en-US" sz="2200" dirty="0"/>
          </a:p>
        </p:txBody>
      </p:sp>
      <p:sp>
        <p:nvSpPr>
          <p:cNvPr id="16" name="Shape 13"/>
          <p:cNvSpPr/>
          <p:nvPr/>
        </p:nvSpPr>
        <p:spPr>
          <a:xfrm>
            <a:off x="793790" y="6548914"/>
            <a:ext cx="6407944" cy="807958"/>
          </a:xfrm>
          <a:prstGeom prst="roundRect">
            <a:avLst>
              <a:gd name="adj" fmla="val 4211"/>
            </a:avLst>
          </a:prstGeom>
          <a:solidFill>
            <a:srgbClr val="EDEBE3"/>
          </a:solidFill>
          <a:ln/>
        </p:spPr>
        <p:txBody>
          <a:bodyPr/>
          <a:lstStyle/>
          <a:p>
            <a:endParaRPr lang="en-IN"/>
          </a:p>
        </p:txBody>
      </p:sp>
      <p:sp>
        <p:nvSpPr>
          <p:cNvPr id="17" name="Text 14"/>
          <p:cNvSpPr/>
          <p:nvPr/>
        </p:nvSpPr>
        <p:spPr>
          <a:xfrm>
            <a:off x="1020604" y="6775728"/>
            <a:ext cx="4348877" cy="354330"/>
          </a:xfrm>
          <a:prstGeom prst="rect">
            <a:avLst/>
          </a:prstGeom>
          <a:noFill/>
          <a:ln/>
        </p:spPr>
        <p:txBody>
          <a:bodyPr wrap="none" lIns="0" tIns="0" rIns="0" bIns="0" rtlCol="0" anchor="t"/>
          <a:lstStyle/>
          <a:p>
            <a:pPr marL="0" indent="0" algn="l">
              <a:lnSpc>
                <a:spcPts val="2750"/>
              </a:lnSpc>
              <a:buNone/>
            </a:pPr>
            <a:r>
              <a:rPr lang="en-US" sz="2200" dirty="0">
                <a:solidFill>
                  <a:srgbClr val="161613"/>
                </a:solidFill>
                <a:latin typeface="DM Sans Medium" pitchFamily="34" charset="0"/>
                <a:ea typeface="DM Sans Medium" pitchFamily="34" charset="-122"/>
                <a:cs typeface="DM Sans Medium" pitchFamily="34" charset="-120"/>
              </a:rPr>
              <a:t>Clause 40: Religious expenditure</a:t>
            </a:r>
            <a:endParaRPr lang="en-US" sz="2200" dirty="0"/>
          </a:p>
        </p:txBody>
      </p:sp>
      <p:sp>
        <p:nvSpPr>
          <p:cNvPr id="18" name="Shape 15"/>
          <p:cNvSpPr/>
          <p:nvPr/>
        </p:nvSpPr>
        <p:spPr>
          <a:xfrm>
            <a:off x="7428548" y="6548914"/>
            <a:ext cx="6408063" cy="807958"/>
          </a:xfrm>
          <a:prstGeom prst="roundRect">
            <a:avLst>
              <a:gd name="adj" fmla="val 4211"/>
            </a:avLst>
          </a:prstGeom>
          <a:solidFill>
            <a:srgbClr val="EDEBE3"/>
          </a:solidFill>
          <a:ln/>
        </p:spPr>
        <p:txBody>
          <a:bodyPr/>
          <a:lstStyle/>
          <a:p>
            <a:endParaRPr lang="en-IN"/>
          </a:p>
        </p:txBody>
      </p:sp>
      <p:sp>
        <p:nvSpPr>
          <p:cNvPr id="19" name="Text 16"/>
          <p:cNvSpPr/>
          <p:nvPr/>
        </p:nvSpPr>
        <p:spPr>
          <a:xfrm>
            <a:off x="7655362" y="6775728"/>
            <a:ext cx="4071461" cy="354330"/>
          </a:xfrm>
          <a:prstGeom prst="rect">
            <a:avLst/>
          </a:prstGeom>
          <a:noFill/>
          <a:ln/>
        </p:spPr>
        <p:txBody>
          <a:bodyPr wrap="none" lIns="0" tIns="0" rIns="0" bIns="0" rtlCol="0" anchor="t"/>
          <a:lstStyle/>
          <a:p>
            <a:pPr marL="0" indent="0" algn="l">
              <a:lnSpc>
                <a:spcPts val="2750"/>
              </a:lnSpc>
              <a:buNone/>
            </a:pPr>
            <a:r>
              <a:rPr lang="en-US" sz="2200" dirty="0">
                <a:solidFill>
                  <a:srgbClr val="161613"/>
                </a:solidFill>
                <a:latin typeface="DM Sans Medium" pitchFamily="34" charset="0"/>
                <a:ea typeface="DM Sans Medium" pitchFamily="34" charset="-122"/>
                <a:cs typeface="DM Sans Medium" pitchFamily="34" charset="-120"/>
              </a:rPr>
              <a:t>Clause 43: Specified violations</a:t>
            </a:r>
            <a:endParaRPr lang="en-US" sz="22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1220391"/>
          </a:xfrm>
          <a:prstGeom prst="rect">
            <a:avLst/>
          </a:prstGeom>
        </p:spPr>
      </p:pic>
      <p:sp>
        <p:nvSpPr>
          <p:cNvPr id="3" name="Text 0"/>
          <p:cNvSpPr/>
          <p:nvPr/>
        </p:nvSpPr>
        <p:spPr>
          <a:xfrm>
            <a:off x="683419" y="1757363"/>
            <a:ext cx="10310813" cy="610195"/>
          </a:xfrm>
          <a:prstGeom prst="rect">
            <a:avLst/>
          </a:prstGeom>
          <a:noFill/>
          <a:ln/>
        </p:spPr>
        <p:txBody>
          <a:bodyPr wrap="none" lIns="0" tIns="0" rIns="0" bIns="0" rtlCol="0" anchor="t"/>
          <a:lstStyle/>
          <a:p>
            <a:pPr marL="0" indent="0" algn="l">
              <a:lnSpc>
                <a:spcPts val="4800"/>
              </a:lnSpc>
              <a:buNone/>
            </a:pPr>
            <a:r>
              <a:rPr lang="en-US" sz="3800" dirty="0">
                <a:solidFill>
                  <a:srgbClr val="161613"/>
                </a:solidFill>
                <a:latin typeface="DM Sans Medium" pitchFamily="34" charset="0"/>
                <a:ea typeface="DM Sans Medium" pitchFamily="34" charset="-122"/>
                <a:cs typeface="DM Sans Medium" pitchFamily="34" charset="-120"/>
              </a:rPr>
              <a:t>Detailed Filing-Level Differences: 10B vs 10BB</a:t>
            </a:r>
            <a:endParaRPr lang="en-US" sz="3800" dirty="0"/>
          </a:p>
        </p:txBody>
      </p:sp>
      <p:sp>
        <p:nvSpPr>
          <p:cNvPr id="4" name="Shape 1"/>
          <p:cNvSpPr/>
          <p:nvPr/>
        </p:nvSpPr>
        <p:spPr>
          <a:xfrm>
            <a:off x="683419" y="2660452"/>
            <a:ext cx="13263562" cy="3941445"/>
          </a:xfrm>
          <a:prstGeom prst="roundRect">
            <a:avLst>
              <a:gd name="adj" fmla="val 649"/>
            </a:avLst>
          </a:prstGeom>
          <a:noFill/>
          <a:ln w="7620">
            <a:solidFill>
              <a:srgbClr val="000000">
                <a:alpha val="8000"/>
              </a:srgbClr>
            </a:solidFill>
            <a:prstDash val="solid"/>
          </a:ln>
        </p:spPr>
        <p:txBody>
          <a:bodyPr/>
          <a:lstStyle/>
          <a:p>
            <a:endParaRPr lang="en-IN"/>
          </a:p>
        </p:txBody>
      </p:sp>
      <p:sp>
        <p:nvSpPr>
          <p:cNvPr id="5" name="Shape 2"/>
          <p:cNvSpPr/>
          <p:nvPr/>
        </p:nvSpPr>
        <p:spPr>
          <a:xfrm>
            <a:off x="691039" y="2668072"/>
            <a:ext cx="13248323" cy="561975"/>
          </a:xfrm>
          <a:prstGeom prst="rect">
            <a:avLst/>
          </a:prstGeom>
          <a:solidFill>
            <a:srgbClr val="FFFFFF">
              <a:alpha val="4000"/>
            </a:srgbClr>
          </a:solidFill>
          <a:ln/>
        </p:spPr>
        <p:txBody>
          <a:bodyPr/>
          <a:lstStyle/>
          <a:p>
            <a:endParaRPr lang="en-IN"/>
          </a:p>
        </p:txBody>
      </p:sp>
      <p:sp>
        <p:nvSpPr>
          <p:cNvPr id="6" name="Text 3"/>
          <p:cNvSpPr/>
          <p:nvPr/>
        </p:nvSpPr>
        <p:spPr>
          <a:xfrm>
            <a:off x="886420" y="2792849"/>
            <a:ext cx="3580090" cy="312420"/>
          </a:xfrm>
          <a:prstGeom prst="rect">
            <a:avLst/>
          </a:prstGeom>
          <a:noFill/>
          <a:ln/>
        </p:spPr>
        <p:txBody>
          <a:bodyPr wrap="none" lIns="0" tIns="0" rIns="0" bIns="0" rtlCol="0" anchor="t"/>
          <a:lstStyle/>
          <a:p>
            <a:pPr marL="0" indent="0" algn="l">
              <a:lnSpc>
                <a:spcPts val="2450"/>
              </a:lnSpc>
              <a:buNone/>
            </a:pPr>
            <a:r>
              <a:rPr lang="en-US" sz="1500" b="1" dirty="0">
                <a:solidFill>
                  <a:srgbClr val="161613"/>
                </a:solidFill>
                <a:latin typeface="Inter" pitchFamily="34" charset="0"/>
                <a:ea typeface="Inter" pitchFamily="34" charset="-122"/>
                <a:cs typeface="Inter" pitchFamily="34" charset="-120"/>
              </a:rPr>
              <a:t>Feature</a:t>
            </a:r>
            <a:endParaRPr lang="en-US" sz="1500" dirty="0"/>
          </a:p>
        </p:txBody>
      </p:sp>
      <p:sp>
        <p:nvSpPr>
          <p:cNvPr id="7" name="Text 4"/>
          <p:cNvSpPr/>
          <p:nvPr/>
        </p:nvSpPr>
        <p:spPr>
          <a:xfrm>
            <a:off x="4864656" y="2792849"/>
            <a:ext cx="4238744" cy="312420"/>
          </a:xfrm>
          <a:prstGeom prst="rect">
            <a:avLst/>
          </a:prstGeom>
          <a:noFill/>
          <a:ln/>
        </p:spPr>
        <p:txBody>
          <a:bodyPr wrap="none" lIns="0" tIns="0" rIns="0" bIns="0" rtlCol="0" anchor="t"/>
          <a:lstStyle/>
          <a:p>
            <a:pPr marL="0" indent="0" algn="l">
              <a:lnSpc>
                <a:spcPts val="2450"/>
              </a:lnSpc>
              <a:buNone/>
            </a:pPr>
            <a:r>
              <a:rPr lang="en-US" sz="1500" b="1" dirty="0">
                <a:solidFill>
                  <a:srgbClr val="161613"/>
                </a:solidFill>
                <a:latin typeface="Inter" pitchFamily="34" charset="0"/>
                <a:ea typeface="Inter" pitchFamily="34" charset="-122"/>
                <a:cs typeface="Inter" pitchFamily="34" charset="-120"/>
              </a:rPr>
              <a:t>Form 10B</a:t>
            </a:r>
            <a:endParaRPr lang="en-US" sz="1500" dirty="0"/>
          </a:p>
        </p:txBody>
      </p:sp>
      <p:sp>
        <p:nvSpPr>
          <p:cNvPr id="8" name="Text 5"/>
          <p:cNvSpPr/>
          <p:nvPr/>
        </p:nvSpPr>
        <p:spPr>
          <a:xfrm>
            <a:off x="9501545" y="2792849"/>
            <a:ext cx="4242554" cy="312420"/>
          </a:xfrm>
          <a:prstGeom prst="rect">
            <a:avLst/>
          </a:prstGeom>
          <a:noFill/>
          <a:ln/>
        </p:spPr>
        <p:txBody>
          <a:bodyPr wrap="none" lIns="0" tIns="0" rIns="0" bIns="0" rtlCol="0" anchor="t"/>
          <a:lstStyle/>
          <a:p>
            <a:pPr marL="0" indent="0" algn="l">
              <a:lnSpc>
                <a:spcPts val="2450"/>
              </a:lnSpc>
              <a:buNone/>
            </a:pPr>
            <a:r>
              <a:rPr lang="en-US" sz="1500" b="1" dirty="0">
                <a:solidFill>
                  <a:srgbClr val="161613"/>
                </a:solidFill>
                <a:latin typeface="Inter" pitchFamily="34" charset="0"/>
                <a:ea typeface="Inter" pitchFamily="34" charset="-122"/>
                <a:cs typeface="Inter" pitchFamily="34" charset="-120"/>
              </a:rPr>
              <a:t>Form 10BB</a:t>
            </a:r>
            <a:endParaRPr lang="en-US" sz="1500" dirty="0"/>
          </a:p>
        </p:txBody>
      </p:sp>
      <p:sp>
        <p:nvSpPr>
          <p:cNvPr id="9" name="Shape 6"/>
          <p:cNvSpPr/>
          <p:nvPr/>
        </p:nvSpPr>
        <p:spPr>
          <a:xfrm>
            <a:off x="691039" y="3230047"/>
            <a:ext cx="13248323" cy="561975"/>
          </a:xfrm>
          <a:prstGeom prst="rect">
            <a:avLst/>
          </a:prstGeom>
          <a:solidFill>
            <a:srgbClr val="000000">
              <a:alpha val="4000"/>
            </a:srgbClr>
          </a:solidFill>
          <a:ln/>
        </p:spPr>
        <p:txBody>
          <a:bodyPr/>
          <a:lstStyle/>
          <a:p>
            <a:endParaRPr lang="en-IN"/>
          </a:p>
        </p:txBody>
      </p:sp>
      <p:sp>
        <p:nvSpPr>
          <p:cNvPr id="10" name="Text 7"/>
          <p:cNvSpPr/>
          <p:nvPr/>
        </p:nvSpPr>
        <p:spPr>
          <a:xfrm>
            <a:off x="886420" y="3354824"/>
            <a:ext cx="3580090" cy="312420"/>
          </a:xfrm>
          <a:prstGeom prst="rect">
            <a:avLst/>
          </a:prstGeom>
          <a:noFill/>
          <a:ln/>
        </p:spPr>
        <p:txBody>
          <a:bodyPr wrap="none" lIns="0" tIns="0" rIns="0" bIns="0" rtlCol="0" anchor="t"/>
          <a:lstStyle/>
          <a:p>
            <a:pPr marL="0" indent="0" algn="l">
              <a:lnSpc>
                <a:spcPts val="2450"/>
              </a:lnSpc>
              <a:buNone/>
            </a:pPr>
            <a:r>
              <a:rPr lang="en-US" sz="1500" b="1" dirty="0">
                <a:solidFill>
                  <a:srgbClr val="161613"/>
                </a:solidFill>
                <a:latin typeface="Inter" pitchFamily="34" charset="0"/>
                <a:ea typeface="Inter" pitchFamily="34" charset="-122"/>
                <a:cs typeface="Inter" pitchFamily="34" charset="-120"/>
              </a:rPr>
              <a:t>Registration details</a:t>
            </a:r>
            <a:endParaRPr lang="en-US" sz="1500" dirty="0"/>
          </a:p>
        </p:txBody>
      </p:sp>
      <p:sp>
        <p:nvSpPr>
          <p:cNvPr id="11" name="Text 8"/>
          <p:cNvSpPr/>
          <p:nvPr/>
        </p:nvSpPr>
        <p:spPr>
          <a:xfrm>
            <a:off x="4864656" y="3354824"/>
            <a:ext cx="4238744" cy="312420"/>
          </a:xfrm>
          <a:prstGeom prst="rect">
            <a:avLst/>
          </a:prstGeom>
          <a:noFill/>
          <a:ln/>
        </p:spPr>
        <p:txBody>
          <a:bodyPr wrap="none" lIns="0" tIns="0" rIns="0" bIns="0" rtlCol="0" anchor="t"/>
          <a:lstStyle/>
          <a:p>
            <a:pPr marL="0" indent="0" algn="l">
              <a:lnSpc>
                <a:spcPts val="2450"/>
              </a:lnSpc>
              <a:buNone/>
            </a:pPr>
            <a:endParaRPr lang="en-US" sz="1500" dirty="0"/>
          </a:p>
        </p:txBody>
      </p:sp>
      <p:sp>
        <p:nvSpPr>
          <p:cNvPr id="12" name="Text 9"/>
          <p:cNvSpPr/>
          <p:nvPr/>
        </p:nvSpPr>
        <p:spPr>
          <a:xfrm>
            <a:off x="9501545" y="3354824"/>
            <a:ext cx="4242554" cy="312420"/>
          </a:xfrm>
          <a:prstGeom prst="rect">
            <a:avLst/>
          </a:prstGeom>
          <a:noFill/>
          <a:ln/>
        </p:spPr>
        <p:txBody>
          <a:bodyPr wrap="none" lIns="0" tIns="0" rIns="0" bIns="0" rtlCol="0" anchor="t"/>
          <a:lstStyle/>
          <a:p>
            <a:pPr marL="0" indent="0" algn="l">
              <a:lnSpc>
                <a:spcPts val="2450"/>
              </a:lnSpc>
              <a:buNone/>
            </a:pPr>
            <a:r>
              <a:rPr lang="en-US" sz="1500" dirty="0">
                <a:solidFill>
                  <a:srgbClr val="161613"/>
                </a:solidFill>
                <a:latin typeface="Inter" pitchFamily="34" charset="0"/>
                <a:ea typeface="Inter" pitchFamily="34" charset="-122"/>
              </a:rPr>
              <a:t>N/A</a:t>
            </a:r>
            <a:endParaRPr lang="en-US" sz="1500" dirty="0"/>
          </a:p>
        </p:txBody>
      </p:sp>
      <p:sp>
        <p:nvSpPr>
          <p:cNvPr id="13" name="Shape 10"/>
          <p:cNvSpPr/>
          <p:nvPr/>
        </p:nvSpPr>
        <p:spPr>
          <a:xfrm>
            <a:off x="691039" y="3792022"/>
            <a:ext cx="13248323" cy="561975"/>
          </a:xfrm>
          <a:prstGeom prst="rect">
            <a:avLst/>
          </a:prstGeom>
          <a:solidFill>
            <a:srgbClr val="FFFFFF">
              <a:alpha val="4000"/>
            </a:srgbClr>
          </a:solidFill>
          <a:ln/>
        </p:spPr>
        <p:txBody>
          <a:bodyPr/>
          <a:lstStyle/>
          <a:p>
            <a:endParaRPr lang="en-IN"/>
          </a:p>
        </p:txBody>
      </p:sp>
      <p:sp>
        <p:nvSpPr>
          <p:cNvPr id="14" name="Text 11"/>
          <p:cNvSpPr/>
          <p:nvPr/>
        </p:nvSpPr>
        <p:spPr>
          <a:xfrm>
            <a:off x="886420" y="3916799"/>
            <a:ext cx="3580090" cy="312420"/>
          </a:xfrm>
          <a:prstGeom prst="rect">
            <a:avLst/>
          </a:prstGeom>
          <a:noFill/>
          <a:ln/>
        </p:spPr>
        <p:txBody>
          <a:bodyPr wrap="none" lIns="0" tIns="0" rIns="0" bIns="0" rtlCol="0" anchor="t"/>
          <a:lstStyle/>
          <a:p>
            <a:pPr marL="0" indent="0" algn="l">
              <a:lnSpc>
                <a:spcPts val="2450"/>
              </a:lnSpc>
              <a:buNone/>
            </a:pPr>
            <a:r>
              <a:rPr lang="en-US" sz="1500" b="1" dirty="0">
                <a:solidFill>
                  <a:srgbClr val="161613"/>
                </a:solidFill>
                <a:latin typeface="Inter" pitchFamily="34" charset="0"/>
                <a:ea typeface="Inter" pitchFamily="34" charset="-122"/>
              </a:rPr>
              <a:t>Objects</a:t>
            </a:r>
            <a:endParaRPr lang="en-US" sz="1500" dirty="0"/>
          </a:p>
        </p:txBody>
      </p:sp>
      <p:sp>
        <p:nvSpPr>
          <p:cNvPr id="15" name="Text 12"/>
          <p:cNvSpPr/>
          <p:nvPr/>
        </p:nvSpPr>
        <p:spPr>
          <a:xfrm>
            <a:off x="4864656" y="3916799"/>
            <a:ext cx="4238744" cy="312420"/>
          </a:xfrm>
          <a:prstGeom prst="rect">
            <a:avLst/>
          </a:prstGeom>
          <a:noFill/>
          <a:ln/>
        </p:spPr>
        <p:txBody>
          <a:bodyPr wrap="none" lIns="0" tIns="0" rIns="0" bIns="0" rtlCol="0" anchor="t"/>
          <a:lstStyle/>
          <a:p>
            <a:pPr marL="0" indent="0" algn="l">
              <a:lnSpc>
                <a:spcPts val="2450"/>
              </a:lnSpc>
              <a:buNone/>
            </a:pPr>
            <a:r>
              <a:rPr lang="en-US" sz="1500" dirty="0">
                <a:solidFill>
                  <a:srgbClr val="161613"/>
                </a:solidFill>
                <a:latin typeface="Inter" pitchFamily="34" charset="0"/>
                <a:ea typeface="Inter" pitchFamily="34" charset="-122"/>
              </a:rPr>
              <a:t>Clause 11 and 12</a:t>
            </a:r>
            <a:endParaRPr lang="en-US" sz="1500" dirty="0"/>
          </a:p>
        </p:txBody>
      </p:sp>
      <p:sp>
        <p:nvSpPr>
          <p:cNvPr id="16" name="Text 13"/>
          <p:cNvSpPr/>
          <p:nvPr/>
        </p:nvSpPr>
        <p:spPr>
          <a:xfrm>
            <a:off x="9501545" y="3916799"/>
            <a:ext cx="4242554" cy="312420"/>
          </a:xfrm>
          <a:prstGeom prst="rect">
            <a:avLst/>
          </a:prstGeom>
          <a:noFill/>
          <a:ln/>
        </p:spPr>
        <p:txBody>
          <a:bodyPr wrap="none" lIns="0" tIns="0" rIns="0" bIns="0" rtlCol="0" anchor="t"/>
          <a:lstStyle/>
          <a:p>
            <a:pPr marL="0" indent="0" algn="l">
              <a:lnSpc>
                <a:spcPts val="2450"/>
              </a:lnSpc>
              <a:buNone/>
            </a:pPr>
            <a:r>
              <a:rPr lang="en-US" sz="1500" dirty="0">
                <a:solidFill>
                  <a:srgbClr val="161613"/>
                </a:solidFill>
                <a:latin typeface="Inter" pitchFamily="34" charset="0"/>
                <a:ea typeface="Inter" pitchFamily="34" charset="-122"/>
                <a:cs typeface="Inter" pitchFamily="34" charset="-120"/>
              </a:rPr>
              <a:t>N/A</a:t>
            </a:r>
            <a:endParaRPr lang="en-US" sz="1500" dirty="0"/>
          </a:p>
        </p:txBody>
      </p:sp>
      <p:sp>
        <p:nvSpPr>
          <p:cNvPr id="17" name="Shape 14"/>
          <p:cNvSpPr/>
          <p:nvPr/>
        </p:nvSpPr>
        <p:spPr>
          <a:xfrm>
            <a:off x="691039" y="4353997"/>
            <a:ext cx="13248323" cy="561975"/>
          </a:xfrm>
          <a:prstGeom prst="rect">
            <a:avLst/>
          </a:prstGeom>
          <a:solidFill>
            <a:srgbClr val="000000">
              <a:alpha val="4000"/>
            </a:srgbClr>
          </a:solidFill>
          <a:ln/>
        </p:spPr>
        <p:txBody>
          <a:bodyPr/>
          <a:lstStyle/>
          <a:p>
            <a:endParaRPr lang="en-IN"/>
          </a:p>
        </p:txBody>
      </p:sp>
      <p:sp>
        <p:nvSpPr>
          <p:cNvPr id="18" name="Text 15"/>
          <p:cNvSpPr/>
          <p:nvPr/>
        </p:nvSpPr>
        <p:spPr>
          <a:xfrm>
            <a:off x="886420" y="4478774"/>
            <a:ext cx="3580090" cy="312420"/>
          </a:xfrm>
          <a:prstGeom prst="rect">
            <a:avLst/>
          </a:prstGeom>
          <a:noFill/>
          <a:ln/>
        </p:spPr>
        <p:txBody>
          <a:bodyPr wrap="none" lIns="0" tIns="0" rIns="0" bIns="0" rtlCol="0" anchor="t"/>
          <a:lstStyle/>
          <a:p>
            <a:pPr marL="0" indent="0" algn="l">
              <a:lnSpc>
                <a:spcPts val="2450"/>
              </a:lnSpc>
              <a:buNone/>
            </a:pPr>
            <a:r>
              <a:rPr lang="en-US" sz="1500" b="1" dirty="0">
                <a:solidFill>
                  <a:srgbClr val="161613"/>
                </a:solidFill>
                <a:latin typeface="Inter" pitchFamily="34" charset="0"/>
                <a:ea typeface="Inter" pitchFamily="34" charset="-122"/>
                <a:cs typeface="Inter" pitchFamily="34" charset="-120"/>
              </a:rPr>
              <a:t>Capital Assets Transferred</a:t>
            </a:r>
            <a:endParaRPr lang="en-US" sz="1500" dirty="0"/>
          </a:p>
        </p:txBody>
      </p:sp>
      <p:sp>
        <p:nvSpPr>
          <p:cNvPr id="19" name="Text 16"/>
          <p:cNvSpPr/>
          <p:nvPr/>
        </p:nvSpPr>
        <p:spPr>
          <a:xfrm>
            <a:off x="4864656" y="4478774"/>
            <a:ext cx="4238744" cy="312420"/>
          </a:xfrm>
          <a:prstGeom prst="rect">
            <a:avLst/>
          </a:prstGeom>
          <a:noFill/>
          <a:ln/>
        </p:spPr>
        <p:txBody>
          <a:bodyPr wrap="none" lIns="0" tIns="0" rIns="0" bIns="0" rtlCol="0" anchor="t"/>
          <a:lstStyle/>
          <a:p>
            <a:pPr marL="0" indent="0" algn="l">
              <a:lnSpc>
                <a:spcPts val="2450"/>
              </a:lnSpc>
              <a:buNone/>
            </a:pPr>
            <a:r>
              <a:rPr lang="en-US" sz="1500" dirty="0">
                <a:solidFill>
                  <a:srgbClr val="161613"/>
                </a:solidFill>
                <a:latin typeface="Inter" pitchFamily="34" charset="0"/>
                <a:ea typeface="Inter" pitchFamily="34" charset="-122"/>
                <a:cs typeface="Inter" pitchFamily="34" charset="-120"/>
              </a:rPr>
              <a:t>Clause 36 required</a:t>
            </a:r>
            <a:endParaRPr lang="en-US" sz="1500" dirty="0"/>
          </a:p>
        </p:txBody>
      </p:sp>
      <p:sp>
        <p:nvSpPr>
          <p:cNvPr id="20" name="Text 17"/>
          <p:cNvSpPr/>
          <p:nvPr/>
        </p:nvSpPr>
        <p:spPr>
          <a:xfrm>
            <a:off x="9501545" y="4478774"/>
            <a:ext cx="4242554" cy="312420"/>
          </a:xfrm>
          <a:prstGeom prst="rect">
            <a:avLst/>
          </a:prstGeom>
          <a:noFill/>
          <a:ln/>
        </p:spPr>
        <p:txBody>
          <a:bodyPr wrap="none" lIns="0" tIns="0" rIns="0" bIns="0" rtlCol="0" anchor="t"/>
          <a:lstStyle/>
          <a:p>
            <a:pPr marL="0" indent="0" algn="l">
              <a:lnSpc>
                <a:spcPts val="2450"/>
              </a:lnSpc>
              <a:buNone/>
            </a:pPr>
            <a:r>
              <a:rPr lang="en-US" sz="1500" dirty="0">
                <a:solidFill>
                  <a:srgbClr val="161613"/>
                </a:solidFill>
                <a:latin typeface="Inter" pitchFamily="34" charset="0"/>
                <a:ea typeface="Inter" pitchFamily="34" charset="-122"/>
                <a:cs typeface="Inter" pitchFamily="34" charset="-120"/>
              </a:rPr>
              <a:t>Not required</a:t>
            </a:r>
            <a:endParaRPr lang="en-US" sz="1500" dirty="0"/>
          </a:p>
        </p:txBody>
      </p:sp>
      <p:sp>
        <p:nvSpPr>
          <p:cNvPr id="21" name="Shape 18"/>
          <p:cNvSpPr/>
          <p:nvPr/>
        </p:nvSpPr>
        <p:spPr>
          <a:xfrm>
            <a:off x="691039" y="4915972"/>
            <a:ext cx="13248323" cy="561975"/>
          </a:xfrm>
          <a:prstGeom prst="rect">
            <a:avLst/>
          </a:prstGeom>
          <a:solidFill>
            <a:srgbClr val="FFFFFF">
              <a:alpha val="4000"/>
            </a:srgbClr>
          </a:solidFill>
          <a:ln/>
        </p:spPr>
        <p:txBody>
          <a:bodyPr/>
          <a:lstStyle/>
          <a:p>
            <a:endParaRPr lang="en-IN"/>
          </a:p>
        </p:txBody>
      </p:sp>
      <p:sp>
        <p:nvSpPr>
          <p:cNvPr id="22" name="Text 19"/>
          <p:cNvSpPr/>
          <p:nvPr/>
        </p:nvSpPr>
        <p:spPr>
          <a:xfrm>
            <a:off x="886420" y="5040749"/>
            <a:ext cx="3580090" cy="312420"/>
          </a:xfrm>
          <a:prstGeom prst="rect">
            <a:avLst/>
          </a:prstGeom>
          <a:noFill/>
          <a:ln/>
        </p:spPr>
        <p:txBody>
          <a:bodyPr wrap="none" lIns="0" tIns="0" rIns="0" bIns="0" rtlCol="0" anchor="t"/>
          <a:lstStyle/>
          <a:p>
            <a:pPr marL="0" indent="0" algn="l">
              <a:lnSpc>
                <a:spcPts val="2450"/>
              </a:lnSpc>
              <a:buNone/>
            </a:pPr>
            <a:r>
              <a:rPr lang="en-US" sz="1500" b="1" dirty="0">
                <a:solidFill>
                  <a:srgbClr val="161613"/>
                </a:solidFill>
                <a:latin typeface="Inter" pitchFamily="34" charset="0"/>
                <a:ea typeface="Inter" pitchFamily="34" charset="-122"/>
                <a:cs typeface="Inter" pitchFamily="34" charset="-120"/>
              </a:rPr>
              <a:t>TDS on receipts</a:t>
            </a:r>
            <a:endParaRPr lang="en-US" sz="1500" dirty="0"/>
          </a:p>
        </p:txBody>
      </p:sp>
      <p:sp>
        <p:nvSpPr>
          <p:cNvPr id="23" name="Text 20"/>
          <p:cNvSpPr/>
          <p:nvPr/>
        </p:nvSpPr>
        <p:spPr>
          <a:xfrm>
            <a:off x="4864656" y="5040749"/>
            <a:ext cx="4238744" cy="312420"/>
          </a:xfrm>
          <a:prstGeom prst="rect">
            <a:avLst/>
          </a:prstGeom>
          <a:noFill/>
          <a:ln/>
        </p:spPr>
        <p:txBody>
          <a:bodyPr wrap="none" lIns="0" tIns="0" rIns="0" bIns="0" rtlCol="0" anchor="t"/>
          <a:lstStyle/>
          <a:p>
            <a:pPr marL="0" indent="0" algn="l">
              <a:lnSpc>
                <a:spcPts val="2450"/>
              </a:lnSpc>
              <a:buNone/>
            </a:pPr>
            <a:r>
              <a:rPr lang="en-US" sz="1500" dirty="0">
                <a:solidFill>
                  <a:srgbClr val="161613"/>
                </a:solidFill>
                <a:latin typeface="Inter" pitchFamily="34" charset="0"/>
                <a:ea typeface="Inter" pitchFamily="34" charset="-122"/>
                <a:cs typeface="Inter" pitchFamily="34" charset="-120"/>
              </a:rPr>
              <a:t>Clause 19 required</a:t>
            </a:r>
            <a:endParaRPr lang="en-US" sz="1500" dirty="0"/>
          </a:p>
        </p:txBody>
      </p:sp>
      <p:sp>
        <p:nvSpPr>
          <p:cNvPr id="24" name="Text 21"/>
          <p:cNvSpPr/>
          <p:nvPr/>
        </p:nvSpPr>
        <p:spPr>
          <a:xfrm>
            <a:off x="9501545" y="5040749"/>
            <a:ext cx="4242554" cy="312420"/>
          </a:xfrm>
          <a:prstGeom prst="rect">
            <a:avLst/>
          </a:prstGeom>
          <a:noFill/>
          <a:ln/>
        </p:spPr>
        <p:txBody>
          <a:bodyPr wrap="none" lIns="0" tIns="0" rIns="0" bIns="0" rtlCol="0" anchor="t"/>
          <a:lstStyle/>
          <a:p>
            <a:pPr marL="0" indent="0" algn="l">
              <a:lnSpc>
                <a:spcPts val="2450"/>
              </a:lnSpc>
              <a:buNone/>
            </a:pPr>
            <a:r>
              <a:rPr lang="en-US" sz="1500" dirty="0">
                <a:solidFill>
                  <a:srgbClr val="161613"/>
                </a:solidFill>
                <a:latin typeface="Inter" pitchFamily="34" charset="0"/>
                <a:ea typeface="Inter" pitchFamily="34" charset="-122"/>
                <a:cs typeface="Inter" pitchFamily="34" charset="-120"/>
              </a:rPr>
              <a:t>N/A</a:t>
            </a:r>
            <a:endParaRPr lang="en-US" sz="1500" dirty="0"/>
          </a:p>
        </p:txBody>
      </p:sp>
      <p:sp>
        <p:nvSpPr>
          <p:cNvPr id="25" name="Shape 22"/>
          <p:cNvSpPr/>
          <p:nvPr/>
        </p:nvSpPr>
        <p:spPr>
          <a:xfrm>
            <a:off x="691039" y="5477947"/>
            <a:ext cx="13248323" cy="561975"/>
          </a:xfrm>
          <a:prstGeom prst="rect">
            <a:avLst/>
          </a:prstGeom>
          <a:solidFill>
            <a:srgbClr val="000000">
              <a:alpha val="4000"/>
            </a:srgbClr>
          </a:solidFill>
          <a:ln/>
        </p:spPr>
        <p:txBody>
          <a:bodyPr/>
          <a:lstStyle/>
          <a:p>
            <a:endParaRPr lang="en-IN"/>
          </a:p>
        </p:txBody>
      </p:sp>
      <p:sp>
        <p:nvSpPr>
          <p:cNvPr id="26" name="Text 23"/>
          <p:cNvSpPr/>
          <p:nvPr/>
        </p:nvSpPr>
        <p:spPr>
          <a:xfrm>
            <a:off x="886420" y="5602724"/>
            <a:ext cx="3580090" cy="312420"/>
          </a:xfrm>
          <a:prstGeom prst="rect">
            <a:avLst/>
          </a:prstGeom>
          <a:noFill/>
          <a:ln/>
        </p:spPr>
        <p:txBody>
          <a:bodyPr wrap="none" lIns="0" tIns="0" rIns="0" bIns="0" rtlCol="0" anchor="t"/>
          <a:lstStyle/>
          <a:p>
            <a:pPr marL="0" indent="0" algn="l">
              <a:lnSpc>
                <a:spcPts val="2450"/>
              </a:lnSpc>
              <a:buNone/>
            </a:pPr>
            <a:r>
              <a:rPr lang="en-US" sz="1500" b="1" dirty="0">
                <a:solidFill>
                  <a:srgbClr val="161613"/>
                </a:solidFill>
                <a:latin typeface="Inter" pitchFamily="34" charset="0"/>
                <a:ea typeface="Inter" pitchFamily="34" charset="-122"/>
                <a:cs typeface="Inter" pitchFamily="34" charset="-120"/>
              </a:rPr>
              <a:t>Business Activities</a:t>
            </a:r>
            <a:endParaRPr lang="en-US" sz="1500" dirty="0"/>
          </a:p>
        </p:txBody>
      </p:sp>
      <p:sp>
        <p:nvSpPr>
          <p:cNvPr id="27" name="Text 24"/>
          <p:cNvSpPr/>
          <p:nvPr/>
        </p:nvSpPr>
        <p:spPr>
          <a:xfrm>
            <a:off x="4864656" y="5602724"/>
            <a:ext cx="4238744" cy="312420"/>
          </a:xfrm>
          <a:prstGeom prst="rect">
            <a:avLst/>
          </a:prstGeom>
          <a:noFill/>
          <a:ln/>
        </p:spPr>
        <p:txBody>
          <a:bodyPr wrap="none" lIns="0" tIns="0" rIns="0" bIns="0" rtlCol="0" anchor="t"/>
          <a:lstStyle/>
          <a:p>
            <a:pPr marL="0" indent="0" algn="l">
              <a:lnSpc>
                <a:spcPts val="2450"/>
              </a:lnSpc>
              <a:buNone/>
            </a:pPr>
            <a:r>
              <a:rPr lang="en-US" sz="1500" dirty="0">
                <a:solidFill>
                  <a:srgbClr val="161613"/>
                </a:solidFill>
                <a:latin typeface="Inter" pitchFamily="34" charset="0"/>
                <a:ea typeface="Inter" pitchFamily="34" charset="-122"/>
                <a:cs typeface="Inter" pitchFamily="34" charset="-120"/>
              </a:rPr>
              <a:t>Clauses 17 &amp; 18 mandatory</a:t>
            </a:r>
            <a:endParaRPr lang="en-US" sz="1500" dirty="0"/>
          </a:p>
        </p:txBody>
      </p:sp>
      <p:sp>
        <p:nvSpPr>
          <p:cNvPr id="28" name="Text 25"/>
          <p:cNvSpPr/>
          <p:nvPr/>
        </p:nvSpPr>
        <p:spPr>
          <a:xfrm>
            <a:off x="9501545" y="5602724"/>
            <a:ext cx="4242554" cy="312420"/>
          </a:xfrm>
          <a:prstGeom prst="rect">
            <a:avLst/>
          </a:prstGeom>
          <a:noFill/>
          <a:ln/>
        </p:spPr>
        <p:txBody>
          <a:bodyPr wrap="none" lIns="0" tIns="0" rIns="0" bIns="0" rtlCol="0" anchor="t"/>
          <a:lstStyle/>
          <a:p>
            <a:pPr marL="0" indent="0" algn="l">
              <a:lnSpc>
                <a:spcPts val="2450"/>
              </a:lnSpc>
              <a:buNone/>
            </a:pPr>
            <a:r>
              <a:rPr lang="en-US" sz="1500" dirty="0">
                <a:solidFill>
                  <a:srgbClr val="161613"/>
                </a:solidFill>
                <a:latin typeface="Inter" pitchFamily="34" charset="0"/>
                <a:ea typeface="Inter" pitchFamily="34" charset="-122"/>
                <a:cs typeface="Inter" pitchFamily="34" charset="-120"/>
              </a:rPr>
              <a:t>Not included</a:t>
            </a:r>
            <a:endParaRPr lang="en-US" sz="1500" dirty="0"/>
          </a:p>
        </p:txBody>
      </p:sp>
      <p:sp>
        <p:nvSpPr>
          <p:cNvPr id="29" name="Shape 26"/>
          <p:cNvSpPr/>
          <p:nvPr/>
        </p:nvSpPr>
        <p:spPr>
          <a:xfrm>
            <a:off x="691039" y="6039922"/>
            <a:ext cx="13248323" cy="561975"/>
          </a:xfrm>
          <a:prstGeom prst="rect">
            <a:avLst/>
          </a:prstGeom>
          <a:solidFill>
            <a:srgbClr val="FFFFFF">
              <a:alpha val="4000"/>
            </a:srgbClr>
          </a:solidFill>
          <a:ln/>
        </p:spPr>
        <p:txBody>
          <a:bodyPr/>
          <a:lstStyle/>
          <a:p>
            <a:endParaRPr lang="en-IN"/>
          </a:p>
        </p:txBody>
      </p:sp>
      <p:sp>
        <p:nvSpPr>
          <p:cNvPr id="30" name="Text 27"/>
          <p:cNvSpPr/>
          <p:nvPr/>
        </p:nvSpPr>
        <p:spPr>
          <a:xfrm>
            <a:off x="886420" y="6164699"/>
            <a:ext cx="3580090" cy="312420"/>
          </a:xfrm>
          <a:prstGeom prst="rect">
            <a:avLst/>
          </a:prstGeom>
          <a:noFill/>
          <a:ln/>
        </p:spPr>
        <p:txBody>
          <a:bodyPr wrap="none" lIns="0" tIns="0" rIns="0" bIns="0" rtlCol="0" anchor="t"/>
          <a:lstStyle/>
          <a:p>
            <a:pPr marL="0" indent="0" algn="l">
              <a:lnSpc>
                <a:spcPts val="2450"/>
              </a:lnSpc>
              <a:buNone/>
            </a:pPr>
            <a:r>
              <a:rPr lang="en-US" sz="1500" b="1" dirty="0">
                <a:solidFill>
                  <a:srgbClr val="161613"/>
                </a:solidFill>
                <a:latin typeface="Inter" pitchFamily="34" charset="0"/>
                <a:ea typeface="Inter" pitchFamily="34" charset="-122"/>
                <a:cs typeface="Inter" pitchFamily="34" charset="-120"/>
              </a:rPr>
              <a:t>Sec. 115BBI</a:t>
            </a:r>
            <a:endParaRPr lang="en-US" sz="1500" dirty="0"/>
          </a:p>
        </p:txBody>
      </p:sp>
      <p:sp>
        <p:nvSpPr>
          <p:cNvPr id="31" name="Text 28"/>
          <p:cNvSpPr/>
          <p:nvPr/>
        </p:nvSpPr>
        <p:spPr>
          <a:xfrm>
            <a:off x="4864656" y="6164699"/>
            <a:ext cx="4238744" cy="312420"/>
          </a:xfrm>
          <a:prstGeom prst="rect">
            <a:avLst/>
          </a:prstGeom>
          <a:noFill/>
          <a:ln/>
        </p:spPr>
        <p:txBody>
          <a:bodyPr wrap="none" lIns="0" tIns="0" rIns="0" bIns="0" rtlCol="0" anchor="t"/>
          <a:lstStyle/>
          <a:p>
            <a:pPr marL="0" indent="0" algn="l">
              <a:lnSpc>
                <a:spcPts val="2450"/>
              </a:lnSpc>
              <a:buNone/>
            </a:pPr>
            <a:r>
              <a:rPr lang="en-US" sz="1500" dirty="0">
                <a:solidFill>
                  <a:srgbClr val="161613"/>
                </a:solidFill>
                <a:latin typeface="Inter" pitchFamily="34" charset="0"/>
                <a:ea typeface="Inter" pitchFamily="34" charset="-122"/>
                <a:cs typeface="Inter" pitchFamily="34" charset="-120"/>
              </a:rPr>
              <a:t>Details required</a:t>
            </a:r>
            <a:endParaRPr lang="en-US" sz="1500" dirty="0"/>
          </a:p>
        </p:txBody>
      </p:sp>
      <p:sp>
        <p:nvSpPr>
          <p:cNvPr id="32" name="Text 29"/>
          <p:cNvSpPr/>
          <p:nvPr/>
        </p:nvSpPr>
        <p:spPr>
          <a:xfrm>
            <a:off x="9501545" y="6164699"/>
            <a:ext cx="4242554" cy="312420"/>
          </a:xfrm>
          <a:prstGeom prst="rect">
            <a:avLst/>
          </a:prstGeom>
          <a:noFill/>
          <a:ln/>
        </p:spPr>
        <p:txBody>
          <a:bodyPr wrap="none" lIns="0" tIns="0" rIns="0" bIns="0" rtlCol="0" anchor="t"/>
          <a:lstStyle/>
          <a:p>
            <a:pPr marL="0" indent="0" algn="l">
              <a:lnSpc>
                <a:spcPts val="2450"/>
              </a:lnSpc>
              <a:buNone/>
            </a:pPr>
            <a:r>
              <a:rPr lang="en-US" sz="1500" dirty="0">
                <a:solidFill>
                  <a:srgbClr val="161613"/>
                </a:solidFill>
                <a:latin typeface="Inter" pitchFamily="34" charset="0"/>
                <a:ea typeface="Inter" pitchFamily="34" charset="-122"/>
                <a:cs typeface="Inter" pitchFamily="34" charset="-120"/>
              </a:rPr>
              <a:t>Only amount to be specified</a:t>
            </a:r>
            <a:endParaRPr lang="en-US" sz="1500" dirty="0"/>
          </a:p>
        </p:txBody>
      </p:sp>
      <p:sp>
        <p:nvSpPr>
          <p:cNvPr id="42" name="Text 9">
            <a:extLst>
              <a:ext uri="{FF2B5EF4-FFF2-40B4-BE49-F238E27FC236}">
                <a16:creationId xmlns:a16="http://schemas.microsoft.com/office/drawing/2014/main" id="{7E5FED47-31BA-105C-ECA3-2E453F198FBD}"/>
              </a:ext>
            </a:extLst>
          </p:cNvPr>
          <p:cNvSpPr/>
          <p:nvPr/>
        </p:nvSpPr>
        <p:spPr>
          <a:xfrm>
            <a:off x="4857037" y="3347204"/>
            <a:ext cx="4242554" cy="312420"/>
          </a:xfrm>
          <a:prstGeom prst="rect">
            <a:avLst/>
          </a:prstGeom>
          <a:noFill/>
          <a:ln/>
        </p:spPr>
        <p:txBody>
          <a:bodyPr wrap="none" lIns="0" tIns="0" rIns="0" bIns="0" rtlCol="0" anchor="t"/>
          <a:lstStyle/>
          <a:p>
            <a:pPr marL="0" indent="0" algn="l">
              <a:lnSpc>
                <a:spcPts val="2450"/>
              </a:lnSpc>
              <a:buNone/>
            </a:pPr>
            <a:r>
              <a:rPr lang="en-US" sz="1500" dirty="0">
                <a:solidFill>
                  <a:srgbClr val="161613"/>
                </a:solidFill>
                <a:latin typeface="Inter" pitchFamily="34" charset="0"/>
                <a:ea typeface="Inter" pitchFamily="34" charset="-122"/>
              </a:rPr>
              <a:t>Clause 10</a:t>
            </a:r>
            <a:endParaRPr lang="en-US" sz="15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734258"/>
            <a:ext cx="7709654" cy="531614"/>
          </a:xfrm>
          <a:prstGeom prst="rect">
            <a:avLst/>
          </a:prstGeom>
          <a:noFill/>
          <a:ln/>
        </p:spPr>
        <p:txBody>
          <a:bodyPr wrap="none" lIns="0" tIns="0" rIns="0" bIns="0" rtlCol="0" anchor="t"/>
          <a:lstStyle/>
          <a:p>
            <a:pPr marL="0" marR="0" lvl="0" indent="0" algn="l" defTabSz="914400" rtl="0" eaLnBrk="1" fontAlgn="auto" latinLnBrk="0" hangingPunct="1">
              <a:lnSpc>
                <a:spcPts val="4150"/>
              </a:lnSpc>
              <a:spcBef>
                <a:spcPts val="0"/>
              </a:spcBef>
              <a:spcAft>
                <a:spcPts val="0"/>
              </a:spcAft>
              <a:buClrTx/>
              <a:buSzTx/>
              <a:buFontTx/>
              <a:buNone/>
              <a:tabLst/>
              <a:defRPr/>
            </a:pPr>
            <a:r>
              <a:rPr kumimoji="0" lang="en-US" sz="3300" b="0" i="0" u="none" strike="noStrike" kern="1200" cap="none" spc="0" normalizeH="0" baseline="0" noProof="0" dirty="0">
                <a:ln>
                  <a:noFill/>
                </a:ln>
                <a:solidFill>
                  <a:srgbClr val="161613"/>
                </a:solidFill>
                <a:effectLst/>
                <a:uLnTx/>
                <a:uFillTx/>
                <a:latin typeface="DM Sans Medium" pitchFamily="34" charset="0"/>
                <a:ea typeface="DM Sans Medium" pitchFamily="34" charset="-122"/>
                <a:cs typeface="DM Sans Medium" pitchFamily="34" charset="-120"/>
              </a:rPr>
              <a:t>Other Laws Mandating Audit for Trusts</a:t>
            </a:r>
            <a:endParaRPr kumimoji="0" lang="en-US" sz="3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 1"/>
          <p:cNvSpPr/>
          <p:nvPr/>
        </p:nvSpPr>
        <p:spPr>
          <a:xfrm>
            <a:off x="793790" y="1606034"/>
            <a:ext cx="13042821" cy="544354"/>
          </a:xfrm>
          <a:prstGeom prst="rect">
            <a:avLst/>
          </a:prstGeom>
          <a:noFill/>
          <a:ln/>
        </p:spPr>
        <p:txBody>
          <a:bodyPr wrap="square" lIns="0" tIns="0" rIns="0" bIns="0" rtlCol="0" anchor="t"/>
          <a:lstStyle/>
          <a:p>
            <a:pPr marL="0" marR="0" lvl="0" indent="0" algn="l" defTabSz="914400" rtl="0" eaLnBrk="1" fontAlgn="auto" latinLnBrk="0" hangingPunct="1">
              <a:lnSpc>
                <a:spcPts val="21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161613"/>
                </a:solidFill>
                <a:effectLst/>
                <a:uLnTx/>
                <a:uFillTx/>
                <a:latin typeface="Inter" pitchFamily="34" charset="0"/>
                <a:ea typeface="Inter" pitchFamily="34" charset="-122"/>
                <a:cs typeface="Inter" pitchFamily="34" charset="-120"/>
              </a:rPr>
              <a:t>Beyond the Income Tax Act, trusts in India are often subject to audit requirements under various other laws, depending on their specific activities, structure, and the sectors they operate within. Understanding these additional compliance obligations is crucial for ensuring legal adherence and transparency.</a:t>
            </a: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hape 2"/>
          <p:cNvSpPr/>
          <p:nvPr/>
        </p:nvSpPr>
        <p:spPr>
          <a:xfrm>
            <a:off x="793790" y="2341721"/>
            <a:ext cx="382667" cy="382667"/>
          </a:xfrm>
          <a:prstGeom prst="roundRect">
            <a:avLst>
              <a:gd name="adj" fmla="val 6669"/>
            </a:avLst>
          </a:prstGeom>
          <a:solidFill>
            <a:srgbClr val="EDEBE3"/>
          </a:solidFill>
          <a:ln/>
        </p:spPr>
        <p:txBody>
          <a:bodyPr/>
          <a:lstStyle/>
          <a:p>
            <a:endParaRPr lang="en-IN" sz="1500"/>
          </a:p>
        </p:txBody>
      </p:sp>
      <p:sp>
        <p:nvSpPr>
          <p:cNvPr id="5" name="Text 3"/>
          <p:cNvSpPr/>
          <p:nvPr/>
        </p:nvSpPr>
        <p:spPr>
          <a:xfrm>
            <a:off x="857548" y="2373570"/>
            <a:ext cx="255151" cy="318968"/>
          </a:xfrm>
          <a:prstGeom prst="rect">
            <a:avLst/>
          </a:prstGeom>
          <a:noFill/>
          <a:ln/>
        </p:spPr>
        <p:txBody>
          <a:bodyPr wrap="none" lIns="0" tIns="0" rIns="0" bIns="0" rtlCol="0" anchor="t"/>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161613"/>
                </a:solidFill>
                <a:effectLst/>
                <a:uLnTx/>
                <a:uFillTx/>
                <a:latin typeface="DM Sans Medium" pitchFamily="34" charset="0"/>
                <a:ea typeface="DM Sans Medium" pitchFamily="34" charset="-122"/>
                <a:cs typeface="DM Sans Medium" pitchFamily="34" charset="-120"/>
              </a:rPr>
              <a:t>1</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 4"/>
          <p:cNvSpPr/>
          <p:nvPr/>
        </p:nvSpPr>
        <p:spPr>
          <a:xfrm>
            <a:off x="1346478" y="2396966"/>
            <a:ext cx="3653076" cy="272177"/>
          </a:xfrm>
          <a:prstGeom prst="rect">
            <a:avLst/>
          </a:prstGeom>
          <a:noFill/>
          <a:ln/>
        </p:spPr>
        <p:txBody>
          <a:bodyPr wrap="none" lIns="0" tIns="0" rIns="0" bIns="0" rtlCol="0" anchor="t"/>
          <a:lstStyle/>
          <a:p>
            <a:pPr marL="0" marR="0" lvl="0" indent="0" algn="l" defTabSz="914400" rtl="0" eaLnBrk="1" fontAlgn="auto" latinLnBrk="0" hangingPunct="1">
              <a:lnSpc>
                <a:spcPts val="21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161613"/>
                </a:solidFill>
                <a:effectLst/>
                <a:uLnTx/>
                <a:uFillTx/>
                <a:latin typeface="Inter" pitchFamily="34" charset="0"/>
                <a:ea typeface="Inter" pitchFamily="34" charset="-122"/>
                <a:cs typeface="Inter" pitchFamily="34" charset="-120"/>
              </a:rPr>
              <a:t>Foreign Contribution Regulation Act 2010</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hape 5"/>
          <p:cNvSpPr/>
          <p:nvPr/>
        </p:nvSpPr>
        <p:spPr>
          <a:xfrm>
            <a:off x="5212199" y="2341721"/>
            <a:ext cx="382667" cy="382667"/>
          </a:xfrm>
          <a:prstGeom prst="roundRect">
            <a:avLst>
              <a:gd name="adj" fmla="val 6669"/>
            </a:avLst>
          </a:prstGeom>
          <a:solidFill>
            <a:srgbClr val="EDEBE3"/>
          </a:solidFill>
          <a:ln/>
        </p:spPr>
        <p:txBody>
          <a:bodyPr/>
          <a:lstStyle/>
          <a:p>
            <a:endParaRPr lang="en-IN" sz="1500"/>
          </a:p>
        </p:txBody>
      </p:sp>
      <p:sp>
        <p:nvSpPr>
          <p:cNvPr id="8" name="Text 6"/>
          <p:cNvSpPr/>
          <p:nvPr/>
        </p:nvSpPr>
        <p:spPr>
          <a:xfrm>
            <a:off x="5275957" y="2373570"/>
            <a:ext cx="255151" cy="318968"/>
          </a:xfrm>
          <a:prstGeom prst="rect">
            <a:avLst/>
          </a:prstGeom>
          <a:noFill/>
          <a:ln/>
        </p:spPr>
        <p:txBody>
          <a:bodyPr wrap="none" lIns="0" tIns="0" rIns="0" bIns="0" rtlCol="0" anchor="t"/>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161613"/>
                </a:solidFill>
                <a:effectLst/>
                <a:uLnTx/>
                <a:uFillTx/>
                <a:latin typeface="DM Sans Medium" pitchFamily="34" charset="0"/>
                <a:ea typeface="DM Sans Medium" pitchFamily="34" charset="-122"/>
                <a:cs typeface="DM Sans Medium" pitchFamily="34" charset="-120"/>
              </a:rPr>
              <a:t>2</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 7"/>
          <p:cNvSpPr/>
          <p:nvPr/>
        </p:nvSpPr>
        <p:spPr>
          <a:xfrm>
            <a:off x="5764887" y="2396966"/>
            <a:ext cx="3653195" cy="272177"/>
          </a:xfrm>
          <a:prstGeom prst="rect">
            <a:avLst/>
          </a:prstGeom>
          <a:noFill/>
          <a:ln/>
        </p:spPr>
        <p:txBody>
          <a:bodyPr wrap="none" lIns="0" tIns="0" rIns="0" bIns="0" rtlCol="0" anchor="t"/>
          <a:lstStyle/>
          <a:p>
            <a:pPr marL="0" marR="0" lvl="0" indent="0" algn="l" defTabSz="914400" rtl="0" eaLnBrk="1" fontAlgn="auto" latinLnBrk="0" hangingPunct="1">
              <a:lnSpc>
                <a:spcPts val="21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161613"/>
                </a:solidFill>
                <a:effectLst/>
                <a:uLnTx/>
                <a:uFillTx/>
                <a:latin typeface="Inter" pitchFamily="34" charset="0"/>
                <a:ea typeface="Inter" pitchFamily="34" charset="-122"/>
                <a:cs typeface="Inter" pitchFamily="34" charset="-120"/>
              </a:rPr>
              <a:t>Companies Act, 2013</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Shape 8"/>
          <p:cNvSpPr/>
          <p:nvPr/>
        </p:nvSpPr>
        <p:spPr>
          <a:xfrm>
            <a:off x="9630728" y="2341721"/>
            <a:ext cx="382667" cy="382667"/>
          </a:xfrm>
          <a:prstGeom prst="roundRect">
            <a:avLst>
              <a:gd name="adj" fmla="val 6669"/>
            </a:avLst>
          </a:prstGeom>
          <a:solidFill>
            <a:srgbClr val="EDEBE3"/>
          </a:solidFill>
          <a:ln/>
        </p:spPr>
        <p:txBody>
          <a:bodyPr/>
          <a:lstStyle/>
          <a:p>
            <a:endParaRPr lang="en-IN" sz="1500"/>
          </a:p>
        </p:txBody>
      </p:sp>
      <p:sp>
        <p:nvSpPr>
          <p:cNvPr id="11" name="Text 9"/>
          <p:cNvSpPr/>
          <p:nvPr/>
        </p:nvSpPr>
        <p:spPr>
          <a:xfrm>
            <a:off x="9694485" y="2373570"/>
            <a:ext cx="255151" cy="318968"/>
          </a:xfrm>
          <a:prstGeom prst="rect">
            <a:avLst/>
          </a:prstGeom>
          <a:noFill/>
          <a:ln/>
        </p:spPr>
        <p:txBody>
          <a:bodyPr wrap="none" lIns="0" tIns="0" rIns="0" bIns="0" rtlCol="0" anchor="t"/>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161613"/>
                </a:solidFill>
                <a:effectLst/>
                <a:uLnTx/>
                <a:uFillTx/>
                <a:latin typeface="DM Sans Medium" pitchFamily="34" charset="0"/>
                <a:ea typeface="DM Sans Medium" pitchFamily="34" charset="-122"/>
                <a:cs typeface="DM Sans Medium" pitchFamily="34" charset="-120"/>
              </a:rPr>
              <a:t>3</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 10"/>
          <p:cNvSpPr/>
          <p:nvPr/>
        </p:nvSpPr>
        <p:spPr>
          <a:xfrm>
            <a:off x="10183416" y="2396966"/>
            <a:ext cx="3653195" cy="272177"/>
          </a:xfrm>
          <a:prstGeom prst="rect">
            <a:avLst/>
          </a:prstGeom>
          <a:noFill/>
          <a:ln/>
        </p:spPr>
        <p:txBody>
          <a:bodyPr wrap="none" lIns="0" tIns="0" rIns="0" bIns="0" rtlCol="0" anchor="t"/>
          <a:lstStyle/>
          <a:p>
            <a:pPr marL="0" marR="0" lvl="0" indent="0" algn="l" defTabSz="914400" rtl="0" eaLnBrk="1" fontAlgn="auto" latinLnBrk="0" hangingPunct="1">
              <a:lnSpc>
                <a:spcPts val="21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161613"/>
                </a:solidFill>
                <a:effectLst/>
                <a:uLnTx/>
                <a:uFillTx/>
                <a:latin typeface="Inter" pitchFamily="34" charset="0"/>
                <a:ea typeface="Inter" pitchFamily="34" charset="-122"/>
                <a:cs typeface="Inter" pitchFamily="34" charset="-120"/>
              </a:rPr>
              <a:t>Indian Trust Act, 1882</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Shape 11"/>
          <p:cNvSpPr/>
          <p:nvPr/>
        </p:nvSpPr>
        <p:spPr>
          <a:xfrm>
            <a:off x="793790" y="3064550"/>
            <a:ext cx="382667" cy="382667"/>
          </a:xfrm>
          <a:prstGeom prst="roundRect">
            <a:avLst>
              <a:gd name="adj" fmla="val 6669"/>
            </a:avLst>
          </a:prstGeom>
          <a:solidFill>
            <a:srgbClr val="EDEBE3"/>
          </a:solidFill>
          <a:ln/>
        </p:spPr>
        <p:txBody>
          <a:bodyPr/>
          <a:lstStyle/>
          <a:p>
            <a:endParaRPr lang="en-IN" sz="1500"/>
          </a:p>
        </p:txBody>
      </p:sp>
      <p:sp>
        <p:nvSpPr>
          <p:cNvPr id="14" name="Text 12"/>
          <p:cNvSpPr/>
          <p:nvPr/>
        </p:nvSpPr>
        <p:spPr>
          <a:xfrm>
            <a:off x="857548" y="3096399"/>
            <a:ext cx="255151" cy="318968"/>
          </a:xfrm>
          <a:prstGeom prst="rect">
            <a:avLst/>
          </a:prstGeom>
          <a:noFill/>
          <a:ln/>
        </p:spPr>
        <p:txBody>
          <a:bodyPr wrap="none" lIns="0" tIns="0" rIns="0" bIns="0" rtlCol="0" anchor="t"/>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161613"/>
                </a:solidFill>
                <a:effectLst/>
                <a:uLnTx/>
                <a:uFillTx/>
                <a:latin typeface="DM Sans Medium" pitchFamily="34" charset="0"/>
                <a:ea typeface="DM Sans Medium" pitchFamily="34" charset="-122"/>
                <a:cs typeface="DM Sans Medium" pitchFamily="34" charset="-120"/>
              </a:rPr>
              <a:t>4</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xt 13"/>
          <p:cNvSpPr/>
          <p:nvPr/>
        </p:nvSpPr>
        <p:spPr>
          <a:xfrm>
            <a:off x="1346478" y="3119795"/>
            <a:ext cx="3653076" cy="272177"/>
          </a:xfrm>
          <a:prstGeom prst="rect">
            <a:avLst/>
          </a:prstGeom>
          <a:noFill/>
          <a:ln/>
        </p:spPr>
        <p:txBody>
          <a:bodyPr wrap="none" lIns="0" tIns="0" rIns="0" bIns="0" rtlCol="0" anchor="t"/>
          <a:lstStyle/>
          <a:p>
            <a:pPr marL="0" marR="0" lvl="0" indent="0" algn="l" defTabSz="914400" rtl="0" eaLnBrk="1" fontAlgn="auto" latinLnBrk="0" hangingPunct="1">
              <a:lnSpc>
                <a:spcPts val="21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161613"/>
                </a:solidFill>
                <a:effectLst/>
                <a:uLnTx/>
                <a:uFillTx/>
                <a:latin typeface="Inter" pitchFamily="34" charset="0"/>
                <a:ea typeface="Inter" pitchFamily="34" charset="-122"/>
                <a:cs typeface="Inter" pitchFamily="34" charset="-120"/>
              </a:rPr>
              <a:t>Society Registration Act, 1860</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Shape 14"/>
          <p:cNvSpPr/>
          <p:nvPr/>
        </p:nvSpPr>
        <p:spPr>
          <a:xfrm>
            <a:off x="5212199" y="3064550"/>
            <a:ext cx="382667" cy="382667"/>
          </a:xfrm>
          <a:prstGeom prst="roundRect">
            <a:avLst>
              <a:gd name="adj" fmla="val 6669"/>
            </a:avLst>
          </a:prstGeom>
          <a:solidFill>
            <a:srgbClr val="EDEBE3"/>
          </a:solidFill>
          <a:ln/>
        </p:spPr>
        <p:txBody>
          <a:bodyPr/>
          <a:lstStyle/>
          <a:p>
            <a:endParaRPr lang="en-IN" sz="1500"/>
          </a:p>
        </p:txBody>
      </p:sp>
      <p:sp>
        <p:nvSpPr>
          <p:cNvPr id="17" name="Text 15"/>
          <p:cNvSpPr/>
          <p:nvPr/>
        </p:nvSpPr>
        <p:spPr>
          <a:xfrm>
            <a:off x="5275957" y="3096399"/>
            <a:ext cx="255151" cy="318968"/>
          </a:xfrm>
          <a:prstGeom prst="rect">
            <a:avLst/>
          </a:prstGeom>
          <a:noFill/>
          <a:ln/>
        </p:spPr>
        <p:txBody>
          <a:bodyPr wrap="none" lIns="0" tIns="0" rIns="0" bIns="0" rtlCol="0" anchor="t"/>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161613"/>
                </a:solidFill>
                <a:effectLst/>
                <a:uLnTx/>
                <a:uFillTx/>
                <a:latin typeface="DM Sans Medium" pitchFamily="34" charset="0"/>
                <a:ea typeface="DM Sans Medium" pitchFamily="34" charset="-122"/>
                <a:cs typeface="DM Sans Medium" pitchFamily="34" charset="-120"/>
              </a:rPr>
              <a:t>5</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 16"/>
          <p:cNvSpPr/>
          <p:nvPr/>
        </p:nvSpPr>
        <p:spPr>
          <a:xfrm>
            <a:off x="5764887" y="3119795"/>
            <a:ext cx="3653195" cy="272177"/>
          </a:xfrm>
          <a:prstGeom prst="rect">
            <a:avLst/>
          </a:prstGeom>
          <a:noFill/>
          <a:ln/>
        </p:spPr>
        <p:txBody>
          <a:bodyPr wrap="none" lIns="0" tIns="0" rIns="0" bIns="0" rtlCol="0" anchor="t"/>
          <a:lstStyle/>
          <a:p>
            <a:pPr marL="0" marR="0" lvl="0" indent="0" algn="l" defTabSz="914400" rtl="0" eaLnBrk="1" fontAlgn="auto" latinLnBrk="0" hangingPunct="1">
              <a:lnSpc>
                <a:spcPts val="21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161613"/>
                </a:solidFill>
                <a:effectLst/>
                <a:uLnTx/>
                <a:uFillTx/>
                <a:latin typeface="Inter" pitchFamily="34" charset="0"/>
                <a:ea typeface="Inter" pitchFamily="34" charset="-122"/>
                <a:cs typeface="Inter" pitchFamily="34" charset="-120"/>
              </a:rPr>
              <a:t>Banking Regulation Act, 1949</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Shape 17"/>
          <p:cNvSpPr/>
          <p:nvPr/>
        </p:nvSpPr>
        <p:spPr>
          <a:xfrm>
            <a:off x="9630728" y="3064550"/>
            <a:ext cx="382667" cy="382667"/>
          </a:xfrm>
          <a:prstGeom prst="roundRect">
            <a:avLst>
              <a:gd name="adj" fmla="val 6669"/>
            </a:avLst>
          </a:prstGeom>
          <a:solidFill>
            <a:srgbClr val="EDEBE3"/>
          </a:solidFill>
          <a:ln/>
        </p:spPr>
        <p:txBody>
          <a:bodyPr/>
          <a:lstStyle/>
          <a:p>
            <a:endParaRPr lang="en-IN" sz="1500"/>
          </a:p>
        </p:txBody>
      </p:sp>
      <p:sp>
        <p:nvSpPr>
          <p:cNvPr id="20" name="Text 18"/>
          <p:cNvSpPr/>
          <p:nvPr/>
        </p:nvSpPr>
        <p:spPr>
          <a:xfrm>
            <a:off x="9694485" y="3096399"/>
            <a:ext cx="255151" cy="318968"/>
          </a:xfrm>
          <a:prstGeom prst="rect">
            <a:avLst/>
          </a:prstGeom>
          <a:noFill/>
          <a:ln/>
        </p:spPr>
        <p:txBody>
          <a:bodyPr wrap="none" lIns="0" tIns="0" rIns="0" bIns="0" rtlCol="0" anchor="t"/>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161613"/>
                </a:solidFill>
                <a:effectLst/>
                <a:uLnTx/>
                <a:uFillTx/>
                <a:latin typeface="DM Sans Medium" pitchFamily="34" charset="0"/>
                <a:ea typeface="DM Sans Medium" pitchFamily="34" charset="-122"/>
                <a:cs typeface="DM Sans Medium" pitchFamily="34" charset="-120"/>
              </a:rPr>
              <a:t>6</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Text 19"/>
          <p:cNvSpPr/>
          <p:nvPr/>
        </p:nvSpPr>
        <p:spPr>
          <a:xfrm>
            <a:off x="10183416" y="3119795"/>
            <a:ext cx="3653195" cy="272177"/>
          </a:xfrm>
          <a:prstGeom prst="rect">
            <a:avLst/>
          </a:prstGeom>
          <a:noFill/>
          <a:ln/>
        </p:spPr>
        <p:txBody>
          <a:bodyPr wrap="none" lIns="0" tIns="0" rIns="0" bIns="0" rtlCol="0" anchor="t"/>
          <a:lstStyle/>
          <a:p>
            <a:pPr marL="0" marR="0" lvl="0" indent="0" algn="l" defTabSz="914400" rtl="0" eaLnBrk="1" fontAlgn="auto" latinLnBrk="0" hangingPunct="1">
              <a:lnSpc>
                <a:spcPts val="21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161613"/>
                </a:solidFill>
                <a:effectLst/>
                <a:uLnTx/>
                <a:uFillTx/>
                <a:latin typeface="Inter" pitchFamily="34" charset="0"/>
                <a:ea typeface="Inter" pitchFamily="34" charset="-122"/>
                <a:cs typeface="Inter" pitchFamily="34" charset="-120"/>
              </a:rPr>
              <a:t>Central Excise Act, 1944</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Shape 20"/>
          <p:cNvSpPr/>
          <p:nvPr/>
        </p:nvSpPr>
        <p:spPr>
          <a:xfrm>
            <a:off x="793790" y="3787378"/>
            <a:ext cx="382667" cy="382667"/>
          </a:xfrm>
          <a:prstGeom prst="roundRect">
            <a:avLst>
              <a:gd name="adj" fmla="val 6669"/>
            </a:avLst>
          </a:prstGeom>
          <a:solidFill>
            <a:srgbClr val="EDEBE3"/>
          </a:solidFill>
          <a:ln/>
        </p:spPr>
        <p:txBody>
          <a:bodyPr/>
          <a:lstStyle/>
          <a:p>
            <a:endParaRPr lang="en-IN" sz="1500"/>
          </a:p>
        </p:txBody>
      </p:sp>
      <p:sp>
        <p:nvSpPr>
          <p:cNvPr id="23" name="Text 21"/>
          <p:cNvSpPr/>
          <p:nvPr/>
        </p:nvSpPr>
        <p:spPr>
          <a:xfrm>
            <a:off x="857548" y="3819227"/>
            <a:ext cx="255151" cy="318968"/>
          </a:xfrm>
          <a:prstGeom prst="rect">
            <a:avLst/>
          </a:prstGeom>
          <a:noFill/>
          <a:ln/>
        </p:spPr>
        <p:txBody>
          <a:bodyPr wrap="none" lIns="0" tIns="0" rIns="0" bIns="0" rtlCol="0" anchor="t"/>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161613"/>
                </a:solidFill>
                <a:effectLst/>
                <a:uLnTx/>
                <a:uFillTx/>
                <a:latin typeface="DM Sans Medium" pitchFamily="34" charset="0"/>
                <a:ea typeface="DM Sans Medium" pitchFamily="34" charset="-122"/>
                <a:cs typeface="DM Sans Medium" pitchFamily="34" charset="-120"/>
              </a:rPr>
              <a:t>7</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Text 22"/>
          <p:cNvSpPr/>
          <p:nvPr/>
        </p:nvSpPr>
        <p:spPr>
          <a:xfrm>
            <a:off x="1346478" y="3842623"/>
            <a:ext cx="3653076" cy="272177"/>
          </a:xfrm>
          <a:prstGeom prst="rect">
            <a:avLst/>
          </a:prstGeom>
          <a:noFill/>
          <a:ln/>
        </p:spPr>
        <p:txBody>
          <a:bodyPr wrap="none" lIns="0" tIns="0" rIns="0" bIns="0" rtlCol="0" anchor="t"/>
          <a:lstStyle/>
          <a:p>
            <a:pPr marL="0" marR="0" lvl="0" indent="0" algn="l" defTabSz="914400" rtl="0" eaLnBrk="1" fontAlgn="auto" latinLnBrk="0" hangingPunct="1">
              <a:lnSpc>
                <a:spcPts val="21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161613"/>
                </a:solidFill>
                <a:effectLst/>
                <a:uLnTx/>
                <a:uFillTx/>
                <a:latin typeface="Inter" pitchFamily="34" charset="0"/>
                <a:ea typeface="Inter" pitchFamily="34" charset="-122"/>
                <a:cs typeface="Inter" pitchFamily="34" charset="-120"/>
              </a:rPr>
              <a:t>Central Sales Tax Act, 1956</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Shape 23"/>
          <p:cNvSpPr/>
          <p:nvPr/>
        </p:nvSpPr>
        <p:spPr>
          <a:xfrm>
            <a:off x="5212199" y="3787378"/>
            <a:ext cx="382667" cy="382667"/>
          </a:xfrm>
          <a:prstGeom prst="roundRect">
            <a:avLst>
              <a:gd name="adj" fmla="val 6669"/>
            </a:avLst>
          </a:prstGeom>
          <a:solidFill>
            <a:srgbClr val="EDEBE3"/>
          </a:solidFill>
          <a:ln/>
        </p:spPr>
        <p:txBody>
          <a:bodyPr/>
          <a:lstStyle/>
          <a:p>
            <a:endParaRPr lang="en-IN" sz="1500"/>
          </a:p>
        </p:txBody>
      </p:sp>
      <p:sp>
        <p:nvSpPr>
          <p:cNvPr id="26" name="Text 24"/>
          <p:cNvSpPr/>
          <p:nvPr/>
        </p:nvSpPr>
        <p:spPr>
          <a:xfrm>
            <a:off x="5275957" y="3819227"/>
            <a:ext cx="255151" cy="318968"/>
          </a:xfrm>
          <a:prstGeom prst="rect">
            <a:avLst/>
          </a:prstGeom>
          <a:noFill/>
          <a:ln/>
        </p:spPr>
        <p:txBody>
          <a:bodyPr wrap="none" lIns="0" tIns="0" rIns="0" bIns="0" rtlCol="0" anchor="t"/>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161613"/>
                </a:solidFill>
                <a:effectLst/>
                <a:uLnTx/>
                <a:uFillTx/>
                <a:latin typeface="DM Sans Medium" pitchFamily="34" charset="0"/>
                <a:ea typeface="DM Sans Medium" pitchFamily="34" charset="-122"/>
                <a:cs typeface="DM Sans Medium" pitchFamily="34" charset="-120"/>
              </a:rPr>
              <a:t>8</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Text 25"/>
          <p:cNvSpPr/>
          <p:nvPr/>
        </p:nvSpPr>
        <p:spPr>
          <a:xfrm>
            <a:off x="5764887" y="3842623"/>
            <a:ext cx="3653195" cy="272177"/>
          </a:xfrm>
          <a:prstGeom prst="rect">
            <a:avLst/>
          </a:prstGeom>
          <a:noFill/>
          <a:ln/>
        </p:spPr>
        <p:txBody>
          <a:bodyPr wrap="none" lIns="0" tIns="0" rIns="0" bIns="0" rtlCol="0" anchor="t"/>
          <a:lstStyle/>
          <a:p>
            <a:pPr marL="0" marR="0" lvl="0" indent="0" algn="l" defTabSz="914400" rtl="0" eaLnBrk="1" fontAlgn="auto" latinLnBrk="0" hangingPunct="1">
              <a:lnSpc>
                <a:spcPts val="21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161613"/>
                </a:solidFill>
                <a:effectLst/>
                <a:uLnTx/>
                <a:uFillTx/>
                <a:latin typeface="Inter" pitchFamily="34" charset="0"/>
                <a:ea typeface="Inter" pitchFamily="34" charset="-122"/>
                <a:cs typeface="Inter" pitchFamily="34" charset="-120"/>
              </a:rPr>
              <a:t>Central Goods and Services Tax Act, 2017</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Shape 26"/>
          <p:cNvSpPr/>
          <p:nvPr/>
        </p:nvSpPr>
        <p:spPr>
          <a:xfrm>
            <a:off x="9630728" y="3787378"/>
            <a:ext cx="382667" cy="382667"/>
          </a:xfrm>
          <a:prstGeom prst="roundRect">
            <a:avLst>
              <a:gd name="adj" fmla="val 6669"/>
            </a:avLst>
          </a:prstGeom>
          <a:solidFill>
            <a:srgbClr val="EDEBE3"/>
          </a:solidFill>
          <a:ln/>
        </p:spPr>
        <p:txBody>
          <a:bodyPr/>
          <a:lstStyle/>
          <a:p>
            <a:endParaRPr lang="en-IN" sz="1500"/>
          </a:p>
        </p:txBody>
      </p:sp>
      <p:sp>
        <p:nvSpPr>
          <p:cNvPr id="29" name="Text 27"/>
          <p:cNvSpPr/>
          <p:nvPr/>
        </p:nvSpPr>
        <p:spPr>
          <a:xfrm>
            <a:off x="9694485" y="3819227"/>
            <a:ext cx="255151" cy="318968"/>
          </a:xfrm>
          <a:prstGeom prst="rect">
            <a:avLst/>
          </a:prstGeom>
          <a:noFill/>
          <a:ln/>
        </p:spPr>
        <p:txBody>
          <a:bodyPr wrap="none" lIns="0" tIns="0" rIns="0" bIns="0" rtlCol="0" anchor="t"/>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161613"/>
                </a:solidFill>
                <a:effectLst/>
                <a:uLnTx/>
                <a:uFillTx/>
                <a:latin typeface="DM Sans Medium" pitchFamily="34" charset="0"/>
                <a:ea typeface="DM Sans Medium" pitchFamily="34" charset="-122"/>
                <a:cs typeface="DM Sans Medium" pitchFamily="34" charset="-120"/>
              </a:rPr>
              <a:t>9</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 name="Text 28"/>
          <p:cNvSpPr/>
          <p:nvPr/>
        </p:nvSpPr>
        <p:spPr>
          <a:xfrm>
            <a:off x="10183416" y="3842623"/>
            <a:ext cx="3653195" cy="272177"/>
          </a:xfrm>
          <a:prstGeom prst="rect">
            <a:avLst/>
          </a:prstGeom>
          <a:noFill/>
          <a:ln/>
        </p:spPr>
        <p:txBody>
          <a:bodyPr wrap="none" lIns="0" tIns="0" rIns="0" bIns="0" rtlCol="0" anchor="t"/>
          <a:lstStyle/>
          <a:p>
            <a:pPr marL="0" marR="0" lvl="0" indent="0" algn="l" defTabSz="914400" rtl="0" eaLnBrk="1" fontAlgn="auto" latinLnBrk="0" hangingPunct="1">
              <a:lnSpc>
                <a:spcPts val="21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161613"/>
                </a:solidFill>
                <a:effectLst/>
                <a:uLnTx/>
                <a:uFillTx/>
                <a:latin typeface="Inter" pitchFamily="34" charset="0"/>
                <a:ea typeface="Inter" pitchFamily="34" charset="-122"/>
                <a:cs typeface="Inter" pitchFamily="34" charset="-120"/>
              </a:rPr>
              <a:t>Charitable and Religious Trust Act, 1920</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 name="Shape 29"/>
          <p:cNvSpPr/>
          <p:nvPr/>
        </p:nvSpPr>
        <p:spPr>
          <a:xfrm>
            <a:off x="793790" y="4510207"/>
            <a:ext cx="382667" cy="382667"/>
          </a:xfrm>
          <a:prstGeom prst="roundRect">
            <a:avLst>
              <a:gd name="adj" fmla="val 6669"/>
            </a:avLst>
          </a:prstGeom>
          <a:solidFill>
            <a:srgbClr val="EDEBE3"/>
          </a:solidFill>
          <a:ln/>
        </p:spPr>
        <p:txBody>
          <a:bodyPr/>
          <a:lstStyle/>
          <a:p>
            <a:endParaRPr lang="en-IN" sz="1500"/>
          </a:p>
        </p:txBody>
      </p:sp>
      <p:sp>
        <p:nvSpPr>
          <p:cNvPr id="32" name="Text 30"/>
          <p:cNvSpPr/>
          <p:nvPr/>
        </p:nvSpPr>
        <p:spPr>
          <a:xfrm>
            <a:off x="857548" y="4542056"/>
            <a:ext cx="255151" cy="318968"/>
          </a:xfrm>
          <a:prstGeom prst="rect">
            <a:avLst/>
          </a:prstGeom>
          <a:noFill/>
          <a:ln/>
        </p:spPr>
        <p:txBody>
          <a:bodyPr wrap="none" lIns="0" tIns="0" rIns="0" bIns="0" rtlCol="0" anchor="t"/>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161613"/>
                </a:solidFill>
                <a:effectLst/>
                <a:uLnTx/>
                <a:uFillTx/>
                <a:latin typeface="DM Sans Medium" pitchFamily="34" charset="0"/>
                <a:ea typeface="DM Sans Medium" pitchFamily="34" charset="-122"/>
                <a:cs typeface="DM Sans Medium" pitchFamily="34" charset="-120"/>
              </a:rPr>
              <a:t>10</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 name="Text 31"/>
          <p:cNvSpPr/>
          <p:nvPr/>
        </p:nvSpPr>
        <p:spPr>
          <a:xfrm>
            <a:off x="1346478" y="4565452"/>
            <a:ext cx="3653076" cy="272177"/>
          </a:xfrm>
          <a:prstGeom prst="rect">
            <a:avLst/>
          </a:prstGeom>
          <a:noFill/>
          <a:ln/>
        </p:spPr>
        <p:txBody>
          <a:bodyPr wrap="none" lIns="0" tIns="0" rIns="0" bIns="0" rtlCol="0" anchor="t"/>
          <a:lstStyle/>
          <a:p>
            <a:pPr marL="0" marR="0" lvl="0" indent="0" algn="l" defTabSz="914400" rtl="0" eaLnBrk="1" fontAlgn="auto" latinLnBrk="0" hangingPunct="1">
              <a:lnSpc>
                <a:spcPts val="21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161613"/>
                </a:solidFill>
                <a:effectLst/>
                <a:uLnTx/>
                <a:uFillTx/>
                <a:latin typeface="Inter" pitchFamily="34" charset="0"/>
                <a:ea typeface="Inter" pitchFamily="34" charset="-122"/>
                <a:cs typeface="Inter" pitchFamily="34" charset="-120"/>
              </a:rPr>
              <a:t>Electricity Act, 2003</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 name="Shape 32"/>
          <p:cNvSpPr/>
          <p:nvPr/>
        </p:nvSpPr>
        <p:spPr>
          <a:xfrm>
            <a:off x="5212199" y="4510207"/>
            <a:ext cx="382667" cy="382667"/>
          </a:xfrm>
          <a:prstGeom prst="roundRect">
            <a:avLst>
              <a:gd name="adj" fmla="val 6669"/>
            </a:avLst>
          </a:prstGeom>
          <a:solidFill>
            <a:srgbClr val="EDEBE3"/>
          </a:solidFill>
          <a:ln/>
        </p:spPr>
        <p:txBody>
          <a:bodyPr/>
          <a:lstStyle/>
          <a:p>
            <a:endParaRPr lang="en-IN" sz="1500"/>
          </a:p>
        </p:txBody>
      </p:sp>
      <p:sp>
        <p:nvSpPr>
          <p:cNvPr id="35" name="Text 33"/>
          <p:cNvSpPr/>
          <p:nvPr/>
        </p:nvSpPr>
        <p:spPr>
          <a:xfrm>
            <a:off x="5275957" y="4542056"/>
            <a:ext cx="255151" cy="318968"/>
          </a:xfrm>
          <a:prstGeom prst="rect">
            <a:avLst/>
          </a:prstGeom>
          <a:noFill/>
          <a:ln/>
        </p:spPr>
        <p:txBody>
          <a:bodyPr wrap="none" lIns="0" tIns="0" rIns="0" bIns="0" rtlCol="0" anchor="t"/>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161613"/>
                </a:solidFill>
                <a:effectLst/>
                <a:uLnTx/>
                <a:uFillTx/>
                <a:latin typeface="DM Sans Medium" pitchFamily="34" charset="0"/>
                <a:ea typeface="DM Sans Medium" pitchFamily="34" charset="-122"/>
                <a:cs typeface="DM Sans Medium" pitchFamily="34" charset="-120"/>
              </a:rPr>
              <a:t>11</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 name="Text 34"/>
          <p:cNvSpPr/>
          <p:nvPr/>
        </p:nvSpPr>
        <p:spPr>
          <a:xfrm>
            <a:off x="5764887" y="4565452"/>
            <a:ext cx="3653195" cy="544354"/>
          </a:xfrm>
          <a:prstGeom prst="rect">
            <a:avLst/>
          </a:prstGeom>
          <a:noFill/>
          <a:ln/>
        </p:spPr>
        <p:txBody>
          <a:bodyPr wrap="square" lIns="0" tIns="0" rIns="0" bIns="0" rtlCol="0" anchor="t"/>
          <a:lstStyle/>
          <a:p>
            <a:pPr marL="0" marR="0" lvl="0" indent="0" algn="l" defTabSz="914400" rtl="0" eaLnBrk="1" fontAlgn="auto" latinLnBrk="0" hangingPunct="1">
              <a:lnSpc>
                <a:spcPts val="21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161613"/>
                </a:solidFill>
                <a:effectLst/>
                <a:uLnTx/>
                <a:uFillTx/>
                <a:latin typeface="Inter" pitchFamily="34" charset="0"/>
                <a:ea typeface="Inter" pitchFamily="34" charset="-122"/>
                <a:cs typeface="Inter" pitchFamily="34" charset="-120"/>
              </a:rPr>
              <a:t>Employees Provident Fund and Miscellaneous Provisions Act, 1952</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 name="Shape 35"/>
          <p:cNvSpPr/>
          <p:nvPr/>
        </p:nvSpPr>
        <p:spPr>
          <a:xfrm>
            <a:off x="9630728" y="4510207"/>
            <a:ext cx="382667" cy="382667"/>
          </a:xfrm>
          <a:prstGeom prst="roundRect">
            <a:avLst>
              <a:gd name="adj" fmla="val 6669"/>
            </a:avLst>
          </a:prstGeom>
          <a:solidFill>
            <a:srgbClr val="EDEBE3"/>
          </a:solidFill>
          <a:ln/>
        </p:spPr>
        <p:txBody>
          <a:bodyPr/>
          <a:lstStyle/>
          <a:p>
            <a:endParaRPr lang="en-IN" sz="1500"/>
          </a:p>
        </p:txBody>
      </p:sp>
      <p:sp>
        <p:nvSpPr>
          <p:cNvPr id="38" name="Text 36"/>
          <p:cNvSpPr/>
          <p:nvPr/>
        </p:nvSpPr>
        <p:spPr>
          <a:xfrm>
            <a:off x="9694485" y="4542056"/>
            <a:ext cx="255151" cy="318968"/>
          </a:xfrm>
          <a:prstGeom prst="rect">
            <a:avLst/>
          </a:prstGeom>
          <a:noFill/>
          <a:ln/>
        </p:spPr>
        <p:txBody>
          <a:bodyPr wrap="none" lIns="0" tIns="0" rIns="0" bIns="0" rtlCol="0" anchor="t"/>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161613"/>
                </a:solidFill>
                <a:effectLst/>
                <a:uLnTx/>
                <a:uFillTx/>
                <a:latin typeface="DM Sans Medium" pitchFamily="34" charset="0"/>
                <a:ea typeface="DM Sans Medium" pitchFamily="34" charset="-122"/>
                <a:cs typeface="DM Sans Medium" pitchFamily="34" charset="-120"/>
              </a:rPr>
              <a:t>12</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 name="Text 37"/>
          <p:cNvSpPr/>
          <p:nvPr/>
        </p:nvSpPr>
        <p:spPr>
          <a:xfrm>
            <a:off x="10183416" y="4565452"/>
            <a:ext cx="3653195" cy="272177"/>
          </a:xfrm>
          <a:prstGeom prst="rect">
            <a:avLst/>
          </a:prstGeom>
          <a:noFill/>
          <a:ln/>
        </p:spPr>
        <p:txBody>
          <a:bodyPr wrap="none" lIns="0" tIns="0" rIns="0" bIns="0" rtlCol="0" anchor="t"/>
          <a:lstStyle/>
          <a:p>
            <a:pPr marL="0" marR="0" lvl="0" indent="0" algn="l" defTabSz="914400" rtl="0" eaLnBrk="1" fontAlgn="auto" latinLnBrk="0" hangingPunct="1">
              <a:lnSpc>
                <a:spcPts val="21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161613"/>
                </a:solidFill>
                <a:effectLst/>
                <a:uLnTx/>
                <a:uFillTx/>
                <a:latin typeface="Inter" pitchFamily="34" charset="0"/>
                <a:ea typeface="Inter" pitchFamily="34" charset="-122"/>
                <a:cs typeface="Inter" pitchFamily="34" charset="-120"/>
              </a:rPr>
              <a:t>Foreign Exchange Management Act, 1999</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 name="Shape 38"/>
          <p:cNvSpPr/>
          <p:nvPr/>
        </p:nvSpPr>
        <p:spPr>
          <a:xfrm>
            <a:off x="793790" y="5449967"/>
            <a:ext cx="382667" cy="382667"/>
          </a:xfrm>
          <a:prstGeom prst="roundRect">
            <a:avLst>
              <a:gd name="adj" fmla="val 6669"/>
            </a:avLst>
          </a:prstGeom>
          <a:solidFill>
            <a:srgbClr val="EDEBE3"/>
          </a:solidFill>
          <a:ln/>
        </p:spPr>
        <p:txBody>
          <a:bodyPr/>
          <a:lstStyle/>
          <a:p>
            <a:endParaRPr lang="en-IN" sz="1500"/>
          </a:p>
        </p:txBody>
      </p:sp>
      <p:sp>
        <p:nvSpPr>
          <p:cNvPr id="41" name="Text 39"/>
          <p:cNvSpPr/>
          <p:nvPr/>
        </p:nvSpPr>
        <p:spPr>
          <a:xfrm>
            <a:off x="857548" y="5481816"/>
            <a:ext cx="255151" cy="318968"/>
          </a:xfrm>
          <a:prstGeom prst="rect">
            <a:avLst/>
          </a:prstGeom>
          <a:noFill/>
          <a:ln/>
        </p:spPr>
        <p:txBody>
          <a:bodyPr wrap="none" lIns="0" tIns="0" rIns="0" bIns="0" rtlCol="0" anchor="t"/>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161613"/>
                </a:solidFill>
                <a:effectLst/>
                <a:uLnTx/>
                <a:uFillTx/>
                <a:latin typeface="DM Sans Medium" pitchFamily="34" charset="0"/>
                <a:ea typeface="DM Sans Medium" pitchFamily="34" charset="-122"/>
                <a:cs typeface="DM Sans Medium" pitchFamily="34" charset="-120"/>
              </a:rPr>
              <a:t>13</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 name="Text 40"/>
          <p:cNvSpPr/>
          <p:nvPr/>
        </p:nvSpPr>
        <p:spPr>
          <a:xfrm>
            <a:off x="1346478" y="5505212"/>
            <a:ext cx="3653076" cy="272177"/>
          </a:xfrm>
          <a:prstGeom prst="rect">
            <a:avLst/>
          </a:prstGeom>
          <a:noFill/>
          <a:ln/>
        </p:spPr>
        <p:txBody>
          <a:bodyPr wrap="none" lIns="0" tIns="0" rIns="0" bIns="0" rtlCol="0" anchor="t"/>
          <a:lstStyle/>
          <a:p>
            <a:pPr marL="0" marR="0" lvl="0" indent="0" algn="l" defTabSz="914400" rtl="0" eaLnBrk="1" fontAlgn="auto" latinLnBrk="0" hangingPunct="1">
              <a:lnSpc>
                <a:spcPts val="21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161613"/>
                </a:solidFill>
                <a:effectLst/>
                <a:uLnTx/>
                <a:uFillTx/>
                <a:latin typeface="Inter" pitchFamily="34" charset="0"/>
                <a:ea typeface="Inter" pitchFamily="34" charset="-122"/>
                <a:cs typeface="Inter" pitchFamily="34" charset="-120"/>
              </a:rPr>
              <a:t>Gov</a:t>
            </a:r>
            <a:r>
              <a:rPr lang="en-US" sz="1500" dirty="0">
                <a:solidFill>
                  <a:srgbClr val="161613"/>
                </a:solidFill>
                <a:latin typeface="Inter" pitchFamily="34" charset="0"/>
                <a:ea typeface="Inter" pitchFamily="34" charset="-122"/>
                <a:cs typeface="Inter" pitchFamily="34" charset="-120"/>
              </a:rPr>
              <a:t>t </a:t>
            </a:r>
            <a:r>
              <a:rPr kumimoji="0" lang="en-US" sz="1500" b="0" i="0" u="none" strike="noStrike" kern="1200" cap="none" spc="0" normalizeH="0" baseline="0" noProof="0" dirty="0">
                <a:ln>
                  <a:noFill/>
                </a:ln>
                <a:solidFill>
                  <a:srgbClr val="161613"/>
                </a:solidFill>
                <a:effectLst/>
                <a:uLnTx/>
                <a:uFillTx/>
                <a:latin typeface="Inter" pitchFamily="34" charset="0"/>
                <a:ea typeface="Inter" pitchFamily="34" charset="-122"/>
                <a:cs typeface="Inter" pitchFamily="34" charset="-120"/>
              </a:rPr>
              <a:t>Superannuation Fund Act, 1956</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3" name="Shape 41"/>
          <p:cNvSpPr/>
          <p:nvPr/>
        </p:nvSpPr>
        <p:spPr>
          <a:xfrm>
            <a:off x="5212199" y="5449967"/>
            <a:ext cx="382667" cy="382667"/>
          </a:xfrm>
          <a:prstGeom prst="roundRect">
            <a:avLst>
              <a:gd name="adj" fmla="val 6669"/>
            </a:avLst>
          </a:prstGeom>
          <a:solidFill>
            <a:srgbClr val="EDEBE3"/>
          </a:solidFill>
          <a:ln/>
        </p:spPr>
        <p:txBody>
          <a:bodyPr/>
          <a:lstStyle/>
          <a:p>
            <a:endParaRPr lang="en-IN" sz="1500"/>
          </a:p>
        </p:txBody>
      </p:sp>
      <p:sp>
        <p:nvSpPr>
          <p:cNvPr id="44" name="Text 42"/>
          <p:cNvSpPr/>
          <p:nvPr/>
        </p:nvSpPr>
        <p:spPr>
          <a:xfrm>
            <a:off x="5275957" y="5481816"/>
            <a:ext cx="255151" cy="318968"/>
          </a:xfrm>
          <a:prstGeom prst="rect">
            <a:avLst/>
          </a:prstGeom>
          <a:noFill/>
          <a:ln/>
        </p:spPr>
        <p:txBody>
          <a:bodyPr wrap="none" lIns="0" tIns="0" rIns="0" bIns="0" rtlCol="0" anchor="t"/>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161613"/>
                </a:solidFill>
                <a:effectLst/>
                <a:uLnTx/>
                <a:uFillTx/>
                <a:latin typeface="DM Sans Medium" pitchFamily="34" charset="0"/>
                <a:ea typeface="DM Sans Medium" pitchFamily="34" charset="-122"/>
                <a:cs typeface="DM Sans Medium" pitchFamily="34" charset="-120"/>
              </a:rPr>
              <a:t>14</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 name="Text 43"/>
          <p:cNvSpPr/>
          <p:nvPr/>
        </p:nvSpPr>
        <p:spPr>
          <a:xfrm>
            <a:off x="5764887" y="5505212"/>
            <a:ext cx="3653195" cy="272177"/>
          </a:xfrm>
          <a:prstGeom prst="rect">
            <a:avLst/>
          </a:prstGeom>
          <a:noFill/>
          <a:ln/>
        </p:spPr>
        <p:txBody>
          <a:bodyPr wrap="none" lIns="0" tIns="0" rIns="0" bIns="0" rtlCol="0" anchor="t"/>
          <a:lstStyle/>
          <a:p>
            <a:pPr marL="0" marR="0" lvl="0" indent="0" algn="l" defTabSz="914400" rtl="0" eaLnBrk="1" fontAlgn="auto" latinLnBrk="0" hangingPunct="1">
              <a:lnSpc>
                <a:spcPts val="2100"/>
              </a:lnSpc>
              <a:spcBef>
                <a:spcPts val="0"/>
              </a:spcBef>
              <a:spcAft>
                <a:spcPts val="0"/>
              </a:spcAft>
              <a:buClrTx/>
              <a:buSzTx/>
              <a:buFontTx/>
              <a:buNone/>
              <a:tabLst/>
              <a:defRPr/>
            </a:pPr>
            <a:r>
              <a:rPr lang="en-US" sz="1500" dirty="0" err="1">
                <a:solidFill>
                  <a:srgbClr val="161613"/>
                </a:solidFill>
                <a:latin typeface="Inter" pitchFamily="34" charset="0"/>
                <a:ea typeface="Inter" pitchFamily="34" charset="-122"/>
                <a:cs typeface="Inter" pitchFamily="34" charset="-120"/>
              </a:rPr>
              <a:t>Igst</a:t>
            </a:r>
            <a:r>
              <a:rPr lang="en-US" sz="1500" dirty="0">
                <a:solidFill>
                  <a:srgbClr val="161613"/>
                </a:solidFill>
                <a:latin typeface="Inter" pitchFamily="34" charset="0"/>
                <a:ea typeface="Inter" pitchFamily="34" charset="-122"/>
                <a:cs typeface="Inter" pitchFamily="34" charset="-120"/>
              </a:rPr>
              <a:t> </a:t>
            </a:r>
            <a:r>
              <a:rPr kumimoji="0" lang="en-US" sz="1500" b="0" i="0" u="none" strike="noStrike" kern="1200" cap="none" spc="0" normalizeH="0" baseline="0" noProof="0" dirty="0">
                <a:ln>
                  <a:noFill/>
                </a:ln>
                <a:solidFill>
                  <a:srgbClr val="161613"/>
                </a:solidFill>
                <a:effectLst/>
                <a:uLnTx/>
                <a:uFillTx/>
                <a:latin typeface="Inter" pitchFamily="34" charset="0"/>
                <a:ea typeface="Inter" pitchFamily="34" charset="-122"/>
                <a:cs typeface="Inter" pitchFamily="34" charset="-120"/>
              </a:rPr>
              <a:t>Act, 2017</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 name="Shape 44"/>
          <p:cNvSpPr/>
          <p:nvPr/>
        </p:nvSpPr>
        <p:spPr>
          <a:xfrm>
            <a:off x="9630728" y="5449967"/>
            <a:ext cx="382667" cy="382667"/>
          </a:xfrm>
          <a:prstGeom prst="roundRect">
            <a:avLst>
              <a:gd name="adj" fmla="val 6669"/>
            </a:avLst>
          </a:prstGeom>
          <a:solidFill>
            <a:srgbClr val="EDEBE3"/>
          </a:solidFill>
          <a:ln/>
        </p:spPr>
        <p:txBody>
          <a:bodyPr/>
          <a:lstStyle/>
          <a:p>
            <a:endParaRPr lang="en-IN" sz="1500"/>
          </a:p>
        </p:txBody>
      </p:sp>
      <p:sp>
        <p:nvSpPr>
          <p:cNvPr id="47" name="Text 45"/>
          <p:cNvSpPr/>
          <p:nvPr/>
        </p:nvSpPr>
        <p:spPr>
          <a:xfrm>
            <a:off x="9694485" y="5481816"/>
            <a:ext cx="255151" cy="318968"/>
          </a:xfrm>
          <a:prstGeom prst="rect">
            <a:avLst/>
          </a:prstGeom>
          <a:noFill/>
          <a:ln/>
        </p:spPr>
        <p:txBody>
          <a:bodyPr wrap="none" lIns="0" tIns="0" rIns="0" bIns="0" rtlCol="0" anchor="t"/>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161613"/>
                </a:solidFill>
                <a:effectLst/>
                <a:uLnTx/>
                <a:uFillTx/>
                <a:latin typeface="DM Sans Medium" pitchFamily="34" charset="0"/>
                <a:ea typeface="DM Sans Medium" pitchFamily="34" charset="-122"/>
                <a:cs typeface="DM Sans Medium" pitchFamily="34" charset="-120"/>
              </a:rPr>
              <a:t>15</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 name="Text 46"/>
          <p:cNvSpPr/>
          <p:nvPr/>
        </p:nvSpPr>
        <p:spPr>
          <a:xfrm>
            <a:off x="10183416" y="5505212"/>
            <a:ext cx="3653195" cy="272177"/>
          </a:xfrm>
          <a:prstGeom prst="rect">
            <a:avLst/>
          </a:prstGeom>
          <a:noFill/>
          <a:ln/>
        </p:spPr>
        <p:txBody>
          <a:bodyPr wrap="none" lIns="0" tIns="0" rIns="0" bIns="0" rtlCol="0" anchor="t"/>
          <a:lstStyle/>
          <a:p>
            <a:pPr marL="0" marR="0" lvl="0" indent="0" algn="l" defTabSz="914400" rtl="0" eaLnBrk="1" fontAlgn="auto" latinLnBrk="0" hangingPunct="1">
              <a:lnSpc>
                <a:spcPts val="21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161613"/>
                </a:solidFill>
                <a:effectLst/>
                <a:uLnTx/>
                <a:uFillTx/>
                <a:latin typeface="Inter" pitchFamily="34" charset="0"/>
                <a:ea typeface="Inter" pitchFamily="34" charset="-122"/>
                <a:cs typeface="Inter" pitchFamily="34" charset="-120"/>
              </a:rPr>
              <a:t>Limited Liability Partnership Act, 2008</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 name="Shape 47"/>
          <p:cNvSpPr/>
          <p:nvPr/>
        </p:nvSpPr>
        <p:spPr>
          <a:xfrm>
            <a:off x="793790" y="6172795"/>
            <a:ext cx="382667" cy="382667"/>
          </a:xfrm>
          <a:prstGeom prst="roundRect">
            <a:avLst>
              <a:gd name="adj" fmla="val 6669"/>
            </a:avLst>
          </a:prstGeom>
          <a:solidFill>
            <a:srgbClr val="EDEBE3"/>
          </a:solidFill>
          <a:ln/>
        </p:spPr>
        <p:txBody>
          <a:bodyPr/>
          <a:lstStyle/>
          <a:p>
            <a:endParaRPr lang="en-IN" sz="1500"/>
          </a:p>
        </p:txBody>
      </p:sp>
      <p:sp>
        <p:nvSpPr>
          <p:cNvPr id="50" name="Text 48"/>
          <p:cNvSpPr/>
          <p:nvPr/>
        </p:nvSpPr>
        <p:spPr>
          <a:xfrm>
            <a:off x="857548" y="6204645"/>
            <a:ext cx="255151" cy="318968"/>
          </a:xfrm>
          <a:prstGeom prst="rect">
            <a:avLst/>
          </a:prstGeom>
          <a:noFill/>
          <a:ln/>
        </p:spPr>
        <p:txBody>
          <a:bodyPr wrap="none" lIns="0" tIns="0" rIns="0" bIns="0" rtlCol="0" anchor="t"/>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161613"/>
                </a:solidFill>
                <a:effectLst/>
                <a:uLnTx/>
                <a:uFillTx/>
                <a:latin typeface="DM Sans Medium" pitchFamily="34" charset="0"/>
                <a:ea typeface="DM Sans Medium" pitchFamily="34" charset="-122"/>
                <a:cs typeface="DM Sans Medium" pitchFamily="34" charset="-120"/>
              </a:rPr>
              <a:t>16</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1" name="Text 49"/>
          <p:cNvSpPr/>
          <p:nvPr/>
        </p:nvSpPr>
        <p:spPr>
          <a:xfrm>
            <a:off x="1346478" y="6228040"/>
            <a:ext cx="3653076" cy="272177"/>
          </a:xfrm>
          <a:prstGeom prst="rect">
            <a:avLst/>
          </a:prstGeom>
          <a:noFill/>
          <a:ln/>
        </p:spPr>
        <p:txBody>
          <a:bodyPr wrap="none" lIns="0" tIns="0" rIns="0" bIns="0" rtlCol="0" anchor="t"/>
          <a:lstStyle/>
          <a:p>
            <a:pPr marL="0" marR="0" lvl="0" indent="0" algn="l" defTabSz="914400" rtl="0" eaLnBrk="1" fontAlgn="auto" latinLnBrk="0" hangingPunct="1">
              <a:lnSpc>
                <a:spcPts val="21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161613"/>
                </a:solidFill>
                <a:effectLst/>
                <a:uLnTx/>
                <a:uFillTx/>
                <a:latin typeface="Inter" pitchFamily="34" charset="0"/>
                <a:ea typeface="Inter" pitchFamily="34" charset="-122"/>
                <a:cs typeface="Inter" pitchFamily="34" charset="-120"/>
              </a:rPr>
              <a:t>Payment of Gratuity Act, 1972</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2" name="Shape 50"/>
          <p:cNvSpPr/>
          <p:nvPr/>
        </p:nvSpPr>
        <p:spPr>
          <a:xfrm>
            <a:off x="5212199" y="6172795"/>
            <a:ext cx="382667" cy="382667"/>
          </a:xfrm>
          <a:prstGeom prst="roundRect">
            <a:avLst>
              <a:gd name="adj" fmla="val 6669"/>
            </a:avLst>
          </a:prstGeom>
          <a:solidFill>
            <a:srgbClr val="EDEBE3"/>
          </a:solidFill>
          <a:ln/>
        </p:spPr>
        <p:txBody>
          <a:bodyPr/>
          <a:lstStyle/>
          <a:p>
            <a:endParaRPr lang="en-IN" sz="1500"/>
          </a:p>
        </p:txBody>
      </p:sp>
      <p:sp>
        <p:nvSpPr>
          <p:cNvPr id="53" name="Text 51"/>
          <p:cNvSpPr/>
          <p:nvPr/>
        </p:nvSpPr>
        <p:spPr>
          <a:xfrm>
            <a:off x="5275957" y="6204645"/>
            <a:ext cx="255151" cy="318968"/>
          </a:xfrm>
          <a:prstGeom prst="rect">
            <a:avLst/>
          </a:prstGeom>
          <a:noFill/>
          <a:ln/>
        </p:spPr>
        <p:txBody>
          <a:bodyPr wrap="none" lIns="0" tIns="0" rIns="0" bIns="0" rtlCol="0" anchor="t"/>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161613"/>
                </a:solidFill>
                <a:effectLst/>
                <a:uLnTx/>
                <a:uFillTx/>
                <a:latin typeface="DM Sans Medium" pitchFamily="34" charset="0"/>
                <a:ea typeface="DM Sans Medium" pitchFamily="34" charset="-122"/>
                <a:cs typeface="DM Sans Medium" pitchFamily="34" charset="-120"/>
              </a:rPr>
              <a:t>17</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4" name="Text 52"/>
          <p:cNvSpPr/>
          <p:nvPr/>
        </p:nvSpPr>
        <p:spPr>
          <a:xfrm>
            <a:off x="5764887" y="6228040"/>
            <a:ext cx="3653195" cy="272177"/>
          </a:xfrm>
          <a:prstGeom prst="rect">
            <a:avLst/>
          </a:prstGeom>
          <a:noFill/>
          <a:ln/>
        </p:spPr>
        <p:txBody>
          <a:bodyPr wrap="none" lIns="0" tIns="0" rIns="0" bIns="0" rtlCol="0" anchor="t"/>
          <a:lstStyle/>
          <a:p>
            <a:pPr marL="0" marR="0" lvl="0" indent="0" algn="l" defTabSz="914400" rtl="0" eaLnBrk="1" fontAlgn="auto" latinLnBrk="0" hangingPunct="1">
              <a:lnSpc>
                <a:spcPts val="21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161613"/>
                </a:solidFill>
                <a:effectLst/>
                <a:uLnTx/>
                <a:uFillTx/>
                <a:latin typeface="Inter" pitchFamily="34" charset="0"/>
                <a:ea typeface="Inter" pitchFamily="34" charset="-122"/>
                <a:cs typeface="Inter" pitchFamily="34" charset="-120"/>
              </a:rPr>
              <a:t>SEBI Act, 1992</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5" name="Shape 53"/>
          <p:cNvSpPr/>
          <p:nvPr/>
        </p:nvSpPr>
        <p:spPr>
          <a:xfrm>
            <a:off x="9630728" y="6172795"/>
            <a:ext cx="382667" cy="382667"/>
          </a:xfrm>
          <a:prstGeom prst="roundRect">
            <a:avLst>
              <a:gd name="adj" fmla="val 6669"/>
            </a:avLst>
          </a:prstGeom>
          <a:solidFill>
            <a:srgbClr val="EDEBE3"/>
          </a:solidFill>
          <a:ln/>
        </p:spPr>
        <p:txBody>
          <a:bodyPr/>
          <a:lstStyle/>
          <a:p>
            <a:endParaRPr lang="en-IN" sz="1500"/>
          </a:p>
        </p:txBody>
      </p:sp>
      <p:sp>
        <p:nvSpPr>
          <p:cNvPr id="56" name="Text 54"/>
          <p:cNvSpPr/>
          <p:nvPr/>
        </p:nvSpPr>
        <p:spPr>
          <a:xfrm>
            <a:off x="9694485" y="6204645"/>
            <a:ext cx="255151" cy="318968"/>
          </a:xfrm>
          <a:prstGeom prst="rect">
            <a:avLst/>
          </a:prstGeom>
          <a:noFill/>
          <a:ln/>
        </p:spPr>
        <p:txBody>
          <a:bodyPr wrap="none" lIns="0" tIns="0" rIns="0" bIns="0" rtlCol="0" anchor="t"/>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161613"/>
                </a:solidFill>
                <a:effectLst/>
                <a:uLnTx/>
                <a:uFillTx/>
                <a:latin typeface="DM Sans Medium" pitchFamily="34" charset="0"/>
                <a:ea typeface="DM Sans Medium" pitchFamily="34" charset="-122"/>
                <a:cs typeface="DM Sans Medium" pitchFamily="34" charset="-120"/>
              </a:rPr>
              <a:t>18</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7" name="Text 55"/>
          <p:cNvSpPr/>
          <p:nvPr/>
        </p:nvSpPr>
        <p:spPr>
          <a:xfrm>
            <a:off x="10183416" y="6228040"/>
            <a:ext cx="3653195" cy="272177"/>
          </a:xfrm>
          <a:prstGeom prst="rect">
            <a:avLst/>
          </a:prstGeom>
          <a:noFill/>
          <a:ln/>
        </p:spPr>
        <p:txBody>
          <a:bodyPr wrap="none" lIns="0" tIns="0" rIns="0" bIns="0" rtlCol="0" anchor="t"/>
          <a:lstStyle/>
          <a:p>
            <a:pPr marL="0" marR="0" lvl="0" indent="0" algn="l" defTabSz="914400" rtl="0" eaLnBrk="1" fontAlgn="auto" latinLnBrk="0" hangingPunct="1">
              <a:lnSpc>
                <a:spcPts val="21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161613"/>
                </a:solidFill>
                <a:effectLst/>
                <a:uLnTx/>
                <a:uFillTx/>
                <a:latin typeface="Inter" pitchFamily="34" charset="0"/>
                <a:ea typeface="Inter" pitchFamily="34" charset="-122"/>
                <a:cs typeface="Inter" pitchFamily="34" charset="-120"/>
              </a:rPr>
              <a:t>Securities Contract (Regulation) Act, 1956</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8" name="Shape 56"/>
          <p:cNvSpPr/>
          <p:nvPr/>
        </p:nvSpPr>
        <p:spPr>
          <a:xfrm>
            <a:off x="793790" y="6895624"/>
            <a:ext cx="382667" cy="382667"/>
          </a:xfrm>
          <a:prstGeom prst="roundRect">
            <a:avLst>
              <a:gd name="adj" fmla="val 6669"/>
            </a:avLst>
          </a:prstGeom>
          <a:solidFill>
            <a:srgbClr val="EDEBE3"/>
          </a:solidFill>
          <a:ln/>
        </p:spPr>
        <p:txBody>
          <a:bodyPr/>
          <a:lstStyle/>
          <a:p>
            <a:endParaRPr lang="en-IN" sz="1500"/>
          </a:p>
        </p:txBody>
      </p:sp>
      <p:sp>
        <p:nvSpPr>
          <p:cNvPr id="59" name="Text 57"/>
          <p:cNvSpPr/>
          <p:nvPr/>
        </p:nvSpPr>
        <p:spPr>
          <a:xfrm>
            <a:off x="857548" y="6927473"/>
            <a:ext cx="255151" cy="318968"/>
          </a:xfrm>
          <a:prstGeom prst="rect">
            <a:avLst/>
          </a:prstGeom>
          <a:noFill/>
          <a:ln/>
        </p:spPr>
        <p:txBody>
          <a:bodyPr wrap="none" lIns="0" tIns="0" rIns="0" bIns="0" rtlCol="0" anchor="t"/>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161613"/>
                </a:solidFill>
                <a:effectLst/>
                <a:uLnTx/>
                <a:uFillTx/>
                <a:latin typeface="DM Sans Medium" pitchFamily="34" charset="0"/>
                <a:ea typeface="DM Sans Medium" pitchFamily="34" charset="-122"/>
                <a:cs typeface="DM Sans Medium" pitchFamily="34" charset="-120"/>
              </a:rPr>
              <a:t>19</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0" name="Text 58"/>
          <p:cNvSpPr/>
          <p:nvPr/>
        </p:nvSpPr>
        <p:spPr>
          <a:xfrm>
            <a:off x="1346478" y="6950869"/>
            <a:ext cx="3653076" cy="272177"/>
          </a:xfrm>
          <a:prstGeom prst="rect">
            <a:avLst/>
          </a:prstGeom>
          <a:noFill/>
          <a:ln/>
        </p:spPr>
        <p:txBody>
          <a:bodyPr wrap="none" lIns="0" tIns="0" rIns="0" bIns="0" rtlCol="0" anchor="t"/>
          <a:lstStyle/>
          <a:p>
            <a:pPr marL="0" marR="0" lvl="0" indent="0" algn="l" defTabSz="914400" rtl="0" eaLnBrk="1" fontAlgn="auto" latinLnBrk="0" hangingPunct="1">
              <a:lnSpc>
                <a:spcPts val="21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161613"/>
                </a:solidFill>
                <a:effectLst/>
                <a:uLnTx/>
                <a:uFillTx/>
                <a:latin typeface="Inter" pitchFamily="34" charset="0"/>
                <a:ea typeface="Inter" pitchFamily="34" charset="-122"/>
                <a:cs typeface="Inter" pitchFamily="34" charset="-120"/>
              </a:rPr>
              <a:t>State Goods and Services Tax Act, 2017</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1" name="Shape 59"/>
          <p:cNvSpPr/>
          <p:nvPr/>
        </p:nvSpPr>
        <p:spPr>
          <a:xfrm>
            <a:off x="5212199" y="6895624"/>
            <a:ext cx="382667" cy="382667"/>
          </a:xfrm>
          <a:prstGeom prst="roundRect">
            <a:avLst>
              <a:gd name="adj" fmla="val 6669"/>
            </a:avLst>
          </a:prstGeom>
          <a:solidFill>
            <a:srgbClr val="EDEBE3"/>
          </a:solidFill>
          <a:ln/>
        </p:spPr>
        <p:txBody>
          <a:bodyPr/>
          <a:lstStyle/>
          <a:p>
            <a:endParaRPr lang="en-IN" sz="1500"/>
          </a:p>
        </p:txBody>
      </p:sp>
      <p:sp>
        <p:nvSpPr>
          <p:cNvPr id="62" name="Text 60"/>
          <p:cNvSpPr/>
          <p:nvPr/>
        </p:nvSpPr>
        <p:spPr>
          <a:xfrm>
            <a:off x="5275957" y="6927473"/>
            <a:ext cx="255151" cy="318968"/>
          </a:xfrm>
          <a:prstGeom prst="rect">
            <a:avLst/>
          </a:prstGeom>
          <a:noFill/>
          <a:ln/>
        </p:spPr>
        <p:txBody>
          <a:bodyPr wrap="none" lIns="0" tIns="0" rIns="0" bIns="0" rtlCol="0" anchor="t"/>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161613"/>
                </a:solidFill>
                <a:effectLst/>
                <a:uLnTx/>
                <a:uFillTx/>
                <a:latin typeface="DM Sans Medium" pitchFamily="34" charset="0"/>
                <a:ea typeface="DM Sans Medium" pitchFamily="34" charset="-122"/>
                <a:cs typeface="DM Sans Medium" pitchFamily="34" charset="-120"/>
              </a:rPr>
              <a:t>20</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3" name="Text 61"/>
          <p:cNvSpPr/>
          <p:nvPr/>
        </p:nvSpPr>
        <p:spPr>
          <a:xfrm>
            <a:off x="5764887" y="6950869"/>
            <a:ext cx="3653195" cy="544354"/>
          </a:xfrm>
          <a:prstGeom prst="rect">
            <a:avLst/>
          </a:prstGeom>
          <a:noFill/>
          <a:ln/>
        </p:spPr>
        <p:txBody>
          <a:bodyPr wrap="square" lIns="0" tIns="0" rIns="0" bIns="0" rtlCol="0" anchor="t"/>
          <a:lstStyle/>
          <a:p>
            <a:pPr marL="0" marR="0" lvl="0" indent="0" algn="l" defTabSz="914400" rtl="0" eaLnBrk="1" fontAlgn="auto" latinLnBrk="0" hangingPunct="1">
              <a:lnSpc>
                <a:spcPts val="21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161613"/>
                </a:solidFill>
                <a:effectLst/>
                <a:uLnTx/>
                <a:uFillTx/>
                <a:latin typeface="Inter" pitchFamily="34" charset="0"/>
                <a:ea typeface="Inter" pitchFamily="34" charset="-122"/>
                <a:cs typeface="Inter" pitchFamily="34" charset="-120"/>
              </a:rPr>
              <a:t>Union Territories Goods and Services Tax Act, 2017</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4" name="Shape 62"/>
          <p:cNvSpPr/>
          <p:nvPr/>
        </p:nvSpPr>
        <p:spPr>
          <a:xfrm>
            <a:off x="9630728" y="6895624"/>
            <a:ext cx="382667" cy="382667"/>
          </a:xfrm>
          <a:prstGeom prst="roundRect">
            <a:avLst>
              <a:gd name="adj" fmla="val 6669"/>
            </a:avLst>
          </a:prstGeom>
          <a:solidFill>
            <a:srgbClr val="EDEBE3"/>
          </a:solidFill>
          <a:ln/>
        </p:spPr>
        <p:txBody>
          <a:bodyPr/>
          <a:lstStyle/>
          <a:p>
            <a:endParaRPr lang="en-IN" sz="1500"/>
          </a:p>
        </p:txBody>
      </p:sp>
      <p:sp>
        <p:nvSpPr>
          <p:cNvPr id="65" name="Text 63"/>
          <p:cNvSpPr/>
          <p:nvPr/>
        </p:nvSpPr>
        <p:spPr>
          <a:xfrm>
            <a:off x="9694485" y="6927473"/>
            <a:ext cx="255151" cy="318968"/>
          </a:xfrm>
          <a:prstGeom prst="rect">
            <a:avLst/>
          </a:prstGeom>
          <a:noFill/>
          <a:ln/>
        </p:spPr>
        <p:txBody>
          <a:bodyPr wrap="none" lIns="0" tIns="0" rIns="0" bIns="0" rtlCol="0" anchor="t"/>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161613"/>
                </a:solidFill>
                <a:effectLst/>
                <a:uLnTx/>
                <a:uFillTx/>
                <a:latin typeface="DM Sans Medium" pitchFamily="34" charset="0"/>
                <a:ea typeface="DM Sans Medium" pitchFamily="34" charset="-122"/>
                <a:cs typeface="DM Sans Medium" pitchFamily="34" charset="-120"/>
              </a:rPr>
              <a:t>21</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6" name="Text 64"/>
          <p:cNvSpPr/>
          <p:nvPr/>
        </p:nvSpPr>
        <p:spPr>
          <a:xfrm>
            <a:off x="10183416" y="6950869"/>
            <a:ext cx="3653195" cy="544354"/>
          </a:xfrm>
          <a:prstGeom prst="rect">
            <a:avLst/>
          </a:prstGeom>
          <a:noFill/>
          <a:ln/>
        </p:spPr>
        <p:txBody>
          <a:bodyPr wrap="square" lIns="0" tIns="0" rIns="0" bIns="0" rtlCol="0" anchor="t"/>
          <a:lstStyle/>
          <a:p>
            <a:pPr marL="0" marR="0" lvl="0" indent="0" algn="l" defTabSz="914400" rtl="0" eaLnBrk="1" fontAlgn="auto" latinLnBrk="0" hangingPunct="1">
              <a:lnSpc>
                <a:spcPts val="21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161613"/>
                </a:solidFill>
                <a:effectLst/>
                <a:uLnTx/>
                <a:uFillTx/>
                <a:latin typeface="Inter" pitchFamily="34" charset="0"/>
                <a:ea typeface="Inter" pitchFamily="34" charset="-122"/>
                <a:cs typeface="Inter" pitchFamily="34" charset="-120"/>
              </a:rPr>
              <a:t>Any other relevant law applicable to the trust's operations</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3760351"/>
            <a:ext cx="5670590" cy="708779"/>
          </a:xfrm>
          <a:prstGeom prst="rect">
            <a:avLst/>
          </a:prstGeom>
          <a:noFill/>
          <a:ln/>
        </p:spPr>
        <p:txBody>
          <a:bodyPr wrap="none" lIns="0" tIns="0" rIns="0" bIns="0" rtlCol="0" anchor="t"/>
          <a:lstStyle/>
          <a:p>
            <a:pPr marL="0" marR="0" lvl="0" indent="0" algn="l" defTabSz="914400" rtl="0" eaLnBrk="1" fontAlgn="auto" latinLnBrk="0" hangingPunct="1">
              <a:lnSpc>
                <a:spcPts val="5550"/>
              </a:lnSpc>
              <a:spcBef>
                <a:spcPts val="0"/>
              </a:spcBef>
              <a:spcAft>
                <a:spcPts val="0"/>
              </a:spcAft>
              <a:buClrTx/>
              <a:buSzTx/>
              <a:buFontTx/>
              <a:buNone/>
              <a:tabLst/>
              <a:defRPr/>
            </a:pPr>
            <a:r>
              <a:rPr kumimoji="0" lang="en-US" sz="4450" b="0" i="0" u="none" strike="noStrike" kern="1200" cap="none" spc="0" normalizeH="0" baseline="0" noProof="0" dirty="0">
                <a:ln>
                  <a:noFill/>
                </a:ln>
                <a:solidFill>
                  <a:srgbClr val="161613"/>
                </a:solidFill>
                <a:effectLst/>
                <a:uLnTx/>
                <a:uFillTx/>
                <a:latin typeface="DM Sans Medium" pitchFamily="34" charset="0"/>
                <a:ea typeface="DM Sans Medium" pitchFamily="34" charset="-122"/>
                <a:cs typeface="DM Sans Medium" pitchFamily="34" charset="-120"/>
              </a:rPr>
              <a:t>Judgements</a:t>
            </a:r>
            <a:endParaRPr kumimoji="0" lang="en-US" sz="44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630400" cy="82296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endParaRPr kumimoji="0" lang="en-US" sz="216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3" name="Rectangle 2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1"/>
            <a:ext cx="14630398" cy="1891146"/>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endParaRPr kumimoji="0" lang="en-US" sz="216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754629" y="0"/>
            <a:ext cx="4875772" cy="1891694"/>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endParaRPr kumimoji="0" lang="en-US" sz="216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369333" y="-6369333"/>
            <a:ext cx="1891735" cy="146304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endParaRPr kumimoji="0" lang="en-US" sz="216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4171F94B-6638-8A89-3745-8BFF97E0A72C}"/>
              </a:ext>
            </a:extLst>
          </p:cNvPr>
          <p:cNvSpPr>
            <a:spLocks noGrp="1"/>
          </p:cNvSpPr>
          <p:nvPr>
            <p:ph type="ctrTitle"/>
          </p:nvPr>
        </p:nvSpPr>
        <p:spPr>
          <a:xfrm>
            <a:off x="819835" y="466838"/>
            <a:ext cx="13295021" cy="1053275"/>
          </a:xfrm>
        </p:spPr>
        <p:txBody>
          <a:bodyPr vert="horz" lIns="109728" tIns="54864" rIns="109728" bIns="54864" rtlCol="0" anchor="ctr">
            <a:noAutofit/>
          </a:bodyPr>
          <a:lstStyle/>
          <a:p>
            <a:pPr algn="l"/>
            <a:r>
              <a:rPr lang="en-US" sz="4000" b="1" dirty="0">
                <a:solidFill>
                  <a:schemeClr val="bg1"/>
                </a:solidFill>
              </a:rPr>
              <a:t>Delay in Filing Form 10 Condoned Due to Technical Glitches</a:t>
            </a:r>
            <a:endParaRPr lang="en-US" sz="3720" b="1" dirty="0">
              <a:solidFill>
                <a:schemeClr val="bg1"/>
              </a:solidFill>
            </a:endParaRPr>
          </a:p>
        </p:txBody>
      </p:sp>
      <p:sp>
        <p:nvSpPr>
          <p:cNvPr id="3" name="Content Placeholder 2">
            <a:extLst>
              <a:ext uri="{FF2B5EF4-FFF2-40B4-BE49-F238E27FC236}">
                <a16:creationId xmlns:a16="http://schemas.microsoft.com/office/drawing/2014/main" id="{C908F35A-CC70-8F08-A04A-268B7AC6CA65}"/>
              </a:ext>
            </a:extLst>
          </p:cNvPr>
          <p:cNvSpPr txBox="1">
            <a:spLocks/>
          </p:cNvSpPr>
          <p:nvPr/>
        </p:nvSpPr>
        <p:spPr>
          <a:xfrm>
            <a:off x="6827520" y="1986949"/>
            <a:ext cx="7461504" cy="5950043"/>
          </a:xfrm>
          <a:prstGeom prst="rect">
            <a:avLst/>
          </a:prstGeom>
        </p:spPr>
        <p:txBody>
          <a:bodyPr vert="horz" lIns="109728" tIns="54864" rIns="109728" bIns="54864"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1097280" rtl="0" eaLnBrk="1" fontAlgn="auto" latinLnBrk="0" hangingPunct="1">
              <a:lnSpc>
                <a:spcPct val="100000"/>
              </a:lnSpc>
              <a:spcBef>
                <a:spcPts val="720"/>
              </a:spcBef>
              <a:spcAft>
                <a:spcPts val="720"/>
              </a:spcAft>
              <a:buClrTx/>
              <a:buSzTx/>
              <a:buFont typeface="Arial" panose="020B0604020202020204" pitchFamily="34" charset="0"/>
              <a:buNone/>
              <a:tabLst/>
              <a:defRPr/>
            </a:pPr>
            <a:r>
              <a:rPr kumimoji="0" lang="en-IN" sz="2400" b="1" i="0" u="none" strike="noStrike" kern="1200" cap="none" spc="0" normalizeH="0" baseline="0" noProof="0" dirty="0">
                <a:ln>
                  <a:noFill/>
                </a:ln>
                <a:solidFill>
                  <a:prstClr val="black"/>
                </a:solidFill>
                <a:effectLst/>
                <a:uLnTx/>
                <a:uFillTx/>
                <a:latin typeface="Aptos" panose="02110004020202020204"/>
                <a:ea typeface="+mn-ea"/>
                <a:cs typeface="+mn-cs"/>
              </a:rPr>
              <a:t>KSB Care Charitable Trust vs CIT (Exemption) [Bombay HC, 178 taxmann.com 771]</a:t>
            </a:r>
          </a:p>
          <a:p>
            <a:pPr marL="0" marR="0" lvl="0" indent="0" algn="just" defTabSz="914400" rtl="0" eaLnBrk="1" fontAlgn="auto" latinLnBrk="0" hangingPunct="1">
              <a:lnSpc>
                <a:spcPct val="100000"/>
              </a:lnSpc>
              <a:spcBef>
                <a:spcPts val="0"/>
              </a:spcBef>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Aptos" panose="02110004020202020204"/>
                <a:ea typeface="+mn-ea"/>
                <a:cs typeface="+mn-cs"/>
              </a:rPr>
              <a:t>The </a:t>
            </a:r>
            <a:r>
              <a:rPr kumimoji="0" lang="en-US" sz="2000" b="0" i="0" u="none" strike="noStrike" kern="1200" cap="none" spc="0" normalizeH="0" baseline="0" noProof="0" dirty="0" err="1">
                <a:ln>
                  <a:noFill/>
                </a:ln>
                <a:solidFill>
                  <a:prstClr val="black"/>
                </a:solidFill>
                <a:effectLst/>
                <a:uLnTx/>
                <a:uFillTx/>
                <a:latin typeface="Aptos" panose="02110004020202020204"/>
                <a:ea typeface="+mn-ea"/>
                <a:cs typeface="+mn-cs"/>
              </a:rPr>
              <a:t>assessee</a:t>
            </a:r>
            <a:r>
              <a:rPr lang="en-US" sz="2000" dirty="0">
                <a:solidFill>
                  <a:prstClr val="black"/>
                </a:solidFill>
                <a:latin typeface="Aptos" panose="02110004020202020204"/>
              </a:rPr>
              <a:t> </a:t>
            </a:r>
            <a:r>
              <a:rPr kumimoji="0" lang="en-US" sz="2000" b="0" i="0" u="none" strike="noStrike" kern="1200" cap="none" spc="0" normalizeH="0" baseline="0" noProof="0" dirty="0">
                <a:ln>
                  <a:noFill/>
                </a:ln>
                <a:solidFill>
                  <a:prstClr val="black"/>
                </a:solidFill>
                <a:effectLst/>
                <a:uLnTx/>
                <a:uFillTx/>
                <a:latin typeface="Aptos" panose="02110004020202020204"/>
                <a:ea typeface="+mn-ea"/>
                <a:cs typeface="+mn-cs"/>
              </a:rPr>
              <a:t>filed its return claiming exemption under Se 11(2). However, it submitted Form 9A instead of Form 10. The trust subsequently filed Form 10 and sought condonation of delay, which was rejected by the Commissioner (Exemption).</a:t>
            </a:r>
          </a:p>
          <a:p>
            <a:pPr marL="0" marR="0" lvl="0" indent="0" algn="just" defTabSz="914400" rtl="0" eaLnBrk="1" fontAlgn="auto" latinLnBrk="0" hangingPunct="1">
              <a:lnSpc>
                <a:spcPct val="100000"/>
              </a:lnSpc>
              <a:spcBef>
                <a:spcPts val="0"/>
              </a:spcBef>
              <a:buClrTx/>
              <a:buSzTx/>
              <a:buFont typeface="Arial" panose="020B0604020202020204" pitchFamily="34" charset="0"/>
              <a:buNone/>
              <a:tabLst/>
              <a:defRPr/>
            </a:pPr>
            <a:endParaRPr lang="en-US" sz="2000" dirty="0">
              <a:solidFill>
                <a:prstClr val="black"/>
              </a:solidFill>
              <a:latin typeface="Aptos" panose="02110004020202020204"/>
            </a:endParaRPr>
          </a:p>
          <a:p>
            <a:pPr marL="0" marR="0" lvl="0" indent="0" algn="just" defTabSz="914400" rtl="0" eaLnBrk="1" fontAlgn="auto" latinLnBrk="0" hangingPunct="1">
              <a:lnSpc>
                <a:spcPct val="100000"/>
              </a:lnSpc>
              <a:spcBef>
                <a:spcPts val="0"/>
              </a:spcBef>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just" defTabSz="914400" rtl="0" eaLnBrk="1" fontAlgn="auto" latinLnBrk="0" hangingPunct="1">
              <a:lnSpc>
                <a:spcPct val="100000"/>
              </a:lnSpc>
              <a:spcBef>
                <a:spcPts val="0"/>
              </a:spcBef>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Aptos" panose="02110004020202020204"/>
                <a:ea typeface="+mn-ea"/>
                <a:cs typeface="+mn-cs"/>
              </a:rPr>
              <a:t>The Bombay High Court noted that the </a:t>
            </a:r>
            <a:r>
              <a:rPr kumimoji="0" lang="en-US" sz="2000" b="0" i="0" u="none" strike="noStrike" kern="1200" cap="none" spc="0" normalizeH="0" baseline="0" noProof="0" dirty="0" err="1">
                <a:ln>
                  <a:noFill/>
                </a:ln>
                <a:solidFill>
                  <a:prstClr val="black"/>
                </a:solidFill>
                <a:effectLst/>
                <a:uLnTx/>
                <a:uFillTx/>
                <a:latin typeface="Aptos" panose="02110004020202020204"/>
                <a:ea typeface="+mn-ea"/>
                <a:cs typeface="+mn-cs"/>
              </a:rPr>
              <a:t>assessee</a:t>
            </a:r>
            <a:r>
              <a:rPr kumimoji="0" lang="en-US" sz="2000" b="0" i="0" u="none" strike="noStrike" kern="1200" cap="none" spc="0" normalizeH="0" baseline="0" noProof="0" dirty="0">
                <a:ln>
                  <a:noFill/>
                </a:ln>
                <a:solidFill>
                  <a:prstClr val="black"/>
                </a:solidFill>
                <a:effectLst/>
                <a:uLnTx/>
                <a:uFillTx/>
                <a:latin typeface="Aptos" panose="02110004020202020204"/>
                <a:ea typeface="+mn-ea"/>
                <a:cs typeface="+mn-cs"/>
              </a:rPr>
              <a:t> had genuinely accumulated income and utilized it for charitable purposes within the permissible time frame. Since technical glitches were common during the transition to electronic filing, the Court held that the delay was procedural and bona fide. It ruled that substantial compliance must prevail over procedural defaults, quashed the rejection order, and allowed the exemption—emphasizing a justice-oriented approach for charitable institutions.</a:t>
            </a:r>
          </a:p>
        </p:txBody>
      </p:sp>
      <p:pic>
        <p:nvPicPr>
          <p:cNvPr id="4" name="Picture 3" descr="A statue of a person holding a scale&#10;&#10;Description automatically generated">
            <a:extLst>
              <a:ext uri="{FF2B5EF4-FFF2-40B4-BE49-F238E27FC236}">
                <a16:creationId xmlns:a16="http://schemas.microsoft.com/office/drawing/2014/main" id="{0F110AD2-9F8B-F5AE-5323-1D5DEEAC5E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1891147"/>
            <a:ext cx="6278882" cy="6338454"/>
          </a:xfrm>
          <a:prstGeom prst="rect">
            <a:avLst/>
          </a:prstGeom>
        </p:spPr>
      </p:pic>
      <p:sp>
        <p:nvSpPr>
          <p:cNvPr id="5" name="TextBox 4">
            <a:extLst>
              <a:ext uri="{FF2B5EF4-FFF2-40B4-BE49-F238E27FC236}">
                <a16:creationId xmlns:a16="http://schemas.microsoft.com/office/drawing/2014/main" id="{673CBC64-52D7-FF7C-A2D1-157169AAA9D5}"/>
              </a:ext>
            </a:extLst>
          </p:cNvPr>
          <p:cNvSpPr txBox="1"/>
          <p:nvPr/>
        </p:nvSpPr>
        <p:spPr>
          <a:xfrm>
            <a:off x="10802112" y="7744445"/>
            <a:ext cx="360883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prstClr val="white">
                    <a:lumMod val="75000"/>
                  </a:prstClr>
                </a:solidFill>
                <a:effectLst/>
                <a:uLnTx/>
                <a:uFillTx/>
                <a:latin typeface="Aptos" panose="02110004020202020204"/>
                <a:ea typeface="+mn-ea"/>
                <a:cs typeface="+mn-cs"/>
              </a:rPr>
              <a:t>Adv. Srinarayan Toshniwal, CA, CS </a:t>
            </a:r>
          </a:p>
        </p:txBody>
      </p:sp>
    </p:spTree>
    <p:extLst>
      <p:ext uri="{BB962C8B-B14F-4D97-AF65-F5344CB8AC3E}">
        <p14:creationId xmlns:p14="http://schemas.microsoft.com/office/powerpoint/2010/main" val="28214600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624F717-E633-1F8B-920E-49128DBAF50D}"/>
            </a:ext>
          </a:extLst>
        </p:cNvPr>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ECC38C25-0469-378A-774C-80CC706E6D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630400" cy="82296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endParaRPr kumimoji="0" lang="en-US" sz="216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3" name="Rectangle 22">
            <a:extLst>
              <a:ext uri="{FF2B5EF4-FFF2-40B4-BE49-F238E27FC236}">
                <a16:creationId xmlns:a16="http://schemas.microsoft.com/office/drawing/2014/main" id="{6A6B09ED-E2E5-8904-9F95-D3F1E0782C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1"/>
            <a:ext cx="14630398" cy="1891146"/>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endParaRPr kumimoji="0" lang="en-US" sz="216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Rectangle 12">
            <a:extLst>
              <a:ext uri="{FF2B5EF4-FFF2-40B4-BE49-F238E27FC236}">
                <a16:creationId xmlns:a16="http://schemas.microsoft.com/office/drawing/2014/main" id="{C78BC2AB-0194-C702-00FD-900D3449A8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754629" y="0"/>
            <a:ext cx="4875772" cy="1891694"/>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endParaRPr kumimoji="0" lang="en-US" sz="216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Rectangle 14">
            <a:extLst>
              <a:ext uri="{FF2B5EF4-FFF2-40B4-BE49-F238E27FC236}">
                <a16:creationId xmlns:a16="http://schemas.microsoft.com/office/drawing/2014/main" id="{05AB800D-A7D3-AAB2-A5F9-68151FBFA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369333" y="-6369333"/>
            <a:ext cx="1891735" cy="146304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endParaRPr kumimoji="0" lang="en-US" sz="216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CA364F55-23A8-40B4-AC60-522B9AE5468F}"/>
              </a:ext>
            </a:extLst>
          </p:cNvPr>
          <p:cNvSpPr>
            <a:spLocks noGrp="1"/>
          </p:cNvSpPr>
          <p:nvPr>
            <p:ph type="ctrTitle"/>
          </p:nvPr>
        </p:nvSpPr>
        <p:spPr>
          <a:xfrm>
            <a:off x="964975" y="466838"/>
            <a:ext cx="12446225" cy="1053275"/>
          </a:xfrm>
        </p:spPr>
        <p:txBody>
          <a:bodyPr vert="horz" lIns="109728" tIns="54864" rIns="109728" bIns="54864" rtlCol="0" anchor="ctr">
            <a:noAutofit/>
          </a:bodyPr>
          <a:lstStyle/>
          <a:p>
            <a:pPr algn="l"/>
            <a:r>
              <a:rPr lang="en-US" sz="3720" b="1" dirty="0">
                <a:solidFill>
                  <a:schemeClr val="bg1"/>
                </a:solidFill>
              </a:rPr>
              <a:t> </a:t>
            </a:r>
            <a:r>
              <a:rPr lang="en-US" sz="4000" b="1" dirty="0">
                <a:solidFill>
                  <a:schemeClr val="bg1"/>
                </a:solidFill>
              </a:rPr>
              <a:t>Condonation Granted for Delay in E-Verification of Form      10B</a:t>
            </a:r>
            <a:endParaRPr lang="en-US" sz="3720" b="1" dirty="0">
              <a:solidFill>
                <a:schemeClr val="bg1"/>
              </a:solidFill>
            </a:endParaRPr>
          </a:p>
        </p:txBody>
      </p:sp>
      <p:sp>
        <p:nvSpPr>
          <p:cNvPr id="3" name="Content Placeholder 2">
            <a:extLst>
              <a:ext uri="{FF2B5EF4-FFF2-40B4-BE49-F238E27FC236}">
                <a16:creationId xmlns:a16="http://schemas.microsoft.com/office/drawing/2014/main" id="{AD7CEA0B-E96D-FDB8-C7FB-53051EC02341}"/>
              </a:ext>
            </a:extLst>
          </p:cNvPr>
          <p:cNvSpPr txBox="1">
            <a:spLocks/>
          </p:cNvSpPr>
          <p:nvPr/>
        </p:nvSpPr>
        <p:spPr>
          <a:xfrm>
            <a:off x="6827520" y="1986949"/>
            <a:ext cx="7461504" cy="5950043"/>
          </a:xfrm>
          <a:prstGeom prst="rect">
            <a:avLst/>
          </a:prstGeom>
        </p:spPr>
        <p:txBody>
          <a:bodyPr vert="horz" lIns="109728" tIns="54864" rIns="109728" bIns="54864"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1097280" rtl="0" eaLnBrk="1" fontAlgn="auto" latinLnBrk="0" hangingPunct="1">
              <a:lnSpc>
                <a:spcPct val="100000"/>
              </a:lnSpc>
              <a:spcBef>
                <a:spcPts val="720"/>
              </a:spcBef>
              <a:spcAft>
                <a:spcPts val="720"/>
              </a:spcAft>
              <a:buClrTx/>
              <a:buSzTx/>
              <a:buFont typeface="Arial" panose="020B0604020202020204" pitchFamily="34" charset="0"/>
              <a:buNone/>
              <a:tabLst/>
              <a:defRPr/>
            </a:pPr>
            <a:r>
              <a:rPr kumimoji="0" lang="en-IN" sz="2400" b="1" i="0" u="none" strike="noStrike" kern="1200" cap="none" spc="0" normalizeH="0" baseline="0" noProof="0" dirty="0">
                <a:ln>
                  <a:noFill/>
                </a:ln>
                <a:solidFill>
                  <a:prstClr val="black"/>
                </a:solidFill>
                <a:effectLst/>
                <a:uLnTx/>
                <a:uFillTx/>
                <a:latin typeface="Aptos" panose="02110004020202020204"/>
                <a:ea typeface="+mn-ea"/>
                <a:cs typeface="+mn-cs"/>
              </a:rPr>
              <a:t>International Resources for Fairer Trade v. CIT, [Allahabad HC, 44 taxmann.com 299]</a:t>
            </a:r>
            <a:endParaRPr kumimoji="0" lang="en-IN" sz="24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Aptos" panose="02110004020202020204"/>
                <a:ea typeface="+mn-ea"/>
                <a:cs typeface="+mn-cs"/>
              </a:rPr>
              <a:t>The </a:t>
            </a:r>
            <a:r>
              <a:rPr kumimoji="0" lang="en-US" sz="2000" b="0" i="0" u="none" strike="noStrike" kern="1200" cap="none" spc="0" normalizeH="0" baseline="0" noProof="0" dirty="0" err="1">
                <a:ln>
                  <a:noFill/>
                </a:ln>
                <a:solidFill>
                  <a:prstClr val="black"/>
                </a:solidFill>
                <a:effectLst/>
                <a:uLnTx/>
                <a:uFillTx/>
                <a:latin typeface="Aptos" panose="02110004020202020204"/>
                <a:ea typeface="+mn-ea"/>
                <a:cs typeface="+mn-cs"/>
              </a:rPr>
              <a:t>assessee</a:t>
            </a:r>
            <a:r>
              <a:rPr kumimoji="0" lang="en-US" sz="2000" b="0" i="0" u="none" strike="noStrike" kern="1200" cap="none" spc="0" normalizeH="0" baseline="0" noProof="0" dirty="0">
                <a:ln>
                  <a:noFill/>
                </a:ln>
                <a:solidFill>
                  <a:prstClr val="black"/>
                </a:solidFill>
                <a:effectLst/>
                <a:uLnTx/>
                <a:uFillTx/>
                <a:latin typeface="Aptos" panose="02110004020202020204"/>
                <a:ea typeface="+mn-ea"/>
                <a:cs typeface="+mn-cs"/>
              </a:rPr>
              <a:t>-trust obtained its </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audit report in Form 10B</a:t>
            </a:r>
            <a:r>
              <a:rPr kumimoji="0" lang="en-US" sz="2000" b="0" i="0" u="none" strike="noStrike" kern="1200" cap="none" spc="0" normalizeH="0" baseline="0" noProof="0" dirty="0">
                <a:ln>
                  <a:noFill/>
                </a:ln>
                <a:solidFill>
                  <a:prstClr val="black"/>
                </a:solidFill>
                <a:effectLst/>
                <a:uLnTx/>
                <a:uFillTx/>
                <a:latin typeface="Aptos" panose="02110004020202020204"/>
                <a:ea typeface="+mn-ea"/>
                <a:cs typeface="+mn-cs"/>
              </a:rPr>
              <a:t> within time but failed to </a:t>
            </a:r>
            <a:r>
              <a:rPr kumimoji="0" lang="en-US" sz="2000" b="0" i="0" u="none" strike="noStrike" kern="1200" cap="none" spc="0" normalizeH="0" baseline="0" noProof="0" dirty="0" err="1">
                <a:ln>
                  <a:noFill/>
                </a:ln>
                <a:solidFill>
                  <a:prstClr val="black"/>
                </a:solidFill>
                <a:effectLst/>
                <a:uLnTx/>
                <a:uFillTx/>
                <a:latin typeface="Aptos" panose="02110004020202020204"/>
                <a:ea typeface="+mn-ea"/>
                <a:cs typeface="+mn-cs"/>
              </a:rPr>
              <a:t>e-verify</a:t>
            </a:r>
            <a:r>
              <a:rPr kumimoji="0" lang="en-US" sz="2000" b="0" i="0" u="none" strike="noStrike" kern="1200" cap="none" spc="0" normalizeH="0" baseline="0" noProof="0" dirty="0">
                <a:ln>
                  <a:noFill/>
                </a:ln>
                <a:solidFill>
                  <a:prstClr val="black"/>
                </a:solidFill>
                <a:effectLst/>
                <a:uLnTx/>
                <a:uFillTx/>
                <a:latin typeface="Aptos" panose="02110004020202020204"/>
                <a:ea typeface="+mn-ea"/>
                <a:cs typeface="+mn-cs"/>
              </a:rPr>
              <a:t> it before filing its return due to the oversight of its accountant, who subsequently left employment. On discovering the lapse, the trust e-verified the report, filed a revised return, and applied for condonation of a </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447-day delay</a:t>
            </a:r>
            <a:r>
              <a:rPr kumimoji="0" lang="en-US" sz="2000" i="0" u="none" strike="noStrike" kern="1200" cap="none" spc="0" normalizeH="0" baseline="0" noProof="0" dirty="0">
                <a:ln>
                  <a:noFill/>
                </a:ln>
                <a:solidFill>
                  <a:prstClr val="black"/>
                </a:solidFill>
                <a:effectLst/>
                <a:uLnTx/>
                <a:uFillTx/>
                <a:latin typeface="Aptos" panose="02110004020202020204"/>
                <a:ea typeface="+mn-ea"/>
                <a:cs typeface="+mn-cs"/>
              </a:rPr>
              <a:t>,</a:t>
            </a:r>
            <a:r>
              <a:rPr kumimoji="0" lang="en-US" sz="2000" b="0" i="0" u="none" strike="noStrike" kern="1200" cap="none" spc="0" normalizeH="0" baseline="0" noProof="0" dirty="0">
                <a:ln>
                  <a:noFill/>
                </a:ln>
                <a:solidFill>
                  <a:prstClr val="black"/>
                </a:solidFill>
                <a:effectLst/>
                <a:uLnTx/>
                <a:uFillTx/>
                <a:latin typeface="Aptos" panose="02110004020202020204"/>
                <a:ea typeface="+mn-ea"/>
                <a:cs typeface="+mn-cs"/>
              </a:rPr>
              <a:t> which the Commissioner (Exemption) refused to grant.</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Aptos" panose="02110004020202020204"/>
                <a:ea typeface="+mn-ea"/>
                <a:cs typeface="+mn-cs"/>
              </a:rPr>
              <a:t>The Bombay High Court observed that the audit report had been prepared on time and filed with other authorities, evidencing no mala fide intent. Holding that the delay arose from </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human error and not negligence</a:t>
            </a:r>
            <a:r>
              <a:rPr kumimoji="0" lang="en-US" sz="2000" b="0" i="0" u="none" strike="noStrike" kern="1200" cap="none" spc="0" normalizeH="0" baseline="0" noProof="0" dirty="0">
                <a:ln>
                  <a:noFill/>
                </a:ln>
                <a:solidFill>
                  <a:prstClr val="black"/>
                </a:solidFill>
                <a:effectLst/>
                <a:uLnTx/>
                <a:uFillTx/>
                <a:latin typeface="Aptos" panose="02110004020202020204"/>
                <a:ea typeface="+mn-ea"/>
                <a:cs typeface="+mn-cs"/>
              </a:rPr>
              <a:t>, the Court set aside the rejection order. It emphasized that denial of exemption on purely technical grounds would cause </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genuine hardship</a:t>
            </a:r>
            <a:r>
              <a:rPr kumimoji="0" lang="en-US" sz="2000" b="0" i="0" u="none" strike="noStrike" kern="1200" cap="none" spc="0" normalizeH="0" baseline="0" noProof="0" dirty="0">
                <a:ln>
                  <a:noFill/>
                </a:ln>
                <a:solidFill>
                  <a:prstClr val="black"/>
                </a:solidFill>
                <a:effectLst/>
                <a:uLnTx/>
                <a:uFillTx/>
                <a:latin typeface="Aptos" panose="02110004020202020204"/>
                <a:ea typeface="+mn-ea"/>
                <a:cs typeface="+mn-cs"/>
              </a:rPr>
              <a:t>, reaffirming that </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procedural irregularities should not defeat bona fide charitable compliance</a:t>
            </a:r>
            <a:r>
              <a:rPr kumimoji="0" lang="en-US" sz="2000" b="0" i="0" u="none" strike="noStrike" kern="1200" cap="none" spc="0" normalizeH="0" baseline="0" noProof="0" dirty="0">
                <a:ln>
                  <a:noFill/>
                </a:ln>
                <a:solidFill>
                  <a:prstClr val="black"/>
                </a:solidFill>
                <a:effectLst/>
                <a:uLnTx/>
                <a:uFillTx/>
                <a:latin typeface="Aptos" panose="02110004020202020204"/>
                <a:ea typeface="+mn-ea"/>
                <a:cs typeface="+mn-cs"/>
              </a:rPr>
              <a:t> when the substantive requirements of Section 11 are satisfied.</a:t>
            </a:r>
          </a:p>
        </p:txBody>
      </p:sp>
      <p:sp>
        <p:nvSpPr>
          <p:cNvPr id="5" name="TextBox 4">
            <a:extLst>
              <a:ext uri="{FF2B5EF4-FFF2-40B4-BE49-F238E27FC236}">
                <a16:creationId xmlns:a16="http://schemas.microsoft.com/office/drawing/2014/main" id="{F1A46E93-AEB1-14BB-65A4-4941C4A0C80A}"/>
              </a:ext>
            </a:extLst>
          </p:cNvPr>
          <p:cNvSpPr txBox="1"/>
          <p:nvPr/>
        </p:nvSpPr>
        <p:spPr>
          <a:xfrm>
            <a:off x="10802112" y="7744445"/>
            <a:ext cx="360883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prstClr val="white">
                    <a:lumMod val="75000"/>
                  </a:prstClr>
                </a:solidFill>
                <a:effectLst/>
                <a:uLnTx/>
                <a:uFillTx/>
                <a:latin typeface="Aptos" panose="02110004020202020204"/>
                <a:ea typeface="+mn-ea"/>
                <a:cs typeface="+mn-cs"/>
              </a:rPr>
              <a:t>Adv. Srinarayan Toshniwal, CA, CS </a:t>
            </a:r>
          </a:p>
        </p:txBody>
      </p:sp>
      <p:pic>
        <p:nvPicPr>
          <p:cNvPr id="4" name="Picture 3" descr="A statue of a person holding a scale&#10;&#10;Description automatically generated">
            <a:extLst>
              <a:ext uri="{FF2B5EF4-FFF2-40B4-BE49-F238E27FC236}">
                <a16:creationId xmlns:a16="http://schemas.microsoft.com/office/drawing/2014/main" id="{5ED834EE-B168-02FC-8634-E87AFD03CD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1891147"/>
            <a:ext cx="6278882" cy="6338454"/>
          </a:xfrm>
          <a:prstGeom prst="rect">
            <a:avLst/>
          </a:prstGeom>
        </p:spPr>
      </p:pic>
    </p:spTree>
    <p:extLst>
      <p:ext uri="{BB962C8B-B14F-4D97-AF65-F5344CB8AC3E}">
        <p14:creationId xmlns:p14="http://schemas.microsoft.com/office/powerpoint/2010/main" val="29070854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F2F8C9A-AAF5-7CEF-E13C-CFF3761A8A52}"/>
            </a:ext>
          </a:extLst>
        </p:cNvPr>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C0D173CF-609D-AFCA-DC1A-57DA41A08C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630400" cy="82296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endParaRPr kumimoji="0" lang="en-US" sz="216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3" name="Rectangle 22">
            <a:extLst>
              <a:ext uri="{FF2B5EF4-FFF2-40B4-BE49-F238E27FC236}">
                <a16:creationId xmlns:a16="http://schemas.microsoft.com/office/drawing/2014/main" id="{EAA71FF2-7255-BD53-56FC-50FA5E870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1"/>
            <a:ext cx="14630398" cy="1891146"/>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endParaRPr kumimoji="0" lang="en-US" sz="216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Rectangle 12">
            <a:extLst>
              <a:ext uri="{FF2B5EF4-FFF2-40B4-BE49-F238E27FC236}">
                <a16:creationId xmlns:a16="http://schemas.microsoft.com/office/drawing/2014/main" id="{76B1D84F-F4C2-A820-5A00-1D58BB9F38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754629" y="0"/>
            <a:ext cx="4875772" cy="1891694"/>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endParaRPr kumimoji="0" lang="en-US" sz="216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Rectangle 14">
            <a:extLst>
              <a:ext uri="{FF2B5EF4-FFF2-40B4-BE49-F238E27FC236}">
                <a16:creationId xmlns:a16="http://schemas.microsoft.com/office/drawing/2014/main" id="{2AD5103F-804D-B8AB-56A1-D169517090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369333" y="-6369333"/>
            <a:ext cx="1891735" cy="146304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endParaRPr kumimoji="0" lang="en-US" sz="216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3525721C-9B5D-E6ED-9D62-2C0EE1D99BB6}"/>
              </a:ext>
            </a:extLst>
          </p:cNvPr>
          <p:cNvSpPr>
            <a:spLocks noGrp="1"/>
          </p:cNvSpPr>
          <p:nvPr>
            <p:ph type="ctrTitle"/>
          </p:nvPr>
        </p:nvSpPr>
        <p:spPr>
          <a:xfrm>
            <a:off x="711199" y="466838"/>
            <a:ext cx="12408203" cy="1053275"/>
          </a:xfrm>
        </p:spPr>
        <p:txBody>
          <a:bodyPr vert="horz" lIns="109728" tIns="54864" rIns="109728" bIns="54864" rtlCol="0" anchor="ctr">
            <a:noAutofit/>
          </a:bodyPr>
          <a:lstStyle/>
          <a:p>
            <a:pPr algn="just"/>
            <a:r>
              <a:rPr lang="en-US" sz="4000" b="1" dirty="0">
                <a:solidFill>
                  <a:schemeClr val="bg1"/>
                </a:solidFill>
              </a:rPr>
              <a:t>Amendment to Section 11(3) Held Prospective; Old Accumulations Protected</a:t>
            </a:r>
          </a:p>
        </p:txBody>
      </p:sp>
      <p:sp>
        <p:nvSpPr>
          <p:cNvPr id="3" name="Content Placeholder 2">
            <a:extLst>
              <a:ext uri="{FF2B5EF4-FFF2-40B4-BE49-F238E27FC236}">
                <a16:creationId xmlns:a16="http://schemas.microsoft.com/office/drawing/2014/main" id="{94E0A707-2C09-F09B-6E21-5F061A39FB8E}"/>
              </a:ext>
            </a:extLst>
          </p:cNvPr>
          <p:cNvSpPr txBox="1">
            <a:spLocks/>
          </p:cNvSpPr>
          <p:nvPr/>
        </p:nvSpPr>
        <p:spPr>
          <a:xfrm>
            <a:off x="6827520" y="1986949"/>
            <a:ext cx="7461504" cy="5950043"/>
          </a:xfrm>
          <a:prstGeom prst="rect">
            <a:avLst/>
          </a:prstGeom>
        </p:spPr>
        <p:txBody>
          <a:bodyPr vert="horz" lIns="109728" tIns="54864" rIns="109728" bIns="54864"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1097280" rtl="0" eaLnBrk="1" fontAlgn="auto" latinLnBrk="0" hangingPunct="1">
              <a:lnSpc>
                <a:spcPct val="100000"/>
              </a:lnSpc>
              <a:spcBef>
                <a:spcPts val="720"/>
              </a:spcBef>
              <a:spcAft>
                <a:spcPts val="720"/>
              </a:spcAft>
              <a:buClrTx/>
              <a:buSzTx/>
              <a:buFont typeface="Arial" panose="020B0604020202020204" pitchFamily="34" charset="0"/>
              <a:buNone/>
              <a:tabLst/>
              <a:defRPr/>
            </a:pPr>
            <a:r>
              <a:rPr kumimoji="0" lang="en-IN" sz="2400" b="1" i="0" u="none" strike="noStrike" kern="1200" cap="none" spc="0" normalizeH="0" baseline="0" noProof="0" dirty="0" err="1">
                <a:ln>
                  <a:noFill/>
                </a:ln>
                <a:solidFill>
                  <a:prstClr val="black"/>
                </a:solidFill>
                <a:effectLst/>
                <a:uLnTx/>
                <a:uFillTx/>
                <a:latin typeface="Aptos" panose="02110004020202020204"/>
                <a:ea typeface="+mn-ea"/>
                <a:cs typeface="+mn-cs"/>
              </a:rPr>
              <a:t>Sarangpur</a:t>
            </a:r>
            <a:r>
              <a:rPr kumimoji="0" lang="en-IN" sz="2400" b="1" i="0" u="none" strike="noStrike" kern="1200" cap="none" spc="0" normalizeH="0" baseline="0" noProof="0" dirty="0">
                <a:ln>
                  <a:noFill/>
                </a:ln>
                <a:solidFill>
                  <a:prstClr val="black"/>
                </a:solidFill>
                <a:effectLst/>
                <a:uLnTx/>
                <a:uFillTx/>
                <a:latin typeface="Aptos" panose="02110004020202020204"/>
                <a:ea typeface="+mn-ea"/>
                <a:cs typeface="+mn-cs"/>
              </a:rPr>
              <a:t> Talia’s Pole Punch Trust v. ITO [</a:t>
            </a:r>
            <a:r>
              <a:rPr kumimoji="0" lang="es-ES" sz="2400" b="1" i="0" u="none" strike="noStrike" kern="1200" cap="none" spc="0" normalizeH="0" baseline="0" noProof="0" dirty="0">
                <a:ln>
                  <a:noFill/>
                </a:ln>
                <a:solidFill>
                  <a:prstClr val="black"/>
                </a:solidFill>
                <a:effectLst/>
                <a:uLnTx/>
                <a:uFillTx/>
                <a:latin typeface="Aptos" panose="02110004020202020204"/>
                <a:ea typeface="+mn-ea"/>
                <a:cs typeface="+mn-cs"/>
              </a:rPr>
              <a:t>ITAT Hyderabad, </a:t>
            </a:r>
            <a:r>
              <a:rPr kumimoji="0" lang="en-IN" sz="2400" b="1" i="0" u="none" strike="noStrike" kern="1200" cap="none" spc="0" normalizeH="0" baseline="0" noProof="0" dirty="0">
                <a:ln>
                  <a:noFill/>
                </a:ln>
                <a:solidFill>
                  <a:prstClr val="black"/>
                </a:solidFill>
                <a:effectLst/>
                <a:uLnTx/>
                <a:uFillTx/>
                <a:latin typeface="Aptos" panose="02110004020202020204"/>
                <a:ea typeface="+mn-ea"/>
                <a:cs typeface="+mn-cs"/>
              </a:rPr>
              <a:t>178 taxmann.com 674]</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Aptos" panose="02110004020202020204"/>
                <a:ea typeface="+mn-ea"/>
                <a:cs typeface="+mn-cs"/>
              </a:rPr>
              <a:t>The </a:t>
            </a:r>
            <a:r>
              <a:rPr kumimoji="0" lang="en-US" sz="2000" b="0" i="0" u="none" strike="noStrike" kern="1200" cap="none" spc="0" normalizeH="0" baseline="0" noProof="0" dirty="0" err="1">
                <a:ln>
                  <a:noFill/>
                </a:ln>
                <a:solidFill>
                  <a:prstClr val="black"/>
                </a:solidFill>
                <a:effectLst/>
                <a:uLnTx/>
                <a:uFillTx/>
                <a:latin typeface="Aptos" panose="02110004020202020204"/>
                <a:ea typeface="+mn-ea"/>
                <a:cs typeface="+mn-cs"/>
              </a:rPr>
              <a:t>assessee</a:t>
            </a:r>
            <a:r>
              <a:rPr kumimoji="0" lang="en-US" sz="2000" b="0" i="0" u="none" strike="noStrike" kern="1200" cap="none" spc="0" normalizeH="0" baseline="0" noProof="0" dirty="0">
                <a:ln>
                  <a:noFill/>
                </a:ln>
                <a:solidFill>
                  <a:prstClr val="black"/>
                </a:solidFill>
                <a:effectLst/>
                <a:uLnTx/>
                <a:uFillTx/>
                <a:latin typeface="Aptos" panose="02110004020202020204"/>
                <a:ea typeface="+mn-ea"/>
                <a:cs typeface="+mn-cs"/>
              </a:rPr>
              <a:t>-trust utilized accumulated income from FY 2016–17 during FY 2022–23. The Assessing Officer denied exemption, citing the </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Finance Act, 2022, amendment to Section 11(3)</a:t>
            </a:r>
            <a:r>
              <a:rPr kumimoji="0" lang="en-US" sz="2000" b="0" i="0" u="none" strike="noStrike" kern="1200" cap="none" spc="0" normalizeH="0" baseline="0" noProof="0" dirty="0">
                <a:ln>
                  <a:noFill/>
                </a:ln>
                <a:solidFill>
                  <a:prstClr val="black"/>
                </a:solidFill>
                <a:effectLst/>
                <a:uLnTx/>
                <a:uFillTx/>
                <a:latin typeface="Aptos" panose="02110004020202020204"/>
                <a:ea typeface="+mn-ea"/>
                <a:cs typeface="+mn-cs"/>
              </a:rPr>
              <a:t> restricting utilization to five years. The trust contended that the amendment was </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prospective</a:t>
            </a:r>
            <a:r>
              <a:rPr kumimoji="0" lang="en-US" sz="2000" b="0" i="0" u="none" strike="noStrike" kern="1200" cap="none" spc="0" normalizeH="0" baseline="0" noProof="0" dirty="0">
                <a:ln>
                  <a:noFill/>
                </a:ln>
                <a:solidFill>
                  <a:prstClr val="black"/>
                </a:solidFill>
                <a:effectLst/>
                <a:uLnTx/>
                <a:uFillTx/>
                <a:latin typeface="Aptos" panose="02110004020202020204"/>
                <a:ea typeface="+mn-ea"/>
                <a:cs typeface="+mn-cs"/>
              </a:rPr>
              <a:t>.</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2000" dirty="0">
              <a:solidFill>
                <a:prstClr val="black"/>
              </a:solidFill>
              <a:latin typeface="Aptos" panose="02110004020202020204"/>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Aptos" panose="02110004020202020204"/>
                <a:ea typeface="+mn-ea"/>
                <a:cs typeface="+mn-cs"/>
              </a:rPr>
              <a:t>The ITAT Ahmedabad agreed, ruling that the amendment applies only to </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fresh accumulations from FY 2022–23 onwards</a:t>
            </a:r>
            <a:r>
              <a:rPr kumimoji="0" lang="en-US" sz="2000" b="0" i="0" u="none" strike="noStrike" kern="1200" cap="none" spc="0" normalizeH="0" baseline="0" noProof="0" dirty="0">
                <a:ln>
                  <a:noFill/>
                </a:ln>
                <a:solidFill>
                  <a:prstClr val="black"/>
                </a:solidFill>
                <a:effectLst/>
                <a:uLnTx/>
                <a:uFillTx/>
                <a:latin typeface="Aptos" panose="02110004020202020204"/>
                <a:ea typeface="+mn-ea"/>
                <a:cs typeface="+mn-cs"/>
              </a:rPr>
              <a:t> and cannot curtail prior periods. The Tribunal observed that applying the rule retrospectively would create an </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impossible situation</a:t>
            </a:r>
            <a:r>
              <a:rPr kumimoji="0" lang="en-US" sz="2000" b="0" i="0" u="none" strike="noStrike" kern="1200" cap="none" spc="0" normalizeH="0" baseline="0" noProof="0" dirty="0">
                <a:ln>
                  <a:noFill/>
                </a:ln>
                <a:solidFill>
                  <a:prstClr val="black"/>
                </a:solidFill>
                <a:effectLst/>
                <a:uLnTx/>
                <a:uFillTx/>
                <a:latin typeface="Aptos" panose="02110004020202020204"/>
                <a:ea typeface="+mn-ea"/>
                <a:cs typeface="+mn-cs"/>
              </a:rPr>
              <a:t> and violate fairness. It deleted the addition, holding that </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existing accumulations enjoy the original six-year window</a:t>
            </a:r>
            <a:r>
              <a:rPr kumimoji="0" lang="en-US" sz="2000" b="0" i="0" u="none" strike="noStrike" kern="1200" cap="none" spc="0" normalizeH="0" baseline="0" noProof="0" dirty="0">
                <a:ln>
                  <a:noFill/>
                </a:ln>
                <a:solidFill>
                  <a:prstClr val="black"/>
                </a:solidFill>
                <a:effectLst/>
                <a:uLnTx/>
                <a:uFillTx/>
                <a:latin typeface="Aptos" panose="02110004020202020204"/>
                <a:ea typeface="+mn-ea"/>
                <a:cs typeface="+mn-cs"/>
              </a:rPr>
              <a:t> for utilization.</a:t>
            </a:r>
          </a:p>
        </p:txBody>
      </p:sp>
      <p:sp>
        <p:nvSpPr>
          <p:cNvPr id="5" name="TextBox 4">
            <a:extLst>
              <a:ext uri="{FF2B5EF4-FFF2-40B4-BE49-F238E27FC236}">
                <a16:creationId xmlns:a16="http://schemas.microsoft.com/office/drawing/2014/main" id="{D7E095B3-42AA-C9FE-D671-3B60BD189A64}"/>
              </a:ext>
            </a:extLst>
          </p:cNvPr>
          <p:cNvSpPr txBox="1"/>
          <p:nvPr/>
        </p:nvSpPr>
        <p:spPr>
          <a:xfrm>
            <a:off x="10802112" y="7744445"/>
            <a:ext cx="360883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prstClr val="white">
                    <a:lumMod val="75000"/>
                  </a:prstClr>
                </a:solidFill>
                <a:effectLst/>
                <a:uLnTx/>
                <a:uFillTx/>
                <a:latin typeface="Aptos" panose="02110004020202020204"/>
                <a:ea typeface="+mn-ea"/>
                <a:cs typeface="+mn-cs"/>
              </a:rPr>
              <a:t>Adv. Srinarayan Toshniwal, CA, CS </a:t>
            </a:r>
          </a:p>
        </p:txBody>
      </p:sp>
      <p:pic>
        <p:nvPicPr>
          <p:cNvPr id="4" name="Picture 3" descr="A statue of a person holding a scale&#10;&#10;Description automatically generated">
            <a:extLst>
              <a:ext uri="{FF2B5EF4-FFF2-40B4-BE49-F238E27FC236}">
                <a16:creationId xmlns:a16="http://schemas.microsoft.com/office/drawing/2014/main" id="{3AD19402-4AAB-5D4B-916E-F307F4AAD2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1891147"/>
            <a:ext cx="6278882" cy="6338454"/>
          </a:xfrm>
          <a:prstGeom prst="rect">
            <a:avLst/>
          </a:prstGeom>
        </p:spPr>
      </p:pic>
    </p:spTree>
    <p:extLst>
      <p:ext uri="{BB962C8B-B14F-4D97-AF65-F5344CB8AC3E}">
        <p14:creationId xmlns:p14="http://schemas.microsoft.com/office/powerpoint/2010/main" val="17558936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B0F5726-4CF8-F7E1-BDF2-7696A8718150}"/>
            </a:ext>
          </a:extLst>
        </p:cNvPr>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EEF6F904-3CC3-A239-54DC-7FA742EBD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630400" cy="82296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endParaRPr kumimoji="0" lang="en-US" sz="216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3" name="Rectangle 22">
            <a:extLst>
              <a:ext uri="{FF2B5EF4-FFF2-40B4-BE49-F238E27FC236}">
                <a16:creationId xmlns:a16="http://schemas.microsoft.com/office/drawing/2014/main" id="{586842AF-AF13-2D43-72A7-B4CD79D04C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1"/>
            <a:ext cx="14630398" cy="1891146"/>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endParaRPr kumimoji="0" lang="en-US" sz="216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Rectangle 12">
            <a:extLst>
              <a:ext uri="{FF2B5EF4-FFF2-40B4-BE49-F238E27FC236}">
                <a16:creationId xmlns:a16="http://schemas.microsoft.com/office/drawing/2014/main" id="{62C503F5-4706-D7A9-D7CB-30D9D3B24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754629" y="0"/>
            <a:ext cx="4875772" cy="1891694"/>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endParaRPr kumimoji="0" lang="en-US" sz="216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Rectangle 14">
            <a:extLst>
              <a:ext uri="{FF2B5EF4-FFF2-40B4-BE49-F238E27FC236}">
                <a16:creationId xmlns:a16="http://schemas.microsoft.com/office/drawing/2014/main" id="{375B4385-E3BA-F2DD-A672-0FC7C3B755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369333" y="-6369333"/>
            <a:ext cx="1891735" cy="146304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endParaRPr kumimoji="0" lang="en-US" sz="216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399CB14F-4DD0-3978-5A9F-3EF3B09D2E38}"/>
              </a:ext>
            </a:extLst>
          </p:cNvPr>
          <p:cNvSpPr>
            <a:spLocks noGrp="1"/>
          </p:cNvSpPr>
          <p:nvPr>
            <p:ph type="ctrTitle"/>
          </p:nvPr>
        </p:nvSpPr>
        <p:spPr>
          <a:xfrm>
            <a:off x="711199" y="466838"/>
            <a:ext cx="12408203" cy="1053275"/>
          </a:xfrm>
        </p:spPr>
        <p:txBody>
          <a:bodyPr vert="horz" lIns="109728" tIns="54864" rIns="109728" bIns="54864" rtlCol="0" anchor="ctr">
            <a:noAutofit/>
          </a:bodyPr>
          <a:lstStyle/>
          <a:p>
            <a:pPr algn="just"/>
            <a:r>
              <a:rPr lang="en-US" sz="4000" b="1" dirty="0">
                <a:solidFill>
                  <a:schemeClr val="bg1"/>
                </a:solidFill>
              </a:rPr>
              <a:t>Generic Purpose in Form 10 Not Fatal When Supported by Resolution</a:t>
            </a:r>
          </a:p>
        </p:txBody>
      </p:sp>
      <p:sp>
        <p:nvSpPr>
          <p:cNvPr id="3" name="Content Placeholder 2">
            <a:extLst>
              <a:ext uri="{FF2B5EF4-FFF2-40B4-BE49-F238E27FC236}">
                <a16:creationId xmlns:a16="http://schemas.microsoft.com/office/drawing/2014/main" id="{5D17677F-15DC-2B93-4DB6-6BF336F030B6}"/>
              </a:ext>
            </a:extLst>
          </p:cNvPr>
          <p:cNvSpPr txBox="1">
            <a:spLocks/>
          </p:cNvSpPr>
          <p:nvPr/>
        </p:nvSpPr>
        <p:spPr>
          <a:xfrm>
            <a:off x="6827520" y="1986949"/>
            <a:ext cx="7461504" cy="5950043"/>
          </a:xfrm>
          <a:prstGeom prst="rect">
            <a:avLst/>
          </a:prstGeom>
        </p:spPr>
        <p:txBody>
          <a:bodyPr vert="horz" lIns="109728" tIns="54864" rIns="109728" bIns="54864"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1097280" rtl="0" eaLnBrk="1" fontAlgn="auto" latinLnBrk="0" hangingPunct="1">
              <a:lnSpc>
                <a:spcPct val="100000"/>
              </a:lnSpc>
              <a:spcBef>
                <a:spcPts val="720"/>
              </a:spcBef>
              <a:spcAft>
                <a:spcPts val="720"/>
              </a:spcAft>
              <a:buClrTx/>
              <a:buSzTx/>
              <a:buFont typeface="Arial" panose="020B0604020202020204" pitchFamily="34" charset="0"/>
              <a:buNone/>
              <a:tabLst/>
              <a:defRPr/>
            </a:pPr>
            <a:r>
              <a:rPr kumimoji="0" lang="en-IN" sz="2400" b="1" i="0" u="none" strike="noStrike" kern="1200" cap="none" spc="0" normalizeH="0" baseline="0" noProof="0" dirty="0">
                <a:ln>
                  <a:noFill/>
                </a:ln>
                <a:solidFill>
                  <a:prstClr val="black"/>
                </a:solidFill>
                <a:effectLst/>
                <a:uLnTx/>
                <a:uFillTx/>
                <a:latin typeface="Aptos" panose="02110004020202020204"/>
                <a:ea typeface="+mn-ea"/>
                <a:cs typeface="+mn-cs"/>
              </a:rPr>
              <a:t>Imperial College India Foundation vs. ITO [</a:t>
            </a:r>
            <a:r>
              <a:rPr kumimoji="0" lang="es-ES" sz="2400" b="1" i="0" u="none" strike="noStrike" kern="1200" cap="none" spc="0" normalizeH="0" baseline="0" noProof="0" dirty="0">
                <a:ln>
                  <a:noFill/>
                </a:ln>
                <a:solidFill>
                  <a:prstClr val="black"/>
                </a:solidFill>
                <a:effectLst/>
                <a:uLnTx/>
                <a:uFillTx/>
                <a:latin typeface="Aptos" panose="02110004020202020204"/>
                <a:ea typeface="+mn-ea"/>
                <a:cs typeface="+mn-cs"/>
              </a:rPr>
              <a:t>ITAT Mumbai, </a:t>
            </a:r>
            <a:r>
              <a:rPr kumimoji="0" lang="en-IN" sz="2400" b="1" i="0" u="none" strike="noStrike" kern="1200" cap="none" spc="0" normalizeH="0" baseline="0" noProof="0" dirty="0">
                <a:ln>
                  <a:noFill/>
                </a:ln>
                <a:solidFill>
                  <a:prstClr val="black"/>
                </a:solidFill>
                <a:effectLst/>
                <a:uLnTx/>
                <a:uFillTx/>
                <a:latin typeface="Aptos" panose="02110004020202020204"/>
                <a:ea typeface="+mn-ea"/>
                <a:cs typeface="+mn-cs"/>
              </a:rPr>
              <a:t>178 taxmann.com 411]</a:t>
            </a:r>
          </a:p>
          <a:p>
            <a:pPr lvl="0" algn="just">
              <a:lnSpc>
                <a:spcPct val="100000"/>
              </a:lnSpc>
              <a:defRPr/>
            </a:pPr>
            <a:r>
              <a:rPr lang="en-US" sz="2000" dirty="0"/>
              <a:t>The </a:t>
            </a:r>
            <a:r>
              <a:rPr lang="en-US" sz="2000" dirty="0" err="1"/>
              <a:t>assessee</a:t>
            </a:r>
            <a:r>
              <a:rPr lang="en-US" sz="2000" dirty="0"/>
              <a:t> trust had filed Form 10 under Section 11(2) stating the purpose of accumulation as “for objects of the trust.” The Assessing Officer rejected the claim, calling it vague and non-specific. However, the Tribunal observed that the trust’s board resolution clearly specified that the accumulated income was meant for scholarships (educational purposes). Since the funds were actually used for this stated purpose within the permitted period, the Tribunal held that the description in Form 10, though generic, was supported by substantive evidence and could not invalidate the claim.</a:t>
            </a:r>
            <a:endParaRPr kumimoji="0" lang="en-US" sz="2000" b="0" i="0" u="none" strike="noStrike" kern="1200" cap="none" spc="0" normalizeH="0" baseline="0" noProof="0" dirty="0">
              <a:ln>
                <a:noFill/>
              </a:ln>
              <a:solidFill>
                <a:prstClr val="black"/>
              </a:solidFill>
              <a:effectLst/>
              <a:uLnTx/>
              <a:uFillTx/>
              <a:latin typeface="Aptos" panose="02110004020202020204"/>
              <a:ea typeface="+mn-ea"/>
              <a:cs typeface="+mn-cs"/>
            </a:endParaRPr>
          </a:p>
          <a:p>
            <a:pPr algn="just">
              <a:lnSpc>
                <a:spcPct val="100000"/>
              </a:lnSpc>
            </a:pPr>
            <a:r>
              <a:rPr lang="en-US" sz="2000" dirty="0"/>
              <a:t>Accordingly, the matter was remanded to the AO to verify the board resolution and the subsequent utilization of ₹62.29 lakhs. The Tribunal ruled that the vagueness in Form 10 would not be fatal if the actual use aligned with the trust’s charitable objects, and directed deletion of the disallowance to that extent.</a:t>
            </a:r>
          </a:p>
        </p:txBody>
      </p:sp>
      <p:sp>
        <p:nvSpPr>
          <p:cNvPr id="5" name="TextBox 4">
            <a:extLst>
              <a:ext uri="{FF2B5EF4-FFF2-40B4-BE49-F238E27FC236}">
                <a16:creationId xmlns:a16="http://schemas.microsoft.com/office/drawing/2014/main" id="{C5D73ABD-A45F-00D6-C18E-011F79E97132}"/>
              </a:ext>
            </a:extLst>
          </p:cNvPr>
          <p:cNvSpPr txBox="1"/>
          <p:nvPr/>
        </p:nvSpPr>
        <p:spPr>
          <a:xfrm>
            <a:off x="10802112" y="7744445"/>
            <a:ext cx="360883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prstClr val="white">
                    <a:lumMod val="75000"/>
                  </a:prstClr>
                </a:solidFill>
                <a:effectLst/>
                <a:uLnTx/>
                <a:uFillTx/>
                <a:latin typeface="Aptos" panose="02110004020202020204"/>
                <a:ea typeface="+mn-ea"/>
                <a:cs typeface="+mn-cs"/>
              </a:rPr>
              <a:t>Adv. Srinarayan Toshniwal, CA, CS </a:t>
            </a:r>
          </a:p>
        </p:txBody>
      </p:sp>
      <p:pic>
        <p:nvPicPr>
          <p:cNvPr id="4" name="Picture 3" descr="A statue of a person holding a scale&#10;&#10;Description automatically generated">
            <a:extLst>
              <a:ext uri="{FF2B5EF4-FFF2-40B4-BE49-F238E27FC236}">
                <a16:creationId xmlns:a16="http://schemas.microsoft.com/office/drawing/2014/main" id="{1A5D54BB-1DD5-9F3D-9415-222577A1EA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1891147"/>
            <a:ext cx="6278882" cy="6338454"/>
          </a:xfrm>
          <a:prstGeom prst="rect">
            <a:avLst/>
          </a:prstGeom>
        </p:spPr>
      </p:pic>
    </p:spTree>
    <p:extLst>
      <p:ext uri="{BB962C8B-B14F-4D97-AF65-F5344CB8AC3E}">
        <p14:creationId xmlns:p14="http://schemas.microsoft.com/office/powerpoint/2010/main" val="226586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931B80B-2E10-93BE-F6CE-8C46C1809D98}"/>
            </a:ext>
          </a:extLst>
        </p:cNvPr>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451043C-5F84-3FC3-8C45-D95C65F819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630400" cy="82296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endParaRPr kumimoji="0" lang="en-US" sz="216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3" name="Rectangle 22">
            <a:extLst>
              <a:ext uri="{FF2B5EF4-FFF2-40B4-BE49-F238E27FC236}">
                <a16:creationId xmlns:a16="http://schemas.microsoft.com/office/drawing/2014/main" id="{DBB147DD-C523-6A49-7C6F-6E7BB87385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1"/>
            <a:ext cx="14630398" cy="1891146"/>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endParaRPr kumimoji="0" lang="en-US" sz="216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Rectangle 12">
            <a:extLst>
              <a:ext uri="{FF2B5EF4-FFF2-40B4-BE49-F238E27FC236}">
                <a16:creationId xmlns:a16="http://schemas.microsoft.com/office/drawing/2014/main" id="{CA1A4149-0D9B-B147-38C9-8C244A7C7F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754629" y="0"/>
            <a:ext cx="4875772" cy="1891694"/>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endParaRPr kumimoji="0" lang="en-US" sz="216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Rectangle 14">
            <a:extLst>
              <a:ext uri="{FF2B5EF4-FFF2-40B4-BE49-F238E27FC236}">
                <a16:creationId xmlns:a16="http://schemas.microsoft.com/office/drawing/2014/main" id="{86DAC4DE-4B03-EDF2-2A41-68F0E7CC02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369333" y="-6369333"/>
            <a:ext cx="1891735" cy="146304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endParaRPr kumimoji="0" lang="en-US" sz="216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9A6C239B-FCFB-E497-9AFE-98492AC5087F}"/>
              </a:ext>
            </a:extLst>
          </p:cNvPr>
          <p:cNvSpPr>
            <a:spLocks noGrp="1"/>
          </p:cNvSpPr>
          <p:nvPr>
            <p:ph type="ctrTitle"/>
          </p:nvPr>
        </p:nvSpPr>
        <p:spPr>
          <a:xfrm>
            <a:off x="711199" y="466838"/>
            <a:ext cx="12408203" cy="1053275"/>
          </a:xfrm>
        </p:spPr>
        <p:txBody>
          <a:bodyPr vert="horz" lIns="109728" tIns="54864" rIns="109728" bIns="54864" rtlCol="0" anchor="ctr">
            <a:noAutofit/>
          </a:bodyPr>
          <a:lstStyle/>
          <a:p>
            <a:pPr algn="just"/>
            <a:r>
              <a:rPr lang="en-US" sz="4000" b="1" dirty="0">
                <a:solidFill>
                  <a:schemeClr val="bg1"/>
                </a:solidFill>
              </a:rPr>
              <a:t>Form 10B Filing is Procedural; Exemption Cannot Be Denied</a:t>
            </a:r>
          </a:p>
        </p:txBody>
      </p:sp>
      <p:sp>
        <p:nvSpPr>
          <p:cNvPr id="3" name="Content Placeholder 2">
            <a:extLst>
              <a:ext uri="{FF2B5EF4-FFF2-40B4-BE49-F238E27FC236}">
                <a16:creationId xmlns:a16="http://schemas.microsoft.com/office/drawing/2014/main" id="{54123CA1-9FDE-0EF3-3429-E5539AA73909}"/>
              </a:ext>
            </a:extLst>
          </p:cNvPr>
          <p:cNvSpPr txBox="1">
            <a:spLocks/>
          </p:cNvSpPr>
          <p:nvPr/>
        </p:nvSpPr>
        <p:spPr>
          <a:xfrm>
            <a:off x="6827520" y="1986949"/>
            <a:ext cx="7461504" cy="5950043"/>
          </a:xfrm>
          <a:prstGeom prst="rect">
            <a:avLst/>
          </a:prstGeom>
        </p:spPr>
        <p:txBody>
          <a:bodyPr vert="horz" lIns="109728" tIns="54864" rIns="109728" bIns="54864"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1097280" rtl="0" eaLnBrk="1" fontAlgn="auto" latinLnBrk="0" hangingPunct="1">
              <a:lnSpc>
                <a:spcPct val="100000"/>
              </a:lnSpc>
              <a:spcBef>
                <a:spcPts val="720"/>
              </a:spcBef>
              <a:spcAft>
                <a:spcPts val="720"/>
              </a:spcAft>
              <a:buClrTx/>
              <a:buSzTx/>
              <a:buFont typeface="Arial" panose="020B0604020202020204" pitchFamily="34" charset="0"/>
              <a:buNone/>
              <a:tabLst/>
              <a:defRPr/>
            </a:pPr>
            <a:r>
              <a:rPr kumimoji="0" lang="en-IN" sz="2400" b="1" i="0" u="none" strike="noStrike" kern="1200" cap="none" spc="0" normalizeH="0" baseline="0" noProof="0" dirty="0">
                <a:ln>
                  <a:noFill/>
                </a:ln>
                <a:solidFill>
                  <a:prstClr val="black"/>
                </a:solidFill>
                <a:effectLst/>
                <a:uLnTx/>
                <a:uFillTx/>
                <a:latin typeface="Aptos" panose="02110004020202020204"/>
                <a:ea typeface="+mn-ea"/>
                <a:cs typeface="+mn-cs"/>
              </a:rPr>
              <a:t>Anjana Foundation vs. CIT(E) [</a:t>
            </a:r>
            <a:r>
              <a:rPr kumimoji="0" lang="es-ES" sz="2400" b="1" i="0" u="none" strike="noStrike" kern="1200" cap="none" spc="0" normalizeH="0" baseline="0" noProof="0" dirty="0">
                <a:ln>
                  <a:noFill/>
                </a:ln>
                <a:solidFill>
                  <a:prstClr val="black"/>
                </a:solidFill>
                <a:effectLst/>
                <a:uLnTx/>
                <a:uFillTx/>
                <a:latin typeface="Aptos" panose="02110004020202020204"/>
                <a:ea typeface="+mn-ea"/>
                <a:cs typeface="+mn-cs"/>
              </a:rPr>
              <a:t>SC, </a:t>
            </a:r>
            <a:r>
              <a:rPr kumimoji="0" lang="en-IN" sz="2400" b="1" i="0" u="none" strike="noStrike" kern="1200" cap="none" spc="0" normalizeH="0" baseline="0" noProof="0" dirty="0">
                <a:ln>
                  <a:noFill/>
                </a:ln>
                <a:solidFill>
                  <a:prstClr val="black"/>
                </a:solidFill>
                <a:effectLst/>
                <a:uLnTx/>
                <a:uFillTx/>
                <a:latin typeface="Aptos" panose="02110004020202020204"/>
                <a:ea typeface="+mn-ea"/>
                <a:cs typeface="+mn-cs"/>
              </a:rPr>
              <a:t>178 taxmann.com 658]</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Aptos" panose="02110004020202020204"/>
                <a:ea typeface="+mn-ea"/>
                <a:cs typeface="+mn-cs"/>
              </a:rPr>
              <a:t>The Revenue denied exemption to the trust under Sections 11 and 12 for </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non-filing of Form 10B</a:t>
            </a:r>
            <a:r>
              <a:rPr kumimoji="0" lang="en-US" sz="2000" b="0" i="0" u="none" strike="noStrike" kern="1200" cap="none" spc="0" normalizeH="0" baseline="0" noProof="0" dirty="0">
                <a:ln>
                  <a:noFill/>
                </a:ln>
                <a:solidFill>
                  <a:prstClr val="black"/>
                </a:solidFill>
                <a:effectLst/>
                <a:uLnTx/>
                <a:uFillTx/>
                <a:latin typeface="Aptos" panose="02110004020202020204"/>
                <a:ea typeface="+mn-ea"/>
                <a:cs typeface="+mn-cs"/>
              </a:rPr>
              <a:t>, and the High Court ruled in </a:t>
            </a:r>
            <a:r>
              <a:rPr kumimoji="0" lang="en-US" sz="2000" b="0" i="0" u="none" strike="noStrike" kern="1200" cap="none" spc="0" normalizeH="0" baseline="0" noProof="0" dirty="0" err="1">
                <a:ln>
                  <a:noFill/>
                </a:ln>
                <a:solidFill>
                  <a:prstClr val="black"/>
                </a:solidFill>
                <a:effectLst/>
                <a:uLnTx/>
                <a:uFillTx/>
                <a:latin typeface="Aptos" panose="02110004020202020204"/>
                <a:ea typeface="+mn-ea"/>
                <a:cs typeface="+mn-cs"/>
              </a:rPr>
              <a:t>favour</a:t>
            </a:r>
            <a:r>
              <a:rPr kumimoji="0" lang="en-US" sz="2000" b="0" i="0" u="none" strike="noStrike" kern="1200" cap="none" spc="0" normalizeH="0" baseline="0" noProof="0" dirty="0">
                <a:ln>
                  <a:noFill/>
                </a:ln>
                <a:solidFill>
                  <a:prstClr val="black"/>
                </a:solidFill>
                <a:effectLst/>
                <a:uLnTx/>
                <a:uFillTx/>
                <a:latin typeface="Aptos" panose="02110004020202020204"/>
                <a:ea typeface="+mn-ea"/>
                <a:cs typeface="+mn-cs"/>
              </a:rPr>
              <a:t> of the </a:t>
            </a:r>
            <a:r>
              <a:rPr kumimoji="0" lang="en-US" sz="2000" b="0" i="0" u="none" strike="noStrike" kern="1200" cap="none" spc="0" normalizeH="0" baseline="0" noProof="0" dirty="0" err="1">
                <a:ln>
                  <a:noFill/>
                </a:ln>
                <a:solidFill>
                  <a:prstClr val="black"/>
                </a:solidFill>
                <a:effectLst/>
                <a:uLnTx/>
                <a:uFillTx/>
                <a:latin typeface="Aptos" panose="02110004020202020204"/>
                <a:ea typeface="+mn-ea"/>
                <a:cs typeface="+mn-cs"/>
              </a:rPr>
              <a:t>assessee</a:t>
            </a:r>
            <a:r>
              <a:rPr kumimoji="0" lang="en-US" sz="2000" b="0" i="0" u="none" strike="noStrike" kern="1200" cap="none" spc="0" normalizeH="0" baseline="0" noProof="0" dirty="0">
                <a:ln>
                  <a:noFill/>
                </a:ln>
                <a:solidFill>
                  <a:prstClr val="black"/>
                </a:solidFill>
                <a:effectLst/>
                <a:uLnTx/>
                <a:uFillTx/>
                <a:latin typeface="Aptos" panose="02110004020202020204"/>
                <a:ea typeface="+mn-ea"/>
                <a:cs typeface="+mn-cs"/>
              </a:rPr>
              <a:t>, holding the requirement to be procedural. The Revenue filed an SLP with a </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delay of 237 days</a:t>
            </a:r>
            <a:r>
              <a:rPr kumimoji="0" lang="en-US" sz="2000" b="0" i="0" u="none" strike="noStrike" kern="1200" cap="none" spc="0" normalizeH="0" baseline="0" noProof="0" dirty="0">
                <a:ln>
                  <a:noFill/>
                </a:ln>
                <a:solidFill>
                  <a:prstClr val="black"/>
                </a:solidFill>
                <a:effectLst/>
                <a:uLnTx/>
                <a:uFillTx/>
                <a:latin typeface="Aptos" panose="02110004020202020204"/>
                <a:ea typeface="+mn-ea"/>
                <a:cs typeface="+mn-cs"/>
              </a:rPr>
              <a:t>, seeking to overturn the order.</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Aptos" panose="02110004020202020204"/>
                <a:ea typeface="+mn-ea"/>
                <a:cs typeface="+mn-cs"/>
              </a:rPr>
              <a:t>The Supreme Court dismissed the SLP both on </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delay and on merits</a:t>
            </a:r>
            <a:r>
              <a:rPr kumimoji="0" lang="en-US" sz="2000" b="0" i="0" u="none" strike="noStrike" kern="1200" cap="none" spc="0" normalizeH="0" baseline="0" noProof="0" dirty="0">
                <a:ln>
                  <a:noFill/>
                </a:ln>
                <a:solidFill>
                  <a:prstClr val="black"/>
                </a:solidFill>
                <a:effectLst/>
                <a:uLnTx/>
                <a:uFillTx/>
                <a:latin typeface="Aptos" panose="02110004020202020204"/>
                <a:ea typeface="+mn-ea"/>
                <a:cs typeface="+mn-cs"/>
              </a:rPr>
              <a:t>, holding that failure to file Form 10B cannot nullify a valid exemption when accounts are audited and charitable intent is proven. The Court reaffirmed that </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procedural non-compliance should not override substantive rights</a:t>
            </a:r>
            <a:r>
              <a:rPr kumimoji="0" lang="en-US" sz="2000" b="0" i="0" u="none" strike="noStrike" kern="1200" cap="none" spc="0" normalizeH="0" baseline="0" noProof="0" dirty="0">
                <a:ln>
                  <a:noFill/>
                </a:ln>
                <a:solidFill>
                  <a:prstClr val="black"/>
                </a:solidFill>
                <a:effectLst/>
                <a:uLnTx/>
                <a:uFillTx/>
                <a:latin typeface="Aptos" panose="02110004020202020204"/>
                <a:ea typeface="+mn-ea"/>
                <a:cs typeface="+mn-cs"/>
              </a:rPr>
              <a:t>, cementing a pro-</a:t>
            </a:r>
            <a:r>
              <a:rPr kumimoji="0" lang="en-US" sz="2000" b="0" i="0" u="none" strike="noStrike" kern="1200" cap="none" spc="0" normalizeH="0" baseline="0" noProof="0" dirty="0" err="1">
                <a:ln>
                  <a:noFill/>
                </a:ln>
                <a:solidFill>
                  <a:prstClr val="black"/>
                </a:solidFill>
                <a:effectLst/>
                <a:uLnTx/>
                <a:uFillTx/>
                <a:latin typeface="Aptos" panose="02110004020202020204"/>
                <a:ea typeface="+mn-ea"/>
                <a:cs typeface="+mn-cs"/>
              </a:rPr>
              <a:t>assesse</a:t>
            </a:r>
            <a:r>
              <a:rPr kumimoji="0" lang="en-US" sz="2000" b="0" i="0" u="none" strike="noStrike" kern="1200" cap="none" spc="0" normalizeH="0" baseline="0" noProof="0" dirty="0">
                <a:ln>
                  <a:noFill/>
                </a:ln>
                <a:solidFill>
                  <a:prstClr val="black"/>
                </a:solidFill>
                <a:effectLst/>
                <a:uLnTx/>
                <a:uFillTx/>
                <a:latin typeface="Aptos" panose="02110004020202020204"/>
                <a:ea typeface="+mn-ea"/>
                <a:cs typeface="+mn-cs"/>
              </a:rPr>
              <a:t> interpretation for charitable trusts.</a:t>
            </a:r>
          </a:p>
        </p:txBody>
      </p:sp>
      <p:sp>
        <p:nvSpPr>
          <p:cNvPr id="5" name="TextBox 4">
            <a:extLst>
              <a:ext uri="{FF2B5EF4-FFF2-40B4-BE49-F238E27FC236}">
                <a16:creationId xmlns:a16="http://schemas.microsoft.com/office/drawing/2014/main" id="{B68AD223-20ED-7F94-A925-77027F0A0070}"/>
              </a:ext>
            </a:extLst>
          </p:cNvPr>
          <p:cNvSpPr txBox="1"/>
          <p:nvPr/>
        </p:nvSpPr>
        <p:spPr>
          <a:xfrm>
            <a:off x="10802112" y="7744445"/>
            <a:ext cx="360883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prstClr val="white">
                    <a:lumMod val="75000"/>
                  </a:prstClr>
                </a:solidFill>
                <a:effectLst/>
                <a:uLnTx/>
                <a:uFillTx/>
                <a:latin typeface="Aptos" panose="02110004020202020204"/>
                <a:ea typeface="+mn-ea"/>
                <a:cs typeface="+mn-cs"/>
              </a:rPr>
              <a:t>Adv. Srinarayan Toshniwal, CA, CS </a:t>
            </a:r>
          </a:p>
        </p:txBody>
      </p:sp>
      <p:pic>
        <p:nvPicPr>
          <p:cNvPr id="4" name="Picture 3" descr="A statue of a person holding a scale&#10;&#10;Description automatically generated">
            <a:extLst>
              <a:ext uri="{FF2B5EF4-FFF2-40B4-BE49-F238E27FC236}">
                <a16:creationId xmlns:a16="http://schemas.microsoft.com/office/drawing/2014/main" id="{8CD1AF8D-A3EF-DF78-9A90-E5B4C6861C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1891147"/>
            <a:ext cx="6278882" cy="6338454"/>
          </a:xfrm>
          <a:prstGeom prst="rect">
            <a:avLst/>
          </a:prstGeom>
        </p:spPr>
      </p:pic>
    </p:spTree>
    <p:extLst>
      <p:ext uri="{BB962C8B-B14F-4D97-AF65-F5344CB8AC3E}">
        <p14:creationId xmlns:p14="http://schemas.microsoft.com/office/powerpoint/2010/main" val="19744710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0972800" y="0"/>
            <a:ext cx="3657600" cy="8229600"/>
          </a:xfrm>
          <a:prstGeom prst="rect">
            <a:avLst/>
          </a:prstGeom>
        </p:spPr>
      </p:pic>
      <p:sp>
        <p:nvSpPr>
          <p:cNvPr id="3" name="Text 0"/>
          <p:cNvSpPr/>
          <p:nvPr/>
        </p:nvSpPr>
        <p:spPr>
          <a:xfrm>
            <a:off x="793790" y="953691"/>
            <a:ext cx="8326041" cy="708779"/>
          </a:xfrm>
          <a:prstGeom prst="rect">
            <a:avLst/>
          </a:prstGeom>
          <a:noFill/>
          <a:ln/>
        </p:spPr>
        <p:txBody>
          <a:bodyPr wrap="none" lIns="0" tIns="0" rIns="0" bIns="0" rtlCol="0" anchor="t"/>
          <a:lstStyle/>
          <a:p>
            <a:pPr marL="0" indent="0" algn="l">
              <a:lnSpc>
                <a:spcPts val="5550"/>
              </a:lnSpc>
              <a:buNone/>
            </a:pPr>
            <a:r>
              <a:rPr lang="en-US" sz="4450" dirty="0">
                <a:solidFill>
                  <a:srgbClr val="161613"/>
                </a:solidFill>
                <a:latin typeface="DM Sans Medium" pitchFamily="34" charset="0"/>
                <a:ea typeface="DM Sans Medium" pitchFamily="34" charset="-122"/>
                <a:cs typeface="DM Sans Medium" pitchFamily="34" charset="-120"/>
              </a:rPr>
              <a:t>Regular Registration (Form 10A/10AB)</a:t>
            </a:r>
            <a:endParaRPr lang="en-US" sz="4450" dirty="0"/>
          </a:p>
        </p:txBody>
      </p:sp>
      <p:sp>
        <p:nvSpPr>
          <p:cNvPr id="4" name="Text 1"/>
          <p:cNvSpPr/>
          <p:nvPr/>
        </p:nvSpPr>
        <p:spPr>
          <a:xfrm>
            <a:off x="793790" y="2002631"/>
            <a:ext cx="9385221" cy="725805"/>
          </a:xfrm>
          <a:prstGeom prst="rect">
            <a:avLst/>
          </a:prstGeom>
          <a:noFill/>
          <a:ln/>
        </p:spPr>
        <p:txBody>
          <a:bodyPr wrap="square" lIns="0" tIns="0" rIns="0" bIns="0" rtlCol="0" anchor="t"/>
          <a:lstStyle/>
          <a:p>
            <a:pPr marL="0" indent="0" algn="l">
              <a:lnSpc>
                <a:spcPts val="2850"/>
              </a:lnSpc>
              <a:buNone/>
            </a:pPr>
            <a:r>
              <a:rPr lang="en-US" sz="1750" dirty="0">
                <a:solidFill>
                  <a:srgbClr val="161613"/>
                </a:solidFill>
                <a:latin typeface="Inter" pitchFamily="34" charset="0"/>
                <a:ea typeface="Inter" pitchFamily="34" charset="-122"/>
                <a:cs typeface="Inter" pitchFamily="34" charset="-120"/>
              </a:rPr>
              <a:t>Regular registration, via Form 10A/10AB, grants provisional/permanent status to trusts, enabling full tax benefits under the Income Tax Act.</a:t>
            </a:r>
            <a:endParaRPr lang="en-US" sz="1750" dirty="0"/>
          </a:p>
        </p:txBody>
      </p:sp>
      <p:sp>
        <p:nvSpPr>
          <p:cNvPr id="5" name="Shape 2"/>
          <p:cNvSpPr/>
          <p:nvPr/>
        </p:nvSpPr>
        <p:spPr>
          <a:xfrm>
            <a:off x="793790" y="2983587"/>
            <a:ext cx="4579144" cy="2032754"/>
          </a:xfrm>
          <a:prstGeom prst="roundRect">
            <a:avLst>
              <a:gd name="adj" fmla="val 1674"/>
            </a:avLst>
          </a:prstGeom>
          <a:solidFill>
            <a:srgbClr val="EDEBE3"/>
          </a:solidFill>
          <a:ln/>
        </p:spPr>
        <p:txBody>
          <a:bodyPr/>
          <a:lstStyle/>
          <a:p>
            <a:endParaRPr lang="en-IN"/>
          </a:p>
        </p:txBody>
      </p:sp>
      <p:sp>
        <p:nvSpPr>
          <p:cNvPr id="6" name="Text 3"/>
          <p:cNvSpPr/>
          <p:nvPr/>
        </p:nvSpPr>
        <p:spPr>
          <a:xfrm>
            <a:off x="1665684" y="3210401"/>
            <a:ext cx="2835235" cy="354330"/>
          </a:xfrm>
          <a:prstGeom prst="rect">
            <a:avLst/>
          </a:prstGeom>
          <a:noFill/>
          <a:ln/>
        </p:spPr>
        <p:txBody>
          <a:bodyPr wrap="none" lIns="0" tIns="0" rIns="0" bIns="0" rtlCol="0" anchor="t"/>
          <a:lstStyle/>
          <a:p>
            <a:pPr marL="0" indent="0" algn="ctr">
              <a:lnSpc>
                <a:spcPts val="2750"/>
              </a:lnSpc>
              <a:buNone/>
            </a:pPr>
            <a:r>
              <a:rPr lang="en-US" sz="2200" dirty="0">
                <a:solidFill>
                  <a:srgbClr val="161613"/>
                </a:solidFill>
                <a:latin typeface="DM Sans Medium" pitchFamily="34" charset="0"/>
                <a:ea typeface="DM Sans Medium" pitchFamily="34" charset="-122"/>
                <a:cs typeface="DM Sans Medium" pitchFamily="34" charset="-120"/>
              </a:rPr>
              <a:t>Permanent Status</a:t>
            </a:r>
            <a:endParaRPr lang="en-US" sz="2200" dirty="0"/>
          </a:p>
        </p:txBody>
      </p:sp>
      <p:sp>
        <p:nvSpPr>
          <p:cNvPr id="7" name="Text 4"/>
          <p:cNvSpPr/>
          <p:nvPr/>
        </p:nvSpPr>
        <p:spPr>
          <a:xfrm>
            <a:off x="1020604" y="3700820"/>
            <a:ext cx="4125516" cy="1088708"/>
          </a:xfrm>
          <a:prstGeom prst="rect">
            <a:avLst/>
          </a:prstGeom>
          <a:noFill/>
          <a:ln/>
        </p:spPr>
        <p:txBody>
          <a:bodyPr wrap="square" lIns="0" tIns="0" rIns="0" bIns="0" rtlCol="0" anchor="t"/>
          <a:lstStyle/>
          <a:p>
            <a:pPr marL="0" indent="0" algn="ctr">
              <a:lnSpc>
                <a:spcPts val="2850"/>
              </a:lnSpc>
              <a:buNone/>
            </a:pPr>
            <a:r>
              <a:rPr lang="en-US" sz="1750" dirty="0">
                <a:solidFill>
                  <a:srgbClr val="161613"/>
                </a:solidFill>
                <a:latin typeface="Inter" pitchFamily="34" charset="0"/>
                <a:ea typeface="Inter" pitchFamily="34" charset="-122"/>
                <a:cs typeface="Inter" pitchFamily="34" charset="-120"/>
              </a:rPr>
              <a:t>Final registration under Section 12A for long-term compliance and benefits.</a:t>
            </a:r>
            <a:endParaRPr lang="en-US" sz="1750" dirty="0"/>
          </a:p>
        </p:txBody>
      </p:sp>
      <p:sp>
        <p:nvSpPr>
          <p:cNvPr id="8" name="Shape 5"/>
          <p:cNvSpPr/>
          <p:nvPr/>
        </p:nvSpPr>
        <p:spPr>
          <a:xfrm>
            <a:off x="5599748" y="2983587"/>
            <a:ext cx="4579263" cy="2032754"/>
          </a:xfrm>
          <a:prstGeom prst="roundRect">
            <a:avLst>
              <a:gd name="adj" fmla="val 1674"/>
            </a:avLst>
          </a:prstGeom>
          <a:solidFill>
            <a:srgbClr val="EDEBE3"/>
          </a:solidFill>
          <a:ln/>
        </p:spPr>
        <p:txBody>
          <a:bodyPr/>
          <a:lstStyle/>
          <a:p>
            <a:endParaRPr lang="en-IN"/>
          </a:p>
        </p:txBody>
      </p:sp>
      <p:sp>
        <p:nvSpPr>
          <p:cNvPr id="9" name="Text 6"/>
          <p:cNvSpPr/>
          <p:nvPr/>
        </p:nvSpPr>
        <p:spPr>
          <a:xfrm>
            <a:off x="6182320" y="3210401"/>
            <a:ext cx="3414117" cy="354330"/>
          </a:xfrm>
          <a:prstGeom prst="rect">
            <a:avLst/>
          </a:prstGeom>
          <a:noFill/>
          <a:ln/>
        </p:spPr>
        <p:txBody>
          <a:bodyPr wrap="none" lIns="0" tIns="0" rIns="0" bIns="0" rtlCol="0" anchor="t"/>
          <a:lstStyle/>
          <a:p>
            <a:pPr marL="0" indent="0" algn="ctr">
              <a:lnSpc>
                <a:spcPts val="2750"/>
              </a:lnSpc>
              <a:buNone/>
            </a:pPr>
            <a:r>
              <a:rPr lang="en-US" sz="2200" dirty="0">
                <a:solidFill>
                  <a:srgbClr val="161613"/>
                </a:solidFill>
                <a:latin typeface="DM Sans Medium" pitchFamily="34" charset="0"/>
                <a:ea typeface="DM Sans Medium" pitchFamily="34" charset="-122"/>
                <a:cs typeface="DM Sans Medium" pitchFamily="34" charset="-120"/>
              </a:rPr>
              <a:t>Eligibility &amp; Requirements</a:t>
            </a:r>
            <a:endParaRPr lang="en-US" sz="2200" dirty="0"/>
          </a:p>
        </p:txBody>
      </p:sp>
      <p:sp>
        <p:nvSpPr>
          <p:cNvPr id="10" name="Text 7"/>
          <p:cNvSpPr/>
          <p:nvPr/>
        </p:nvSpPr>
        <p:spPr>
          <a:xfrm>
            <a:off x="5826562" y="3700820"/>
            <a:ext cx="4125635" cy="1088708"/>
          </a:xfrm>
          <a:prstGeom prst="rect">
            <a:avLst/>
          </a:prstGeom>
          <a:noFill/>
          <a:ln/>
        </p:spPr>
        <p:txBody>
          <a:bodyPr wrap="square" lIns="0" tIns="0" rIns="0" bIns="0" rtlCol="0" anchor="t"/>
          <a:lstStyle/>
          <a:p>
            <a:pPr marL="0" indent="0" algn="ctr">
              <a:lnSpc>
                <a:spcPts val="2850"/>
              </a:lnSpc>
              <a:buNone/>
            </a:pPr>
            <a:r>
              <a:rPr lang="en-US" sz="1750" dirty="0">
                <a:solidFill>
                  <a:srgbClr val="161613"/>
                </a:solidFill>
                <a:latin typeface="Inter" pitchFamily="34" charset="0"/>
                <a:ea typeface="Inter" pitchFamily="34" charset="-122"/>
                <a:cs typeface="Inter" pitchFamily="34" charset="-120"/>
              </a:rPr>
              <a:t>Open to all eligible trusts. Requires trust deed, provisional certificate, activity/financial reports, and PAN.</a:t>
            </a:r>
            <a:endParaRPr lang="en-US" sz="1750" dirty="0"/>
          </a:p>
        </p:txBody>
      </p:sp>
      <p:sp>
        <p:nvSpPr>
          <p:cNvPr id="11" name="Shape 8"/>
          <p:cNvSpPr/>
          <p:nvPr/>
        </p:nvSpPr>
        <p:spPr>
          <a:xfrm>
            <a:off x="793790" y="5243155"/>
            <a:ext cx="4579144" cy="2032754"/>
          </a:xfrm>
          <a:prstGeom prst="roundRect">
            <a:avLst>
              <a:gd name="adj" fmla="val 1674"/>
            </a:avLst>
          </a:prstGeom>
          <a:solidFill>
            <a:srgbClr val="EDEBE3"/>
          </a:solidFill>
          <a:ln/>
        </p:spPr>
        <p:txBody>
          <a:bodyPr/>
          <a:lstStyle/>
          <a:p>
            <a:endParaRPr lang="en-IN"/>
          </a:p>
        </p:txBody>
      </p:sp>
      <p:sp>
        <p:nvSpPr>
          <p:cNvPr id="12" name="Text 9"/>
          <p:cNvSpPr/>
          <p:nvPr/>
        </p:nvSpPr>
        <p:spPr>
          <a:xfrm>
            <a:off x="1665684" y="5469969"/>
            <a:ext cx="2835235" cy="354330"/>
          </a:xfrm>
          <a:prstGeom prst="rect">
            <a:avLst/>
          </a:prstGeom>
          <a:noFill/>
          <a:ln/>
        </p:spPr>
        <p:txBody>
          <a:bodyPr wrap="none" lIns="0" tIns="0" rIns="0" bIns="0" rtlCol="0" anchor="t"/>
          <a:lstStyle/>
          <a:p>
            <a:pPr marL="0" indent="0" algn="ctr">
              <a:lnSpc>
                <a:spcPts val="2750"/>
              </a:lnSpc>
              <a:buNone/>
            </a:pPr>
            <a:r>
              <a:rPr lang="en-US" sz="2200" dirty="0">
                <a:solidFill>
                  <a:srgbClr val="161613"/>
                </a:solidFill>
                <a:latin typeface="DM Sans Medium" pitchFamily="34" charset="0"/>
                <a:ea typeface="DM Sans Medium" pitchFamily="34" charset="-122"/>
                <a:cs typeface="DM Sans Medium" pitchFamily="34" charset="-120"/>
              </a:rPr>
              <a:t>Section 12A Benefits</a:t>
            </a:r>
            <a:endParaRPr lang="en-US" sz="2200" dirty="0"/>
          </a:p>
        </p:txBody>
      </p:sp>
      <p:sp>
        <p:nvSpPr>
          <p:cNvPr id="13" name="Text 10"/>
          <p:cNvSpPr/>
          <p:nvPr/>
        </p:nvSpPr>
        <p:spPr>
          <a:xfrm>
            <a:off x="1020604" y="5960388"/>
            <a:ext cx="4125516" cy="1088708"/>
          </a:xfrm>
          <a:prstGeom prst="rect">
            <a:avLst/>
          </a:prstGeom>
          <a:noFill/>
          <a:ln/>
        </p:spPr>
        <p:txBody>
          <a:bodyPr wrap="square" lIns="0" tIns="0" rIns="0" bIns="0" rtlCol="0" anchor="t"/>
          <a:lstStyle/>
          <a:p>
            <a:pPr marL="0" indent="0" algn="ctr">
              <a:lnSpc>
                <a:spcPts val="2850"/>
              </a:lnSpc>
              <a:buNone/>
            </a:pPr>
            <a:r>
              <a:rPr lang="en-US" sz="1750" dirty="0">
                <a:solidFill>
                  <a:srgbClr val="161613"/>
                </a:solidFill>
                <a:latin typeface="Inter" pitchFamily="34" charset="0"/>
                <a:ea typeface="Inter" pitchFamily="34" charset="-122"/>
                <a:cs typeface="Inter" pitchFamily="34" charset="-120"/>
              </a:rPr>
              <a:t>Crucial for claiming tax exemption on income from charitable/religious activities.</a:t>
            </a:r>
            <a:endParaRPr lang="en-US" sz="1750" dirty="0"/>
          </a:p>
        </p:txBody>
      </p:sp>
      <p:sp>
        <p:nvSpPr>
          <p:cNvPr id="14" name="Shape 11"/>
          <p:cNvSpPr/>
          <p:nvPr/>
        </p:nvSpPr>
        <p:spPr>
          <a:xfrm>
            <a:off x="5599748" y="5243155"/>
            <a:ext cx="4579263" cy="2032754"/>
          </a:xfrm>
          <a:prstGeom prst="roundRect">
            <a:avLst>
              <a:gd name="adj" fmla="val 1674"/>
            </a:avLst>
          </a:prstGeom>
          <a:solidFill>
            <a:srgbClr val="EDEBE3"/>
          </a:solidFill>
          <a:ln/>
        </p:spPr>
        <p:txBody>
          <a:bodyPr/>
          <a:lstStyle/>
          <a:p>
            <a:endParaRPr lang="en-IN"/>
          </a:p>
        </p:txBody>
      </p:sp>
      <p:sp>
        <p:nvSpPr>
          <p:cNvPr id="15" name="Text 12"/>
          <p:cNvSpPr/>
          <p:nvPr/>
        </p:nvSpPr>
        <p:spPr>
          <a:xfrm>
            <a:off x="6471761" y="5469969"/>
            <a:ext cx="2835235" cy="354330"/>
          </a:xfrm>
          <a:prstGeom prst="rect">
            <a:avLst/>
          </a:prstGeom>
          <a:noFill/>
          <a:ln/>
        </p:spPr>
        <p:txBody>
          <a:bodyPr wrap="none" lIns="0" tIns="0" rIns="0" bIns="0" rtlCol="0" anchor="t"/>
          <a:lstStyle/>
          <a:p>
            <a:pPr marL="0" indent="0" algn="ctr">
              <a:lnSpc>
                <a:spcPts val="2750"/>
              </a:lnSpc>
              <a:buNone/>
            </a:pPr>
            <a:r>
              <a:rPr lang="en-US" sz="2200" dirty="0">
                <a:solidFill>
                  <a:srgbClr val="161613"/>
                </a:solidFill>
                <a:latin typeface="DM Sans Medium" pitchFamily="34" charset="0"/>
                <a:ea typeface="DM Sans Medium" pitchFamily="34" charset="-122"/>
                <a:cs typeface="DM Sans Medium" pitchFamily="34" charset="-120"/>
              </a:rPr>
              <a:t>Application Process</a:t>
            </a:r>
            <a:endParaRPr lang="en-US" sz="2200" dirty="0"/>
          </a:p>
        </p:txBody>
      </p:sp>
      <p:sp>
        <p:nvSpPr>
          <p:cNvPr id="16" name="Text 13"/>
          <p:cNvSpPr/>
          <p:nvPr/>
        </p:nvSpPr>
        <p:spPr>
          <a:xfrm>
            <a:off x="5826562" y="5960388"/>
            <a:ext cx="4125635" cy="1088708"/>
          </a:xfrm>
          <a:prstGeom prst="rect">
            <a:avLst/>
          </a:prstGeom>
          <a:noFill/>
          <a:ln/>
        </p:spPr>
        <p:txBody>
          <a:bodyPr wrap="square" lIns="0" tIns="0" rIns="0" bIns="0" rtlCol="0" anchor="t"/>
          <a:lstStyle/>
          <a:p>
            <a:pPr marL="0" indent="0" algn="ctr">
              <a:lnSpc>
                <a:spcPts val="2850"/>
              </a:lnSpc>
              <a:buNone/>
            </a:pPr>
            <a:r>
              <a:rPr lang="en-US" sz="1750" dirty="0">
                <a:solidFill>
                  <a:srgbClr val="161613"/>
                </a:solidFill>
                <a:latin typeface="Inter" pitchFamily="34" charset="0"/>
                <a:ea typeface="Inter" pitchFamily="34" charset="-122"/>
                <a:cs typeface="Inter" pitchFamily="34" charset="-120"/>
              </a:rPr>
              <a:t>Apply via Form 10A: within 6 months of commencing activities, or before provisional registration expiry.</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623768"/>
            <a:ext cx="7507367" cy="708779"/>
          </a:xfrm>
          <a:prstGeom prst="rect">
            <a:avLst/>
          </a:prstGeom>
          <a:noFill/>
          <a:ln/>
        </p:spPr>
        <p:txBody>
          <a:bodyPr wrap="none" lIns="0" tIns="0" rIns="0" bIns="0" rtlCol="0" anchor="t"/>
          <a:lstStyle/>
          <a:p>
            <a:pPr marL="0" indent="0" algn="l">
              <a:lnSpc>
                <a:spcPts val="5550"/>
              </a:lnSpc>
              <a:buNone/>
            </a:pPr>
            <a:r>
              <a:rPr lang="en-US" sz="4450" dirty="0">
                <a:solidFill>
                  <a:srgbClr val="161613"/>
                </a:solidFill>
                <a:latin typeface="DM Sans Medium" pitchFamily="34" charset="0"/>
                <a:ea typeface="DM Sans Medium" pitchFamily="34" charset="-122"/>
                <a:cs typeface="DM Sans Medium" pitchFamily="34" charset="-120"/>
              </a:rPr>
              <a:t>Specified Income Means</a:t>
            </a:r>
            <a:endParaRPr lang="en-US" sz="4450" dirty="0"/>
          </a:p>
        </p:txBody>
      </p:sp>
      <p:sp>
        <p:nvSpPr>
          <p:cNvPr id="4" name="Text 1"/>
          <p:cNvSpPr/>
          <p:nvPr/>
        </p:nvSpPr>
        <p:spPr>
          <a:xfrm>
            <a:off x="793790" y="1672709"/>
            <a:ext cx="7556421" cy="362903"/>
          </a:xfrm>
          <a:prstGeom prst="rect">
            <a:avLst/>
          </a:prstGeom>
          <a:noFill/>
          <a:ln/>
        </p:spPr>
        <p:txBody>
          <a:bodyPr wrap="none" lIns="0" tIns="0" rIns="0" bIns="0" rtlCol="0" anchor="t"/>
          <a:lstStyle/>
          <a:p>
            <a:pPr marL="0" indent="0" algn="l">
              <a:lnSpc>
                <a:spcPts val="2850"/>
              </a:lnSpc>
              <a:buNone/>
            </a:pPr>
            <a:r>
              <a:rPr lang="en-US" sz="1750" dirty="0">
                <a:solidFill>
                  <a:srgbClr val="161613"/>
                </a:solidFill>
                <a:latin typeface="Inter" pitchFamily="34" charset="0"/>
                <a:ea typeface="Inter" pitchFamily="34" charset="-122"/>
                <a:cs typeface="Inter" pitchFamily="34" charset="-120"/>
              </a:rPr>
              <a:t>Under Section 115BBI, specified income includes:</a:t>
            </a:r>
            <a:endParaRPr lang="en-US" sz="1750" dirty="0"/>
          </a:p>
        </p:txBody>
      </p:sp>
      <p:sp>
        <p:nvSpPr>
          <p:cNvPr id="5" name="Text 2"/>
          <p:cNvSpPr/>
          <p:nvPr/>
        </p:nvSpPr>
        <p:spPr>
          <a:xfrm>
            <a:off x="793790" y="2290763"/>
            <a:ext cx="7556421" cy="1088708"/>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161613"/>
                </a:solidFill>
                <a:latin typeface="Inter" pitchFamily="34" charset="0"/>
                <a:ea typeface="Inter" pitchFamily="34" charset="-122"/>
                <a:cs typeface="Inter" pitchFamily="34" charset="-120"/>
              </a:rPr>
              <a:t>Income accumulated or set apart exceeding 15% of the total income, where such accumulation is not permitted under the Income Tax Act.</a:t>
            </a:r>
            <a:endParaRPr lang="en-US" sz="1750" dirty="0"/>
          </a:p>
        </p:txBody>
      </p:sp>
      <p:sp>
        <p:nvSpPr>
          <p:cNvPr id="6" name="Text 3"/>
          <p:cNvSpPr/>
          <p:nvPr/>
        </p:nvSpPr>
        <p:spPr>
          <a:xfrm>
            <a:off x="793790" y="3458766"/>
            <a:ext cx="7556421"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161613"/>
                </a:solidFill>
                <a:latin typeface="Inter" pitchFamily="34" charset="0"/>
                <a:ea typeface="Inter" pitchFamily="34" charset="-122"/>
                <a:cs typeface="Inter" pitchFamily="34" charset="-120"/>
              </a:rPr>
              <a:t>Deemed income under Explanation 4 to the third proviso to clause (23C) of section 10.</a:t>
            </a:r>
            <a:endParaRPr lang="en-US" sz="1750" dirty="0"/>
          </a:p>
        </p:txBody>
      </p:sp>
      <p:sp>
        <p:nvSpPr>
          <p:cNvPr id="7" name="Text 4"/>
          <p:cNvSpPr/>
          <p:nvPr/>
        </p:nvSpPr>
        <p:spPr>
          <a:xfrm>
            <a:off x="793790" y="4263866"/>
            <a:ext cx="7556421"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161613"/>
                </a:solidFill>
                <a:latin typeface="Inter" pitchFamily="34" charset="0"/>
                <a:ea typeface="Inter" pitchFamily="34" charset="-122"/>
                <a:cs typeface="Inter" pitchFamily="34" charset="-120"/>
              </a:rPr>
              <a:t>Income not exempt under clause (23C) of section 10, section 11(1B), or section 11(3).</a:t>
            </a:r>
            <a:endParaRPr lang="en-US" sz="1750" dirty="0"/>
          </a:p>
        </p:txBody>
      </p:sp>
      <p:sp>
        <p:nvSpPr>
          <p:cNvPr id="8" name="Text 5"/>
          <p:cNvSpPr/>
          <p:nvPr/>
        </p:nvSpPr>
        <p:spPr>
          <a:xfrm>
            <a:off x="793790" y="5068967"/>
            <a:ext cx="7556421"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161613"/>
                </a:solidFill>
                <a:latin typeface="Inter" pitchFamily="34" charset="0"/>
                <a:ea typeface="Inter" pitchFamily="34" charset="-122"/>
                <a:cs typeface="Inter" pitchFamily="34" charset="-120"/>
              </a:rPr>
              <a:t>Income not excluded under provisions of section 13 or the relevant provisos of section 10.</a:t>
            </a:r>
            <a:endParaRPr lang="en-US" sz="1750" dirty="0"/>
          </a:p>
        </p:txBody>
      </p:sp>
      <p:sp>
        <p:nvSpPr>
          <p:cNvPr id="9" name="Text 6"/>
          <p:cNvSpPr/>
          <p:nvPr/>
        </p:nvSpPr>
        <p:spPr>
          <a:xfrm>
            <a:off x="793790" y="5874067"/>
            <a:ext cx="7556421"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161613"/>
                </a:solidFill>
                <a:latin typeface="Inter" pitchFamily="34" charset="0"/>
                <a:ea typeface="Inter" pitchFamily="34" charset="-122"/>
                <a:cs typeface="Inter" pitchFamily="34" charset="-120"/>
              </a:rPr>
              <a:t>Any income not excluded from total income under clause (c) of section 11(1).</a:t>
            </a:r>
            <a:endParaRPr lang="en-US" sz="175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1424106"/>
          </a:xfrm>
          <a:prstGeom prst="rect">
            <a:avLst/>
          </a:prstGeom>
        </p:spPr>
      </p:pic>
      <p:sp>
        <p:nvSpPr>
          <p:cNvPr id="3" name="Text 0"/>
          <p:cNvSpPr/>
          <p:nvPr/>
        </p:nvSpPr>
        <p:spPr>
          <a:xfrm>
            <a:off x="506016" y="1827793"/>
            <a:ext cx="9678114" cy="451842"/>
          </a:xfrm>
          <a:prstGeom prst="rect">
            <a:avLst/>
          </a:prstGeom>
          <a:noFill/>
          <a:ln/>
        </p:spPr>
        <p:txBody>
          <a:bodyPr wrap="none" lIns="0" tIns="0" rIns="0" bIns="0" rtlCol="0" anchor="t"/>
          <a:lstStyle/>
          <a:p>
            <a:pPr marL="0" indent="0" algn="l">
              <a:lnSpc>
                <a:spcPts val="3550"/>
              </a:lnSpc>
              <a:buNone/>
            </a:pPr>
            <a:r>
              <a:rPr lang="en-US" sz="4000" dirty="0">
                <a:solidFill>
                  <a:srgbClr val="161613"/>
                </a:solidFill>
                <a:latin typeface="DM Sans Medium" pitchFamily="34" charset="0"/>
                <a:ea typeface="DM Sans Medium" pitchFamily="34" charset="-122"/>
                <a:cs typeface="DM Sans Medium" pitchFamily="34" charset="-120"/>
              </a:rPr>
              <a:t>Understanding Provisional Trust Registration (Form 10AC)</a:t>
            </a:r>
            <a:endParaRPr lang="en-US" sz="4000" dirty="0"/>
          </a:p>
        </p:txBody>
      </p:sp>
      <p:sp>
        <p:nvSpPr>
          <p:cNvPr id="4" name="Text 1"/>
          <p:cNvSpPr/>
          <p:nvPr/>
        </p:nvSpPr>
        <p:spPr>
          <a:xfrm>
            <a:off x="506016" y="2496448"/>
            <a:ext cx="13618369" cy="231458"/>
          </a:xfrm>
          <a:prstGeom prst="rect">
            <a:avLst/>
          </a:prstGeom>
          <a:noFill/>
          <a:ln/>
        </p:spPr>
        <p:txBody>
          <a:bodyPr wrap="none" lIns="0" tIns="0" rIns="0" bIns="0" rtlCol="0" anchor="t"/>
          <a:lstStyle/>
          <a:p>
            <a:pPr marL="0" indent="0" algn="l">
              <a:lnSpc>
                <a:spcPts val="1800"/>
              </a:lnSpc>
              <a:buNone/>
            </a:pPr>
            <a:r>
              <a:rPr lang="en-US" sz="1600" dirty="0">
                <a:solidFill>
                  <a:srgbClr val="161613"/>
                </a:solidFill>
                <a:latin typeface="Inter" pitchFamily="34" charset="0"/>
                <a:ea typeface="Inter" pitchFamily="34" charset="-122"/>
                <a:cs typeface="Inter" pitchFamily="34" charset="-120"/>
              </a:rPr>
              <a:t>Provisional registration is a temporary measure allowing new trusts to begin operations and access benefits while awaiting permanent approval.</a:t>
            </a:r>
            <a:endParaRPr lang="en-US" sz="1600" dirty="0"/>
          </a:p>
        </p:txBody>
      </p:sp>
      <p:sp>
        <p:nvSpPr>
          <p:cNvPr id="5" name="Text 2"/>
          <p:cNvSpPr/>
          <p:nvPr/>
        </p:nvSpPr>
        <p:spPr>
          <a:xfrm>
            <a:off x="506016" y="2890544"/>
            <a:ext cx="13618369" cy="231458"/>
          </a:xfrm>
          <a:prstGeom prst="rect">
            <a:avLst/>
          </a:prstGeom>
          <a:noFill/>
          <a:ln/>
        </p:spPr>
        <p:txBody>
          <a:bodyPr wrap="none" lIns="0" tIns="0" rIns="0" bIns="0" rtlCol="0" anchor="t"/>
          <a:lstStyle/>
          <a:p>
            <a:pPr marL="342900" indent="-342900" algn="l">
              <a:lnSpc>
                <a:spcPts val="1800"/>
              </a:lnSpc>
              <a:buSzPct val="100000"/>
              <a:buChar char="•"/>
            </a:pPr>
            <a:r>
              <a:rPr lang="en-US" sz="1600" dirty="0">
                <a:solidFill>
                  <a:srgbClr val="161613"/>
                </a:solidFill>
                <a:latin typeface="Inter" pitchFamily="34" charset="0"/>
                <a:ea typeface="Inter" pitchFamily="34" charset="-122"/>
                <a:cs typeface="Inter" pitchFamily="34" charset="-120"/>
              </a:rPr>
              <a:t>Crucial first step for many charitable organizations.</a:t>
            </a:r>
            <a:endParaRPr lang="en-US" sz="1600" dirty="0"/>
          </a:p>
        </p:txBody>
      </p:sp>
      <p:sp>
        <p:nvSpPr>
          <p:cNvPr id="6" name="Text 3"/>
          <p:cNvSpPr/>
          <p:nvPr/>
        </p:nvSpPr>
        <p:spPr>
          <a:xfrm>
            <a:off x="506016" y="3172604"/>
            <a:ext cx="13618369" cy="231458"/>
          </a:xfrm>
          <a:prstGeom prst="rect">
            <a:avLst/>
          </a:prstGeom>
          <a:noFill/>
          <a:ln/>
        </p:spPr>
        <p:txBody>
          <a:bodyPr wrap="none" lIns="0" tIns="0" rIns="0" bIns="0" rtlCol="0" anchor="t"/>
          <a:lstStyle/>
          <a:p>
            <a:pPr marL="342900" indent="-342900" algn="l">
              <a:lnSpc>
                <a:spcPts val="1800"/>
              </a:lnSpc>
              <a:buSzPct val="100000"/>
              <a:buChar char="•"/>
            </a:pPr>
            <a:r>
              <a:rPr lang="en-US" sz="1600" dirty="0">
                <a:solidFill>
                  <a:srgbClr val="161613"/>
                </a:solidFill>
                <a:latin typeface="Inter" pitchFamily="34" charset="0"/>
                <a:ea typeface="Inter" pitchFamily="34" charset="-122"/>
                <a:cs typeface="Inter" pitchFamily="34" charset="-120"/>
              </a:rPr>
              <a:t>Grants immediate recognition to new trusts.</a:t>
            </a:r>
            <a:endParaRPr lang="en-US" sz="1600" dirty="0"/>
          </a:p>
        </p:txBody>
      </p:sp>
      <p:sp>
        <p:nvSpPr>
          <p:cNvPr id="7" name="Shape 4"/>
          <p:cNvSpPr/>
          <p:nvPr/>
        </p:nvSpPr>
        <p:spPr>
          <a:xfrm>
            <a:off x="506016" y="3566700"/>
            <a:ext cx="6736913" cy="1579364"/>
          </a:xfrm>
          <a:prstGeom prst="roundRect">
            <a:avLst>
              <a:gd name="adj" fmla="val 1373"/>
            </a:avLst>
          </a:prstGeom>
          <a:solidFill>
            <a:srgbClr val="F9F8F5"/>
          </a:solidFill>
          <a:ln w="15240">
            <a:solidFill>
              <a:srgbClr val="D3D1C9"/>
            </a:solidFill>
            <a:prstDash val="solid"/>
          </a:ln>
        </p:spPr>
        <p:txBody>
          <a:bodyPr/>
          <a:lstStyle/>
          <a:p>
            <a:endParaRPr lang="en-IN"/>
          </a:p>
        </p:txBody>
      </p:sp>
      <p:sp>
        <p:nvSpPr>
          <p:cNvPr id="8" name="Shape 5"/>
          <p:cNvSpPr/>
          <p:nvPr/>
        </p:nvSpPr>
        <p:spPr>
          <a:xfrm>
            <a:off x="521256" y="3581940"/>
            <a:ext cx="6706433" cy="433745"/>
          </a:xfrm>
          <a:prstGeom prst="roundRect">
            <a:avLst>
              <a:gd name="adj" fmla="val 785"/>
            </a:avLst>
          </a:prstGeom>
          <a:solidFill>
            <a:srgbClr val="EDEBE3"/>
          </a:solidFill>
          <a:ln/>
        </p:spPr>
        <p:txBody>
          <a:bodyPr/>
          <a:lstStyle/>
          <a:p>
            <a:endParaRPr lang="en-IN"/>
          </a:p>
        </p:txBody>
      </p:sp>
      <p:pic>
        <p:nvPicPr>
          <p:cNvPr id="9" name="Image 1" descr="preencoded.png"/>
          <p:cNvPicPr>
            <a:picLocks noChangeAspect="1"/>
          </p:cNvPicPr>
          <p:nvPr/>
        </p:nvPicPr>
        <p:blipFill>
          <a:blip r:embed="rId4"/>
          <a:stretch>
            <a:fillRect/>
          </a:stretch>
        </p:blipFill>
        <p:spPr>
          <a:xfrm>
            <a:off x="3766066" y="3663260"/>
            <a:ext cx="216813" cy="271105"/>
          </a:xfrm>
          <a:prstGeom prst="rect">
            <a:avLst/>
          </a:prstGeom>
        </p:spPr>
      </p:pic>
      <p:sp>
        <p:nvSpPr>
          <p:cNvPr id="10" name="Text 6"/>
          <p:cNvSpPr/>
          <p:nvPr/>
        </p:nvSpPr>
        <p:spPr>
          <a:xfrm>
            <a:off x="665798" y="4160227"/>
            <a:ext cx="1807488" cy="225862"/>
          </a:xfrm>
          <a:prstGeom prst="rect">
            <a:avLst/>
          </a:prstGeom>
          <a:noFill/>
          <a:ln/>
        </p:spPr>
        <p:txBody>
          <a:bodyPr wrap="none" lIns="0" tIns="0" rIns="0" bIns="0" rtlCol="0" anchor="t"/>
          <a:lstStyle/>
          <a:p>
            <a:pPr marL="0" indent="0" algn="l">
              <a:lnSpc>
                <a:spcPts val="1750"/>
              </a:lnSpc>
              <a:buNone/>
            </a:pPr>
            <a:r>
              <a:rPr lang="en-US" sz="2000" dirty="0">
                <a:solidFill>
                  <a:srgbClr val="161613"/>
                </a:solidFill>
                <a:latin typeface="DM Sans Medium" pitchFamily="34" charset="0"/>
                <a:ea typeface="DM Sans Medium" pitchFamily="34" charset="-122"/>
                <a:cs typeface="DM Sans Medium" pitchFamily="34" charset="-120"/>
              </a:rPr>
              <a:t>Purpose &amp; Nature</a:t>
            </a:r>
            <a:endParaRPr lang="en-US" sz="2000" dirty="0"/>
          </a:p>
        </p:txBody>
      </p:sp>
      <p:sp>
        <p:nvSpPr>
          <p:cNvPr id="11" name="Text 7"/>
          <p:cNvSpPr/>
          <p:nvPr/>
        </p:nvSpPr>
        <p:spPr>
          <a:xfrm>
            <a:off x="665798" y="4472766"/>
            <a:ext cx="6417350" cy="231458"/>
          </a:xfrm>
          <a:prstGeom prst="rect">
            <a:avLst/>
          </a:prstGeom>
          <a:noFill/>
          <a:ln/>
        </p:spPr>
        <p:txBody>
          <a:bodyPr wrap="none" lIns="0" tIns="0" rIns="0" bIns="0" rtlCol="0" anchor="t"/>
          <a:lstStyle/>
          <a:p>
            <a:pPr marL="342900" indent="-342900" algn="l">
              <a:lnSpc>
                <a:spcPts val="1800"/>
              </a:lnSpc>
              <a:buSzPct val="100000"/>
              <a:buChar char="•"/>
            </a:pPr>
            <a:r>
              <a:rPr lang="en-US" sz="1600" dirty="0">
                <a:solidFill>
                  <a:srgbClr val="161613"/>
                </a:solidFill>
                <a:latin typeface="Inter" pitchFamily="34" charset="0"/>
                <a:ea typeface="Inter" pitchFamily="34" charset="-122"/>
                <a:cs typeface="Inter" pitchFamily="34" charset="-120"/>
              </a:rPr>
              <a:t>Legally begin charitable activities.</a:t>
            </a:r>
            <a:endParaRPr lang="en-US" sz="1600" dirty="0"/>
          </a:p>
        </p:txBody>
      </p:sp>
      <p:sp>
        <p:nvSpPr>
          <p:cNvPr id="12" name="Text 8"/>
          <p:cNvSpPr/>
          <p:nvPr/>
        </p:nvSpPr>
        <p:spPr>
          <a:xfrm>
            <a:off x="665798" y="4754825"/>
            <a:ext cx="6417350" cy="231458"/>
          </a:xfrm>
          <a:prstGeom prst="rect">
            <a:avLst/>
          </a:prstGeom>
          <a:noFill/>
          <a:ln/>
        </p:spPr>
        <p:txBody>
          <a:bodyPr wrap="none" lIns="0" tIns="0" rIns="0" bIns="0" rtlCol="0" anchor="t"/>
          <a:lstStyle/>
          <a:p>
            <a:pPr marL="342900" indent="-342900" algn="l">
              <a:lnSpc>
                <a:spcPts val="1800"/>
              </a:lnSpc>
              <a:buSzPct val="100000"/>
              <a:buChar char="•"/>
            </a:pPr>
            <a:r>
              <a:rPr lang="en-US" sz="1600" dirty="0">
                <a:solidFill>
                  <a:srgbClr val="161613"/>
                </a:solidFill>
                <a:latin typeface="Inter" pitchFamily="34" charset="0"/>
                <a:ea typeface="Inter" pitchFamily="34" charset="-122"/>
                <a:cs typeface="Inter" pitchFamily="34" charset="-120"/>
              </a:rPr>
              <a:t>Preliminary, temporary status.</a:t>
            </a:r>
            <a:endParaRPr lang="en-US" sz="1600" dirty="0"/>
          </a:p>
        </p:txBody>
      </p:sp>
      <p:sp>
        <p:nvSpPr>
          <p:cNvPr id="13" name="Shape 9"/>
          <p:cNvSpPr/>
          <p:nvPr/>
        </p:nvSpPr>
        <p:spPr>
          <a:xfrm>
            <a:off x="7387471" y="3566700"/>
            <a:ext cx="6736913" cy="1579364"/>
          </a:xfrm>
          <a:prstGeom prst="roundRect">
            <a:avLst>
              <a:gd name="adj" fmla="val 1373"/>
            </a:avLst>
          </a:prstGeom>
          <a:solidFill>
            <a:srgbClr val="F9F8F5"/>
          </a:solidFill>
          <a:ln w="15240">
            <a:solidFill>
              <a:srgbClr val="D3D1C9"/>
            </a:solidFill>
            <a:prstDash val="solid"/>
          </a:ln>
        </p:spPr>
        <p:txBody>
          <a:bodyPr/>
          <a:lstStyle/>
          <a:p>
            <a:endParaRPr lang="en-IN"/>
          </a:p>
        </p:txBody>
      </p:sp>
      <p:sp>
        <p:nvSpPr>
          <p:cNvPr id="14" name="Shape 10"/>
          <p:cNvSpPr/>
          <p:nvPr/>
        </p:nvSpPr>
        <p:spPr>
          <a:xfrm>
            <a:off x="7402711" y="3581940"/>
            <a:ext cx="6706433" cy="433745"/>
          </a:xfrm>
          <a:prstGeom prst="roundRect">
            <a:avLst>
              <a:gd name="adj" fmla="val 785"/>
            </a:avLst>
          </a:prstGeom>
          <a:solidFill>
            <a:srgbClr val="EDEBE3"/>
          </a:solidFill>
          <a:ln/>
        </p:spPr>
        <p:txBody>
          <a:bodyPr/>
          <a:lstStyle/>
          <a:p>
            <a:endParaRPr lang="en-IN"/>
          </a:p>
        </p:txBody>
      </p:sp>
      <p:pic>
        <p:nvPicPr>
          <p:cNvPr id="15" name="Image 2" descr="preencoded.png"/>
          <p:cNvPicPr>
            <a:picLocks noChangeAspect="1"/>
          </p:cNvPicPr>
          <p:nvPr/>
        </p:nvPicPr>
        <p:blipFill>
          <a:blip r:embed="rId5"/>
          <a:stretch>
            <a:fillRect/>
          </a:stretch>
        </p:blipFill>
        <p:spPr>
          <a:xfrm>
            <a:off x="10647521" y="3663260"/>
            <a:ext cx="216813" cy="271105"/>
          </a:xfrm>
          <a:prstGeom prst="rect">
            <a:avLst/>
          </a:prstGeom>
        </p:spPr>
      </p:pic>
      <p:sp>
        <p:nvSpPr>
          <p:cNvPr id="16" name="Text 11"/>
          <p:cNvSpPr/>
          <p:nvPr/>
        </p:nvSpPr>
        <p:spPr>
          <a:xfrm>
            <a:off x="7547253" y="4160227"/>
            <a:ext cx="1807488" cy="225862"/>
          </a:xfrm>
          <a:prstGeom prst="rect">
            <a:avLst/>
          </a:prstGeom>
          <a:noFill/>
          <a:ln/>
        </p:spPr>
        <p:txBody>
          <a:bodyPr wrap="none" lIns="0" tIns="0" rIns="0" bIns="0" rtlCol="0" anchor="t"/>
          <a:lstStyle/>
          <a:p>
            <a:pPr marL="0" indent="0" algn="l">
              <a:lnSpc>
                <a:spcPts val="1750"/>
              </a:lnSpc>
              <a:buNone/>
            </a:pPr>
            <a:r>
              <a:rPr lang="en-US" sz="2000" dirty="0">
                <a:solidFill>
                  <a:srgbClr val="161613"/>
                </a:solidFill>
                <a:latin typeface="DM Sans Medium" pitchFamily="34" charset="0"/>
                <a:ea typeface="DM Sans Medium" pitchFamily="34" charset="-122"/>
                <a:cs typeface="DM Sans Medium" pitchFamily="34" charset="-120"/>
              </a:rPr>
              <a:t>Validity &amp; Extension</a:t>
            </a:r>
            <a:endParaRPr lang="en-US" sz="2000" dirty="0"/>
          </a:p>
        </p:txBody>
      </p:sp>
      <p:sp>
        <p:nvSpPr>
          <p:cNvPr id="17" name="Text 12"/>
          <p:cNvSpPr/>
          <p:nvPr/>
        </p:nvSpPr>
        <p:spPr>
          <a:xfrm>
            <a:off x="7547253" y="4472766"/>
            <a:ext cx="6417350" cy="231458"/>
          </a:xfrm>
          <a:prstGeom prst="rect">
            <a:avLst/>
          </a:prstGeom>
          <a:noFill/>
          <a:ln/>
        </p:spPr>
        <p:txBody>
          <a:bodyPr wrap="none" lIns="0" tIns="0" rIns="0" bIns="0" rtlCol="0" anchor="t"/>
          <a:lstStyle/>
          <a:p>
            <a:pPr marL="342900" indent="-342900" algn="l">
              <a:lnSpc>
                <a:spcPts val="1800"/>
              </a:lnSpc>
              <a:buSzPct val="100000"/>
              <a:buChar char="•"/>
            </a:pPr>
            <a:r>
              <a:rPr lang="en-US" sz="1600" dirty="0">
                <a:solidFill>
                  <a:srgbClr val="161613"/>
                </a:solidFill>
                <a:latin typeface="Inter" pitchFamily="34" charset="0"/>
                <a:ea typeface="Inter" pitchFamily="34" charset="-122"/>
                <a:cs typeface="Inter" pitchFamily="34" charset="-120"/>
              </a:rPr>
              <a:t>Valid for 3 years from approval date.</a:t>
            </a:r>
            <a:endParaRPr lang="en-US" sz="1600" dirty="0"/>
          </a:p>
        </p:txBody>
      </p:sp>
      <p:sp>
        <p:nvSpPr>
          <p:cNvPr id="18" name="Text 13"/>
          <p:cNvSpPr/>
          <p:nvPr/>
        </p:nvSpPr>
        <p:spPr>
          <a:xfrm>
            <a:off x="7547253" y="4754825"/>
            <a:ext cx="6417350" cy="231458"/>
          </a:xfrm>
          <a:prstGeom prst="rect">
            <a:avLst/>
          </a:prstGeom>
          <a:noFill/>
          <a:ln/>
        </p:spPr>
        <p:txBody>
          <a:bodyPr wrap="none" lIns="0" tIns="0" rIns="0" bIns="0" rtlCol="0" anchor="t"/>
          <a:lstStyle/>
          <a:p>
            <a:pPr marL="342900" indent="-342900" algn="l">
              <a:lnSpc>
                <a:spcPts val="1800"/>
              </a:lnSpc>
              <a:buSzPct val="100000"/>
              <a:buChar char="•"/>
            </a:pPr>
            <a:r>
              <a:rPr lang="en-US" sz="1600" dirty="0">
                <a:solidFill>
                  <a:srgbClr val="161613"/>
                </a:solidFill>
                <a:latin typeface="Inter" pitchFamily="34" charset="0"/>
                <a:ea typeface="Inter" pitchFamily="34" charset="-122"/>
                <a:cs typeface="Inter" pitchFamily="34" charset="-120"/>
              </a:rPr>
              <a:t>Extendable for an additional 3 years.</a:t>
            </a:r>
            <a:endParaRPr lang="en-US" sz="1600" dirty="0"/>
          </a:p>
        </p:txBody>
      </p:sp>
      <p:sp>
        <p:nvSpPr>
          <p:cNvPr id="19" name="Shape 14"/>
          <p:cNvSpPr/>
          <p:nvPr/>
        </p:nvSpPr>
        <p:spPr>
          <a:xfrm>
            <a:off x="506016" y="5290606"/>
            <a:ext cx="6736913" cy="2143482"/>
          </a:xfrm>
          <a:prstGeom prst="roundRect">
            <a:avLst>
              <a:gd name="adj" fmla="val 1012"/>
            </a:avLst>
          </a:prstGeom>
          <a:solidFill>
            <a:srgbClr val="F9F8F5"/>
          </a:solidFill>
          <a:ln w="15240">
            <a:solidFill>
              <a:srgbClr val="D3D1C9"/>
            </a:solidFill>
            <a:prstDash val="solid"/>
          </a:ln>
        </p:spPr>
        <p:txBody>
          <a:bodyPr/>
          <a:lstStyle/>
          <a:p>
            <a:endParaRPr lang="en-IN"/>
          </a:p>
        </p:txBody>
      </p:sp>
      <p:sp>
        <p:nvSpPr>
          <p:cNvPr id="20" name="Shape 15"/>
          <p:cNvSpPr/>
          <p:nvPr/>
        </p:nvSpPr>
        <p:spPr>
          <a:xfrm>
            <a:off x="521256" y="5305846"/>
            <a:ext cx="6706433" cy="433745"/>
          </a:xfrm>
          <a:prstGeom prst="roundRect">
            <a:avLst>
              <a:gd name="adj" fmla="val 785"/>
            </a:avLst>
          </a:prstGeom>
          <a:solidFill>
            <a:srgbClr val="EDEBE3"/>
          </a:solidFill>
          <a:ln/>
        </p:spPr>
        <p:txBody>
          <a:bodyPr/>
          <a:lstStyle/>
          <a:p>
            <a:endParaRPr lang="en-IN"/>
          </a:p>
        </p:txBody>
      </p:sp>
      <p:pic>
        <p:nvPicPr>
          <p:cNvPr id="21" name="Image 3" descr="preencoded.png"/>
          <p:cNvPicPr>
            <a:picLocks noChangeAspect="1"/>
          </p:cNvPicPr>
          <p:nvPr/>
        </p:nvPicPr>
        <p:blipFill>
          <a:blip r:embed="rId6"/>
          <a:stretch>
            <a:fillRect/>
          </a:stretch>
        </p:blipFill>
        <p:spPr>
          <a:xfrm>
            <a:off x="3766066" y="5387166"/>
            <a:ext cx="216813" cy="271105"/>
          </a:xfrm>
          <a:prstGeom prst="rect">
            <a:avLst/>
          </a:prstGeom>
        </p:spPr>
      </p:pic>
      <p:sp>
        <p:nvSpPr>
          <p:cNvPr id="22" name="Text 16"/>
          <p:cNvSpPr/>
          <p:nvPr/>
        </p:nvSpPr>
        <p:spPr>
          <a:xfrm>
            <a:off x="665798" y="5884133"/>
            <a:ext cx="1807488" cy="225862"/>
          </a:xfrm>
          <a:prstGeom prst="rect">
            <a:avLst/>
          </a:prstGeom>
          <a:noFill/>
          <a:ln/>
        </p:spPr>
        <p:txBody>
          <a:bodyPr wrap="none" lIns="0" tIns="0" rIns="0" bIns="0" rtlCol="0" anchor="t"/>
          <a:lstStyle/>
          <a:p>
            <a:pPr marL="0" indent="0" algn="l">
              <a:lnSpc>
                <a:spcPts val="1750"/>
              </a:lnSpc>
              <a:buNone/>
            </a:pPr>
            <a:r>
              <a:rPr lang="en-US" sz="2000" dirty="0">
                <a:solidFill>
                  <a:srgbClr val="161613"/>
                </a:solidFill>
                <a:latin typeface="DM Sans Medium" pitchFamily="34" charset="0"/>
                <a:ea typeface="DM Sans Medium" pitchFamily="34" charset="-122"/>
                <a:cs typeface="DM Sans Medium" pitchFamily="34" charset="-120"/>
              </a:rPr>
              <a:t>Benefits &amp; Eligibility</a:t>
            </a:r>
            <a:endParaRPr lang="en-US" sz="2000" dirty="0"/>
          </a:p>
        </p:txBody>
      </p:sp>
      <p:sp>
        <p:nvSpPr>
          <p:cNvPr id="23" name="Text 17"/>
          <p:cNvSpPr/>
          <p:nvPr/>
        </p:nvSpPr>
        <p:spPr>
          <a:xfrm>
            <a:off x="665798" y="6196672"/>
            <a:ext cx="6417350" cy="231458"/>
          </a:xfrm>
          <a:prstGeom prst="rect">
            <a:avLst/>
          </a:prstGeom>
          <a:noFill/>
          <a:ln/>
        </p:spPr>
        <p:txBody>
          <a:bodyPr wrap="none" lIns="0" tIns="0" rIns="0" bIns="0" rtlCol="0" anchor="t"/>
          <a:lstStyle/>
          <a:p>
            <a:pPr marL="342900" indent="-342900" algn="l">
              <a:lnSpc>
                <a:spcPts val="1800"/>
              </a:lnSpc>
              <a:buSzPct val="100000"/>
              <a:buChar char="•"/>
            </a:pPr>
            <a:r>
              <a:rPr lang="en-US" sz="1600" dirty="0">
                <a:solidFill>
                  <a:srgbClr val="161613"/>
                </a:solidFill>
                <a:latin typeface="Inter" pitchFamily="34" charset="0"/>
                <a:ea typeface="Inter" pitchFamily="34" charset="-122"/>
                <a:cs typeface="Inter" pitchFamily="34" charset="-120"/>
              </a:rPr>
              <a:t>Receive donations.</a:t>
            </a:r>
            <a:endParaRPr lang="en-US" sz="1600" dirty="0"/>
          </a:p>
        </p:txBody>
      </p:sp>
      <p:sp>
        <p:nvSpPr>
          <p:cNvPr id="24" name="Text 18"/>
          <p:cNvSpPr/>
          <p:nvPr/>
        </p:nvSpPr>
        <p:spPr>
          <a:xfrm>
            <a:off x="665798" y="6478731"/>
            <a:ext cx="6417350" cy="231458"/>
          </a:xfrm>
          <a:prstGeom prst="rect">
            <a:avLst/>
          </a:prstGeom>
          <a:noFill/>
          <a:ln/>
        </p:spPr>
        <p:txBody>
          <a:bodyPr wrap="none" lIns="0" tIns="0" rIns="0" bIns="0" rtlCol="0" anchor="t"/>
          <a:lstStyle/>
          <a:p>
            <a:pPr marL="342900" indent="-342900" algn="l">
              <a:lnSpc>
                <a:spcPts val="1800"/>
              </a:lnSpc>
              <a:buSzPct val="100000"/>
              <a:buChar char="•"/>
            </a:pPr>
            <a:r>
              <a:rPr lang="en-US" sz="1600" dirty="0">
                <a:solidFill>
                  <a:srgbClr val="161613"/>
                </a:solidFill>
                <a:latin typeface="Inter" pitchFamily="34" charset="0"/>
                <a:ea typeface="Inter" pitchFamily="34" charset="-122"/>
                <a:cs typeface="Inter" pitchFamily="34" charset="-120"/>
              </a:rPr>
              <a:t>Eligible for 80G benefits (conditions apply).</a:t>
            </a:r>
            <a:endParaRPr lang="en-US" sz="1600" dirty="0"/>
          </a:p>
        </p:txBody>
      </p:sp>
      <p:sp>
        <p:nvSpPr>
          <p:cNvPr id="25" name="Text 19"/>
          <p:cNvSpPr/>
          <p:nvPr/>
        </p:nvSpPr>
        <p:spPr>
          <a:xfrm>
            <a:off x="665798" y="6760790"/>
            <a:ext cx="6417350" cy="231458"/>
          </a:xfrm>
          <a:prstGeom prst="rect">
            <a:avLst/>
          </a:prstGeom>
          <a:noFill/>
          <a:ln/>
        </p:spPr>
        <p:txBody>
          <a:bodyPr wrap="none" lIns="0" tIns="0" rIns="0" bIns="0" rtlCol="0" anchor="t"/>
          <a:lstStyle/>
          <a:p>
            <a:pPr marL="342900" indent="-342900" algn="l">
              <a:lnSpc>
                <a:spcPts val="1800"/>
              </a:lnSpc>
              <a:buSzPct val="100000"/>
              <a:buChar char="•"/>
            </a:pPr>
            <a:r>
              <a:rPr lang="en-US" sz="1600" dirty="0">
                <a:solidFill>
                  <a:srgbClr val="161613"/>
                </a:solidFill>
                <a:latin typeface="Inter" pitchFamily="34" charset="0"/>
                <a:ea typeface="Inter" pitchFamily="34" charset="-122"/>
                <a:cs typeface="Inter" pitchFamily="34" charset="-120"/>
              </a:rPr>
              <a:t>Primarily for new trusts seeking quick legal standing and funding.</a:t>
            </a:r>
            <a:endParaRPr lang="en-US" sz="1600" dirty="0"/>
          </a:p>
        </p:txBody>
      </p:sp>
      <p:sp>
        <p:nvSpPr>
          <p:cNvPr id="26" name="Shape 20"/>
          <p:cNvSpPr/>
          <p:nvPr/>
        </p:nvSpPr>
        <p:spPr>
          <a:xfrm>
            <a:off x="7387471" y="5290606"/>
            <a:ext cx="6736913" cy="2143482"/>
          </a:xfrm>
          <a:prstGeom prst="roundRect">
            <a:avLst>
              <a:gd name="adj" fmla="val 1012"/>
            </a:avLst>
          </a:prstGeom>
          <a:solidFill>
            <a:srgbClr val="F9F8F5"/>
          </a:solidFill>
          <a:ln w="15240">
            <a:solidFill>
              <a:srgbClr val="D3D1C9"/>
            </a:solidFill>
            <a:prstDash val="solid"/>
          </a:ln>
        </p:spPr>
        <p:txBody>
          <a:bodyPr/>
          <a:lstStyle/>
          <a:p>
            <a:endParaRPr lang="en-IN"/>
          </a:p>
        </p:txBody>
      </p:sp>
      <p:sp>
        <p:nvSpPr>
          <p:cNvPr id="27" name="Shape 21"/>
          <p:cNvSpPr/>
          <p:nvPr/>
        </p:nvSpPr>
        <p:spPr>
          <a:xfrm>
            <a:off x="7402711" y="5305846"/>
            <a:ext cx="6706433" cy="433745"/>
          </a:xfrm>
          <a:prstGeom prst="roundRect">
            <a:avLst>
              <a:gd name="adj" fmla="val 785"/>
            </a:avLst>
          </a:prstGeom>
          <a:solidFill>
            <a:srgbClr val="EDEBE3"/>
          </a:solidFill>
          <a:ln/>
        </p:spPr>
        <p:txBody>
          <a:bodyPr/>
          <a:lstStyle/>
          <a:p>
            <a:endParaRPr lang="en-IN"/>
          </a:p>
        </p:txBody>
      </p:sp>
      <p:pic>
        <p:nvPicPr>
          <p:cNvPr id="28" name="Image 4" descr="preencoded.png"/>
          <p:cNvPicPr>
            <a:picLocks noChangeAspect="1"/>
          </p:cNvPicPr>
          <p:nvPr/>
        </p:nvPicPr>
        <p:blipFill>
          <a:blip r:embed="rId7"/>
          <a:stretch>
            <a:fillRect/>
          </a:stretch>
        </p:blipFill>
        <p:spPr>
          <a:xfrm>
            <a:off x="10647521" y="5387166"/>
            <a:ext cx="216813" cy="271105"/>
          </a:xfrm>
          <a:prstGeom prst="rect">
            <a:avLst/>
          </a:prstGeom>
        </p:spPr>
      </p:pic>
      <p:sp>
        <p:nvSpPr>
          <p:cNvPr id="29" name="Text 22"/>
          <p:cNvSpPr/>
          <p:nvPr/>
        </p:nvSpPr>
        <p:spPr>
          <a:xfrm>
            <a:off x="7547253" y="5884133"/>
            <a:ext cx="1941909" cy="225862"/>
          </a:xfrm>
          <a:prstGeom prst="rect">
            <a:avLst/>
          </a:prstGeom>
          <a:noFill/>
          <a:ln/>
        </p:spPr>
        <p:txBody>
          <a:bodyPr wrap="none" lIns="0" tIns="0" rIns="0" bIns="0" rtlCol="0" anchor="t"/>
          <a:lstStyle/>
          <a:p>
            <a:pPr marL="0" indent="0" algn="l">
              <a:lnSpc>
                <a:spcPts val="1750"/>
              </a:lnSpc>
              <a:buNone/>
            </a:pPr>
            <a:r>
              <a:rPr lang="en-US" sz="2000" dirty="0">
                <a:solidFill>
                  <a:srgbClr val="161613"/>
                </a:solidFill>
                <a:latin typeface="DM Sans Medium" pitchFamily="34" charset="0"/>
                <a:ea typeface="DM Sans Medium" pitchFamily="34" charset="-122"/>
                <a:cs typeface="DM Sans Medium" pitchFamily="34" charset="-120"/>
              </a:rPr>
              <a:t>Digital ID &amp; Conversion</a:t>
            </a:r>
            <a:endParaRPr lang="en-US" sz="2000" dirty="0"/>
          </a:p>
        </p:txBody>
      </p:sp>
      <p:sp>
        <p:nvSpPr>
          <p:cNvPr id="30" name="Text 23"/>
          <p:cNvSpPr/>
          <p:nvPr/>
        </p:nvSpPr>
        <p:spPr>
          <a:xfrm>
            <a:off x="7547253" y="6196672"/>
            <a:ext cx="6417350" cy="231458"/>
          </a:xfrm>
          <a:prstGeom prst="rect">
            <a:avLst/>
          </a:prstGeom>
          <a:noFill/>
          <a:ln/>
        </p:spPr>
        <p:txBody>
          <a:bodyPr wrap="none" lIns="0" tIns="0" rIns="0" bIns="0" rtlCol="0" anchor="t"/>
          <a:lstStyle/>
          <a:p>
            <a:pPr marL="342900" indent="-342900" algn="l">
              <a:lnSpc>
                <a:spcPts val="1800"/>
              </a:lnSpc>
              <a:buSzPct val="100000"/>
              <a:buChar char="•"/>
            </a:pPr>
            <a:r>
              <a:rPr lang="en-US" sz="1600" dirty="0">
                <a:solidFill>
                  <a:srgbClr val="161613"/>
                </a:solidFill>
                <a:latin typeface="Inter" pitchFamily="34" charset="0"/>
                <a:ea typeface="Inter" pitchFamily="34" charset="-122"/>
                <a:cs typeface="Inter" pitchFamily="34" charset="-120"/>
              </a:rPr>
              <a:t>16-digit unique digital registration number upon approval.</a:t>
            </a:r>
            <a:endParaRPr lang="en-US" sz="1600" dirty="0"/>
          </a:p>
        </p:txBody>
      </p:sp>
      <p:sp>
        <p:nvSpPr>
          <p:cNvPr id="31" name="Text 24"/>
          <p:cNvSpPr/>
          <p:nvPr/>
        </p:nvSpPr>
        <p:spPr>
          <a:xfrm>
            <a:off x="7547253" y="6478731"/>
            <a:ext cx="6417350" cy="231458"/>
          </a:xfrm>
          <a:prstGeom prst="rect">
            <a:avLst/>
          </a:prstGeom>
          <a:noFill/>
          <a:ln/>
        </p:spPr>
        <p:txBody>
          <a:bodyPr wrap="none" lIns="0" tIns="0" rIns="0" bIns="0" rtlCol="0" anchor="t"/>
          <a:lstStyle/>
          <a:p>
            <a:pPr marL="342900" indent="-342900" algn="l">
              <a:lnSpc>
                <a:spcPts val="1800"/>
              </a:lnSpc>
              <a:buSzPct val="100000"/>
              <a:buChar char="•"/>
            </a:pPr>
            <a:r>
              <a:rPr lang="en-US" sz="1600" dirty="0">
                <a:solidFill>
                  <a:srgbClr val="161613"/>
                </a:solidFill>
                <a:latin typeface="Inter" pitchFamily="34" charset="0"/>
                <a:ea typeface="Inter" pitchFamily="34" charset="-122"/>
                <a:cs typeface="Inter" pitchFamily="34" charset="-120"/>
              </a:rPr>
              <a:t>Must apply for regular registration via Form 10A/10AB:</a:t>
            </a:r>
            <a:endParaRPr lang="en-US" sz="1600" dirty="0"/>
          </a:p>
        </p:txBody>
      </p:sp>
      <p:sp>
        <p:nvSpPr>
          <p:cNvPr id="32" name="Text 25"/>
          <p:cNvSpPr/>
          <p:nvPr/>
        </p:nvSpPr>
        <p:spPr>
          <a:xfrm>
            <a:off x="7547253" y="6760790"/>
            <a:ext cx="6417350" cy="231458"/>
          </a:xfrm>
          <a:prstGeom prst="rect">
            <a:avLst/>
          </a:prstGeom>
          <a:noFill/>
          <a:ln/>
        </p:spPr>
        <p:txBody>
          <a:bodyPr wrap="none" lIns="0" tIns="0" rIns="0" bIns="0" rtlCol="0" anchor="t"/>
          <a:lstStyle/>
          <a:p>
            <a:pPr marL="685800" lvl="1" indent="-342900" algn="l">
              <a:lnSpc>
                <a:spcPts val="1800"/>
              </a:lnSpc>
              <a:buSzPct val="100000"/>
              <a:buChar char="•"/>
            </a:pPr>
            <a:r>
              <a:rPr lang="en-US" sz="1600" dirty="0">
                <a:solidFill>
                  <a:srgbClr val="161613"/>
                </a:solidFill>
                <a:latin typeface="Inter" pitchFamily="34" charset="0"/>
                <a:ea typeface="Inter" pitchFamily="34" charset="-122"/>
                <a:cs typeface="Inter" pitchFamily="34" charset="-120"/>
              </a:rPr>
              <a:t>Before expiry of provisional registration, or</a:t>
            </a:r>
            <a:endParaRPr lang="en-US" sz="1600" dirty="0"/>
          </a:p>
        </p:txBody>
      </p:sp>
      <p:sp>
        <p:nvSpPr>
          <p:cNvPr id="33" name="Text 26"/>
          <p:cNvSpPr/>
          <p:nvPr/>
        </p:nvSpPr>
        <p:spPr>
          <a:xfrm>
            <a:off x="7547253" y="7042849"/>
            <a:ext cx="6417350" cy="231458"/>
          </a:xfrm>
          <a:prstGeom prst="rect">
            <a:avLst/>
          </a:prstGeom>
          <a:noFill/>
          <a:ln/>
        </p:spPr>
        <p:txBody>
          <a:bodyPr wrap="none" lIns="0" tIns="0" rIns="0" bIns="0" rtlCol="0" anchor="t"/>
          <a:lstStyle/>
          <a:p>
            <a:pPr marL="685800" lvl="1" indent="-342900" algn="l">
              <a:lnSpc>
                <a:spcPts val="1800"/>
              </a:lnSpc>
              <a:buSzPct val="100000"/>
              <a:buChar char="•"/>
            </a:pPr>
            <a:r>
              <a:rPr lang="en-US" sz="1600" dirty="0">
                <a:solidFill>
                  <a:srgbClr val="161613"/>
                </a:solidFill>
                <a:latin typeface="Inter" pitchFamily="34" charset="0"/>
                <a:ea typeface="Inter" pitchFamily="34" charset="-122"/>
                <a:cs typeface="Inter" pitchFamily="34" charset="-120"/>
              </a:rPr>
              <a:t>Within 6 months of commencing activities.</a:t>
            </a:r>
            <a:endParaRPr lang="en-US" sz="16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DA3AEBE9-D71E-FAC5-AA5D-2EBC8B5767D4}"/>
              </a:ext>
            </a:extLst>
          </p:cNvPr>
          <p:cNvSpPr>
            <a:spLocks noGrp="1"/>
          </p:cNvSpPr>
          <p:nvPr>
            <p:ph idx="1"/>
          </p:nvPr>
        </p:nvSpPr>
        <p:spPr/>
        <p:txBody>
          <a:bodyPr/>
          <a:lstStyle/>
          <a:p>
            <a:endParaRPr lang="en-IN" dirty="0"/>
          </a:p>
        </p:txBody>
      </p:sp>
      <p:pic>
        <p:nvPicPr>
          <p:cNvPr id="1026" name="Picture 2" descr="Thank You Pics For PPT Template and Google Slides">
            <a:extLst>
              <a:ext uri="{FF2B5EF4-FFF2-40B4-BE49-F238E27FC236}">
                <a16:creationId xmlns:a16="http://schemas.microsoft.com/office/drawing/2014/main" id="{B7932547-84D9-2D0A-CFAF-9EB0A56976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4630400" cy="82296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B171DA5A-8989-0715-C76C-8AFA81E1216B}"/>
              </a:ext>
            </a:extLst>
          </p:cNvPr>
          <p:cNvSpPr txBox="1"/>
          <p:nvPr/>
        </p:nvSpPr>
        <p:spPr>
          <a:xfrm>
            <a:off x="8546593" y="4305631"/>
            <a:ext cx="5288678" cy="3046988"/>
          </a:xfrm>
          <a:prstGeom prst="rect">
            <a:avLst/>
          </a:prstGeom>
          <a:solidFill>
            <a:srgbClr val="262626"/>
          </a:solidFill>
        </p:spPr>
        <p:txBody>
          <a:bodyPr wrap="square" rtlCol="0">
            <a:spAutoFit/>
          </a:bodyPr>
          <a:lstStyle/>
          <a:p>
            <a:r>
              <a:rPr lang="en-US" sz="2400" dirty="0">
                <a:solidFill>
                  <a:schemeClr val="bg1"/>
                </a:solidFill>
                <a:latin typeface="DM Sans Medium" pitchFamily="2" charset="0"/>
                <a:ea typeface="Nobile" pitchFamily="34" charset="-122"/>
                <a:cs typeface="Nobile" pitchFamily="34" charset="-120"/>
              </a:rPr>
              <a:t>Adv. Srinarayan Toshniwal, CA, CS</a:t>
            </a:r>
          </a:p>
          <a:p>
            <a:r>
              <a:rPr lang="en-US" sz="2400" dirty="0">
                <a:solidFill>
                  <a:schemeClr val="bg1"/>
                </a:solidFill>
                <a:latin typeface="DM Sans Medium" pitchFamily="2" charset="0"/>
              </a:rPr>
              <a:t>Standing </a:t>
            </a:r>
            <a:r>
              <a:rPr lang="en-IN" sz="2400" dirty="0">
                <a:solidFill>
                  <a:schemeClr val="bg1"/>
                </a:solidFill>
                <a:latin typeface="DM Sans Medium" pitchFamily="2" charset="0"/>
              </a:rPr>
              <a:t>Counsel for Income Tax (Telangana High Court)</a:t>
            </a:r>
          </a:p>
          <a:p>
            <a:r>
              <a:rPr lang="en-IN" sz="2400" dirty="0">
                <a:solidFill>
                  <a:schemeClr val="bg1"/>
                </a:solidFill>
                <a:latin typeface="DM Sans Medium" pitchFamily="2" charset="0"/>
              </a:rPr>
              <a:t>+91-8801701539</a:t>
            </a:r>
          </a:p>
          <a:p>
            <a:endParaRPr lang="en-IN" sz="2400" dirty="0">
              <a:solidFill>
                <a:schemeClr val="bg1"/>
              </a:solidFill>
              <a:latin typeface="DM Sans Medium" pitchFamily="2" charset="0"/>
            </a:endParaRPr>
          </a:p>
          <a:p>
            <a:endParaRPr lang="en-IN" sz="2400" dirty="0">
              <a:solidFill>
                <a:schemeClr val="bg1"/>
              </a:solidFill>
              <a:latin typeface="DM Sans Medium" pitchFamily="2" charset="0"/>
            </a:endParaRPr>
          </a:p>
          <a:p>
            <a:r>
              <a:rPr lang="en-IN" sz="2400" dirty="0">
                <a:solidFill>
                  <a:schemeClr val="bg1"/>
                </a:solidFill>
                <a:latin typeface="DM Sans Medium" pitchFamily="2" charset="0"/>
              </a:rPr>
              <a:t>M/s PPKG Legal,</a:t>
            </a:r>
          </a:p>
          <a:p>
            <a:r>
              <a:rPr lang="en-IN" sz="2400" dirty="0">
                <a:solidFill>
                  <a:schemeClr val="bg1"/>
                </a:solidFill>
                <a:latin typeface="DM Sans Medium" pitchFamily="2" charset="0"/>
              </a:rPr>
              <a:t>Hyderabad</a:t>
            </a:r>
            <a:endParaRPr lang="en-US" sz="2400" dirty="0">
              <a:solidFill>
                <a:schemeClr val="bg1"/>
              </a:solidFill>
            </a:endParaRPr>
          </a:p>
        </p:txBody>
      </p:sp>
    </p:spTree>
    <p:extLst>
      <p:ext uri="{BB962C8B-B14F-4D97-AF65-F5344CB8AC3E}">
        <p14:creationId xmlns:p14="http://schemas.microsoft.com/office/powerpoint/2010/main" val="591555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1"/>
          <p:cNvSpPr/>
          <p:nvPr/>
        </p:nvSpPr>
        <p:spPr>
          <a:xfrm>
            <a:off x="789503" y="620316"/>
            <a:ext cx="6150293" cy="422910"/>
          </a:xfrm>
          <a:prstGeom prst="rect">
            <a:avLst/>
          </a:prstGeom>
          <a:noFill/>
          <a:ln/>
        </p:spPr>
        <p:txBody>
          <a:bodyPr wrap="none" lIns="0" tIns="0" rIns="0" bIns="0" rtlCol="0" anchor="t"/>
          <a:lstStyle/>
          <a:p>
            <a:pPr marL="0" indent="0" algn="l">
              <a:lnSpc>
                <a:spcPts val="3300"/>
              </a:lnSpc>
              <a:buNone/>
            </a:pPr>
            <a:r>
              <a:rPr lang="en-US" sz="2650" dirty="0">
                <a:solidFill>
                  <a:srgbClr val="161613"/>
                </a:solidFill>
                <a:latin typeface="DM Sans Medium" pitchFamily="34" charset="0"/>
                <a:ea typeface="DM Sans Medium" pitchFamily="34" charset="-122"/>
                <a:cs typeface="DM Sans Medium" pitchFamily="34" charset="-120"/>
              </a:rPr>
              <a:t>Anonymous Donation (Section 115BBC)</a:t>
            </a:r>
            <a:endParaRPr lang="en-US" sz="2650" dirty="0"/>
          </a:p>
        </p:txBody>
      </p:sp>
      <p:sp>
        <p:nvSpPr>
          <p:cNvPr id="5" name="Shape 2"/>
          <p:cNvSpPr/>
          <p:nvPr/>
        </p:nvSpPr>
        <p:spPr>
          <a:xfrm>
            <a:off x="789503" y="1381482"/>
            <a:ext cx="6412944" cy="2562820"/>
          </a:xfrm>
          <a:prstGeom prst="roundRect">
            <a:avLst>
              <a:gd name="adj" fmla="val 1320"/>
            </a:avLst>
          </a:prstGeom>
          <a:solidFill>
            <a:srgbClr val="EDEBE3"/>
          </a:solidFill>
          <a:ln/>
        </p:spPr>
        <p:txBody>
          <a:bodyPr/>
          <a:lstStyle/>
          <a:p>
            <a:endParaRPr lang="en-IN"/>
          </a:p>
        </p:txBody>
      </p:sp>
      <p:sp>
        <p:nvSpPr>
          <p:cNvPr id="6" name="Shape 3"/>
          <p:cNvSpPr/>
          <p:nvPr/>
        </p:nvSpPr>
        <p:spPr>
          <a:xfrm>
            <a:off x="1015008" y="1606987"/>
            <a:ext cx="676632" cy="676632"/>
          </a:xfrm>
          <a:prstGeom prst="roundRect">
            <a:avLst>
              <a:gd name="adj" fmla="val 13512641"/>
            </a:avLst>
          </a:prstGeom>
          <a:solidFill>
            <a:srgbClr val="28282F"/>
          </a:solidFill>
          <a:ln/>
        </p:spPr>
        <p:txBody>
          <a:bodyPr/>
          <a:lstStyle/>
          <a:p>
            <a:endParaRPr lang="en-IN"/>
          </a:p>
        </p:txBody>
      </p:sp>
      <p:pic>
        <p:nvPicPr>
          <p:cNvPr id="7" name="Image 1" descr="preencoded.png"/>
          <p:cNvPicPr>
            <a:picLocks noChangeAspect="1"/>
          </p:cNvPicPr>
          <p:nvPr/>
        </p:nvPicPr>
        <p:blipFill>
          <a:blip r:embed="rId3"/>
          <a:stretch>
            <a:fillRect/>
          </a:stretch>
        </p:blipFill>
        <p:spPr>
          <a:xfrm>
            <a:off x="1201103" y="1754981"/>
            <a:ext cx="304443" cy="380643"/>
          </a:xfrm>
          <a:prstGeom prst="rect">
            <a:avLst/>
          </a:prstGeom>
        </p:spPr>
      </p:pic>
      <p:sp>
        <p:nvSpPr>
          <p:cNvPr id="8" name="Text 4"/>
          <p:cNvSpPr/>
          <p:nvPr/>
        </p:nvSpPr>
        <p:spPr>
          <a:xfrm>
            <a:off x="1015008" y="2509123"/>
            <a:ext cx="3050977" cy="352425"/>
          </a:xfrm>
          <a:prstGeom prst="rect">
            <a:avLst/>
          </a:prstGeom>
          <a:noFill/>
          <a:ln/>
        </p:spPr>
        <p:txBody>
          <a:bodyPr wrap="none" lIns="0" tIns="0" rIns="0" bIns="0" rtlCol="0" anchor="t"/>
          <a:lstStyle/>
          <a:p>
            <a:pPr marL="0" indent="0" algn="l">
              <a:lnSpc>
                <a:spcPts val="2750"/>
              </a:lnSpc>
              <a:buNone/>
            </a:pPr>
            <a:r>
              <a:rPr lang="en-US" sz="2200" dirty="0">
                <a:solidFill>
                  <a:srgbClr val="161613"/>
                </a:solidFill>
                <a:latin typeface="DM Sans Medium" pitchFamily="34" charset="0"/>
                <a:ea typeface="DM Sans Medium" pitchFamily="34" charset="-122"/>
                <a:cs typeface="DM Sans Medium" pitchFamily="34" charset="-120"/>
              </a:rPr>
              <a:t>Definition &amp; Exemption</a:t>
            </a:r>
            <a:endParaRPr lang="en-US" sz="2200" dirty="0"/>
          </a:p>
        </p:txBody>
      </p:sp>
      <p:sp>
        <p:nvSpPr>
          <p:cNvPr id="9" name="Text 5"/>
          <p:cNvSpPr/>
          <p:nvPr/>
        </p:nvSpPr>
        <p:spPr>
          <a:xfrm>
            <a:off x="1015008" y="2996803"/>
            <a:ext cx="5961936" cy="721995"/>
          </a:xfrm>
          <a:prstGeom prst="rect">
            <a:avLst/>
          </a:prstGeom>
          <a:noFill/>
          <a:ln/>
        </p:spPr>
        <p:txBody>
          <a:bodyPr wrap="square" lIns="0" tIns="0" rIns="0" bIns="0" rtlCol="0" anchor="t"/>
          <a:lstStyle/>
          <a:p>
            <a:pPr marL="0" indent="0" algn="l">
              <a:lnSpc>
                <a:spcPts val="2800"/>
              </a:lnSpc>
              <a:buNone/>
            </a:pPr>
            <a:r>
              <a:rPr lang="en-US" sz="1750" dirty="0">
                <a:solidFill>
                  <a:srgbClr val="161613"/>
                </a:solidFill>
                <a:latin typeface="Inter" pitchFamily="34" charset="0"/>
                <a:ea typeface="Inter" pitchFamily="34" charset="-122"/>
                <a:cs typeface="Inter" pitchFamily="34" charset="-120"/>
              </a:rPr>
              <a:t>Voluntary contribution with unrecorded donor identity. Documented donations are </a:t>
            </a:r>
            <a:r>
              <a:rPr lang="en-US" sz="1750" b="1" dirty="0">
                <a:solidFill>
                  <a:srgbClr val="161613"/>
                </a:solidFill>
                <a:latin typeface="Inter" pitchFamily="34" charset="0"/>
                <a:ea typeface="Inter" pitchFamily="34" charset="-122"/>
                <a:cs typeface="Inter" pitchFamily="34" charset="-120"/>
              </a:rPr>
              <a:t>exempt</a:t>
            </a:r>
            <a:r>
              <a:rPr lang="en-US" sz="1750" dirty="0">
                <a:solidFill>
                  <a:srgbClr val="161613"/>
                </a:solidFill>
                <a:latin typeface="Inter" pitchFamily="34" charset="0"/>
                <a:ea typeface="Inter" pitchFamily="34" charset="-122"/>
                <a:cs typeface="Inter" pitchFamily="34" charset="-120"/>
              </a:rPr>
              <a:t>.</a:t>
            </a:r>
            <a:endParaRPr lang="en-US" sz="1750" dirty="0"/>
          </a:p>
        </p:txBody>
      </p:sp>
      <p:sp>
        <p:nvSpPr>
          <p:cNvPr id="10" name="Shape 6"/>
          <p:cNvSpPr/>
          <p:nvPr/>
        </p:nvSpPr>
        <p:spPr>
          <a:xfrm>
            <a:off x="7427952" y="1381482"/>
            <a:ext cx="6412944" cy="2562820"/>
          </a:xfrm>
          <a:prstGeom prst="roundRect">
            <a:avLst>
              <a:gd name="adj" fmla="val 1320"/>
            </a:avLst>
          </a:prstGeom>
          <a:solidFill>
            <a:srgbClr val="EDEBE3"/>
          </a:solidFill>
          <a:ln/>
        </p:spPr>
        <p:txBody>
          <a:bodyPr/>
          <a:lstStyle/>
          <a:p>
            <a:endParaRPr lang="en-IN"/>
          </a:p>
        </p:txBody>
      </p:sp>
      <p:sp>
        <p:nvSpPr>
          <p:cNvPr id="11" name="Shape 7"/>
          <p:cNvSpPr/>
          <p:nvPr/>
        </p:nvSpPr>
        <p:spPr>
          <a:xfrm>
            <a:off x="7653457" y="1606987"/>
            <a:ext cx="676632" cy="676632"/>
          </a:xfrm>
          <a:prstGeom prst="roundRect">
            <a:avLst>
              <a:gd name="adj" fmla="val 13512641"/>
            </a:avLst>
          </a:prstGeom>
          <a:solidFill>
            <a:srgbClr val="28282F"/>
          </a:solidFill>
          <a:ln/>
        </p:spPr>
        <p:txBody>
          <a:bodyPr/>
          <a:lstStyle/>
          <a:p>
            <a:endParaRPr lang="en-IN"/>
          </a:p>
        </p:txBody>
      </p:sp>
      <p:pic>
        <p:nvPicPr>
          <p:cNvPr id="12" name="Image 2" descr="preencoded.png"/>
          <p:cNvPicPr>
            <a:picLocks noChangeAspect="1"/>
          </p:cNvPicPr>
          <p:nvPr/>
        </p:nvPicPr>
        <p:blipFill>
          <a:blip r:embed="rId4"/>
          <a:stretch>
            <a:fillRect/>
          </a:stretch>
        </p:blipFill>
        <p:spPr>
          <a:xfrm>
            <a:off x="7839551" y="1754981"/>
            <a:ext cx="304443" cy="380643"/>
          </a:xfrm>
          <a:prstGeom prst="rect">
            <a:avLst/>
          </a:prstGeom>
        </p:spPr>
      </p:pic>
      <p:sp>
        <p:nvSpPr>
          <p:cNvPr id="13" name="Text 8"/>
          <p:cNvSpPr/>
          <p:nvPr/>
        </p:nvSpPr>
        <p:spPr>
          <a:xfrm>
            <a:off x="7653457" y="2509123"/>
            <a:ext cx="2819638" cy="352425"/>
          </a:xfrm>
          <a:prstGeom prst="rect">
            <a:avLst/>
          </a:prstGeom>
          <a:noFill/>
          <a:ln/>
        </p:spPr>
        <p:txBody>
          <a:bodyPr wrap="none" lIns="0" tIns="0" rIns="0" bIns="0" rtlCol="0" anchor="t"/>
          <a:lstStyle/>
          <a:p>
            <a:pPr marL="0" indent="0" algn="l">
              <a:lnSpc>
                <a:spcPts val="2750"/>
              </a:lnSpc>
              <a:buNone/>
            </a:pPr>
            <a:r>
              <a:rPr lang="en-US" sz="2200" dirty="0">
                <a:solidFill>
                  <a:srgbClr val="161613"/>
                </a:solidFill>
                <a:latin typeface="DM Sans Medium" pitchFamily="34" charset="0"/>
                <a:ea typeface="DM Sans Medium" pitchFamily="34" charset="-122"/>
                <a:cs typeface="DM Sans Medium" pitchFamily="34" charset="-120"/>
              </a:rPr>
              <a:t>Tax &amp; Threshold</a:t>
            </a:r>
            <a:endParaRPr lang="en-US" sz="2200" dirty="0"/>
          </a:p>
        </p:txBody>
      </p:sp>
      <p:sp>
        <p:nvSpPr>
          <p:cNvPr id="14" name="Text 9"/>
          <p:cNvSpPr/>
          <p:nvPr/>
        </p:nvSpPr>
        <p:spPr>
          <a:xfrm>
            <a:off x="7653457" y="2996803"/>
            <a:ext cx="5961936" cy="721995"/>
          </a:xfrm>
          <a:prstGeom prst="rect">
            <a:avLst/>
          </a:prstGeom>
          <a:noFill/>
          <a:ln/>
        </p:spPr>
        <p:txBody>
          <a:bodyPr wrap="square" lIns="0" tIns="0" rIns="0" bIns="0" rtlCol="0" anchor="t"/>
          <a:lstStyle/>
          <a:p>
            <a:pPr marL="0" indent="0" algn="l">
              <a:lnSpc>
                <a:spcPts val="2800"/>
              </a:lnSpc>
              <a:buNone/>
            </a:pPr>
            <a:r>
              <a:rPr lang="en-US" sz="1750" b="1" dirty="0">
                <a:solidFill>
                  <a:srgbClr val="161613"/>
                </a:solidFill>
                <a:latin typeface="Inter" pitchFamily="34" charset="0"/>
                <a:ea typeface="Inter" pitchFamily="34" charset="-122"/>
                <a:cs typeface="Inter" pitchFamily="34" charset="-120"/>
              </a:rPr>
              <a:t>30% tax</a:t>
            </a:r>
            <a:r>
              <a:rPr lang="en-US" sz="1750" dirty="0">
                <a:solidFill>
                  <a:srgbClr val="161613"/>
                </a:solidFill>
                <a:latin typeface="Inter" pitchFamily="34" charset="0"/>
                <a:ea typeface="Inter" pitchFamily="34" charset="-122"/>
                <a:cs typeface="Inter" pitchFamily="34" charset="-120"/>
              </a:rPr>
              <a:t> if donations exceed Rs. 1,00,000 or 5% of total donations (whichever is higher).</a:t>
            </a:r>
            <a:endParaRPr lang="en-US" sz="1750" dirty="0"/>
          </a:p>
        </p:txBody>
      </p:sp>
      <p:sp>
        <p:nvSpPr>
          <p:cNvPr id="15" name="Shape 10"/>
          <p:cNvSpPr/>
          <p:nvPr/>
        </p:nvSpPr>
        <p:spPr>
          <a:xfrm>
            <a:off x="789503" y="4169807"/>
            <a:ext cx="6412944" cy="3442692"/>
          </a:xfrm>
          <a:prstGeom prst="roundRect">
            <a:avLst>
              <a:gd name="adj" fmla="val 983"/>
            </a:avLst>
          </a:prstGeom>
          <a:solidFill>
            <a:srgbClr val="EDEBE3"/>
          </a:solidFill>
          <a:ln/>
        </p:spPr>
        <p:txBody>
          <a:bodyPr/>
          <a:lstStyle/>
          <a:p>
            <a:endParaRPr lang="en-IN"/>
          </a:p>
        </p:txBody>
      </p:sp>
      <p:sp>
        <p:nvSpPr>
          <p:cNvPr id="16" name="Shape 11"/>
          <p:cNvSpPr/>
          <p:nvPr/>
        </p:nvSpPr>
        <p:spPr>
          <a:xfrm>
            <a:off x="1015008" y="4395311"/>
            <a:ext cx="676632" cy="676632"/>
          </a:xfrm>
          <a:prstGeom prst="roundRect">
            <a:avLst>
              <a:gd name="adj" fmla="val 13512641"/>
            </a:avLst>
          </a:prstGeom>
          <a:solidFill>
            <a:srgbClr val="28282F"/>
          </a:solidFill>
          <a:ln/>
        </p:spPr>
        <p:txBody>
          <a:bodyPr/>
          <a:lstStyle/>
          <a:p>
            <a:endParaRPr lang="en-IN"/>
          </a:p>
        </p:txBody>
      </p:sp>
      <p:pic>
        <p:nvPicPr>
          <p:cNvPr id="17" name="Image 3" descr="preencoded.png"/>
          <p:cNvPicPr>
            <a:picLocks noChangeAspect="1"/>
          </p:cNvPicPr>
          <p:nvPr/>
        </p:nvPicPr>
        <p:blipFill>
          <a:blip r:embed="rId5"/>
          <a:stretch>
            <a:fillRect/>
          </a:stretch>
        </p:blipFill>
        <p:spPr>
          <a:xfrm>
            <a:off x="1201103" y="4543306"/>
            <a:ext cx="304443" cy="380643"/>
          </a:xfrm>
          <a:prstGeom prst="rect">
            <a:avLst/>
          </a:prstGeom>
        </p:spPr>
      </p:pic>
      <p:sp>
        <p:nvSpPr>
          <p:cNvPr id="18" name="Text 12"/>
          <p:cNvSpPr/>
          <p:nvPr/>
        </p:nvSpPr>
        <p:spPr>
          <a:xfrm>
            <a:off x="1015008" y="5297448"/>
            <a:ext cx="2819638" cy="352425"/>
          </a:xfrm>
          <a:prstGeom prst="rect">
            <a:avLst/>
          </a:prstGeom>
          <a:noFill/>
          <a:ln/>
        </p:spPr>
        <p:txBody>
          <a:bodyPr wrap="none" lIns="0" tIns="0" rIns="0" bIns="0" rtlCol="0" anchor="t"/>
          <a:lstStyle/>
          <a:p>
            <a:pPr marL="0" indent="0" algn="l">
              <a:lnSpc>
                <a:spcPts val="2750"/>
              </a:lnSpc>
              <a:buNone/>
            </a:pPr>
            <a:r>
              <a:rPr lang="en-US" sz="2200" dirty="0">
                <a:solidFill>
                  <a:srgbClr val="161613"/>
                </a:solidFill>
                <a:latin typeface="DM Sans Medium" pitchFamily="34" charset="0"/>
                <a:ea typeface="DM Sans Medium" pitchFamily="34" charset="-122"/>
                <a:cs typeface="DM Sans Medium" pitchFamily="34" charset="-120"/>
              </a:rPr>
              <a:t>Applicable To</a:t>
            </a:r>
            <a:endParaRPr lang="en-US" sz="2200" dirty="0"/>
          </a:p>
        </p:txBody>
      </p:sp>
      <p:sp>
        <p:nvSpPr>
          <p:cNvPr id="19" name="Text 13"/>
          <p:cNvSpPr/>
          <p:nvPr/>
        </p:nvSpPr>
        <p:spPr>
          <a:xfrm>
            <a:off x="1015008" y="5785128"/>
            <a:ext cx="5961936" cy="360998"/>
          </a:xfrm>
          <a:prstGeom prst="rect">
            <a:avLst/>
          </a:prstGeom>
          <a:noFill/>
          <a:ln/>
        </p:spPr>
        <p:txBody>
          <a:bodyPr wrap="none" lIns="0" tIns="0" rIns="0" bIns="0" rtlCol="0" anchor="t"/>
          <a:lstStyle/>
          <a:p>
            <a:pPr marL="342900" indent="-342900" algn="l">
              <a:lnSpc>
                <a:spcPts val="2800"/>
              </a:lnSpc>
              <a:buSzPct val="100000"/>
              <a:buChar char="•"/>
            </a:pPr>
            <a:r>
              <a:rPr lang="en-US" sz="1750" dirty="0">
                <a:solidFill>
                  <a:srgbClr val="161613"/>
                </a:solidFill>
                <a:latin typeface="Inter" pitchFamily="34" charset="0"/>
                <a:ea typeface="Inter" pitchFamily="34" charset="-122"/>
                <a:cs typeface="Inter" pitchFamily="34" charset="-120"/>
              </a:rPr>
              <a:t>Trusts/institutions (Sec 11)</a:t>
            </a:r>
            <a:endParaRPr lang="en-US" sz="1750" dirty="0"/>
          </a:p>
        </p:txBody>
      </p:sp>
      <p:sp>
        <p:nvSpPr>
          <p:cNvPr id="20" name="Text 14"/>
          <p:cNvSpPr/>
          <p:nvPr/>
        </p:nvSpPr>
        <p:spPr>
          <a:xfrm>
            <a:off x="1015008" y="6225064"/>
            <a:ext cx="5961936" cy="721995"/>
          </a:xfrm>
          <a:prstGeom prst="rect">
            <a:avLst/>
          </a:prstGeom>
          <a:noFill/>
          <a:ln/>
        </p:spPr>
        <p:txBody>
          <a:bodyPr wrap="square" lIns="0" tIns="0" rIns="0" bIns="0" rtlCol="0" anchor="t"/>
          <a:lstStyle/>
          <a:p>
            <a:pPr marL="342900" indent="-342900" algn="l">
              <a:lnSpc>
                <a:spcPts val="2800"/>
              </a:lnSpc>
              <a:buSzPct val="100000"/>
              <a:buChar char="•"/>
            </a:pPr>
            <a:r>
              <a:rPr lang="en-US" sz="1750" dirty="0">
                <a:solidFill>
                  <a:srgbClr val="161613"/>
                </a:solidFill>
                <a:latin typeface="Inter" pitchFamily="34" charset="0"/>
                <a:ea typeface="Inter" pitchFamily="34" charset="-122"/>
                <a:cs typeface="Inter" pitchFamily="34" charset="-120"/>
              </a:rPr>
              <a:t>Educational/medical institutions/ Fund/ Institutions (Sec. 10(23C)</a:t>
            </a:r>
            <a:endParaRPr lang="en-US" sz="1750" dirty="0"/>
          </a:p>
        </p:txBody>
      </p:sp>
      <p:sp>
        <p:nvSpPr>
          <p:cNvPr id="22" name="Shape 16"/>
          <p:cNvSpPr/>
          <p:nvPr/>
        </p:nvSpPr>
        <p:spPr>
          <a:xfrm>
            <a:off x="7427952" y="4169807"/>
            <a:ext cx="6412944" cy="3442692"/>
          </a:xfrm>
          <a:prstGeom prst="roundRect">
            <a:avLst>
              <a:gd name="adj" fmla="val 983"/>
            </a:avLst>
          </a:prstGeom>
          <a:solidFill>
            <a:srgbClr val="EDEBE3"/>
          </a:solidFill>
          <a:ln/>
        </p:spPr>
        <p:txBody>
          <a:bodyPr/>
          <a:lstStyle/>
          <a:p>
            <a:endParaRPr lang="en-IN"/>
          </a:p>
        </p:txBody>
      </p:sp>
      <p:sp>
        <p:nvSpPr>
          <p:cNvPr id="23" name="Shape 17"/>
          <p:cNvSpPr/>
          <p:nvPr/>
        </p:nvSpPr>
        <p:spPr>
          <a:xfrm>
            <a:off x="7653457" y="4395311"/>
            <a:ext cx="676632" cy="676632"/>
          </a:xfrm>
          <a:prstGeom prst="roundRect">
            <a:avLst>
              <a:gd name="adj" fmla="val 13512641"/>
            </a:avLst>
          </a:prstGeom>
          <a:solidFill>
            <a:srgbClr val="28282F"/>
          </a:solidFill>
          <a:ln/>
        </p:spPr>
        <p:txBody>
          <a:bodyPr/>
          <a:lstStyle/>
          <a:p>
            <a:endParaRPr lang="en-IN"/>
          </a:p>
        </p:txBody>
      </p:sp>
      <p:pic>
        <p:nvPicPr>
          <p:cNvPr id="24" name="Image 4" descr="preencoded.png"/>
          <p:cNvPicPr>
            <a:picLocks noChangeAspect="1"/>
          </p:cNvPicPr>
          <p:nvPr/>
        </p:nvPicPr>
        <p:blipFill>
          <a:blip r:embed="rId6"/>
          <a:stretch>
            <a:fillRect/>
          </a:stretch>
        </p:blipFill>
        <p:spPr>
          <a:xfrm>
            <a:off x="7839551" y="4543306"/>
            <a:ext cx="304443" cy="380643"/>
          </a:xfrm>
          <a:prstGeom prst="rect">
            <a:avLst/>
          </a:prstGeom>
        </p:spPr>
      </p:pic>
      <p:sp>
        <p:nvSpPr>
          <p:cNvPr id="25" name="Text 18"/>
          <p:cNvSpPr/>
          <p:nvPr/>
        </p:nvSpPr>
        <p:spPr>
          <a:xfrm>
            <a:off x="7653457" y="5297448"/>
            <a:ext cx="2819638" cy="352425"/>
          </a:xfrm>
          <a:prstGeom prst="rect">
            <a:avLst/>
          </a:prstGeom>
          <a:noFill/>
          <a:ln/>
        </p:spPr>
        <p:txBody>
          <a:bodyPr wrap="none" lIns="0" tIns="0" rIns="0" bIns="0" rtlCol="0" anchor="t"/>
          <a:lstStyle/>
          <a:p>
            <a:pPr marL="0" indent="0" algn="l">
              <a:lnSpc>
                <a:spcPts val="2750"/>
              </a:lnSpc>
              <a:buNone/>
            </a:pPr>
            <a:r>
              <a:rPr lang="en-US" sz="2200" dirty="0">
                <a:solidFill>
                  <a:srgbClr val="161613"/>
                </a:solidFill>
                <a:latin typeface="DM Sans Medium" pitchFamily="34" charset="0"/>
                <a:ea typeface="DM Sans Medium" pitchFamily="34" charset="-122"/>
                <a:cs typeface="DM Sans Medium" pitchFamily="34" charset="-120"/>
              </a:rPr>
              <a:t>Responsibility</a:t>
            </a:r>
            <a:endParaRPr lang="en-US" sz="2200" dirty="0"/>
          </a:p>
        </p:txBody>
      </p:sp>
      <p:sp>
        <p:nvSpPr>
          <p:cNvPr id="26" name="Text 19"/>
          <p:cNvSpPr/>
          <p:nvPr/>
        </p:nvSpPr>
        <p:spPr>
          <a:xfrm>
            <a:off x="7653457" y="5785128"/>
            <a:ext cx="5961936" cy="360998"/>
          </a:xfrm>
          <a:prstGeom prst="rect">
            <a:avLst/>
          </a:prstGeom>
          <a:noFill/>
          <a:ln/>
        </p:spPr>
        <p:txBody>
          <a:bodyPr wrap="none" lIns="0" tIns="0" rIns="0" bIns="0" rtlCol="0" anchor="t"/>
          <a:lstStyle/>
          <a:p>
            <a:pPr marL="0" indent="0" algn="l">
              <a:lnSpc>
                <a:spcPts val="2800"/>
              </a:lnSpc>
              <a:buNone/>
            </a:pPr>
            <a:r>
              <a:rPr lang="en-US" sz="1750" dirty="0">
                <a:solidFill>
                  <a:srgbClr val="161613"/>
                </a:solidFill>
                <a:latin typeface="Inter" pitchFamily="34" charset="0"/>
                <a:ea typeface="Inter" pitchFamily="34" charset="-122"/>
                <a:cs typeface="Inter" pitchFamily="34" charset="-120"/>
              </a:rPr>
              <a:t>Recipient institution is liable for this tax.</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8F5">
              <a:alpha val="85000"/>
            </a:srgbClr>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 2"/>
          <p:cNvSpPr/>
          <p:nvPr/>
        </p:nvSpPr>
        <p:spPr>
          <a:xfrm>
            <a:off x="549235" y="432554"/>
            <a:ext cx="7985522" cy="490299"/>
          </a:xfrm>
          <a:prstGeom prst="rect">
            <a:avLst/>
          </a:prstGeom>
          <a:noFill/>
          <a:ln/>
        </p:spPr>
        <p:txBody>
          <a:bodyPr wrap="none" lIns="0" tIns="0" rIns="0" bIns="0" rtlCol="0" anchor="t"/>
          <a:lstStyle/>
          <a:p>
            <a:pPr marL="0" marR="0" lvl="0" indent="0" algn="l" defTabSz="914400" rtl="0" eaLnBrk="1" fontAlgn="auto" latinLnBrk="0" hangingPunct="1">
              <a:lnSpc>
                <a:spcPts val="3850"/>
              </a:lnSpc>
              <a:spcBef>
                <a:spcPts val="0"/>
              </a:spcBef>
              <a:spcAft>
                <a:spcPts val="0"/>
              </a:spcAft>
              <a:buClrTx/>
              <a:buSzTx/>
              <a:buFontTx/>
              <a:buNone/>
              <a:tabLst/>
              <a:defRPr/>
            </a:pPr>
            <a:r>
              <a:rPr kumimoji="0" lang="en-US" sz="3050" b="0" i="0" u="none" strike="noStrike" kern="1200" cap="none" spc="0" normalizeH="0" baseline="0" noProof="0" dirty="0">
                <a:ln>
                  <a:noFill/>
                </a:ln>
                <a:solidFill>
                  <a:srgbClr val="161613"/>
                </a:solidFill>
                <a:effectLst/>
                <a:uLnTx/>
                <a:uFillTx/>
                <a:latin typeface="DM Sans Medium" pitchFamily="34" charset="0"/>
                <a:ea typeface="DM Sans Medium" pitchFamily="34" charset="-122"/>
                <a:cs typeface="DM Sans Medium" pitchFamily="34" charset="-120"/>
              </a:rPr>
              <a:t>Section 115BBC – Compliance &amp; Exceptions</a:t>
            </a:r>
            <a:endParaRPr kumimoji="0" lang="en-US" sz="30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 4"/>
          <p:cNvSpPr/>
          <p:nvPr/>
        </p:nvSpPr>
        <p:spPr>
          <a:xfrm>
            <a:off x="549235" y="1742599"/>
            <a:ext cx="2364581" cy="245269"/>
          </a:xfrm>
          <a:prstGeom prst="rect">
            <a:avLst/>
          </a:prstGeom>
          <a:noFill/>
          <a:ln/>
        </p:spPr>
        <p:txBody>
          <a:bodyPr wrap="none" lIns="0" tIns="0" rIns="0" bIns="0" rtlCol="0" anchor="t"/>
          <a:lstStyle/>
          <a:p>
            <a:pPr marL="0" marR="0" lvl="0" indent="0" algn="l" defTabSz="914400" rtl="0" eaLnBrk="1" fontAlgn="auto" latinLnBrk="0" hangingPunct="1">
              <a:lnSpc>
                <a:spcPts val="1900"/>
              </a:lnSpc>
              <a:spcBef>
                <a:spcPts val="0"/>
              </a:spcBef>
              <a:spcAft>
                <a:spcPts val="0"/>
              </a:spcAft>
              <a:buClrTx/>
              <a:buSzTx/>
              <a:buFontTx/>
              <a:buNone/>
              <a:tabLst/>
              <a:defRPr/>
            </a:pPr>
            <a:r>
              <a:rPr kumimoji="0" lang="en-US" sz="1750" b="0" i="0" u="none" strike="noStrike" kern="1200" cap="none" spc="0" normalizeH="0" baseline="0" noProof="0" dirty="0">
                <a:ln>
                  <a:noFill/>
                </a:ln>
                <a:solidFill>
                  <a:srgbClr val="161613"/>
                </a:solidFill>
                <a:effectLst/>
                <a:uLnTx/>
                <a:uFillTx/>
                <a:latin typeface="Inter" panose="020B0604020202020204" charset="0"/>
                <a:ea typeface="Inter" panose="020B0604020202020204" charset="0"/>
                <a:cs typeface="DM Sans Medium" pitchFamily="34" charset="-120"/>
              </a:rPr>
              <a:t>Distinctions &amp; Exceptions</a:t>
            </a:r>
            <a:endParaRPr kumimoji="0" lang="en-US" sz="1750" b="0" i="0" u="none" strike="noStrike" kern="1200" cap="none" spc="0" normalizeH="0" baseline="0" noProof="0" dirty="0">
              <a:ln>
                <a:noFill/>
              </a:ln>
              <a:solidFill>
                <a:prstClr val="black"/>
              </a:solidFill>
              <a:effectLst/>
              <a:uLnTx/>
              <a:uFillTx/>
              <a:latin typeface="Inter" panose="020B0604020202020204" charset="0"/>
              <a:ea typeface="Inter" panose="020B0604020202020204" charset="0"/>
            </a:endParaRPr>
          </a:p>
        </p:txBody>
      </p:sp>
      <p:sp>
        <p:nvSpPr>
          <p:cNvPr id="10" name="Text 6"/>
          <p:cNvSpPr/>
          <p:nvPr/>
        </p:nvSpPr>
        <p:spPr>
          <a:xfrm>
            <a:off x="549235" y="2902744"/>
            <a:ext cx="6574512" cy="752951"/>
          </a:xfrm>
          <a:prstGeom prst="rect">
            <a:avLst/>
          </a:prstGeom>
          <a:noFill/>
          <a:ln/>
        </p:spPr>
        <p:txBody>
          <a:bodyPr wrap="square" lIns="0" tIns="0" rIns="0" bIns="0" rtlCol="0" anchor="t"/>
          <a:lstStyle/>
          <a:p>
            <a:pPr marL="342900" marR="0" lvl="0" indent="-342900" algn="l" defTabSz="914400" rtl="0" eaLnBrk="1" fontAlgn="auto" latinLnBrk="0" hangingPunct="1">
              <a:lnSpc>
                <a:spcPts val="1950"/>
              </a:lnSpc>
              <a:spcBef>
                <a:spcPts val="0"/>
              </a:spcBef>
              <a:spcAft>
                <a:spcPts val="0"/>
              </a:spcAft>
              <a:buClrTx/>
              <a:buSzPct val="100000"/>
              <a:buFontTx/>
              <a:buChar char="•"/>
              <a:tabLst/>
              <a:defRPr/>
            </a:pPr>
            <a:endParaRPr kumimoji="0" lang="en-US" sz="1750" b="0" i="0" u="none" strike="noStrike" kern="1200" cap="none" spc="0" normalizeH="0" baseline="0" noProof="0" dirty="0">
              <a:ln>
                <a:noFill/>
              </a:ln>
              <a:solidFill>
                <a:prstClr val="black"/>
              </a:solidFill>
              <a:effectLst/>
              <a:uLnTx/>
              <a:uFillTx/>
              <a:latin typeface="Inter" panose="020B0604020202020204" charset="0"/>
              <a:ea typeface="Inter" panose="020B0604020202020204" charset="0"/>
            </a:endParaRPr>
          </a:p>
        </p:txBody>
      </p:sp>
      <p:sp>
        <p:nvSpPr>
          <p:cNvPr id="11" name="Text 7"/>
          <p:cNvSpPr/>
          <p:nvPr/>
        </p:nvSpPr>
        <p:spPr>
          <a:xfrm>
            <a:off x="549235" y="3771543"/>
            <a:ext cx="6574512" cy="501968"/>
          </a:xfrm>
          <a:prstGeom prst="rect">
            <a:avLst/>
          </a:prstGeom>
          <a:noFill/>
          <a:ln/>
        </p:spPr>
        <p:txBody>
          <a:bodyPr wrap="square" lIns="0" tIns="0" rIns="0" bIns="0" rtlCol="0" anchor="t"/>
          <a:lstStyle/>
          <a:p>
            <a:pPr marL="342900" marR="0" lvl="0" indent="-342900" algn="l" defTabSz="914400" rtl="0" eaLnBrk="1" fontAlgn="auto" latinLnBrk="0" hangingPunct="1">
              <a:lnSpc>
                <a:spcPts val="1950"/>
              </a:lnSpc>
              <a:spcBef>
                <a:spcPts val="0"/>
              </a:spcBef>
              <a:spcAft>
                <a:spcPts val="0"/>
              </a:spcAft>
              <a:buClrTx/>
              <a:buSzPct val="100000"/>
              <a:buFontTx/>
              <a:buChar char="•"/>
              <a:tabLst/>
              <a:defRPr/>
            </a:pPr>
            <a:endParaRPr kumimoji="0" lang="en-US" sz="1750" b="0" i="0" u="none" strike="noStrike" kern="1200" cap="none" spc="0" normalizeH="0" baseline="0" noProof="0" dirty="0">
              <a:ln>
                <a:noFill/>
              </a:ln>
              <a:solidFill>
                <a:prstClr val="black"/>
              </a:solidFill>
              <a:effectLst/>
              <a:uLnTx/>
              <a:uFillTx/>
              <a:latin typeface="Inter" panose="020B0604020202020204" charset="0"/>
              <a:ea typeface="Inter" panose="020B0604020202020204" charset="0"/>
            </a:endParaRPr>
          </a:p>
        </p:txBody>
      </p:sp>
      <p:sp>
        <p:nvSpPr>
          <p:cNvPr id="12" name="Text 8"/>
          <p:cNvSpPr/>
          <p:nvPr/>
        </p:nvSpPr>
        <p:spPr>
          <a:xfrm>
            <a:off x="7514273" y="1742599"/>
            <a:ext cx="2446496" cy="245269"/>
          </a:xfrm>
          <a:prstGeom prst="rect">
            <a:avLst/>
          </a:prstGeom>
          <a:noFill/>
          <a:ln/>
        </p:spPr>
        <p:txBody>
          <a:bodyPr wrap="none" lIns="0" tIns="0" rIns="0" bIns="0" rtlCol="0" anchor="t"/>
          <a:lstStyle/>
          <a:p>
            <a:pPr marL="0" marR="0" lvl="0" indent="0" algn="l" defTabSz="914400" rtl="0" eaLnBrk="1" fontAlgn="auto" latinLnBrk="0" hangingPunct="1">
              <a:lnSpc>
                <a:spcPts val="1900"/>
              </a:lnSpc>
              <a:spcBef>
                <a:spcPts val="0"/>
              </a:spcBef>
              <a:spcAft>
                <a:spcPts val="0"/>
              </a:spcAft>
              <a:buClrTx/>
              <a:buSzTx/>
              <a:buFontTx/>
              <a:buNone/>
              <a:tabLst/>
              <a:defRPr/>
            </a:pPr>
            <a:r>
              <a:rPr kumimoji="0" lang="en-US" sz="1750" b="0" i="0" u="none" strike="noStrike" kern="1200" cap="none" spc="0" normalizeH="0" baseline="0" noProof="0" dirty="0">
                <a:ln>
                  <a:noFill/>
                </a:ln>
                <a:solidFill>
                  <a:srgbClr val="161613"/>
                </a:solidFill>
                <a:effectLst/>
                <a:uLnTx/>
                <a:uFillTx/>
                <a:latin typeface="Inter" panose="020B0604020202020204" charset="0"/>
                <a:ea typeface="Inter" panose="020B0604020202020204" charset="0"/>
                <a:cs typeface="DM Sans Medium" pitchFamily="34" charset="-120"/>
              </a:rPr>
              <a:t>Compliance Requirements</a:t>
            </a:r>
            <a:endParaRPr kumimoji="0" lang="en-US" sz="1750" b="0" i="0" u="none" strike="noStrike" kern="1200" cap="none" spc="0" normalizeH="0" baseline="0" noProof="0" dirty="0">
              <a:ln>
                <a:noFill/>
              </a:ln>
              <a:solidFill>
                <a:prstClr val="black"/>
              </a:solidFill>
              <a:effectLst/>
              <a:uLnTx/>
              <a:uFillTx/>
              <a:latin typeface="Inter" panose="020B0604020202020204" charset="0"/>
              <a:ea typeface="Inter" panose="020B0604020202020204" charset="0"/>
            </a:endParaRPr>
          </a:p>
        </p:txBody>
      </p:sp>
      <p:sp>
        <p:nvSpPr>
          <p:cNvPr id="13" name="Text 9"/>
          <p:cNvSpPr/>
          <p:nvPr/>
        </p:nvSpPr>
        <p:spPr>
          <a:xfrm>
            <a:off x="7514273" y="2175272"/>
            <a:ext cx="6574512" cy="501968"/>
          </a:xfrm>
          <a:prstGeom prst="rect">
            <a:avLst/>
          </a:prstGeom>
          <a:noFill/>
          <a:ln/>
        </p:spPr>
        <p:txBody>
          <a:bodyPr wrap="square" lIns="0" tIns="0" rIns="0" bIns="0" rtlCol="0" anchor="t"/>
          <a:lstStyle/>
          <a:p>
            <a:pPr marL="0" marR="0" lvl="0" indent="0" algn="l" defTabSz="914400" rtl="0" eaLnBrk="1" fontAlgn="auto" latinLnBrk="0" hangingPunct="1">
              <a:lnSpc>
                <a:spcPts val="1950"/>
              </a:lnSpc>
              <a:spcBef>
                <a:spcPts val="0"/>
              </a:spcBef>
              <a:spcAft>
                <a:spcPts val="0"/>
              </a:spcAft>
              <a:buClrTx/>
              <a:buSzTx/>
              <a:buFontTx/>
              <a:buNone/>
              <a:tabLst/>
              <a:defRPr/>
            </a:pPr>
            <a:r>
              <a:rPr kumimoji="0" lang="en-US" sz="1750" b="0" i="0" u="none" strike="noStrike" kern="1200" cap="none" spc="0" normalizeH="0" baseline="0" noProof="0" dirty="0">
                <a:ln>
                  <a:noFill/>
                </a:ln>
                <a:solidFill>
                  <a:srgbClr val="161613"/>
                </a:solidFill>
                <a:effectLst/>
                <a:uLnTx/>
                <a:uFillTx/>
                <a:latin typeface="Inter" panose="020B0604020202020204" charset="0"/>
                <a:ea typeface="Inter" panose="020B0604020202020204" charset="0"/>
                <a:cs typeface="Inter" pitchFamily="34" charset="-120"/>
              </a:rPr>
              <a:t>To avoid adverse tax implications and maintain exemption status, trusts and institutions must adhere to:</a:t>
            </a:r>
            <a:endParaRPr kumimoji="0" lang="en-US" sz="1750" b="0" i="0" u="none" strike="noStrike" kern="1200" cap="none" spc="0" normalizeH="0" baseline="0" noProof="0" dirty="0">
              <a:ln>
                <a:noFill/>
              </a:ln>
              <a:solidFill>
                <a:prstClr val="black"/>
              </a:solidFill>
              <a:effectLst/>
              <a:uLnTx/>
              <a:uFillTx/>
              <a:latin typeface="Inter" panose="020B0604020202020204" charset="0"/>
              <a:ea typeface="Inter" panose="020B0604020202020204" charset="0"/>
            </a:endParaRPr>
          </a:p>
        </p:txBody>
      </p:sp>
      <p:sp>
        <p:nvSpPr>
          <p:cNvPr id="14" name="Text 10"/>
          <p:cNvSpPr/>
          <p:nvPr/>
        </p:nvSpPr>
        <p:spPr>
          <a:xfrm>
            <a:off x="7514273" y="3147632"/>
            <a:ext cx="6574512" cy="501968"/>
          </a:xfrm>
          <a:prstGeom prst="rect">
            <a:avLst/>
          </a:prstGeom>
          <a:noFill/>
          <a:ln/>
        </p:spPr>
        <p:txBody>
          <a:bodyPr wrap="square" lIns="0" tIns="0" rIns="0" bIns="0" rtlCol="0" anchor="t"/>
          <a:lstStyle/>
          <a:p>
            <a:pPr marL="342900" marR="0" lvl="0" indent="-342900" algn="l" defTabSz="914400" rtl="0" eaLnBrk="1" fontAlgn="auto" latinLnBrk="0" hangingPunct="1">
              <a:lnSpc>
                <a:spcPts val="1950"/>
              </a:lnSpc>
              <a:spcBef>
                <a:spcPts val="0"/>
              </a:spcBef>
              <a:spcAft>
                <a:spcPts val="0"/>
              </a:spcAft>
              <a:buClrTx/>
              <a:buSzPct val="100000"/>
              <a:buFontTx/>
              <a:buChar char="•"/>
              <a:tabLst/>
              <a:defRPr/>
            </a:pPr>
            <a:r>
              <a:rPr kumimoji="0" lang="en-US" sz="1750" b="1" i="0" u="none" strike="noStrike" kern="1200" cap="none" spc="0" normalizeH="0" baseline="0" noProof="0" dirty="0">
                <a:ln>
                  <a:noFill/>
                </a:ln>
                <a:solidFill>
                  <a:srgbClr val="161613"/>
                </a:solidFill>
                <a:effectLst/>
                <a:uLnTx/>
                <a:uFillTx/>
                <a:latin typeface="Inter" panose="020B0604020202020204" charset="0"/>
                <a:ea typeface="Inter" panose="020B0604020202020204" charset="0"/>
                <a:cs typeface="Inter" pitchFamily="34" charset="-120"/>
              </a:rPr>
              <a:t>Donor Identity:</a:t>
            </a:r>
            <a:r>
              <a:rPr kumimoji="0" lang="en-US" sz="1750" b="0" i="0" u="none" strike="noStrike" kern="1200" cap="none" spc="0" normalizeH="0" baseline="0" noProof="0" dirty="0">
                <a:ln>
                  <a:noFill/>
                </a:ln>
                <a:solidFill>
                  <a:srgbClr val="161613"/>
                </a:solidFill>
                <a:effectLst/>
                <a:uLnTx/>
                <a:uFillTx/>
                <a:latin typeface="Inter" panose="020B0604020202020204" charset="0"/>
                <a:ea typeface="Inter" panose="020B0604020202020204" charset="0"/>
                <a:cs typeface="Inter" pitchFamily="34" charset="-120"/>
              </a:rPr>
              <a:t> Maintain complete records of donor identity for all non-anonymous donations.</a:t>
            </a:r>
            <a:endParaRPr kumimoji="0" lang="en-US" sz="1750" b="0" i="0" u="none" strike="noStrike" kern="1200" cap="none" spc="0" normalizeH="0" baseline="0" noProof="0" dirty="0">
              <a:ln>
                <a:noFill/>
              </a:ln>
              <a:solidFill>
                <a:prstClr val="black"/>
              </a:solidFill>
              <a:effectLst/>
              <a:uLnTx/>
              <a:uFillTx/>
              <a:latin typeface="Inter" panose="020B0604020202020204" charset="0"/>
              <a:ea typeface="Inter" panose="020B0604020202020204" charset="0"/>
            </a:endParaRPr>
          </a:p>
        </p:txBody>
      </p:sp>
      <p:sp>
        <p:nvSpPr>
          <p:cNvPr id="15" name="Text 11"/>
          <p:cNvSpPr/>
          <p:nvPr/>
        </p:nvSpPr>
        <p:spPr>
          <a:xfrm>
            <a:off x="7514273" y="3905655"/>
            <a:ext cx="6574512" cy="501968"/>
          </a:xfrm>
          <a:prstGeom prst="rect">
            <a:avLst/>
          </a:prstGeom>
          <a:noFill/>
          <a:ln/>
        </p:spPr>
        <p:txBody>
          <a:bodyPr wrap="square" lIns="0" tIns="0" rIns="0" bIns="0" rtlCol="0" anchor="t"/>
          <a:lstStyle/>
          <a:p>
            <a:pPr marL="342900" marR="0" lvl="0" indent="-342900" algn="l" defTabSz="914400" rtl="0" eaLnBrk="1" fontAlgn="auto" latinLnBrk="0" hangingPunct="1">
              <a:lnSpc>
                <a:spcPts val="1950"/>
              </a:lnSpc>
              <a:spcBef>
                <a:spcPts val="0"/>
              </a:spcBef>
              <a:spcAft>
                <a:spcPts val="0"/>
              </a:spcAft>
              <a:buClrTx/>
              <a:buSzPct val="100000"/>
              <a:buFontTx/>
              <a:buChar char="•"/>
              <a:tabLst/>
              <a:defRPr/>
            </a:pPr>
            <a:r>
              <a:rPr kumimoji="0" lang="en-US" sz="1750" b="1" i="0" u="none" strike="noStrike" kern="1200" cap="none" spc="0" normalizeH="0" baseline="0" noProof="0" dirty="0">
                <a:ln>
                  <a:noFill/>
                </a:ln>
                <a:solidFill>
                  <a:srgbClr val="161613"/>
                </a:solidFill>
                <a:effectLst/>
                <a:uLnTx/>
                <a:uFillTx/>
                <a:latin typeface="Inter" panose="020B0604020202020204" charset="0"/>
                <a:ea typeface="Inter" panose="020B0604020202020204" charset="0"/>
                <a:cs typeface="Inter" pitchFamily="34" charset="-120"/>
              </a:rPr>
              <a:t>Form 10BD/10BE Filing:</a:t>
            </a:r>
            <a:r>
              <a:rPr kumimoji="0" lang="en-US" sz="1750" b="0" i="0" u="none" strike="noStrike" kern="1200" cap="none" spc="0" normalizeH="0" baseline="0" noProof="0" dirty="0">
                <a:ln>
                  <a:noFill/>
                </a:ln>
                <a:solidFill>
                  <a:srgbClr val="161613"/>
                </a:solidFill>
                <a:effectLst/>
                <a:uLnTx/>
                <a:uFillTx/>
                <a:latin typeface="Inter" panose="020B0604020202020204" charset="0"/>
                <a:ea typeface="Inter" panose="020B0604020202020204" charset="0"/>
                <a:cs typeface="Inter" pitchFamily="34" charset="-120"/>
              </a:rPr>
              <a:t> Submit Form 10BD annually for all donations received, and provide Form 10BE to donors for their tax deduction claims.</a:t>
            </a:r>
            <a:endParaRPr kumimoji="0" lang="en-US" sz="1750" b="0" i="0" u="none" strike="noStrike" kern="1200" cap="none" spc="0" normalizeH="0" baseline="0" noProof="0" dirty="0">
              <a:ln>
                <a:noFill/>
              </a:ln>
              <a:solidFill>
                <a:prstClr val="black"/>
              </a:solidFill>
              <a:effectLst/>
              <a:uLnTx/>
              <a:uFillTx/>
              <a:latin typeface="Inter" panose="020B0604020202020204" charset="0"/>
              <a:ea typeface="Inter" panose="020B0604020202020204" charset="0"/>
            </a:endParaRPr>
          </a:p>
        </p:txBody>
      </p:sp>
      <p:sp>
        <p:nvSpPr>
          <p:cNvPr id="16" name="Text 12"/>
          <p:cNvSpPr/>
          <p:nvPr/>
        </p:nvSpPr>
        <p:spPr>
          <a:xfrm>
            <a:off x="7514273" y="4974574"/>
            <a:ext cx="6574512" cy="501968"/>
          </a:xfrm>
          <a:prstGeom prst="rect">
            <a:avLst/>
          </a:prstGeom>
          <a:noFill/>
          <a:ln/>
        </p:spPr>
        <p:txBody>
          <a:bodyPr wrap="square" lIns="0" tIns="0" rIns="0" bIns="0" rtlCol="0" anchor="t"/>
          <a:lstStyle/>
          <a:p>
            <a:pPr marL="342900" marR="0" lvl="0" indent="-342900" algn="l" defTabSz="914400" rtl="0" eaLnBrk="1" fontAlgn="auto" latinLnBrk="0" hangingPunct="1">
              <a:lnSpc>
                <a:spcPts val="1950"/>
              </a:lnSpc>
              <a:spcBef>
                <a:spcPts val="0"/>
              </a:spcBef>
              <a:spcAft>
                <a:spcPts val="0"/>
              </a:spcAft>
              <a:buClrTx/>
              <a:buSzPct val="100000"/>
              <a:buFontTx/>
              <a:buChar char="•"/>
              <a:tabLst/>
              <a:defRPr/>
            </a:pPr>
            <a:r>
              <a:rPr kumimoji="0" lang="en-US" sz="1750" b="1" i="0" u="none" strike="noStrike" kern="1200" cap="none" spc="0" normalizeH="0" baseline="0" noProof="0" dirty="0">
                <a:ln>
                  <a:noFill/>
                </a:ln>
                <a:solidFill>
                  <a:srgbClr val="161613"/>
                </a:solidFill>
                <a:effectLst/>
                <a:uLnTx/>
                <a:uFillTx/>
                <a:latin typeface="Inter" panose="020B0604020202020204" charset="0"/>
                <a:ea typeface="Inter" panose="020B0604020202020204" charset="0"/>
                <a:cs typeface="Inter" pitchFamily="34" charset="-120"/>
              </a:rPr>
              <a:t>Audit Reporting:</a:t>
            </a:r>
            <a:r>
              <a:rPr kumimoji="0" lang="en-US" sz="1750" b="0" i="0" u="none" strike="noStrike" kern="1200" cap="none" spc="0" normalizeH="0" baseline="0" noProof="0" dirty="0">
                <a:ln>
                  <a:noFill/>
                </a:ln>
                <a:solidFill>
                  <a:srgbClr val="161613"/>
                </a:solidFill>
                <a:effectLst/>
                <a:uLnTx/>
                <a:uFillTx/>
                <a:latin typeface="Inter" panose="020B0604020202020204" charset="0"/>
                <a:ea typeface="Inter" panose="020B0604020202020204" charset="0"/>
                <a:cs typeface="Inter" pitchFamily="34" charset="-120"/>
              </a:rPr>
              <a:t> Ensure proper audit of accounts and include relevant disclosures concerning anonymous donations in Form 10B.</a:t>
            </a:r>
            <a:endParaRPr kumimoji="0" lang="en-US" sz="1750" b="0" i="0" u="none" strike="noStrike" kern="1200" cap="none" spc="0" normalizeH="0" baseline="0" noProof="0" dirty="0">
              <a:ln>
                <a:noFill/>
              </a:ln>
              <a:solidFill>
                <a:prstClr val="black"/>
              </a:solidFill>
              <a:effectLst/>
              <a:uLnTx/>
              <a:uFillTx/>
              <a:latin typeface="Inter" panose="020B0604020202020204" charset="0"/>
              <a:ea typeface="Inter" panose="020B0604020202020204" charset="0"/>
            </a:endParaRPr>
          </a:p>
        </p:txBody>
      </p:sp>
      <p:sp>
        <p:nvSpPr>
          <p:cNvPr id="4" name="Text 7">
            <a:extLst>
              <a:ext uri="{FF2B5EF4-FFF2-40B4-BE49-F238E27FC236}">
                <a16:creationId xmlns:a16="http://schemas.microsoft.com/office/drawing/2014/main" id="{63A23880-58D2-D980-C844-5A417144D41F}"/>
              </a:ext>
            </a:extLst>
          </p:cNvPr>
          <p:cNvSpPr/>
          <p:nvPr/>
        </p:nvSpPr>
        <p:spPr>
          <a:xfrm>
            <a:off x="469987" y="4643271"/>
            <a:ext cx="6574512" cy="501968"/>
          </a:xfrm>
          <a:prstGeom prst="rect">
            <a:avLst/>
          </a:prstGeom>
          <a:noFill/>
          <a:ln/>
        </p:spPr>
        <p:txBody>
          <a:bodyPr wrap="square" lIns="0" tIns="0" rIns="0" bIns="0" rtlCol="0" anchor="t"/>
          <a:lstStyle/>
          <a:p>
            <a:pPr marL="342900" marR="0" lvl="0" indent="-342900" algn="l" defTabSz="914400" rtl="0" eaLnBrk="1" fontAlgn="auto" latinLnBrk="0" hangingPunct="1">
              <a:lnSpc>
                <a:spcPts val="1950"/>
              </a:lnSpc>
              <a:spcBef>
                <a:spcPts val="0"/>
              </a:spcBef>
              <a:spcAft>
                <a:spcPts val="0"/>
              </a:spcAft>
              <a:buClrTx/>
              <a:buSzPct val="100000"/>
              <a:buFontTx/>
              <a:buChar char="•"/>
              <a:tabLst/>
              <a:defRPr/>
            </a:pPr>
            <a:endParaRPr kumimoji="0" lang="en-US" sz="1750" b="0" i="0" u="none" strike="noStrike" kern="1200" cap="none" spc="0" normalizeH="0" baseline="0" noProof="0" dirty="0">
              <a:ln>
                <a:noFill/>
              </a:ln>
              <a:solidFill>
                <a:prstClr val="black"/>
              </a:solidFill>
              <a:effectLst/>
              <a:uLnTx/>
              <a:uFillTx/>
              <a:latin typeface="Inter" panose="020B0604020202020204" charset="0"/>
              <a:ea typeface="Inter" panose="020B0604020202020204" charset="0"/>
            </a:endParaRPr>
          </a:p>
        </p:txBody>
      </p:sp>
      <p:sp>
        <p:nvSpPr>
          <p:cNvPr id="5" name="TextBox 4">
            <a:extLst>
              <a:ext uri="{FF2B5EF4-FFF2-40B4-BE49-F238E27FC236}">
                <a16:creationId xmlns:a16="http://schemas.microsoft.com/office/drawing/2014/main" id="{F7FBCA27-8FDC-EC24-F29D-0942F005CE57}"/>
              </a:ext>
            </a:extLst>
          </p:cNvPr>
          <p:cNvSpPr txBox="1"/>
          <p:nvPr/>
        </p:nvSpPr>
        <p:spPr>
          <a:xfrm>
            <a:off x="549235" y="2144792"/>
            <a:ext cx="6423423" cy="4729500"/>
          </a:xfrm>
          <a:prstGeom prst="rect">
            <a:avLst/>
          </a:prstGeom>
          <a:noFill/>
        </p:spPr>
        <p:txBody>
          <a:bodyPr wrap="square" rtlCol="0">
            <a:spAutoFit/>
          </a:bodyPr>
          <a:lstStyle/>
          <a:p>
            <a:pPr lvl="0">
              <a:lnSpc>
                <a:spcPts val="1950"/>
              </a:lnSpc>
              <a:defRPr/>
            </a:pPr>
            <a:r>
              <a:rPr lang="en-US" dirty="0">
                <a:solidFill>
                  <a:srgbClr val="161613"/>
                </a:solidFill>
                <a:latin typeface="Inter" panose="020B0604020202020204" charset="0"/>
                <a:ea typeface="Inter" panose="020B0604020202020204" charset="0"/>
                <a:cs typeface="Inter" pitchFamily="34" charset="-120"/>
              </a:rPr>
              <a:t>While Section 115BBC applies broadly, key distinctions and exceptions </a:t>
            </a:r>
          </a:p>
          <a:p>
            <a:pPr lvl="0">
              <a:lnSpc>
                <a:spcPts val="1950"/>
              </a:lnSpc>
              <a:defRPr/>
            </a:pPr>
            <a:r>
              <a:rPr lang="en-US" dirty="0">
                <a:solidFill>
                  <a:srgbClr val="161613"/>
                </a:solidFill>
                <a:latin typeface="Inter" panose="020B0604020202020204" charset="0"/>
                <a:ea typeface="Inter" panose="020B0604020202020204" charset="0"/>
                <a:cs typeface="Inter" pitchFamily="34" charset="-120"/>
              </a:rPr>
              <a:t>exist:</a:t>
            </a:r>
          </a:p>
          <a:p>
            <a:pPr lvl="0">
              <a:lnSpc>
                <a:spcPts val="1950"/>
              </a:lnSpc>
              <a:defRPr/>
            </a:pPr>
            <a:endParaRPr lang="en-US" dirty="0">
              <a:solidFill>
                <a:srgbClr val="161613"/>
              </a:solidFill>
              <a:latin typeface="Inter" panose="020B0604020202020204" charset="0"/>
              <a:ea typeface="Inter" panose="020B0604020202020204" charset="0"/>
            </a:endParaRPr>
          </a:p>
          <a:p>
            <a:pPr marL="285750" indent="-285750">
              <a:lnSpc>
                <a:spcPts val="1950"/>
              </a:lnSpc>
              <a:buFont typeface="Arial" panose="020B0604020202020204" pitchFamily="34" charset="0"/>
              <a:buChar char="•"/>
              <a:defRPr/>
            </a:pPr>
            <a:r>
              <a:rPr lang="en-US" b="1" dirty="0">
                <a:solidFill>
                  <a:srgbClr val="161613"/>
                </a:solidFill>
                <a:latin typeface="Inter" panose="020B0604020202020204" charset="0"/>
                <a:ea typeface="Inter" panose="020B0604020202020204" charset="0"/>
                <a:cs typeface="Inter" pitchFamily="34" charset="-120"/>
              </a:rPr>
              <a:t>Religious Institutions:</a:t>
            </a:r>
            <a:r>
              <a:rPr lang="en-US" dirty="0">
                <a:solidFill>
                  <a:srgbClr val="161613"/>
                </a:solidFill>
                <a:latin typeface="Inter" panose="020B0604020202020204" charset="0"/>
                <a:ea typeface="Inter" panose="020B0604020202020204" charset="0"/>
                <a:cs typeface="Inter" pitchFamily="34" charset="-120"/>
              </a:rPr>
              <a:t> Generally exempt from tax on anonymous donations received by way of offerings made in a temple, mosque, gurudwara, church, or other places of worship.</a:t>
            </a:r>
          </a:p>
          <a:p>
            <a:pPr marL="285750" indent="-285750">
              <a:lnSpc>
                <a:spcPts val="1950"/>
              </a:lnSpc>
              <a:buFont typeface="Arial" panose="020B0604020202020204" pitchFamily="34" charset="0"/>
              <a:buChar char="•"/>
              <a:defRPr/>
            </a:pPr>
            <a:endParaRPr lang="en-US" dirty="0">
              <a:solidFill>
                <a:srgbClr val="161613"/>
              </a:solidFill>
              <a:latin typeface="Inter" panose="020B0604020202020204" charset="0"/>
              <a:ea typeface="Inter" panose="020B0604020202020204" charset="0"/>
            </a:endParaRPr>
          </a:p>
          <a:p>
            <a:pPr marL="285750" indent="-285750">
              <a:lnSpc>
                <a:spcPts val="1950"/>
              </a:lnSpc>
              <a:buFont typeface="Arial" panose="020B0604020202020204" pitchFamily="34" charset="0"/>
              <a:buChar char="•"/>
              <a:defRPr/>
            </a:pPr>
            <a:r>
              <a:rPr lang="en-US" b="1" dirty="0">
                <a:solidFill>
                  <a:srgbClr val="161613"/>
                </a:solidFill>
                <a:latin typeface="Inter" panose="020B0604020202020204" charset="0"/>
                <a:ea typeface="Inter" panose="020B0604020202020204" charset="0"/>
                <a:cs typeface="Inter" pitchFamily="34" charset="-120"/>
              </a:rPr>
              <a:t>Charitable Institutions:</a:t>
            </a:r>
            <a:r>
              <a:rPr lang="en-US" dirty="0">
                <a:solidFill>
                  <a:srgbClr val="161613"/>
                </a:solidFill>
                <a:latin typeface="Inter" panose="020B0604020202020204" charset="0"/>
                <a:ea typeface="Inter" panose="020B0604020202020204" charset="0"/>
                <a:cs typeface="Inter" pitchFamily="34" charset="-120"/>
              </a:rPr>
              <a:t> Strict adherence to Section 115BBC is mandatory, with limited exceptions for specific government-notified funds.</a:t>
            </a:r>
            <a:endParaRPr lang="en-US" dirty="0">
              <a:solidFill>
                <a:prstClr val="black"/>
              </a:solidFill>
              <a:latin typeface="Inter" panose="020B0604020202020204" charset="0"/>
              <a:ea typeface="Inter" panose="020B0604020202020204" charset="0"/>
            </a:endParaRPr>
          </a:p>
          <a:p>
            <a:pPr>
              <a:lnSpc>
                <a:spcPts val="1950"/>
              </a:lnSpc>
              <a:defRPr/>
            </a:pPr>
            <a:endParaRPr lang="en-US" dirty="0">
              <a:solidFill>
                <a:prstClr val="black"/>
              </a:solidFill>
              <a:latin typeface="Inter" panose="020B0604020202020204" charset="0"/>
              <a:ea typeface="Inter" panose="020B0604020202020204" charset="0"/>
            </a:endParaRPr>
          </a:p>
          <a:p>
            <a:pPr>
              <a:lnSpc>
                <a:spcPts val="1950"/>
              </a:lnSpc>
              <a:defRPr/>
            </a:pPr>
            <a:r>
              <a:rPr lang="en-US" dirty="0">
                <a:solidFill>
                  <a:srgbClr val="161613"/>
                </a:solidFill>
                <a:latin typeface="Inter" panose="020B0604020202020204" charset="0"/>
                <a:ea typeface="Inter" panose="020B0604020202020204" charset="0"/>
                <a:cs typeface="Inter" pitchFamily="34" charset="-120"/>
              </a:rPr>
              <a:t>Strict adherence to Section 115BBC is mandatory, with limited exceptions for specific government-notified funds.</a:t>
            </a:r>
            <a:endParaRPr lang="en-US" dirty="0">
              <a:solidFill>
                <a:prstClr val="black"/>
              </a:solidFill>
              <a:latin typeface="Inter" panose="020B0604020202020204" charset="0"/>
              <a:ea typeface="Inter" panose="020B0604020202020204" charset="0"/>
            </a:endParaRPr>
          </a:p>
          <a:p>
            <a:pPr lvl="0">
              <a:lnSpc>
                <a:spcPts val="1950"/>
              </a:lnSpc>
              <a:defRPr/>
            </a:pPr>
            <a:endParaRPr lang="en-US" dirty="0">
              <a:solidFill>
                <a:prstClr val="black"/>
              </a:solidFill>
              <a:latin typeface="Inter" panose="020B0604020202020204" charset="0"/>
              <a:ea typeface="Inter" panose="020B0604020202020204" charset="0"/>
            </a:endParaRPr>
          </a:p>
          <a:p>
            <a:endParaRPr lang="en-IN"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623768"/>
            <a:ext cx="7556421" cy="1417558"/>
          </a:xfrm>
          <a:prstGeom prst="rect">
            <a:avLst/>
          </a:prstGeom>
          <a:noFill/>
          <a:ln/>
        </p:spPr>
        <p:txBody>
          <a:bodyPr wrap="square" lIns="0" tIns="0" rIns="0" bIns="0" rtlCol="0" anchor="t"/>
          <a:lstStyle/>
          <a:p>
            <a:pPr marL="0" indent="0" algn="l">
              <a:lnSpc>
                <a:spcPts val="5550"/>
              </a:lnSpc>
              <a:buNone/>
            </a:pPr>
            <a:r>
              <a:rPr lang="en-US" sz="4450" dirty="0">
                <a:solidFill>
                  <a:srgbClr val="161613"/>
                </a:solidFill>
                <a:latin typeface="DM Sans Medium" pitchFamily="34" charset="0"/>
                <a:ea typeface="DM Sans Medium" pitchFamily="34" charset="-122"/>
                <a:cs typeface="DM Sans Medium" pitchFamily="34" charset="-120"/>
              </a:rPr>
              <a:t>Section 11(5): Modes of Investment</a:t>
            </a:r>
            <a:endParaRPr lang="en-US" sz="4450" dirty="0"/>
          </a:p>
        </p:txBody>
      </p:sp>
      <p:sp>
        <p:nvSpPr>
          <p:cNvPr id="4" name="Shape 1"/>
          <p:cNvSpPr/>
          <p:nvPr/>
        </p:nvSpPr>
        <p:spPr>
          <a:xfrm>
            <a:off x="793790" y="2381488"/>
            <a:ext cx="7556421" cy="2615208"/>
          </a:xfrm>
          <a:prstGeom prst="roundRect">
            <a:avLst>
              <a:gd name="adj" fmla="val 1301"/>
            </a:avLst>
          </a:prstGeom>
          <a:solidFill>
            <a:srgbClr val="F9F8F5"/>
          </a:solidFill>
          <a:ln w="30480">
            <a:solidFill>
              <a:srgbClr val="D3D1C9"/>
            </a:solidFill>
            <a:prstDash val="solid"/>
          </a:ln>
        </p:spPr>
        <p:txBody>
          <a:bodyPr/>
          <a:lstStyle/>
          <a:p>
            <a:endParaRPr lang="en-IN"/>
          </a:p>
        </p:txBody>
      </p:sp>
      <p:sp>
        <p:nvSpPr>
          <p:cNvPr id="5" name="Shape 2"/>
          <p:cNvSpPr/>
          <p:nvPr/>
        </p:nvSpPr>
        <p:spPr>
          <a:xfrm>
            <a:off x="824270" y="2411968"/>
            <a:ext cx="907256" cy="2554248"/>
          </a:xfrm>
          <a:prstGeom prst="rect">
            <a:avLst/>
          </a:prstGeom>
          <a:solidFill>
            <a:srgbClr val="EDEBE3"/>
          </a:solidFill>
          <a:ln/>
        </p:spPr>
        <p:txBody>
          <a:bodyPr/>
          <a:lstStyle/>
          <a:p>
            <a:endParaRPr lang="en-IN"/>
          </a:p>
        </p:txBody>
      </p:sp>
      <p:pic>
        <p:nvPicPr>
          <p:cNvPr id="6" name="Image 1" descr="preencoded.png"/>
          <p:cNvPicPr>
            <a:picLocks noChangeAspect="1"/>
          </p:cNvPicPr>
          <p:nvPr/>
        </p:nvPicPr>
        <p:blipFill>
          <a:blip r:embed="rId4"/>
          <a:stretch>
            <a:fillRect/>
          </a:stretch>
        </p:blipFill>
        <p:spPr>
          <a:xfrm>
            <a:off x="1107758" y="3476387"/>
            <a:ext cx="340162" cy="425291"/>
          </a:xfrm>
          <a:prstGeom prst="rect">
            <a:avLst/>
          </a:prstGeom>
        </p:spPr>
      </p:pic>
      <p:sp>
        <p:nvSpPr>
          <p:cNvPr id="7" name="Text 3"/>
          <p:cNvSpPr/>
          <p:nvPr/>
        </p:nvSpPr>
        <p:spPr>
          <a:xfrm>
            <a:off x="1958340" y="2638782"/>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61613"/>
                </a:solidFill>
                <a:latin typeface="DM Sans Medium" pitchFamily="34" charset="0"/>
                <a:ea typeface="DM Sans Medium" pitchFamily="34" charset="-122"/>
                <a:cs typeface="DM Sans Medium" pitchFamily="34" charset="-120"/>
              </a:rPr>
              <a:t>Purpose:</a:t>
            </a:r>
            <a:endParaRPr lang="en-US" sz="2200" dirty="0"/>
          </a:p>
        </p:txBody>
      </p:sp>
      <p:sp>
        <p:nvSpPr>
          <p:cNvPr id="8" name="Text 4"/>
          <p:cNvSpPr/>
          <p:nvPr/>
        </p:nvSpPr>
        <p:spPr>
          <a:xfrm>
            <a:off x="1958340" y="3129201"/>
            <a:ext cx="6361390"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161613"/>
                </a:solidFill>
                <a:latin typeface="Inter" pitchFamily="34" charset="0"/>
                <a:ea typeface="Inter" pitchFamily="34" charset="-122"/>
                <a:cs typeface="Inter" pitchFamily="34" charset="-120"/>
              </a:rPr>
              <a:t>To ensure safe investment of charitable/religious trust funds</a:t>
            </a:r>
            <a:endParaRPr lang="en-US" sz="1750" dirty="0"/>
          </a:p>
        </p:txBody>
      </p:sp>
      <p:sp>
        <p:nvSpPr>
          <p:cNvPr id="9" name="Text 5"/>
          <p:cNvSpPr/>
          <p:nvPr/>
        </p:nvSpPr>
        <p:spPr>
          <a:xfrm>
            <a:off x="1958340" y="3934301"/>
            <a:ext cx="6361390"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161613"/>
                </a:solidFill>
                <a:latin typeface="Inter" pitchFamily="34" charset="0"/>
                <a:ea typeface="Inter" pitchFamily="34" charset="-122"/>
                <a:cs typeface="Inter" pitchFamily="34" charset="-120"/>
              </a:rPr>
              <a:t>Maintain exemption under Sections 11 &amp; 12</a:t>
            </a:r>
            <a:endParaRPr lang="en-US" sz="1750" dirty="0"/>
          </a:p>
        </p:txBody>
      </p:sp>
      <p:sp>
        <p:nvSpPr>
          <p:cNvPr id="10" name="Text 6"/>
          <p:cNvSpPr/>
          <p:nvPr/>
        </p:nvSpPr>
        <p:spPr>
          <a:xfrm>
            <a:off x="1958340" y="4376499"/>
            <a:ext cx="6361390"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161613"/>
                </a:solidFill>
                <a:latin typeface="Inter" pitchFamily="34" charset="0"/>
                <a:ea typeface="Inter" pitchFamily="34" charset="-122"/>
                <a:cs typeface="Inter" pitchFamily="34" charset="-120"/>
              </a:rPr>
              <a:t>Applies to income accumulated u/s 11(2)</a:t>
            </a:r>
            <a:endParaRPr lang="en-US" sz="1750" dirty="0"/>
          </a:p>
        </p:txBody>
      </p:sp>
      <p:sp>
        <p:nvSpPr>
          <p:cNvPr id="11" name="Shape 7"/>
          <p:cNvSpPr/>
          <p:nvPr/>
        </p:nvSpPr>
        <p:spPr>
          <a:xfrm>
            <a:off x="793790" y="5223510"/>
            <a:ext cx="7556421" cy="1730812"/>
          </a:xfrm>
          <a:prstGeom prst="roundRect">
            <a:avLst>
              <a:gd name="adj" fmla="val 1966"/>
            </a:avLst>
          </a:prstGeom>
          <a:solidFill>
            <a:srgbClr val="F9F8F5"/>
          </a:solidFill>
          <a:ln w="30480">
            <a:solidFill>
              <a:srgbClr val="D3D1C9"/>
            </a:solidFill>
            <a:prstDash val="solid"/>
          </a:ln>
        </p:spPr>
        <p:txBody>
          <a:bodyPr/>
          <a:lstStyle/>
          <a:p>
            <a:endParaRPr lang="en-IN"/>
          </a:p>
        </p:txBody>
      </p:sp>
      <p:sp>
        <p:nvSpPr>
          <p:cNvPr id="12" name="Shape 8"/>
          <p:cNvSpPr/>
          <p:nvPr/>
        </p:nvSpPr>
        <p:spPr>
          <a:xfrm>
            <a:off x="824270" y="5253990"/>
            <a:ext cx="907256" cy="1669852"/>
          </a:xfrm>
          <a:prstGeom prst="rect">
            <a:avLst/>
          </a:prstGeom>
          <a:solidFill>
            <a:srgbClr val="EDEBE3"/>
          </a:solidFill>
          <a:ln/>
        </p:spPr>
        <p:txBody>
          <a:bodyPr/>
          <a:lstStyle/>
          <a:p>
            <a:endParaRPr lang="en-IN"/>
          </a:p>
        </p:txBody>
      </p:sp>
      <p:pic>
        <p:nvPicPr>
          <p:cNvPr id="13" name="Image 2" descr="preencoded.png"/>
          <p:cNvPicPr>
            <a:picLocks noChangeAspect="1"/>
          </p:cNvPicPr>
          <p:nvPr/>
        </p:nvPicPr>
        <p:blipFill>
          <a:blip r:embed="rId5"/>
          <a:stretch>
            <a:fillRect/>
          </a:stretch>
        </p:blipFill>
        <p:spPr>
          <a:xfrm>
            <a:off x="1107758" y="5876211"/>
            <a:ext cx="340162" cy="425291"/>
          </a:xfrm>
          <a:prstGeom prst="rect">
            <a:avLst/>
          </a:prstGeom>
        </p:spPr>
      </p:pic>
      <p:sp>
        <p:nvSpPr>
          <p:cNvPr id="14" name="Text 9"/>
          <p:cNvSpPr/>
          <p:nvPr/>
        </p:nvSpPr>
        <p:spPr>
          <a:xfrm>
            <a:off x="1958340" y="5480804"/>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61613"/>
                </a:solidFill>
                <a:latin typeface="DM Sans Medium" pitchFamily="34" charset="0"/>
                <a:ea typeface="DM Sans Medium" pitchFamily="34" charset="-122"/>
                <a:cs typeface="DM Sans Medium" pitchFamily="34" charset="-120"/>
              </a:rPr>
              <a:t>Key Principle:</a:t>
            </a:r>
            <a:endParaRPr lang="en-US" sz="2200" dirty="0"/>
          </a:p>
        </p:txBody>
      </p:sp>
      <p:sp>
        <p:nvSpPr>
          <p:cNvPr id="15" name="Text 10"/>
          <p:cNvSpPr/>
          <p:nvPr/>
        </p:nvSpPr>
        <p:spPr>
          <a:xfrm>
            <a:off x="1958340" y="5971223"/>
            <a:ext cx="6361390" cy="725805"/>
          </a:xfrm>
          <a:prstGeom prst="rect">
            <a:avLst/>
          </a:prstGeom>
          <a:noFill/>
          <a:ln/>
        </p:spPr>
        <p:txBody>
          <a:bodyPr wrap="square" lIns="0" tIns="0" rIns="0" bIns="0" rtlCol="0" anchor="t"/>
          <a:lstStyle/>
          <a:p>
            <a:pPr marL="0" indent="0" algn="l">
              <a:lnSpc>
                <a:spcPts val="2850"/>
              </a:lnSpc>
              <a:buNone/>
            </a:pPr>
            <a:r>
              <a:rPr lang="en-US" sz="1750" dirty="0">
                <a:solidFill>
                  <a:srgbClr val="161613"/>
                </a:solidFill>
                <a:latin typeface="Inter" pitchFamily="34" charset="0"/>
                <a:ea typeface="Inter" pitchFamily="34" charset="-122"/>
                <a:cs typeface="Inter" pitchFamily="34" charset="-120"/>
              </a:rPr>
              <a:t>Funds must be invested only in specified safe modes; otherwise exemption is lost u/s 13(1)(d)</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245757"/>
          </a:xfrm>
          <a:prstGeom prst="rect">
            <a:avLst/>
          </a:prstGeom>
        </p:spPr>
      </p:pic>
      <p:sp>
        <p:nvSpPr>
          <p:cNvPr id="3" name="Text 0"/>
          <p:cNvSpPr/>
          <p:nvPr/>
        </p:nvSpPr>
        <p:spPr>
          <a:xfrm>
            <a:off x="628769" y="2739747"/>
            <a:ext cx="6650831" cy="561380"/>
          </a:xfrm>
          <a:prstGeom prst="rect">
            <a:avLst/>
          </a:prstGeom>
          <a:noFill/>
          <a:ln/>
        </p:spPr>
        <p:txBody>
          <a:bodyPr wrap="none" lIns="0" tIns="0" rIns="0" bIns="0" rtlCol="0" anchor="t"/>
          <a:lstStyle/>
          <a:p>
            <a:pPr marL="0" indent="0" algn="l">
              <a:lnSpc>
                <a:spcPts val="4400"/>
              </a:lnSpc>
              <a:buNone/>
            </a:pPr>
            <a:r>
              <a:rPr lang="en-US" sz="3500" dirty="0">
                <a:solidFill>
                  <a:srgbClr val="161613"/>
                </a:solidFill>
                <a:latin typeface="DM Sans Medium" pitchFamily="34" charset="0"/>
                <a:ea typeface="DM Sans Medium" pitchFamily="34" charset="-122"/>
                <a:cs typeface="DM Sans Medium" pitchFamily="34" charset="-120"/>
              </a:rPr>
              <a:t>Approved Modes of Investment</a:t>
            </a:r>
            <a:endParaRPr lang="en-US" sz="3500" dirty="0"/>
          </a:p>
        </p:txBody>
      </p:sp>
      <p:sp>
        <p:nvSpPr>
          <p:cNvPr id="4" name="Shape 1"/>
          <p:cNvSpPr/>
          <p:nvPr/>
        </p:nvSpPr>
        <p:spPr>
          <a:xfrm>
            <a:off x="628769" y="3570565"/>
            <a:ext cx="4337923" cy="979646"/>
          </a:xfrm>
          <a:prstGeom prst="roundRect">
            <a:avLst>
              <a:gd name="adj" fmla="val 11201"/>
            </a:avLst>
          </a:prstGeom>
          <a:solidFill>
            <a:srgbClr val="F9F8F5"/>
          </a:solidFill>
          <a:ln w="22860">
            <a:solidFill>
              <a:srgbClr val="D3D1C9"/>
            </a:solidFill>
            <a:prstDash val="solid"/>
          </a:ln>
        </p:spPr>
        <p:txBody>
          <a:bodyPr/>
          <a:lstStyle/>
          <a:p>
            <a:endParaRPr lang="en-IN"/>
          </a:p>
        </p:txBody>
      </p:sp>
      <p:sp>
        <p:nvSpPr>
          <p:cNvPr id="5" name="Shape 2"/>
          <p:cNvSpPr/>
          <p:nvPr/>
        </p:nvSpPr>
        <p:spPr>
          <a:xfrm>
            <a:off x="605909" y="3570565"/>
            <a:ext cx="91440" cy="979646"/>
          </a:xfrm>
          <a:prstGeom prst="roundRect">
            <a:avLst>
              <a:gd name="adj" fmla="val 29473"/>
            </a:avLst>
          </a:prstGeom>
          <a:solidFill>
            <a:srgbClr val="28282F"/>
          </a:solidFill>
          <a:ln/>
        </p:spPr>
        <p:txBody>
          <a:bodyPr/>
          <a:lstStyle/>
          <a:p>
            <a:endParaRPr lang="en-IN"/>
          </a:p>
        </p:txBody>
      </p:sp>
      <p:sp>
        <p:nvSpPr>
          <p:cNvPr id="6" name="Text 3"/>
          <p:cNvSpPr/>
          <p:nvPr/>
        </p:nvSpPr>
        <p:spPr>
          <a:xfrm>
            <a:off x="899755" y="3772972"/>
            <a:ext cx="3864531" cy="574834"/>
          </a:xfrm>
          <a:prstGeom prst="rect">
            <a:avLst/>
          </a:prstGeom>
          <a:noFill/>
          <a:ln/>
        </p:spPr>
        <p:txBody>
          <a:bodyPr wrap="square" lIns="0" tIns="0" rIns="0" bIns="0" rtlCol="0" anchor="t"/>
          <a:lstStyle/>
          <a:p>
            <a:pPr marL="0" indent="0" algn="l">
              <a:lnSpc>
                <a:spcPts val="2250"/>
              </a:lnSpc>
              <a:buNone/>
            </a:pPr>
            <a:r>
              <a:rPr lang="en-US" sz="1400" dirty="0">
                <a:solidFill>
                  <a:srgbClr val="161613"/>
                </a:solidFill>
                <a:latin typeface="Inter" pitchFamily="34" charset="0"/>
                <a:ea typeface="Inter" pitchFamily="34" charset="-122"/>
                <a:cs typeface="Inter" pitchFamily="34" charset="-120"/>
              </a:rPr>
              <a:t>Government Savings Certificates and other Government securities</a:t>
            </a:r>
            <a:endParaRPr lang="en-US" sz="1400" dirty="0"/>
          </a:p>
        </p:txBody>
      </p:sp>
      <p:sp>
        <p:nvSpPr>
          <p:cNvPr id="7" name="Shape 4"/>
          <p:cNvSpPr/>
          <p:nvPr/>
        </p:nvSpPr>
        <p:spPr>
          <a:xfrm>
            <a:off x="5146238" y="3570565"/>
            <a:ext cx="4337923" cy="979646"/>
          </a:xfrm>
          <a:prstGeom prst="roundRect">
            <a:avLst>
              <a:gd name="adj" fmla="val 11201"/>
            </a:avLst>
          </a:prstGeom>
          <a:solidFill>
            <a:srgbClr val="F9F8F5"/>
          </a:solidFill>
          <a:ln w="22860">
            <a:solidFill>
              <a:srgbClr val="D3D1C9"/>
            </a:solidFill>
            <a:prstDash val="solid"/>
          </a:ln>
        </p:spPr>
        <p:txBody>
          <a:bodyPr/>
          <a:lstStyle/>
          <a:p>
            <a:endParaRPr lang="en-IN"/>
          </a:p>
        </p:txBody>
      </p:sp>
      <p:sp>
        <p:nvSpPr>
          <p:cNvPr id="8" name="Shape 5"/>
          <p:cNvSpPr/>
          <p:nvPr/>
        </p:nvSpPr>
        <p:spPr>
          <a:xfrm>
            <a:off x="5123378" y="3570565"/>
            <a:ext cx="91440" cy="979646"/>
          </a:xfrm>
          <a:prstGeom prst="roundRect">
            <a:avLst>
              <a:gd name="adj" fmla="val 29473"/>
            </a:avLst>
          </a:prstGeom>
          <a:solidFill>
            <a:srgbClr val="28282F"/>
          </a:solidFill>
          <a:ln/>
        </p:spPr>
        <p:txBody>
          <a:bodyPr/>
          <a:lstStyle/>
          <a:p>
            <a:endParaRPr lang="en-IN"/>
          </a:p>
        </p:txBody>
      </p:sp>
      <p:sp>
        <p:nvSpPr>
          <p:cNvPr id="9" name="Text 6"/>
          <p:cNvSpPr/>
          <p:nvPr/>
        </p:nvSpPr>
        <p:spPr>
          <a:xfrm>
            <a:off x="5417225" y="3772972"/>
            <a:ext cx="3864531" cy="287417"/>
          </a:xfrm>
          <a:prstGeom prst="rect">
            <a:avLst/>
          </a:prstGeom>
          <a:noFill/>
          <a:ln/>
        </p:spPr>
        <p:txBody>
          <a:bodyPr wrap="none" lIns="0" tIns="0" rIns="0" bIns="0" rtlCol="0" anchor="t"/>
          <a:lstStyle/>
          <a:p>
            <a:pPr marL="0" indent="0" algn="l">
              <a:lnSpc>
                <a:spcPts val="2250"/>
              </a:lnSpc>
              <a:buNone/>
            </a:pPr>
            <a:r>
              <a:rPr lang="en-US" sz="1400" dirty="0">
                <a:solidFill>
                  <a:srgbClr val="161613"/>
                </a:solidFill>
                <a:latin typeface="Inter" pitchFamily="34" charset="0"/>
                <a:ea typeface="Inter" pitchFamily="34" charset="-122"/>
                <a:cs typeface="Inter" pitchFamily="34" charset="-120"/>
              </a:rPr>
              <a:t>Post Office Savings Bank deposits</a:t>
            </a:r>
            <a:endParaRPr lang="en-US" sz="1400" dirty="0"/>
          </a:p>
        </p:txBody>
      </p:sp>
      <p:sp>
        <p:nvSpPr>
          <p:cNvPr id="10" name="Shape 7"/>
          <p:cNvSpPr/>
          <p:nvPr/>
        </p:nvSpPr>
        <p:spPr>
          <a:xfrm>
            <a:off x="9663708" y="3570565"/>
            <a:ext cx="4337923" cy="979646"/>
          </a:xfrm>
          <a:prstGeom prst="roundRect">
            <a:avLst>
              <a:gd name="adj" fmla="val 11201"/>
            </a:avLst>
          </a:prstGeom>
          <a:solidFill>
            <a:srgbClr val="F9F8F5"/>
          </a:solidFill>
          <a:ln w="22860">
            <a:solidFill>
              <a:srgbClr val="D3D1C9"/>
            </a:solidFill>
            <a:prstDash val="solid"/>
          </a:ln>
        </p:spPr>
        <p:txBody>
          <a:bodyPr/>
          <a:lstStyle/>
          <a:p>
            <a:endParaRPr lang="en-IN"/>
          </a:p>
        </p:txBody>
      </p:sp>
      <p:sp>
        <p:nvSpPr>
          <p:cNvPr id="11" name="Shape 8"/>
          <p:cNvSpPr/>
          <p:nvPr/>
        </p:nvSpPr>
        <p:spPr>
          <a:xfrm>
            <a:off x="9640848" y="3570565"/>
            <a:ext cx="91440" cy="979646"/>
          </a:xfrm>
          <a:prstGeom prst="roundRect">
            <a:avLst>
              <a:gd name="adj" fmla="val 29473"/>
            </a:avLst>
          </a:prstGeom>
          <a:solidFill>
            <a:srgbClr val="28282F"/>
          </a:solidFill>
          <a:ln/>
        </p:spPr>
        <p:txBody>
          <a:bodyPr/>
          <a:lstStyle/>
          <a:p>
            <a:endParaRPr lang="en-IN"/>
          </a:p>
        </p:txBody>
      </p:sp>
      <p:sp>
        <p:nvSpPr>
          <p:cNvPr id="12" name="Text 9"/>
          <p:cNvSpPr/>
          <p:nvPr/>
        </p:nvSpPr>
        <p:spPr>
          <a:xfrm>
            <a:off x="9934694" y="3772972"/>
            <a:ext cx="3864531" cy="287417"/>
          </a:xfrm>
          <a:prstGeom prst="rect">
            <a:avLst/>
          </a:prstGeom>
          <a:noFill/>
          <a:ln/>
        </p:spPr>
        <p:txBody>
          <a:bodyPr wrap="none" lIns="0" tIns="0" rIns="0" bIns="0" rtlCol="0" anchor="t"/>
          <a:lstStyle/>
          <a:p>
            <a:pPr marL="0" indent="0" algn="l">
              <a:lnSpc>
                <a:spcPts val="2250"/>
              </a:lnSpc>
              <a:buNone/>
            </a:pPr>
            <a:r>
              <a:rPr lang="en-US" sz="1400" dirty="0">
                <a:solidFill>
                  <a:srgbClr val="161613"/>
                </a:solidFill>
                <a:latin typeface="Inter" pitchFamily="34" charset="0"/>
                <a:ea typeface="Inter" pitchFamily="34" charset="-122"/>
                <a:cs typeface="Inter" pitchFamily="34" charset="-120"/>
              </a:rPr>
              <a:t>Units of UTI</a:t>
            </a:r>
            <a:endParaRPr lang="en-US" sz="1400" dirty="0"/>
          </a:p>
        </p:txBody>
      </p:sp>
      <p:sp>
        <p:nvSpPr>
          <p:cNvPr id="13" name="Shape 10"/>
          <p:cNvSpPr/>
          <p:nvPr/>
        </p:nvSpPr>
        <p:spPr>
          <a:xfrm>
            <a:off x="628769" y="4729758"/>
            <a:ext cx="4337923" cy="979646"/>
          </a:xfrm>
          <a:prstGeom prst="roundRect">
            <a:avLst>
              <a:gd name="adj" fmla="val 11201"/>
            </a:avLst>
          </a:prstGeom>
          <a:solidFill>
            <a:srgbClr val="F9F8F5"/>
          </a:solidFill>
          <a:ln w="22860">
            <a:solidFill>
              <a:srgbClr val="D3D1C9"/>
            </a:solidFill>
            <a:prstDash val="solid"/>
          </a:ln>
        </p:spPr>
        <p:txBody>
          <a:bodyPr/>
          <a:lstStyle/>
          <a:p>
            <a:endParaRPr lang="en-IN"/>
          </a:p>
        </p:txBody>
      </p:sp>
      <p:sp>
        <p:nvSpPr>
          <p:cNvPr id="14" name="Shape 11"/>
          <p:cNvSpPr/>
          <p:nvPr/>
        </p:nvSpPr>
        <p:spPr>
          <a:xfrm>
            <a:off x="605909" y="4729758"/>
            <a:ext cx="91440" cy="979646"/>
          </a:xfrm>
          <a:prstGeom prst="roundRect">
            <a:avLst>
              <a:gd name="adj" fmla="val 29473"/>
            </a:avLst>
          </a:prstGeom>
          <a:solidFill>
            <a:srgbClr val="28282F"/>
          </a:solidFill>
          <a:ln/>
        </p:spPr>
        <p:txBody>
          <a:bodyPr/>
          <a:lstStyle/>
          <a:p>
            <a:endParaRPr lang="en-IN"/>
          </a:p>
        </p:txBody>
      </p:sp>
      <p:sp>
        <p:nvSpPr>
          <p:cNvPr id="15" name="Text 12"/>
          <p:cNvSpPr/>
          <p:nvPr/>
        </p:nvSpPr>
        <p:spPr>
          <a:xfrm>
            <a:off x="899755" y="4932164"/>
            <a:ext cx="3864531" cy="574834"/>
          </a:xfrm>
          <a:prstGeom prst="rect">
            <a:avLst/>
          </a:prstGeom>
          <a:noFill/>
          <a:ln/>
        </p:spPr>
        <p:txBody>
          <a:bodyPr wrap="square" lIns="0" tIns="0" rIns="0" bIns="0" rtlCol="0" anchor="t"/>
          <a:lstStyle/>
          <a:p>
            <a:pPr marL="0" indent="0" algn="l">
              <a:lnSpc>
                <a:spcPts val="2250"/>
              </a:lnSpc>
              <a:buNone/>
            </a:pPr>
            <a:r>
              <a:rPr lang="en-US" sz="1400" dirty="0">
                <a:solidFill>
                  <a:srgbClr val="161613"/>
                </a:solidFill>
                <a:latin typeface="Inter" pitchFamily="34" charset="0"/>
                <a:ea typeface="Inter" pitchFamily="34" charset="-122"/>
                <a:cs typeface="Inter" pitchFamily="34" charset="-120"/>
              </a:rPr>
              <a:t>Deposits with scheduled or co-operative banks</a:t>
            </a:r>
            <a:endParaRPr lang="en-US" sz="1400" dirty="0"/>
          </a:p>
        </p:txBody>
      </p:sp>
      <p:sp>
        <p:nvSpPr>
          <p:cNvPr id="16" name="Shape 13"/>
          <p:cNvSpPr/>
          <p:nvPr/>
        </p:nvSpPr>
        <p:spPr>
          <a:xfrm>
            <a:off x="5146238" y="4729758"/>
            <a:ext cx="4337923" cy="979646"/>
          </a:xfrm>
          <a:prstGeom prst="roundRect">
            <a:avLst>
              <a:gd name="adj" fmla="val 11201"/>
            </a:avLst>
          </a:prstGeom>
          <a:solidFill>
            <a:srgbClr val="F9F8F5"/>
          </a:solidFill>
          <a:ln w="22860">
            <a:solidFill>
              <a:srgbClr val="D3D1C9"/>
            </a:solidFill>
            <a:prstDash val="solid"/>
          </a:ln>
        </p:spPr>
        <p:txBody>
          <a:bodyPr/>
          <a:lstStyle/>
          <a:p>
            <a:endParaRPr lang="en-IN"/>
          </a:p>
        </p:txBody>
      </p:sp>
      <p:sp>
        <p:nvSpPr>
          <p:cNvPr id="17" name="Shape 14"/>
          <p:cNvSpPr/>
          <p:nvPr/>
        </p:nvSpPr>
        <p:spPr>
          <a:xfrm>
            <a:off x="5123378" y="4729758"/>
            <a:ext cx="91440" cy="979646"/>
          </a:xfrm>
          <a:prstGeom prst="roundRect">
            <a:avLst>
              <a:gd name="adj" fmla="val 29473"/>
            </a:avLst>
          </a:prstGeom>
          <a:solidFill>
            <a:srgbClr val="28282F"/>
          </a:solidFill>
          <a:ln/>
        </p:spPr>
        <p:txBody>
          <a:bodyPr/>
          <a:lstStyle/>
          <a:p>
            <a:endParaRPr lang="en-IN"/>
          </a:p>
        </p:txBody>
      </p:sp>
      <p:sp>
        <p:nvSpPr>
          <p:cNvPr id="18" name="Text 15"/>
          <p:cNvSpPr/>
          <p:nvPr/>
        </p:nvSpPr>
        <p:spPr>
          <a:xfrm>
            <a:off x="5417225" y="4932164"/>
            <a:ext cx="3864531" cy="287417"/>
          </a:xfrm>
          <a:prstGeom prst="rect">
            <a:avLst/>
          </a:prstGeom>
          <a:noFill/>
          <a:ln/>
        </p:spPr>
        <p:txBody>
          <a:bodyPr wrap="none" lIns="0" tIns="0" rIns="0" bIns="0" rtlCol="0" anchor="t"/>
          <a:lstStyle/>
          <a:p>
            <a:pPr marL="0" indent="0" algn="l">
              <a:lnSpc>
                <a:spcPts val="2250"/>
              </a:lnSpc>
              <a:buNone/>
            </a:pPr>
            <a:r>
              <a:rPr lang="en-US" sz="1400" dirty="0">
                <a:solidFill>
                  <a:srgbClr val="161613"/>
                </a:solidFill>
                <a:latin typeface="Inter" pitchFamily="34" charset="0"/>
                <a:ea typeface="Inter" pitchFamily="34" charset="-122"/>
                <a:cs typeface="Inter" pitchFamily="34" charset="-120"/>
              </a:rPr>
              <a:t>Bonds issued by public sector companies</a:t>
            </a:r>
            <a:endParaRPr lang="en-US" sz="1400" dirty="0"/>
          </a:p>
        </p:txBody>
      </p:sp>
      <p:sp>
        <p:nvSpPr>
          <p:cNvPr id="19" name="Shape 16"/>
          <p:cNvSpPr/>
          <p:nvPr/>
        </p:nvSpPr>
        <p:spPr>
          <a:xfrm>
            <a:off x="9663708" y="4729758"/>
            <a:ext cx="4337923" cy="979646"/>
          </a:xfrm>
          <a:prstGeom prst="roundRect">
            <a:avLst>
              <a:gd name="adj" fmla="val 11201"/>
            </a:avLst>
          </a:prstGeom>
          <a:solidFill>
            <a:srgbClr val="F9F8F5"/>
          </a:solidFill>
          <a:ln w="22860">
            <a:solidFill>
              <a:srgbClr val="D3D1C9"/>
            </a:solidFill>
            <a:prstDash val="solid"/>
          </a:ln>
        </p:spPr>
        <p:txBody>
          <a:bodyPr/>
          <a:lstStyle/>
          <a:p>
            <a:endParaRPr lang="en-IN"/>
          </a:p>
        </p:txBody>
      </p:sp>
      <p:sp>
        <p:nvSpPr>
          <p:cNvPr id="20" name="Shape 17"/>
          <p:cNvSpPr/>
          <p:nvPr/>
        </p:nvSpPr>
        <p:spPr>
          <a:xfrm>
            <a:off x="9640848" y="4729758"/>
            <a:ext cx="91440" cy="979646"/>
          </a:xfrm>
          <a:prstGeom prst="roundRect">
            <a:avLst>
              <a:gd name="adj" fmla="val 29473"/>
            </a:avLst>
          </a:prstGeom>
          <a:solidFill>
            <a:srgbClr val="28282F"/>
          </a:solidFill>
          <a:ln/>
        </p:spPr>
        <p:txBody>
          <a:bodyPr/>
          <a:lstStyle/>
          <a:p>
            <a:endParaRPr lang="en-IN"/>
          </a:p>
        </p:txBody>
      </p:sp>
      <p:sp>
        <p:nvSpPr>
          <p:cNvPr id="21" name="Text 18"/>
          <p:cNvSpPr/>
          <p:nvPr/>
        </p:nvSpPr>
        <p:spPr>
          <a:xfrm>
            <a:off x="9934694" y="4932164"/>
            <a:ext cx="3864531" cy="574834"/>
          </a:xfrm>
          <a:prstGeom prst="rect">
            <a:avLst/>
          </a:prstGeom>
          <a:noFill/>
          <a:ln/>
        </p:spPr>
        <p:txBody>
          <a:bodyPr wrap="square" lIns="0" tIns="0" rIns="0" bIns="0" rtlCol="0" anchor="t"/>
          <a:lstStyle/>
          <a:p>
            <a:pPr marL="0" indent="0" algn="l">
              <a:lnSpc>
                <a:spcPts val="2250"/>
              </a:lnSpc>
              <a:buNone/>
            </a:pPr>
            <a:r>
              <a:rPr lang="en-US" sz="1400" dirty="0">
                <a:solidFill>
                  <a:srgbClr val="161613"/>
                </a:solidFill>
                <a:latin typeface="Inter" pitchFamily="34" charset="0"/>
                <a:ea typeface="Inter" pitchFamily="34" charset="-122"/>
                <a:cs typeface="Inter" pitchFamily="34" charset="-120"/>
              </a:rPr>
              <a:t>Immovable property (excluding plant/machinery)</a:t>
            </a:r>
            <a:endParaRPr lang="en-US" sz="1400" dirty="0"/>
          </a:p>
        </p:txBody>
      </p:sp>
      <p:sp>
        <p:nvSpPr>
          <p:cNvPr id="22" name="Shape 19"/>
          <p:cNvSpPr/>
          <p:nvPr/>
        </p:nvSpPr>
        <p:spPr>
          <a:xfrm>
            <a:off x="628769" y="5888950"/>
            <a:ext cx="4337923" cy="979646"/>
          </a:xfrm>
          <a:prstGeom prst="roundRect">
            <a:avLst>
              <a:gd name="adj" fmla="val 11201"/>
            </a:avLst>
          </a:prstGeom>
          <a:solidFill>
            <a:srgbClr val="F9F8F5"/>
          </a:solidFill>
          <a:ln w="22860">
            <a:solidFill>
              <a:srgbClr val="D3D1C9"/>
            </a:solidFill>
            <a:prstDash val="solid"/>
          </a:ln>
        </p:spPr>
        <p:txBody>
          <a:bodyPr/>
          <a:lstStyle/>
          <a:p>
            <a:endParaRPr lang="en-IN"/>
          </a:p>
        </p:txBody>
      </p:sp>
      <p:sp>
        <p:nvSpPr>
          <p:cNvPr id="23" name="Shape 20"/>
          <p:cNvSpPr/>
          <p:nvPr/>
        </p:nvSpPr>
        <p:spPr>
          <a:xfrm>
            <a:off x="605909" y="5888950"/>
            <a:ext cx="91440" cy="979646"/>
          </a:xfrm>
          <a:prstGeom prst="roundRect">
            <a:avLst>
              <a:gd name="adj" fmla="val 29473"/>
            </a:avLst>
          </a:prstGeom>
          <a:solidFill>
            <a:srgbClr val="28282F"/>
          </a:solidFill>
          <a:ln/>
        </p:spPr>
        <p:txBody>
          <a:bodyPr/>
          <a:lstStyle/>
          <a:p>
            <a:endParaRPr lang="en-IN"/>
          </a:p>
        </p:txBody>
      </p:sp>
      <p:sp>
        <p:nvSpPr>
          <p:cNvPr id="24" name="Text 21"/>
          <p:cNvSpPr/>
          <p:nvPr/>
        </p:nvSpPr>
        <p:spPr>
          <a:xfrm>
            <a:off x="899755" y="6091357"/>
            <a:ext cx="3864531" cy="574834"/>
          </a:xfrm>
          <a:prstGeom prst="rect">
            <a:avLst/>
          </a:prstGeom>
          <a:noFill/>
          <a:ln/>
        </p:spPr>
        <p:txBody>
          <a:bodyPr wrap="square" lIns="0" tIns="0" rIns="0" bIns="0" rtlCol="0" anchor="t"/>
          <a:lstStyle/>
          <a:p>
            <a:pPr marL="0" indent="0" algn="l">
              <a:lnSpc>
                <a:spcPts val="2250"/>
              </a:lnSpc>
              <a:buNone/>
            </a:pPr>
            <a:r>
              <a:rPr lang="en-US" sz="1400" dirty="0">
                <a:solidFill>
                  <a:srgbClr val="161613"/>
                </a:solidFill>
                <a:latin typeface="Inter" pitchFamily="34" charset="0"/>
                <a:ea typeface="Inter" pitchFamily="34" charset="-122"/>
                <a:cs typeface="Inter" pitchFamily="34" charset="-120"/>
              </a:rPr>
              <a:t>Debentures guaranteed by Central/State Government</a:t>
            </a:r>
            <a:endParaRPr lang="en-US" sz="1400" dirty="0"/>
          </a:p>
        </p:txBody>
      </p:sp>
      <p:sp>
        <p:nvSpPr>
          <p:cNvPr id="25" name="Shape 22"/>
          <p:cNvSpPr/>
          <p:nvPr/>
        </p:nvSpPr>
        <p:spPr>
          <a:xfrm>
            <a:off x="5146238" y="5888950"/>
            <a:ext cx="4337923" cy="979646"/>
          </a:xfrm>
          <a:prstGeom prst="roundRect">
            <a:avLst>
              <a:gd name="adj" fmla="val 11201"/>
            </a:avLst>
          </a:prstGeom>
          <a:solidFill>
            <a:srgbClr val="F9F8F5"/>
          </a:solidFill>
          <a:ln w="22860">
            <a:solidFill>
              <a:srgbClr val="D3D1C9"/>
            </a:solidFill>
            <a:prstDash val="solid"/>
          </a:ln>
        </p:spPr>
        <p:txBody>
          <a:bodyPr/>
          <a:lstStyle/>
          <a:p>
            <a:endParaRPr lang="en-IN"/>
          </a:p>
        </p:txBody>
      </p:sp>
      <p:sp>
        <p:nvSpPr>
          <p:cNvPr id="26" name="Shape 23"/>
          <p:cNvSpPr/>
          <p:nvPr/>
        </p:nvSpPr>
        <p:spPr>
          <a:xfrm>
            <a:off x="5123378" y="5888950"/>
            <a:ext cx="91440" cy="979646"/>
          </a:xfrm>
          <a:prstGeom prst="roundRect">
            <a:avLst>
              <a:gd name="adj" fmla="val 29473"/>
            </a:avLst>
          </a:prstGeom>
          <a:solidFill>
            <a:srgbClr val="28282F"/>
          </a:solidFill>
          <a:ln/>
        </p:spPr>
        <p:txBody>
          <a:bodyPr/>
          <a:lstStyle/>
          <a:p>
            <a:endParaRPr lang="en-IN"/>
          </a:p>
        </p:txBody>
      </p:sp>
      <p:sp>
        <p:nvSpPr>
          <p:cNvPr id="27" name="Text 24"/>
          <p:cNvSpPr/>
          <p:nvPr/>
        </p:nvSpPr>
        <p:spPr>
          <a:xfrm>
            <a:off x="5417225" y="6091357"/>
            <a:ext cx="3864531" cy="574834"/>
          </a:xfrm>
          <a:prstGeom prst="rect">
            <a:avLst/>
          </a:prstGeom>
          <a:noFill/>
          <a:ln/>
        </p:spPr>
        <p:txBody>
          <a:bodyPr wrap="square" lIns="0" tIns="0" rIns="0" bIns="0" rtlCol="0" anchor="t"/>
          <a:lstStyle/>
          <a:p>
            <a:pPr marL="0" indent="0" algn="l">
              <a:lnSpc>
                <a:spcPts val="2250"/>
              </a:lnSpc>
              <a:buNone/>
            </a:pPr>
            <a:r>
              <a:rPr lang="en-US" sz="1400" dirty="0">
                <a:solidFill>
                  <a:srgbClr val="161613"/>
                </a:solidFill>
                <a:latin typeface="Inter" pitchFamily="34" charset="0"/>
                <a:ea typeface="Inter" pitchFamily="34" charset="-122"/>
                <a:cs typeface="Inter" pitchFamily="34" charset="-120"/>
              </a:rPr>
              <a:t>Equity shares of PSUs or National Skill Development Corporation</a:t>
            </a:r>
            <a:endParaRPr lang="en-US" sz="1400" dirty="0"/>
          </a:p>
        </p:txBody>
      </p:sp>
      <p:sp>
        <p:nvSpPr>
          <p:cNvPr id="28" name="Shape 25"/>
          <p:cNvSpPr/>
          <p:nvPr/>
        </p:nvSpPr>
        <p:spPr>
          <a:xfrm>
            <a:off x="9663708" y="5888950"/>
            <a:ext cx="4337923" cy="979646"/>
          </a:xfrm>
          <a:prstGeom prst="roundRect">
            <a:avLst>
              <a:gd name="adj" fmla="val 11201"/>
            </a:avLst>
          </a:prstGeom>
          <a:solidFill>
            <a:srgbClr val="F9F8F5"/>
          </a:solidFill>
          <a:ln w="22860">
            <a:solidFill>
              <a:srgbClr val="D3D1C9"/>
            </a:solidFill>
            <a:prstDash val="solid"/>
          </a:ln>
        </p:spPr>
        <p:txBody>
          <a:bodyPr/>
          <a:lstStyle/>
          <a:p>
            <a:endParaRPr lang="en-IN"/>
          </a:p>
        </p:txBody>
      </p:sp>
      <p:sp>
        <p:nvSpPr>
          <p:cNvPr id="29" name="Shape 26"/>
          <p:cNvSpPr/>
          <p:nvPr/>
        </p:nvSpPr>
        <p:spPr>
          <a:xfrm>
            <a:off x="9640848" y="5888950"/>
            <a:ext cx="91440" cy="979646"/>
          </a:xfrm>
          <a:prstGeom prst="roundRect">
            <a:avLst>
              <a:gd name="adj" fmla="val 29473"/>
            </a:avLst>
          </a:prstGeom>
          <a:solidFill>
            <a:srgbClr val="28282F"/>
          </a:solidFill>
          <a:ln/>
        </p:spPr>
        <p:txBody>
          <a:bodyPr/>
          <a:lstStyle/>
          <a:p>
            <a:endParaRPr lang="en-IN"/>
          </a:p>
        </p:txBody>
      </p:sp>
      <p:sp>
        <p:nvSpPr>
          <p:cNvPr id="30" name="Text 27"/>
          <p:cNvSpPr/>
          <p:nvPr/>
        </p:nvSpPr>
        <p:spPr>
          <a:xfrm>
            <a:off x="9934694" y="6091357"/>
            <a:ext cx="3864531" cy="574834"/>
          </a:xfrm>
          <a:prstGeom prst="rect">
            <a:avLst/>
          </a:prstGeom>
          <a:noFill/>
          <a:ln/>
        </p:spPr>
        <p:txBody>
          <a:bodyPr wrap="square" lIns="0" tIns="0" rIns="0" bIns="0" rtlCol="0" anchor="t"/>
          <a:lstStyle/>
          <a:p>
            <a:pPr marL="0" indent="0" algn="l">
              <a:lnSpc>
                <a:spcPts val="2250"/>
              </a:lnSpc>
              <a:buNone/>
            </a:pPr>
            <a:r>
              <a:rPr lang="en-US" sz="1400" dirty="0">
                <a:solidFill>
                  <a:srgbClr val="161613"/>
                </a:solidFill>
                <a:latin typeface="Inter" pitchFamily="34" charset="0"/>
                <a:ea typeface="Inter" pitchFamily="34" charset="-122"/>
                <a:cs typeface="Inter" pitchFamily="34" charset="-120"/>
              </a:rPr>
              <a:t>Deposits with IDBI / Housing or Urban Development authorities</a:t>
            </a:r>
            <a:endParaRPr lang="en-US" sz="1400" dirty="0"/>
          </a:p>
        </p:txBody>
      </p:sp>
      <p:sp>
        <p:nvSpPr>
          <p:cNvPr id="31" name="Shape 28"/>
          <p:cNvSpPr/>
          <p:nvPr/>
        </p:nvSpPr>
        <p:spPr>
          <a:xfrm>
            <a:off x="628769" y="7048143"/>
            <a:ext cx="4337923" cy="692229"/>
          </a:xfrm>
          <a:prstGeom prst="roundRect">
            <a:avLst>
              <a:gd name="adj" fmla="val 15851"/>
            </a:avLst>
          </a:prstGeom>
          <a:solidFill>
            <a:srgbClr val="F9F8F5"/>
          </a:solidFill>
          <a:ln w="22860">
            <a:solidFill>
              <a:srgbClr val="D3D1C9"/>
            </a:solidFill>
            <a:prstDash val="solid"/>
          </a:ln>
        </p:spPr>
        <p:txBody>
          <a:bodyPr/>
          <a:lstStyle/>
          <a:p>
            <a:endParaRPr lang="en-IN"/>
          </a:p>
        </p:txBody>
      </p:sp>
      <p:sp>
        <p:nvSpPr>
          <p:cNvPr id="32" name="Shape 29"/>
          <p:cNvSpPr/>
          <p:nvPr/>
        </p:nvSpPr>
        <p:spPr>
          <a:xfrm>
            <a:off x="605909" y="7048143"/>
            <a:ext cx="91440" cy="692229"/>
          </a:xfrm>
          <a:prstGeom prst="roundRect">
            <a:avLst>
              <a:gd name="adj" fmla="val 29473"/>
            </a:avLst>
          </a:prstGeom>
          <a:solidFill>
            <a:srgbClr val="28282F"/>
          </a:solidFill>
          <a:ln/>
        </p:spPr>
        <p:txBody>
          <a:bodyPr/>
          <a:lstStyle/>
          <a:p>
            <a:endParaRPr lang="en-IN"/>
          </a:p>
        </p:txBody>
      </p:sp>
      <p:sp>
        <p:nvSpPr>
          <p:cNvPr id="33" name="Text 30"/>
          <p:cNvSpPr/>
          <p:nvPr/>
        </p:nvSpPr>
        <p:spPr>
          <a:xfrm>
            <a:off x="899755" y="7250549"/>
            <a:ext cx="3864531" cy="287417"/>
          </a:xfrm>
          <a:prstGeom prst="rect">
            <a:avLst/>
          </a:prstGeom>
          <a:noFill/>
          <a:ln/>
        </p:spPr>
        <p:txBody>
          <a:bodyPr wrap="none" lIns="0" tIns="0" rIns="0" bIns="0" rtlCol="0" anchor="t"/>
          <a:lstStyle/>
          <a:p>
            <a:pPr marL="0" indent="0" algn="l">
              <a:lnSpc>
                <a:spcPts val="2250"/>
              </a:lnSpc>
              <a:buNone/>
            </a:pPr>
            <a:r>
              <a:rPr lang="en-US" sz="1400" dirty="0">
                <a:solidFill>
                  <a:srgbClr val="161613"/>
                </a:solidFill>
                <a:latin typeface="Inter" pitchFamily="34" charset="0"/>
                <a:ea typeface="Inter" pitchFamily="34" charset="-122"/>
                <a:cs typeface="Inter" pitchFamily="34" charset="-120"/>
              </a:rPr>
              <a:t>Mutual funds under section 10(23D)</a:t>
            </a:r>
            <a:endParaRPr lang="en-US" sz="1400" dirty="0"/>
          </a:p>
        </p:txBody>
      </p:sp>
      <p:sp>
        <p:nvSpPr>
          <p:cNvPr id="34" name="Shape 31"/>
          <p:cNvSpPr/>
          <p:nvPr/>
        </p:nvSpPr>
        <p:spPr>
          <a:xfrm>
            <a:off x="5146238" y="7048143"/>
            <a:ext cx="4337923" cy="692229"/>
          </a:xfrm>
          <a:prstGeom prst="roundRect">
            <a:avLst>
              <a:gd name="adj" fmla="val 15851"/>
            </a:avLst>
          </a:prstGeom>
          <a:solidFill>
            <a:srgbClr val="F9F8F5"/>
          </a:solidFill>
          <a:ln w="22860">
            <a:solidFill>
              <a:srgbClr val="D3D1C9"/>
            </a:solidFill>
            <a:prstDash val="solid"/>
          </a:ln>
        </p:spPr>
        <p:txBody>
          <a:bodyPr/>
          <a:lstStyle/>
          <a:p>
            <a:endParaRPr lang="en-IN"/>
          </a:p>
        </p:txBody>
      </p:sp>
      <p:sp>
        <p:nvSpPr>
          <p:cNvPr id="35" name="Shape 32"/>
          <p:cNvSpPr/>
          <p:nvPr/>
        </p:nvSpPr>
        <p:spPr>
          <a:xfrm>
            <a:off x="5123378" y="7048143"/>
            <a:ext cx="91440" cy="692229"/>
          </a:xfrm>
          <a:prstGeom prst="roundRect">
            <a:avLst>
              <a:gd name="adj" fmla="val 29473"/>
            </a:avLst>
          </a:prstGeom>
          <a:solidFill>
            <a:srgbClr val="28282F"/>
          </a:solidFill>
          <a:ln/>
        </p:spPr>
        <p:txBody>
          <a:bodyPr/>
          <a:lstStyle/>
          <a:p>
            <a:endParaRPr lang="en-IN"/>
          </a:p>
        </p:txBody>
      </p:sp>
      <p:sp>
        <p:nvSpPr>
          <p:cNvPr id="36" name="Text 33"/>
          <p:cNvSpPr/>
          <p:nvPr/>
        </p:nvSpPr>
        <p:spPr>
          <a:xfrm>
            <a:off x="5417225" y="7250549"/>
            <a:ext cx="3864531" cy="287417"/>
          </a:xfrm>
          <a:prstGeom prst="rect">
            <a:avLst/>
          </a:prstGeom>
          <a:noFill/>
          <a:ln/>
        </p:spPr>
        <p:txBody>
          <a:bodyPr wrap="none" lIns="0" tIns="0" rIns="0" bIns="0" rtlCol="0" anchor="t"/>
          <a:lstStyle/>
          <a:p>
            <a:pPr marL="0" indent="0" algn="l">
              <a:lnSpc>
                <a:spcPts val="2250"/>
              </a:lnSpc>
              <a:buNone/>
            </a:pPr>
            <a:r>
              <a:rPr lang="en-US" sz="1400" dirty="0">
                <a:solidFill>
                  <a:srgbClr val="161613"/>
                </a:solidFill>
                <a:latin typeface="Inter" pitchFamily="34" charset="0"/>
                <a:ea typeface="Inter" pitchFamily="34" charset="-122"/>
                <a:cs typeface="Inter" pitchFamily="34" charset="-120"/>
              </a:rPr>
              <a:t>Other notified modes as per Rule 17C</a:t>
            </a:r>
            <a:endParaRPr lang="en-US" sz="1400" dirty="0"/>
          </a:p>
        </p:txBody>
      </p:sp>
    </p:spTree>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364</TotalTime>
  <Words>5020</Words>
  <Application>Microsoft Office PowerPoint</Application>
  <PresentationFormat>Custom</PresentationFormat>
  <Paragraphs>640</Paragraphs>
  <Slides>51</Slides>
  <Notes>45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51</vt:i4>
      </vt:variant>
    </vt:vector>
  </HeadingPairs>
  <TitlesOfParts>
    <vt:vector size="60" baseType="lpstr">
      <vt:lpstr>Aptos</vt:lpstr>
      <vt:lpstr>DM Sans Medium</vt:lpstr>
      <vt:lpstr>Inter</vt:lpstr>
      <vt:lpstr>Arial</vt:lpstr>
      <vt:lpstr>Aptos Display</vt:lpstr>
      <vt:lpstr>Calibri</vt:lpstr>
      <vt:lpstr>Times New Roman</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Delay in Filing Form 10 Condoned Due to Technical Glitches</vt:lpstr>
      <vt:lpstr> Condonation Granted for Delay in E-Verification of Form      10B</vt:lpstr>
      <vt:lpstr>Amendment to Section 11(3) Held Prospective; Old Accumulations Protected</vt:lpstr>
      <vt:lpstr>Generic Purpose in Form 10 Not Fatal When Supported by Resolution</vt:lpstr>
      <vt:lpstr>Form 10B Filing is Procedural; Exemption Cannot Be Denied</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Smnrlaptop</dc:creator>
  <cp:lastModifiedBy>KARUNAKAR  SANDABOINA</cp:lastModifiedBy>
  <cp:revision>18</cp:revision>
  <dcterms:created xsi:type="dcterms:W3CDTF">2025-10-16T14:35:43Z</dcterms:created>
  <dcterms:modified xsi:type="dcterms:W3CDTF">2025-10-17T12:50:58Z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1452799</vt:lpwstr>
  </property>
  <property fmtid="{D5CDD505-2E9C-101B-9397-08002B2CF9AE}" name="NXPowerLiteSettings" pid="3">
    <vt:lpwstr>F7000400038000</vt:lpwstr>
  </property>
  <property fmtid="{D5CDD505-2E9C-101B-9397-08002B2CF9AE}" name="NXPowerLiteVersion" pid="4">
    <vt:lpwstr>S10.9.4</vt:lpwstr>
  </property>
</Properties>
</file>