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27"/>
  </p:notesMasterIdLst>
  <p:sldIdLst>
    <p:sldId id="256" r:id="rId2"/>
    <p:sldId id="257" r:id="rId3"/>
    <p:sldId id="277" r:id="rId4"/>
    <p:sldId id="267" r:id="rId5"/>
    <p:sldId id="268" r:id="rId6"/>
    <p:sldId id="269" r:id="rId7"/>
    <p:sldId id="270" r:id="rId8"/>
    <p:sldId id="261" r:id="rId9"/>
    <p:sldId id="278" r:id="rId10"/>
    <p:sldId id="258" r:id="rId11"/>
    <p:sldId id="259" r:id="rId12"/>
    <p:sldId id="260" r:id="rId13"/>
    <p:sldId id="264" r:id="rId14"/>
    <p:sldId id="262" r:id="rId15"/>
    <p:sldId id="263" r:id="rId16"/>
    <p:sldId id="266" r:id="rId17"/>
    <p:sldId id="265" r:id="rId18"/>
    <p:sldId id="272" r:id="rId19"/>
    <p:sldId id="275" r:id="rId20"/>
    <p:sldId id="274" r:id="rId21"/>
    <p:sldId id="273" r:id="rId22"/>
    <p:sldId id="276" r:id="rId23"/>
    <p:sldId id="279" r:id="rId24"/>
    <p:sldId id="280" r:id="rId25"/>
    <p:sldId id="27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70E932-D8A6-4EE4-A42C-7A5A02F0FAE1}" type="datetimeFigureOut">
              <a:rPr lang="en-IN" smtClean="0"/>
              <a:pPr/>
              <a:t>28-03-2025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E298E1-CFC7-4BB0-AAE8-203E29EBA7F4}" type="slidenum">
              <a:rPr lang="en-IN" smtClean="0"/>
              <a:pPr/>
              <a:t>‹#›</a:t>
            </a:fld>
            <a:endParaRPr lang="en-IN"/>
          </a:p>
        </p:txBody>
      </p:sp>
    </p:spTree>
    <p:extLst>
      <p:ext uri="{BB962C8B-B14F-4D97-AF65-F5344CB8AC3E}">
        <p14:creationId xmlns:p14="http://schemas.microsoft.com/office/powerpoint/2010/main" xmlns="" val="1976441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BE298E1-CFC7-4BB0-AAE8-203E29EBA7F4}" type="slidenum">
              <a:rPr lang="en-IN" smtClean="0"/>
              <a:pPr/>
              <a:t>1</a:t>
            </a:fld>
            <a:endParaRPr lang="en-IN"/>
          </a:p>
        </p:txBody>
      </p:sp>
    </p:spTree>
    <p:extLst>
      <p:ext uri="{BB962C8B-B14F-4D97-AF65-F5344CB8AC3E}">
        <p14:creationId xmlns:p14="http://schemas.microsoft.com/office/powerpoint/2010/main" xmlns="" val="1257806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BE298E1-CFC7-4BB0-AAE8-203E29EBA7F4}" type="slidenum">
              <a:rPr lang="en-IN" smtClean="0"/>
              <a:pPr/>
              <a:t>25</a:t>
            </a:fld>
            <a:endParaRPr lang="en-IN"/>
          </a:p>
        </p:txBody>
      </p:sp>
    </p:spTree>
    <p:extLst>
      <p:ext uri="{BB962C8B-B14F-4D97-AF65-F5344CB8AC3E}">
        <p14:creationId xmlns:p14="http://schemas.microsoft.com/office/powerpoint/2010/main" xmlns="" val="3020183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8FB8DDE-000B-420F-B98D-23373A4EBEF1}" type="datetime1">
              <a:rPr lang="en-US" smtClean="0"/>
              <a:pPr/>
              <a:t>28/03/2025</a:t>
            </a:fld>
            <a:endParaRPr lang="en-US" dirty="0"/>
          </a:p>
        </p:txBody>
      </p:sp>
      <p:sp>
        <p:nvSpPr>
          <p:cNvPr id="5" name="Footer Placeholder 4"/>
          <p:cNvSpPr>
            <a:spLocks noGrp="1"/>
          </p:cNvSpPr>
          <p:nvPr>
            <p:ph type="ftr" sz="quarter" idx="11"/>
          </p:nvPr>
        </p:nvSpPr>
        <p:spPr/>
        <p:txBody>
          <a:bodyPr/>
          <a:lstStyle/>
          <a:p>
            <a:r>
              <a:rPr lang="en-US" smtClean="0"/>
              <a:t>KALI &amp; CO., HYDERABAD       WWW.KALIANDCO.IN                     9849041466</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7719EA-358E-4C26-8453-EB020B55C84F}" type="datetime1">
              <a:rPr lang="en-US" smtClean="0"/>
              <a:pPr/>
              <a:t>28/03/2025</a:t>
            </a:fld>
            <a:endParaRPr lang="en-US" dirty="0"/>
          </a:p>
        </p:txBody>
      </p:sp>
      <p:sp>
        <p:nvSpPr>
          <p:cNvPr id="5" name="Footer Placeholder 4"/>
          <p:cNvSpPr>
            <a:spLocks noGrp="1"/>
          </p:cNvSpPr>
          <p:nvPr>
            <p:ph type="ftr" sz="quarter" idx="11"/>
          </p:nvPr>
        </p:nvSpPr>
        <p:spPr/>
        <p:txBody>
          <a:bodyPr/>
          <a:lstStyle/>
          <a:p>
            <a:r>
              <a:rPr lang="en-US" smtClean="0"/>
              <a:t>KALI &amp; CO., HYDERABAD       WWW.KALIANDCO.IN                     9849041466</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BF59CF-441B-4743-94EF-9DD2ABEBAD99}" type="datetime1">
              <a:rPr lang="en-US" smtClean="0"/>
              <a:pPr/>
              <a:t>28/03/2025</a:t>
            </a:fld>
            <a:endParaRPr lang="en-US" dirty="0"/>
          </a:p>
        </p:txBody>
      </p:sp>
      <p:sp>
        <p:nvSpPr>
          <p:cNvPr id="5" name="Footer Placeholder 4"/>
          <p:cNvSpPr>
            <a:spLocks noGrp="1"/>
          </p:cNvSpPr>
          <p:nvPr>
            <p:ph type="ftr" sz="quarter" idx="11"/>
          </p:nvPr>
        </p:nvSpPr>
        <p:spPr/>
        <p:txBody>
          <a:bodyPr/>
          <a:lstStyle/>
          <a:p>
            <a:r>
              <a:rPr lang="en-US" smtClean="0"/>
              <a:t>KALI &amp; CO., HYDERABAD       WWW.KALIANDCO.IN                     9849041466</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FB5B5AA-EF3B-4CAC-B5F2-ACCA1F613913}" type="datetime1">
              <a:rPr lang="en-US" smtClean="0"/>
              <a:pPr/>
              <a:t>28/03/2025</a:t>
            </a:fld>
            <a:endParaRPr lang="en-US" dirty="0"/>
          </a:p>
        </p:txBody>
      </p:sp>
      <p:sp>
        <p:nvSpPr>
          <p:cNvPr id="6" name="Footer Placeholder 5"/>
          <p:cNvSpPr>
            <a:spLocks noGrp="1"/>
          </p:cNvSpPr>
          <p:nvPr>
            <p:ph type="ftr" sz="quarter" idx="11"/>
          </p:nvPr>
        </p:nvSpPr>
        <p:spPr/>
        <p:txBody>
          <a:bodyPr/>
          <a:lstStyle/>
          <a:p>
            <a:r>
              <a:rPr lang="en-US" smtClean="0"/>
              <a:t>KALI &amp; CO., HYDERABAD       WWW.KALIANDCO.IN                     9849041466</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5D86B98-8346-42B6-AEC6-B7F41D074BA7}" type="datetime1">
              <a:rPr lang="en-US" smtClean="0"/>
              <a:pPr/>
              <a:t>28/03/2025</a:t>
            </a:fld>
            <a:endParaRPr lang="en-US" dirty="0"/>
          </a:p>
        </p:txBody>
      </p:sp>
      <p:sp>
        <p:nvSpPr>
          <p:cNvPr id="6" name="Footer Placeholder 5"/>
          <p:cNvSpPr>
            <a:spLocks noGrp="1"/>
          </p:cNvSpPr>
          <p:nvPr>
            <p:ph type="ftr" sz="quarter" idx="11"/>
          </p:nvPr>
        </p:nvSpPr>
        <p:spPr/>
        <p:txBody>
          <a:bodyPr/>
          <a:lstStyle/>
          <a:p>
            <a:r>
              <a:rPr lang="en-US" smtClean="0"/>
              <a:t>KALI &amp; CO., HYDERABAD       WWW.KALIANDCO.IN                     9849041466</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2E8DC5F-3A0A-468D-BBA5-FC4100805045}" type="datetime1">
              <a:rPr lang="en-US" smtClean="0"/>
              <a:pPr/>
              <a:t>28/03/2025</a:t>
            </a:fld>
            <a:endParaRPr lang="en-US" dirty="0"/>
          </a:p>
        </p:txBody>
      </p:sp>
      <p:sp>
        <p:nvSpPr>
          <p:cNvPr id="6" name="Footer Placeholder 5"/>
          <p:cNvSpPr>
            <a:spLocks noGrp="1"/>
          </p:cNvSpPr>
          <p:nvPr>
            <p:ph type="ftr" sz="quarter" idx="11"/>
          </p:nvPr>
        </p:nvSpPr>
        <p:spPr/>
        <p:txBody>
          <a:bodyPr/>
          <a:lstStyle/>
          <a:p>
            <a:r>
              <a:rPr lang="en-US" smtClean="0"/>
              <a:t>KALI &amp; CO., HYDERABAD       WWW.KALIANDCO.IN                     9849041466</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B8E485-407C-475D-8630-C3165EE691F8}" type="datetime1">
              <a:rPr lang="en-US" smtClean="0"/>
              <a:pPr/>
              <a:t>28/03/2025</a:t>
            </a:fld>
            <a:endParaRPr lang="en-US" dirty="0"/>
          </a:p>
        </p:txBody>
      </p:sp>
      <p:sp>
        <p:nvSpPr>
          <p:cNvPr id="5" name="Footer Placeholder 4"/>
          <p:cNvSpPr>
            <a:spLocks noGrp="1"/>
          </p:cNvSpPr>
          <p:nvPr>
            <p:ph type="ftr" sz="quarter" idx="11"/>
          </p:nvPr>
        </p:nvSpPr>
        <p:spPr/>
        <p:txBody>
          <a:bodyPr/>
          <a:lstStyle/>
          <a:p>
            <a:r>
              <a:rPr lang="en-US" smtClean="0"/>
              <a:t>KALI &amp; CO., HYDERABAD       WWW.KALIANDCO.IN                     9849041466</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8A3DC7-0B76-47AF-A4D7-12879FD904A2}" type="datetime1">
              <a:rPr lang="en-US" smtClean="0"/>
              <a:pPr/>
              <a:t>28/03/2025</a:t>
            </a:fld>
            <a:endParaRPr lang="en-US" dirty="0"/>
          </a:p>
        </p:txBody>
      </p:sp>
      <p:sp>
        <p:nvSpPr>
          <p:cNvPr id="5" name="Footer Placeholder 4"/>
          <p:cNvSpPr>
            <a:spLocks noGrp="1"/>
          </p:cNvSpPr>
          <p:nvPr>
            <p:ph type="ftr" sz="quarter" idx="11"/>
          </p:nvPr>
        </p:nvSpPr>
        <p:spPr/>
        <p:txBody>
          <a:bodyPr/>
          <a:lstStyle/>
          <a:p>
            <a:r>
              <a:rPr lang="en-US" smtClean="0"/>
              <a:t>KALI &amp; CO., HYDERABAD       WWW.KALIANDCO.IN                     9849041466</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2AEB00-0F6E-48BE-84AB-E02797959641}" type="datetime1">
              <a:rPr lang="en-US" smtClean="0"/>
              <a:pPr/>
              <a:t>28/03/2025</a:t>
            </a:fld>
            <a:endParaRPr lang="en-US" dirty="0"/>
          </a:p>
        </p:txBody>
      </p:sp>
      <p:sp>
        <p:nvSpPr>
          <p:cNvPr id="5" name="Footer Placeholder 4"/>
          <p:cNvSpPr>
            <a:spLocks noGrp="1"/>
          </p:cNvSpPr>
          <p:nvPr>
            <p:ph type="ftr" sz="quarter" idx="11"/>
          </p:nvPr>
        </p:nvSpPr>
        <p:spPr/>
        <p:txBody>
          <a:bodyPr/>
          <a:lstStyle/>
          <a:p>
            <a:r>
              <a:rPr lang="en-US" smtClean="0"/>
              <a:t>KALI &amp; CO., HYDERABAD       WWW.KALIANDCO.IN                     9849041466</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F27FBD-796B-491B-9616-5F50BA961B00}" type="datetime1">
              <a:rPr lang="en-US" smtClean="0"/>
              <a:pPr/>
              <a:t>28/03/2025</a:t>
            </a:fld>
            <a:endParaRPr lang="en-US" dirty="0"/>
          </a:p>
        </p:txBody>
      </p:sp>
      <p:sp>
        <p:nvSpPr>
          <p:cNvPr id="5" name="Footer Placeholder 4"/>
          <p:cNvSpPr>
            <a:spLocks noGrp="1"/>
          </p:cNvSpPr>
          <p:nvPr>
            <p:ph type="ftr" sz="quarter" idx="11"/>
          </p:nvPr>
        </p:nvSpPr>
        <p:spPr/>
        <p:txBody>
          <a:bodyPr/>
          <a:lstStyle/>
          <a:p>
            <a:r>
              <a:rPr lang="en-US" smtClean="0"/>
              <a:t>KALI &amp; CO., HYDERABAD       WWW.KALIANDCO.IN                     9849041466</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05AADF-CFA9-46FC-9047-ABA0CAF2B8B1}" type="datetime1">
              <a:rPr lang="en-US" smtClean="0"/>
              <a:pPr/>
              <a:t>28/03/2025</a:t>
            </a:fld>
            <a:endParaRPr lang="en-US" dirty="0"/>
          </a:p>
        </p:txBody>
      </p:sp>
      <p:sp>
        <p:nvSpPr>
          <p:cNvPr id="6" name="Footer Placeholder 5"/>
          <p:cNvSpPr>
            <a:spLocks noGrp="1"/>
          </p:cNvSpPr>
          <p:nvPr>
            <p:ph type="ftr" sz="quarter" idx="11"/>
          </p:nvPr>
        </p:nvSpPr>
        <p:spPr/>
        <p:txBody>
          <a:bodyPr/>
          <a:lstStyle/>
          <a:p>
            <a:r>
              <a:rPr lang="en-US" smtClean="0"/>
              <a:t>KALI &amp; CO., HYDERABAD       WWW.KALIANDCO.IN                     9849041466</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CDAC4A4-0C6C-451F-A722-60E40013C1FE}" type="datetime1">
              <a:rPr lang="en-US" smtClean="0"/>
              <a:pPr/>
              <a:t>28/03/2025</a:t>
            </a:fld>
            <a:endParaRPr lang="en-US" dirty="0"/>
          </a:p>
        </p:txBody>
      </p:sp>
      <p:sp>
        <p:nvSpPr>
          <p:cNvPr id="8" name="Footer Placeholder 7"/>
          <p:cNvSpPr>
            <a:spLocks noGrp="1"/>
          </p:cNvSpPr>
          <p:nvPr>
            <p:ph type="ftr" sz="quarter" idx="11"/>
          </p:nvPr>
        </p:nvSpPr>
        <p:spPr/>
        <p:txBody>
          <a:bodyPr/>
          <a:lstStyle/>
          <a:p>
            <a:r>
              <a:rPr lang="en-US" smtClean="0"/>
              <a:t>KALI &amp; CO., HYDERABAD       WWW.KALIANDCO.IN                     9849041466</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0EE0E0-5AC8-4D3C-9AB3-42505FFAAF40}" type="datetime1">
              <a:rPr lang="en-US" smtClean="0"/>
              <a:pPr/>
              <a:t>28/03/2025</a:t>
            </a:fld>
            <a:endParaRPr lang="en-US"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F4B49C-1558-4B68-A06F-AA62A0279E48}" type="datetime1">
              <a:rPr lang="en-US" smtClean="0"/>
              <a:pPr/>
              <a:t>28/03/2025</a:t>
            </a:fld>
            <a:endParaRPr lang="en-US" dirty="0"/>
          </a:p>
        </p:txBody>
      </p:sp>
      <p:sp>
        <p:nvSpPr>
          <p:cNvPr id="3" name="Footer Placeholder 2"/>
          <p:cNvSpPr>
            <a:spLocks noGrp="1"/>
          </p:cNvSpPr>
          <p:nvPr>
            <p:ph type="ftr" sz="quarter" idx="11"/>
          </p:nvPr>
        </p:nvSpPr>
        <p:spPr/>
        <p:txBody>
          <a:bodyPr/>
          <a:lstStyle/>
          <a:p>
            <a:r>
              <a:rPr lang="en-US" smtClean="0"/>
              <a:t>KALI &amp; CO., HYDERABAD       WWW.KALIANDCO.IN                     9849041466</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487353-F34A-4800-89F4-42A74BDF63E6}" type="datetime1">
              <a:rPr lang="en-US" smtClean="0"/>
              <a:pPr/>
              <a:t>28/03/2025</a:t>
            </a:fld>
            <a:endParaRPr lang="en-US" dirty="0"/>
          </a:p>
        </p:txBody>
      </p:sp>
      <p:sp>
        <p:nvSpPr>
          <p:cNvPr id="6" name="Footer Placeholder 5"/>
          <p:cNvSpPr>
            <a:spLocks noGrp="1"/>
          </p:cNvSpPr>
          <p:nvPr>
            <p:ph type="ftr" sz="quarter" idx="11"/>
          </p:nvPr>
        </p:nvSpPr>
        <p:spPr/>
        <p:txBody>
          <a:bodyPr/>
          <a:lstStyle/>
          <a:p>
            <a:r>
              <a:rPr lang="en-US" smtClean="0"/>
              <a:t>KALI &amp; CO., HYDERABAD       WWW.KALIANDCO.IN                     9849041466</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0B35A-1383-40D5-B63C-923CFAA67FAE}" type="datetime1">
              <a:rPr lang="en-US" smtClean="0"/>
              <a:pPr/>
              <a:t>28/03/2025</a:t>
            </a:fld>
            <a:endParaRPr lang="en-US" dirty="0"/>
          </a:p>
        </p:txBody>
      </p:sp>
      <p:sp>
        <p:nvSpPr>
          <p:cNvPr id="6" name="Footer Placeholder 5"/>
          <p:cNvSpPr>
            <a:spLocks noGrp="1"/>
          </p:cNvSpPr>
          <p:nvPr>
            <p:ph type="ftr" sz="quarter" idx="11"/>
          </p:nvPr>
        </p:nvSpPr>
        <p:spPr/>
        <p:txBody>
          <a:bodyPr/>
          <a:lstStyle/>
          <a:p>
            <a:r>
              <a:rPr lang="en-US" smtClean="0"/>
              <a:t>KALI &amp; CO., HYDERABAD       WWW.KALIANDCO.IN                     9849041466</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E044AA3-5B70-4FFC-9C40-75392F86D473}" type="datetime1">
              <a:rPr lang="en-US" smtClean="0"/>
              <a:pPr/>
              <a:t>28/03/2025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KALI &amp; CO., HYDERABAD       WWW.KALIANDCO.IN                     9849041466</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692331"/>
            <a:ext cx="8915399" cy="2978331"/>
          </a:xfrm>
        </p:spPr>
        <p:txBody>
          <a:bodyPr>
            <a:normAutofit fontScale="90000"/>
          </a:bodyPr>
          <a:lstStyle/>
          <a:p>
            <a:r>
              <a:rPr lang="en-US" sz="5300" dirty="0" smtClean="0"/>
              <a:t>CA MV KALI PRASAD FCA</a:t>
            </a:r>
            <a:br>
              <a:rPr lang="en-US" sz="5300" dirty="0" smtClean="0"/>
            </a:br>
            <a:r>
              <a:rPr lang="en-US" dirty="0" err="1" smtClean="0"/>
              <a:t>Sr</a:t>
            </a:r>
            <a:r>
              <a:rPr lang="en-US" dirty="0" smtClean="0"/>
              <a:t> Partner </a:t>
            </a:r>
            <a:br>
              <a:rPr lang="en-US" dirty="0" smtClean="0"/>
            </a:br>
            <a:r>
              <a:rPr lang="en-US" sz="4000" dirty="0" smtClean="0"/>
              <a:t>KALI &amp; Co., CHARTERED ACCOUNTANTS</a:t>
            </a:r>
            <a:r>
              <a:rPr lang="en-US" dirty="0" smtClean="0"/>
              <a:t/>
            </a:r>
            <a:br>
              <a:rPr lang="en-US" dirty="0" smtClean="0"/>
            </a:br>
            <a:r>
              <a:rPr lang="en-US" dirty="0" smtClean="0"/>
              <a:t>Hyderabad</a:t>
            </a:r>
            <a:endParaRPr lang="en-IN" dirty="0"/>
          </a:p>
        </p:txBody>
      </p:sp>
      <p:sp>
        <p:nvSpPr>
          <p:cNvPr id="3" name="Subtitle 2"/>
          <p:cNvSpPr>
            <a:spLocks noGrp="1"/>
          </p:cNvSpPr>
          <p:nvPr>
            <p:ph type="subTitle" idx="1"/>
          </p:nvPr>
        </p:nvSpPr>
        <p:spPr/>
        <p:txBody>
          <a:bodyPr>
            <a:normAutofit fontScale="92500" lnSpcReduction="10000"/>
          </a:bodyPr>
          <a:lstStyle/>
          <a:p>
            <a:r>
              <a:rPr lang="en-US" sz="3600" dirty="0" smtClean="0">
                <a:solidFill>
                  <a:schemeClr val="tx1"/>
                </a:solidFill>
              </a:rPr>
              <a:t>Presents complements and</a:t>
            </a:r>
          </a:p>
          <a:p>
            <a:r>
              <a:rPr lang="en-US" sz="3600" dirty="0" smtClean="0">
                <a:solidFill>
                  <a:schemeClr val="tx1"/>
                </a:solidFill>
              </a:rPr>
              <a:t>Welcomes you to a presentation on</a:t>
            </a:r>
          </a:p>
          <a:p>
            <a:endParaRPr lang="en-IN" sz="3600" dirty="0">
              <a:solidFill>
                <a:schemeClr val="tx1"/>
              </a:solidFill>
            </a:endParaRPr>
          </a:p>
        </p:txBody>
      </p:sp>
    </p:spTree>
    <p:extLst>
      <p:ext uri="{BB962C8B-B14F-4D97-AF65-F5344CB8AC3E}">
        <p14:creationId xmlns:p14="http://schemas.microsoft.com/office/powerpoint/2010/main" xmlns="" val="1560520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TO BE DOCUMENTED?</a:t>
            </a:r>
            <a:endParaRPr lang="en-IN" dirty="0"/>
          </a:p>
        </p:txBody>
      </p:sp>
      <p:sp>
        <p:nvSpPr>
          <p:cNvPr id="3" name="Content Placeholder 2"/>
          <p:cNvSpPr>
            <a:spLocks noGrp="1"/>
          </p:cNvSpPr>
          <p:nvPr>
            <p:ph idx="1"/>
          </p:nvPr>
        </p:nvSpPr>
        <p:spPr/>
        <p:txBody>
          <a:bodyPr>
            <a:normAutofit fontScale="92500" lnSpcReduction="10000"/>
          </a:bodyPr>
          <a:lstStyle/>
          <a:p>
            <a:r>
              <a:rPr lang="en-US" sz="2800" dirty="0" smtClean="0"/>
              <a:t>The whole process of branch audit starts with applying for empanelment</a:t>
            </a:r>
          </a:p>
          <a:p>
            <a:r>
              <a:rPr lang="en-US" sz="2800" dirty="0" smtClean="0"/>
              <a:t>Keep a copy of the application and acknowledgement from the PDC in working file.</a:t>
            </a:r>
          </a:p>
          <a:p>
            <a:r>
              <a:rPr lang="en-US" sz="2800" dirty="0"/>
              <a:t>U</a:t>
            </a:r>
            <a:r>
              <a:rPr lang="en-US" sz="2800" dirty="0" smtClean="0"/>
              <a:t>pload the </a:t>
            </a:r>
            <a:r>
              <a:rPr lang="en-US" sz="2800" dirty="0"/>
              <a:t>c</a:t>
            </a:r>
            <a:r>
              <a:rPr lang="en-US" sz="2800" dirty="0" smtClean="0"/>
              <a:t>onsent letter and declarations to the banks website site and keep a copy of the consent letter in your file as well.</a:t>
            </a:r>
          </a:p>
          <a:p>
            <a:r>
              <a:rPr lang="en-US" sz="2800" dirty="0" smtClean="0"/>
              <a:t>PDF copy of the signed documents shall be kept in the folder.</a:t>
            </a:r>
          </a:p>
          <a:p>
            <a:endParaRPr lang="en-IN" sz="28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2482046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OF APPOINTMENT</a:t>
            </a:r>
            <a:endParaRPr lang="en-IN" dirty="0"/>
          </a:p>
        </p:txBody>
      </p:sp>
      <p:sp>
        <p:nvSpPr>
          <p:cNvPr id="3" name="Content Placeholder 2"/>
          <p:cNvSpPr>
            <a:spLocks noGrp="1"/>
          </p:cNvSpPr>
          <p:nvPr>
            <p:ph idx="1"/>
          </p:nvPr>
        </p:nvSpPr>
        <p:spPr>
          <a:xfrm>
            <a:off x="1789611" y="2133599"/>
            <a:ext cx="9715001" cy="4005943"/>
          </a:xfrm>
        </p:spPr>
        <p:txBody>
          <a:bodyPr>
            <a:noAutofit/>
          </a:bodyPr>
          <a:lstStyle/>
          <a:p>
            <a:r>
              <a:rPr lang="en-US" sz="2400" dirty="0" smtClean="0"/>
              <a:t>After sending the consent, the bank sends the appointment letter indicating the branches allotted together with the details of the following:</a:t>
            </a:r>
          </a:p>
          <a:p>
            <a:r>
              <a:rPr lang="en-US" sz="2400" dirty="0" smtClean="0"/>
              <a:t>Name and numbers of the branch manager</a:t>
            </a:r>
          </a:p>
          <a:p>
            <a:r>
              <a:rPr lang="en-US" sz="2400" dirty="0" smtClean="0"/>
              <a:t>Location of the branch</a:t>
            </a:r>
          </a:p>
          <a:p>
            <a:r>
              <a:rPr lang="en-US" sz="2400" dirty="0" smtClean="0"/>
              <a:t>Tentative advances at the branch</a:t>
            </a:r>
          </a:p>
          <a:p>
            <a:r>
              <a:rPr lang="en-US" sz="2400" dirty="0" smtClean="0"/>
              <a:t>Branch code.</a:t>
            </a:r>
          </a:p>
          <a:p>
            <a:r>
              <a:rPr lang="en-US" sz="2400" dirty="0" smtClean="0"/>
              <a:t>Contact numbers of the controlling office</a:t>
            </a:r>
          </a:p>
          <a:p>
            <a:r>
              <a:rPr lang="en-US" sz="2400" dirty="0" smtClean="0"/>
              <a:t>Contact numbers and address  of the outgoing auditors</a:t>
            </a:r>
            <a:endParaRPr lang="en-IN" sz="24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3968855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sz="2800" dirty="0" smtClean="0"/>
              <a:t>List of documents/ reports/ certificates to be signed by the auditors</a:t>
            </a:r>
          </a:p>
          <a:p>
            <a:r>
              <a:rPr lang="en-US" sz="2800" dirty="0" smtClean="0"/>
              <a:t>Details of the statutory central auditors</a:t>
            </a:r>
          </a:p>
          <a:p>
            <a:r>
              <a:rPr lang="en-US" sz="2800" dirty="0" smtClean="0"/>
              <a:t>Tentative date of commencement and date of completion as required by them.</a:t>
            </a:r>
          </a:p>
          <a:p>
            <a:r>
              <a:rPr lang="en-US" dirty="0" smtClean="0"/>
              <a:t> </a:t>
            </a:r>
            <a:r>
              <a:rPr lang="en-US" sz="2800" dirty="0" smtClean="0"/>
              <a:t>Your principal will schedule the work accordingly.</a:t>
            </a:r>
            <a:endParaRPr lang="en-IN" sz="28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31805829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WITH OUTGOING AUDITOR</a:t>
            </a:r>
            <a:endParaRPr lang="en-IN" dirty="0"/>
          </a:p>
        </p:txBody>
      </p:sp>
      <p:sp>
        <p:nvSpPr>
          <p:cNvPr id="3" name="Content Placeholder 2"/>
          <p:cNvSpPr>
            <a:spLocks noGrp="1"/>
          </p:cNvSpPr>
          <p:nvPr>
            <p:ph idx="1"/>
          </p:nvPr>
        </p:nvSpPr>
        <p:spPr/>
        <p:txBody>
          <a:bodyPr/>
          <a:lstStyle/>
          <a:p>
            <a:r>
              <a:rPr lang="en-US" sz="2800" dirty="0" smtClean="0"/>
              <a:t>Code of ethics requires the auditor to communicate with the outgoing auditor. This is required for the branch audit as well</a:t>
            </a:r>
          </a:p>
          <a:p>
            <a:r>
              <a:rPr lang="en-US" sz="2800" dirty="0" smtClean="0"/>
              <a:t>Keep a screenshot of the letter in the file along with the reply received if any.</a:t>
            </a:r>
          </a:p>
          <a:p>
            <a:r>
              <a:rPr lang="en-US" sz="2800" b="1" dirty="0" smtClean="0"/>
              <a:t>Please note that the communication should be before acceptance of the audit. </a:t>
            </a:r>
          </a:p>
          <a:p>
            <a:endParaRPr lang="en-IN"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25564872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BRANCHWISE DOCUMENTATION</a:t>
            </a:r>
            <a:endParaRPr lang="en-IN" dirty="0"/>
          </a:p>
        </p:txBody>
      </p:sp>
      <p:sp>
        <p:nvSpPr>
          <p:cNvPr id="3" name="Content Placeholder 2"/>
          <p:cNvSpPr>
            <a:spLocks noGrp="1"/>
          </p:cNvSpPr>
          <p:nvPr>
            <p:ph idx="1"/>
          </p:nvPr>
        </p:nvSpPr>
        <p:spPr/>
        <p:txBody>
          <a:bodyPr>
            <a:normAutofit/>
          </a:bodyPr>
          <a:lstStyle/>
          <a:p>
            <a:r>
              <a:rPr lang="en-US" sz="2400" dirty="0" smtClean="0"/>
              <a:t>The following should </a:t>
            </a:r>
            <a:r>
              <a:rPr lang="en-US" sz="2400" dirty="0"/>
              <a:t>form part of the documentation in a chronological </a:t>
            </a:r>
            <a:r>
              <a:rPr lang="en-US" sz="2400" dirty="0" smtClean="0"/>
              <a:t>manner.</a:t>
            </a:r>
          </a:p>
          <a:p>
            <a:r>
              <a:rPr lang="en-US" sz="2400" dirty="0" smtClean="0"/>
              <a:t>Composition of the team</a:t>
            </a:r>
          </a:p>
          <a:p>
            <a:r>
              <a:rPr lang="en-US" sz="2400" dirty="0" smtClean="0"/>
              <a:t>Partner designated to the branch</a:t>
            </a:r>
          </a:p>
          <a:p>
            <a:r>
              <a:rPr lang="en-US" sz="2400" dirty="0" smtClean="0"/>
              <a:t>General guidelines for the staff.</a:t>
            </a:r>
          </a:p>
          <a:p>
            <a:r>
              <a:rPr lang="en-US" sz="2400" dirty="0" smtClean="0"/>
              <a:t>Documents should be dated and labelled.</a:t>
            </a:r>
          </a:p>
          <a:p>
            <a:endParaRPr lang="en-IN" sz="24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23668412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REACHING THE BRANCH</a:t>
            </a:r>
            <a:endParaRPr lang="en-IN" dirty="0"/>
          </a:p>
        </p:txBody>
      </p:sp>
      <p:sp>
        <p:nvSpPr>
          <p:cNvPr id="3" name="Content Placeholder 2"/>
          <p:cNvSpPr>
            <a:spLocks noGrp="1"/>
          </p:cNvSpPr>
          <p:nvPr>
            <p:ph idx="1"/>
          </p:nvPr>
        </p:nvSpPr>
        <p:spPr/>
        <p:txBody>
          <a:bodyPr>
            <a:normAutofit/>
          </a:bodyPr>
          <a:lstStyle/>
          <a:p>
            <a:r>
              <a:rPr lang="en-US" sz="3200" dirty="0" smtClean="0"/>
              <a:t>Issue LOE and seek MRL signed by the branch head.</a:t>
            </a:r>
            <a:endParaRPr lang="en-IN" sz="3200" dirty="0"/>
          </a:p>
          <a:p>
            <a:r>
              <a:rPr lang="en-US" sz="3200" dirty="0" smtClean="0"/>
              <a:t>Basic information of the branch:</a:t>
            </a:r>
          </a:p>
          <a:p>
            <a:r>
              <a:rPr lang="en-US" sz="3200" dirty="0" smtClean="0"/>
              <a:t>Date of starting of the branch</a:t>
            </a:r>
          </a:p>
          <a:p>
            <a:r>
              <a:rPr lang="en-US" sz="3200" dirty="0" smtClean="0"/>
              <a:t>Details of the present manager</a:t>
            </a:r>
          </a:p>
          <a:p>
            <a:r>
              <a:rPr lang="en-US" sz="3200" dirty="0" smtClean="0"/>
              <a:t>Branch staff</a:t>
            </a:r>
          </a:p>
          <a:p>
            <a:endParaRPr lang="en-IN"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1625390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sz="2800" dirty="0"/>
              <a:t>No. of ATM both onsite and off site</a:t>
            </a:r>
            <a:r>
              <a:rPr lang="en-US" sz="2800" dirty="0" smtClean="0"/>
              <a:t>.</a:t>
            </a:r>
          </a:p>
          <a:p>
            <a:r>
              <a:rPr lang="en-US" sz="2800" dirty="0" smtClean="0"/>
              <a:t>Details of the concurrent auditors if any.</a:t>
            </a:r>
            <a:endParaRPr lang="en-US" sz="2800" dirty="0"/>
          </a:p>
          <a:p>
            <a:r>
              <a:rPr lang="en-US" sz="2800" dirty="0" smtClean="0"/>
              <a:t>Date </a:t>
            </a:r>
            <a:r>
              <a:rPr lang="en-US" sz="2800" dirty="0"/>
              <a:t>of last inspection</a:t>
            </a:r>
          </a:p>
          <a:p>
            <a:r>
              <a:rPr lang="en-US" sz="2800" dirty="0"/>
              <a:t>Last RBI inspection</a:t>
            </a:r>
          </a:p>
          <a:p>
            <a:r>
              <a:rPr lang="en-US" sz="2800" dirty="0"/>
              <a:t>Earlier years branch audit </a:t>
            </a:r>
            <a:r>
              <a:rPr lang="en-US" sz="2800" dirty="0" smtClean="0"/>
              <a:t>report.</a:t>
            </a:r>
          </a:p>
          <a:p>
            <a:r>
              <a:rPr lang="en-US" sz="2800" dirty="0" smtClean="0"/>
              <a:t>Branch responses to findings of RBI/ Inspection</a:t>
            </a:r>
          </a:p>
          <a:p>
            <a:r>
              <a:rPr lang="en-US" sz="2800" dirty="0" smtClean="0"/>
              <a:t>Any suits filed by or against </a:t>
            </a:r>
            <a:r>
              <a:rPr lang="en-US" sz="2800" dirty="0" err="1" smtClean="0"/>
              <a:t>thebranch</a:t>
            </a:r>
            <a:endParaRPr lang="en-US" sz="2800" dirty="0"/>
          </a:p>
          <a:p>
            <a:endParaRPr lang="en-IN"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37064087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US" sz="3200" dirty="0" smtClean="0"/>
              <a:t>Concurrent audit reports of the current year.</a:t>
            </a:r>
          </a:p>
          <a:p>
            <a:r>
              <a:rPr lang="en-US" sz="3200" dirty="0" smtClean="0"/>
              <a:t>NPA Status</a:t>
            </a:r>
          </a:p>
          <a:p>
            <a:r>
              <a:rPr lang="en-US" sz="3200" dirty="0" smtClean="0"/>
              <a:t>Any change of staff during the current year</a:t>
            </a:r>
          </a:p>
          <a:p>
            <a:r>
              <a:rPr lang="en-US" sz="3200" dirty="0" smtClean="0"/>
              <a:t>Classification of advances</a:t>
            </a:r>
          </a:p>
          <a:p>
            <a:r>
              <a:rPr lang="en-US" sz="3200" dirty="0" smtClean="0"/>
              <a:t>Details of any frauds unearthed during the year under audit</a:t>
            </a:r>
          </a:p>
          <a:p>
            <a:r>
              <a:rPr lang="en-US" sz="3200" dirty="0" smtClean="0"/>
              <a:t>Rescheduled accounts</a:t>
            </a:r>
          </a:p>
          <a:p>
            <a:endParaRPr lang="en-IN" sz="32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32504159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DURING THE COURSE OF AUDIT</a:t>
            </a:r>
            <a:endParaRPr lang="en-IN" dirty="0"/>
          </a:p>
        </p:txBody>
      </p:sp>
      <p:sp>
        <p:nvSpPr>
          <p:cNvPr id="3" name="Content Placeholder 2"/>
          <p:cNvSpPr>
            <a:spLocks noGrp="1"/>
          </p:cNvSpPr>
          <p:nvPr>
            <p:ph idx="1"/>
          </p:nvPr>
        </p:nvSpPr>
        <p:spPr/>
        <p:txBody>
          <a:bodyPr>
            <a:normAutofit lnSpcReduction="10000"/>
          </a:bodyPr>
          <a:lstStyle/>
          <a:p>
            <a:r>
              <a:rPr lang="en-US" sz="2800" dirty="0" smtClean="0"/>
              <a:t>CASH VERIFICATION INCLUDING ATM CASH:</a:t>
            </a:r>
          </a:p>
          <a:p>
            <a:r>
              <a:rPr lang="en-US" sz="2800" dirty="0"/>
              <a:t>Who constitute the team for cash verification</a:t>
            </a:r>
          </a:p>
          <a:p>
            <a:r>
              <a:rPr lang="en-US" sz="2800" dirty="0" smtClean="0"/>
              <a:t>Date and time of verification</a:t>
            </a:r>
          </a:p>
          <a:p>
            <a:r>
              <a:rPr lang="en-US" sz="2800" dirty="0" smtClean="0"/>
              <a:t>Cash as per the statement</a:t>
            </a:r>
          </a:p>
          <a:p>
            <a:r>
              <a:rPr lang="en-US" sz="2800" dirty="0" smtClean="0"/>
              <a:t>Physical verification</a:t>
            </a:r>
          </a:p>
          <a:p>
            <a:r>
              <a:rPr lang="en-US" sz="2800" dirty="0" smtClean="0"/>
              <a:t>Denominations</a:t>
            </a:r>
          </a:p>
          <a:p>
            <a:r>
              <a:rPr lang="en-US" sz="2800" dirty="0" smtClean="0"/>
              <a:t>Variations if any</a:t>
            </a:r>
          </a:p>
          <a:p>
            <a:endParaRPr lang="en-US" dirty="0" smtClean="0"/>
          </a:p>
          <a:p>
            <a:pPr marL="0" indent="0">
              <a:buNone/>
            </a:pPr>
            <a:endParaRPr lang="en-US" dirty="0" smtClean="0"/>
          </a:p>
          <a:p>
            <a:endParaRPr lang="en-US" dirty="0" smtClean="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20228525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sz="2800" dirty="0" smtClean="0"/>
              <a:t>Note cash retention limits.</a:t>
            </a:r>
          </a:p>
          <a:p>
            <a:r>
              <a:rPr lang="en-US" sz="2800" dirty="0" smtClean="0"/>
              <a:t>Note cash balance as on the date of audit as well as the date of balance sheet.</a:t>
            </a:r>
          </a:p>
          <a:p>
            <a:r>
              <a:rPr lang="en-US" sz="2800" dirty="0" smtClean="0"/>
              <a:t>Reconcile the cash balance from the date of audit to balance sheet date, and keep the reconciliation on file.</a:t>
            </a:r>
          </a:p>
          <a:p>
            <a:r>
              <a:rPr lang="en-US" sz="2800" dirty="0" smtClean="0"/>
              <a:t>Check the frequency for cash on hand in excess of retention limits.</a:t>
            </a:r>
            <a:endParaRPr lang="en-IN" sz="28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6316825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r>
              <a:rPr lang="en-US" sz="5400" dirty="0" smtClean="0"/>
              <a:t>PLANNING </a:t>
            </a:r>
          </a:p>
          <a:p>
            <a:r>
              <a:rPr lang="en-US" sz="5400" dirty="0" smtClean="0"/>
              <a:t>AND</a:t>
            </a:r>
          </a:p>
          <a:p>
            <a:r>
              <a:rPr lang="en-US" sz="5400" dirty="0" smtClean="0"/>
              <a:t>DOCUMENTATION FOR </a:t>
            </a:r>
          </a:p>
          <a:p>
            <a:r>
              <a:rPr lang="en-US" sz="4800" dirty="0" smtClean="0"/>
              <a:t>AUDIT OF BRANCH OF A BANK</a:t>
            </a:r>
            <a:endParaRPr lang="en-IN" sz="48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31336097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BALANCES WITH OTHER BANKS</a:t>
            </a:r>
            <a:endParaRPr lang="en-IN" dirty="0"/>
          </a:p>
        </p:txBody>
      </p:sp>
      <p:sp>
        <p:nvSpPr>
          <p:cNvPr id="3" name="Content Placeholder 2"/>
          <p:cNvSpPr>
            <a:spLocks noGrp="1"/>
          </p:cNvSpPr>
          <p:nvPr>
            <p:ph idx="1"/>
          </p:nvPr>
        </p:nvSpPr>
        <p:spPr/>
        <p:txBody>
          <a:bodyPr>
            <a:normAutofit/>
          </a:bodyPr>
          <a:lstStyle/>
          <a:p>
            <a:r>
              <a:rPr lang="en-US" sz="2800" dirty="0" smtClean="0"/>
              <a:t>Letter of balance confirmations from other banks if any.</a:t>
            </a:r>
          </a:p>
          <a:p>
            <a:r>
              <a:rPr lang="en-US" sz="2800" dirty="0" smtClean="0"/>
              <a:t>If there are no bank accounts, a certificate from the branch manager to that effect.</a:t>
            </a:r>
          </a:p>
          <a:p>
            <a:endParaRPr lang="en-IN" sz="28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285230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ADVANCES</a:t>
            </a:r>
            <a:endParaRPr lang="en-IN" dirty="0"/>
          </a:p>
        </p:txBody>
      </p:sp>
      <p:sp>
        <p:nvSpPr>
          <p:cNvPr id="3" name="Content Placeholder 2"/>
          <p:cNvSpPr>
            <a:spLocks noGrp="1"/>
          </p:cNvSpPr>
          <p:nvPr>
            <p:ph idx="1"/>
          </p:nvPr>
        </p:nvSpPr>
        <p:spPr/>
        <p:txBody>
          <a:bodyPr/>
          <a:lstStyle/>
          <a:p>
            <a:r>
              <a:rPr lang="en-US" sz="3200" dirty="0" smtClean="0"/>
              <a:t>Your principal will  give guidelines for selection and the procedures to be carried out.</a:t>
            </a:r>
          </a:p>
          <a:p>
            <a:r>
              <a:rPr lang="en-US" sz="3200" dirty="0" smtClean="0"/>
              <a:t>Samples </a:t>
            </a:r>
            <a:r>
              <a:rPr lang="en-US" sz="3200" dirty="0"/>
              <a:t>selected for scrutiny.</a:t>
            </a:r>
          </a:p>
          <a:p>
            <a:r>
              <a:rPr lang="en-US" sz="3200" dirty="0"/>
              <a:t>Full details of the samples examined and observations thereon, </a:t>
            </a:r>
          </a:p>
          <a:p>
            <a:endParaRPr lang="en-IN"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3369022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IRAC NORMS</a:t>
            </a:r>
            <a:endParaRPr lang="en-IN" dirty="0"/>
          </a:p>
        </p:txBody>
      </p:sp>
      <p:sp>
        <p:nvSpPr>
          <p:cNvPr id="3" name="Content Placeholder 2"/>
          <p:cNvSpPr>
            <a:spLocks noGrp="1"/>
          </p:cNvSpPr>
          <p:nvPr>
            <p:ph idx="1"/>
          </p:nvPr>
        </p:nvSpPr>
        <p:spPr/>
        <p:txBody>
          <a:bodyPr/>
          <a:lstStyle/>
          <a:p>
            <a:r>
              <a:rPr lang="en-US" sz="2800" dirty="0" smtClean="0"/>
              <a:t>Carry to the branch  the latest RBI guidelines on NPA norms for any reference if needed.</a:t>
            </a:r>
          </a:p>
          <a:p>
            <a:r>
              <a:rPr lang="en-US" sz="2800" dirty="0" smtClean="0"/>
              <a:t>Document the procedures followed for identification of NPA.</a:t>
            </a:r>
          </a:p>
          <a:p>
            <a:r>
              <a:rPr lang="en-US" sz="2800" dirty="0" smtClean="0"/>
              <a:t>Report your findings to the principal.</a:t>
            </a:r>
          </a:p>
          <a:p>
            <a:r>
              <a:rPr lang="en-US" sz="2800" dirty="0" smtClean="0"/>
              <a:t>Document every item you have examined.</a:t>
            </a:r>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IN"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4237996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LFAR</a:t>
            </a:r>
            <a:endParaRPr lang="en-IN" dirty="0"/>
          </a:p>
        </p:txBody>
      </p:sp>
      <p:sp>
        <p:nvSpPr>
          <p:cNvPr id="3" name="Content Placeholder 2"/>
          <p:cNvSpPr>
            <a:spLocks noGrp="1"/>
          </p:cNvSpPr>
          <p:nvPr>
            <p:ph idx="1"/>
          </p:nvPr>
        </p:nvSpPr>
        <p:spPr/>
        <p:txBody>
          <a:bodyPr>
            <a:normAutofit fontScale="92500"/>
          </a:bodyPr>
          <a:lstStyle/>
          <a:p>
            <a:r>
              <a:rPr lang="en-US" sz="3200" dirty="0" smtClean="0"/>
              <a:t>Understand LFAR before reaching the branch</a:t>
            </a:r>
          </a:p>
          <a:p>
            <a:r>
              <a:rPr lang="en-US" sz="3200" dirty="0" smtClean="0"/>
              <a:t>Lot of information is required to fill up LFAR</a:t>
            </a:r>
          </a:p>
          <a:p>
            <a:r>
              <a:rPr lang="en-US" sz="3200" dirty="0" smtClean="0"/>
              <a:t>Source data for LFAR should be documented. Every opinion in the LFAR should be supported by findings</a:t>
            </a:r>
          </a:p>
          <a:p>
            <a:r>
              <a:rPr lang="en-US" sz="3200" dirty="0" smtClean="0"/>
              <a:t>Keep authentic information in your documentation.</a:t>
            </a:r>
          </a:p>
          <a:p>
            <a:endParaRPr lang="en-IN" sz="32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739515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IFCOFR</a:t>
            </a:r>
            <a:endParaRPr lang="en-IN" dirty="0"/>
          </a:p>
        </p:txBody>
      </p:sp>
      <p:sp>
        <p:nvSpPr>
          <p:cNvPr id="3" name="Content Placeholder 2"/>
          <p:cNvSpPr>
            <a:spLocks noGrp="1"/>
          </p:cNvSpPr>
          <p:nvPr>
            <p:ph idx="1"/>
          </p:nvPr>
        </p:nvSpPr>
        <p:spPr/>
        <p:txBody>
          <a:bodyPr>
            <a:normAutofit/>
          </a:bodyPr>
          <a:lstStyle/>
          <a:p>
            <a:r>
              <a:rPr lang="en-US" sz="2800" dirty="0" smtClean="0"/>
              <a:t>This is about the Internal financial controls.</a:t>
            </a:r>
          </a:p>
          <a:p>
            <a:r>
              <a:rPr lang="en-US" sz="2800" dirty="0" smtClean="0"/>
              <a:t>Just signing the report generated by the branch is not acceptable.</a:t>
            </a:r>
          </a:p>
          <a:p>
            <a:r>
              <a:rPr lang="en-US" sz="2800" dirty="0" smtClean="0"/>
              <a:t>Justify every statement mentioned in LFAR and IFCOFR</a:t>
            </a:r>
            <a:endParaRPr lang="en-IN" sz="28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904087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ctr"/>
            <a:endParaRPr lang="en-US" sz="4800" dirty="0" smtClean="0"/>
          </a:p>
          <a:p>
            <a:pPr algn="ctr"/>
            <a:r>
              <a:rPr lang="en-US" sz="4800" smtClean="0"/>
              <a:t>THAT </a:t>
            </a:r>
            <a:r>
              <a:rPr lang="en-US" sz="4800" dirty="0" smtClean="0"/>
              <a:t>IS IT FOR NOW </a:t>
            </a:r>
            <a:endParaRPr lang="en-IN" sz="4800" dirty="0"/>
          </a:p>
          <a:p>
            <a:pPr algn="ctr"/>
            <a:r>
              <a:rPr lang="en-US" sz="4800" dirty="0" smtClean="0"/>
              <a:t>HAPPY AUDIT</a:t>
            </a:r>
          </a:p>
          <a:p>
            <a:pPr algn="ctr"/>
            <a:r>
              <a:rPr lang="en-US" sz="4800" dirty="0" smtClean="0"/>
              <a:t>ENJOY THE WORK</a:t>
            </a:r>
          </a:p>
          <a:p>
            <a:pPr algn="ctr"/>
            <a:endParaRPr lang="en-IN" sz="48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148545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IN" dirty="0"/>
          </a:p>
        </p:txBody>
      </p:sp>
      <p:sp>
        <p:nvSpPr>
          <p:cNvPr id="3" name="Content Placeholder 2"/>
          <p:cNvSpPr>
            <a:spLocks noGrp="1"/>
          </p:cNvSpPr>
          <p:nvPr>
            <p:ph idx="1"/>
          </p:nvPr>
        </p:nvSpPr>
        <p:spPr/>
        <p:txBody>
          <a:bodyPr>
            <a:normAutofit lnSpcReduction="10000"/>
          </a:bodyPr>
          <a:lstStyle/>
          <a:p>
            <a:pPr algn="just">
              <a:lnSpc>
                <a:spcPct val="150000"/>
              </a:lnSpc>
              <a:buFont typeface="Wingdings 3" charset="2"/>
              <a:buChar char=""/>
              <a:defRPr/>
            </a:pPr>
            <a:r>
              <a:rPr lang="en-GB" i="1" dirty="0">
                <a:latin typeface="Century Gothic" panose="020B0502020202020204" pitchFamily="34" charset="0"/>
                <a:ea typeface="Calibri" panose="020F0502020204030204" pitchFamily="34" charset="0"/>
                <a:cs typeface="Calibri" panose="020F0502020204030204" pitchFamily="34" charset="0"/>
              </a:rPr>
              <a:t>The views and opinions expressed in this presentation are those of the presenter and do not necessarily replace independent professional judgement, nor is endorsed by organisers of the session. Examples included within this presentation are only examples. They may not be utilized in real-world situations as they are based only on very limited information </a:t>
            </a:r>
            <a:r>
              <a:rPr lang="en-GB" i="1" dirty="0" smtClean="0">
                <a:latin typeface="Century Gothic" panose="020B0502020202020204" pitchFamily="34" charset="0"/>
                <a:ea typeface="Calibri" panose="020F0502020204030204" pitchFamily="34" charset="0"/>
                <a:cs typeface="Calibri" panose="020F0502020204030204" pitchFamily="34" charset="0"/>
              </a:rPr>
              <a:t>based on past experience of the presenter.</a:t>
            </a:r>
            <a:endParaRPr lang="en-GB" i="1" dirty="0">
              <a:latin typeface="Century Gothic" panose="020B0502020202020204" pitchFamily="34" charset="0"/>
              <a:ea typeface="Calibri" panose="020F0502020204030204" pitchFamily="34" charset="0"/>
              <a:cs typeface="Calibri" panose="020F0502020204030204" pitchFamily="34" charset="0"/>
            </a:endParaRPr>
          </a:p>
          <a:p>
            <a:pPr algn="just">
              <a:lnSpc>
                <a:spcPct val="150000"/>
              </a:lnSpc>
              <a:buFont typeface="Wingdings 3" charset="2"/>
              <a:buChar char=""/>
              <a:defRPr/>
            </a:pPr>
            <a:r>
              <a:rPr lang="en-GB" i="1" dirty="0">
                <a:latin typeface="Century Gothic" panose="020B0502020202020204" pitchFamily="34" charset="0"/>
                <a:ea typeface="Calibri" panose="020F0502020204030204" pitchFamily="34" charset="0"/>
                <a:cs typeface="Calibri" panose="020F0502020204030204" pitchFamily="34" charset="0"/>
              </a:rPr>
              <a:t>The presenter neither is endorsing nor is recommending any of the tools or applications discussed during the presentation and are only used as examples</a:t>
            </a:r>
            <a:endParaRPr lang="en-IN"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1076661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AUDIT</a:t>
            </a:r>
            <a:endParaRPr lang="en-IN" dirty="0"/>
          </a:p>
        </p:txBody>
      </p:sp>
      <p:sp>
        <p:nvSpPr>
          <p:cNvPr id="3" name="Content Placeholder 2"/>
          <p:cNvSpPr>
            <a:spLocks noGrp="1"/>
          </p:cNvSpPr>
          <p:nvPr>
            <p:ph idx="1"/>
          </p:nvPr>
        </p:nvSpPr>
        <p:spPr/>
        <p:txBody>
          <a:bodyPr>
            <a:normAutofit fontScale="92500" lnSpcReduction="20000"/>
          </a:bodyPr>
          <a:lstStyle/>
          <a:p>
            <a:r>
              <a:rPr lang="en-US" sz="3200" dirty="0" smtClean="0"/>
              <a:t>This is done by the partner/ proprietor of the firm taking into account</a:t>
            </a:r>
          </a:p>
          <a:p>
            <a:r>
              <a:rPr lang="en-US" sz="3200" dirty="0" smtClean="0"/>
              <a:t>A) size of the firm</a:t>
            </a:r>
          </a:p>
          <a:p>
            <a:r>
              <a:rPr lang="en-US" sz="3200" dirty="0" smtClean="0"/>
              <a:t>B)  break up of the advances</a:t>
            </a:r>
          </a:p>
          <a:p>
            <a:r>
              <a:rPr lang="en-US" sz="3200" dirty="0" smtClean="0"/>
              <a:t>C) Number of accounts</a:t>
            </a:r>
          </a:p>
          <a:p>
            <a:r>
              <a:rPr lang="en-US" sz="3200" dirty="0" smtClean="0"/>
              <a:t>D) Reports/ observations of inspections/ concurrent auditors/ Risk based RBI inspections, </a:t>
            </a:r>
          </a:p>
          <a:p>
            <a:endParaRPr lang="en-IN"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1019288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US" sz="2800" dirty="0" smtClean="0"/>
              <a:t>There are certain mandatory procedures during the course of the audit of a branch</a:t>
            </a:r>
          </a:p>
          <a:p>
            <a:r>
              <a:rPr lang="en-US" sz="2800" dirty="0" smtClean="0"/>
              <a:t>Audit of Advances</a:t>
            </a:r>
          </a:p>
          <a:p>
            <a:r>
              <a:rPr lang="en-US" sz="2800" dirty="0" smtClean="0"/>
              <a:t>Audit of deposits</a:t>
            </a:r>
          </a:p>
          <a:p>
            <a:r>
              <a:rPr lang="en-US" sz="2800" dirty="0" smtClean="0"/>
              <a:t>Audit of Bills</a:t>
            </a:r>
          </a:p>
          <a:p>
            <a:r>
              <a:rPr lang="en-US" sz="2800" dirty="0" smtClean="0"/>
              <a:t>LFAR</a:t>
            </a:r>
          </a:p>
          <a:p>
            <a:r>
              <a:rPr lang="en-US" sz="2800" dirty="0" smtClean="0"/>
              <a:t>IFCOFR</a:t>
            </a:r>
          </a:p>
          <a:p>
            <a:r>
              <a:rPr lang="en-US" sz="2800" dirty="0" smtClean="0"/>
              <a:t>Tax Audit</a:t>
            </a:r>
          </a:p>
          <a:p>
            <a:endParaRPr lang="en-US" dirty="0" smtClean="0"/>
          </a:p>
          <a:p>
            <a:endParaRPr lang="en-IN"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4022769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sz="2800" dirty="0" smtClean="0"/>
              <a:t>The principal would guide on how to go about with the procedures depending upon the given situation.</a:t>
            </a:r>
          </a:p>
          <a:p>
            <a:r>
              <a:rPr lang="en-US" sz="2800" dirty="0" smtClean="0"/>
              <a:t>Planning depends upon several factors such as:</a:t>
            </a:r>
          </a:p>
          <a:p>
            <a:r>
              <a:rPr lang="en-US" sz="2800" dirty="0" smtClean="0"/>
              <a:t>Nature of activities</a:t>
            </a:r>
          </a:p>
          <a:p>
            <a:r>
              <a:rPr lang="en-US" sz="2800" dirty="0" smtClean="0"/>
              <a:t>Core Banking solutions</a:t>
            </a:r>
          </a:p>
          <a:p>
            <a:r>
              <a:rPr lang="en-US" sz="2800" dirty="0" smtClean="0"/>
              <a:t>Materiality levels</a:t>
            </a:r>
          </a:p>
          <a:p>
            <a:endParaRPr lang="en-US" dirty="0"/>
          </a:p>
          <a:p>
            <a:endParaRPr lang="en-IN"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2086236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3200" dirty="0"/>
              <a:t>Coordination with branch management</a:t>
            </a:r>
          </a:p>
          <a:p>
            <a:r>
              <a:rPr lang="en-US" sz="3200" dirty="0"/>
              <a:t>Time frame</a:t>
            </a:r>
          </a:p>
          <a:p>
            <a:r>
              <a:rPr lang="en-US" sz="3200" dirty="0"/>
              <a:t>Annual closing guidelines issued by the head </a:t>
            </a:r>
            <a:r>
              <a:rPr lang="en-US" sz="3200" dirty="0" smtClean="0"/>
              <a:t>office</a:t>
            </a:r>
          </a:p>
          <a:p>
            <a:r>
              <a:rPr lang="en-US" sz="3200" dirty="0" smtClean="0"/>
              <a:t>Latest guidance note issued by ICAI</a:t>
            </a:r>
          </a:p>
          <a:p>
            <a:r>
              <a:rPr lang="en-US" sz="3200" dirty="0" smtClean="0"/>
              <a:t>RBI circulars</a:t>
            </a:r>
            <a:endParaRPr lang="en-US" sz="32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3170337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DOCUMENTATION?</a:t>
            </a:r>
            <a:endParaRPr lang="en-IN" dirty="0"/>
          </a:p>
        </p:txBody>
      </p:sp>
      <p:sp>
        <p:nvSpPr>
          <p:cNvPr id="3" name="Content Placeholder 2"/>
          <p:cNvSpPr>
            <a:spLocks noGrp="1"/>
          </p:cNvSpPr>
          <p:nvPr>
            <p:ph idx="1"/>
          </p:nvPr>
        </p:nvSpPr>
        <p:spPr/>
        <p:txBody>
          <a:bodyPr>
            <a:normAutofit fontScale="77500" lnSpcReduction="20000"/>
          </a:bodyPr>
          <a:lstStyle/>
          <a:p>
            <a:r>
              <a:rPr lang="en-US" sz="3600" dirty="0" smtClean="0"/>
              <a:t>Essential for an auditor to prove that he has conducted the audit as required by the generally accepted auditing practices.</a:t>
            </a:r>
          </a:p>
          <a:p>
            <a:r>
              <a:rPr lang="en-US" sz="3600" dirty="0"/>
              <a:t>H</a:t>
            </a:r>
            <a:r>
              <a:rPr lang="en-US" sz="3600" dirty="0" smtClean="0"/>
              <a:t>elps as an evidence in case of a charge of negligence.</a:t>
            </a:r>
          </a:p>
          <a:p>
            <a:r>
              <a:rPr lang="en-US" sz="3600" dirty="0"/>
              <a:t>H</a:t>
            </a:r>
            <a:r>
              <a:rPr lang="en-US" sz="3600" dirty="0" smtClean="0"/>
              <a:t>elps as a record and guidance for subsequent audit</a:t>
            </a:r>
          </a:p>
          <a:p>
            <a:r>
              <a:rPr lang="en-US" sz="3600" dirty="0" smtClean="0"/>
              <a:t>During peer review, the PR would look into the documentation.</a:t>
            </a:r>
          </a:p>
          <a:p>
            <a:endParaRPr lang="en-IN" sz="36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911476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SA:230 ON DOCUMENTATION</a:t>
            </a:r>
            <a:endParaRPr lang="en-IN" dirty="0"/>
          </a:p>
        </p:txBody>
      </p:sp>
      <p:sp>
        <p:nvSpPr>
          <p:cNvPr id="3" name="Content Placeholder 2"/>
          <p:cNvSpPr>
            <a:spLocks noGrp="1"/>
          </p:cNvSpPr>
          <p:nvPr>
            <p:ph idx="1"/>
          </p:nvPr>
        </p:nvSpPr>
        <p:spPr/>
        <p:txBody>
          <a:bodyPr>
            <a:normAutofit/>
          </a:bodyPr>
          <a:lstStyle/>
          <a:p>
            <a:r>
              <a:rPr lang="en-US" sz="3200" dirty="0" smtClean="0"/>
              <a:t>Read carefully the requirements of SA:230 on documentation before commencing the audit to understand what is required of you.</a:t>
            </a:r>
          </a:p>
          <a:p>
            <a:r>
              <a:rPr lang="en-US" sz="3200" dirty="0" smtClean="0"/>
              <a:t>Compliance with SA:230 is essential.</a:t>
            </a:r>
          </a:p>
          <a:p>
            <a:r>
              <a:rPr lang="en-US" sz="3200" dirty="0" smtClean="0"/>
              <a:t>Make necessary adjustments / additions to comply with SA:230</a:t>
            </a:r>
            <a:endParaRPr lang="en-IN" sz="3200" dirty="0"/>
          </a:p>
        </p:txBody>
      </p:sp>
      <p:sp>
        <p:nvSpPr>
          <p:cNvPr id="4" name="Footer Placeholder 3"/>
          <p:cNvSpPr>
            <a:spLocks noGrp="1"/>
          </p:cNvSpPr>
          <p:nvPr>
            <p:ph type="ftr" sz="quarter" idx="11"/>
          </p:nvPr>
        </p:nvSpPr>
        <p:spPr/>
        <p:txBody>
          <a:bodyPr/>
          <a:lstStyle/>
          <a:p>
            <a:r>
              <a:rPr lang="en-US" smtClean="0"/>
              <a:t>KALI &amp; CO., HYDERABAD       WWW.KALIANDCO.IN                     9849041466</a:t>
            </a:r>
            <a:endParaRPr lang="en-US" dirty="0"/>
          </a:p>
        </p:txBody>
      </p:sp>
    </p:spTree>
    <p:extLst>
      <p:ext uri="{BB962C8B-B14F-4D97-AF65-F5344CB8AC3E}">
        <p14:creationId xmlns:p14="http://schemas.microsoft.com/office/powerpoint/2010/main" xmlns="" val="53466453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8745</TotalTime>
  <Words>1164</Words>
  <Application>Microsoft Office PowerPoint</Application>
  <PresentationFormat>Custom</PresentationFormat>
  <Paragraphs>157</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Wisp</vt:lpstr>
      <vt:lpstr>CA MV KALI PRASAD FCA Sr Partner  KALI &amp; Co., CHARTERED ACCOUNTANTS Hyderabad</vt:lpstr>
      <vt:lpstr>Slide 2</vt:lpstr>
      <vt:lpstr>Disclaimer</vt:lpstr>
      <vt:lpstr>PLANNING FOR AUDIT</vt:lpstr>
      <vt:lpstr>Slide 5</vt:lpstr>
      <vt:lpstr>Slide 6</vt:lpstr>
      <vt:lpstr>Slide 7</vt:lpstr>
      <vt:lpstr>WHY DOCUMENTATION?</vt:lpstr>
      <vt:lpstr>SA:230 ON DOCUMENTATION</vt:lpstr>
      <vt:lpstr>WHAT IS TO BE DOCUMENTED?</vt:lpstr>
      <vt:lpstr>LETTER OF APPOINTMENT</vt:lpstr>
      <vt:lpstr>Slide 12</vt:lpstr>
      <vt:lpstr>COMMUNICATION WITH OUTGOING AUDITOR</vt:lpstr>
      <vt:lpstr>BRANCHWISE DOCUMENTATION</vt:lpstr>
      <vt:lpstr>ON REACHING THE BRANCH</vt:lpstr>
      <vt:lpstr>Slide 16</vt:lpstr>
      <vt:lpstr>Slide 17</vt:lpstr>
      <vt:lpstr>DURING THE COURSE OF AUDIT</vt:lpstr>
      <vt:lpstr>Slide 19</vt:lpstr>
      <vt:lpstr>BALANCES WITH OTHER BANKS</vt:lpstr>
      <vt:lpstr>ADVANCES</vt:lpstr>
      <vt:lpstr>IRAC NORMS</vt:lpstr>
      <vt:lpstr>LFAR</vt:lpstr>
      <vt:lpstr>IFCOFR</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 KALI PRASAD MV FCA Sr Partner  KALI &amp; Co., Hyderabad</dc:title>
  <dc:creator>Microsoft account</dc:creator>
  <cp:lastModifiedBy>Admin</cp:lastModifiedBy>
  <cp:revision>53</cp:revision>
  <dcterms:created xsi:type="dcterms:W3CDTF">2025-03-19T10:15:18Z</dcterms:created>
  <dcterms:modified xsi:type="dcterms:W3CDTF">2025-03-28T13:20:31Z</dcterms:modified>
</cp:coreProperties>
</file>