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0"/>
  </p:notesMasterIdLst>
  <p:sldIdLst>
    <p:sldId id="256" r:id="rId2"/>
    <p:sldId id="261" r:id="rId3"/>
    <p:sldId id="260" r:id="rId4"/>
    <p:sldId id="265" r:id="rId5"/>
    <p:sldId id="263" r:id="rId6"/>
    <p:sldId id="264" r:id="rId7"/>
    <p:sldId id="293" r:id="rId8"/>
    <p:sldId id="295" r:id="rId9"/>
    <p:sldId id="296" r:id="rId10"/>
    <p:sldId id="297" r:id="rId11"/>
    <p:sldId id="269" r:id="rId12"/>
    <p:sldId id="270" r:id="rId13"/>
    <p:sldId id="277" r:id="rId14"/>
    <p:sldId id="278" r:id="rId15"/>
    <p:sldId id="279" r:id="rId16"/>
    <p:sldId id="305" r:id="rId17"/>
    <p:sldId id="290" r:id="rId18"/>
    <p:sldId id="2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8"/>
    <a:srgbClr val="3C5D25"/>
    <a:srgbClr val="F1A000"/>
    <a:srgbClr val="FF7575"/>
    <a:srgbClr val="5B9BD5"/>
    <a:srgbClr val="46DEBF"/>
    <a:srgbClr val="30E845"/>
    <a:srgbClr val="94F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5C7D8-CDEC-402B-9260-33229BBCBC0B}" v="3" dt="2025-11-26T03:29:28.625"/>
    <p1510:client id="{B17AF5C3-988B-4C93-915A-9CEE7BF283E9}" v="3" dt="2025-11-26T07:08:28.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65" d="100"/>
          <a:sy n="65" d="100"/>
        </p:scale>
        <p:origin x="125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A SRINIVAS KOTHAPALLI" userId="13426d44678f720f" providerId="LiveId" clId="{008DFD4B-7A1C-4E72-A6E6-294AC2B3D75F}"/>
    <pc:docChg chg="custSel addSld delSld modSld sldOrd">
      <pc:chgData name="VIJAYA SRINIVAS KOTHAPALLI" userId="13426d44678f720f" providerId="LiveId" clId="{008DFD4B-7A1C-4E72-A6E6-294AC2B3D75F}" dt="2025-11-26T07:08:28.849" v="40"/>
      <pc:docMkLst>
        <pc:docMk/>
      </pc:docMkLst>
      <pc:sldChg chg="modSp mod">
        <pc:chgData name="VIJAYA SRINIVAS KOTHAPALLI" userId="13426d44678f720f" providerId="LiveId" clId="{008DFD4B-7A1C-4E72-A6E6-294AC2B3D75F}" dt="2025-11-24T08:00:46.529" v="10" actId="1076"/>
        <pc:sldMkLst>
          <pc:docMk/>
          <pc:sldMk cId="1978455199" sldId="256"/>
        </pc:sldMkLst>
        <pc:spChg chg="mod">
          <ac:chgData name="VIJAYA SRINIVAS KOTHAPALLI" userId="13426d44678f720f" providerId="LiveId" clId="{008DFD4B-7A1C-4E72-A6E6-294AC2B3D75F}" dt="2025-11-24T08:00:46.529" v="10" actId="1076"/>
          <ac:spMkLst>
            <pc:docMk/>
            <pc:sldMk cId="1978455199" sldId="256"/>
            <ac:spMk id="11" creationId="{B5137881-D1F7-2FC2-DB99-F16380E23CBA}"/>
          </ac:spMkLst>
        </pc:spChg>
      </pc:sldChg>
      <pc:sldChg chg="modSp mod ord">
        <pc:chgData name="VIJAYA SRINIVAS KOTHAPALLI" userId="13426d44678f720f" providerId="LiveId" clId="{008DFD4B-7A1C-4E72-A6E6-294AC2B3D75F}" dt="2025-11-24T08:06:25.585" v="25" actId="20577"/>
        <pc:sldMkLst>
          <pc:docMk/>
          <pc:sldMk cId="3897010348" sldId="264"/>
        </pc:sldMkLst>
        <pc:spChg chg="mod">
          <ac:chgData name="VIJAYA SRINIVAS KOTHAPALLI" userId="13426d44678f720f" providerId="LiveId" clId="{008DFD4B-7A1C-4E72-A6E6-294AC2B3D75F}" dt="2025-11-24T08:06:25.585" v="25" actId="20577"/>
          <ac:spMkLst>
            <pc:docMk/>
            <pc:sldMk cId="3897010348" sldId="264"/>
            <ac:spMk id="3" creationId="{21ABFEA4-9FC8-82E1-99CB-C97E6B84DD32}"/>
          </ac:spMkLst>
        </pc:spChg>
      </pc:sldChg>
      <pc:sldChg chg="add">
        <pc:chgData name="VIJAYA SRINIVAS KOTHAPALLI" userId="13426d44678f720f" providerId="LiveId" clId="{008DFD4B-7A1C-4E72-A6E6-294AC2B3D75F}" dt="2025-11-24T08:14:52.730" v="37"/>
        <pc:sldMkLst>
          <pc:docMk/>
          <pc:sldMk cId="3159226600" sldId="269"/>
        </pc:sldMkLst>
      </pc:sldChg>
      <pc:sldChg chg="add del">
        <pc:chgData name="VIJAYA SRINIVAS KOTHAPALLI" userId="13426d44678f720f" providerId="LiveId" clId="{008DFD4B-7A1C-4E72-A6E6-294AC2B3D75F}" dt="2025-11-24T08:14:40.950" v="36"/>
        <pc:sldMkLst>
          <pc:docMk/>
          <pc:sldMk cId="1963586333" sldId="270"/>
        </pc:sldMkLst>
      </pc:sldChg>
      <pc:sldChg chg="add">
        <pc:chgData name="VIJAYA SRINIVAS KOTHAPALLI" userId="13426d44678f720f" providerId="LiveId" clId="{008DFD4B-7A1C-4E72-A6E6-294AC2B3D75F}" dt="2025-11-24T08:14:01.246" v="35"/>
        <pc:sldMkLst>
          <pc:docMk/>
          <pc:sldMk cId="1140467557" sldId="277"/>
        </pc:sldMkLst>
      </pc:sldChg>
      <pc:sldChg chg="add">
        <pc:chgData name="VIJAYA SRINIVAS KOTHAPALLI" userId="13426d44678f720f" providerId="LiveId" clId="{008DFD4B-7A1C-4E72-A6E6-294AC2B3D75F}" dt="2025-11-24T08:14:01.246" v="35"/>
        <pc:sldMkLst>
          <pc:docMk/>
          <pc:sldMk cId="32251355" sldId="278"/>
        </pc:sldMkLst>
      </pc:sldChg>
      <pc:sldChg chg="add">
        <pc:chgData name="VIJAYA SRINIVAS KOTHAPALLI" userId="13426d44678f720f" providerId="LiveId" clId="{008DFD4B-7A1C-4E72-A6E6-294AC2B3D75F}" dt="2025-11-24T08:14:01.246" v="35"/>
        <pc:sldMkLst>
          <pc:docMk/>
          <pc:sldMk cId="4164535231" sldId="279"/>
        </pc:sldMkLst>
      </pc:sldChg>
      <pc:sldChg chg="add">
        <pc:chgData name="VIJAYA SRINIVAS KOTHAPALLI" userId="13426d44678f720f" providerId="LiveId" clId="{008DFD4B-7A1C-4E72-A6E6-294AC2B3D75F}" dt="2025-11-24T08:03:06.242" v="20"/>
        <pc:sldMkLst>
          <pc:docMk/>
          <pc:sldMk cId="263146692" sldId="293"/>
        </pc:sldMkLst>
      </pc:sldChg>
      <pc:sldChg chg="add">
        <pc:chgData name="VIJAYA SRINIVAS KOTHAPALLI" userId="13426d44678f720f" providerId="LiveId" clId="{008DFD4B-7A1C-4E72-A6E6-294AC2B3D75F}" dt="2025-11-24T08:03:06.242" v="20"/>
        <pc:sldMkLst>
          <pc:docMk/>
          <pc:sldMk cId="2709855366" sldId="295"/>
        </pc:sldMkLst>
      </pc:sldChg>
      <pc:sldChg chg="add">
        <pc:chgData name="VIJAYA SRINIVAS KOTHAPALLI" userId="13426d44678f720f" providerId="LiveId" clId="{008DFD4B-7A1C-4E72-A6E6-294AC2B3D75F}" dt="2025-11-24T08:03:06.242" v="20"/>
        <pc:sldMkLst>
          <pc:docMk/>
          <pc:sldMk cId="2583783513" sldId="296"/>
        </pc:sldMkLst>
      </pc:sldChg>
      <pc:sldChg chg="add">
        <pc:chgData name="VIJAYA SRINIVAS KOTHAPALLI" userId="13426d44678f720f" providerId="LiveId" clId="{008DFD4B-7A1C-4E72-A6E6-294AC2B3D75F}" dt="2025-11-24T08:03:06.242" v="20"/>
        <pc:sldMkLst>
          <pc:docMk/>
          <pc:sldMk cId="2509689614" sldId="297"/>
        </pc:sldMkLst>
      </pc:sldChg>
      <pc:sldChg chg="modSp mod ord">
        <pc:chgData name="VIJAYA SRINIVAS KOTHAPALLI" userId="13426d44678f720f" providerId="LiveId" clId="{008DFD4B-7A1C-4E72-A6E6-294AC2B3D75F}" dt="2025-11-26T07:08:28.849" v="40"/>
        <pc:sldMkLst>
          <pc:docMk/>
          <pc:sldMk cId="723281315" sldId="305"/>
        </pc:sldMkLst>
        <pc:graphicFrameChg chg="mod">
          <ac:chgData name="VIJAYA SRINIVAS KOTHAPALLI" userId="13426d44678f720f" providerId="LiveId" clId="{008DFD4B-7A1C-4E72-A6E6-294AC2B3D75F}" dt="2025-11-26T07:08:28.849" v="40"/>
          <ac:graphicFrameMkLst>
            <pc:docMk/>
            <pc:sldMk cId="723281315" sldId="305"/>
            <ac:graphicFrameMk id="5" creationId="{E2E80F6C-456D-09FC-756E-15BDFAAA9D93}"/>
          </ac:graphicFrameMkLst>
        </pc:graphicFrameChg>
        <pc:graphicFrameChg chg="mod">
          <ac:chgData name="VIJAYA SRINIVAS KOTHAPALLI" userId="13426d44678f720f" providerId="LiveId" clId="{008DFD4B-7A1C-4E72-A6E6-294AC2B3D75F}" dt="2025-11-24T08:12:16.907" v="31"/>
          <ac:graphicFrameMkLst>
            <pc:docMk/>
            <pc:sldMk cId="723281315" sldId="305"/>
            <ac:graphicFrameMk id="10" creationId="{605062E2-480F-9FC4-B64D-F98E58A7DCAF}"/>
          </ac:graphicFrameMkLst>
        </pc:graphicFrameChg>
      </pc:sldChg>
    </pc:docChg>
  </pc:docChgLst>
  <pc:docChgLst>
    <pc:chgData name="VIJAYA SRINIVAS KOTHAPALLI" userId="13426d44678f720f" providerId="LiveId" clId="{F2EE0FEA-267F-4FBB-A8C1-DB8A167CFF11}"/>
    <pc:docChg chg="custSel modSld">
      <pc:chgData name="VIJAYA SRINIVAS KOTHAPALLI" userId="13426d44678f720f" providerId="LiveId" clId="{F2EE0FEA-267F-4FBB-A8C1-DB8A167CFF11}" dt="2025-11-26T03:29:32.126" v="38" actId="1076"/>
      <pc:docMkLst>
        <pc:docMk/>
      </pc:docMkLst>
      <pc:sldChg chg="addSp delSp modSp mod">
        <pc:chgData name="VIJAYA SRINIVAS KOTHAPALLI" userId="13426d44678f720f" providerId="LiveId" clId="{F2EE0FEA-267F-4FBB-A8C1-DB8A167CFF11}" dt="2025-11-26T03:29:32.126" v="38" actId="1076"/>
        <pc:sldMkLst>
          <pc:docMk/>
          <pc:sldMk cId="1978455199" sldId="256"/>
        </pc:sldMkLst>
        <pc:spChg chg="mod">
          <ac:chgData name="VIJAYA SRINIVAS KOTHAPALLI" userId="13426d44678f720f" providerId="LiveId" clId="{F2EE0FEA-267F-4FBB-A8C1-DB8A167CFF11}" dt="2025-11-26T03:28:16.355" v="19" actId="20577"/>
          <ac:spMkLst>
            <pc:docMk/>
            <pc:sldMk cId="1978455199" sldId="256"/>
            <ac:spMk id="4" creationId="{A681F51E-794F-018C-AF73-F9288D70229E}"/>
          </ac:spMkLst>
        </pc:spChg>
        <pc:picChg chg="add mod">
          <ac:chgData name="VIJAYA SRINIVAS KOTHAPALLI" userId="13426d44678f720f" providerId="LiveId" clId="{F2EE0FEA-267F-4FBB-A8C1-DB8A167CFF11}" dt="2025-11-26T03:29:26.390" v="35"/>
          <ac:picMkLst>
            <pc:docMk/>
            <pc:sldMk cId="1978455199" sldId="256"/>
            <ac:picMk id="5" creationId="{D237B25F-856A-A176-97A2-7CA8744D5D51}"/>
          </ac:picMkLst>
        </pc:picChg>
        <pc:picChg chg="add mod">
          <ac:chgData name="VIJAYA SRINIVAS KOTHAPALLI" userId="13426d44678f720f" providerId="LiveId" clId="{F2EE0FEA-267F-4FBB-A8C1-DB8A167CFF11}" dt="2025-11-26T03:29:32.126" v="38" actId="1076"/>
          <ac:picMkLst>
            <pc:docMk/>
            <pc:sldMk cId="1978455199" sldId="256"/>
            <ac:picMk id="7" creationId="{5BD8A7CE-2E8F-9A16-96CF-FCCCCBA18D98}"/>
          </ac:picMkLst>
        </pc:picChg>
        <pc:picChg chg="del">
          <ac:chgData name="VIJAYA SRINIVAS KOTHAPALLI" userId="13426d44678f720f" providerId="LiveId" clId="{F2EE0FEA-267F-4FBB-A8C1-DB8A167CFF11}" dt="2025-11-26T03:29:28.189" v="36" actId="478"/>
          <ac:picMkLst>
            <pc:docMk/>
            <pc:sldMk cId="1978455199" sldId="256"/>
            <ac:picMk id="9" creationId="{D0A23509-BD52-6B49-9609-2E21F213767E}"/>
          </ac:picMkLst>
        </pc:picChg>
      </pc:sldChg>
      <pc:sldChg chg="modSp mod">
        <pc:chgData name="VIJAYA SRINIVAS KOTHAPALLI" userId="13426d44678f720f" providerId="LiveId" clId="{F2EE0FEA-267F-4FBB-A8C1-DB8A167CFF11}" dt="2025-11-26T03:28:52.193" v="34" actId="20577"/>
        <pc:sldMkLst>
          <pc:docMk/>
          <pc:sldMk cId="3860797661" sldId="292"/>
        </pc:sldMkLst>
        <pc:spChg chg="mod">
          <ac:chgData name="VIJAYA SRINIVAS KOTHAPALLI" userId="13426d44678f720f" providerId="LiveId" clId="{F2EE0FEA-267F-4FBB-A8C1-DB8A167CFF11}" dt="2025-11-26T03:28:52.193" v="34" actId="20577"/>
          <ac:spMkLst>
            <pc:docMk/>
            <pc:sldMk cId="3860797661" sldId="292"/>
            <ac:spMk id="4" creationId="{A63D9B13-3692-35FA-2C95-7061B69ED6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F5320-80C2-49FA-9A50-124BB89CA117}" type="datetimeFigureOut">
              <a:rPr lang="en-IN" smtClean="0"/>
              <a:t>26-11-2025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F25B9-C91D-481D-9910-52CD9B469B84}" type="slidenum">
              <a:rPr lang="en-IN" smtClean="0"/>
              <a:t>‹#›</a:t>
            </a:fld>
            <a:endParaRPr lang="en-IN"/>
          </a:p>
        </p:txBody>
      </p:sp>
    </p:spTree>
    <p:extLst>
      <p:ext uri="{BB962C8B-B14F-4D97-AF65-F5344CB8AC3E}">
        <p14:creationId xmlns:p14="http://schemas.microsoft.com/office/powerpoint/2010/main" val="41665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B5F25B9-C91D-481D-9910-52CD9B469B84}" type="slidenum">
              <a:rPr lang="en-IN" smtClean="0"/>
              <a:t>3</a:t>
            </a:fld>
            <a:endParaRPr lang="en-IN"/>
          </a:p>
        </p:txBody>
      </p:sp>
    </p:spTree>
    <p:extLst>
      <p:ext uri="{BB962C8B-B14F-4D97-AF65-F5344CB8AC3E}">
        <p14:creationId xmlns:p14="http://schemas.microsoft.com/office/powerpoint/2010/main" val="32753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B5F25B9-C91D-481D-9910-52CD9B469B84}" type="slidenum">
              <a:rPr lang="en-IN" smtClean="0"/>
              <a:t>5</a:t>
            </a:fld>
            <a:endParaRPr lang="en-IN"/>
          </a:p>
        </p:txBody>
      </p:sp>
    </p:spTree>
    <p:extLst>
      <p:ext uri="{BB962C8B-B14F-4D97-AF65-F5344CB8AC3E}">
        <p14:creationId xmlns:p14="http://schemas.microsoft.com/office/powerpoint/2010/main" val="390817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B5F25B9-C91D-481D-9910-52CD9B469B84}" type="slidenum">
              <a:rPr lang="en-IN" smtClean="0"/>
              <a:t>12</a:t>
            </a:fld>
            <a:endParaRPr lang="en-IN"/>
          </a:p>
        </p:txBody>
      </p:sp>
    </p:spTree>
    <p:extLst>
      <p:ext uri="{BB962C8B-B14F-4D97-AF65-F5344CB8AC3E}">
        <p14:creationId xmlns:p14="http://schemas.microsoft.com/office/powerpoint/2010/main" val="218460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4159-E0F8-03A0-2EF9-58A0ADC1F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4165C-61F5-AFA2-65C3-2D2BA5B39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8E5EC-E496-C9E4-9997-22011DEB82C5}"/>
              </a:ext>
            </a:extLst>
          </p:cNvPr>
          <p:cNvSpPr>
            <a:spLocks noGrp="1"/>
          </p:cNvSpPr>
          <p:nvPr>
            <p:ph type="body" idx="1"/>
          </p:nvPr>
        </p:nvSpPr>
        <p:spPr/>
        <p:txBody>
          <a:bodyPr/>
          <a:lstStyle/>
          <a:p>
            <a:r>
              <a:rPr lang="en-IN" u="sng" dirty="0">
                <a:latin typeface="Calibri" panose="020F0502020204030204" pitchFamily="34" charset="0"/>
                <a:ea typeface="Calibri" panose="020F0502020204030204" pitchFamily="34" charset="0"/>
                <a:cs typeface="Calibri" panose="020F0502020204030204" pitchFamily="34" charset="0"/>
              </a:rPr>
              <a:t>Expected Type of responses:</a:t>
            </a:r>
          </a:p>
          <a:p>
            <a:r>
              <a:rPr lang="en-IN" b="1" dirty="0">
                <a:latin typeface="Calibri" panose="020F0502020204030204" pitchFamily="34" charset="0"/>
                <a:ea typeface="Calibri" panose="020F0502020204030204" pitchFamily="34" charset="0"/>
                <a:cs typeface="Calibri" panose="020F0502020204030204" pitchFamily="34" charset="0"/>
              </a:rPr>
              <a:t> </a:t>
            </a:r>
          </a:p>
          <a:p>
            <a:r>
              <a:rPr lang="en-IN" dirty="0">
                <a:latin typeface="Calibri" panose="020F0502020204030204" pitchFamily="34" charset="0"/>
                <a:ea typeface="Calibri" panose="020F0502020204030204" pitchFamily="34" charset="0"/>
                <a:cs typeface="Calibri" panose="020F0502020204030204" pitchFamily="34" charset="0"/>
              </a:rPr>
              <a:t>Affirmative as Yes / No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rgbClr val="3C5D25"/>
                </a:solidFill>
                <a:latin typeface="Calibri" panose="020F0502020204030204" pitchFamily="34" charset="0"/>
                <a:ea typeface="Calibri" panose="020F0502020204030204" pitchFamily="34" charset="0"/>
                <a:cs typeface="Calibri" panose="020F0502020204030204" pitchFamily="34" charset="0"/>
              </a:rPr>
              <a:t>AY</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Affirmative with details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rgbClr val="00B050"/>
                </a:solidFill>
                <a:latin typeface="Calibri" panose="020F0502020204030204" pitchFamily="34" charset="0"/>
                <a:ea typeface="Calibri" panose="020F0502020204030204" pitchFamily="34" charset="0"/>
                <a:cs typeface="Calibri" panose="020F0502020204030204" pitchFamily="34" charset="0"/>
              </a:rPr>
              <a:t>AD</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Demonstrate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DM</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Demonstrate with Samples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rgbClr val="7030A0"/>
                </a:solidFill>
                <a:latin typeface="Calibri" panose="020F0502020204030204" pitchFamily="34" charset="0"/>
                <a:ea typeface="Calibri" panose="020F0502020204030204" pitchFamily="34" charset="0"/>
                <a:cs typeface="Calibri" panose="020F0502020204030204" pitchFamily="34" charset="0"/>
              </a:rPr>
              <a:t>DS</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Declarative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DL</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Negative as No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rgbClr val="FF0000"/>
                </a:solidFill>
                <a:latin typeface="Calibri" panose="020F0502020204030204" pitchFamily="34" charset="0"/>
                <a:ea typeface="Calibri" panose="020F0502020204030204" pitchFamily="34" charset="0"/>
                <a:cs typeface="Calibri" panose="020F0502020204030204" pitchFamily="34" charset="0"/>
              </a:rPr>
              <a:t>NN</a:t>
            </a:r>
            <a:r>
              <a:rPr lang="en-IN" b="1" dirty="0">
                <a:latin typeface="Calibri" panose="020F0502020204030204" pitchFamily="34" charset="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6D9353E5-55B1-C0DD-5971-1719210EE1F3}"/>
              </a:ext>
            </a:extLst>
          </p:cNvPr>
          <p:cNvSpPr>
            <a:spLocks noGrp="1"/>
          </p:cNvSpPr>
          <p:nvPr>
            <p:ph type="sldNum" sz="quarter" idx="5"/>
          </p:nvPr>
        </p:nvSpPr>
        <p:spPr/>
        <p:txBody>
          <a:bodyPr/>
          <a:lstStyle/>
          <a:p>
            <a:fld id="{3B5F25B9-C91D-481D-9910-52CD9B469B84}" type="slidenum">
              <a:rPr lang="en-IN" smtClean="0"/>
              <a:t>16</a:t>
            </a:fld>
            <a:endParaRPr lang="en-IN"/>
          </a:p>
        </p:txBody>
      </p:sp>
    </p:spTree>
    <p:extLst>
      <p:ext uri="{BB962C8B-B14F-4D97-AF65-F5344CB8AC3E}">
        <p14:creationId xmlns:p14="http://schemas.microsoft.com/office/powerpoint/2010/main" val="350575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8D38747-4367-4BD2-8D51-C97E202738E2}" type="datetime1">
              <a:rPr lang="en-US" smtClean="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4241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409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788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55A3C-5767-4844-A0A3-83778C2E5409}" type="datetime1">
              <a:rPr lang="en-US" smtClean="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182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E507A8-A5CF-4D38-AB86-7EDDA87A85D4}" type="datetime1">
              <a:rPr lang="en-US" smtClean="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214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CD27C-8599-43EF-BA1D-14DDC1946E06}" type="datetime1">
              <a:rPr lang="en-US" smtClean="0"/>
              <a:t>11/26/2025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391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3ED0CC-082F-4160-86E5-0D6041F12778}" type="datetime1">
              <a:rPr lang="en-US" smtClean="0"/>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890885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751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854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E0277FD-7DE6-41D4-930D-AC99F5AFE54E}" type="datetime1">
              <a:rPr lang="en-US" smtClean="0"/>
              <a:t>11/26/2025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5166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EA15526-7079-4B7B-987C-1B5FAE11A0FF}" type="datetime1">
              <a:rPr lang="en-US" smtClean="0"/>
              <a:t>11/26/2025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932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73ED0CC-082F-4160-86E5-0D6041F12778}" type="datetime1">
              <a:rPr lang="en-US" smtClean="0"/>
              <a:t>11/26/2025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5055940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d.docs.live.net/13426d44678f720f/Presenations%20%5e0%20Training/Peer%20Review%20Presentations/2025/Hyderabad%2027112025/Reference/Tech.%20Proff.%20Ethical%20Standards%20-%20Illustration.pdf" TargetMode="External"/><Relationship Id="rId7"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docs.live.net/13426d44678f720f/Presenations%20%5e0%20Training/Peer%20Review%20Presentations/2025/Hyderabad%2027112025/Reference/2.%20Simulated%20PU%20Scenario%20for%20Peer%20Review.pdf"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BD590BC-89CA-D4EF-C582-533A5CB77376}"/>
              </a:ext>
            </a:extLst>
          </p:cNvPr>
          <p:cNvSpPr/>
          <p:nvPr/>
        </p:nvSpPr>
        <p:spPr>
          <a:xfrm>
            <a:off x="225135" y="194553"/>
            <a:ext cx="6574499" cy="25583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3" name="Subtitle 2">
            <a:extLst>
              <a:ext uri="{FF2B5EF4-FFF2-40B4-BE49-F238E27FC236}">
                <a16:creationId xmlns:a16="http://schemas.microsoft.com/office/drawing/2014/main" id="{A52AD986-5308-02DC-5AD3-96C3AEDFD527}"/>
              </a:ext>
            </a:extLst>
          </p:cNvPr>
          <p:cNvSpPr>
            <a:spLocks noGrp="1"/>
          </p:cNvSpPr>
          <p:nvPr>
            <p:ph type="subTitle" idx="1"/>
          </p:nvPr>
        </p:nvSpPr>
        <p:spPr>
          <a:xfrm>
            <a:off x="225135" y="5450867"/>
            <a:ext cx="3597835" cy="1282444"/>
          </a:xfrm>
        </p:spPr>
        <p:txBody>
          <a:bodyPr>
            <a:normAutofit fontScale="92500" lnSpcReduction="10000"/>
          </a:bodyPr>
          <a:lstStyle/>
          <a:p>
            <a:pPr algn="l">
              <a:spcBef>
                <a:spcPts val="0"/>
              </a:spcBef>
            </a:pPr>
            <a:r>
              <a:rPr lang="en-IN" sz="1800" b="1" dirty="0"/>
              <a:t>VIJAY SRINIVAS KOTHAPALLI</a:t>
            </a:r>
          </a:p>
          <a:p>
            <a:pPr algn="l">
              <a:spcBef>
                <a:spcPts val="0"/>
              </a:spcBef>
            </a:pPr>
            <a:r>
              <a:rPr lang="en-IN" sz="1200" b="1" dirty="0"/>
              <a:t>M.Com., | FCA | LLB | CISA | CFE | CC | IP(IBBI)</a:t>
            </a:r>
          </a:p>
          <a:p>
            <a:pPr algn="l">
              <a:spcBef>
                <a:spcPts val="0"/>
              </a:spcBef>
            </a:pPr>
            <a:endParaRPr lang="en-IN" sz="1200" b="1" dirty="0"/>
          </a:p>
          <a:p>
            <a:pPr algn="l">
              <a:spcBef>
                <a:spcPts val="0"/>
              </a:spcBef>
            </a:pPr>
            <a:r>
              <a:rPr lang="en-IN" sz="1400" b="1" dirty="0"/>
              <a:t>Partner</a:t>
            </a:r>
          </a:p>
          <a:p>
            <a:pPr algn="l">
              <a:spcBef>
                <a:spcPts val="0"/>
              </a:spcBef>
            </a:pPr>
            <a:r>
              <a:rPr lang="en-IN" sz="1800" b="1" dirty="0"/>
              <a:t>C Ramachandram &amp; Co.,</a:t>
            </a:r>
          </a:p>
          <a:p>
            <a:pPr algn="l">
              <a:spcBef>
                <a:spcPts val="0"/>
              </a:spcBef>
            </a:pPr>
            <a:r>
              <a:rPr lang="en-IN" sz="1400" b="1" dirty="0"/>
              <a:t>Chartered Accountants</a:t>
            </a:r>
          </a:p>
        </p:txBody>
      </p:sp>
      <p:sp>
        <p:nvSpPr>
          <p:cNvPr id="4" name="Subtitle 2">
            <a:extLst>
              <a:ext uri="{FF2B5EF4-FFF2-40B4-BE49-F238E27FC236}">
                <a16:creationId xmlns:a16="http://schemas.microsoft.com/office/drawing/2014/main" id="{A681F51E-794F-018C-AF73-F9288D70229E}"/>
              </a:ext>
            </a:extLst>
          </p:cNvPr>
          <p:cNvSpPr txBox="1">
            <a:spLocks/>
          </p:cNvSpPr>
          <p:nvPr/>
        </p:nvSpPr>
        <p:spPr>
          <a:xfrm>
            <a:off x="1643259" y="3833627"/>
            <a:ext cx="3872323" cy="72861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IN" sz="1600" b="1" dirty="0"/>
              <a:t>Hyderabad Branch of SIRC of ICAI,</a:t>
            </a:r>
          </a:p>
          <a:p>
            <a:r>
              <a:rPr lang="en-IN" sz="1600" b="1" dirty="0"/>
              <a:t>27</a:t>
            </a:r>
            <a:r>
              <a:rPr lang="en-IN" sz="1600" b="1" baseline="30000" dirty="0"/>
              <a:t>th</a:t>
            </a:r>
            <a:r>
              <a:rPr lang="en-IN" sz="1600" b="1" dirty="0"/>
              <a:t> November 2025</a:t>
            </a:r>
          </a:p>
        </p:txBody>
      </p:sp>
      <p:pic>
        <p:nvPicPr>
          <p:cNvPr id="10" name="Picture 9">
            <a:extLst>
              <a:ext uri="{FF2B5EF4-FFF2-40B4-BE49-F238E27FC236}">
                <a16:creationId xmlns:a16="http://schemas.microsoft.com/office/drawing/2014/main" id="{165CE210-3064-6ABA-9EF6-5896968C802D}"/>
              </a:ext>
            </a:extLst>
          </p:cNvPr>
          <p:cNvPicPr>
            <a:picLocks noChangeAspect="1"/>
          </p:cNvPicPr>
          <p:nvPr/>
        </p:nvPicPr>
        <p:blipFill>
          <a:blip r:embed="rId2"/>
          <a:stretch>
            <a:fillRect/>
          </a:stretch>
        </p:blipFill>
        <p:spPr>
          <a:xfrm>
            <a:off x="6694716" y="3304310"/>
            <a:ext cx="5501548" cy="3429000"/>
          </a:xfrm>
          <a:prstGeom prst="rect">
            <a:avLst/>
          </a:prstGeom>
        </p:spPr>
      </p:pic>
      <p:sp>
        <p:nvSpPr>
          <p:cNvPr id="11" name="TextBox 10">
            <a:extLst>
              <a:ext uri="{FF2B5EF4-FFF2-40B4-BE49-F238E27FC236}">
                <a16:creationId xmlns:a16="http://schemas.microsoft.com/office/drawing/2014/main" id="{B5137881-D1F7-2FC2-DB99-F16380E23CBA}"/>
              </a:ext>
            </a:extLst>
          </p:cNvPr>
          <p:cNvSpPr txBox="1"/>
          <p:nvPr/>
        </p:nvSpPr>
        <p:spPr>
          <a:xfrm>
            <a:off x="560863" y="398061"/>
            <a:ext cx="5903040" cy="830997"/>
          </a:xfrm>
          <a:prstGeom prst="rect">
            <a:avLst/>
          </a:prstGeom>
          <a:noFill/>
        </p:spPr>
        <p:txBody>
          <a:bodyPr wrap="square">
            <a:spAutoFit/>
          </a:bodyPr>
          <a:lstStyle/>
          <a:p>
            <a:pPr algn="ctr"/>
            <a:r>
              <a:rPr lang="en-US" sz="2400" b="1" dirty="0"/>
              <a:t>Compliance with Framework of Quality Control General &amp; Specific Controls</a:t>
            </a:r>
            <a:endParaRPr lang="en-IN" sz="3600" b="1" dirty="0">
              <a:effectLst/>
            </a:endParaRPr>
          </a:p>
        </p:txBody>
      </p:sp>
      <p:cxnSp>
        <p:nvCxnSpPr>
          <p:cNvPr id="16" name="Straight Arrow Connector 15">
            <a:extLst>
              <a:ext uri="{FF2B5EF4-FFF2-40B4-BE49-F238E27FC236}">
                <a16:creationId xmlns:a16="http://schemas.microsoft.com/office/drawing/2014/main" id="{855B91C8-4555-6D57-B7D3-74A388A7A16C}"/>
              </a:ext>
            </a:extLst>
          </p:cNvPr>
          <p:cNvCxnSpPr>
            <a:cxnSpLocks/>
          </p:cNvCxnSpPr>
          <p:nvPr/>
        </p:nvCxnSpPr>
        <p:spPr>
          <a:xfrm>
            <a:off x="234863" y="1407134"/>
            <a:ext cx="65647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7A7D0D66-5428-6709-BB69-4C23607528D9}"/>
              </a:ext>
            </a:extLst>
          </p:cNvPr>
          <p:cNvSpPr txBox="1"/>
          <p:nvPr/>
        </p:nvSpPr>
        <p:spPr>
          <a:xfrm>
            <a:off x="806662" y="1588383"/>
            <a:ext cx="5411443" cy="954107"/>
          </a:xfrm>
          <a:prstGeom prst="rect">
            <a:avLst/>
          </a:prstGeom>
          <a:noFill/>
        </p:spPr>
        <p:txBody>
          <a:bodyPr wrap="square">
            <a:spAutoFit/>
          </a:bodyPr>
          <a:lstStyle/>
          <a:p>
            <a:pPr algn="ctr"/>
            <a:r>
              <a:rPr lang="en-US" sz="2800" b="1" dirty="0">
                <a:effectLst/>
              </a:rPr>
              <a:t> Compliance with Technical and Professional Standards</a:t>
            </a:r>
            <a:endParaRPr lang="en-IN" sz="2800" dirty="0"/>
          </a:p>
        </p:txBody>
      </p:sp>
      <p:pic>
        <p:nvPicPr>
          <p:cNvPr id="7" name="Picture 6">
            <a:extLst>
              <a:ext uri="{FF2B5EF4-FFF2-40B4-BE49-F238E27FC236}">
                <a16:creationId xmlns:a16="http://schemas.microsoft.com/office/drawing/2014/main" id="{5BD8A7CE-2E8F-9A16-96CF-FCCCCBA18D98}"/>
              </a:ext>
            </a:extLst>
          </p:cNvPr>
          <p:cNvPicPr>
            <a:picLocks noChangeAspect="1"/>
          </p:cNvPicPr>
          <p:nvPr/>
        </p:nvPicPr>
        <p:blipFill>
          <a:blip r:embed="rId3"/>
          <a:stretch>
            <a:fillRect/>
          </a:stretch>
        </p:blipFill>
        <p:spPr>
          <a:xfrm>
            <a:off x="7850054" y="124690"/>
            <a:ext cx="3881120" cy="3004946"/>
          </a:xfrm>
          <a:prstGeom prst="ellipse">
            <a:avLst/>
          </a:prstGeom>
          <a:ln w="34925" cap="rnd">
            <a:noFill/>
          </a:ln>
          <a:effectLst>
            <a:glow rad="228600">
              <a:schemeClr val="accent4">
                <a:satMod val="175000"/>
                <a:alpha val="40000"/>
              </a:schemeClr>
            </a:glow>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9784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554D09-97F4-51BC-E761-2CEA448FADC6}"/>
              </a:ext>
            </a:extLst>
          </p:cNvPr>
          <p:cNvSpPr txBox="1"/>
          <p:nvPr/>
        </p:nvSpPr>
        <p:spPr>
          <a:xfrm>
            <a:off x="650240" y="109141"/>
            <a:ext cx="10891520" cy="6502357"/>
          </a:xfrm>
          <a:prstGeom prst="rect">
            <a:avLst/>
          </a:prstGeom>
          <a:noFill/>
        </p:spPr>
        <p:txBody>
          <a:bodyPr wrap="square">
            <a:spAutoFit/>
          </a:bodyPr>
          <a:lstStyle/>
          <a:p>
            <a:pPr algn="just">
              <a:lnSpc>
                <a:spcPct val="150000"/>
              </a:lnSpc>
            </a:pPr>
            <a:r>
              <a:rPr lang="en-US" sz="2800" b="1" dirty="0"/>
              <a:t>Ways to comply with Quality </a:t>
            </a:r>
            <a:r>
              <a:rPr lang="en-US" sz="2800" b="1"/>
              <a:t>Control Framework</a:t>
            </a:r>
            <a:endParaRPr lang="en-US" sz="2800" b="1" dirty="0"/>
          </a:p>
          <a:p>
            <a:pPr algn="just">
              <a:lnSpc>
                <a:spcPct val="150000"/>
              </a:lnSpc>
            </a:pPr>
            <a:endParaRPr lang="en-US" sz="1200" b="1" dirty="0"/>
          </a:p>
          <a:p>
            <a:pPr marL="342900" indent="-342900" algn="just">
              <a:lnSpc>
                <a:spcPct val="150000"/>
              </a:lnSpc>
              <a:buFont typeface="Wingdings" panose="05000000000000000000" pitchFamily="2" charset="2"/>
              <a:buChar char="q"/>
            </a:pPr>
            <a:r>
              <a:rPr lang="en-US" sz="2400" dirty="0"/>
              <a:t>Establish a culture of compliance where adherence to professional standards and regulations is non-negotiable.</a:t>
            </a:r>
          </a:p>
          <a:p>
            <a:pPr marL="342900" indent="-342900" algn="just">
              <a:lnSpc>
                <a:spcPct val="150000"/>
              </a:lnSpc>
              <a:buFont typeface="Wingdings" panose="05000000000000000000" pitchFamily="2" charset="2"/>
              <a:buChar char="q"/>
            </a:pPr>
            <a:r>
              <a:rPr lang="en-US" sz="2400" dirty="0"/>
              <a:t>Regularly monitor the effectiveness of the quality control system through internal inspections and peer reviews.</a:t>
            </a:r>
          </a:p>
          <a:p>
            <a:pPr marL="342900" indent="-342900" algn="just">
              <a:lnSpc>
                <a:spcPct val="150000"/>
              </a:lnSpc>
              <a:buFont typeface="Wingdings" panose="05000000000000000000" pitchFamily="2" charset="2"/>
              <a:buChar char="q"/>
            </a:pPr>
            <a:r>
              <a:rPr lang="en-US" sz="2400" dirty="0"/>
              <a:t>Promptly address any identified deficiencies or non-compliance issues through corrective actions and follow-up.</a:t>
            </a:r>
          </a:p>
          <a:p>
            <a:pPr marL="342900" indent="-342900" algn="just">
              <a:lnSpc>
                <a:spcPct val="150000"/>
              </a:lnSpc>
              <a:buFont typeface="Wingdings" panose="05000000000000000000" pitchFamily="2" charset="2"/>
              <a:buChar char="q"/>
            </a:pPr>
            <a:r>
              <a:rPr lang="en-US" sz="2400" dirty="0"/>
              <a:t>Stay updated with changes in professional standards, regulations, and industry best practices and adapt the firm's policies and procedures accordingly.</a:t>
            </a:r>
          </a:p>
          <a:p>
            <a:pPr marL="342900" indent="-342900" algn="just">
              <a:lnSpc>
                <a:spcPct val="150000"/>
              </a:lnSpc>
              <a:buFont typeface="Wingdings" panose="05000000000000000000" pitchFamily="2" charset="2"/>
              <a:buChar char="q"/>
            </a:pPr>
            <a:r>
              <a:rPr lang="en-US" sz="2400" dirty="0"/>
              <a:t>Foster open communication and encourage personnel to raise concerns or report any potential compliance issues without fear of retaliation..</a:t>
            </a:r>
          </a:p>
        </p:txBody>
      </p:sp>
    </p:spTree>
    <p:extLst>
      <p:ext uri="{BB962C8B-B14F-4D97-AF65-F5344CB8AC3E}">
        <p14:creationId xmlns:p14="http://schemas.microsoft.com/office/powerpoint/2010/main" val="250968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597AAE-C1D5-2FCC-D78E-C4F4AF85ADBD}"/>
              </a:ext>
            </a:extLst>
          </p:cNvPr>
          <p:cNvPicPr>
            <a:picLocks noChangeAspect="1"/>
          </p:cNvPicPr>
          <p:nvPr/>
        </p:nvPicPr>
        <p:blipFill>
          <a:blip r:embed="rId2"/>
          <a:stretch>
            <a:fillRect/>
          </a:stretch>
        </p:blipFill>
        <p:spPr>
          <a:xfrm>
            <a:off x="3084496" y="1003066"/>
            <a:ext cx="6023007" cy="5711088"/>
          </a:xfrm>
          <a:prstGeom prst="rect">
            <a:avLst/>
          </a:prstGeom>
        </p:spPr>
      </p:pic>
      <p:sp>
        <p:nvSpPr>
          <p:cNvPr id="3" name="TextBox 2">
            <a:extLst>
              <a:ext uri="{FF2B5EF4-FFF2-40B4-BE49-F238E27FC236}">
                <a16:creationId xmlns:a16="http://schemas.microsoft.com/office/drawing/2014/main" id="{8FD14AF3-BD4D-3BFC-D892-B790ABB2E08D}"/>
              </a:ext>
            </a:extLst>
          </p:cNvPr>
          <p:cNvSpPr txBox="1"/>
          <p:nvPr/>
        </p:nvSpPr>
        <p:spPr>
          <a:xfrm>
            <a:off x="3048810" y="143846"/>
            <a:ext cx="6094378" cy="461665"/>
          </a:xfrm>
          <a:prstGeom prst="rect">
            <a:avLst/>
          </a:prstGeom>
          <a:noFill/>
        </p:spPr>
        <p:txBody>
          <a:bodyPr wrap="square">
            <a:spAutoFit/>
          </a:bodyPr>
          <a:lstStyle/>
          <a:p>
            <a:pPr algn="ctr"/>
            <a:r>
              <a:rPr lang="en-IN" sz="2400" b="1" dirty="0">
                <a:latin typeface="Calibri" panose="020F0502020204030204" pitchFamily="34" charset="0"/>
                <a:ea typeface="Calibri" panose="020F0502020204030204" pitchFamily="34" charset="0"/>
                <a:cs typeface="Calibri" panose="020F0502020204030204" pitchFamily="34" charset="0"/>
              </a:rPr>
              <a:t>Compliance Review Procedure</a:t>
            </a:r>
          </a:p>
        </p:txBody>
      </p:sp>
    </p:spTree>
    <p:extLst>
      <p:ext uri="{BB962C8B-B14F-4D97-AF65-F5344CB8AC3E}">
        <p14:creationId xmlns:p14="http://schemas.microsoft.com/office/powerpoint/2010/main" val="315922660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7B6E49-3B6C-9E5D-F61A-02F285B06B39}"/>
              </a:ext>
            </a:extLst>
          </p:cNvPr>
          <p:cNvSpPr txBox="1"/>
          <p:nvPr/>
        </p:nvSpPr>
        <p:spPr>
          <a:xfrm>
            <a:off x="387060" y="785655"/>
            <a:ext cx="10318414" cy="3594702"/>
          </a:xfrm>
          <a:prstGeom prst="rect">
            <a:avLst/>
          </a:prstGeom>
          <a:noFill/>
          <a:ln w="25400" cmpd="dbl">
            <a:solidFill>
              <a:srgbClr val="F1A000"/>
            </a:solidFill>
          </a:ln>
        </p:spPr>
        <p:txBody>
          <a:bodyPr wrap="square">
            <a:spAutoFit/>
          </a:bodyPr>
          <a:lstStyle/>
          <a:p>
            <a:pPr marL="342900" indent="-342900" algn="just">
              <a:lnSpc>
                <a:spcPct val="150000"/>
              </a:lnSpc>
              <a:buFontTx/>
              <a:buChar char="-"/>
            </a:pPr>
            <a:r>
              <a:rPr lang="en-IN" sz="2200" dirty="0">
                <a:latin typeface="Calibri" panose="020F0502020204030204" pitchFamily="34" charset="0"/>
                <a:ea typeface="Calibri" panose="020F0502020204030204" pitchFamily="34" charset="0"/>
                <a:cs typeface="Calibri" panose="020F0502020204030204" pitchFamily="34" charset="0"/>
              </a:rPr>
              <a:t>PU have Policy to ensure independence, objectivity &amp; integrity of partners &amp; staff?</a:t>
            </a:r>
          </a:p>
          <a:p>
            <a:pPr marL="447675" indent="-182563" algn="just">
              <a:lnSpc>
                <a:spcPct val="150000"/>
              </a:lnSpc>
            </a:pPr>
            <a:r>
              <a:rPr lang="en-IN" sz="2200" dirty="0">
                <a:latin typeface="Calibri" panose="020F0502020204030204" pitchFamily="34" charset="0"/>
                <a:ea typeface="Calibri" panose="020F0502020204030204" pitchFamily="34" charset="0"/>
                <a:cs typeface="Calibri" panose="020F0502020204030204" pitchFamily="34" charset="0"/>
              </a:rPr>
              <a:t>- Name the Partner who is responsible for policy and implementation</a:t>
            </a:r>
          </a:p>
          <a:p>
            <a:pPr marL="447675" indent="-182563" algn="just">
              <a:lnSpc>
                <a:spcPct val="150000"/>
              </a:lnSpc>
            </a:pPr>
            <a:r>
              <a:rPr lang="en-IN" sz="2200" dirty="0">
                <a:latin typeface="Calibri" panose="020F0502020204030204" pitchFamily="34" charset="0"/>
                <a:ea typeface="Calibri" panose="020F0502020204030204" pitchFamily="34" charset="0"/>
                <a:cs typeface="Calibri" panose="020F0502020204030204" pitchFamily="34" charset="0"/>
              </a:rPr>
              <a:t>- PU communicates policies with staff on regular basis. </a:t>
            </a:r>
          </a:p>
          <a:p>
            <a:pPr marL="447675" indent="-182563" algn="just">
              <a:lnSpc>
                <a:spcPct val="150000"/>
              </a:lnSpc>
            </a:pPr>
            <a:r>
              <a:rPr lang="en-IN" sz="2200" dirty="0">
                <a:latin typeface="Calibri" panose="020F0502020204030204" pitchFamily="34" charset="0"/>
                <a:ea typeface="Calibri" panose="020F0502020204030204" pitchFamily="34" charset="0"/>
                <a:cs typeface="Calibri" panose="020F0502020204030204" pitchFamily="34" charset="0"/>
              </a:rPr>
              <a:t>- The monitoring mechanism adopted by PU to ensure compliance with the policy.</a:t>
            </a:r>
          </a:p>
          <a:p>
            <a:pPr marL="447675" indent="-182563" algn="just">
              <a:lnSpc>
                <a:spcPct val="150000"/>
              </a:lnSpc>
            </a:pPr>
            <a:r>
              <a:rPr lang="en-IN" sz="2200" dirty="0">
                <a:latin typeface="Calibri" panose="020F0502020204030204" pitchFamily="34" charset="0"/>
                <a:ea typeface="Calibri" panose="020F0502020204030204" pitchFamily="34" charset="0"/>
                <a:cs typeface="Calibri" panose="020F0502020204030204" pitchFamily="34" charset="0"/>
              </a:rPr>
              <a:t>- Procedure PU follows to review the association with clients periodically to ensure - compliance with policy. </a:t>
            </a:r>
          </a:p>
          <a:p>
            <a:pPr marL="447675" indent="-182563" algn="just">
              <a:lnSpc>
                <a:spcPct val="150000"/>
              </a:lnSpc>
            </a:pPr>
            <a:r>
              <a:rPr lang="en-IN" sz="2200" dirty="0">
                <a:latin typeface="Calibri" panose="020F0502020204030204" pitchFamily="34" charset="0"/>
                <a:ea typeface="Calibri" panose="020F0502020204030204" pitchFamily="34" charset="0"/>
                <a:cs typeface="Calibri" panose="020F0502020204030204" pitchFamily="34" charset="0"/>
              </a:rPr>
              <a:t>- PU or its partners assist the client in preparing financial statements.</a:t>
            </a:r>
          </a:p>
        </p:txBody>
      </p:sp>
      <p:sp>
        <p:nvSpPr>
          <p:cNvPr id="9" name="TextBox 8">
            <a:extLst>
              <a:ext uri="{FF2B5EF4-FFF2-40B4-BE49-F238E27FC236}">
                <a16:creationId xmlns:a16="http://schemas.microsoft.com/office/drawing/2014/main" id="{A3D35D38-0AC9-EF72-A435-E8296F585A72}"/>
              </a:ext>
            </a:extLst>
          </p:cNvPr>
          <p:cNvSpPr txBox="1"/>
          <p:nvPr/>
        </p:nvSpPr>
        <p:spPr>
          <a:xfrm>
            <a:off x="387060" y="166256"/>
            <a:ext cx="2117148" cy="461665"/>
          </a:xfrm>
          <a:prstGeom prst="rect">
            <a:avLst/>
          </a:prstGeom>
          <a:solidFill>
            <a:srgbClr val="F1A000"/>
          </a:solidFill>
        </p:spPr>
        <p:txBody>
          <a:bodyPr wrap="square">
            <a:spAutoFit/>
          </a:bodyPr>
          <a:lstStyle/>
          <a:p>
            <a:r>
              <a:rPr lang="en-IN" sz="2400" b="1" dirty="0">
                <a:latin typeface="Calibri" panose="020F0502020204030204" pitchFamily="34" charset="0"/>
                <a:ea typeface="Calibri" panose="020F0502020204030204" pitchFamily="34" charset="0"/>
                <a:cs typeface="Calibri" panose="020F0502020204030204" pitchFamily="34" charset="0"/>
              </a:rPr>
              <a:t>Independence</a:t>
            </a:r>
          </a:p>
        </p:txBody>
      </p:sp>
      <p:cxnSp>
        <p:nvCxnSpPr>
          <p:cNvPr id="11" name="Straight Arrow Connector 10">
            <a:extLst>
              <a:ext uri="{FF2B5EF4-FFF2-40B4-BE49-F238E27FC236}">
                <a16:creationId xmlns:a16="http://schemas.microsoft.com/office/drawing/2014/main" id="{88AEC05F-0D5C-F042-2C17-92332FA8560E}"/>
              </a:ext>
            </a:extLst>
          </p:cNvPr>
          <p:cNvCxnSpPr>
            <a:cxnSpLocks/>
          </p:cNvCxnSpPr>
          <p:nvPr/>
        </p:nvCxnSpPr>
        <p:spPr>
          <a:xfrm>
            <a:off x="10720852" y="1638826"/>
            <a:ext cx="46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C6ADD94C-72D7-7866-F596-AE85DB725209}"/>
              </a:ext>
            </a:extLst>
          </p:cNvPr>
          <p:cNvCxnSpPr>
            <a:cxnSpLocks/>
          </p:cNvCxnSpPr>
          <p:nvPr/>
        </p:nvCxnSpPr>
        <p:spPr>
          <a:xfrm>
            <a:off x="10711522" y="2124893"/>
            <a:ext cx="46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6D3FCF1F-1533-3684-9B03-F41D239D883A}"/>
              </a:ext>
            </a:extLst>
          </p:cNvPr>
          <p:cNvCxnSpPr>
            <a:cxnSpLocks/>
          </p:cNvCxnSpPr>
          <p:nvPr/>
        </p:nvCxnSpPr>
        <p:spPr>
          <a:xfrm>
            <a:off x="10711522" y="2609571"/>
            <a:ext cx="46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D2EEF66-4EE7-2D89-6AA4-A865E3EA34F2}"/>
              </a:ext>
            </a:extLst>
          </p:cNvPr>
          <p:cNvCxnSpPr>
            <a:cxnSpLocks/>
          </p:cNvCxnSpPr>
          <p:nvPr/>
        </p:nvCxnSpPr>
        <p:spPr>
          <a:xfrm>
            <a:off x="10707228" y="3398350"/>
            <a:ext cx="46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501980A6-3802-F8E0-2A81-9303BD6A9AD6}"/>
              </a:ext>
            </a:extLst>
          </p:cNvPr>
          <p:cNvCxnSpPr>
            <a:cxnSpLocks/>
          </p:cNvCxnSpPr>
          <p:nvPr/>
        </p:nvCxnSpPr>
        <p:spPr>
          <a:xfrm>
            <a:off x="10711522" y="4108401"/>
            <a:ext cx="46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2053018-8AAC-DC4D-655A-6BE6AC38313D}"/>
              </a:ext>
            </a:extLst>
          </p:cNvPr>
          <p:cNvCxnSpPr>
            <a:cxnSpLocks/>
          </p:cNvCxnSpPr>
          <p:nvPr/>
        </p:nvCxnSpPr>
        <p:spPr>
          <a:xfrm>
            <a:off x="10727548" y="1112587"/>
            <a:ext cx="468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D52472AD-705F-20D5-5DEC-238E1F983504}"/>
              </a:ext>
            </a:extLst>
          </p:cNvPr>
          <p:cNvSpPr txBox="1"/>
          <p:nvPr/>
        </p:nvSpPr>
        <p:spPr>
          <a:xfrm>
            <a:off x="381490" y="5287501"/>
            <a:ext cx="11429020" cy="923330"/>
          </a:xfrm>
          <a:prstGeom prst="rect">
            <a:avLst/>
          </a:prstGeom>
          <a:noFill/>
        </p:spPr>
        <p:txBody>
          <a:bodyPr wrap="square">
            <a:spAutoFit/>
          </a:bodyPr>
          <a:lstStyle/>
          <a:p>
            <a:r>
              <a:rPr lang="en-IN" u="sng" dirty="0">
                <a:latin typeface="Calibri" panose="020F0502020204030204" pitchFamily="34" charset="0"/>
                <a:ea typeface="Calibri" panose="020F0502020204030204" pitchFamily="34" charset="0"/>
                <a:cs typeface="Calibri" panose="020F0502020204030204" pitchFamily="34" charset="0"/>
              </a:rPr>
              <a:t>Expected Type of responses:</a:t>
            </a:r>
          </a:p>
          <a:p>
            <a:r>
              <a:rPr lang="en-IN" b="1" dirty="0">
                <a:latin typeface="Calibri" panose="020F0502020204030204" pitchFamily="34" charset="0"/>
                <a:ea typeface="Calibri" panose="020F0502020204030204" pitchFamily="34" charset="0"/>
                <a:cs typeface="Calibri" panose="020F0502020204030204" pitchFamily="34" charset="0"/>
              </a:rPr>
              <a:t> </a:t>
            </a:r>
          </a:p>
          <a:p>
            <a:r>
              <a:rPr lang="en-IN" dirty="0">
                <a:latin typeface="Calibri" panose="020F0502020204030204" pitchFamily="34" charset="0"/>
                <a:ea typeface="Calibri" panose="020F0502020204030204" pitchFamily="34" charset="0"/>
                <a:cs typeface="Calibri" panose="020F0502020204030204" pitchFamily="34" charset="0"/>
              </a:rPr>
              <a:t>Affirmative as Yes / No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AY</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Affirmative with details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rgbClr val="00B050"/>
                </a:solidFill>
                <a:latin typeface="Calibri" panose="020F0502020204030204" pitchFamily="34" charset="0"/>
                <a:ea typeface="Calibri" panose="020F0502020204030204" pitchFamily="34" charset="0"/>
                <a:cs typeface="Calibri" panose="020F0502020204030204" pitchFamily="34" charset="0"/>
              </a:rPr>
              <a:t>AD</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Demonstrate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DM</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Declarative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DL</a:t>
            </a:r>
            <a:r>
              <a:rPr lang="en-IN" b="1"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Negative as No </a:t>
            </a:r>
            <a:r>
              <a:rPr lang="en-IN" b="1" dirty="0">
                <a:latin typeface="Calibri" panose="020F0502020204030204" pitchFamily="34" charset="0"/>
                <a:ea typeface="Calibri" panose="020F0502020204030204" pitchFamily="34" charset="0"/>
                <a:cs typeface="Calibri" panose="020F0502020204030204" pitchFamily="34" charset="0"/>
              </a:rPr>
              <a:t>(</a:t>
            </a:r>
            <a:r>
              <a:rPr lang="en-IN" b="1" dirty="0">
                <a:solidFill>
                  <a:srgbClr val="FF0000"/>
                </a:solidFill>
                <a:latin typeface="Calibri" panose="020F0502020204030204" pitchFamily="34" charset="0"/>
                <a:ea typeface="Calibri" panose="020F0502020204030204" pitchFamily="34" charset="0"/>
                <a:cs typeface="Calibri" panose="020F0502020204030204" pitchFamily="34" charset="0"/>
              </a:rPr>
              <a:t>NN</a:t>
            </a:r>
            <a:r>
              <a:rPr lang="en-IN" b="1" dirty="0">
                <a:latin typeface="Calibri" panose="020F0502020204030204" pitchFamily="34" charset="0"/>
                <a:ea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69AC0F6C-50BF-29E4-240D-CA90CC6031DB}"/>
              </a:ext>
            </a:extLst>
          </p:cNvPr>
          <p:cNvSpPr txBox="1"/>
          <p:nvPr/>
        </p:nvSpPr>
        <p:spPr>
          <a:xfrm>
            <a:off x="11243855" y="927921"/>
            <a:ext cx="674915" cy="369332"/>
          </a:xfrm>
          <a:prstGeom prst="rect">
            <a:avLst/>
          </a:prstGeom>
          <a:noFill/>
        </p:spPr>
        <p:txBody>
          <a:bodyPr wrap="square">
            <a:spAutoFit/>
          </a:bodyPr>
          <a:lstStyle/>
          <a:p>
            <a:pPr algn="ctr"/>
            <a:r>
              <a:rPr lang="en-IN" b="1" dirty="0">
                <a:solidFill>
                  <a:schemeClr val="accent6">
                    <a:lumMod val="75000"/>
                  </a:schemeClr>
                </a:solidFill>
              </a:rPr>
              <a:t>AY</a:t>
            </a:r>
          </a:p>
        </p:txBody>
      </p:sp>
      <p:sp>
        <p:nvSpPr>
          <p:cNvPr id="24" name="TextBox 23">
            <a:extLst>
              <a:ext uri="{FF2B5EF4-FFF2-40B4-BE49-F238E27FC236}">
                <a16:creationId xmlns:a16="http://schemas.microsoft.com/office/drawing/2014/main" id="{E123A899-1629-693A-C21B-6B0B38F6F23D}"/>
              </a:ext>
            </a:extLst>
          </p:cNvPr>
          <p:cNvSpPr txBox="1"/>
          <p:nvPr/>
        </p:nvSpPr>
        <p:spPr>
          <a:xfrm>
            <a:off x="11243856" y="1454160"/>
            <a:ext cx="674914" cy="369332"/>
          </a:xfrm>
          <a:prstGeom prst="rect">
            <a:avLst/>
          </a:prstGeom>
          <a:noFill/>
        </p:spPr>
        <p:txBody>
          <a:bodyPr wrap="square">
            <a:spAutoFit/>
          </a:bodyPr>
          <a:lstStyle/>
          <a:p>
            <a:pPr algn="ctr"/>
            <a:r>
              <a:rPr lang="en-IN" b="1" dirty="0">
                <a:solidFill>
                  <a:schemeClr val="accent2">
                    <a:lumMod val="75000"/>
                  </a:schemeClr>
                </a:solidFill>
              </a:rPr>
              <a:t>DL</a:t>
            </a:r>
          </a:p>
        </p:txBody>
      </p:sp>
      <p:sp>
        <p:nvSpPr>
          <p:cNvPr id="25" name="TextBox 24">
            <a:extLst>
              <a:ext uri="{FF2B5EF4-FFF2-40B4-BE49-F238E27FC236}">
                <a16:creationId xmlns:a16="http://schemas.microsoft.com/office/drawing/2014/main" id="{492F2071-1BAC-8CA7-F2C1-AEC3381EB9D2}"/>
              </a:ext>
            </a:extLst>
          </p:cNvPr>
          <p:cNvSpPr txBox="1"/>
          <p:nvPr/>
        </p:nvSpPr>
        <p:spPr>
          <a:xfrm>
            <a:off x="11243856" y="1934673"/>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sp>
        <p:nvSpPr>
          <p:cNvPr id="26" name="TextBox 25">
            <a:extLst>
              <a:ext uri="{FF2B5EF4-FFF2-40B4-BE49-F238E27FC236}">
                <a16:creationId xmlns:a16="http://schemas.microsoft.com/office/drawing/2014/main" id="{4AE775EA-3838-9481-6735-C63278FBDD9B}"/>
              </a:ext>
            </a:extLst>
          </p:cNvPr>
          <p:cNvSpPr txBox="1"/>
          <p:nvPr/>
        </p:nvSpPr>
        <p:spPr>
          <a:xfrm>
            <a:off x="11243856" y="240758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sp>
        <p:nvSpPr>
          <p:cNvPr id="27" name="TextBox 26">
            <a:extLst>
              <a:ext uri="{FF2B5EF4-FFF2-40B4-BE49-F238E27FC236}">
                <a16:creationId xmlns:a16="http://schemas.microsoft.com/office/drawing/2014/main" id="{B4AE6FB5-5D0A-A47A-59D2-16333D3B2D30}"/>
              </a:ext>
            </a:extLst>
          </p:cNvPr>
          <p:cNvSpPr txBox="1"/>
          <p:nvPr/>
        </p:nvSpPr>
        <p:spPr>
          <a:xfrm>
            <a:off x="11243856" y="3213684"/>
            <a:ext cx="674914" cy="369332"/>
          </a:xfrm>
          <a:prstGeom prst="rect">
            <a:avLst/>
          </a:prstGeom>
          <a:noFill/>
        </p:spPr>
        <p:txBody>
          <a:bodyPr wrap="square">
            <a:spAutoFit/>
          </a:bodyPr>
          <a:lstStyle/>
          <a:p>
            <a:pPr algn="ctr"/>
            <a:r>
              <a:rPr lang="en-IN" b="1" dirty="0">
                <a:solidFill>
                  <a:schemeClr val="accent2">
                    <a:lumMod val="75000"/>
                  </a:schemeClr>
                </a:solidFill>
              </a:rPr>
              <a:t>DL</a:t>
            </a:r>
          </a:p>
        </p:txBody>
      </p:sp>
      <p:sp>
        <p:nvSpPr>
          <p:cNvPr id="28" name="TextBox 27">
            <a:extLst>
              <a:ext uri="{FF2B5EF4-FFF2-40B4-BE49-F238E27FC236}">
                <a16:creationId xmlns:a16="http://schemas.microsoft.com/office/drawing/2014/main" id="{9C7C664C-165A-6EDB-ED2A-E5A330EB3B84}"/>
              </a:ext>
            </a:extLst>
          </p:cNvPr>
          <p:cNvSpPr txBox="1"/>
          <p:nvPr/>
        </p:nvSpPr>
        <p:spPr>
          <a:xfrm>
            <a:off x="11243856" y="3923735"/>
            <a:ext cx="674914" cy="369332"/>
          </a:xfrm>
          <a:prstGeom prst="rect">
            <a:avLst/>
          </a:prstGeom>
          <a:noFill/>
        </p:spPr>
        <p:txBody>
          <a:bodyPr wrap="square">
            <a:spAutoFit/>
          </a:bodyPr>
          <a:lstStyle/>
          <a:p>
            <a:pPr algn="ctr"/>
            <a:r>
              <a:rPr lang="en-IN" b="1" dirty="0">
                <a:solidFill>
                  <a:srgbClr val="FF0000"/>
                </a:solidFill>
              </a:rPr>
              <a:t>NN</a:t>
            </a:r>
          </a:p>
        </p:txBody>
      </p:sp>
    </p:spTree>
    <p:extLst>
      <p:ext uri="{BB962C8B-B14F-4D97-AF65-F5344CB8AC3E}">
        <p14:creationId xmlns:p14="http://schemas.microsoft.com/office/powerpoint/2010/main" val="196358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7B6E49-3B6C-9E5D-F61A-02F285B06B39}"/>
              </a:ext>
            </a:extLst>
          </p:cNvPr>
          <p:cNvSpPr txBox="1"/>
          <p:nvPr/>
        </p:nvSpPr>
        <p:spPr>
          <a:xfrm>
            <a:off x="387060" y="643415"/>
            <a:ext cx="9750905" cy="1563377"/>
          </a:xfrm>
          <a:prstGeom prst="rect">
            <a:avLst/>
          </a:prstGeom>
          <a:noFill/>
          <a:ln w="25400" cmpd="dbl">
            <a:solidFill>
              <a:srgbClr val="F1A000"/>
            </a:solidFill>
          </a:ln>
        </p:spPr>
        <p:txBody>
          <a:bodyPr wrap="square">
            <a:spAutoFit/>
          </a:bodyPr>
          <a:lstStyle/>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 policy for consulting experts (both internal and external)</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 network of other accountants, solicitors &amp; advocates, technical consultants in industries in which its clients operate</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3D35D38-0AC9-EF72-A435-E8296F585A72}"/>
              </a:ext>
            </a:extLst>
          </p:cNvPr>
          <p:cNvSpPr txBox="1"/>
          <p:nvPr/>
        </p:nvSpPr>
        <p:spPr>
          <a:xfrm>
            <a:off x="387060" y="166256"/>
            <a:ext cx="2935260" cy="461665"/>
          </a:xfrm>
          <a:prstGeom prst="rect">
            <a:avLst/>
          </a:prstGeom>
          <a:solidFill>
            <a:srgbClr val="94F319"/>
          </a:solidFill>
        </p:spPr>
        <p:txBody>
          <a:bodyPr wrap="square">
            <a:spAutoFit/>
          </a:bodyPr>
          <a:lstStyle/>
          <a:p>
            <a:r>
              <a:rPr lang="en-IN" sz="2400" b="1" dirty="0">
                <a:latin typeface="Calibri" panose="020F0502020204030204" pitchFamily="34" charset="0"/>
                <a:ea typeface="Calibri" panose="020F0502020204030204" pitchFamily="34" charset="0"/>
                <a:cs typeface="Calibri" panose="020F0502020204030204" pitchFamily="34" charset="0"/>
              </a:rPr>
              <a:t>Outside consultation</a:t>
            </a:r>
          </a:p>
        </p:txBody>
      </p:sp>
      <p:cxnSp>
        <p:nvCxnSpPr>
          <p:cNvPr id="15" name="Straight Arrow Connector 14">
            <a:extLst>
              <a:ext uri="{FF2B5EF4-FFF2-40B4-BE49-F238E27FC236}">
                <a16:creationId xmlns:a16="http://schemas.microsoft.com/office/drawing/2014/main" id="{C6ADD94C-72D7-7866-F596-AE85DB725209}"/>
              </a:ext>
            </a:extLst>
          </p:cNvPr>
          <p:cNvCxnSpPr>
            <a:cxnSpLocks/>
          </p:cNvCxnSpPr>
          <p:nvPr/>
        </p:nvCxnSpPr>
        <p:spPr>
          <a:xfrm>
            <a:off x="10154754" y="1759133"/>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6D3FCF1F-1533-3684-9B03-F41D239D883A}"/>
              </a:ext>
            </a:extLst>
          </p:cNvPr>
          <p:cNvCxnSpPr>
            <a:cxnSpLocks/>
          </p:cNvCxnSpPr>
          <p:nvPr/>
        </p:nvCxnSpPr>
        <p:spPr>
          <a:xfrm>
            <a:off x="10154754" y="317853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D2EEF66-4EE7-2D89-6AA4-A865E3EA34F2}"/>
              </a:ext>
            </a:extLst>
          </p:cNvPr>
          <p:cNvCxnSpPr>
            <a:cxnSpLocks/>
          </p:cNvCxnSpPr>
          <p:nvPr/>
        </p:nvCxnSpPr>
        <p:spPr>
          <a:xfrm>
            <a:off x="10150460" y="3621870"/>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501980A6-3802-F8E0-2A81-9303BD6A9AD6}"/>
              </a:ext>
            </a:extLst>
          </p:cNvPr>
          <p:cNvCxnSpPr>
            <a:cxnSpLocks/>
          </p:cNvCxnSpPr>
          <p:nvPr/>
        </p:nvCxnSpPr>
        <p:spPr>
          <a:xfrm>
            <a:off x="10154754" y="436240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2053018-8AAC-DC4D-655A-6BE6AC38313D}"/>
              </a:ext>
            </a:extLst>
          </p:cNvPr>
          <p:cNvCxnSpPr>
            <a:cxnSpLocks/>
          </p:cNvCxnSpPr>
          <p:nvPr/>
        </p:nvCxnSpPr>
        <p:spPr>
          <a:xfrm>
            <a:off x="10144364" y="960187"/>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D52472AD-705F-20D5-5DEC-238E1F983504}"/>
              </a:ext>
            </a:extLst>
          </p:cNvPr>
          <p:cNvSpPr txBox="1"/>
          <p:nvPr/>
        </p:nvSpPr>
        <p:spPr>
          <a:xfrm>
            <a:off x="812800" y="6489610"/>
            <a:ext cx="10566400" cy="338554"/>
          </a:xfrm>
          <a:prstGeom prst="rect">
            <a:avLst/>
          </a:prstGeom>
          <a:noFill/>
        </p:spPr>
        <p:txBody>
          <a:bodyPr wrap="square">
            <a:spAutoFit/>
          </a:bodyPr>
          <a:lstStyle/>
          <a:p>
            <a:r>
              <a:rPr lang="en-IN" sz="1600" dirty="0"/>
              <a:t>Affirmative as Yes / No </a:t>
            </a:r>
            <a:r>
              <a:rPr lang="en-IN" sz="1600" b="1" dirty="0"/>
              <a:t>(</a:t>
            </a:r>
            <a:r>
              <a:rPr lang="en-IN" sz="1600" b="1" dirty="0">
                <a:solidFill>
                  <a:schemeClr val="accent6">
                    <a:lumMod val="75000"/>
                  </a:schemeClr>
                </a:solidFill>
              </a:rPr>
              <a:t>AY</a:t>
            </a:r>
            <a:r>
              <a:rPr lang="en-IN" sz="1600" b="1" dirty="0"/>
              <a:t>),  </a:t>
            </a:r>
            <a:r>
              <a:rPr lang="en-IN" sz="1600" dirty="0"/>
              <a:t>Affirmative with details </a:t>
            </a:r>
            <a:r>
              <a:rPr lang="en-IN" sz="1600" b="1" dirty="0"/>
              <a:t>(</a:t>
            </a:r>
            <a:r>
              <a:rPr lang="en-IN" sz="1600" b="1" dirty="0">
                <a:solidFill>
                  <a:srgbClr val="00B050"/>
                </a:solidFill>
              </a:rPr>
              <a:t>AD</a:t>
            </a:r>
            <a:r>
              <a:rPr lang="en-IN" sz="1600" b="1" dirty="0"/>
              <a:t>), </a:t>
            </a:r>
            <a:r>
              <a:rPr lang="en-IN" sz="1600" dirty="0"/>
              <a:t>Demonstrate </a:t>
            </a:r>
            <a:r>
              <a:rPr lang="en-IN" sz="1600" b="1" dirty="0"/>
              <a:t>(</a:t>
            </a:r>
            <a:r>
              <a:rPr lang="en-IN" sz="1600" b="1" dirty="0">
                <a:solidFill>
                  <a:schemeClr val="accent5">
                    <a:lumMod val="50000"/>
                  </a:schemeClr>
                </a:solidFill>
              </a:rPr>
              <a:t>DM</a:t>
            </a:r>
            <a:r>
              <a:rPr lang="en-IN" sz="1600" b="1" dirty="0"/>
              <a:t>), </a:t>
            </a:r>
            <a:r>
              <a:rPr lang="en-IN" sz="1600" dirty="0"/>
              <a:t>Declarative </a:t>
            </a:r>
            <a:r>
              <a:rPr lang="en-IN" sz="1600" b="1" dirty="0"/>
              <a:t>(</a:t>
            </a:r>
            <a:r>
              <a:rPr lang="en-IN" sz="1600" b="1" dirty="0">
                <a:solidFill>
                  <a:schemeClr val="accent2">
                    <a:lumMod val="75000"/>
                  </a:schemeClr>
                </a:solidFill>
              </a:rPr>
              <a:t>DL</a:t>
            </a:r>
            <a:r>
              <a:rPr lang="en-IN" sz="1600" b="1" dirty="0"/>
              <a:t>), </a:t>
            </a:r>
            <a:r>
              <a:rPr lang="en-IN" sz="1600" dirty="0"/>
              <a:t>Negative as No </a:t>
            </a:r>
            <a:r>
              <a:rPr lang="en-IN" sz="1600" b="1" dirty="0"/>
              <a:t>(</a:t>
            </a:r>
            <a:r>
              <a:rPr lang="en-IN" sz="1600" b="1" dirty="0">
                <a:solidFill>
                  <a:srgbClr val="FF0000"/>
                </a:solidFill>
              </a:rPr>
              <a:t>NN</a:t>
            </a:r>
            <a:r>
              <a:rPr lang="en-IN" sz="1600" b="1" dirty="0"/>
              <a:t>)</a:t>
            </a:r>
          </a:p>
        </p:txBody>
      </p:sp>
      <p:sp>
        <p:nvSpPr>
          <p:cNvPr id="23" name="TextBox 22">
            <a:extLst>
              <a:ext uri="{FF2B5EF4-FFF2-40B4-BE49-F238E27FC236}">
                <a16:creationId xmlns:a16="http://schemas.microsoft.com/office/drawing/2014/main" id="{69AC0F6C-50BF-29E4-240D-CA90CC6031DB}"/>
              </a:ext>
            </a:extLst>
          </p:cNvPr>
          <p:cNvSpPr txBox="1"/>
          <p:nvPr/>
        </p:nvSpPr>
        <p:spPr>
          <a:xfrm>
            <a:off x="10979695" y="775521"/>
            <a:ext cx="664755" cy="369332"/>
          </a:xfrm>
          <a:prstGeom prst="rect">
            <a:avLst/>
          </a:prstGeom>
          <a:noFill/>
        </p:spPr>
        <p:txBody>
          <a:bodyPr wrap="square">
            <a:spAutoFit/>
          </a:bodyPr>
          <a:lstStyle/>
          <a:p>
            <a:pPr algn="ctr"/>
            <a:r>
              <a:rPr lang="en-IN" b="1" dirty="0">
                <a:solidFill>
                  <a:srgbClr val="00B050"/>
                </a:solidFill>
              </a:rPr>
              <a:t>AD</a:t>
            </a:r>
          </a:p>
        </p:txBody>
      </p:sp>
      <p:sp>
        <p:nvSpPr>
          <p:cNvPr id="25" name="TextBox 24">
            <a:extLst>
              <a:ext uri="{FF2B5EF4-FFF2-40B4-BE49-F238E27FC236}">
                <a16:creationId xmlns:a16="http://schemas.microsoft.com/office/drawing/2014/main" id="{492F2071-1BAC-8CA7-F2C1-AEC3381EB9D2}"/>
              </a:ext>
            </a:extLst>
          </p:cNvPr>
          <p:cNvSpPr txBox="1"/>
          <p:nvPr/>
        </p:nvSpPr>
        <p:spPr>
          <a:xfrm>
            <a:off x="10979696" y="1568913"/>
            <a:ext cx="674914" cy="369332"/>
          </a:xfrm>
          <a:prstGeom prst="rect">
            <a:avLst/>
          </a:prstGeom>
          <a:noFill/>
        </p:spPr>
        <p:txBody>
          <a:bodyPr wrap="square">
            <a:spAutoFit/>
          </a:bodyPr>
          <a:lstStyle/>
          <a:p>
            <a:pPr algn="ctr"/>
            <a:r>
              <a:rPr lang="en-IN" b="1" dirty="0">
                <a:solidFill>
                  <a:schemeClr val="accent2">
                    <a:lumMod val="75000"/>
                  </a:schemeClr>
                </a:solidFill>
              </a:rPr>
              <a:t>DL</a:t>
            </a:r>
          </a:p>
        </p:txBody>
      </p:sp>
      <p:sp>
        <p:nvSpPr>
          <p:cNvPr id="26" name="TextBox 25">
            <a:extLst>
              <a:ext uri="{FF2B5EF4-FFF2-40B4-BE49-F238E27FC236}">
                <a16:creationId xmlns:a16="http://schemas.microsoft.com/office/drawing/2014/main" id="{4AE775EA-3838-9481-6735-C63278FBDD9B}"/>
              </a:ext>
            </a:extLst>
          </p:cNvPr>
          <p:cNvSpPr txBox="1"/>
          <p:nvPr/>
        </p:nvSpPr>
        <p:spPr>
          <a:xfrm>
            <a:off x="10979696" y="297654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sp>
        <p:nvSpPr>
          <p:cNvPr id="27" name="TextBox 26">
            <a:extLst>
              <a:ext uri="{FF2B5EF4-FFF2-40B4-BE49-F238E27FC236}">
                <a16:creationId xmlns:a16="http://schemas.microsoft.com/office/drawing/2014/main" id="{B4AE6FB5-5D0A-A47A-59D2-16333D3B2D30}"/>
              </a:ext>
            </a:extLst>
          </p:cNvPr>
          <p:cNvSpPr txBox="1"/>
          <p:nvPr/>
        </p:nvSpPr>
        <p:spPr>
          <a:xfrm>
            <a:off x="10979696" y="3437204"/>
            <a:ext cx="674914" cy="369332"/>
          </a:xfrm>
          <a:prstGeom prst="rect">
            <a:avLst/>
          </a:prstGeom>
          <a:noFill/>
        </p:spPr>
        <p:txBody>
          <a:bodyPr wrap="square">
            <a:spAutoFit/>
          </a:bodyPr>
          <a:lstStyle>
            <a:defPPr>
              <a:defRPr lang="en-US"/>
            </a:defPPr>
            <a:lvl1pPr algn="ctr">
              <a:defRPr b="1">
                <a:solidFill>
                  <a:schemeClr val="accent6">
                    <a:lumMod val="75000"/>
                  </a:schemeClr>
                </a:solidFill>
              </a:defRPr>
            </a:lvl1pPr>
          </a:lstStyle>
          <a:p>
            <a:r>
              <a:rPr lang="en-IN" dirty="0"/>
              <a:t>AY</a:t>
            </a:r>
          </a:p>
        </p:txBody>
      </p:sp>
      <p:sp>
        <p:nvSpPr>
          <p:cNvPr id="28" name="TextBox 27">
            <a:extLst>
              <a:ext uri="{FF2B5EF4-FFF2-40B4-BE49-F238E27FC236}">
                <a16:creationId xmlns:a16="http://schemas.microsoft.com/office/drawing/2014/main" id="{9C7C664C-165A-6EDB-ED2A-E5A330EB3B84}"/>
              </a:ext>
            </a:extLst>
          </p:cNvPr>
          <p:cNvSpPr txBox="1"/>
          <p:nvPr/>
        </p:nvSpPr>
        <p:spPr>
          <a:xfrm>
            <a:off x="10979696" y="4177735"/>
            <a:ext cx="674914"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sp>
        <p:nvSpPr>
          <p:cNvPr id="4" name="TextBox 3">
            <a:extLst>
              <a:ext uri="{FF2B5EF4-FFF2-40B4-BE49-F238E27FC236}">
                <a16:creationId xmlns:a16="http://schemas.microsoft.com/office/drawing/2014/main" id="{AA23EE1E-7D9D-ACB1-00BF-A46502C310D2}"/>
              </a:ext>
            </a:extLst>
          </p:cNvPr>
          <p:cNvSpPr txBox="1"/>
          <p:nvPr/>
        </p:nvSpPr>
        <p:spPr>
          <a:xfrm>
            <a:off x="387059" y="2863571"/>
            <a:ext cx="9750905" cy="3594702"/>
          </a:xfrm>
          <a:prstGeom prst="rect">
            <a:avLst/>
          </a:prstGeom>
          <a:noFill/>
          <a:ln w="25400" cmpd="dbl">
            <a:solidFill>
              <a:srgbClr val="F1A000"/>
            </a:solidFill>
          </a:ln>
        </p:spPr>
        <p:txBody>
          <a:bodyPr wrap="square">
            <a:spAutoFit/>
          </a:bodyPr>
          <a:lstStyle/>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an established plan for personnel needs at all levels (incl. future)</a:t>
            </a:r>
            <a:endParaRPr lang="en-IN" sz="2200"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an established recruitment policy?</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Applicants &amp; new personnel informed of the relevant personnel policies &amp; procedures</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CPE programmes for partners and staff</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Professional literature made available to the partners and staff</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conduct development programmes in specialized areas and industries</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94D190C-5AAE-794F-7F33-6E08A4370F5E}"/>
              </a:ext>
            </a:extLst>
          </p:cNvPr>
          <p:cNvSpPr txBox="1"/>
          <p:nvPr/>
        </p:nvSpPr>
        <p:spPr>
          <a:xfrm>
            <a:off x="387060" y="2384587"/>
            <a:ext cx="6256932" cy="461665"/>
          </a:xfrm>
          <a:prstGeom prst="rect">
            <a:avLst/>
          </a:prstGeom>
          <a:solidFill>
            <a:srgbClr val="30E845"/>
          </a:solidFill>
        </p:spPr>
        <p:txBody>
          <a:bodyPr wrap="square">
            <a:spAutoFit/>
          </a:bodyPr>
          <a:lstStyle/>
          <a:p>
            <a:r>
              <a:rPr lang="en-IN" sz="2400" b="1" dirty="0">
                <a:latin typeface="Calibri" panose="020F0502020204030204" pitchFamily="34" charset="0"/>
                <a:ea typeface="Calibri" panose="020F0502020204030204" pitchFamily="34" charset="0"/>
                <a:cs typeface="Calibri" panose="020F0502020204030204" pitchFamily="34" charset="0"/>
              </a:rPr>
              <a:t>Maintenance of professional skill and standards</a:t>
            </a:r>
          </a:p>
        </p:txBody>
      </p:sp>
      <p:cxnSp>
        <p:nvCxnSpPr>
          <p:cNvPr id="10" name="Straight Arrow Connector 9">
            <a:extLst>
              <a:ext uri="{FF2B5EF4-FFF2-40B4-BE49-F238E27FC236}">
                <a16:creationId xmlns:a16="http://schemas.microsoft.com/office/drawing/2014/main" id="{963DA18A-F994-FD8F-C669-59F403A05424}"/>
              </a:ext>
            </a:extLst>
          </p:cNvPr>
          <p:cNvCxnSpPr>
            <a:cxnSpLocks/>
          </p:cNvCxnSpPr>
          <p:nvPr/>
        </p:nvCxnSpPr>
        <p:spPr>
          <a:xfrm>
            <a:off x="10144594" y="514472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D274B46-0AED-6917-A831-E947005435F7}"/>
              </a:ext>
            </a:extLst>
          </p:cNvPr>
          <p:cNvSpPr txBox="1"/>
          <p:nvPr/>
        </p:nvSpPr>
        <p:spPr>
          <a:xfrm>
            <a:off x="10969536" y="4960055"/>
            <a:ext cx="674914"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cxnSp>
        <p:nvCxnSpPr>
          <p:cNvPr id="13" name="Straight Arrow Connector 12">
            <a:extLst>
              <a:ext uri="{FF2B5EF4-FFF2-40B4-BE49-F238E27FC236}">
                <a16:creationId xmlns:a16="http://schemas.microsoft.com/office/drawing/2014/main" id="{67C5AD88-0F67-01D5-8C90-BC8DD831D235}"/>
              </a:ext>
            </a:extLst>
          </p:cNvPr>
          <p:cNvCxnSpPr>
            <a:cxnSpLocks/>
          </p:cNvCxnSpPr>
          <p:nvPr/>
        </p:nvCxnSpPr>
        <p:spPr>
          <a:xfrm>
            <a:off x="10144594" y="569336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91FB9CBE-09E1-F3BC-BCB7-99C802C6086D}"/>
              </a:ext>
            </a:extLst>
          </p:cNvPr>
          <p:cNvSpPr txBox="1"/>
          <p:nvPr/>
        </p:nvSpPr>
        <p:spPr>
          <a:xfrm>
            <a:off x="10969536" y="5508695"/>
            <a:ext cx="674914"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cxnSp>
        <p:nvCxnSpPr>
          <p:cNvPr id="20" name="Straight Arrow Connector 19">
            <a:extLst>
              <a:ext uri="{FF2B5EF4-FFF2-40B4-BE49-F238E27FC236}">
                <a16:creationId xmlns:a16="http://schemas.microsoft.com/office/drawing/2014/main" id="{1A15E6E4-C17E-A03A-64F9-326E2874788B}"/>
              </a:ext>
            </a:extLst>
          </p:cNvPr>
          <p:cNvCxnSpPr>
            <a:cxnSpLocks/>
          </p:cNvCxnSpPr>
          <p:nvPr/>
        </p:nvCxnSpPr>
        <p:spPr>
          <a:xfrm>
            <a:off x="10150460" y="6202510"/>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110C6ED3-CAE1-F0CC-70CC-FA5E6EE33A72}"/>
              </a:ext>
            </a:extLst>
          </p:cNvPr>
          <p:cNvSpPr txBox="1"/>
          <p:nvPr/>
        </p:nvSpPr>
        <p:spPr>
          <a:xfrm>
            <a:off x="10979696" y="6017844"/>
            <a:ext cx="674914" cy="369332"/>
          </a:xfrm>
          <a:prstGeom prst="rect">
            <a:avLst/>
          </a:prstGeom>
          <a:noFill/>
        </p:spPr>
        <p:txBody>
          <a:bodyPr wrap="square">
            <a:spAutoFit/>
          </a:bodyPr>
          <a:lstStyle>
            <a:defPPr>
              <a:defRPr lang="en-US"/>
            </a:defPPr>
            <a:lvl1pPr algn="ctr">
              <a:defRPr b="1">
                <a:solidFill>
                  <a:srgbClr val="00B050"/>
                </a:solidFill>
              </a:defRPr>
            </a:lvl1pPr>
          </a:lstStyle>
          <a:p>
            <a:r>
              <a:rPr lang="en-IN" dirty="0"/>
              <a:t>AD</a:t>
            </a:r>
          </a:p>
        </p:txBody>
      </p:sp>
    </p:spTree>
    <p:extLst>
      <p:ext uri="{BB962C8B-B14F-4D97-AF65-F5344CB8AC3E}">
        <p14:creationId xmlns:p14="http://schemas.microsoft.com/office/powerpoint/2010/main" val="114046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7B6E49-3B6C-9E5D-F61A-02F285B06B39}"/>
              </a:ext>
            </a:extLst>
          </p:cNvPr>
          <p:cNvSpPr txBox="1"/>
          <p:nvPr/>
        </p:nvSpPr>
        <p:spPr>
          <a:xfrm>
            <a:off x="387060" y="643415"/>
            <a:ext cx="9750905" cy="3594702"/>
          </a:xfrm>
          <a:prstGeom prst="rect">
            <a:avLst/>
          </a:prstGeom>
          <a:noFill/>
          <a:ln w="25400" cmpd="dbl">
            <a:solidFill>
              <a:srgbClr val="F1A000"/>
            </a:solidFill>
          </a:ln>
        </p:spPr>
        <p:txBody>
          <a:bodyPr wrap="square">
            <a:spAutoFit/>
          </a:bodyPr>
          <a:lstStyle/>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written guidelines on the responsibilities, expected performance &amp; qualifications</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performance appraisal system for personnel</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 system of counselling on performance &amp; career opportunities</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 system of assigning audits based on experience and expertise of staff</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written guidelines for maintaining working papers (incl. templates)</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standardized forms, checklists, and questionnaires for conducting audit</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3D35D38-0AC9-EF72-A435-E8296F585A72}"/>
              </a:ext>
            </a:extLst>
          </p:cNvPr>
          <p:cNvSpPr txBox="1"/>
          <p:nvPr/>
        </p:nvSpPr>
        <p:spPr>
          <a:xfrm>
            <a:off x="387060" y="166256"/>
            <a:ext cx="4713260" cy="461665"/>
          </a:xfrm>
          <a:prstGeom prst="rect">
            <a:avLst/>
          </a:prstGeom>
          <a:solidFill>
            <a:srgbClr val="46DEBF"/>
          </a:solidFill>
        </p:spPr>
        <p:txBody>
          <a:bodyPr wrap="square">
            <a:spAutoFit/>
          </a:bodyPr>
          <a:lstStyle/>
          <a:p>
            <a:r>
              <a:rPr lang="en-IN" sz="2400" b="1" dirty="0">
                <a:latin typeface="Calibri" panose="020F0502020204030204" pitchFamily="34" charset="0"/>
                <a:ea typeface="Calibri" panose="020F0502020204030204" pitchFamily="34" charset="0"/>
                <a:cs typeface="Calibri" panose="020F0502020204030204" pitchFamily="34" charset="0"/>
              </a:rPr>
              <a:t>Staff Supervision and Development</a:t>
            </a:r>
          </a:p>
        </p:txBody>
      </p:sp>
      <p:cxnSp>
        <p:nvCxnSpPr>
          <p:cNvPr id="16" name="Straight Arrow Connector 15">
            <a:extLst>
              <a:ext uri="{FF2B5EF4-FFF2-40B4-BE49-F238E27FC236}">
                <a16:creationId xmlns:a16="http://schemas.microsoft.com/office/drawing/2014/main" id="{6D3FCF1F-1533-3684-9B03-F41D239D883A}"/>
              </a:ext>
            </a:extLst>
          </p:cNvPr>
          <p:cNvCxnSpPr>
            <a:cxnSpLocks/>
          </p:cNvCxnSpPr>
          <p:nvPr/>
        </p:nvCxnSpPr>
        <p:spPr>
          <a:xfrm>
            <a:off x="10154754" y="202029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D2EEF66-4EE7-2D89-6AA4-A865E3EA34F2}"/>
              </a:ext>
            </a:extLst>
          </p:cNvPr>
          <p:cNvCxnSpPr>
            <a:cxnSpLocks/>
          </p:cNvCxnSpPr>
          <p:nvPr/>
        </p:nvCxnSpPr>
        <p:spPr>
          <a:xfrm>
            <a:off x="10150460" y="2991950"/>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501980A6-3802-F8E0-2A81-9303BD6A9AD6}"/>
              </a:ext>
            </a:extLst>
          </p:cNvPr>
          <p:cNvCxnSpPr>
            <a:cxnSpLocks/>
          </p:cNvCxnSpPr>
          <p:nvPr/>
        </p:nvCxnSpPr>
        <p:spPr>
          <a:xfrm>
            <a:off x="10154754" y="399664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2053018-8AAC-DC4D-655A-6BE6AC38313D}"/>
              </a:ext>
            </a:extLst>
          </p:cNvPr>
          <p:cNvCxnSpPr>
            <a:cxnSpLocks/>
          </p:cNvCxnSpPr>
          <p:nvPr/>
        </p:nvCxnSpPr>
        <p:spPr>
          <a:xfrm>
            <a:off x="10144364" y="960187"/>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D52472AD-705F-20D5-5DEC-238E1F983504}"/>
              </a:ext>
            </a:extLst>
          </p:cNvPr>
          <p:cNvSpPr txBox="1"/>
          <p:nvPr/>
        </p:nvSpPr>
        <p:spPr>
          <a:xfrm>
            <a:off x="812800" y="5701876"/>
            <a:ext cx="10566400" cy="338554"/>
          </a:xfrm>
          <a:prstGeom prst="rect">
            <a:avLst/>
          </a:prstGeom>
          <a:noFill/>
        </p:spPr>
        <p:txBody>
          <a:bodyPr wrap="square">
            <a:spAutoFit/>
          </a:bodyPr>
          <a:lstStyle/>
          <a:p>
            <a:r>
              <a:rPr lang="en-IN" sz="1600" dirty="0"/>
              <a:t>Affirmative as Yes / No </a:t>
            </a:r>
            <a:r>
              <a:rPr lang="en-IN" sz="1600" b="1" dirty="0"/>
              <a:t>(</a:t>
            </a:r>
            <a:r>
              <a:rPr lang="en-IN" sz="1600" b="1" dirty="0">
                <a:solidFill>
                  <a:schemeClr val="accent6">
                    <a:lumMod val="75000"/>
                  </a:schemeClr>
                </a:solidFill>
              </a:rPr>
              <a:t>AY</a:t>
            </a:r>
            <a:r>
              <a:rPr lang="en-IN" sz="1600" b="1" dirty="0"/>
              <a:t>),  </a:t>
            </a:r>
            <a:r>
              <a:rPr lang="en-IN" sz="1600" dirty="0"/>
              <a:t>Affirmative with details </a:t>
            </a:r>
            <a:r>
              <a:rPr lang="en-IN" sz="1600" b="1" dirty="0"/>
              <a:t>(</a:t>
            </a:r>
            <a:r>
              <a:rPr lang="en-IN" sz="1600" b="1" dirty="0">
                <a:solidFill>
                  <a:srgbClr val="00B050"/>
                </a:solidFill>
              </a:rPr>
              <a:t>AD</a:t>
            </a:r>
            <a:r>
              <a:rPr lang="en-IN" sz="1600" b="1" dirty="0"/>
              <a:t>), </a:t>
            </a:r>
            <a:r>
              <a:rPr lang="en-IN" sz="1600" dirty="0"/>
              <a:t>Demonstrate </a:t>
            </a:r>
            <a:r>
              <a:rPr lang="en-IN" sz="1600" b="1" dirty="0"/>
              <a:t>(</a:t>
            </a:r>
            <a:r>
              <a:rPr lang="en-IN" sz="1600" b="1" dirty="0">
                <a:solidFill>
                  <a:schemeClr val="accent5">
                    <a:lumMod val="50000"/>
                  </a:schemeClr>
                </a:solidFill>
              </a:rPr>
              <a:t>DM</a:t>
            </a:r>
            <a:r>
              <a:rPr lang="en-IN" sz="1600" b="1" dirty="0"/>
              <a:t>), </a:t>
            </a:r>
            <a:r>
              <a:rPr lang="en-IN" sz="1600" dirty="0"/>
              <a:t>Declarative </a:t>
            </a:r>
            <a:r>
              <a:rPr lang="en-IN" sz="1600" b="1" dirty="0"/>
              <a:t>(</a:t>
            </a:r>
            <a:r>
              <a:rPr lang="en-IN" sz="1600" b="1" dirty="0">
                <a:solidFill>
                  <a:schemeClr val="accent2">
                    <a:lumMod val="75000"/>
                  </a:schemeClr>
                </a:solidFill>
              </a:rPr>
              <a:t>DL</a:t>
            </a:r>
            <a:r>
              <a:rPr lang="en-IN" sz="1600" b="1" dirty="0"/>
              <a:t>), </a:t>
            </a:r>
            <a:r>
              <a:rPr lang="en-IN" sz="1600" dirty="0"/>
              <a:t>Negative as No </a:t>
            </a:r>
            <a:r>
              <a:rPr lang="en-IN" sz="1600" b="1" dirty="0"/>
              <a:t>(</a:t>
            </a:r>
            <a:r>
              <a:rPr lang="en-IN" sz="1600" b="1" dirty="0">
                <a:solidFill>
                  <a:srgbClr val="FF0000"/>
                </a:solidFill>
              </a:rPr>
              <a:t>NN</a:t>
            </a:r>
            <a:r>
              <a:rPr lang="en-IN" sz="1600" b="1" dirty="0"/>
              <a:t>)</a:t>
            </a:r>
          </a:p>
        </p:txBody>
      </p:sp>
      <p:sp>
        <p:nvSpPr>
          <p:cNvPr id="23" name="TextBox 22">
            <a:extLst>
              <a:ext uri="{FF2B5EF4-FFF2-40B4-BE49-F238E27FC236}">
                <a16:creationId xmlns:a16="http://schemas.microsoft.com/office/drawing/2014/main" id="{69AC0F6C-50BF-29E4-240D-CA90CC6031DB}"/>
              </a:ext>
            </a:extLst>
          </p:cNvPr>
          <p:cNvSpPr txBox="1"/>
          <p:nvPr/>
        </p:nvSpPr>
        <p:spPr>
          <a:xfrm>
            <a:off x="10979695" y="775521"/>
            <a:ext cx="664755"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sp>
        <p:nvSpPr>
          <p:cNvPr id="26" name="TextBox 25">
            <a:extLst>
              <a:ext uri="{FF2B5EF4-FFF2-40B4-BE49-F238E27FC236}">
                <a16:creationId xmlns:a16="http://schemas.microsoft.com/office/drawing/2014/main" id="{4AE775EA-3838-9481-6735-C63278FBDD9B}"/>
              </a:ext>
            </a:extLst>
          </p:cNvPr>
          <p:cNvSpPr txBox="1"/>
          <p:nvPr/>
        </p:nvSpPr>
        <p:spPr>
          <a:xfrm>
            <a:off x="10979696" y="181830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sp>
        <p:nvSpPr>
          <p:cNvPr id="27" name="TextBox 26">
            <a:extLst>
              <a:ext uri="{FF2B5EF4-FFF2-40B4-BE49-F238E27FC236}">
                <a16:creationId xmlns:a16="http://schemas.microsoft.com/office/drawing/2014/main" id="{B4AE6FB5-5D0A-A47A-59D2-16333D3B2D30}"/>
              </a:ext>
            </a:extLst>
          </p:cNvPr>
          <p:cNvSpPr txBox="1"/>
          <p:nvPr/>
        </p:nvSpPr>
        <p:spPr>
          <a:xfrm>
            <a:off x="10979696" y="2807284"/>
            <a:ext cx="674914" cy="369332"/>
          </a:xfrm>
          <a:prstGeom prst="rect">
            <a:avLst/>
          </a:prstGeom>
          <a:noFill/>
        </p:spPr>
        <p:txBody>
          <a:bodyPr wrap="square">
            <a:spAutoFit/>
          </a:bodyPr>
          <a:lstStyle>
            <a:defPPr>
              <a:defRPr lang="en-US"/>
            </a:defPPr>
            <a:lvl1pPr algn="ctr">
              <a:defRPr b="1">
                <a:solidFill>
                  <a:schemeClr val="accent6">
                    <a:lumMod val="75000"/>
                  </a:schemeClr>
                </a:solidFill>
              </a:defRPr>
            </a:lvl1pPr>
          </a:lstStyle>
          <a:p>
            <a:r>
              <a:rPr lang="en-IN" dirty="0">
                <a:solidFill>
                  <a:srgbClr val="00B050"/>
                </a:solidFill>
              </a:rPr>
              <a:t>AD</a:t>
            </a:r>
          </a:p>
        </p:txBody>
      </p:sp>
      <p:sp>
        <p:nvSpPr>
          <p:cNvPr id="28" name="TextBox 27">
            <a:extLst>
              <a:ext uri="{FF2B5EF4-FFF2-40B4-BE49-F238E27FC236}">
                <a16:creationId xmlns:a16="http://schemas.microsoft.com/office/drawing/2014/main" id="{9C7C664C-165A-6EDB-ED2A-E5A330EB3B84}"/>
              </a:ext>
            </a:extLst>
          </p:cNvPr>
          <p:cNvSpPr txBox="1"/>
          <p:nvPr/>
        </p:nvSpPr>
        <p:spPr>
          <a:xfrm>
            <a:off x="10979696" y="3811975"/>
            <a:ext cx="674914"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cxnSp>
        <p:nvCxnSpPr>
          <p:cNvPr id="6" name="Straight Arrow Connector 5">
            <a:extLst>
              <a:ext uri="{FF2B5EF4-FFF2-40B4-BE49-F238E27FC236}">
                <a16:creationId xmlns:a16="http://schemas.microsoft.com/office/drawing/2014/main" id="{F017DA3A-2D01-CF30-23AF-008E29DB6246}"/>
              </a:ext>
            </a:extLst>
          </p:cNvPr>
          <p:cNvCxnSpPr>
            <a:cxnSpLocks/>
          </p:cNvCxnSpPr>
          <p:nvPr/>
        </p:nvCxnSpPr>
        <p:spPr>
          <a:xfrm>
            <a:off x="10164914" y="245717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0874BBD8-A89C-16E6-031E-048DFAFFB231}"/>
              </a:ext>
            </a:extLst>
          </p:cNvPr>
          <p:cNvSpPr txBox="1"/>
          <p:nvPr/>
        </p:nvSpPr>
        <p:spPr>
          <a:xfrm>
            <a:off x="10989856" y="225518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cxnSp>
        <p:nvCxnSpPr>
          <p:cNvPr id="11" name="Straight Arrow Connector 10">
            <a:extLst>
              <a:ext uri="{FF2B5EF4-FFF2-40B4-BE49-F238E27FC236}">
                <a16:creationId xmlns:a16="http://schemas.microsoft.com/office/drawing/2014/main" id="{15DE1AF1-C5D8-38DD-ECDF-CC508F31E630}"/>
              </a:ext>
            </a:extLst>
          </p:cNvPr>
          <p:cNvCxnSpPr>
            <a:cxnSpLocks/>
          </p:cNvCxnSpPr>
          <p:nvPr/>
        </p:nvCxnSpPr>
        <p:spPr>
          <a:xfrm>
            <a:off x="10164914" y="350365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FFF95EEA-97FD-6C3E-4828-3E01DBAC26A9}"/>
              </a:ext>
            </a:extLst>
          </p:cNvPr>
          <p:cNvSpPr txBox="1"/>
          <p:nvPr/>
        </p:nvSpPr>
        <p:spPr>
          <a:xfrm>
            <a:off x="10989856" y="330166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spTree>
    <p:extLst>
      <p:ext uri="{BB962C8B-B14F-4D97-AF65-F5344CB8AC3E}">
        <p14:creationId xmlns:p14="http://schemas.microsoft.com/office/powerpoint/2010/main" val="3225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7B6E49-3B6C-9E5D-F61A-02F285B06B39}"/>
              </a:ext>
            </a:extLst>
          </p:cNvPr>
          <p:cNvSpPr txBox="1"/>
          <p:nvPr/>
        </p:nvSpPr>
        <p:spPr>
          <a:xfrm>
            <a:off x="387060" y="643415"/>
            <a:ext cx="9750905" cy="2071208"/>
          </a:xfrm>
          <a:prstGeom prst="rect">
            <a:avLst/>
          </a:prstGeom>
          <a:noFill/>
          <a:ln w="25400" cmpd="dbl">
            <a:solidFill>
              <a:srgbClr val="F1A000"/>
            </a:solidFill>
          </a:ln>
        </p:spPr>
        <p:txBody>
          <a:bodyPr wrap="square">
            <a:spAutoFit/>
          </a:bodyPr>
          <a:lstStyle/>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record retention procedures including security aspects</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maintains detailed records and time stamp (inc. bills) of client and assignment</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maintains staff register</a:t>
            </a:r>
          </a:p>
          <a:p>
            <a:pPr marL="342900" indent="-342900" algn="just">
              <a:lnSpc>
                <a:spcPct val="150000"/>
              </a:lnSpc>
              <a:buFontTx/>
              <a:buChar char="-"/>
            </a:pPr>
            <a:r>
              <a:rPr lang="en-US" sz="2200" dirty="0">
                <a:latin typeface="Calibri" panose="020F0502020204030204" pitchFamily="34" charset="0"/>
                <a:ea typeface="Calibri" panose="020F0502020204030204" pitchFamily="34" charset="0"/>
                <a:cs typeface="Calibri" panose="020F0502020204030204" pitchFamily="34" charset="0"/>
              </a:rPr>
              <a:t>PU have a library (physical or digital) with publications of the ICAI</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3D35D38-0AC9-EF72-A435-E8296F585A72}"/>
              </a:ext>
            </a:extLst>
          </p:cNvPr>
          <p:cNvSpPr txBox="1"/>
          <p:nvPr/>
        </p:nvSpPr>
        <p:spPr>
          <a:xfrm>
            <a:off x="387060" y="166256"/>
            <a:ext cx="2904780" cy="461665"/>
          </a:xfrm>
          <a:prstGeom prst="rect">
            <a:avLst/>
          </a:prstGeom>
          <a:solidFill>
            <a:srgbClr val="5B9BD5"/>
          </a:solidFill>
        </p:spPr>
        <p:txBody>
          <a:bodyPr wrap="square">
            <a:spAutoFit/>
          </a:bodyPr>
          <a:lstStyle/>
          <a:p>
            <a:r>
              <a:rPr lang="en-IN" sz="2400" b="1" dirty="0">
                <a:latin typeface="Calibri" panose="020F0502020204030204" pitchFamily="34" charset="0"/>
                <a:ea typeface="Calibri" panose="020F0502020204030204" pitchFamily="34" charset="0"/>
                <a:cs typeface="Calibri" panose="020F0502020204030204" pitchFamily="34" charset="0"/>
              </a:rPr>
              <a:t>Office Administration</a:t>
            </a:r>
          </a:p>
        </p:txBody>
      </p:sp>
      <p:cxnSp>
        <p:nvCxnSpPr>
          <p:cNvPr id="16" name="Straight Arrow Connector 15">
            <a:extLst>
              <a:ext uri="{FF2B5EF4-FFF2-40B4-BE49-F238E27FC236}">
                <a16:creationId xmlns:a16="http://schemas.microsoft.com/office/drawing/2014/main" id="{6D3FCF1F-1533-3684-9B03-F41D239D883A}"/>
              </a:ext>
            </a:extLst>
          </p:cNvPr>
          <p:cNvCxnSpPr>
            <a:cxnSpLocks/>
          </p:cNvCxnSpPr>
          <p:nvPr/>
        </p:nvCxnSpPr>
        <p:spPr>
          <a:xfrm>
            <a:off x="10154754" y="151229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F2053018-8AAC-DC4D-655A-6BE6AC38313D}"/>
              </a:ext>
            </a:extLst>
          </p:cNvPr>
          <p:cNvCxnSpPr>
            <a:cxnSpLocks/>
          </p:cNvCxnSpPr>
          <p:nvPr/>
        </p:nvCxnSpPr>
        <p:spPr>
          <a:xfrm>
            <a:off x="10144364" y="960187"/>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D52472AD-705F-20D5-5DEC-238E1F983504}"/>
              </a:ext>
            </a:extLst>
          </p:cNvPr>
          <p:cNvSpPr txBox="1"/>
          <p:nvPr/>
        </p:nvSpPr>
        <p:spPr>
          <a:xfrm>
            <a:off x="812800" y="4970356"/>
            <a:ext cx="10566400" cy="338554"/>
          </a:xfrm>
          <a:prstGeom prst="rect">
            <a:avLst/>
          </a:prstGeom>
          <a:noFill/>
        </p:spPr>
        <p:txBody>
          <a:bodyPr wrap="square">
            <a:spAutoFit/>
          </a:bodyPr>
          <a:lstStyle/>
          <a:p>
            <a:r>
              <a:rPr lang="en-IN" sz="1600" dirty="0"/>
              <a:t>Affirmative as Yes / No </a:t>
            </a:r>
            <a:r>
              <a:rPr lang="en-IN" sz="1600" b="1" dirty="0"/>
              <a:t>(</a:t>
            </a:r>
            <a:r>
              <a:rPr lang="en-IN" sz="1600" b="1" dirty="0">
                <a:solidFill>
                  <a:schemeClr val="accent6">
                    <a:lumMod val="75000"/>
                  </a:schemeClr>
                </a:solidFill>
              </a:rPr>
              <a:t>AY</a:t>
            </a:r>
            <a:r>
              <a:rPr lang="en-IN" sz="1600" b="1" dirty="0"/>
              <a:t>),  </a:t>
            </a:r>
            <a:r>
              <a:rPr lang="en-IN" sz="1600" dirty="0"/>
              <a:t>Affirmative with details </a:t>
            </a:r>
            <a:r>
              <a:rPr lang="en-IN" sz="1600" b="1" dirty="0"/>
              <a:t>(</a:t>
            </a:r>
            <a:r>
              <a:rPr lang="en-IN" sz="1600" b="1" dirty="0">
                <a:solidFill>
                  <a:srgbClr val="00B050"/>
                </a:solidFill>
              </a:rPr>
              <a:t>AD</a:t>
            </a:r>
            <a:r>
              <a:rPr lang="en-IN" sz="1600" b="1" dirty="0"/>
              <a:t>), </a:t>
            </a:r>
            <a:r>
              <a:rPr lang="en-IN" sz="1600" dirty="0"/>
              <a:t>Demonstrate </a:t>
            </a:r>
            <a:r>
              <a:rPr lang="en-IN" sz="1600" b="1" dirty="0"/>
              <a:t>(</a:t>
            </a:r>
            <a:r>
              <a:rPr lang="en-IN" sz="1600" b="1" dirty="0">
                <a:solidFill>
                  <a:schemeClr val="accent5">
                    <a:lumMod val="50000"/>
                  </a:schemeClr>
                </a:solidFill>
              </a:rPr>
              <a:t>DM</a:t>
            </a:r>
            <a:r>
              <a:rPr lang="en-IN" sz="1600" b="1" dirty="0"/>
              <a:t>), </a:t>
            </a:r>
            <a:r>
              <a:rPr lang="en-IN" sz="1600" dirty="0"/>
              <a:t>Declarative </a:t>
            </a:r>
            <a:r>
              <a:rPr lang="en-IN" sz="1600" b="1" dirty="0"/>
              <a:t>(</a:t>
            </a:r>
            <a:r>
              <a:rPr lang="en-IN" sz="1600" b="1" dirty="0">
                <a:solidFill>
                  <a:schemeClr val="accent2">
                    <a:lumMod val="75000"/>
                  </a:schemeClr>
                </a:solidFill>
              </a:rPr>
              <a:t>DL</a:t>
            </a:r>
            <a:r>
              <a:rPr lang="en-IN" sz="1600" b="1" dirty="0"/>
              <a:t>), </a:t>
            </a:r>
            <a:r>
              <a:rPr lang="en-IN" sz="1600" dirty="0"/>
              <a:t>Negative as No </a:t>
            </a:r>
            <a:r>
              <a:rPr lang="en-IN" sz="1600" b="1" dirty="0"/>
              <a:t>(</a:t>
            </a:r>
            <a:r>
              <a:rPr lang="en-IN" sz="1600" b="1" dirty="0">
                <a:solidFill>
                  <a:srgbClr val="FF0000"/>
                </a:solidFill>
              </a:rPr>
              <a:t>NN</a:t>
            </a:r>
            <a:r>
              <a:rPr lang="en-IN" sz="1600" b="1" dirty="0"/>
              <a:t>)</a:t>
            </a:r>
          </a:p>
        </p:txBody>
      </p:sp>
      <p:sp>
        <p:nvSpPr>
          <p:cNvPr id="23" name="TextBox 22">
            <a:extLst>
              <a:ext uri="{FF2B5EF4-FFF2-40B4-BE49-F238E27FC236}">
                <a16:creationId xmlns:a16="http://schemas.microsoft.com/office/drawing/2014/main" id="{69AC0F6C-50BF-29E4-240D-CA90CC6031DB}"/>
              </a:ext>
            </a:extLst>
          </p:cNvPr>
          <p:cNvSpPr txBox="1"/>
          <p:nvPr/>
        </p:nvSpPr>
        <p:spPr>
          <a:xfrm>
            <a:off x="10979695" y="775521"/>
            <a:ext cx="664755"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sp>
        <p:nvSpPr>
          <p:cNvPr id="26" name="TextBox 25">
            <a:extLst>
              <a:ext uri="{FF2B5EF4-FFF2-40B4-BE49-F238E27FC236}">
                <a16:creationId xmlns:a16="http://schemas.microsoft.com/office/drawing/2014/main" id="{4AE775EA-3838-9481-6735-C63278FBDD9B}"/>
              </a:ext>
            </a:extLst>
          </p:cNvPr>
          <p:cNvSpPr txBox="1"/>
          <p:nvPr/>
        </p:nvSpPr>
        <p:spPr>
          <a:xfrm>
            <a:off x="10979696" y="131030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cxnSp>
        <p:nvCxnSpPr>
          <p:cNvPr id="6" name="Straight Arrow Connector 5">
            <a:extLst>
              <a:ext uri="{FF2B5EF4-FFF2-40B4-BE49-F238E27FC236}">
                <a16:creationId xmlns:a16="http://schemas.microsoft.com/office/drawing/2014/main" id="{F017DA3A-2D01-CF30-23AF-008E29DB6246}"/>
              </a:ext>
            </a:extLst>
          </p:cNvPr>
          <p:cNvCxnSpPr>
            <a:cxnSpLocks/>
          </p:cNvCxnSpPr>
          <p:nvPr/>
        </p:nvCxnSpPr>
        <p:spPr>
          <a:xfrm>
            <a:off x="10164914" y="201013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0874BBD8-A89C-16E6-031E-048DFAFFB231}"/>
              </a:ext>
            </a:extLst>
          </p:cNvPr>
          <p:cNvSpPr txBox="1"/>
          <p:nvPr/>
        </p:nvSpPr>
        <p:spPr>
          <a:xfrm>
            <a:off x="10989856" y="1808146"/>
            <a:ext cx="674914" cy="369332"/>
          </a:xfrm>
          <a:prstGeom prst="rect">
            <a:avLst/>
          </a:prstGeom>
          <a:noFill/>
        </p:spPr>
        <p:txBody>
          <a:bodyPr wrap="square">
            <a:spAutoFit/>
          </a:bodyPr>
          <a:lstStyle/>
          <a:p>
            <a:pPr algn="ctr"/>
            <a:r>
              <a:rPr lang="en-IN" b="1" dirty="0">
                <a:solidFill>
                  <a:schemeClr val="accent5">
                    <a:lumMod val="50000"/>
                  </a:schemeClr>
                </a:solidFill>
              </a:rPr>
              <a:t>DM</a:t>
            </a:r>
          </a:p>
        </p:txBody>
      </p:sp>
      <p:cxnSp>
        <p:nvCxnSpPr>
          <p:cNvPr id="15" name="Straight Arrow Connector 14">
            <a:extLst>
              <a:ext uri="{FF2B5EF4-FFF2-40B4-BE49-F238E27FC236}">
                <a16:creationId xmlns:a16="http://schemas.microsoft.com/office/drawing/2014/main" id="{9758830A-862C-2E86-FAD5-F3722DDDB39D}"/>
              </a:ext>
            </a:extLst>
          </p:cNvPr>
          <p:cNvCxnSpPr>
            <a:cxnSpLocks/>
          </p:cNvCxnSpPr>
          <p:nvPr/>
        </p:nvCxnSpPr>
        <p:spPr>
          <a:xfrm>
            <a:off x="10164914" y="2482801"/>
            <a:ext cx="56111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9BF55805-84A8-0BDF-7EE6-1A95D49AF21B}"/>
              </a:ext>
            </a:extLst>
          </p:cNvPr>
          <p:cNvSpPr txBox="1"/>
          <p:nvPr/>
        </p:nvSpPr>
        <p:spPr>
          <a:xfrm>
            <a:off x="10989856" y="2298135"/>
            <a:ext cx="674914" cy="369332"/>
          </a:xfrm>
          <a:prstGeom prst="rect">
            <a:avLst/>
          </a:prstGeom>
          <a:noFill/>
        </p:spPr>
        <p:txBody>
          <a:bodyPr wrap="square">
            <a:spAutoFit/>
          </a:bodyPr>
          <a:lstStyle>
            <a:defPPr>
              <a:defRPr lang="en-US"/>
            </a:defPPr>
            <a:lvl1pPr algn="ctr">
              <a:defRPr b="1">
                <a:solidFill>
                  <a:schemeClr val="accent5">
                    <a:lumMod val="50000"/>
                  </a:schemeClr>
                </a:solidFill>
              </a:defRPr>
            </a:lvl1pPr>
          </a:lstStyle>
          <a:p>
            <a:r>
              <a:rPr lang="en-IN" dirty="0"/>
              <a:t>DM</a:t>
            </a:r>
          </a:p>
        </p:txBody>
      </p:sp>
    </p:spTree>
    <p:extLst>
      <p:ext uri="{BB962C8B-B14F-4D97-AF65-F5344CB8AC3E}">
        <p14:creationId xmlns:p14="http://schemas.microsoft.com/office/powerpoint/2010/main" val="416453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F66C2-A20F-FDF5-9956-FDC54EFD0D72}"/>
            </a:ext>
          </a:extLst>
        </p:cNvPr>
        <p:cNvGrpSpPr/>
        <p:nvPr/>
      </p:nvGrpSpPr>
      <p:grpSpPr>
        <a:xfrm>
          <a:off x="0" y="0"/>
          <a:ext cx="0" cy="0"/>
          <a:chOff x="0" y="0"/>
          <a:chExt cx="0" cy="0"/>
        </a:xfrm>
      </p:grpSpPr>
      <p:graphicFrame>
        <p:nvGraphicFramePr>
          <p:cNvPr id="5" name="Object 4">
            <a:hlinkClick r:id="rId3"/>
            <a:extLst>
              <a:ext uri="{FF2B5EF4-FFF2-40B4-BE49-F238E27FC236}">
                <a16:creationId xmlns:a16="http://schemas.microsoft.com/office/drawing/2014/main" id="{E2E80F6C-456D-09FC-756E-15BDFAAA9D93}"/>
              </a:ext>
            </a:extLst>
          </p:cNvPr>
          <p:cNvGraphicFramePr>
            <a:graphicFrameLocks noChangeAspect="1"/>
          </p:cNvGraphicFramePr>
          <p:nvPr>
            <p:extLst>
              <p:ext uri="{D42A27DB-BD31-4B8C-83A1-F6EECF244321}">
                <p14:modId xmlns:p14="http://schemas.microsoft.com/office/powerpoint/2010/main" val="1423012864"/>
              </p:ext>
            </p:extLst>
          </p:nvPr>
        </p:nvGraphicFramePr>
        <p:xfrm>
          <a:off x="2162175" y="1652588"/>
          <a:ext cx="2513013" cy="3554412"/>
        </p:xfrm>
        <a:graphic>
          <a:graphicData uri="http://schemas.openxmlformats.org/presentationml/2006/ole">
            <mc:AlternateContent xmlns:mc="http://schemas.openxmlformats.org/markup-compatibility/2006">
              <mc:Choice xmlns:v="urn:schemas-microsoft-com:vml" Requires="v">
                <p:oleObj name="Acrobat Document" r:id="rId4" imgW="4533723" imgH="6415694" progId="Acrobat.Document.DC">
                  <p:embed/>
                </p:oleObj>
              </mc:Choice>
              <mc:Fallback>
                <p:oleObj name="Acrobat Document" r:id="rId4" imgW="4533723" imgH="6415694" progId="Acrobat.Document.DC">
                  <p:embed/>
                  <p:pic>
                    <p:nvPicPr>
                      <p:cNvPr id="5" name="Object 4">
                        <a:hlinkClick r:id="rId3"/>
                        <a:extLst>
                          <a:ext uri="{FF2B5EF4-FFF2-40B4-BE49-F238E27FC236}">
                            <a16:creationId xmlns:a16="http://schemas.microsoft.com/office/drawing/2014/main" id="{E2E80F6C-456D-09FC-756E-15BDFAAA9D93}"/>
                          </a:ext>
                        </a:extLst>
                      </p:cNvPr>
                      <p:cNvPicPr/>
                      <p:nvPr/>
                    </p:nvPicPr>
                    <p:blipFill>
                      <a:blip r:embed="rId5"/>
                      <a:stretch>
                        <a:fillRect/>
                      </a:stretch>
                    </p:blipFill>
                    <p:spPr>
                      <a:xfrm>
                        <a:off x="2162175" y="1652588"/>
                        <a:ext cx="2513013" cy="35544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3A40BB2-07F3-2130-08A4-63BD770C228F}"/>
              </a:ext>
            </a:extLst>
          </p:cNvPr>
          <p:cNvSpPr txBox="1"/>
          <p:nvPr/>
        </p:nvSpPr>
        <p:spPr>
          <a:xfrm>
            <a:off x="1292085" y="1299578"/>
            <a:ext cx="4253948" cy="307777"/>
          </a:xfrm>
          <a:prstGeom prst="rect">
            <a:avLst/>
          </a:prstGeom>
          <a:noFill/>
        </p:spPr>
        <p:txBody>
          <a:bodyPr wrap="square">
            <a:spAutoFit/>
          </a:bodyPr>
          <a:lstStyle/>
          <a:p>
            <a:pPr algn="ctr"/>
            <a:r>
              <a:rPr lang="en-IN" sz="1400" b="1" dirty="0"/>
              <a:t>Tech. </a:t>
            </a:r>
            <a:r>
              <a:rPr lang="en-IN" sz="1400" b="1" dirty="0" err="1"/>
              <a:t>Proff</a:t>
            </a:r>
            <a:r>
              <a:rPr lang="en-IN" sz="1400" b="1" dirty="0"/>
              <a:t>. Ethical Standards - Illustration</a:t>
            </a:r>
          </a:p>
        </p:txBody>
      </p:sp>
      <p:graphicFrame>
        <p:nvGraphicFramePr>
          <p:cNvPr id="10" name="Object 9">
            <a:hlinkClick r:id="rId6"/>
            <a:extLst>
              <a:ext uri="{FF2B5EF4-FFF2-40B4-BE49-F238E27FC236}">
                <a16:creationId xmlns:a16="http://schemas.microsoft.com/office/drawing/2014/main" id="{605062E2-480F-9FC4-B64D-F98E58A7DCAF}"/>
              </a:ext>
            </a:extLst>
          </p:cNvPr>
          <p:cNvGraphicFramePr>
            <a:graphicFrameLocks noChangeAspect="1"/>
          </p:cNvGraphicFramePr>
          <p:nvPr>
            <p:extLst>
              <p:ext uri="{D42A27DB-BD31-4B8C-83A1-F6EECF244321}">
                <p14:modId xmlns:p14="http://schemas.microsoft.com/office/powerpoint/2010/main" val="547722330"/>
              </p:ext>
            </p:extLst>
          </p:nvPr>
        </p:nvGraphicFramePr>
        <p:xfrm>
          <a:off x="6861279" y="1947472"/>
          <a:ext cx="2289633" cy="2963055"/>
        </p:xfrm>
        <a:graphic>
          <a:graphicData uri="http://schemas.openxmlformats.org/presentationml/2006/ole">
            <mc:AlternateContent xmlns:mc="http://schemas.openxmlformats.org/markup-compatibility/2006">
              <mc:Choice xmlns:v="urn:schemas-microsoft-com:vml" Requires="v">
                <p:oleObj name="Acrobat Document" r:id="rId7" imgW="3886052" imgH="5029200" progId="Acrobat.Document.DC">
                  <p:embed/>
                </p:oleObj>
              </mc:Choice>
              <mc:Fallback>
                <p:oleObj name="Acrobat Document" r:id="rId7" imgW="3886052" imgH="5029200" progId="Acrobat.Document.DC">
                  <p:embed/>
                  <p:pic>
                    <p:nvPicPr>
                      <p:cNvPr id="10" name="Object 9">
                        <a:hlinkClick r:id="rId6"/>
                        <a:extLst>
                          <a:ext uri="{FF2B5EF4-FFF2-40B4-BE49-F238E27FC236}">
                            <a16:creationId xmlns:a16="http://schemas.microsoft.com/office/drawing/2014/main" id="{605062E2-480F-9FC4-B64D-F98E58A7DCAF}"/>
                          </a:ext>
                        </a:extLst>
                      </p:cNvPr>
                      <p:cNvPicPr/>
                      <p:nvPr/>
                    </p:nvPicPr>
                    <p:blipFill>
                      <a:blip r:embed="rId8"/>
                      <a:stretch>
                        <a:fillRect/>
                      </a:stretch>
                    </p:blipFill>
                    <p:spPr>
                      <a:xfrm>
                        <a:off x="6861279" y="1947472"/>
                        <a:ext cx="2289633" cy="296305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04B506F2-AF84-9B1C-6AD0-8E8FFFBCECD8}"/>
              </a:ext>
            </a:extLst>
          </p:cNvPr>
          <p:cNvSpPr txBox="1"/>
          <p:nvPr/>
        </p:nvSpPr>
        <p:spPr>
          <a:xfrm>
            <a:off x="6207111" y="1299578"/>
            <a:ext cx="3597967" cy="307777"/>
          </a:xfrm>
          <a:prstGeom prst="rect">
            <a:avLst/>
          </a:prstGeom>
          <a:noFill/>
        </p:spPr>
        <p:txBody>
          <a:bodyPr wrap="square">
            <a:spAutoFit/>
          </a:bodyPr>
          <a:lstStyle>
            <a:defPPr>
              <a:defRPr lang="en-US"/>
            </a:defPPr>
            <a:lvl1pPr algn="ctr">
              <a:defRPr sz="1400" b="1"/>
            </a:lvl1pPr>
          </a:lstStyle>
          <a:p>
            <a:r>
              <a:rPr lang="en-IN" dirty="0"/>
              <a:t>Simulated PU Scenario for Peer Review</a:t>
            </a:r>
          </a:p>
        </p:txBody>
      </p:sp>
    </p:spTree>
    <p:extLst>
      <p:ext uri="{BB962C8B-B14F-4D97-AF65-F5344CB8AC3E}">
        <p14:creationId xmlns:p14="http://schemas.microsoft.com/office/powerpoint/2010/main" val="72328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C69D9-7429-A9C3-F058-ACAB472CAFDC}"/>
              </a:ext>
            </a:extLst>
          </p:cNvPr>
          <p:cNvSpPr txBox="1"/>
          <p:nvPr/>
        </p:nvSpPr>
        <p:spPr>
          <a:xfrm>
            <a:off x="4390011" y="121756"/>
            <a:ext cx="3411977" cy="461665"/>
          </a:xfrm>
          <a:prstGeom prst="rect">
            <a:avLst/>
          </a:prstGeom>
          <a:noFill/>
        </p:spPr>
        <p:txBody>
          <a:bodyPr wrap="square">
            <a:spAutoFit/>
          </a:bodyPr>
          <a:lstStyle/>
          <a:p>
            <a:pPr algn="ctr"/>
            <a:r>
              <a:rPr lang="en-IN" sz="2400" b="1" dirty="0">
                <a:latin typeface="Calibri" panose="020F0502020204030204" pitchFamily="34" charset="0"/>
                <a:ea typeface="Calibri" panose="020F0502020204030204" pitchFamily="34" charset="0"/>
                <a:cs typeface="Calibri" panose="020F0502020204030204" pitchFamily="34" charset="0"/>
              </a:rPr>
              <a:t>Peer Review Reporting</a:t>
            </a:r>
          </a:p>
        </p:txBody>
      </p:sp>
      <p:sp>
        <p:nvSpPr>
          <p:cNvPr id="14" name="TextBox 13">
            <a:extLst>
              <a:ext uri="{FF2B5EF4-FFF2-40B4-BE49-F238E27FC236}">
                <a16:creationId xmlns:a16="http://schemas.microsoft.com/office/drawing/2014/main" id="{B61FCBC2-976B-A5AB-6F36-50812DEEF06E}"/>
              </a:ext>
            </a:extLst>
          </p:cNvPr>
          <p:cNvSpPr txBox="1"/>
          <p:nvPr/>
        </p:nvSpPr>
        <p:spPr>
          <a:xfrm>
            <a:off x="1016282" y="1585475"/>
            <a:ext cx="6935022" cy="400110"/>
          </a:xfrm>
          <a:prstGeom prst="rect">
            <a:avLst/>
          </a:prstGeom>
          <a:noFill/>
          <a:ln w="25400" cmpd="dbl">
            <a:solidFill>
              <a:srgbClr val="FF0000">
                <a:alpha val="64000"/>
              </a:srgbClr>
            </a:solidFill>
          </a:ln>
        </p:spPr>
        <p:txBody>
          <a:bodyPr wrap="square">
            <a:spAutoFit/>
          </a:bodyPr>
          <a:lstStyle/>
          <a:p>
            <a:r>
              <a:rPr lang="en-IN" sz="2000" b="1" i="1" u="sng" dirty="0">
                <a:latin typeface="Calibri" panose="020F0502020204030204" pitchFamily="34" charset="0"/>
                <a:ea typeface="Calibri" panose="020F0502020204030204" pitchFamily="34" charset="0"/>
                <a:cs typeface="Calibri" panose="020F0502020204030204" pitchFamily="34" charset="0"/>
              </a:rPr>
              <a:t>Reviewer qualifies the report,</a:t>
            </a:r>
            <a:r>
              <a:rPr lang="en-IN" sz="2000" i="1" dirty="0">
                <a:latin typeface="Calibri" panose="020F0502020204030204" pitchFamily="34" charset="0"/>
                <a:ea typeface="Calibri" panose="020F0502020204030204" pitchFamily="34" charset="0"/>
                <a:cs typeface="Calibri" panose="020F0502020204030204" pitchFamily="34" charset="0"/>
              </a:rPr>
              <a:t> due to one ore more of following:</a:t>
            </a:r>
          </a:p>
        </p:txBody>
      </p:sp>
      <p:sp>
        <p:nvSpPr>
          <p:cNvPr id="16" name="TextBox 15">
            <a:extLst>
              <a:ext uri="{FF2B5EF4-FFF2-40B4-BE49-F238E27FC236}">
                <a16:creationId xmlns:a16="http://schemas.microsoft.com/office/drawing/2014/main" id="{DBD654EB-F28C-0866-62B1-20A733B2B757}"/>
              </a:ext>
            </a:extLst>
          </p:cNvPr>
          <p:cNvSpPr txBox="1"/>
          <p:nvPr/>
        </p:nvSpPr>
        <p:spPr>
          <a:xfrm>
            <a:off x="1016282" y="2712838"/>
            <a:ext cx="3514123" cy="369332"/>
          </a:xfrm>
          <a:prstGeom prst="rect">
            <a:avLst/>
          </a:prstGeom>
          <a:noFill/>
        </p:spPr>
        <p:txBody>
          <a:bodyPr wrap="square">
            <a:spAutoFit/>
          </a:bodyPr>
          <a:lstStyle/>
          <a:p>
            <a:pPr algn="r"/>
            <a:r>
              <a:rPr lang="en-IN" sz="1800" b="1" i="1" dirty="0">
                <a:latin typeface="Calibri" panose="020F0502020204030204" pitchFamily="34" charset="0"/>
                <a:ea typeface="Calibri" panose="020F0502020204030204" pitchFamily="34" charset="0"/>
                <a:cs typeface="Calibri" panose="020F0502020204030204" pitchFamily="34" charset="0"/>
              </a:rPr>
              <a:t>Non-compliance with any of</a:t>
            </a:r>
            <a:endParaRPr lang="en-IN" dirty="0"/>
          </a:p>
        </p:txBody>
      </p:sp>
      <p:sp>
        <p:nvSpPr>
          <p:cNvPr id="17" name="Rectangle: Rounded Corners 16">
            <a:extLst>
              <a:ext uri="{FF2B5EF4-FFF2-40B4-BE49-F238E27FC236}">
                <a16:creationId xmlns:a16="http://schemas.microsoft.com/office/drawing/2014/main" id="{286C2607-C90D-059E-CFA3-F348AD5887FF}"/>
              </a:ext>
            </a:extLst>
          </p:cNvPr>
          <p:cNvSpPr/>
          <p:nvPr/>
        </p:nvSpPr>
        <p:spPr>
          <a:xfrm>
            <a:off x="5008277" y="2256807"/>
            <a:ext cx="5604602" cy="1340645"/>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ü"/>
            </a:pPr>
            <a:r>
              <a:rPr lang="en-US">
                <a:solidFill>
                  <a:schemeClr val="tx1"/>
                </a:solidFill>
              </a:rPr>
              <a:t>technical standards</a:t>
            </a:r>
          </a:p>
          <a:p>
            <a:pPr marL="285750" indent="-285750">
              <a:buFont typeface="Wingdings" panose="05000000000000000000" pitchFamily="2" charset="2"/>
              <a:buChar char="ü"/>
            </a:pPr>
            <a:r>
              <a:rPr lang="en-US">
                <a:solidFill>
                  <a:schemeClr val="tx1"/>
                </a:solidFill>
              </a:rPr>
              <a:t>professional standards</a:t>
            </a:r>
          </a:p>
          <a:p>
            <a:pPr marL="285750" indent="-285750">
              <a:buFont typeface="Wingdings" panose="05000000000000000000" pitchFamily="2" charset="2"/>
              <a:buChar char="ü"/>
            </a:pPr>
            <a:r>
              <a:rPr lang="en-US">
                <a:solidFill>
                  <a:schemeClr val="tx1"/>
                </a:solidFill>
              </a:rPr>
              <a:t>ethical standards</a:t>
            </a:r>
          </a:p>
          <a:p>
            <a:pPr marL="285750" indent="-285750">
              <a:buFont typeface="Wingdings" panose="05000000000000000000" pitchFamily="2" charset="2"/>
              <a:buChar char="ü"/>
            </a:pPr>
            <a:r>
              <a:rPr lang="en-US">
                <a:solidFill>
                  <a:schemeClr val="tx1"/>
                </a:solidFill>
              </a:rPr>
              <a:t>quality control policies and procedures</a:t>
            </a:r>
            <a:endParaRPr lang="en-IN" dirty="0">
              <a:solidFill>
                <a:schemeClr val="tx1"/>
              </a:solidFill>
            </a:endParaRPr>
          </a:p>
        </p:txBody>
      </p:sp>
      <p:sp>
        <p:nvSpPr>
          <p:cNvPr id="18" name="Rectangle: Rounded Corners 17">
            <a:extLst>
              <a:ext uri="{FF2B5EF4-FFF2-40B4-BE49-F238E27FC236}">
                <a16:creationId xmlns:a16="http://schemas.microsoft.com/office/drawing/2014/main" id="{B06B21FB-A3DB-7565-B78F-1604436235AE}"/>
              </a:ext>
            </a:extLst>
          </p:cNvPr>
          <p:cNvSpPr/>
          <p:nvPr/>
        </p:nvSpPr>
        <p:spPr>
          <a:xfrm>
            <a:off x="5008277" y="3760581"/>
            <a:ext cx="5604602" cy="595777"/>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ü"/>
            </a:pPr>
            <a:r>
              <a:rPr lang="en-US" b="1" i="1" dirty="0">
                <a:solidFill>
                  <a:schemeClr val="tx1"/>
                </a:solidFill>
              </a:rPr>
              <a:t>Deficiency</a:t>
            </a:r>
            <a:r>
              <a:rPr lang="en-US" dirty="0">
                <a:solidFill>
                  <a:schemeClr val="tx1"/>
                </a:solidFill>
              </a:rPr>
              <a:t> in quality control system</a:t>
            </a:r>
            <a:endParaRPr lang="en-IN" dirty="0">
              <a:solidFill>
                <a:schemeClr val="tx1"/>
              </a:solidFill>
            </a:endParaRPr>
          </a:p>
        </p:txBody>
      </p:sp>
      <p:sp>
        <p:nvSpPr>
          <p:cNvPr id="19" name="Left Brace 18">
            <a:extLst>
              <a:ext uri="{FF2B5EF4-FFF2-40B4-BE49-F238E27FC236}">
                <a16:creationId xmlns:a16="http://schemas.microsoft.com/office/drawing/2014/main" id="{71DB4BC6-75C0-BA12-05F2-BD46D8ECA9F0}"/>
              </a:ext>
            </a:extLst>
          </p:cNvPr>
          <p:cNvSpPr/>
          <p:nvPr/>
        </p:nvSpPr>
        <p:spPr>
          <a:xfrm>
            <a:off x="4601925" y="2159531"/>
            <a:ext cx="514829" cy="147594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20" name="Rectangle: Rounded Corners 19">
            <a:extLst>
              <a:ext uri="{FF2B5EF4-FFF2-40B4-BE49-F238E27FC236}">
                <a16:creationId xmlns:a16="http://schemas.microsoft.com/office/drawing/2014/main" id="{FF9D8446-A998-CF5D-3FCD-F64800031B25}"/>
              </a:ext>
            </a:extLst>
          </p:cNvPr>
          <p:cNvSpPr/>
          <p:nvPr/>
        </p:nvSpPr>
        <p:spPr>
          <a:xfrm>
            <a:off x="5008277" y="4481460"/>
            <a:ext cx="5604602" cy="595777"/>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ü"/>
            </a:pPr>
            <a:r>
              <a:rPr lang="en-US" b="1" i="1" dirty="0">
                <a:solidFill>
                  <a:schemeClr val="tx1"/>
                </a:solidFill>
              </a:rPr>
              <a:t>Non-existence</a:t>
            </a:r>
            <a:r>
              <a:rPr lang="en-US" i="1" dirty="0">
                <a:solidFill>
                  <a:schemeClr val="tx1"/>
                </a:solidFill>
              </a:rPr>
              <a:t> of adequate training programs for staff</a:t>
            </a:r>
            <a:endParaRPr lang="en-IN" i="1" dirty="0">
              <a:solidFill>
                <a:schemeClr val="tx1"/>
              </a:solidFill>
            </a:endParaRPr>
          </a:p>
        </p:txBody>
      </p:sp>
    </p:spTree>
    <p:extLst>
      <p:ext uri="{BB962C8B-B14F-4D97-AF65-F5344CB8AC3E}">
        <p14:creationId xmlns:p14="http://schemas.microsoft.com/office/powerpoint/2010/main" val="82068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3D9B13-3692-35FA-2C95-7061B69ED6BE}"/>
              </a:ext>
            </a:extLst>
          </p:cNvPr>
          <p:cNvSpPr txBox="1"/>
          <p:nvPr/>
        </p:nvSpPr>
        <p:spPr>
          <a:xfrm>
            <a:off x="1245140" y="1684026"/>
            <a:ext cx="4328809" cy="1815882"/>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Peer Review Board of ICAI </a:t>
            </a:r>
          </a:p>
          <a:p>
            <a:pPr algn="ctr"/>
            <a:r>
              <a:rPr lang="en-US" sz="2800" dirty="0">
                <a:latin typeface="Cambria" panose="02040503050406030204" pitchFamily="18" charset="0"/>
                <a:ea typeface="Cambria" panose="02040503050406030204" pitchFamily="18" charset="0"/>
              </a:rPr>
              <a:t>and</a:t>
            </a:r>
            <a:endParaRPr lang="en-IN" sz="2800" dirty="0">
              <a:latin typeface="Cambria" panose="02040503050406030204" pitchFamily="18" charset="0"/>
              <a:ea typeface="Cambria" panose="02040503050406030204" pitchFamily="18" charset="0"/>
            </a:endParaRPr>
          </a:p>
          <a:p>
            <a:pPr algn="ctr"/>
            <a:r>
              <a:rPr lang="en-IN" sz="2800" dirty="0">
                <a:latin typeface="Cambria" panose="02040503050406030204" pitchFamily="18" charset="0"/>
                <a:ea typeface="Cambria" panose="02040503050406030204" pitchFamily="18" charset="0"/>
              </a:rPr>
              <a:t>Hyderabad Branch of SIRC of ICAI</a:t>
            </a:r>
          </a:p>
        </p:txBody>
      </p:sp>
      <p:sp>
        <p:nvSpPr>
          <p:cNvPr id="5" name="TextBox 4">
            <a:extLst>
              <a:ext uri="{FF2B5EF4-FFF2-40B4-BE49-F238E27FC236}">
                <a16:creationId xmlns:a16="http://schemas.microsoft.com/office/drawing/2014/main" id="{D3996445-5259-BA67-CB16-E91823D69A4A}"/>
              </a:ext>
            </a:extLst>
          </p:cNvPr>
          <p:cNvSpPr txBox="1"/>
          <p:nvPr/>
        </p:nvSpPr>
        <p:spPr>
          <a:xfrm>
            <a:off x="2939467" y="5059357"/>
            <a:ext cx="6094428" cy="1785104"/>
          </a:xfrm>
          <a:prstGeom prst="rect">
            <a:avLst/>
          </a:prstGeom>
          <a:noFill/>
        </p:spPr>
        <p:txBody>
          <a:bodyPr wrap="square">
            <a:spAutoFit/>
          </a:bodyPr>
          <a:lstStyle/>
          <a:p>
            <a:pPr algn="ctr">
              <a:spcBef>
                <a:spcPts val="0"/>
              </a:spcBef>
            </a:pPr>
            <a:r>
              <a:rPr lang="en-IN" b="1" dirty="0"/>
              <a:t>VIJAY SRINIVAS KOTHAPALLI</a:t>
            </a:r>
            <a:endParaRPr lang="en-IN" sz="2400" b="1" dirty="0"/>
          </a:p>
          <a:p>
            <a:pPr algn="ctr">
              <a:spcBef>
                <a:spcPts val="0"/>
              </a:spcBef>
            </a:pPr>
            <a:r>
              <a:rPr lang="en-IN" sz="1200" b="1" dirty="0"/>
              <a:t>M.Com., | FCA | LLB | CISA | CFE | CC | IP(IBBI)</a:t>
            </a:r>
            <a:endParaRPr lang="en-IN" sz="1100" b="1" dirty="0"/>
          </a:p>
          <a:p>
            <a:pPr algn="ctr">
              <a:spcBef>
                <a:spcPts val="0"/>
              </a:spcBef>
            </a:pPr>
            <a:endParaRPr lang="en-IN" sz="1400" b="1" dirty="0"/>
          </a:p>
          <a:p>
            <a:pPr algn="ctr">
              <a:spcBef>
                <a:spcPts val="0"/>
              </a:spcBef>
            </a:pPr>
            <a:r>
              <a:rPr lang="en-IN" sz="1600" b="1" dirty="0"/>
              <a:t>Partner</a:t>
            </a:r>
          </a:p>
          <a:p>
            <a:pPr algn="ctr">
              <a:spcBef>
                <a:spcPts val="0"/>
              </a:spcBef>
            </a:pPr>
            <a:r>
              <a:rPr lang="en-IN" b="1" dirty="0"/>
              <a:t>C Ramachandram &amp; Co.,</a:t>
            </a:r>
            <a:endParaRPr lang="en-IN" sz="2000" b="1" dirty="0"/>
          </a:p>
          <a:p>
            <a:pPr algn="ctr">
              <a:spcBef>
                <a:spcPts val="0"/>
              </a:spcBef>
            </a:pPr>
            <a:r>
              <a:rPr lang="en-IN" sz="1400" b="1" dirty="0"/>
              <a:t>Chartered Accountants</a:t>
            </a:r>
          </a:p>
          <a:p>
            <a:pPr algn="ctr">
              <a:spcBef>
                <a:spcPts val="0"/>
              </a:spcBef>
            </a:pPr>
            <a:r>
              <a:rPr lang="en-IN" sz="1400" b="1" dirty="0"/>
              <a:t>Hyderabad</a:t>
            </a:r>
            <a:endParaRPr lang="en-IN" b="1" dirty="0"/>
          </a:p>
        </p:txBody>
      </p:sp>
      <p:sp>
        <p:nvSpPr>
          <p:cNvPr id="7" name="TextBox 6">
            <a:extLst>
              <a:ext uri="{FF2B5EF4-FFF2-40B4-BE49-F238E27FC236}">
                <a16:creationId xmlns:a16="http://schemas.microsoft.com/office/drawing/2014/main" id="{C05C0DD7-D2DA-8FB8-E819-80945D617DDA}"/>
              </a:ext>
            </a:extLst>
          </p:cNvPr>
          <p:cNvSpPr txBox="1"/>
          <p:nvPr/>
        </p:nvSpPr>
        <p:spPr>
          <a:xfrm>
            <a:off x="7659217" y="2330357"/>
            <a:ext cx="2749356" cy="523220"/>
          </a:xfrm>
          <a:prstGeom prst="rect">
            <a:avLst/>
          </a:prstGeom>
          <a:noFill/>
        </p:spPr>
        <p:txBody>
          <a:bodyPr wrap="square">
            <a:spAutoFit/>
          </a:bodyPr>
          <a:lstStyle/>
          <a:p>
            <a:pPr algn="ctr"/>
            <a:r>
              <a:rPr lang="en-IN" sz="2800" dirty="0">
                <a:latin typeface="Cambria" panose="02040503050406030204" pitchFamily="18" charset="0"/>
                <a:ea typeface="Cambria" panose="02040503050406030204" pitchFamily="18" charset="0"/>
              </a:rPr>
              <a:t>Members of ICAI</a:t>
            </a:r>
          </a:p>
        </p:txBody>
      </p:sp>
      <p:sp>
        <p:nvSpPr>
          <p:cNvPr id="8" name="TextBox 7">
            <a:extLst>
              <a:ext uri="{FF2B5EF4-FFF2-40B4-BE49-F238E27FC236}">
                <a16:creationId xmlns:a16="http://schemas.microsoft.com/office/drawing/2014/main" id="{0BEDAFC7-2F3A-7658-1C3E-654C3F27BC86}"/>
              </a:ext>
            </a:extLst>
          </p:cNvPr>
          <p:cNvSpPr txBox="1"/>
          <p:nvPr/>
        </p:nvSpPr>
        <p:spPr>
          <a:xfrm>
            <a:off x="3616451" y="-94529"/>
            <a:ext cx="5433321" cy="1446550"/>
          </a:xfrm>
          <a:prstGeom prst="rect">
            <a:avLst/>
          </a:prstGeom>
          <a:noFill/>
        </p:spPr>
        <p:txBody>
          <a:bodyPr wrap="square">
            <a:spAutoFit/>
          </a:bodyPr>
          <a:lstStyle/>
          <a:p>
            <a:pPr algn="ctr"/>
            <a:r>
              <a:rPr lang="en-IN" sz="8800" dirty="0">
                <a:latin typeface="Cambria" panose="02040503050406030204" pitchFamily="18" charset="0"/>
                <a:ea typeface="Cambria" panose="02040503050406030204" pitchFamily="18" charset="0"/>
              </a:rPr>
              <a:t>Thank you</a:t>
            </a:r>
            <a:endParaRPr lang="en-IN" sz="36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14056E2-7A13-AA57-9E49-0579CD78A51D}"/>
              </a:ext>
            </a:extLst>
          </p:cNvPr>
          <p:cNvSpPr txBox="1"/>
          <p:nvPr/>
        </p:nvSpPr>
        <p:spPr>
          <a:xfrm>
            <a:off x="6164094" y="2343433"/>
            <a:ext cx="474224" cy="646331"/>
          </a:xfrm>
          <a:prstGeom prst="rect">
            <a:avLst/>
          </a:prstGeom>
          <a:noFill/>
        </p:spPr>
        <p:txBody>
          <a:bodyPr wrap="square">
            <a:spAutoFit/>
          </a:bodyPr>
          <a:lstStyle/>
          <a:p>
            <a:pPr algn="ctr"/>
            <a:r>
              <a:rPr lang="en-IN" sz="3600" dirty="0"/>
              <a:t>&amp;</a:t>
            </a:r>
            <a:endParaRPr lang="en-IN" dirty="0"/>
          </a:p>
        </p:txBody>
      </p:sp>
      <p:sp>
        <p:nvSpPr>
          <p:cNvPr id="9" name="TextBox 8">
            <a:extLst>
              <a:ext uri="{FF2B5EF4-FFF2-40B4-BE49-F238E27FC236}">
                <a16:creationId xmlns:a16="http://schemas.microsoft.com/office/drawing/2014/main" id="{9EA836A3-47A6-3D0E-8648-B4FD114F2642}"/>
              </a:ext>
            </a:extLst>
          </p:cNvPr>
          <p:cNvSpPr txBox="1"/>
          <p:nvPr/>
        </p:nvSpPr>
        <p:spPr>
          <a:xfrm>
            <a:off x="2025091" y="3791253"/>
            <a:ext cx="3023565" cy="461665"/>
          </a:xfrm>
          <a:prstGeom prst="rect">
            <a:avLst/>
          </a:prstGeom>
          <a:noFill/>
        </p:spPr>
        <p:txBody>
          <a:bodyPr wrap="square">
            <a:spAutoFit/>
          </a:bodyPr>
          <a:lstStyle/>
          <a:p>
            <a:pPr algn="ctr"/>
            <a:r>
              <a:rPr lang="en-IN" sz="2400" dirty="0">
                <a:solidFill>
                  <a:srgbClr val="002060"/>
                </a:solidFill>
                <a:latin typeface="Cambria" panose="02040503050406030204" pitchFamily="18" charset="0"/>
                <a:ea typeface="Cambria" panose="02040503050406030204" pitchFamily="18" charset="0"/>
              </a:rPr>
              <a:t>for the opportunity</a:t>
            </a:r>
          </a:p>
        </p:txBody>
      </p:sp>
      <p:sp>
        <p:nvSpPr>
          <p:cNvPr id="11" name="TextBox 10">
            <a:extLst>
              <a:ext uri="{FF2B5EF4-FFF2-40B4-BE49-F238E27FC236}">
                <a16:creationId xmlns:a16="http://schemas.microsoft.com/office/drawing/2014/main" id="{1E8597EC-77D6-0921-8C62-39BD096A1133}"/>
              </a:ext>
            </a:extLst>
          </p:cNvPr>
          <p:cNvSpPr txBox="1"/>
          <p:nvPr/>
        </p:nvSpPr>
        <p:spPr>
          <a:xfrm>
            <a:off x="7148935" y="3791253"/>
            <a:ext cx="3769920" cy="461665"/>
          </a:xfrm>
          <a:prstGeom prst="rect">
            <a:avLst/>
          </a:prstGeom>
          <a:noFill/>
        </p:spPr>
        <p:txBody>
          <a:bodyPr wrap="square">
            <a:spAutoFit/>
          </a:bodyPr>
          <a:lstStyle/>
          <a:p>
            <a:pPr algn="ctr"/>
            <a:r>
              <a:rPr lang="en-IN" sz="2400" dirty="0">
                <a:solidFill>
                  <a:srgbClr val="002060"/>
                </a:solidFill>
                <a:latin typeface="Cambria" panose="02040503050406030204" pitchFamily="18" charset="0"/>
                <a:ea typeface="Cambria" panose="02040503050406030204" pitchFamily="18" charset="0"/>
              </a:rPr>
              <a:t>for the active participation</a:t>
            </a:r>
          </a:p>
        </p:txBody>
      </p:sp>
    </p:spTree>
    <p:extLst>
      <p:ext uri="{BB962C8B-B14F-4D97-AF65-F5344CB8AC3E}">
        <p14:creationId xmlns:p14="http://schemas.microsoft.com/office/powerpoint/2010/main" val="386079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706F803C-D322-4C8D-6B0A-BFB4DFC256C1}"/>
              </a:ext>
            </a:extLst>
          </p:cNvPr>
          <p:cNvSpPr>
            <a:spLocks noGrp="1"/>
          </p:cNvSpPr>
          <p:nvPr>
            <p:ph type="title"/>
          </p:nvPr>
        </p:nvSpPr>
        <p:spPr>
          <a:xfrm>
            <a:off x="623392" y="476672"/>
            <a:ext cx="2483768" cy="547464"/>
          </a:xfrm>
        </p:spPr>
        <p:txBody>
          <a:bodyPr>
            <a:normAutofit fontScale="90000"/>
          </a:bodyPr>
          <a:lstStyle/>
          <a:p>
            <a:r>
              <a:rPr lang="en-IN" u="sng" dirty="0">
                <a:solidFill>
                  <a:schemeClr val="tx1"/>
                </a:solidFill>
              </a:rPr>
              <a:t>Disclaimer</a:t>
            </a:r>
            <a:endParaRPr u="sng" dirty="0">
              <a:solidFill>
                <a:schemeClr val="tx1"/>
              </a:solidFill>
            </a:endParaRPr>
          </a:p>
        </p:txBody>
      </p:sp>
      <p:sp>
        <p:nvSpPr>
          <p:cNvPr id="3" name="Content Placeholder 13">
            <a:extLst>
              <a:ext uri="{FF2B5EF4-FFF2-40B4-BE49-F238E27FC236}">
                <a16:creationId xmlns:a16="http://schemas.microsoft.com/office/drawing/2014/main" id="{DC219B4F-BEB7-C399-2037-1001DD08FA7D}"/>
              </a:ext>
            </a:extLst>
          </p:cNvPr>
          <p:cNvSpPr>
            <a:spLocks noGrp="1"/>
          </p:cNvSpPr>
          <p:nvPr>
            <p:ph idx="1"/>
          </p:nvPr>
        </p:nvSpPr>
        <p:spPr>
          <a:xfrm>
            <a:off x="623392" y="1196752"/>
            <a:ext cx="11089232" cy="5472608"/>
          </a:xfrm>
        </p:spPr>
        <p:txBody>
          <a:bodyPr>
            <a:normAutofit/>
          </a:bodyPr>
          <a:lstStyle/>
          <a:p>
            <a:pPr marL="0" indent="0" algn="just">
              <a:lnSpc>
                <a:spcPct val="150000"/>
              </a:lnSpc>
              <a:buNone/>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The views and opinions expressed in this presentation are those of the presenter and do not necessarily replace independent professional judgement, nor is endorsed by organisers of the session. Examples included within this presentation are only for illustrative purposes. They may not be utilised in real-world situations as they are based only on very limited information available through public sources. Assumptions made within the examples are not reflective of the position of the entities mentioned above. Source of images used in presentation are from Peer Review Manual issued by ICAI.</a:t>
            </a:r>
          </a:p>
          <a:p>
            <a:pPr marL="0" indent="0" algn="just">
              <a:lnSpc>
                <a:spcPct val="150000"/>
              </a:lnSpc>
              <a:buNone/>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The presenter neither is endorsing nor is recommending any of the tools or applications discussed during the presentation and are only used as examples.</a:t>
            </a:r>
          </a:p>
        </p:txBody>
      </p:sp>
    </p:spTree>
    <p:extLst>
      <p:ext uri="{BB962C8B-B14F-4D97-AF65-F5344CB8AC3E}">
        <p14:creationId xmlns:p14="http://schemas.microsoft.com/office/powerpoint/2010/main" val="372896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470ED91-7A3E-53B5-0BB7-F149A357C9C1}"/>
              </a:ext>
            </a:extLst>
          </p:cNvPr>
          <p:cNvGrpSpPr/>
          <p:nvPr/>
        </p:nvGrpSpPr>
        <p:grpSpPr>
          <a:xfrm>
            <a:off x="1122223" y="1174171"/>
            <a:ext cx="5060373" cy="1384995"/>
            <a:chOff x="1122223" y="1174171"/>
            <a:chExt cx="5060373" cy="1384995"/>
          </a:xfrm>
        </p:grpSpPr>
        <p:sp>
          <p:nvSpPr>
            <p:cNvPr id="7" name="TextBox 6">
              <a:extLst>
                <a:ext uri="{FF2B5EF4-FFF2-40B4-BE49-F238E27FC236}">
                  <a16:creationId xmlns:a16="http://schemas.microsoft.com/office/drawing/2014/main" id="{36B274FF-163A-A700-B501-7A457CD172B5}"/>
                </a:ext>
              </a:extLst>
            </p:cNvPr>
            <p:cNvSpPr txBox="1"/>
            <p:nvPr/>
          </p:nvSpPr>
          <p:spPr>
            <a:xfrm>
              <a:off x="1623585" y="1575673"/>
              <a:ext cx="4268066" cy="523220"/>
            </a:xfrm>
            <a:prstGeom prst="rect">
              <a:avLst/>
            </a:prstGeom>
            <a:noFill/>
          </p:spPr>
          <p:txBody>
            <a:bodyPr wrap="square">
              <a:spAutoFit/>
            </a:bodyPr>
            <a:lstStyle/>
            <a:p>
              <a:pPr algn="ctr"/>
              <a:r>
                <a:rPr lang="en-IN" sz="2800" b="1" dirty="0">
                  <a:latin typeface="Calibri" panose="020F0502020204030204" pitchFamily="34" charset="0"/>
                  <a:ea typeface="Calibri" panose="020F0502020204030204" pitchFamily="34" charset="0"/>
                  <a:cs typeface="Calibri" panose="020F0502020204030204" pitchFamily="34" charset="0"/>
                </a:rPr>
                <a:t>Audit is a </a:t>
              </a:r>
              <a:r>
                <a:rPr lang="en-IN" sz="2800" b="1" dirty="0">
                  <a:solidFill>
                    <a:srgbClr val="C00000"/>
                  </a:solidFill>
                  <a:latin typeface="Calibri" panose="020F0502020204030204" pitchFamily="34" charset="0"/>
                  <a:ea typeface="Calibri" panose="020F0502020204030204" pitchFamily="34" charset="0"/>
                  <a:cs typeface="Calibri" panose="020F0502020204030204" pitchFamily="34" charset="0"/>
                </a:rPr>
                <a:t>Serious</a:t>
              </a:r>
              <a:r>
                <a:rPr lang="en-IN" sz="2800" b="1" dirty="0">
                  <a:latin typeface="Calibri" panose="020F0502020204030204" pitchFamily="34" charset="0"/>
                  <a:ea typeface="Calibri" panose="020F0502020204030204" pitchFamily="34" charset="0"/>
                  <a:cs typeface="Calibri" panose="020F0502020204030204" pitchFamily="34" charset="0"/>
                </a:rPr>
                <a:t> Business</a:t>
              </a:r>
            </a:p>
          </p:txBody>
        </p:sp>
        <p:sp>
          <p:nvSpPr>
            <p:cNvPr id="2" name="Speech Bubble: Oval 1">
              <a:extLst>
                <a:ext uri="{FF2B5EF4-FFF2-40B4-BE49-F238E27FC236}">
                  <a16:creationId xmlns:a16="http://schemas.microsoft.com/office/drawing/2014/main" id="{187AC624-0697-6F7D-5F82-D91D763493A4}"/>
                </a:ext>
              </a:extLst>
            </p:cNvPr>
            <p:cNvSpPr/>
            <p:nvPr/>
          </p:nvSpPr>
          <p:spPr>
            <a:xfrm>
              <a:off x="1122223" y="1174171"/>
              <a:ext cx="5060373" cy="1384995"/>
            </a:xfrm>
            <a:prstGeom prst="wedgeEllipseCallout">
              <a:avLst>
                <a:gd name="adj1" fmla="val -37876"/>
                <a:gd name="adj2" fmla="val 9476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grpSp>
      <p:sp>
        <p:nvSpPr>
          <p:cNvPr id="8" name="TextBox 7">
            <a:extLst>
              <a:ext uri="{FF2B5EF4-FFF2-40B4-BE49-F238E27FC236}">
                <a16:creationId xmlns:a16="http://schemas.microsoft.com/office/drawing/2014/main" id="{A067B604-DDF9-484C-0148-6BD7F84D6545}"/>
              </a:ext>
            </a:extLst>
          </p:cNvPr>
          <p:cNvSpPr txBox="1"/>
          <p:nvPr/>
        </p:nvSpPr>
        <p:spPr>
          <a:xfrm>
            <a:off x="4522650" y="3583772"/>
            <a:ext cx="6408594" cy="523220"/>
          </a:xfrm>
          <a:prstGeom prst="rect">
            <a:avLst/>
          </a:prstGeom>
          <a:noFill/>
        </p:spPr>
        <p:txBody>
          <a:bodyPr wrap="square">
            <a:spAutoFit/>
          </a:bodyPr>
          <a:lstStyle/>
          <a:p>
            <a:r>
              <a:rPr lang="en-IN" sz="2800" b="1" dirty="0">
                <a:latin typeface="Calibri" panose="020F0502020204030204" pitchFamily="34" charset="0"/>
                <a:ea typeface="Calibri" panose="020F0502020204030204" pitchFamily="34" charset="0"/>
                <a:cs typeface="Calibri" panose="020F0502020204030204" pitchFamily="34" charset="0"/>
              </a:rPr>
              <a:t>Peer Reviewer shall evaluate</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Speech Bubble: Oval 2">
            <a:extLst>
              <a:ext uri="{FF2B5EF4-FFF2-40B4-BE49-F238E27FC236}">
                <a16:creationId xmlns:a16="http://schemas.microsoft.com/office/drawing/2014/main" id="{F095217C-FEB7-89B4-0E6E-6ED4627E3F5B}"/>
              </a:ext>
            </a:extLst>
          </p:cNvPr>
          <p:cNvSpPr/>
          <p:nvPr/>
        </p:nvSpPr>
        <p:spPr>
          <a:xfrm>
            <a:off x="3969332" y="2960668"/>
            <a:ext cx="6961912" cy="2702376"/>
          </a:xfrm>
          <a:prstGeom prst="wedgeEllipseCallout">
            <a:avLst>
              <a:gd name="adj1" fmla="val 56033"/>
              <a:gd name="adj2" fmla="val 46735"/>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grpSp>
        <p:nvGrpSpPr>
          <p:cNvPr id="9" name="Group 8">
            <a:extLst>
              <a:ext uri="{FF2B5EF4-FFF2-40B4-BE49-F238E27FC236}">
                <a16:creationId xmlns:a16="http://schemas.microsoft.com/office/drawing/2014/main" id="{7E5CE2CE-2A77-9B89-521A-12FC8C7D2D08}"/>
              </a:ext>
            </a:extLst>
          </p:cNvPr>
          <p:cNvGrpSpPr/>
          <p:nvPr/>
        </p:nvGrpSpPr>
        <p:grpSpPr>
          <a:xfrm>
            <a:off x="9736281" y="124691"/>
            <a:ext cx="2119746" cy="787878"/>
            <a:chOff x="5112327" y="93518"/>
            <a:chExt cx="2119746" cy="787878"/>
          </a:xfrm>
        </p:grpSpPr>
        <p:sp>
          <p:nvSpPr>
            <p:cNvPr id="5" name="TextBox 4">
              <a:extLst>
                <a:ext uri="{FF2B5EF4-FFF2-40B4-BE49-F238E27FC236}">
                  <a16:creationId xmlns:a16="http://schemas.microsoft.com/office/drawing/2014/main" id="{1DC63EF3-40DA-7163-1F74-E1BEF3AEC819}"/>
                </a:ext>
              </a:extLst>
            </p:cNvPr>
            <p:cNvSpPr txBox="1"/>
            <p:nvPr/>
          </p:nvSpPr>
          <p:spPr>
            <a:xfrm>
              <a:off x="5311489" y="188590"/>
              <a:ext cx="1742213" cy="523220"/>
            </a:xfrm>
            <a:prstGeom prst="rect">
              <a:avLst/>
            </a:prstGeom>
            <a:noFill/>
          </p:spPr>
          <p:txBody>
            <a:bodyPr wrap="square">
              <a:spAutoFit/>
            </a:bodyPr>
            <a:lstStyle/>
            <a:p>
              <a:pPr algn="ctr"/>
              <a:r>
                <a:rPr lang="en-IN" sz="2800" b="1" dirty="0">
                  <a:latin typeface="Brush Script MT" panose="03060802040406070304" pitchFamily="66" charset="0"/>
                </a:rPr>
                <a:t>My View</a:t>
              </a:r>
            </a:p>
          </p:txBody>
        </p:sp>
        <p:sp>
          <p:nvSpPr>
            <p:cNvPr id="6" name="Thought Bubble: Cloud 5">
              <a:extLst>
                <a:ext uri="{FF2B5EF4-FFF2-40B4-BE49-F238E27FC236}">
                  <a16:creationId xmlns:a16="http://schemas.microsoft.com/office/drawing/2014/main" id="{CE0B3D11-67AA-5543-A526-910EBFC025AF}"/>
                </a:ext>
              </a:extLst>
            </p:cNvPr>
            <p:cNvSpPr/>
            <p:nvPr/>
          </p:nvSpPr>
          <p:spPr>
            <a:xfrm>
              <a:off x="5112327" y="93518"/>
              <a:ext cx="2119746" cy="787878"/>
            </a:xfrm>
            <a:prstGeom prst="cloudCallout">
              <a:avLst>
                <a:gd name="adj1" fmla="val 54657"/>
                <a:gd name="adj2" fmla="val 51949"/>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IN"/>
            </a:p>
          </p:txBody>
        </p:sp>
      </p:grpSp>
      <p:sp>
        <p:nvSpPr>
          <p:cNvPr id="11" name="TextBox 10">
            <a:extLst>
              <a:ext uri="{FF2B5EF4-FFF2-40B4-BE49-F238E27FC236}">
                <a16:creationId xmlns:a16="http://schemas.microsoft.com/office/drawing/2014/main" id="{EF651C9B-E0BD-D90A-A9D5-D133F72198AC}"/>
              </a:ext>
            </a:extLst>
          </p:cNvPr>
          <p:cNvSpPr txBox="1"/>
          <p:nvPr/>
        </p:nvSpPr>
        <p:spPr>
          <a:xfrm>
            <a:off x="4522650" y="4084045"/>
            <a:ext cx="6408594" cy="523220"/>
          </a:xfrm>
          <a:prstGeom prst="rect">
            <a:avLst/>
          </a:prstGeom>
          <a:noFill/>
        </p:spPr>
        <p:txBody>
          <a:bodyPr wrap="square">
            <a:spAutoFit/>
          </a:bodyPr>
          <a:lstStyle/>
          <a:p>
            <a:pPr marL="457200" indent="-457200">
              <a:buFont typeface="Wingdings" panose="05000000000000000000" pitchFamily="2" charset="2"/>
              <a:buChar char="ü"/>
            </a:pPr>
            <a:r>
              <a:rPr lang="en-IN" sz="2800" b="1" dirty="0">
                <a:solidFill>
                  <a:srgbClr val="0070C0"/>
                </a:solidFill>
                <a:latin typeface="Calibri" panose="020F0502020204030204" pitchFamily="34" charset="0"/>
                <a:ea typeface="Calibri" panose="020F0502020204030204" pitchFamily="34" charset="0"/>
                <a:cs typeface="Calibri" panose="020F0502020204030204" pitchFamily="34" charset="0"/>
              </a:rPr>
              <a:t>Quality</a:t>
            </a:r>
            <a:r>
              <a:rPr lang="en-IN" sz="2800" b="1" dirty="0">
                <a:latin typeface="Calibri" panose="020F0502020204030204" pitchFamily="34" charset="0"/>
                <a:ea typeface="Calibri" panose="020F0502020204030204" pitchFamily="34" charset="0"/>
                <a:cs typeface="Calibri" panose="020F0502020204030204" pitchFamily="34" charset="0"/>
              </a:rPr>
              <a:t> of </a:t>
            </a:r>
            <a:r>
              <a:rPr lang="en-IN" sz="2800" b="1" dirty="0">
                <a:solidFill>
                  <a:srgbClr val="C00000"/>
                </a:solidFill>
                <a:latin typeface="Calibri" panose="020F0502020204030204" pitchFamily="34" charset="0"/>
                <a:ea typeface="Calibri" panose="020F0502020204030204" pitchFamily="34" charset="0"/>
                <a:cs typeface="Calibri" panose="020F0502020204030204" pitchFamily="34" charset="0"/>
              </a:rPr>
              <a:t>Seriousness</a:t>
            </a:r>
            <a:r>
              <a:rPr lang="en-IN" sz="2800" dirty="0">
                <a:latin typeface="Calibri" panose="020F0502020204030204" pitchFamily="34" charset="0"/>
                <a:ea typeface="Calibri" panose="020F0502020204030204" pitchFamily="34" charset="0"/>
                <a:cs typeface="Calibri" panose="020F0502020204030204" pitchFamily="34" charset="0"/>
              </a:rPr>
              <a:t> </a:t>
            </a:r>
            <a:r>
              <a:rPr lang="en-IN" sz="2400" dirty="0">
                <a:latin typeface="Calibri" panose="020F0502020204030204" pitchFamily="34" charset="0"/>
                <a:ea typeface="Calibri" panose="020F0502020204030204" pitchFamily="34" charset="0"/>
                <a:cs typeface="Calibri" panose="020F0502020204030204" pitchFamily="34" charset="0"/>
              </a:rPr>
              <a:t>(Annexure I &amp; II)</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38435DE-BCFE-EB78-B4DC-D319668F09E1}"/>
              </a:ext>
            </a:extLst>
          </p:cNvPr>
          <p:cNvSpPr txBox="1"/>
          <p:nvPr/>
        </p:nvSpPr>
        <p:spPr>
          <a:xfrm>
            <a:off x="4522650" y="4508494"/>
            <a:ext cx="6408594" cy="523220"/>
          </a:xfrm>
          <a:prstGeom prst="rect">
            <a:avLst/>
          </a:prstGeom>
          <a:noFill/>
        </p:spPr>
        <p:txBody>
          <a:bodyPr wrap="square">
            <a:spAutoFit/>
          </a:bodyPr>
          <a:lstStyle/>
          <a:p>
            <a:pPr marL="457200" indent="-457200">
              <a:buFont typeface="Wingdings" panose="05000000000000000000" pitchFamily="2" charset="2"/>
              <a:buChar char="ü"/>
            </a:pPr>
            <a:r>
              <a:rPr lang="en-IN" sz="28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Quantity</a:t>
            </a:r>
            <a:r>
              <a:rPr lang="en-IN" sz="2800" b="1" dirty="0">
                <a:latin typeface="Calibri" panose="020F0502020204030204" pitchFamily="34" charset="0"/>
                <a:ea typeface="Calibri" panose="020F0502020204030204" pitchFamily="34" charset="0"/>
                <a:cs typeface="Calibri" panose="020F0502020204030204" pitchFamily="34" charset="0"/>
              </a:rPr>
              <a:t> of </a:t>
            </a:r>
            <a:r>
              <a:rPr lang="en-IN" sz="2800" b="1" dirty="0">
                <a:solidFill>
                  <a:srgbClr val="C00000"/>
                </a:solidFill>
                <a:latin typeface="Calibri" panose="020F0502020204030204" pitchFamily="34" charset="0"/>
                <a:ea typeface="Calibri" panose="020F0502020204030204" pitchFamily="34" charset="0"/>
                <a:cs typeface="Calibri" panose="020F0502020204030204" pitchFamily="34" charset="0"/>
              </a:rPr>
              <a:t>Seriousness</a:t>
            </a:r>
            <a:r>
              <a:rPr lang="en-IN" sz="2800" b="1" dirty="0">
                <a:latin typeface="Calibri" panose="020F0502020204030204" pitchFamily="34" charset="0"/>
                <a:ea typeface="Calibri" panose="020F0502020204030204" pitchFamily="34" charset="0"/>
                <a:cs typeface="Calibri" panose="020F0502020204030204" pitchFamily="34" charset="0"/>
              </a:rPr>
              <a:t> </a:t>
            </a:r>
            <a:r>
              <a:rPr lang="en-IN" sz="2400" dirty="0">
                <a:latin typeface="Calibri" panose="020F0502020204030204" pitchFamily="34" charset="0"/>
                <a:ea typeface="Calibri" panose="020F0502020204030204" pitchFamily="34" charset="0"/>
                <a:cs typeface="Calibri" panose="020F0502020204030204" pitchFamily="34" charset="0"/>
              </a:rPr>
              <a:t>(Annexure III)</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44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611977-1E05-F61A-DFA6-18954BB32615}"/>
              </a:ext>
            </a:extLst>
          </p:cNvPr>
          <p:cNvSpPr txBox="1"/>
          <p:nvPr/>
        </p:nvSpPr>
        <p:spPr>
          <a:xfrm>
            <a:off x="329045" y="657415"/>
            <a:ext cx="11533909" cy="5159554"/>
          </a:xfrm>
          <a:prstGeom prst="rect">
            <a:avLst/>
          </a:prstGeom>
          <a:noFill/>
        </p:spPr>
        <p:txBody>
          <a:bodyPr wrap="square">
            <a:spAutoFit/>
          </a:bodyPr>
          <a:lstStyle/>
          <a:p>
            <a:pPr algn="just">
              <a:lnSpc>
                <a:spcPct val="200000"/>
              </a:lnSpc>
            </a:pPr>
            <a:r>
              <a:rPr lang="en-IN" sz="2400" dirty="0">
                <a:latin typeface="Calibri" panose="020F0502020204030204" pitchFamily="34" charset="0"/>
                <a:ea typeface="Calibri" panose="020F0502020204030204" pitchFamily="34" charset="0"/>
                <a:cs typeface="Calibri" panose="020F0502020204030204" pitchFamily="34" charset="0"/>
              </a:rPr>
              <a:t>Clause 2 (14) of Peer Review Guidelines 2022 : </a:t>
            </a:r>
          </a:p>
          <a:p>
            <a:pPr algn="just">
              <a:lnSpc>
                <a:spcPct val="200000"/>
              </a:lnSpc>
            </a:pPr>
            <a:r>
              <a:rPr lang="en-IN" sz="2400" b="1" dirty="0">
                <a:latin typeface="Calibri" panose="020F0502020204030204" pitchFamily="34" charset="0"/>
                <a:ea typeface="Calibri" panose="020F0502020204030204" pitchFamily="34" charset="0"/>
                <a:cs typeface="Calibri" panose="020F0502020204030204" pitchFamily="34" charset="0"/>
              </a:rPr>
              <a:t>Peer Review</a:t>
            </a:r>
            <a:r>
              <a:rPr lang="en-IN" sz="2400" dirty="0">
                <a:latin typeface="Calibri" panose="020F0502020204030204" pitchFamily="34" charset="0"/>
                <a:ea typeface="Calibri" panose="020F0502020204030204" pitchFamily="34" charset="0"/>
                <a:cs typeface="Calibri" panose="020F0502020204030204" pitchFamily="34" charset="0"/>
              </a:rPr>
              <a:t> - means an examination and </a:t>
            </a:r>
            <a:r>
              <a:rPr lang="en-IN" sz="2400" u="sng" dirty="0">
                <a:latin typeface="Calibri" panose="020F0502020204030204" pitchFamily="34" charset="0"/>
                <a:ea typeface="Calibri" panose="020F0502020204030204" pitchFamily="34" charset="0"/>
                <a:cs typeface="Calibri" panose="020F0502020204030204" pitchFamily="34" charset="0"/>
              </a:rPr>
              <a:t>review of the systems and procedures</a:t>
            </a:r>
            <a:r>
              <a:rPr lang="en-IN" sz="2400" dirty="0">
                <a:latin typeface="Calibri" panose="020F0502020204030204" pitchFamily="34" charset="0"/>
                <a:ea typeface="Calibri" panose="020F0502020204030204" pitchFamily="34" charset="0"/>
                <a:cs typeface="Calibri" panose="020F0502020204030204" pitchFamily="34" charset="0"/>
              </a:rPr>
              <a:t> to determine whether the same have been put in place by the Practice Unit </a:t>
            </a:r>
            <a:r>
              <a:rPr lang="en-IN" sz="2400" u="sng" dirty="0">
                <a:latin typeface="Calibri" panose="020F0502020204030204" pitchFamily="34" charset="0"/>
                <a:ea typeface="Calibri" panose="020F0502020204030204" pitchFamily="34" charset="0"/>
                <a:cs typeface="Calibri" panose="020F0502020204030204" pitchFamily="34" charset="0"/>
              </a:rPr>
              <a:t>for ensuring the quality of assurance services</a:t>
            </a:r>
            <a:r>
              <a:rPr lang="en-IN" sz="2400" dirty="0">
                <a:latin typeface="Calibri" panose="020F0502020204030204" pitchFamily="34" charset="0"/>
                <a:ea typeface="Calibri" panose="020F0502020204030204" pitchFamily="34" charset="0"/>
                <a:cs typeface="Calibri" panose="020F0502020204030204" pitchFamily="34" charset="0"/>
              </a:rPr>
              <a:t> as envisaged by the Technical, Professional and Ethical Standards as applicable including </a:t>
            </a:r>
            <a:r>
              <a:rPr lang="en-IN" sz="2400" b="1" u="sng" dirty="0">
                <a:latin typeface="Calibri" panose="020F0502020204030204" pitchFamily="34" charset="0"/>
                <a:ea typeface="Calibri" panose="020F0502020204030204" pitchFamily="34" charset="0"/>
                <a:cs typeface="Calibri" panose="020F0502020204030204" pitchFamily="34" charset="0"/>
              </a:rPr>
              <a:t>Audit Quality Maturity Model</a:t>
            </a:r>
            <a:r>
              <a:rPr lang="en-IN" sz="2400" dirty="0">
                <a:latin typeface="Calibri" panose="020F0502020204030204" pitchFamily="34" charset="0"/>
                <a:ea typeface="Calibri" panose="020F0502020204030204" pitchFamily="34" charset="0"/>
                <a:cs typeface="Calibri" panose="020F0502020204030204" pitchFamily="34" charset="0"/>
              </a:rPr>
              <a:t> wherever applicable or any other regulatory requirements as may be prescribed by the Council or any Committee and whether the </a:t>
            </a:r>
            <a:r>
              <a:rPr lang="en-IN" sz="2400" u="sng" dirty="0">
                <a:latin typeface="Calibri" panose="020F0502020204030204" pitchFamily="34" charset="0"/>
                <a:ea typeface="Calibri" panose="020F0502020204030204" pitchFamily="34" charset="0"/>
                <a:cs typeface="Calibri" panose="020F0502020204030204" pitchFamily="34" charset="0"/>
              </a:rPr>
              <a:t>same were consistently applied</a:t>
            </a:r>
            <a:r>
              <a:rPr lang="en-IN" sz="2400" dirty="0">
                <a:latin typeface="Calibri" panose="020F0502020204030204" pitchFamily="34" charset="0"/>
                <a:ea typeface="Calibri" panose="020F0502020204030204" pitchFamily="34" charset="0"/>
                <a:cs typeface="Calibri" panose="020F0502020204030204" pitchFamily="34" charset="0"/>
              </a:rPr>
              <a:t> during the period under review;</a:t>
            </a:r>
          </a:p>
        </p:txBody>
      </p:sp>
    </p:spTree>
    <p:extLst>
      <p:ext uri="{BB962C8B-B14F-4D97-AF65-F5344CB8AC3E}">
        <p14:creationId xmlns:p14="http://schemas.microsoft.com/office/powerpoint/2010/main" val="32048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8AA08D-73EA-A902-1F79-249D47E5ABCB}"/>
              </a:ext>
            </a:extLst>
          </p:cNvPr>
          <p:cNvGrpSpPr/>
          <p:nvPr/>
        </p:nvGrpSpPr>
        <p:grpSpPr>
          <a:xfrm>
            <a:off x="223404" y="223407"/>
            <a:ext cx="11745191" cy="5496791"/>
            <a:chOff x="223404" y="223407"/>
            <a:chExt cx="11745191" cy="5496791"/>
          </a:xfrm>
        </p:grpSpPr>
        <p:grpSp>
          <p:nvGrpSpPr>
            <p:cNvPr id="5" name="Group 4">
              <a:extLst>
                <a:ext uri="{FF2B5EF4-FFF2-40B4-BE49-F238E27FC236}">
                  <a16:creationId xmlns:a16="http://schemas.microsoft.com/office/drawing/2014/main" id="{C1E01774-2AAA-460D-45EC-935F8E4072A1}"/>
                </a:ext>
              </a:extLst>
            </p:cNvPr>
            <p:cNvGrpSpPr/>
            <p:nvPr/>
          </p:nvGrpSpPr>
          <p:grpSpPr>
            <a:xfrm>
              <a:off x="223404" y="223407"/>
              <a:ext cx="11745191" cy="5496791"/>
              <a:chOff x="446808" y="342899"/>
              <a:chExt cx="11745191" cy="5496791"/>
            </a:xfrm>
          </p:grpSpPr>
          <p:sp>
            <p:nvSpPr>
              <p:cNvPr id="3" name="TextBox 2">
                <a:extLst>
                  <a:ext uri="{FF2B5EF4-FFF2-40B4-BE49-F238E27FC236}">
                    <a16:creationId xmlns:a16="http://schemas.microsoft.com/office/drawing/2014/main" id="{78334952-FFB7-B58B-778C-CC90A5E5A78A}"/>
                  </a:ext>
                </a:extLst>
              </p:cNvPr>
              <p:cNvSpPr txBox="1"/>
              <p:nvPr/>
            </p:nvSpPr>
            <p:spPr>
              <a:xfrm>
                <a:off x="872836" y="709230"/>
                <a:ext cx="10872356" cy="4420890"/>
              </a:xfrm>
              <a:prstGeom prst="rect">
                <a:avLst/>
              </a:prstGeom>
              <a:noFill/>
            </p:spPr>
            <p:txBody>
              <a:bodyPr wrap="square">
                <a:spAutoFit/>
              </a:bodyPr>
              <a:lstStyle/>
              <a:p>
                <a:pPr algn="just">
                  <a:lnSpc>
                    <a:spcPct val="200000"/>
                  </a:lnSpc>
                </a:pPr>
                <a:r>
                  <a:rPr lang="en-IN" sz="2400" dirty="0">
                    <a:latin typeface="Calibri" panose="020F0502020204030204" pitchFamily="34" charset="0"/>
                    <a:ea typeface="Calibri" panose="020F0502020204030204" pitchFamily="34" charset="0"/>
                    <a:cs typeface="Calibri" panose="020F0502020204030204" pitchFamily="34" charset="0"/>
                  </a:rPr>
                  <a:t>The </a:t>
                </a:r>
                <a:r>
                  <a:rPr lang="en-IN" sz="2400" b="1" dirty="0">
                    <a:latin typeface="Calibri" panose="020F0502020204030204" pitchFamily="34" charset="0"/>
                    <a:ea typeface="Calibri" panose="020F0502020204030204" pitchFamily="34" charset="0"/>
                    <a:cs typeface="Calibri" panose="020F0502020204030204" pitchFamily="34" charset="0"/>
                  </a:rPr>
                  <a:t>main objective</a:t>
                </a:r>
                <a:r>
                  <a:rPr lang="en-IN" sz="2400" dirty="0">
                    <a:latin typeface="Calibri" panose="020F0502020204030204" pitchFamily="34" charset="0"/>
                    <a:ea typeface="Calibri" panose="020F0502020204030204" pitchFamily="34" charset="0"/>
                    <a:cs typeface="Calibri" panose="020F0502020204030204" pitchFamily="34" charset="0"/>
                  </a:rPr>
                  <a:t> of Peer Review is to ensure that in carrying out the assurance service assignments, the members of the Institute –</a:t>
                </a:r>
              </a:p>
              <a:p>
                <a:pPr marL="457200" indent="-457200" algn="just">
                  <a:lnSpc>
                    <a:spcPct val="200000"/>
                  </a:lnSpc>
                  <a:buAutoNum type="alphaLcParenBoth"/>
                </a:pPr>
                <a:r>
                  <a:rPr lang="en-IN" sz="2400" u="sng" dirty="0">
                    <a:latin typeface="Calibri" panose="020F0502020204030204" pitchFamily="34" charset="0"/>
                    <a:ea typeface="Calibri" panose="020F0502020204030204" pitchFamily="34" charset="0"/>
                    <a:cs typeface="Calibri" panose="020F0502020204030204" pitchFamily="34" charset="0"/>
                  </a:rPr>
                  <a:t>comply with</a:t>
                </a:r>
                <a:r>
                  <a:rPr lang="en-IN" sz="2400" dirty="0">
                    <a:latin typeface="Calibri" panose="020F0502020204030204" pitchFamily="34" charset="0"/>
                    <a:ea typeface="Calibri" panose="020F0502020204030204" pitchFamily="34" charset="0"/>
                    <a:cs typeface="Calibri" panose="020F0502020204030204" pitchFamily="34" charset="0"/>
                  </a:rPr>
                  <a:t> Technical, Professional and Ethical Standards as applicable including other regulatory requirements thereto and </a:t>
                </a:r>
              </a:p>
              <a:p>
                <a:pPr marL="457200" indent="-457200" algn="just">
                  <a:lnSpc>
                    <a:spcPct val="200000"/>
                  </a:lnSpc>
                  <a:buAutoNum type="alphaLcParenBoth"/>
                </a:pPr>
                <a:r>
                  <a:rPr lang="en-IN" sz="2400" dirty="0">
                    <a:latin typeface="Calibri" panose="020F0502020204030204" pitchFamily="34" charset="0"/>
                    <a:ea typeface="Calibri" panose="020F0502020204030204" pitchFamily="34" charset="0"/>
                    <a:cs typeface="Calibri" panose="020F0502020204030204" pitchFamily="34" charset="0"/>
                  </a:rPr>
                  <a:t>have in place proper systems including </a:t>
                </a:r>
                <a:r>
                  <a:rPr lang="en-IN" sz="2400" u="sng" dirty="0">
                    <a:latin typeface="Calibri" panose="020F0502020204030204" pitchFamily="34" charset="0"/>
                    <a:ea typeface="Calibri" panose="020F0502020204030204" pitchFamily="34" charset="0"/>
                    <a:cs typeface="Calibri" panose="020F0502020204030204" pitchFamily="34" charset="0"/>
                  </a:rPr>
                  <a:t>documentation thereof</a:t>
                </a:r>
                <a:r>
                  <a:rPr lang="en-IN" sz="2400" dirty="0">
                    <a:latin typeface="Calibri" panose="020F0502020204030204" pitchFamily="34" charset="0"/>
                    <a:ea typeface="Calibri" panose="020F0502020204030204" pitchFamily="34" charset="0"/>
                    <a:cs typeface="Calibri" panose="020F0502020204030204" pitchFamily="34" charset="0"/>
                  </a:rPr>
                  <a:t>, to amply </a:t>
                </a:r>
                <a:r>
                  <a:rPr lang="en-IN" sz="2400" u="sng" dirty="0">
                    <a:latin typeface="Calibri" panose="020F0502020204030204" pitchFamily="34" charset="0"/>
                    <a:ea typeface="Calibri" panose="020F0502020204030204" pitchFamily="34" charset="0"/>
                    <a:cs typeface="Calibri" panose="020F0502020204030204" pitchFamily="34" charset="0"/>
                  </a:rPr>
                  <a:t>demonstrate</a:t>
                </a:r>
                <a:r>
                  <a:rPr lang="en-IN" sz="2400" dirty="0">
                    <a:latin typeface="Calibri" panose="020F0502020204030204" pitchFamily="34" charset="0"/>
                    <a:ea typeface="Calibri" panose="020F0502020204030204" pitchFamily="34" charset="0"/>
                    <a:cs typeface="Calibri" panose="020F0502020204030204" pitchFamily="34" charset="0"/>
                  </a:rPr>
                  <a:t> the quality of the assurance services.</a:t>
                </a:r>
              </a:p>
            </p:txBody>
          </p:sp>
          <p:sp>
            <p:nvSpPr>
              <p:cNvPr id="4" name="Rectangle: Beveled 3">
                <a:extLst>
                  <a:ext uri="{FF2B5EF4-FFF2-40B4-BE49-F238E27FC236}">
                    <a16:creationId xmlns:a16="http://schemas.microsoft.com/office/drawing/2014/main" id="{681220C6-602F-1609-7014-9F2ECC7B2AD8}"/>
                  </a:ext>
                </a:extLst>
              </p:cNvPr>
              <p:cNvSpPr/>
              <p:nvPr/>
            </p:nvSpPr>
            <p:spPr>
              <a:xfrm>
                <a:off x="446808" y="342899"/>
                <a:ext cx="11745191" cy="5496791"/>
              </a:xfrm>
              <a:prstGeom prst="bevel">
                <a:avLst>
                  <a:gd name="adj" fmla="val 4939"/>
                </a:avLst>
              </a:prstGeom>
              <a:noFill/>
              <a:ln w="127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IN"/>
              </a:p>
            </p:txBody>
          </p:sp>
        </p:grpSp>
        <p:sp>
          <p:nvSpPr>
            <p:cNvPr id="7" name="TextBox 6">
              <a:extLst>
                <a:ext uri="{FF2B5EF4-FFF2-40B4-BE49-F238E27FC236}">
                  <a16:creationId xmlns:a16="http://schemas.microsoft.com/office/drawing/2014/main" id="{B3583696-D82E-0608-1C84-D30C5FFB99FC}"/>
                </a:ext>
              </a:extLst>
            </p:cNvPr>
            <p:cNvSpPr txBox="1"/>
            <p:nvPr/>
          </p:nvSpPr>
          <p:spPr>
            <a:xfrm>
              <a:off x="6837218" y="5059582"/>
              <a:ext cx="4862945" cy="369332"/>
            </a:xfrm>
            <a:prstGeom prst="rect">
              <a:avLst/>
            </a:prstGeom>
            <a:noFill/>
          </p:spPr>
          <p:txBody>
            <a:bodyPr wrap="square">
              <a:spAutoFit/>
            </a:bodyPr>
            <a:lstStyle/>
            <a:p>
              <a:pPr algn="r"/>
              <a:r>
                <a:rPr lang="en-IN" dirty="0"/>
                <a:t>- </a:t>
              </a:r>
              <a:r>
                <a:rPr lang="en-IN" b="1" dirty="0"/>
                <a:t>Statement on Peer Review</a:t>
              </a:r>
            </a:p>
          </p:txBody>
        </p:sp>
      </p:grpSp>
      <p:sp>
        <p:nvSpPr>
          <p:cNvPr id="10" name="TextBox 9">
            <a:extLst>
              <a:ext uri="{FF2B5EF4-FFF2-40B4-BE49-F238E27FC236}">
                <a16:creationId xmlns:a16="http://schemas.microsoft.com/office/drawing/2014/main" id="{8944A568-E8BE-2DC1-EA9A-B32B2F4A44B4}"/>
              </a:ext>
            </a:extLst>
          </p:cNvPr>
          <p:cNvSpPr txBox="1"/>
          <p:nvPr/>
        </p:nvSpPr>
        <p:spPr>
          <a:xfrm>
            <a:off x="382731" y="5894153"/>
            <a:ext cx="11481954" cy="787652"/>
          </a:xfrm>
          <a:prstGeom prst="rect">
            <a:avLst/>
          </a:prstGeom>
          <a:noFill/>
        </p:spPr>
        <p:txBody>
          <a:bodyPr wrap="square">
            <a:spAutoFit/>
          </a:bodyPr>
          <a:lstStyle/>
          <a:p>
            <a:pPr algn="just">
              <a:lnSpc>
                <a:spcPct val="150000"/>
              </a:lnSpc>
              <a:spcAft>
                <a:spcPts val="1200"/>
              </a:spcAft>
            </a:pPr>
            <a:r>
              <a:rPr lang="en-IN" sz="1600" b="1" i="1" dirty="0"/>
              <a:t>The </a:t>
            </a:r>
            <a:r>
              <a:rPr lang="en-IN" sz="1600" b="1" i="1" dirty="0">
                <a:solidFill>
                  <a:srgbClr val="C00000"/>
                </a:solidFill>
              </a:rPr>
              <a:t>Statement on Peer Review</a:t>
            </a:r>
            <a:r>
              <a:rPr lang="en-IN" sz="1600" b="1" i="1" dirty="0"/>
              <a:t> shall be deemed to be a guideline of the Council under clause (1) of Part Il of Second Schedule to the Act and it is </a:t>
            </a:r>
            <a:r>
              <a:rPr lang="en-IN" sz="1600" b="1" i="1" u="sng" dirty="0"/>
              <a:t>obligatory for the Practice Unit</a:t>
            </a:r>
            <a:r>
              <a:rPr lang="en-IN" sz="1600" b="1" i="1" dirty="0"/>
              <a:t> to comply with the provisions contained in this Statement.</a:t>
            </a:r>
          </a:p>
        </p:txBody>
      </p:sp>
    </p:spTree>
    <p:extLst>
      <p:ext uri="{BB962C8B-B14F-4D97-AF65-F5344CB8AC3E}">
        <p14:creationId xmlns:p14="http://schemas.microsoft.com/office/powerpoint/2010/main" val="31291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ABFEA4-9FC8-82E1-99CB-C97E6B84DD32}"/>
              </a:ext>
            </a:extLst>
          </p:cNvPr>
          <p:cNvSpPr txBox="1"/>
          <p:nvPr/>
        </p:nvSpPr>
        <p:spPr>
          <a:xfrm>
            <a:off x="703118" y="362070"/>
            <a:ext cx="10976264" cy="6133859"/>
          </a:xfrm>
          <a:prstGeom prst="rect">
            <a:avLst/>
          </a:prstGeom>
          <a:noFill/>
        </p:spPr>
        <p:txBody>
          <a:bodyPr wrap="square">
            <a:spAutoFit/>
          </a:bodyPr>
          <a:lstStyle/>
          <a:p>
            <a:pPr algn="just">
              <a:lnSpc>
                <a:spcPct val="150000"/>
              </a:lnSpc>
            </a:pPr>
            <a:r>
              <a:rPr lang="en-IN" sz="2200" b="1" dirty="0">
                <a:latin typeface="Calibri" panose="020F0502020204030204" pitchFamily="34" charset="0"/>
                <a:ea typeface="Calibri" panose="020F0502020204030204" pitchFamily="34" charset="0"/>
                <a:cs typeface="Calibri" panose="020F0502020204030204" pitchFamily="34" charset="0"/>
              </a:rPr>
              <a:t>The Review shall cover</a:t>
            </a:r>
            <a:r>
              <a:rPr lang="en-IN" sz="2200" dirty="0">
                <a:latin typeface="Calibri" panose="020F0502020204030204" pitchFamily="34" charset="0"/>
                <a:ea typeface="Calibri" panose="020F0502020204030204" pitchFamily="34" charset="0"/>
                <a:cs typeface="Calibri" panose="020F0502020204030204" pitchFamily="34" charset="0"/>
              </a:rPr>
              <a:t>:</a:t>
            </a:r>
          </a:p>
          <a:p>
            <a:pPr marL="514350" indent="-514350" algn="just">
              <a:lnSpc>
                <a:spcPct val="150000"/>
              </a:lnSpc>
              <a:buAutoNum type="romanLcParenBoth"/>
            </a:pPr>
            <a:r>
              <a:rPr lang="en-IN" sz="2200" dirty="0">
                <a:latin typeface="Calibri" panose="020F0502020204030204" pitchFamily="34" charset="0"/>
                <a:ea typeface="Calibri" panose="020F0502020204030204" pitchFamily="34" charset="0"/>
                <a:cs typeface="Calibri" panose="020F0502020204030204" pitchFamily="34" charset="0"/>
              </a:rPr>
              <a:t>Compliance with Technical, Professional and Ethical Standards.</a:t>
            </a:r>
          </a:p>
          <a:p>
            <a:pPr marL="514350" indent="-514350" algn="just">
              <a:lnSpc>
                <a:spcPct val="150000"/>
              </a:lnSpc>
              <a:buAutoNum type="romanLcParenBoth"/>
            </a:pPr>
            <a:r>
              <a:rPr lang="en-IN" sz="2200" dirty="0">
                <a:latin typeface="Calibri" panose="020F0502020204030204" pitchFamily="34" charset="0"/>
                <a:ea typeface="Calibri" panose="020F0502020204030204" pitchFamily="34" charset="0"/>
                <a:cs typeface="Calibri" panose="020F0502020204030204" pitchFamily="34" charset="0"/>
              </a:rPr>
              <a:t>Quality of reporting.</a:t>
            </a:r>
          </a:p>
          <a:p>
            <a:pPr marL="514350" indent="-514350" algn="just">
              <a:lnSpc>
                <a:spcPct val="150000"/>
              </a:lnSpc>
              <a:buAutoNum type="romanLcParenBoth"/>
            </a:pPr>
            <a:r>
              <a:rPr lang="en-IN" sz="2200" dirty="0">
                <a:latin typeface="Calibri" panose="020F0502020204030204" pitchFamily="34" charset="0"/>
                <a:ea typeface="Calibri" panose="020F0502020204030204" pitchFamily="34" charset="0"/>
                <a:cs typeface="Calibri" panose="020F0502020204030204" pitchFamily="34" charset="0"/>
              </a:rPr>
              <a:t>Systems and procedures for carrying out assurance services.</a:t>
            </a:r>
          </a:p>
          <a:p>
            <a:pPr marL="514350" indent="-514350" algn="just">
              <a:lnSpc>
                <a:spcPct val="150000"/>
              </a:lnSpc>
              <a:buAutoNum type="romanLcParenBoth"/>
            </a:pPr>
            <a:r>
              <a:rPr lang="en-IN" sz="2200" dirty="0">
                <a:latin typeface="Calibri" panose="020F0502020204030204" pitchFamily="34" charset="0"/>
                <a:ea typeface="Calibri" panose="020F0502020204030204" pitchFamily="34" charset="0"/>
                <a:cs typeface="Calibri" panose="020F0502020204030204" pitchFamily="34" charset="0"/>
              </a:rPr>
              <a:t>Training programmes for staff (including article and audit assistants) concerned with assurance functions, including availability of appropriate infrastructure.</a:t>
            </a:r>
          </a:p>
          <a:p>
            <a:pPr marL="514350" indent="-514350" algn="just">
              <a:lnSpc>
                <a:spcPct val="150000"/>
              </a:lnSpc>
              <a:buAutoNum type="romanLcParenBoth"/>
            </a:pPr>
            <a:r>
              <a:rPr lang="en-IN" sz="2200" dirty="0">
                <a:latin typeface="Calibri" panose="020F0502020204030204" pitchFamily="34" charset="0"/>
                <a:ea typeface="Calibri" panose="020F0502020204030204" pitchFamily="34" charset="0"/>
                <a:cs typeface="Calibri" panose="020F0502020204030204" pitchFamily="34" charset="0"/>
              </a:rPr>
              <a:t>Compliance with directions and / or guidelines issued by the Council to the Members, including fees to be charged, number of audits undertaken, register for Assurance Engagements conducted during the year and such other related records. </a:t>
            </a:r>
          </a:p>
          <a:p>
            <a:pPr marL="514350" indent="-514350" algn="just">
              <a:lnSpc>
                <a:spcPct val="150000"/>
              </a:lnSpc>
              <a:buAutoNum type="romanLcParenBoth"/>
            </a:pPr>
            <a:r>
              <a:rPr lang="en-IN" sz="2200" dirty="0">
                <a:latin typeface="Calibri" panose="020F0502020204030204" pitchFamily="34" charset="0"/>
                <a:ea typeface="Calibri" panose="020F0502020204030204" pitchFamily="34" charset="0"/>
                <a:cs typeface="Calibri" panose="020F0502020204030204" pitchFamily="34" charset="0"/>
              </a:rPr>
              <a:t>Compliance with directions and / or guidelines issued by the Council in relation to article assistants and / or audit assistants, including attendance register, work diaries, stipend payments, and such other related records.</a:t>
            </a:r>
          </a:p>
        </p:txBody>
      </p:sp>
    </p:spTree>
    <p:extLst>
      <p:ext uri="{BB962C8B-B14F-4D97-AF65-F5344CB8AC3E}">
        <p14:creationId xmlns:p14="http://schemas.microsoft.com/office/powerpoint/2010/main" val="38970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554D09-97F4-51BC-E761-2CEA448FADC6}"/>
              </a:ext>
            </a:extLst>
          </p:cNvPr>
          <p:cNvSpPr txBox="1"/>
          <p:nvPr/>
        </p:nvSpPr>
        <p:spPr>
          <a:xfrm>
            <a:off x="650240" y="109141"/>
            <a:ext cx="10891520" cy="6040693"/>
          </a:xfrm>
          <a:prstGeom prst="rect">
            <a:avLst/>
          </a:prstGeom>
          <a:noFill/>
        </p:spPr>
        <p:txBody>
          <a:bodyPr wrap="square">
            <a:spAutoFit/>
          </a:bodyPr>
          <a:lstStyle/>
          <a:p>
            <a:pPr algn="just">
              <a:lnSpc>
                <a:spcPct val="150000"/>
              </a:lnSpc>
            </a:pPr>
            <a:r>
              <a:rPr lang="en-US" sz="2800" b="1" dirty="0"/>
              <a:t>Quality Control Framework</a:t>
            </a:r>
          </a:p>
          <a:p>
            <a:pPr algn="just">
              <a:lnSpc>
                <a:spcPct val="150000"/>
              </a:lnSpc>
            </a:pPr>
            <a:endParaRPr lang="en-US" sz="1400" b="1" dirty="0"/>
          </a:p>
          <a:p>
            <a:pPr marL="342900" indent="-342900" algn="just">
              <a:lnSpc>
                <a:spcPct val="150000"/>
              </a:lnSpc>
              <a:buFont typeface="Wingdings" panose="05000000000000000000" pitchFamily="2" charset="2"/>
              <a:buChar char="q"/>
            </a:pPr>
            <a:r>
              <a:rPr lang="en-US" sz="2400" dirty="0"/>
              <a:t>SQC 1 provides the quality control framework for Practicing firm to ensure compliance with professional standards and regulatory requirements.</a:t>
            </a:r>
          </a:p>
          <a:p>
            <a:pPr marL="342900" indent="-342900" algn="just">
              <a:lnSpc>
                <a:spcPct val="150000"/>
              </a:lnSpc>
              <a:buFont typeface="Wingdings" panose="05000000000000000000" pitchFamily="2" charset="2"/>
              <a:buChar char="q"/>
            </a:pPr>
            <a:r>
              <a:rPr lang="en-US" sz="2400" dirty="0"/>
              <a:t>It covers key elements such as leadership responsibilities, ethical requirements, client acceptance and continuance, human resources, engagement performance, and monitoring.</a:t>
            </a:r>
          </a:p>
          <a:p>
            <a:pPr marL="342900" indent="-342900" algn="just">
              <a:lnSpc>
                <a:spcPct val="150000"/>
              </a:lnSpc>
              <a:buFont typeface="Wingdings" panose="05000000000000000000" pitchFamily="2" charset="2"/>
              <a:buChar char="q"/>
            </a:pPr>
            <a:r>
              <a:rPr lang="en-US" sz="2400" dirty="0"/>
              <a:t>The firm should establish policies and procedures addressing each element of SQC 1 and communicate them to all personnel.</a:t>
            </a:r>
          </a:p>
          <a:p>
            <a:pPr marL="342900" indent="-342900" algn="just">
              <a:lnSpc>
                <a:spcPct val="150000"/>
              </a:lnSpc>
              <a:buFont typeface="Wingdings" panose="05000000000000000000" pitchFamily="2" charset="2"/>
              <a:buChar char="q"/>
            </a:pPr>
            <a:r>
              <a:rPr lang="en-US" sz="2400" dirty="0"/>
              <a:t>The framework should be tailored to the firm's size, nature of services, and specific circumstances.</a:t>
            </a:r>
          </a:p>
        </p:txBody>
      </p:sp>
    </p:spTree>
    <p:extLst>
      <p:ext uri="{BB962C8B-B14F-4D97-AF65-F5344CB8AC3E}">
        <p14:creationId xmlns:p14="http://schemas.microsoft.com/office/powerpoint/2010/main" val="26314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554D09-97F4-51BC-E761-2CEA448FADC6}"/>
              </a:ext>
            </a:extLst>
          </p:cNvPr>
          <p:cNvSpPr txBox="1"/>
          <p:nvPr/>
        </p:nvSpPr>
        <p:spPr>
          <a:xfrm>
            <a:off x="650240" y="109141"/>
            <a:ext cx="10891520" cy="6594690"/>
          </a:xfrm>
          <a:prstGeom prst="rect">
            <a:avLst/>
          </a:prstGeom>
          <a:noFill/>
        </p:spPr>
        <p:txBody>
          <a:bodyPr wrap="square">
            <a:spAutoFit/>
          </a:bodyPr>
          <a:lstStyle/>
          <a:p>
            <a:pPr algn="just">
              <a:lnSpc>
                <a:spcPct val="150000"/>
              </a:lnSpc>
            </a:pPr>
            <a:r>
              <a:rPr lang="en-US" sz="2800" b="1" dirty="0"/>
              <a:t>General Controls</a:t>
            </a:r>
          </a:p>
          <a:p>
            <a:pPr algn="just">
              <a:lnSpc>
                <a:spcPct val="150000"/>
              </a:lnSpc>
            </a:pPr>
            <a:endParaRPr lang="en-US" sz="1200" b="1" dirty="0"/>
          </a:p>
          <a:p>
            <a:pPr marL="342900" indent="-342900" algn="just">
              <a:lnSpc>
                <a:spcPct val="150000"/>
              </a:lnSpc>
              <a:buFont typeface="Wingdings" panose="05000000000000000000" pitchFamily="2" charset="2"/>
              <a:buChar char="q"/>
            </a:pPr>
            <a:r>
              <a:rPr lang="en-US" sz="2400" dirty="0"/>
              <a:t>Leadership should set the right tone by emphasizing the importance of quality, ethics, and independence.</a:t>
            </a:r>
          </a:p>
          <a:p>
            <a:pPr marL="342900" indent="-342900" algn="just">
              <a:lnSpc>
                <a:spcPct val="150000"/>
              </a:lnSpc>
              <a:buFont typeface="Wingdings" panose="05000000000000000000" pitchFamily="2" charset="2"/>
              <a:buChar char="q"/>
            </a:pPr>
            <a:r>
              <a:rPr lang="en-US" sz="2400" dirty="0"/>
              <a:t>Establish a code of conduct and provide regular training on ethical standards, such as integrity, objectivity, and confidentiality.</a:t>
            </a:r>
          </a:p>
          <a:p>
            <a:pPr marL="342900" indent="-342900" algn="just">
              <a:lnSpc>
                <a:spcPct val="150000"/>
              </a:lnSpc>
              <a:buFont typeface="Wingdings" panose="05000000000000000000" pitchFamily="2" charset="2"/>
              <a:buChar char="q"/>
            </a:pPr>
            <a:r>
              <a:rPr lang="en-US" sz="2400" dirty="0"/>
              <a:t>Implement a system for client acceptance and continuance, including risk assessment and due diligence procedures.</a:t>
            </a:r>
          </a:p>
          <a:p>
            <a:pPr marL="342900" indent="-342900" algn="just">
              <a:lnSpc>
                <a:spcPct val="150000"/>
              </a:lnSpc>
              <a:buFont typeface="Wingdings" panose="05000000000000000000" pitchFamily="2" charset="2"/>
              <a:buChar char="q"/>
            </a:pPr>
            <a:r>
              <a:rPr lang="en-US" sz="2400" dirty="0"/>
              <a:t>Maintain a competent and skilled workforce through robust hiring, training, and performance evaluation processes.</a:t>
            </a:r>
          </a:p>
          <a:p>
            <a:pPr marL="342900" indent="-342900" algn="just">
              <a:lnSpc>
                <a:spcPct val="150000"/>
              </a:lnSpc>
              <a:buFont typeface="Wingdings" panose="05000000000000000000" pitchFamily="2" charset="2"/>
              <a:buChar char="q"/>
            </a:pPr>
            <a:r>
              <a:rPr lang="en-US" sz="2400" dirty="0"/>
              <a:t>Ensure proper supervision, review, and consultation on engagements to maintain quality standards.</a:t>
            </a:r>
          </a:p>
        </p:txBody>
      </p:sp>
    </p:spTree>
    <p:extLst>
      <p:ext uri="{BB962C8B-B14F-4D97-AF65-F5344CB8AC3E}">
        <p14:creationId xmlns:p14="http://schemas.microsoft.com/office/powerpoint/2010/main" val="270985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554D09-97F4-51BC-E761-2CEA448FADC6}"/>
              </a:ext>
            </a:extLst>
          </p:cNvPr>
          <p:cNvSpPr txBox="1"/>
          <p:nvPr/>
        </p:nvSpPr>
        <p:spPr>
          <a:xfrm>
            <a:off x="650240" y="109141"/>
            <a:ext cx="10891520" cy="6502357"/>
          </a:xfrm>
          <a:prstGeom prst="rect">
            <a:avLst/>
          </a:prstGeom>
          <a:noFill/>
        </p:spPr>
        <p:txBody>
          <a:bodyPr wrap="square">
            <a:spAutoFit/>
          </a:bodyPr>
          <a:lstStyle/>
          <a:p>
            <a:pPr algn="just">
              <a:lnSpc>
                <a:spcPct val="150000"/>
              </a:lnSpc>
            </a:pPr>
            <a:r>
              <a:rPr lang="en-US" sz="2800" b="1" dirty="0"/>
              <a:t>Specific Controls</a:t>
            </a:r>
          </a:p>
          <a:p>
            <a:pPr algn="just">
              <a:lnSpc>
                <a:spcPct val="150000"/>
              </a:lnSpc>
            </a:pPr>
            <a:endParaRPr lang="en-US" sz="1200" b="1" dirty="0"/>
          </a:p>
          <a:p>
            <a:pPr marL="342900" indent="-342900" algn="just">
              <a:lnSpc>
                <a:spcPct val="150000"/>
              </a:lnSpc>
              <a:buFont typeface="Wingdings" panose="05000000000000000000" pitchFamily="2" charset="2"/>
              <a:buChar char="q"/>
            </a:pPr>
            <a:r>
              <a:rPr lang="en-US" sz="2400" dirty="0"/>
              <a:t>Perform engagement-level risk assessments to identify areas requiring specific attention or additional procedures.</a:t>
            </a:r>
          </a:p>
          <a:p>
            <a:pPr marL="342900" indent="-342900" algn="just">
              <a:lnSpc>
                <a:spcPct val="150000"/>
              </a:lnSpc>
              <a:buFont typeface="Wingdings" panose="05000000000000000000" pitchFamily="2" charset="2"/>
              <a:buChar char="q"/>
            </a:pPr>
            <a:r>
              <a:rPr lang="en-US" sz="2400" dirty="0"/>
              <a:t>Implement strict access controls to safeguard client information and maintain data confidentiality.</a:t>
            </a:r>
          </a:p>
          <a:p>
            <a:pPr marL="342900" indent="-342900" algn="just">
              <a:lnSpc>
                <a:spcPct val="150000"/>
              </a:lnSpc>
              <a:buFont typeface="Wingdings" panose="05000000000000000000" pitchFamily="2" charset="2"/>
              <a:buChar char="q"/>
            </a:pPr>
            <a:r>
              <a:rPr lang="en-US" sz="2400" dirty="0"/>
              <a:t>Enforce segregation of duties to prevent unauthorized actions and ensure proper review and approval processes.</a:t>
            </a:r>
          </a:p>
          <a:p>
            <a:pPr marL="342900" indent="-342900" algn="just">
              <a:lnSpc>
                <a:spcPct val="150000"/>
              </a:lnSpc>
              <a:buFont typeface="Wingdings" panose="05000000000000000000" pitchFamily="2" charset="2"/>
              <a:buChar char="q"/>
            </a:pPr>
            <a:r>
              <a:rPr lang="en-US" sz="2400" dirty="0"/>
              <a:t>Conduct thorough documentation of all engagement activities, including planning, execution, and conclusions.</a:t>
            </a:r>
          </a:p>
          <a:p>
            <a:pPr marL="342900" indent="-342900" algn="just">
              <a:lnSpc>
                <a:spcPct val="150000"/>
              </a:lnSpc>
              <a:buFont typeface="Wingdings" panose="05000000000000000000" pitchFamily="2" charset="2"/>
              <a:buChar char="q"/>
            </a:pPr>
            <a:r>
              <a:rPr lang="en-US" sz="2400" dirty="0"/>
              <a:t>Perform regular reconciliations and reviews of financial records, workpapers, and reports to detect any errors or discrepancies.</a:t>
            </a:r>
          </a:p>
        </p:txBody>
      </p:sp>
    </p:spTree>
    <p:extLst>
      <p:ext uri="{BB962C8B-B14F-4D97-AF65-F5344CB8AC3E}">
        <p14:creationId xmlns:p14="http://schemas.microsoft.com/office/powerpoint/2010/main" val="2583783513"/>
      </p:ext>
    </p:extLst>
  </p:cSld>
  <p:clrMapOvr>
    <a:masterClrMapping/>
  </p:clrMapOvr>
</p:sld>
</file>

<file path=ppt/theme/theme1.xml><?xml version="1.0" encoding="utf-8"?>
<a:theme xmlns:a="http://schemas.openxmlformats.org/drawingml/2006/main" name="Parc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5683</TotalTime>
  <Words>1494</Words>
  <Application>Microsoft Office PowerPoint</Application>
  <PresentationFormat>Widescreen</PresentationFormat>
  <Paragraphs>152</Paragraphs>
  <Slides>18</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7" baseType="lpstr">
      <vt:lpstr>Arial</vt:lpstr>
      <vt:lpstr>Brush Script MT</vt:lpstr>
      <vt:lpstr>Calibri</vt:lpstr>
      <vt:lpstr>Cambria</vt:lpstr>
      <vt:lpstr>Gill Sans MT</vt:lpstr>
      <vt:lpstr>Wingdings</vt:lpstr>
      <vt:lpstr>Parcel</vt:lpstr>
      <vt:lpstr>Adobe Acrobat Document</vt:lpstr>
      <vt:lpstr>Acrobat Document</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 SRINIVAS KOTHAPALLI</dc:creator>
  <cp:lastModifiedBy>VIJAYA SRINIVAS KOTHAPALLI</cp:lastModifiedBy>
  <cp:revision>12</cp:revision>
  <dcterms:created xsi:type="dcterms:W3CDTF">2022-12-15T06:41:08Z</dcterms:created>
  <dcterms:modified xsi:type="dcterms:W3CDTF">2025-11-26T07:08:32Z</dcterms:modified>
</cp:coreProperties>
</file>