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1430000" cy="18053050"/>
  <p:notesSz cx="11430000" cy="180530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50" cy="6438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519" y="2120900"/>
            <a:ext cx="5288915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1E313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7375" y="3422015"/>
            <a:ext cx="5788025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E313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E313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1E313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5" y="454025"/>
            <a:ext cx="1025525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1E313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250" y="2886074"/>
            <a:ext cx="9500235" cy="442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5" y="2397125"/>
            <a:ext cx="4813300" cy="16065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365"/>
              <a:t>Next</a:t>
            </a:r>
            <a:r>
              <a:rPr dirty="0" spc="160"/>
              <a:t> </a:t>
            </a:r>
            <a:r>
              <a:rPr dirty="0" spc="305"/>
              <a:t>frontier</a:t>
            </a:r>
            <a:r>
              <a:rPr dirty="0" spc="160"/>
              <a:t> </a:t>
            </a:r>
            <a:r>
              <a:rPr dirty="0" spc="275"/>
              <a:t>for</a:t>
            </a:r>
            <a:r>
              <a:rPr dirty="0" spc="165"/>
              <a:t> </a:t>
            </a:r>
            <a:r>
              <a:rPr dirty="0" spc="495"/>
              <a:t>CAs</a:t>
            </a:r>
            <a:r>
              <a:rPr dirty="0" spc="160"/>
              <a:t> </a:t>
            </a:r>
            <a:r>
              <a:rPr dirty="0" spc="-50"/>
              <a:t>: </a:t>
            </a:r>
            <a:r>
              <a:rPr dirty="0" spc="490"/>
              <a:t>SME</a:t>
            </a:r>
            <a:r>
              <a:rPr dirty="0" spc="160"/>
              <a:t> </a:t>
            </a:r>
            <a:r>
              <a:rPr dirty="0" spc="375"/>
              <a:t>IPO</a:t>
            </a:r>
            <a:r>
              <a:rPr dirty="0" spc="165"/>
              <a:t> </a:t>
            </a:r>
            <a:r>
              <a:rPr dirty="0" spc="380"/>
              <a:t>Process</a:t>
            </a:r>
            <a:r>
              <a:rPr dirty="0" spc="165"/>
              <a:t> </a:t>
            </a:r>
            <a:r>
              <a:rPr dirty="0" spc="430"/>
              <a:t>and </a:t>
            </a:r>
            <a:r>
              <a:rPr dirty="0" spc="355"/>
              <a:t>Opportunities</a:t>
            </a:r>
            <a:r>
              <a:rPr dirty="0" spc="175"/>
              <a:t> </a:t>
            </a:r>
            <a:r>
              <a:rPr dirty="0" spc="275"/>
              <a:t>for</a:t>
            </a:r>
            <a:r>
              <a:rPr dirty="0" spc="180"/>
              <a:t> </a:t>
            </a:r>
            <a:r>
              <a:rPr dirty="0" spc="470"/>
              <a:t>CAs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8458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2770" y="425450"/>
            <a:ext cx="3989704" cy="1111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">
              <a:lnSpc>
                <a:spcPct val="106300"/>
              </a:lnSpc>
              <a:spcBef>
                <a:spcPts val="95"/>
              </a:spcBef>
            </a:pPr>
            <a:r>
              <a:rPr dirty="0" spc="370"/>
              <a:t>Role</a:t>
            </a:r>
            <a:r>
              <a:rPr dirty="0" spc="155"/>
              <a:t> </a:t>
            </a:r>
            <a:r>
              <a:rPr dirty="0" spc="285"/>
              <a:t>of</a:t>
            </a:r>
            <a:r>
              <a:rPr dirty="0" spc="155"/>
              <a:t> </a:t>
            </a:r>
            <a:r>
              <a:rPr dirty="0" spc="335"/>
              <a:t>internal</a:t>
            </a:r>
            <a:r>
              <a:rPr dirty="0" spc="160"/>
              <a:t> </a:t>
            </a:r>
            <a:r>
              <a:rPr dirty="0" spc="270"/>
              <a:t>or </a:t>
            </a:r>
            <a:r>
              <a:rPr dirty="0" spc="315"/>
              <a:t>virtual</a:t>
            </a:r>
            <a:r>
              <a:rPr dirty="0" spc="160"/>
              <a:t> </a:t>
            </a:r>
            <a:r>
              <a:rPr dirty="0" spc="475"/>
              <a:t>CFO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880927" y="1804352"/>
            <a:ext cx="868044" cy="1382395"/>
            <a:chOff x="4880927" y="1804352"/>
            <a:chExt cx="868044" cy="1382395"/>
          </a:xfrm>
        </p:grpSpPr>
        <p:sp>
          <p:nvSpPr>
            <p:cNvPr id="5" name="object 5" descr=""/>
            <p:cNvSpPr/>
            <p:nvPr/>
          </p:nvSpPr>
          <p:spPr>
            <a:xfrm>
              <a:off x="4886325" y="1809749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6325" y="1809749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0" y="1200150"/>
                  </a:move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249646" y="2311400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88051" y="1916112"/>
            <a:ext cx="3376295" cy="1054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0"/>
              </a:spcBef>
            </a:pP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Oversee</a:t>
            </a: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6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60">
                <a:solidFill>
                  <a:srgbClr val="262424"/>
                </a:solidFill>
                <a:latin typeface="Century Gothic"/>
                <a:cs typeface="Century Gothic"/>
              </a:rPr>
              <a:t>reporting</a:t>
            </a: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25">
                <a:solidFill>
                  <a:srgbClr val="262424"/>
                </a:solidFill>
                <a:latin typeface="Century Gothic"/>
                <a:cs typeface="Century Gothic"/>
              </a:rPr>
              <a:t>and </a:t>
            </a:r>
            <a:r>
              <a:rPr dirty="0" sz="1650" spc="50">
                <a:solidFill>
                  <a:srgbClr val="262424"/>
                </a:solidFill>
                <a:latin typeface="Century Gothic"/>
                <a:cs typeface="Century Gothic"/>
              </a:rPr>
              <a:t>ensure</a:t>
            </a:r>
            <a:r>
              <a:rPr dirty="0" sz="1650" spc="-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50">
                <a:solidFill>
                  <a:srgbClr val="262424"/>
                </a:solidFill>
                <a:latin typeface="Century Gothic"/>
                <a:cs typeface="Century Gothic"/>
              </a:rPr>
              <a:t>accuracy</a:t>
            </a:r>
            <a:r>
              <a:rPr dirty="0" sz="16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of </a:t>
            </a:r>
            <a:r>
              <a:rPr dirty="0" sz="1650" spc="-10">
                <a:solidFill>
                  <a:srgbClr val="262424"/>
                </a:solidFill>
                <a:latin typeface="Century Gothic"/>
                <a:cs typeface="Century Gothic"/>
              </a:rPr>
              <a:t>financial </a:t>
            </a:r>
            <a:r>
              <a:rPr dirty="0" sz="1650" spc="65">
                <a:solidFill>
                  <a:srgbClr val="262424"/>
                </a:solidFill>
                <a:latin typeface="Century Gothic"/>
                <a:cs typeface="Century Gothic"/>
              </a:rPr>
              <a:t>statements</a:t>
            </a:r>
            <a:r>
              <a:rPr dirty="0" sz="16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65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6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7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6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10">
                <a:solidFill>
                  <a:srgbClr val="262424"/>
                </a:solidFill>
                <a:latin typeface="Century Gothic"/>
                <a:cs typeface="Century Gothic"/>
              </a:rPr>
              <a:t>readiness.</a:t>
            </a:r>
            <a:endParaRPr sz="165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880927" y="3175952"/>
            <a:ext cx="868044" cy="1725295"/>
            <a:chOff x="4880927" y="3175952"/>
            <a:chExt cx="868044" cy="1725295"/>
          </a:xfrm>
        </p:grpSpPr>
        <p:sp>
          <p:nvSpPr>
            <p:cNvPr id="10" name="object 10" descr=""/>
            <p:cNvSpPr/>
            <p:nvPr/>
          </p:nvSpPr>
          <p:spPr>
            <a:xfrm>
              <a:off x="4886325" y="3181349"/>
              <a:ext cx="857250" cy="1714500"/>
            </a:xfrm>
            <a:custGeom>
              <a:avLst/>
              <a:gdLst/>
              <a:ahLst/>
              <a:cxnLst/>
              <a:rect l="l" t="t" r="r" b="b"/>
              <a:pathLst>
                <a:path w="857250" h="17145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543050"/>
                  </a:lnTo>
                  <a:lnTo>
                    <a:pt x="428625" y="1714500"/>
                  </a:lnTo>
                  <a:lnTo>
                    <a:pt x="857250" y="15430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86325" y="3181349"/>
              <a:ext cx="857250" cy="1714500"/>
            </a:xfrm>
            <a:custGeom>
              <a:avLst/>
              <a:gdLst/>
              <a:ahLst/>
              <a:cxnLst/>
              <a:rect l="l" t="t" r="r" b="b"/>
              <a:pathLst>
                <a:path w="857250" h="1714500">
                  <a:moveTo>
                    <a:pt x="0" y="1543050"/>
                  </a:moveTo>
                  <a:lnTo>
                    <a:pt x="428625" y="1714500"/>
                  </a:lnTo>
                  <a:lnTo>
                    <a:pt x="857250" y="15430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5430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224411" y="3854450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88048" y="3287712"/>
            <a:ext cx="3593465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0"/>
              </a:spcBef>
            </a:pP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Develop</a:t>
            </a:r>
            <a:r>
              <a:rPr dirty="0" sz="1650" spc="-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6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implement</a:t>
            </a:r>
            <a:r>
              <a:rPr dirty="0" sz="16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10">
                <a:solidFill>
                  <a:srgbClr val="262424"/>
                </a:solidFill>
                <a:latin typeface="Century Gothic"/>
                <a:cs typeface="Century Gothic"/>
              </a:rPr>
              <a:t>financial </a:t>
            </a:r>
            <a:r>
              <a:rPr dirty="0" sz="1650" spc="60">
                <a:solidFill>
                  <a:srgbClr val="262424"/>
                </a:solidFill>
                <a:latin typeface="Century Gothic"/>
                <a:cs typeface="Century Gothic"/>
              </a:rPr>
              <a:t>controls</a:t>
            </a:r>
            <a:r>
              <a:rPr dirty="0" sz="16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6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compliance</a:t>
            </a:r>
            <a:r>
              <a:rPr dirty="0" sz="16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80">
                <a:solidFill>
                  <a:srgbClr val="262424"/>
                </a:solidFill>
                <a:latin typeface="Century Gothic"/>
                <a:cs typeface="Century Gothic"/>
              </a:rPr>
              <a:t>systems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aligned</a:t>
            </a: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130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6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35">
                <a:solidFill>
                  <a:srgbClr val="262424"/>
                </a:solidFill>
                <a:latin typeface="Century Gothic"/>
                <a:cs typeface="Century Gothic"/>
              </a:rPr>
              <a:t>regulatory </a:t>
            </a:r>
            <a:r>
              <a:rPr dirty="0" sz="1650" spc="45">
                <a:solidFill>
                  <a:srgbClr val="262424"/>
                </a:solidFill>
                <a:latin typeface="Century Gothic"/>
                <a:cs typeface="Century Gothic"/>
              </a:rPr>
              <a:t>requirements.</a:t>
            </a:r>
            <a:endParaRPr sz="1650">
              <a:latin typeface="Century Gothic"/>
              <a:cs typeface="Century Gothic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880927" y="4890452"/>
            <a:ext cx="868044" cy="1382395"/>
            <a:chOff x="4880927" y="4890452"/>
            <a:chExt cx="868044" cy="1382395"/>
          </a:xfrm>
        </p:grpSpPr>
        <p:sp>
          <p:nvSpPr>
            <p:cNvPr id="15" name="object 15" descr=""/>
            <p:cNvSpPr/>
            <p:nvPr/>
          </p:nvSpPr>
          <p:spPr>
            <a:xfrm>
              <a:off x="4886325" y="4895849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86325" y="4895849"/>
              <a:ext cx="857250" cy="1371600"/>
            </a:xfrm>
            <a:custGeom>
              <a:avLst/>
              <a:gdLst/>
              <a:ahLst/>
              <a:cxnLst/>
              <a:rect l="l" t="t" r="r" b="b"/>
              <a:pathLst>
                <a:path w="857250" h="1371600">
                  <a:moveTo>
                    <a:pt x="0" y="1200150"/>
                  </a:moveTo>
                  <a:lnTo>
                    <a:pt x="428625" y="1371600"/>
                  </a:lnTo>
                  <a:lnTo>
                    <a:pt x="857250" y="12001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224716" y="5397500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88056" y="5002212"/>
            <a:ext cx="3656965" cy="1054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36400"/>
              </a:lnSpc>
              <a:spcBef>
                <a:spcPts val="90"/>
              </a:spcBef>
            </a:pPr>
            <a:r>
              <a:rPr dirty="0" sz="1650" spc="125">
                <a:solidFill>
                  <a:srgbClr val="262424"/>
                </a:solidFill>
                <a:latin typeface="Century Gothic"/>
                <a:cs typeface="Century Gothic"/>
              </a:rPr>
              <a:t>Assist</a:t>
            </a:r>
            <a:r>
              <a:rPr dirty="0" sz="16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12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6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preparing</a:t>
            </a:r>
            <a:r>
              <a:rPr dirty="0" sz="16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6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10">
                <a:solidFill>
                  <a:srgbClr val="262424"/>
                </a:solidFill>
                <a:latin typeface="Century Gothic"/>
                <a:cs typeface="Century Gothic"/>
              </a:rPr>
              <a:t>company9s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6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50">
                <a:solidFill>
                  <a:srgbClr val="262424"/>
                </a:solidFill>
                <a:latin typeface="Century Gothic"/>
                <a:cs typeface="Century Gothic"/>
              </a:rPr>
              <a:t>projections</a:t>
            </a:r>
            <a:r>
              <a:rPr dirty="0" sz="16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6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Key</a:t>
            </a:r>
            <a:r>
              <a:rPr dirty="0" sz="16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-20">
                <a:solidFill>
                  <a:srgbClr val="262424"/>
                </a:solidFill>
                <a:latin typeface="Century Gothic"/>
                <a:cs typeface="Century Gothic"/>
              </a:rPr>
              <a:t>data </a:t>
            </a: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points</a:t>
            </a:r>
            <a:r>
              <a:rPr dirty="0" sz="16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55">
                <a:solidFill>
                  <a:srgbClr val="262424"/>
                </a:solidFill>
                <a:latin typeface="Century Gothic"/>
                <a:cs typeface="Century Gothic"/>
              </a:rPr>
              <a:t>required</a:t>
            </a:r>
            <a:r>
              <a:rPr dirty="0" sz="16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65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6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100">
                <a:solidFill>
                  <a:srgbClr val="262424"/>
                </a:solidFill>
                <a:latin typeface="Century Gothic"/>
                <a:cs typeface="Century Gothic"/>
              </a:rPr>
              <a:t>filing</a:t>
            </a:r>
            <a:r>
              <a:rPr dirty="0" sz="16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140">
                <a:solidFill>
                  <a:srgbClr val="262424"/>
                </a:solidFill>
                <a:latin typeface="Century Gothic"/>
                <a:cs typeface="Century Gothic"/>
              </a:rPr>
              <a:t>DRHP</a:t>
            </a:r>
            <a:endParaRPr sz="1650">
              <a:latin typeface="Century Gothic"/>
              <a:cs typeface="Century Gothic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880967" y="6262092"/>
            <a:ext cx="868044" cy="1725295"/>
            <a:chOff x="4880967" y="6262092"/>
            <a:chExt cx="868044" cy="1725295"/>
          </a:xfrm>
        </p:grpSpPr>
        <p:sp>
          <p:nvSpPr>
            <p:cNvPr id="20" name="object 20" descr=""/>
            <p:cNvSpPr/>
            <p:nvPr/>
          </p:nvSpPr>
          <p:spPr>
            <a:xfrm>
              <a:off x="4886325" y="6267450"/>
              <a:ext cx="857250" cy="1714500"/>
            </a:xfrm>
            <a:custGeom>
              <a:avLst/>
              <a:gdLst/>
              <a:ahLst/>
              <a:cxnLst/>
              <a:rect l="l" t="t" r="r" b="b"/>
              <a:pathLst>
                <a:path w="857250" h="17145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543050"/>
                  </a:lnTo>
                  <a:lnTo>
                    <a:pt x="428625" y="1714500"/>
                  </a:lnTo>
                  <a:lnTo>
                    <a:pt x="857250" y="15430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886325" y="6267450"/>
              <a:ext cx="857250" cy="1714500"/>
            </a:xfrm>
            <a:custGeom>
              <a:avLst/>
              <a:gdLst/>
              <a:ahLst/>
              <a:cxnLst/>
              <a:rect l="l" t="t" r="r" b="b"/>
              <a:pathLst>
                <a:path w="857250" h="1714500">
                  <a:moveTo>
                    <a:pt x="0" y="1543050"/>
                  </a:moveTo>
                  <a:lnTo>
                    <a:pt x="428625" y="1714500"/>
                  </a:lnTo>
                  <a:lnTo>
                    <a:pt x="857250" y="15430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5430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223852" y="6940550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88046" y="6373812"/>
            <a:ext cx="3604895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0"/>
              </a:spcBef>
            </a:pPr>
            <a:r>
              <a:rPr dirty="0" sz="1650" spc="85">
                <a:solidFill>
                  <a:srgbClr val="262424"/>
                </a:solidFill>
                <a:latin typeface="Century Gothic"/>
                <a:cs typeface="Century Gothic"/>
              </a:rPr>
              <a:t>Support</a:t>
            </a:r>
            <a:r>
              <a:rPr dirty="0" sz="16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ongoing</a:t>
            </a:r>
            <a:r>
              <a:rPr dirty="0" sz="16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35">
                <a:solidFill>
                  <a:srgbClr val="262424"/>
                </a:solidFill>
                <a:latin typeface="Century Gothic"/>
                <a:cs typeface="Century Gothic"/>
              </a:rPr>
              <a:t>communication </a:t>
            </a:r>
            <a:r>
              <a:rPr dirty="0" sz="1650" spc="130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6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55">
                <a:solidFill>
                  <a:srgbClr val="262424"/>
                </a:solidFill>
                <a:latin typeface="Century Gothic"/>
                <a:cs typeface="Century Gothic"/>
              </a:rPr>
              <a:t>stakeholders</a:t>
            </a:r>
            <a:r>
              <a:rPr dirty="0" sz="16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6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60">
                <a:solidFill>
                  <a:srgbClr val="262424"/>
                </a:solidFill>
                <a:latin typeface="Century Gothic"/>
                <a:cs typeface="Century Gothic"/>
              </a:rPr>
              <a:t>maintain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transparency</a:t>
            </a:r>
            <a:r>
              <a:rPr dirty="0" sz="1650" spc="1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70">
                <a:solidFill>
                  <a:srgbClr val="262424"/>
                </a:solidFill>
                <a:latin typeface="Century Gothic"/>
                <a:cs typeface="Century Gothic"/>
              </a:rPr>
              <a:t>throughout</a:t>
            </a:r>
            <a:r>
              <a:rPr dirty="0" sz="1650" spc="1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6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650" spc="45">
                <a:solidFill>
                  <a:srgbClr val="262424"/>
                </a:solidFill>
                <a:latin typeface="Century Gothic"/>
                <a:cs typeface="Century Gothic"/>
              </a:rPr>
              <a:t>IPO </a:t>
            </a:r>
            <a:r>
              <a:rPr dirty="0" sz="1650" spc="-10">
                <a:solidFill>
                  <a:srgbClr val="262424"/>
                </a:solidFill>
                <a:latin typeface="Century Gothic"/>
                <a:cs typeface="Century Gothic"/>
              </a:rPr>
              <a:t>process.</a:t>
            </a:r>
            <a:endParaRPr sz="1650">
              <a:latin typeface="Century Gothic"/>
              <a:cs typeface="Century Gothic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1750" y="171450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50"/>
            <a:ext cx="9667875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370"/>
              <a:t>Role</a:t>
            </a:r>
            <a:r>
              <a:rPr dirty="0" spc="160"/>
              <a:t> </a:t>
            </a:r>
            <a:r>
              <a:rPr dirty="0" spc="285"/>
              <a:t>of</a:t>
            </a:r>
            <a:r>
              <a:rPr dirty="0" spc="160"/>
              <a:t> </a:t>
            </a:r>
            <a:r>
              <a:rPr dirty="0" spc="470"/>
              <a:t>Company</a:t>
            </a:r>
            <a:r>
              <a:rPr dirty="0" spc="170"/>
              <a:t> </a:t>
            </a:r>
            <a:r>
              <a:rPr dirty="0" spc="380"/>
              <a:t>Secretary</a:t>
            </a:r>
            <a:r>
              <a:rPr dirty="0" spc="170"/>
              <a:t> </a:t>
            </a:r>
            <a:r>
              <a:rPr dirty="0" spc="275"/>
              <a:t>for</a:t>
            </a:r>
            <a:r>
              <a:rPr dirty="0" spc="160"/>
              <a:t> </a:t>
            </a:r>
            <a:r>
              <a:rPr dirty="0" spc="490"/>
              <a:t>SME</a:t>
            </a:r>
            <a:r>
              <a:rPr dirty="0" spc="160"/>
              <a:t> </a:t>
            </a:r>
            <a:r>
              <a:rPr dirty="0" spc="375"/>
              <a:t>IPO</a:t>
            </a:r>
            <a:r>
              <a:rPr dirty="0" spc="160"/>
              <a:t> </a:t>
            </a:r>
            <a:r>
              <a:rPr dirty="0" spc="430"/>
              <a:t>and </a:t>
            </a:r>
            <a:r>
              <a:rPr dirty="0" spc="380"/>
              <a:t>Filing</a:t>
            </a:r>
            <a:r>
              <a:rPr dirty="0" spc="160"/>
              <a:t> </a:t>
            </a:r>
            <a:r>
              <a:rPr dirty="0" spc="490"/>
              <a:t>DRHP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94717" y="3937992"/>
            <a:ext cx="868044" cy="5154295"/>
            <a:chOff x="594717" y="3937992"/>
            <a:chExt cx="868044" cy="5154295"/>
          </a:xfrm>
        </p:grpSpPr>
        <p:sp>
          <p:nvSpPr>
            <p:cNvPr id="5" name="object 5" descr=""/>
            <p:cNvSpPr/>
            <p:nvPr/>
          </p:nvSpPr>
          <p:spPr>
            <a:xfrm>
              <a:off x="600075" y="39433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0075" y="39433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12911" y="4335233"/>
              <a:ext cx="241300" cy="254635"/>
            </a:xfrm>
            <a:custGeom>
              <a:avLst/>
              <a:gdLst/>
              <a:ahLst/>
              <a:cxnLst/>
              <a:rect l="l" t="t" r="r" b="b"/>
              <a:pathLst>
                <a:path w="241300" h="254635">
                  <a:moveTo>
                    <a:pt x="120550" y="0"/>
                  </a:moveTo>
                  <a:lnTo>
                    <a:pt x="19239" y="40233"/>
                  </a:lnTo>
                  <a:lnTo>
                    <a:pt x="0" y="68961"/>
                  </a:lnTo>
                  <a:lnTo>
                    <a:pt x="2947" y="103092"/>
                  </a:lnTo>
                  <a:lnTo>
                    <a:pt x="12950" y="142772"/>
                  </a:lnTo>
                  <a:lnTo>
                    <a:pt x="32210" y="183629"/>
                  </a:lnTo>
                  <a:lnTo>
                    <a:pt x="62923" y="221294"/>
                  </a:lnTo>
                  <a:lnTo>
                    <a:pt x="107290" y="251396"/>
                  </a:lnTo>
                  <a:lnTo>
                    <a:pt x="120550" y="254406"/>
                  </a:lnTo>
                  <a:lnTo>
                    <a:pt x="127308" y="253653"/>
                  </a:lnTo>
                  <a:lnTo>
                    <a:pt x="133811" y="251396"/>
                  </a:lnTo>
                  <a:lnTo>
                    <a:pt x="152398" y="238785"/>
                  </a:lnTo>
                  <a:lnTo>
                    <a:pt x="118190" y="238785"/>
                  </a:lnTo>
                  <a:lnTo>
                    <a:pt x="114221" y="236880"/>
                  </a:lnTo>
                  <a:lnTo>
                    <a:pt x="65852" y="201442"/>
                  </a:lnTo>
                  <a:lnTo>
                    <a:pt x="35851" y="156522"/>
                  </a:lnTo>
                  <a:lnTo>
                    <a:pt x="20496" y="109777"/>
                  </a:lnTo>
                  <a:lnTo>
                    <a:pt x="16084" y="68961"/>
                  </a:lnTo>
                  <a:lnTo>
                    <a:pt x="16023" y="62776"/>
                  </a:lnTo>
                  <a:lnTo>
                    <a:pt x="19838" y="57404"/>
                  </a:lnTo>
                  <a:lnTo>
                    <a:pt x="118289" y="15671"/>
                  </a:lnTo>
                  <a:lnTo>
                    <a:pt x="164008" y="15671"/>
                  </a:lnTo>
                  <a:lnTo>
                    <a:pt x="133107" y="2552"/>
                  </a:lnTo>
                  <a:lnTo>
                    <a:pt x="126923" y="638"/>
                  </a:lnTo>
                  <a:lnTo>
                    <a:pt x="120550" y="0"/>
                  </a:lnTo>
                  <a:close/>
                </a:path>
                <a:path w="241300" h="254635">
                  <a:moveTo>
                    <a:pt x="164008" y="15671"/>
                  </a:moveTo>
                  <a:lnTo>
                    <a:pt x="122812" y="15671"/>
                  </a:lnTo>
                  <a:lnTo>
                    <a:pt x="126950" y="17373"/>
                  </a:lnTo>
                  <a:lnTo>
                    <a:pt x="221263" y="57404"/>
                  </a:lnTo>
                  <a:lnTo>
                    <a:pt x="225078" y="62776"/>
                  </a:lnTo>
                  <a:lnTo>
                    <a:pt x="225017" y="68961"/>
                  </a:lnTo>
                  <a:lnTo>
                    <a:pt x="220604" y="109777"/>
                  </a:lnTo>
                  <a:lnTo>
                    <a:pt x="205237" y="156522"/>
                  </a:lnTo>
                  <a:lnTo>
                    <a:pt x="175217" y="201442"/>
                  </a:lnTo>
                  <a:lnTo>
                    <a:pt x="126831" y="236880"/>
                  </a:lnTo>
                  <a:lnTo>
                    <a:pt x="122862" y="238785"/>
                  </a:lnTo>
                  <a:lnTo>
                    <a:pt x="152398" y="238785"/>
                  </a:lnTo>
                  <a:lnTo>
                    <a:pt x="208891" y="183629"/>
                  </a:lnTo>
                  <a:lnTo>
                    <a:pt x="228151" y="142772"/>
                  </a:lnTo>
                  <a:lnTo>
                    <a:pt x="238154" y="103092"/>
                  </a:lnTo>
                  <a:lnTo>
                    <a:pt x="241101" y="68961"/>
                  </a:lnTo>
                  <a:lnTo>
                    <a:pt x="239671" y="59578"/>
                  </a:lnTo>
                  <a:lnTo>
                    <a:pt x="235646" y="51415"/>
                  </a:lnTo>
                  <a:lnTo>
                    <a:pt x="229539" y="44843"/>
                  </a:lnTo>
                  <a:lnTo>
                    <a:pt x="221862" y="40233"/>
                  </a:lnTo>
                  <a:lnTo>
                    <a:pt x="164008" y="15671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0075" y="49720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0075" y="49720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20948" y="5362575"/>
              <a:ext cx="225425" cy="257175"/>
            </a:xfrm>
            <a:custGeom>
              <a:avLst/>
              <a:gdLst/>
              <a:ahLst/>
              <a:cxnLst/>
              <a:rect l="l" t="t" r="r" b="b"/>
              <a:pathLst>
                <a:path w="225425" h="257175">
                  <a:moveTo>
                    <a:pt x="12457" y="48221"/>
                  </a:moveTo>
                  <a:lnTo>
                    <a:pt x="3616" y="48221"/>
                  </a:lnTo>
                  <a:lnTo>
                    <a:pt x="0" y="51841"/>
                  </a:lnTo>
                  <a:lnTo>
                    <a:pt x="0" y="192887"/>
                  </a:lnTo>
                  <a:lnTo>
                    <a:pt x="5052" y="217912"/>
                  </a:lnTo>
                  <a:lnTo>
                    <a:pt x="18830" y="238347"/>
                  </a:lnTo>
                  <a:lnTo>
                    <a:pt x="39266" y="252123"/>
                  </a:lnTo>
                  <a:lnTo>
                    <a:pt x="64293" y="257175"/>
                  </a:lnTo>
                  <a:lnTo>
                    <a:pt x="173191" y="257175"/>
                  </a:lnTo>
                  <a:lnTo>
                    <a:pt x="176808" y="253555"/>
                  </a:lnTo>
                  <a:lnTo>
                    <a:pt x="176808" y="244716"/>
                  </a:lnTo>
                  <a:lnTo>
                    <a:pt x="173191" y="241096"/>
                  </a:lnTo>
                  <a:lnTo>
                    <a:pt x="64293" y="241096"/>
                  </a:lnTo>
                  <a:lnTo>
                    <a:pt x="45528" y="237307"/>
                  </a:lnTo>
                  <a:lnTo>
                    <a:pt x="30201" y="226974"/>
                  </a:lnTo>
                  <a:lnTo>
                    <a:pt x="19865" y="211650"/>
                  </a:lnTo>
                  <a:lnTo>
                    <a:pt x="16074" y="192887"/>
                  </a:lnTo>
                  <a:lnTo>
                    <a:pt x="16074" y="51841"/>
                  </a:lnTo>
                  <a:lnTo>
                    <a:pt x="12457" y="48221"/>
                  </a:lnTo>
                  <a:close/>
                </a:path>
                <a:path w="225425" h="257175">
                  <a:moveTo>
                    <a:pt x="159127" y="0"/>
                  </a:moveTo>
                  <a:lnTo>
                    <a:pt x="80368" y="0"/>
                  </a:lnTo>
                  <a:lnTo>
                    <a:pt x="67811" y="2565"/>
                  </a:lnTo>
                  <a:lnTo>
                    <a:pt x="57645" y="9423"/>
                  </a:lnTo>
                  <a:lnTo>
                    <a:pt x="50750" y="19641"/>
                  </a:lnTo>
                  <a:lnTo>
                    <a:pt x="48220" y="32143"/>
                  </a:lnTo>
                  <a:lnTo>
                    <a:pt x="48220" y="176809"/>
                  </a:lnTo>
                  <a:lnTo>
                    <a:pt x="50750" y="189311"/>
                  </a:lnTo>
                  <a:lnTo>
                    <a:pt x="57645" y="199529"/>
                  </a:lnTo>
                  <a:lnTo>
                    <a:pt x="67865" y="206423"/>
                  </a:lnTo>
                  <a:lnTo>
                    <a:pt x="80368" y="208953"/>
                  </a:lnTo>
                  <a:lnTo>
                    <a:pt x="192881" y="208953"/>
                  </a:lnTo>
                  <a:lnTo>
                    <a:pt x="205384" y="206423"/>
                  </a:lnTo>
                  <a:lnTo>
                    <a:pt x="215603" y="199529"/>
                  </a:lnTo>
                  <a:lnTo>
                    <a:pt x="220085" y="192887"/>
                  </a:lnTo>
                  <a:lnTo>
                    <a:pt x="71478" y="192887"/>
                  </a:lnTo>
                  <a:lnTo>
                    <a:pt x="64293" y="185699"/>
                  </a:lnTo>
                  <a:lnTo>
                    <a:pt x="64293" y="23253"/>
                  </a:lnTo>
                  <a:lnTo>
                    <a:pt x="71478" y="16078"/>
                  </a:lnTo>
                  <a:lnTo>
                    <a:pt x="178700" y="16078"/>
                  </a:lnTo>
                  <a:lnTo>
                    <a:pt x="165303" y="2565"/>
                  </a:lnTo>
                  <a:lnTo>
                    <a:pt x="159127" y="0"/>
                  </a:lnTo>
                  <a:close/>
                </a:path>
                <a:path w="225425" h="257175">
                  <a:moveTo>
                    <a:pt x="178700" y="16078"/>
                  </a:moveTo>
                  <a:lnTo>
                    <a:pt x="152698" y="16078"/>
                  </a:lnTo>
                  <a:lnTo>
                    <a:pt x="152698" y="65151"/>
                  </a:lnTo>
                  <a:lnTo>
                    <a:pt x="159881" y="72326"/>
                  </a:lnTo>
                  <a:lnTo>
                    <a:pt x="208955" y="72326"/>
                  </a:lnTo>
                  <a:lnTo>
                    <a:pt x="208955" y="185699"/>
                  </a:lnTo>
                  <a:lnTo>
                    <a:pt x="201771" y="192887"/>
                  </a:lnTo>
                  <a:lnTo>
                    <a:pt x="220085" y="192887"/>
                  </a:lnTo>
                  <a:lnTo>
                    <a:pt x="222499" y="189311"/>
                  </a:lnTo>
                  <a:lnTo>
                    <a:pt x="225028" y="176809"/>
                  </a:lnTo>
                  <a:lnTo>
                    <a:pt x="225028" y="66357"/>
                  </a:lnTo>
                  <a:lnTo>
                    <a:pt x="222517" y="60274"/>
                  </a:lnTo>
                  <a:lnTo>
                    <a:pt x="218539" y="56261"/>
                  </a:lnTo>
                  <a:lnTo>
                    <a:pt x="168771" y="56261"/>
                  </a:lnTo>
                  <a:lnTo>
                    <a:pt x="168771" y="28879"/>
                  </a:lnTo>
                  <a:lnTo>
                    <a:pt x="191392" y="28879"/>
                  </a:lnTo>
                  <a:lnTo>
                    <a:pt x="178700" y="16078"/>
                  </a:lnTo>
                  <a:close/>
                </a:path>
                <a:path w="225425" h="257175">
                  <a:moveTo>
                    <a:pt x="191392" y="28879"/>
                  </a:moveTo>
                  <a:lnTo>
                    <a:pt x="168771" y="28879"/>
                  </a:lnTo>
                  <a:lnTo>
                    <a:pt x="195892" y="56261"/>
                  </a:lnTo>
                  <a:lnTo>
                    <a:pt x="218539" y="56261"/>
                  </a:lnTo>
                  <a:lnTo>
                    <a:pt x="191392" y="28879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0075" y="60007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0075" y="60007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20948" y="6391275"/>
              <a:ext cx="225425" cy="257175"/>
            </a:xfrm>
            <a:custGeom>
              <a:avLst/>
              <a:gdLst/>
              <a:ahLst/>
              <a:cxnLst/>
              <a:rect l="l" t="t" r="r" b="b"/>
              <a:pathLst>
                <a:path w="225425" h="257175">
                  <a:moveTo>
                    <a:pt x="200917" y="0"/>
                  </a:moveTo>
                  <a:lnTo>
                    <a:pt x="32147" y="0"/>
                  </a:lnTo>
                  <a:lnTo>
                    <a:pt x="19644" y="2529"/>
                  </a:lnTo>
                  <a:lnTo>
                    <a:pt x="9424" y="9423"/>
                  </a:lnTo>
                  <a:lnTo>
                    <a:pt x="2520" y="19685"/>
                  </a:lnTo>
                  <a:lnTo>
                    <a:pt x="0" y="32143"/>
                  </a:lnTo>
                  <a:lnTo>
                    <a:pt x="0" y="225031"/>
                  </a:lnTo>
                  <a:lnTo>
                    <a:pt x="2529" y="237533"/>
                  </a:lnTo>
                  <a:lnTo>
                    <a:pt x="9424" y="247751"/>
                  </a:lnTo>
                  <a:lnTo>
                    <a:pt x="19644" y="254645"/>
                  </a:lnTo>
                  <a:lnTo>
                    <a:pt x="32147" y="257175"/>
                  </a:lnTo>
                  <a:lnTo>
                    <a:pt x="221411" y="257175"/>
                  </a:lnTo>
                  <a:lnTo>
                    <a:pt x="225028" y="253555"/>
                  </a:lnTo>
                  <a:lnTo>
                    <a:pt x="225028" y="244716"/>
                  </a:lnTo>
                  <a:lnTo>
                    <a:pt x="221411" y="241096"/>
                  </a:lnTo>
                  <a:lnTo>
                    <a:pt x="23257" y="241096"/>
                  </a:lnTo>
                  <a:lnTo>
                    <a:pt x="16074" y="233921"/>
                  </a:lnTo>
                  <a:lnTo>
                    <a:pt x="16074" y="216141"/>
                  </a:lnTo>
                  <a:lnTo>
                    <a:pt x="23257" y="208953"/>
                  </a:lnTo>
                  <a:lnTo>
                    <a:pt x="208955" y="208953"/>
                  </a:lnTo>
                  <a:lnTo>
                    <a:pt x="208955" y="207594"/>
                  </a:lnTo>
                  <a:lnTo>
                    <a:pt x="215407" y="204116"/>
                  </a:lnTo>
                  <a:lnTo>
                    <a:pt x="220495" y="198912"/>
                  </a:lnTo>
                  <a:lnTo>
                    <a:pt x="221370" y="197192"/>
                  </a:lnTo>
                  <a:lnTo>
                    <a:pt x="16074" y="197192"/>
                  </a:lnTo>
                  <a:lnTo>
                    <a:pt x="16074" y="23253"/>
                  </a:lnTo>
                  <a:lnTo>
                    <a:pt x="23257" y="16078"/>
                  </a:lnTo>
                  <a:lnTo>
                    <a:pt x="223405" y="16078"/>
                  </a:lnTo>
                  <a:lnTo>
                    <a:pt x="223133" y="14728"/>
                  </a:lnTo>
                  <a:lnTo>
                    <a:pt x="217964" y="7062"/>
                  </a:lnTo>
                  <a:lnTo>
                    <a:pt x="210300" y="1894"/>
                  </a:lnTo>
                  <a:lnTo>
                    <a:pt x="200917" y="0"/>
                  </a:lnTo>
                  <a:close/>
                </a:path>
                <a:path w="225425" h="257175">
                  <a:moveTo>
                    <a:pt x="208955" y="208953"/>
                  </a:moveTo>
                  <a:lnTo>
                    <a:pt x="192881" y="208953"/>
                  </a:lnTo>
                  <a:lnTo>
                    <a:pt x="192881" y="241096"/>
                  </a:lnTo>
                  <a:lnTo>
                    <a:pt x="208955" y="241096"/>
                  </a:lnTo>
                  <a:lnTo>
                    <a:pt x="208955" y="208953"/>
                  </a:lnTo>
                  <a:close/>
                </a:path>
                <a:path w="225425" h="257175">
                  <a:moveTo>
                    <a:pt x="223405" y="16078"/>
                  </a:moveTo>
                  <a:lnTo>
                    <a:pt x="205338" y="16078"/>
                  </a:lnTo>
                  <a:lnTo>
                    <a:pt x="208955" y="19685"/>
                  </a:lnTo>
                  <a:lnTo>
                    <a:pt x="208955" y="189268"/>
                  </a:lnTo>
                  <a:lnTo>
                    <a:pt x="205338" y="192887"/>
                  </a:lnTo>
                  <a:lnTo>
                    <a:pt x="26268" y="192887"/>
                  </a:lnTo>
                  <a:lnTo>
                    <a:pt x="20796" y="194437"/>
                  </a:lnTo>
                  <a:lnTo>
                    <a:pt x="16074" y="197192"/>
                  </a:lnTo>
                  <a:lnTo>
                    <a:pt x="221370" y="197192"/>
                  </a:lnTo>
                  <a:lnTo>
                    <a:pt x="223830" y="192361"/>
                  </a:lnTo>
                  <a:lnTo>
                    <a:pt x="225028" y="184848"/>
                  </a:lnTo>
                  <a:lnTo>
                    <a:pt x="225028" y="24117"/>
                  </a:lnTo>
                  <a:lnTo>
                    <a:pt x="223405" y="16078"/>
                  </a:lnTo>
                  <a:close/>
                </a:path>
                <a:path w="225425" h="257175">
                  <a:moveTo>
                    <a:pt x="64293" y="16078"/>
                  </a:moveTo>
                  <a:lnTo>
                    <a:pt x="48220" y="16078"/>
                  </a:lnTo>
                  <a:lnTo>
                    <a:pt x="48220" y="192887"/>
                  </a:lnTo>
                  <a:lnTo>
                    <a:pt x="64293" y="192887"/>
                  </a:lnTo>
                  <a:lnTo>
                    <a:pt x="64293" y="16078"/>
                  </a:lnTo>
                  <a:close/>
                </a:path>
                <a:path w="225425" h="257175">
                  <a:moveTo>
                    <a:pt x="181227" y="112509"/>
                  </a:moveTo>
                  <a:lnTo>
                    <a:pt x="92020" y="112509"/>
                  </a:lnTo>
                  <a:lnTo>
                    <a:pt x="88404" y="116128"/>
                  </a:lnTo>
                  <a:lnTo>
                    <a:pt x="88404" y="124968"/>
                  </a:lnTo>
                  <a:lnTo>
                    <a:pt x="92020" y="128587"/>
                  </a:lnTo>
                  <a:lnTo>
                    <a:pt x="181227" y="128587"/>
                  </a:lnTo>
                  <a:lnTo>
                    <a:pt x="184844" y="124968"/>
                  </a:lnTo>
                  <a:lnTo>
                    <a:pt x="184844" y="116128"/>
                  </a:lnTo>
                  <a:lnTo>
                    <a:pt x="181227" y="112509"/>
                  </a:lnTo>
                  <a:close/>
                </a:path>
                <a:path w="225425" h="257175">
                  <a:moveTo>
                    <a:pt x="181227" y="64300"/>
                  </a:moveTo>
                  <a:lnTo>
                    <a:pt x="92020" y="64300"/>
                  </a:lnTo>
                  <a:lnTo>
                    <a:pt x="88404" y="67906"/>
                  </a:lnTo>
                  <a:lnTo>
                    <a:pt x="88404" y="76746"/>
                  </a:lnTo>
                  <a:lnTo>
                    <a:pt x="92020" y="80365"/>
                  </a:lnTo>
                  <a:lnTo>
                    <a:pt x="181227" y="80365"/>
                  </a:lnTo>
                  <a:lnTo>
                    <a:pt x="184844" y="76746"/>
                  </a:lnTo>
                  <a:lnTo>
                    <a:pt x="184844" y="67906"/>
                  </a:lnTo>
                  <a:lnTo>
                    <a:pt x="181227" y="6430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0075" y="70294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0075" y="70294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0948" y="7419975"/>
              <a:ext cx="225425" cy="257175"/>
            </a:xfrm>
            <a:custGeom>
              <a:avLst/>
              <a:gdLst/>
              <a:ahLst/>
              <a:cxnLst/>
              <a:rect l="l" t="t" r="r" b="b"/>
              <a:pathLst>
                <a:path w="225425" h="257175">
                  <a:moveTo>
                    <a:pt x="116735" y="0"/>
                  </a:moveTo>
                  <a:lnTo>
                    <a:pt x="108292" y="0"/>
                  </a:lnTo>
                  <a:lnTo>
                    <a:pt x="104110" y="406"/>
                  </a:lnTo>
                  <a:lnTo>
                    <a:pt x="64066" y="21818"/>
                  </a:lnTo>
                  <a:lnTo>
                    <a:pt x="48220" y="60071"/>
                  </a:lnTo>
                  <a:lnTo>
                    <a:pt x="48220" y="68516"/>
                  </a:lnTo>
                  <a:lnTo>
                    <a:pt x="64066" y="106768"/>
                  </a:lnTo>
                  <a:lnTo>
                    <a:pt x="104110" y="128181"/>
                  </a:lnTo>
                  <a:lnTo>
                    <a:pt x="108292" y="128587"/>
                  </a:lnTo>
                  <a:lnTo>
                    <a:pt x="116735" y="128587"/>
                  </a:lnTo>
                  <a:lnTo>
                    <a:pt x="154989" y="112737"/>
                  </a:lnTo>
                  <a:lnTo>
                    <a:pt x="155218" y="112509"/>
                  </a:lnTo>
                  <a:lnTo>
                    <a:pt x="106119" y="112509"/>
                  </a:lnTo>
                  <a:lnTo>
                    <a:pt x="99968" y="111290"/>
                  </a:lnTo>
                  <a:lnTo>
                    <a:pt x="65519" y="76835"/>
                  </a:lnTo>
                  <a:lnTo>
                    <a:pt x="64293" y="70688"/>
                  </a:lnTo>
                  <a:lnTo>
                    <a:pt x="64293" y="57899"/>
                  </a:lnTo>
                  <a:lnTo>
                    <a:pt x="88150" y="22186"/>
                  </a:lnTo>
                  <a:lnTo>
                    <a:pt x="106119" y="16078"/>
                  </a:lnTo>
                  <a:lnTo>
                    <a:pt x="155218" y="16078"/>
                  </a:lnTo>
                  <a:lnTo>
                    <a:pt x="154989" y="15849"/>
                  </a:lnTo>
                  <a:lnTo>
                    <a:pt x="120917" y="406"/>
                  </a:lnTo>
                  <a:lnTo>
                    <a:pt x="116735" y="0"/>
                  </a:lnTo>
                  <a:close/>
                </a:path>
                <a:path w="225425" h="257175">
                  <a:moveTo>
                    <a:pt x="155218" y="16078"/>
                  </a:moveTo>
                  <a:lnTo>
                    <a:pt x="118908" y="16078"/>
                  </a:lnTo>
                  <a:lnTo>
                    <a:pt x="125060" y="17297"/>
                  </a:lnTo>
                  <a:lnTo>
                    <a:pt x="136878" y="22186"/>
                  </a:lnTo>
                  <a:lnTo>
                    <a:pt x="160735" y="57899"/>
                  </a:lnTo>
                  <a:lnTo>
                    <a:pt x="160735" y="70688"/>
                  </a:lnTo>
                  <a:lnTo>
                    <a:pt x="136878" y="106387"/>
                  </a:lnTo>
                  <a:lnTo>
                    <a:pt x="118908" y="112509"/>
                  </a:lnTo>
                  <a:lnTo>
                    <a:pt x="155218" y="112509"/>
                  </a:lnTo>
                  <a:lnTo>
                    <a:pt x="176396" y="72694"/>
                  </a:lnTo>
                  <a:lnTo>
                    <a:pt x="176808" y="68516"/>
                  </a:lnTo>
                  <a:lnTo>
                    <a:pt x="176808" y="60071"/>
                  </a:lnTo>
                  <a:lnTo>
                    <a:pt x="160962" y="21818"/>
                  </a:lnTo>
                  <a:lnTo>
                    <a:pt x="155218" y="16078"/>
                  </a:lnTo>
                  <a:close/>
                </a:path>
                <a:path w="225425" h="257175">
                  <a:moveTo>
                    <a:pt x="135468" y="152704"/>
                  </a:moveTo>
                  <a:lnTo>
                    <a:pt x="89560" y="152704"/>
                  </a:lnTo>
                  <a:lnTo>
                    <a:pt x="54694" y="159738"/>
                  </a:lnTo>
                  <a:lnTo>
                    <a:pt x="26226" y="178923"/>
                  </a:lnTo>
                  <a:lnTo>
                    <a:pt x="7036" y="207386"/>
                  </a:lnTo>
                  <a:lnTo>
                    <a:pt x="0" y="242252"/>
                  </a:lnTo>
                  <a:lnTo>
                    <a:pt x="0" y="250494"/>
                  </a:lnTo>
                  <a:lnTo>
                    <a:pt x="6682" y="257175"/>
                  </a:lnTo>
                  <a:lnTo>
                    <a:pt x="218346" y="257175"/>
                  </a:lnTo>
                  <a:lnTo>
                    <a:pt x="225028" y="250494"/>
                  </a:lnTo>
                  <a:lnTo>
                    <a:pt x="225028" y="242252"/>
                  </a:lnTo>
                  <a:lnTo>
                    <a:pt x="224795" y="241096"/>
                  </a:lnTo>
                  <a:lnTo>
                    <a:pt x="16074" y="241096"/>
                  </a:lnTo>
                  <a:lnTo>
                    <a:pt x="22181" y="212907"/>
                  </a:lnTo>
                  <a:lnTo>
                    <a:pt x="37993" y="189922"/>
                  </a:lnTo>
                  <a:lnTo>
                    <a:pt x="61217" y="174442"/>
                  </a:lnTo>
                  <a:lnTo>
                    <a:pt x="89560" y="168770"/>
                  </a:lnTo>
                  <a:lnTo>
                    <a:pt x="183735" y="168770"/>
                  </a:lnTo>
                  <a:lnTo>
                    <a:pt x="170334" y="159738"/>
                  </a:lnTo>
                  <a:lnTo>
                    <a:pt x="135468" y="152704"/>
                  </a:lnTo>
                  <a:close/>
                </a:path>
                <a:path w="225425" h="257175">
                  <a:moveTo>
                    <a:pt x="183735" y="168770"/>
                  </a:moveTo>
                  <a:lnTo>
                    <a:pt x="135468" y="168770"/>
                  </a:lnTo>
                  <a:lnTo>
                    <a:pt x="163839" y="174442"/>
                  </a:lnTo>
                  <a:lnTo>
                    <a:pt x="187072" y="189922"/>
                  </a:lnTo>
                  <a:lnTo>
                    <a:pt x="202875" y="212907"/>
                  </a:lnTo>
                  <a:lnTo>
                    <a:pt x="208955" y="241096"/>
                  </a:lnTo>
                  <a:lnTo>
                    <a:pt x="224795" y="241096"/>
                  </a:lnTo>
                  <a:lnTo>
                    <a:pt x="217992" y="207386"/>
                  </a:lnTo>
                  <a:lnTo>
                    <a:pt x="198801" y="178923"/>
                  </a:lnTo>
                  <a:lnTo>
                    <a:pt x="183735" y="16877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0075" y="80581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1"/>
                  </a:lnTo>
                  <a:lnTo>
                    <a:pt x="428625" y="1028701"/>
                  </a:lnTo>
                  <a:lnTo>
                    <a:pt x="857250" y="85725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0075" y="80581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1"/>
                  </a:moveTo>
                  <a:lnTo>
                    <a:pt x="428625" y="1028701"/>
                  </a:lnTo>
                  <a:lnTo>
                    <a:pt x="857250" y="857251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1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4031" y="8473589"/>
              <a:ext cx="259079" cy="207645"/>
            </a:xfrm>
            <a:custGeom>
              <a:avLst/>
              <a:gdLst/>
              <a:ahLst/>
              <a:cxnLst/>
              <a:rect l="l" t="t" r="r" b="b"/>
              <a:pathLst>
                <a:path w="259080" h="207645">
                  <a:moveTo>
                    <a:pt x="8478" y="0"/>
                  </a:moveTo>
                  <a:lnTo>
                    <a:pt x="4419" y="481"/>
                  </a:lnTo>
                  <a:lnTo>
                    <a:pt x="0" y="6027"/>
                  </a:lnTo>
                  <a:lnTo>
                    <a:pt x="520" y="10085"/>
                  </a:lnTo>
                  <a:lnTo>
                    <a:pt x="250383" y="207387"/>
                  </a:lnTo>
                  <a:lnTo>
                    <a:pt x="254441" y="206905"/>
                  </a:lnTo>
                  <a:lnTo>
                    <a:pt x="258861" y="201359"/>
                  </a:lnTo>
                  <a:lnTo>
                    <a:pt x="258380" y="197300"/>
                  </a:lnTo>
                  <a:lnTo>
                    <a:pt x="8478" y="0"/>
                  </a:lnTo>
                  <a:close/>
                </a:path>
                <a:path w="259080" h="207645">
                  <a:moveTo>
                    <a:pt x="68884" y="142369"/>
                  </a:moveTo>
                  <a:lnTo>
                    <a:pt x="45849" y="142369"/>
                  </a:lnTo>
                  <a:lnTo>
                    <a:pt x="49425" y="142770"/>
                  </a:lnTo>
                  <a:lnTo>
                    <a:pt x="52759" y="144378"/>
                  </a:lnTo>
                  <a:lnTo>
                    <a:pt x="82817" y="174437"/>
                  </a:lnTo>
                  <a:lnTo>
                    <a:pt x="91423" y="180241"/>
                  </a:lnTo>
                  <a:lnTo>
                    <a:pt x="91589" y="180241"/>
                  </a:lnTo>
                  <a:lnTo>
                    <a:pt x="101065" y="182296"/>
                  </a:lnTo>
                  <a:lnTo>
                    <a:pt x="110884" y="180735"/>
                  </a:lnTo>
                  <a:lnTo>
                    <a:pt x="119707" y="175478"/>
                  </a:lnTo>
                  <a:lnTo>
                    <a:pt x="120347" y="174917"/>
                  </a:lnTo>
                  <a:lnTo>
                    <a:pt x="120629" y="174595"/>
                  </a:lnTo>
                  <a:lnTo>
                    <a:pt x="152283" y="174595"/>
                  </a:lnTo>
                  <a:lnTo>
                    <a:pt x="156150" y="171663"/>
                  </a:lnTo>
                  <a:lnTo>
                    <a:pt x="156834" y="170898"/>
                  </a:lnTo>
                  <a:lnTo>
                    <a:pt x="105643" y="170898"/>
                  </a:lnTo>
                  <a:lnTo>
                    <a:pt x="97204" y="170656"/>
                  </a:lnTo>
                  <a:lnTo>
                    <a:pt x="68884" y="142369"/>
                  </a:lnTo>
                  <a:close/>
                </a:path>
                <a:path w="259080" h="207645">
                  <a:moveTo>
                    <a:pt x="152283" y="174595"/>
                  </a:moveTo>
                  <a:lnTo>
                    <a:pt x="120629" y="174595"/>
                  </a:lnTo>
                  <a:lnTo>
                    <a:pt x="129332" y="179211"/>
                  </a:lnTo>
                  <a:lnTo>
                    <a:pt x="138871" y="180241"/>
                  </a:lnTo>
                  <a:lnTo>
                    <a:pt x="148170" y="177715"/>
                  </a:lnTo>
                  <a:lnTo>
                    <a:pt x="152283" y="174595"/>
                  </a:lnTo>
                  <a:close/>
                </a:path>
                <a:path w="259080" h="207645">
                  <a:moveTo>
                    <a:pt x="120991" y="158323"/>
                  </a:moveTo>
                  <a:lnTo>
                    <a:pt x="116726" y="159002"/>
                  </a:lnTo>
                  <a:lnTo>
                    <a:pt x="116917" y="159002"/>
                  </a:lnTo>
                  <a:lnTo>
                    <a:pt x="115208" y="160207"/>
                  </a:lnTo>
                  <a:lnTo>
                    <a:pt x="113477" y="163462"/>
                  </a:lnTo>
                  <a:lnTo>
                    <a:pt x="112473" y="164792"/>
                  </a:lnTo>
                  <a:lnTo>
                    <a:pt x="111189" y="165958"/>
                  </a:lnTo>
                  <a:lnTo>
                    <a:pt x="105643" y="170898"/>
                  </a:lnTo>
                  <a:lnTo>
                    <a:pt x="156834" y="170898"/>
                  </a:lnTo>
                  <a:lnTo>
                    <a:pt x="158562" y="168969"/>
                  </a:lnTo>
                  <a:lnTo>
                    <a:pt x="133007" y="168969"/>
                  </a:lnTo>
                  <a:lnTo>
                    <a:pt x="123041" y="159002"/>
                  </a:lnTo>
                  <a:lnTo>
                    <a:pt x="120991" y="158323"/>
                  </a:lnTo>
                  <a:close/>
                </a:path>
                <a:path w="259080" h="207645">
                  <a:moveTo>
                    <a:pt x="149924" y="152613"/>
                  </a:moveTo>
                  <a:lnTo>
                    <a:pt x="150003" y="157196"/>
                  </a:lnTo>
                  <a:lnTo>
                    <a:pt x="149011" y="160207"/>
                  </a:lnTo>
                  <a:lnTo>
                    <a:pt x="148917" y="160491"/>
                  </a:lnTo>
                  <a:lnTo>
                    <a:pt x="141644" y="168730"/>
                  </a:lnTo>
                  <a:lnTo>
                    <a:pt x="133007" y="168969"/>
                  </a:lnTo>
                  <a:lnTo>
                    <a:pt x="158562" y="168969"/>
                  </a:lnTo>
                  <a:lnTo>
                    <a:pt x="160245" y="165958"/>
                  </a:lnTo>
                  <a:lnTo>
                    <a:pt x="160531" y="165154"/>
                  </a:lnTo>
                  <a:lnTo>
                    <a:pt x="161280" y="162901"/>
                  </a:lnTo>
                  <a:lnTo>
                    <a:pt x="162951" y="162901"/>
                  </a:lnTo>
                  <a:lnTo>
                    <a:pt x="149924" y="152613"/>
                  </a:lnTo>
                  <a:close/>
                </a:path>
                <a:path w="259080" h="207645">
                  <a:moveTo>
                    <a:pt x="22884" y="52317"/>
                  </a:moveTo>
                  <a:lnTo>
                    <a:pt x="6508" y="52317"/>
                  </a:lnTo>
                  <a:lnTo>
                    <a:pt x="843" y="57983"/>
                  </a:lnTo>
                  <a:lnTo>
                    <a:pt x="843" y="148678"/>
                  </a:lnTo>
                  <a:lnTo>
                    <a:pt x="2142" y="155108"/>
                  </a:lnTo>
                  <a:lnTo>
                    <a:pt x="2255" y="155668"/>
                  </a:lnTo>
                  <a:lnTo>
                    <a:pt x="2359" y="156184"/>
                  </a:lnTo>
                  <a:lnTo>
                    <a:pt x="6493" y="162315"/>
                  </a:lnTo>
                  <a:lnTo>
                    <a:pt x="12624" y="166450"/>
                  </a:lnTo>
                  <a:lnTo>
                    <a:pt x="20132" y="167967"/>
                  </a:lnTo>
                  <a:lnTo>
                    <a:pt x="26560" y="167967"/>
                  </a:lnTo>
                  <a:lnTo>
                    <a:pt x="34066" y="166450"/>
                  </a:lnTo>
                  <a:lnTo>
                    <a:pt x="40197" y="162315"/>
                  </a:lnTo>
                  <a:lnTo>
                    <a:pt x="44332" y="156184"/>
                  </a:lnTo>
                  <a:lnTo>
                    <a:pt x="44436" y="155668"/>
                  </a:lnTo>
                  <a:lnTo>
                    <a:pt x="44550" y="155108"/>
                  </a:lnTo>
                  <a:lnTo>
                    <a:pt x="16593" y="155108"/>
                  </a:lnTo>
                  <a:lnTo>
                    <a:pt x="13702" y="152212"/>
                  </a:lnTo>
                  <a:lnTo>
                    <a:pt x="13702" y="65097"/>
                  </a:lnTo>
                  <a:lnTo>
                    <a:pt x="39079" y="65097"/>
                  </a:lnTo>
                  <a:lnTo>
                    <a:pt x="22884" y="52317"/>
                  </a:lnTo>
                  <a:close/>
                </a:path>
                <a:path w="259080" h="207645">
                  <a:moveTo>
                    <a:pt x="258018" y="65097"/>
                  </a:moveTo>
                  <a:lnTo>
                    <a:pt x="245159" y="65097"/>
                  </a:lnTo>
                  <a:lnTo>
                    <a:pt x="245159" y="152212"/>
                  </a:lnTo>
                  <a:lnTo>
                    <a:pt x="242267" y="155108"/>
                  </a:lnTo>
                  <a:lnTo>
                    <a:pt x="236076" y="155108"/>
                  </a:lnTo>
                  <a:lnTo>
                    <a:pt x="248776" y="165154"/>
                  </a:lnTo>
                  <a:lnTo>
                    <a:pt x="254322" y="161776"/>
                  </a:lnTo>
                  <a:lnTo>
                    <a:pt x="258018" y="155668"/>
                  </a:lnTo>
                  <a:lnTo>
                    <a:pt x="258018" y="65097"/>
                  </a:lnTo>
                  <a:close/>
                </a:path>
                <a:path w="259080" h="207645">
                  <a:moveTo>
                    <a:pt x="39079" y="65097"/>
                  </a:moveTo>
                  <a:lnTo>
                    <a:pt x="32990" y="65097"/>
                  </a:lnTo>
                  <a:lnTo>
                    <a:pt x="32990" y="152212"/>
                  </a:lnTo>
                  <a:lnTo>
                    <a:pt x="30097" y="155108"/>
                  </a:lnTo>
                  <a:lnTo>
                    <a:pt x="44550" y="155108"/>
                  </a:lnTo>
                  <a:lnTo>
                    <a:pt x="45849" y="148678"/>
                  </a:lnTo>
                  <a:lnTo>
                    <a:pt x="45849" y="142369"/>
                  </a:lnTo>
                  <a:lnTo>
                    <a:pt x="68884" y="142369"/>
                  </a:lnTo>
                  <a:lnTo>
                    <a:pt x="59471" y="132967"/>
                  </a:lnTo>
                  <a:lnTo>
                    <a:pt x="52838" y="129990"/>
                  </a:lnTo>
                  <a:lnTo>
                    <a:pt x="45849" y="129550"/>
                  </a:lnTo>
                  <a:lnTo>
                    <a:pt x="45849" y="70440"/>
                  </a:lnTo>
                  <a:lnTo>
                    <a:pt x="39079" y="65097"/>
                  </a:lnTo>
                  <a:close/>
                </a:path>
                <a:path w="259080" h="207645">
                  <a:moveTo>
                    <a:pt x="252352" y="52317"/>
                  </a:moveTo>
                  <a:lnTo>
                    <a:pt x="213013" y="52317"/>
                  </a:lnTo>
                  <a:lnTo>
                    <a:pt x="213013" y="136902"/>
                  </a:lnTo>
                  <a:lnTo>
                    <a:pt x="225872" y="147072"/>
                  </a:lnTo>
                  <a:lnTo>
                    <a:pt x="225872" y="65097"/>
                  </a:lnTo>
                  <a:lnTo>
                    <a:pt x="258018" y="65097"/>
                  </a:lnTo>
                  <a:lnTo>
                    <a:pt x="258018" y="57983"/>
                  </a:lnTo>
                  <a:lnTo>
                    <a:pt x="252352" y="52317"/>
                  </a:lnTo>
                  <a:close/>
                </a:path>
                <a:path w="259080" h="207645">
                  <a:moveTo>
                    <a:pt x="78640" y="96356"/>
                  </a:moveTo>
                  <a:lnTo>
                    <a:pt x="78719" y="96678"/>
                  </a:lnTo>
                  <a:lnTo>
                    <a:pt x="78799" y="96961"/>
                  </a:lnTo>
                  <a:lnTo>
                    <a:pt x="78878" y="97243"/>
                  </a:lnTo>
                  <a:lnTo>
                    <a:pt x="79762" y="97243"/>
                  </a:lnTo>
                  <a:lnTo>
                    <a:pt x="78640" y="96356"/>
                  </a:lnTo>
                  <a:close/>
                </a:path>
                <a:path w="259080" h="207645">
                  <a:moveTo>
                    <a:pt x="147632" y="70037"/>
                  </a:moveTo>
                  <a:lnTo>
                    <a:pt x="138752" y="78234"/>
                  </a:lnTo>
                  <a:lnTo>
                    <a:pt x="148033" y="85590"/>
                  </a:lnTo>
                  <a:lnTo>
                    <a:pt x="155267" y="79721"/>
                  </a:lnTo>
                  <a:lnTo>
                    <a:pt x="156234" y="77470"/>
                  </a:lnTo>
                  <a:lnTo>
                    <a:pt x="155872" y="74742"/>
                  </a:lnTo>
                  <a:lnTo>
                    <a:pt x="151690" y="70196"/>
                  </a:lnTo>
                  <a:lnTo>
                    <a:pt x="147632" y="70037"/>
                  </a:lnTo>
                  <a:close/>
                </a:path>
                <a:path w="259080" h="207645">
                  <a:moveTo>
                    <a:pt x="187764" y="39380"/>
                  </a:moveTo>
                  <a:lnTo>
                    <a:pt x="153699" y="39380"/>
                  </a:lnTo>
                  <a:lnTo>
                    <a:pt x="161611" y="40075"/>
                  </a:lnTo>
                  <a:lnTo>
                    <a:pt x="160834" y="40075"/>
                  </a:lnTo>
                  <a:lnTo>
                    <a:pt x="167017" y="41751"/>
                  </a:lnTo>
                  <a:lnTo>
                    <a:pt x="173038" y="44565"/>
                  </a:lnTo>
                  <a:lnTo>
                    <a:pt x="178573" y="48458"/>
                  </a:lnTo>
                  <a:lnTo>
                    <a:pt x="197584" y="64452"/>
                  </a:lnTo>
                  <a:lnTo>
                    <a:pt x="199127" y="65097"/>
                  </a:lnTo>
                  <a:lnTo>
                    <a:pt x="200113" y="65097"/>
                  </a:lnTo>
                  <a:lnTo>
                    <a:pt x="200113" y="49743"/>
                  </a:lnTo>
                  <a:lnTo>
                    <a:pt x="187764" y="39380"/>
                  </a:lnTo>
                  <a:close/>
                </a:path>
                <a:path w="259080" h="207645">
                  <a:moveTo>
                    <a:pt x="153699" y="26521"/>
                  </a:moveTo>
                  <a:lnTo>
                    <a:pt x="118214" y="40664"/>
                  </a:lnTo>
                  <a:lnTo>
                    <a:pt x="105881" y="52317"/>
                  </a:lnTo>
                  <a:lnTo>
                    <a:pt x="116090" y="60354"/>
                  </a:lnTo>
                  <a:lnTo>
                    <a:pt x="127138" y="49907"/>
                  </a:lnTo>
                  <a:lnTo>
                    <a:pt x="132933" y="45413"/>
                  </a:lnTo>
                  <a:lnTo>
                    <a:pt x="139410" y="42111"/>
                  </a:lnTo>
                  <a:lnTo>
                    <a:pt x="146391" y="40075"/>
                  </a:lnTo>
                  <a:lnTo>
                    <a:pt x="153699" y="39380"/>
                  </a:lnTo>
                  <a:lnTo>
                    <a:pt x="187764" y="39380"/>
                  </a:lnTo>
                  <a:lnTo>
                    <a:pt x="186853" y="38615"/>
                  </a:lnTo>
                  <a:lnTo>
                    <a:pt x="179464" y="33419"/>
                  </a:lnTo>
                  <a:lnTo>
                    <a:pt x="171348" y="29629"/>
                  </a:lnTo>
                  <a:lnTo>
                    <a:pt x="162695" y="27308"/>
                  </a:lnTo>
                  <a:lnTo>
                    <a:pt x="153699" y="26521"/>
                  </a:lnTo>
                  <a:close/>
                </a:path>
                <a:path w="259080" h="207645">
                  <a:moveTo>
                    <a:pt x="110385" y="26521"/>
                  </a:moveTo>
                  <a:lnTo>
                    <a:pt x="106888" y="26521"/>
                  </a:lnTo>
                  <a:lnTo>
                    <a:pt x="100147" y="26916"/>
                  </a:lnTo>
                  <a:lnTo>
                    <a:pt x="93535" y="28087"/>
                  </a:lnTo>
                  <a:lnTo>
                    <a:pt x="87119" y="30012"/>
                  </a:lnTo>
                  <a:lnTo>
                    <a:pt x="80967" y="32668"/>
                  </a:lnTo>
                  <a:lnTo>
                    <a:pt x="92501" y="41751"/>
                  </a:lnTo>
                  <a:lnTo>
                    <a:pt x="93746" y="41349"/>
                  </a:lnTo>
                  <a:lnTo>
                    <a:pt x="94992" y="40986"/>
                  </a:lnTo>
                  <a:lnTo>
                    <a:pt x="96236" y="40664"/>
                  </a:lnTo>
                  <a:lnTo>
                    <a:pt x="110385" y="26521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701368" y="4097337"/>
            <a:ext cx="7740650" cy="47415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Compliance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Ensure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compliance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regulatory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requirements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applicable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SME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IPOs.</a:t>
            </a: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50" spc="270" b="1">
                <a:solidFill>
                  <a:srgbClr val="262424"/>
                </a:solidFill>
                <a:latin typeface="Calibri"/>
                <a:cs typeface="Calibri"/>
              </a:rPr>
              <a:t>DRHP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Filing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Coordinate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timely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preparation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filing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Draft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Red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Herring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Prospectus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(DRHP).</a:t>
            </a: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Record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5" b="1">
                <a:solidFill>
                  <a:srgbClr val="262424"/>
                </a:solidFill>
                <a:latin typeface="Calibri"/>
                <a:cs typeface="Calibri"/>
              </a:rPr>
              <a:t>Keeping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Maintain</a:t>
            </a:r>
            <a:r>
              <a:rPr dirty="0" sz="1350" spc="1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statutory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records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disclosures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during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process.</a:t>
            </a: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Stakeholder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Liaison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Liaise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stock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exchanges,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regulators,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other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stakeholders.</a:t>
            </a: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Advisor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Support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Support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merchant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banker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other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advisors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documentation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compliance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tasks.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49"/>
            <a:ext cx="10203180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370"/>
              <a:t>Role</a:t>
            </a:r>
            <a:r>
              <a:rPr dirty="0" spc="155"/>
              <a:t> </a:t>
            </a:r>
            <a:r>
              <a:rPr dirty="0" spc="285"/>
              <a:t>of</a:t>
            </a:r>
            <a:r>
              <a:rPr dirty="0" spc="155"/>
              <a:t> </a:t>
            </a:r>
            <a:r>
              <a:rPr dirty="0" spc="370"/>
              <a:t>Statutory</a:t>
            </a:r>
            <a:r>
              <a:rPr dirty="0" spc="155"/>
              <a:t> </a:t>
            </a:r>
            <a:r>
              <a:rPr dirty="0" spc="360"/>
              <a:t>Auditor</a:t>
            </a:r>
            <a:r>
              <a:rPr dirty="0" spc="160"/>
              <a:t> </a:t>
            </a:r>
            <a:r>
              <a:rPr dirty="0" spc="340"/>
              <a:t>in</a:t>
            </a:r>
            <a:r>
              <a:rPr dirty="0" spc="155"/>
              <a:t> </a:t>
            </a:r>
            <a:r>
              <a:rPr dirty="0" spc="490"/>
              <a:t>SME</a:t>
            </a:r>
            <a:r>
              <a:rPr dirty="0" spc="155"/>
              <a:t> </a:t>
            </a:r>
            <a:r>
              <a:rPr dirty="0" spc="375"/>
              <a:t>IPO</a:t>
            </a:r>
            <a:r>
              <a:rPr dirty="0" spc="155"/>
              <a:t> </a:t>
            </a:r>
            <a:r>
              <a:rPr dirty="0" spc="275"/>
              <a:t>for</a:t>
            </a:r>
            <a:r>
              <a:rPr dirty="0" spc="160"/>
              <a:t> </a:t>
            </a:r>
            <a:r>
              <a:rPr dirty="0" spc="490"/>
              <a:t>DRHP </a:t>
            </a:r>
            <a:r>
              <a:rPr dirty="0" spc="370"/>
              <a:t>Filing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7375" y="3879214"/>
            <a:ext cx="975677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statutory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auditor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holds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vital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responsibility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SME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process,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especially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55">
                <a:solidFill>
                  <a:srgbClr val="262424"/>
                </a:solidFill>
                <a:latin typeface="Century Gothic"/>
                <a:cs typeface="Century Gothic"/>
              </a:rPr>
              <a:t>accurate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preparation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and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timely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filing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Draft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Red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Herring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Prospectus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(DRHP).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94677" y="4680902"/>
            <a:ext cx="868044" cy="1273175"/>
            <a:chOff x="594677" y="4680902"/>
            <a:chExt cx="868044" cy="1273175"/>
          </a:xfrm>
        </p:grpSpPr>
        <p:sp>
          <p:nvSpPr>
            <p:cNvPr id="6" name="object 6" descr=""/>
            <p:cNvSpPr/>
            <p:nvPr/>
          </p:nvSpPr>
          <p:spPr>
            <a:xfrm>
              <a:off x="600075" y="468629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0075" y="468629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0" y="1090764"/>
                  </a:move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63395" y="5140325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01800" y="4840287"/>
            <a:ext cx="8927465" cy="9029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Financial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Statement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Audit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Ensuring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75">
                <a:solidFill>
                  <a:srgbClr val="262424"/>
                </a:solidFill>
                <a:latin typeface="Century Gothic"/>
                <a:cs typeface="Century Gothic"/>
              </a:rPr>
              <a:t>accuracy,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completeness,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adherence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applicable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accounting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standards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regulatory requirements.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4677" y="5938202"/>
            <a:ext cx="868044" cy="1039494"/>
            <a:chOff x="594677" y="5938202"/>
            <a:chExt cx="868044" cy="1039494"/>
          </a:xfrm>
        </p:grpSpPr>
        <p:sp>
          <p:nvSpPr>
            <p:cNvPr id="11" name="object 11" descr=""/>
            <p:cNvSpPr/>
            <p:nvPr/>
          </p:nvSpPr>
          <p:spPr>
            <a:xfrm>
              <a:off x="600075" y="594359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0075" y="594359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38162" y="628332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01800" y="6097587"/>
            <a:ext cx="8390255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Restatement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5" b="1">
                <a:solidFill>
                  <a:srgbClr val="262424"/>
                </a:solidFill>
                <a:latin typeface="Calibri"/>
                <a:cs typeface="Calibri"/>
              </a:rPr>
              <a:t>of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Financials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Restating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statements,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including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stub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period,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reflect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true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fair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position.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94717" y="6966942"/>
            <a:ext cx="868044" cy="1039494"/>
            <a:chOff x="594717" y="6966942"/>
            <a:chExt cx="868044" cy="1039494"/>
          </a:xfrm>
        </p:grpSpPr>
        <p:sp>
          <p:nvSpPr>
            <p:cNvPr id="16" name="object 16" descr=""/>
            <p:cNvSpPr/>
            <p:nvPr/>
          </p:nvSpPr>
          <p:spPr>
            <a:xfrm>
              <a:off x="600075" y="697230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1"/>
                  </a:lnTo>
                  <a:lnTo>
                    <a:pt x="428625" y="1028701"/>
                  </a:lnTo>
                  <a:lnTo>
                    <a:pt x="857250" y="85725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0075" y="697230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1"/>
                  </a:moveTo>
                  <a:lnTo>
                    <a:pt x="428625" y="1028701"/>
                  </a:lnTo>
                  <a:lnTo>
                    <a:pt x="857250" y="857251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1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38460" y="7312025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01800" y="7126288"/>
            <a:ext cx="7083425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65" b="1">
                <a:solidFill>
                  <a:srgbClr val="262424"/>
                </a:solidFill>
                <a:latin typeface="Calibri"/>
                <a:cs typeface="Calibri"/>
              </a:rPr>
              <a:t>Certifications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Providing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necessary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certifications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support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DRHP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regulatory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compliance.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50"/>
            <a:ext cx="9794240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370"/>
              <a:t>Role</a:t>
            </a:r>
            <a:r>
              <a:rPr dirty="0" spc="160"/>
              <a:t> </a:t>
            </a:r>
            <a:r>
              <a:rPr dirty="0" spc="285"/>
              <a:t>of</a:t>
            </a:r>
            <a:r>
              <a:rPr dirty="0" spc="160"/>
              <a:t> </a:t>
            </a:r>
            <a:r>
              <a:rPr dirty="0" spc="415"/>
              <a:t>Legal</a:t>
            </a:r>
            <a:r>
              <a:rPr dirty="0" spc="160"/>
              <a:t> </a:t>
            </a:r>
            <a:r>
              <a:rPr dirty="0" spc="385"/>
              <a:t>Counsel</a:t>
            </a:r>
            <a:r>
              <a:rPr dirty="0" spc="165"/>
              <a:t> </a:t>
            </a:r>
            <a:r>
              <a:rPr dirty="0" spc="340"/>
              <a:t>in</a:t>
            </a:r>
            <a:r>
              <a:rPr dirty="0" spc="160"/>
              <a:t> </a:t>
            </a:r>
            <a:r>
              <a:rPr dirty="0" spc="490"/>
              <a:t>SME</a:t>
            </a:r>
            <a:r>
              <a:rPr dirty="0" spc="160"/>
              <a:t> </a:t>
            </a:r>
            <a:r>
              <a:rPr dirty="0" spc="375"/>
              <a:t>IPO</a:t>
            </a:r>
            <a:r>
              <a:rPr dirty="0" spc="165"/>
              <a:t> </a:t>
            </a:r>
            <a:r>
              <a:rPr dirty="0" spc="380"/>
              <a:t>Listing</a:t>
            </a:r>
            <a:r>
              <a:rPr dirty="0" spc="160"/>
              <a:t> </a:t>
            </a:r>
            <a:r>
              <a:rPr dirty="0" spc="430"/>
              <a:t>and </a:t>
            </a:r>
            <a:r>
              <a:rPr dirty="0" spc="380"/>
              <a:t>Filing</a:t>
            </a:r>
            <a:r>
              <a:rPr dirty="0" spc="160"/>
              <a:t> </a:t>
            </a:r>
            <a:r>
              <a:rPr dirty="0" spc="490"/>
              <a:t>DRHP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0075" y="4133850"/>
            <a:ext cx="390525" cy="390525"/>
            <a:chOff x="600075" y="4133850"/>
            <a:chExt cx="390525" cy="390525"/>
          </a:xfrm>
        </p:grpSpPr>
        <p:sp>
          <p:nvSpPr>
            <p:cNvPr id="5" name="object 5" descr=""/>
            <p:cNvSpPr/>
            <p:nvPr/>
          </p:nvSpPr>
          <p:spPr>
            <a:xfrm>
              <a:off x="6048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51" y="0"/>
                  </a:moveTo>
                  <a:lnTo>
                    <a:pt x="3448" y="0"/>
                  </a:lnTo>
                  <a:lnTo>
                    <a:pt x="2326" y="457"/>
                  </a:lnTo>
                  <a:lnTo>
                    <a:pt x="466" y="2324"/>
                  </a:lnTo>
                  <a:lnTo>
                    <a:pt x="0" y="3454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66" y="378675"/>
                  </a:lnTo>
                  <a:lnTo>
                    <a:pt x="2326" y="380530"/>
                  </a:lnTo>
                  <a:lnTo>
                    <a:pt x="3448" y="381000"/>
                  </a:lnTo>
                  <a:lnTo>
                    <a:pt x="377551" y="381000"/>
                  </a:lnTo>
                  <a:lnTo>
                    <a:pt x="378673" y="380530"/>
                  </a:lnTo>
                  <a:lnTo>
                    <a:pt x="380533" y="378675"/>
                  </a:lnTo>
                  <a:lnTo>
                    <a:pt x="381000" y="377558"/>
                  </a:lnTo>
                  <a:lnTo>
                    <a:pt x="381000" y="3454"/>
                  </a:lnTo>
                  <a:lnTo>
                    <a:pt x="380533" y="2324"/>
                  </a:lnTo>
                  <a:lnTo>
                    <a:pt x="378673" y="457"/>
                  </a:lnTo>
                  <a:lnTo>
                    <a:pt x="377551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48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54"/>
                  </a:lnTo>
                  <a:lnTo>
                    <a:pt x="466" y="2324"/>
                  </a:lnTo>
                  <a:lnTo>
                    <a:pt x="1394" y="1397"/>
                  </a:lnTo>
                  <a:lnTo>
                    <a:pt x="2326" y="457"/>
                  </a:lnTo>
                  <a:lnTo>
                    <a:pt x="3448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51" y="0"/>
                  </a:lnTo>
                  <a:lnTo>
                    <a:pt x="378673" y="457"/>
                  </a:lnTo>
                  <a:lnTo>
                    <a:pt x="379605" y="1397"/>
                  </a:lnTo>
                  <a:lnTo>
                    <a:pt x="380533" y="2324"/>
                  </a:lnTo>
                  <a:lnTo>
                    <a:pt x="381000" y="3454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3" y="378675"/>
                  </a:lnTo>
                  <a:lnTo>
                    <a:pt x="379605" y="379603"/>
                  </a:lnTo>
                  <a:lnTo>
                    <a:pt x="378673" y="380530"/>
                  </a:lnTo>
                  <a:lnTo>
                    <a:pt x="377551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8" y="381000"/>
                  </a:lnTo>
                  <a:lnTo>
                    <a:pt x="2326" y="380530"/>
                  </a:lnTo>
                  <a:lnTo>
                    <a:pt x="1394" y="379603"/>
                  </a:lnTo>
                  <a:lnTo>
                    <a:pt x="466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27651" y="4150918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44587" y="4116390"/>
            <a:ext cx="2528570" cy="17316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Legal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Due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Diligence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counsel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plays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vital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role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conducting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thorough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due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diligence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 and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preparing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comprehensive report.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67175" y="4133850"/>
            <a:ext cx="390525" cy="390525"/>
            <a:chOff x="4067175" y="4133850"/>
            <a:chExt cx="390525" cy="390525"/>
          </a:xfrm>
        </p:grpSpPr>
        <p:sp>
          <p:nvSpPr>
            <p:cNvPr id="10" name="object 10" descr=""/>
            <p:cNvSpPr/>
            <p:nvPr/>
          </p:nvSpPr>
          <p:spPr>
            <a:xfrm>
              <a:off x="40719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58" y="0"/>
                  </a:moveTo>
                  <a:lnTo>
                    <a:pt x="3441" y="0"/>
                  </a:lnTo>
                  <a:lnTo>
                    <a:pt x="2324" y="457"/>
                  </a:lnTo>
                  <a:lnTo>
                    <a:pt x="469" y="2324"/>
                  </a:lnTo>
                  <a:lnTo>
                    <a:pt x="0" y="3454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69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58" y="381000"/>
                  </a:lnTo>
                  <a:lnTo>
                    <a:pt x="378675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54"/>
                  </a:lnTo>
                  <a:lnTo>
                    <a:pt x="380530" y="2324"/>
                  </a:lnTo>
                  <a:lnTo>
                    <a:pt x="378675" y="457"/>
                  </a:lnTo>
                  <a:lnTo>
                    <a:pt x="377558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719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54"/>
                  </a:lnTo>
                  <a:lnTo>
                    <a:pt x="469" y="2324"/>
                  </a:lnTo>
                  <a:lnTo>
                    <a:pt x="1397" y="1397"/>
                  </a:lnTo>
                  <a:lnTo>
                    <a:pt x="2324" y="457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58" y="0"/>
                  </a:lnTo>
                  <a:lnTo>
                    <a:pt x="378675" y="457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54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75" y="380530"/>
                  </a:lnTo>
                  <a:lnTo>
                    <a:pt x="377558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97" y="379603"/>
                  </a:lnTo>
                  <a:lnTo>
                    <a:pt x="469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169524" y="4150918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11265" y="4097340"/>
            <a:ext cx="2712085" cy="2017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23265">
              <a:lnSpc>
                <a:spcPct val="109800"/>
              </a:lnSpc>
              <a:spcBef>
                <a:spcPts val="90"/>
              </a:spcBef>
            </a:pPr>
            <a:r>
              <a:rPr dirty="0" sz="1650" spc="270" b="1">
                <a:solidFill>
                  <a:srgbClr val="262424"/>
                </a:solidFill>
                <a:latin typeface="Calibri"/>
                <a:cs typeface="Calibri"/>
              </a:rPr>
              <a:t>DRHP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Review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Vetting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3100"/>
              </a:lnSpc>
              <a:spcBef>
                <a:spcPts val="56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They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review</a:t>
            </a:r>
            <a:r>
              <a:rPr dirty="0" sz="1350" spc="-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vet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-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Draft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Red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Herring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Prospectus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(DRHP)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ensure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its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accuracy,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completeness,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compliance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securities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laws.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534275" y="4133850"/>
            <a:ext cx="390525" cy="390525"/>
            <a:chOff x="7534275" y="4133850"/>
            <a:chExt cx="390525" cy="390525"/>
          </a:xfrm>
        </p:grpSpPr>
        <p:sp>
          <p:nvSpPr>
            <p:cNvPr id="15" name="object 15" descr=""/>
            <p:cNvSpPr/>
            <p:nvPr/>
          </p:nvSpPr>
          <p:spPr>
            <a:xfrm>
              <a:off x="75390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58" y="0"/>
                  </a:moveTo>
                  <a:lnTo>
                    <a:pt x="3441" y="0"/>
                  </a:lnTo>
                  <a:lnTo>
                    <a:pt x="2324" y="457"/>
                  </a:lnTo>
                  <a:lnTo>
                    <a:pt x="469" y="2324"/>
                  </a:lnTo>
                  <a:lnTo>
                    <a:pt x="0" y="3454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69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58" y="381000"/>
                  </a:lnTo>
                  <a:lnTo>
                    <a:pt x="378675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54"/>
                  </a:lnTo>
                  <a:lnTo>
                    <a:pt x="380530" y="2324"/>
                  </a:lnTo>
                  <a:lnTo>
                    <a:pt x="378675" y="457"/>
                  </a:lnTo>
                  <a:lnTo>
                    <a:pt x="377558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539037" y="4138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54"/>
                  </a:lnTo>
                  <a:lnTo>
                    <a:pt x="469" y="2324"/>
                  </a:lnTo>
                  <a:lnTo>
                    <a:pt x="1397" y="1397"/>
                  </a:lnTo>
                  <a:lnTo>
                    <a:pt x="2324" y="457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58" y="0"/>
                  </a:lnTo>
                  <a:lnTo>
                    <a:pt x="378675" y="457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54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75" y="380530"/>
                  </a:lnTo>
                  <a:lnTo>
                    <a:pt x="377558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97" y="379603"/>
                  </a:lnTo>
                  <a:lnTo>
                    <a:pt x="469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636916" y="4150918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078787" y="4097340"/>
            <a:ext cx="2759710" cy="2284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85115">
              <a:lnSpc>
                <a:spcPct val="109800"/>
              </a:lnSpc>
              <a:spcBef>
                <a:spcPts val="90"/>
              </a:spcBef>
            </a:pP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Disclosure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Corporate</a:t>
            </a:r>
            <a:r>
              <a:rPr dirty="0" sz="1650" spc="11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Governance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2400"/>
              </a:lnSpc>
              <a:spcBef>
                <a:spcPts val="57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counsel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supports</a:t>
            </a:r>
            <a:r>
              <a:rPr dirty="0" sz="1350" spc="5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disclosure</a:t>
            </a:r>
            <a:r>
              <a:rPr dirty="0" sz="1350" spc="2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requirements,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addresses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risks,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and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advises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company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on </a:t>
            </a:r>
            <a:r>
              <a:rPr dirty="0" sz="1350" spc="-40">
                <a:solidFill>
                  <a:srgbClr val="262424"/>
                </a:solidFill>
                <a:latin typeface="Century Gothic"/>
                <a:cs typeface="Century Gothic"/>
              </a:rPr>
              <a:t>governance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matters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throughout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process.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50" cy="88770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370"/>
              <a:t>Role</a:t>
            </a:r>
            <a:r>
              <a:rPr dirty="0" spc="165"/>
              <a:t> </a:t>
            </a:r>
            <a:r>
              <a:rPr dirty="0" spc="285"/>
              <a:t>of</a:t>
            </a:r>
            <a:r>
              <a:rPr dirty="0" spc="170"/>
              <a:t> </a:t>
            </a:r>
            <a:r>
              <a:rPr dirty="0" spc="345"/>
              <a:t>Integration</a:t>
            </a:r>
            <a:r>
              <a:rPr dirty="0" spc="165"/>
              <a:t> </a:t>
            </a:r>
            <a:r>
              <a:rPr dirty="0" spc="355"/>
              <a:t>Advisor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94677" y="1261427"/>
            <a:ext cx="868044" cy="1547495"/>
            <a:chOff x="594677" y="1261427"/>
            <a:chExt cx="868044" cy="1547495"/>
          </a:xfrm>
        </p:grpSpPr>
        <p:sp>
          <p:nvSpPr>
            <p:cNvPr id="5" name="object 5" descr=""/>
            <p:cNvSpPr/>
            <p:nvPr/>
          </p:nvSpPr>
          <p:spPr>
            <a:xfrm>
              <a:off x="600075" y="1266824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0075" y="1266824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0" y="1365046"/>
                  </a:move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63395" y="1854200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01800" y="1420812"/>
            <a:ext cx="451231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Client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Representation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Act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as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primary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point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contact,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representing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01800" y="2021839"/>
            <a:ext cx="434975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client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throughout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journey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from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pitching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to 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listing.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4677" y="2794952"/>
            <a:ext cx="868044" cy="1273175"/>
            <a:chOff x="594677" y="2794952"/>
            <a:chExt cx="868044" cy="1273175"/>
          </a:xfrm>
        </p:grpSpPr>
        <p:sp>
          <p:nvSpPr>
            <p:cNvPr id="11" name="object 11" descr=""/>
            <p:cNvSpPr/>
            <p:nvPr/>
          </p:nvSpPr>
          <p:spPr>
            <a:xfrm>
              <a:off x="600075" y="280034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0075" y="280034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0" y="1090764"/>
                  </a:move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38162" y="325437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01800" y="2954337"/>
            <a:ext cx="4676140" cy="9029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Coordination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5" b="1">
                <a:solidFill>
                  <a:srgbClr val="262424"/>
                </a:solidFill>
                <a:latin typeface="Calibri"/>
                <a:cs typeface="Calibri"/>
              </a:rPr>
              <a:t>of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Functions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Integrate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key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functions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including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finance,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legal,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compliance,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auditing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ensure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smooth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execution.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94677" y="4061777"/>
            <a:ext cx="868044" cy="1547495"/>
            <a:chOff x="594677" y="4061777"/>
            <a:chExt cx="868044" cy="1547495"/>
          </a:xfrm>
        </p:grpSpPr>
        <p:sp>
          <p:nvSpPr>
            <p:cNvPr id="16" name="object 16" descr=""/>
            <p:cNvSpPr/>
            <p:nvPr/>
          </p:nvSpPr>
          <p:spPr>
            <a:xfrm>
              <a:off x="600075" y="4067174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0075" y="4067174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0" y="1365046"/>
                  </a:moveTo>
                  <a:lnTo>
                    <a:pt x="428625" y="1536496"/>
                  </a:lnTo>
                  <a:lnTo>
                    <a:pt x="857250" y="1365046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365046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38460" y="4654550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01800" y="4221162"/>
            <a:ext cx="4810125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Strategic</a:t>
            </a:r>
            <a:r>
              <a:rPr dirty="0" sz="1650" spc="11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Planning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Devise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 manage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overall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timeline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milestones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keep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process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on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track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aligned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client requirements.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94677" y="5595302"/>
            <a:ext cx="868044" cy="1273175"/>
            <a:chOff x="594677" y="5595302"/>
            <a:chExt cx="868044" cy="1273175"/>
          </a:xfrm>
        </p:grpSpPr>
        <p:sp>
          <p:nvSpPr>
            <p:cNvPr id="21" name="object 21" descr=""/>
            <p:cNvSpPr/>
            <p:nvPr/>
          </p:nvSpPr>
          <p:spPr>
            <a:xfrm>
              <a:off x="600075" y="560069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0075" y="5600699"/>
              <a:ext cx="857250" cy="1262380"/>
            </a:xfrm>
            <a:custGeom>
              <a:avLst/>
              <a:gdLst/>
              <a:ahLst/>
              <a:cxnLst/>
              <a:rect l="l" t="t" r="r" b="b"/>
              <a:pathLst>
                <a:path w="857250" h="1262379">
                  <a:moveTo>
                    <a:pt x="0" y="1090764"/>
                  </a:moveTo>
                  <a:lnTo>
                    <a:pt x="428625" y="1262214"/>
                  </a:lnTo>
                  <a:lnTo>
                    <a:pt x="857250" y="1090764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090764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37606" y="605472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01800" y="5754687"/>
            <a:ext cx="4765040" cy="9029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Problem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Solving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Address challenges proactively and provide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solutions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to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keep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listing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process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seamless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efficient.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94717" y="6862167"/>
            <a:ext cx="868044" cy="1547495"/>
            <a:chOff x="594717" y="6862167"/>
            <a:chExt cx="868044" cy="1547495"/>
          </a:xfrm>
        </p:grpSpPr>
        <p:sp>
          <p:nvSpPr>
            <p:cNvPr id="26" name="object 26" descr=""/>
            <p:cNvSpPr/>
            <p:nvPr/>
          </p:nvSpPr>
          <p:spPr>
            <a:xfrm>
              <a:off x="600075" y="6867525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365053"/>
                  </a:lnTo>
                  <a:lnTo>
                    <a:pt x="428625" y="1536503"/>
                  </a:lnTo>
                  <a:lnTo>
                    <a:pt x="857250" y="1365053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0075" y="6867525"/>
              <a:ext cx="857250" cy="1536700"/>
            </a:xfrm>
            <a:custGeom>
              <a:avLst/>
              <a:gdLst/>
              <a:ahLst/>
              <a:cxnLst/>
              <a:rect l="l" t="t" r="r" b="b"/>
              <a:pathLst>
                <a:path w="857250" h="1536700">
                  <a:moveTo>
                    <a:pt x="0" y="1365053"/>
                  </a:moveTo>
                  <a:lnTo>
                    <a:pt x="428625" y="1536503"/>
                  </a:lnTo>
                  <a:lnTo>
                    <a:pt x="857250" y="1365053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365053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35633" y="7454901"/>
            <a:ext cx="18669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00" b="1">
                <a:solidFill>
                  <a:srgbClr val="262424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01800" y="7021514"/>
            <a:ext cx="4832350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Stakeholder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Communication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Maintain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transparent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continuous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communication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among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stakeholders,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regulatory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bodies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on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behalf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client.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50"/>
            <a:ext cx="3392170" cy="5397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445"/>
              <a:t>Key</a:t>
            </a:r>
            <a:r>
              <a:rPr dirty="0" spc="160"/>
              <a:t> </a:t>
            </a:r>
            <a:r>
              <a:rPr dirty="0" spc="390"/>
              <a:t>Challenges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031587" y="3409950"/>
            <a:ext cx="876300" cy="7629525"/>
            <a:chOff x="5031587" y="3409950"/>
            <a:chExt cx="876300" cy="7629525"/>
          </a:xfrm>
        </p:grpSpPr>
        <p:sp>
          <p:nvSpPr>
            <p:cNvPr id="5" name="object 5" descr=""/>
            <p:cNvSpPr/>
            <p:nvPr/>
          </p:nvSpPr>
          <p:spPr>
            <a:xfrm>
              <a:off x="5031588" y="3409949"/>
              <a:ext cx="693420" cy="7629525"/>
            </a:xfrm>
            <a:custGeom>
              <a:avLst/>
              <a:gdLst/>
              <a:ahLst/>
              <a:cxnLst/>
              <a:rect l="l" t="t" r="r" b="b"/>
              <a:pathLst>
                <a:path w="693420" h="7629525">
                  <a:moveTo>
                    <a:pt x="514350" y="378371"/>
                  </a:moveTo>
                  <a:lnTo>
                    <a:pt x="513410" y="376123"/>
                  </a:lnTo>
                  <a:lnTo>
                    <a:pt x="509689" y="372402"/>
                  </a:lnTo>
                  <a:lnTo>
                    <a:pt x="507453" y="371475"/>
                  </a:lnTo>
                  <a:lnTo>
                    <a:pt x="6883" y="371475"/>
                  </a:lnTo>
                  <a:lnTo>
                    <a:pt x="4648" y="372402"/>
                  </a:lnTo>
                  <a:lnTo>
                    <a:pt x="927" y="376123"/>
                  </a:lnTo>
                  <a:lnTo>
                    <a:pt x="0" y="378371"/>
                  </a:lnTo>
                  <a:lnTo>
                    <a:pt x="0" y="381000"/>
                  </a:lnTo>
                  <a:lnTo>
                    <a:pt x="0" y="383628"/>
                  </a:lnTo>
                  <a:lnTo>
                    <a:pt x="927" y="385876"/>
                  </a:lnTo>
                  <a:lnTo>
                    <a:pt x="4648" y="389597"/>
                  </a:lnTo>
                  <a:lnTo>
                    <a:pt x="6883" y="390525"/>
                  </a:lnTo>
                  <a:lnTo>
                    <a:pt x="507453" y="390525"/>
                  </a:lnTo>
                  <a:lnTo>
                    <a:pt x="509689" y="389597"/>
                  </a:lnTo>
                  <a:lnTo>
                    <a:pt x="513410" y="385876"/>
                  </a:lnTo>
                  <a:lnTo>
                    <a:pt x="514350" y="383628"/>
                  </a:lnTo>
                  <a:lnTo>
                    <a:pt x="514350" y="378371"/>
                  </a:lnTo>
                  <a:close/>
                </a:path>
                <a:path w="693420" h="7629525">
                  <a:moveTo>
                    <a:pt x="692937" y="6896"/>
                  </a:moveTo>
                  <a:lnTo>
                    <a:pt x="692010" y="4648"/>
                  </a:lnTo>
                  <a:lnTo>
                    <a:pt x="688289" y="927"/>
                  </a:lnTo>
                  <a:lnTo>
                    <a:pt x="686041" y="0"/>
                  </a:lnTo>
                  <a:lnTo>
                    <a:pt x="680783" y="0"/>
                  </a:lnTo>
                  <a:lnTo>
                    <a:pt x="678535" y="927"/>
                  </a:lnTo>
                  <a:lnTo>
                    <a:pt x="674801" y="4648"/>
                  </a:lnTo>
                  <a:lnTo>
                    <a:pt x="673887" y="6896"/>
                  </a:lnTo>
                  <a:lnTo>
                    <a:pt x="673887" y="7620000"/>
                  </a:lnTo>
                  <a:lnTo>
                    <a:pt x="673887" y="7622629"/>
                  </a:lnTo>
                  <a:lnTo>
                    <a:pt x="674801" y="7624877"/>
                  </a:lnTo>
                  <a:lnTo>
                    <a:pt x="678535" y="7628598"/>
                  </a:lnTo>
                  <a:lnTo>
                    <a:pt x="680783" y="7629525"/>
                  </a:lnTo>
                  <a:lnTo>
                    <a:pt x="686041" y="7629525"/>
                  </a:lnTo>
                  <a:lnTo>
                    <a:pt x="688289" y="7628598"/>
                  </a:lnTo>
                  <a:lnTo>
                    <a:pt x="692010" y="7624877"/>
                  </a:lnTo>
                  <a:lnTo>
                    <a:pt x="692937" y="7622629"/>
                  </a:lnTo>
                  <a:lnTo>
                    <a:pt x="692937" y="6896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31650" y="3605212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30"/>
                  </a:lnTo>
                  <a:lnTo>
                    <a:pt x="371005" y="378675"/>
                  </a:lnTo>
                  <a:lnTo>
                    <a:pt x="371475" y="377558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31650" y="3605212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8"/>
                  </a:lnTo>
                  <a:lnTo>
                    <a:pt x="371005" y="378675"/>
                  </a:lnTo>
                  <a:lnTo>
                    <a:pt x="370078" y="379603"/>
                  </a:lnTo>
                  <a:lnTo>
                    <a:pt x="369138" y="380530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649696" y="3617518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9446" y="3563940"/>
            <a:ext cx="3861435" cy="8159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r" marL="408940" marR="5080" indent="-396875">
              <a:lnSpc>
                <a:spcPct val="106100"/>
              </a:lnSpc>
              <a:spcBef>
                <a:spcPts val="15"/>
              </a:spcBef>
            </a:pP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Understanding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aspirations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conviction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5" b="1">
                <a:solidFill>
                  <a:srgbClr val="262424"/>
                </a:solidFill>
                <a:latin typeface="Calibri"/>
                <a:cs typeface="Calibri"/>
              </a:rPr>
              <a:t>of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promoter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company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522125" y="4457700"/>
            <a:ext cx="885825" cy="390525"/>
            <a:chOff x="5522125" y="4457700"/>
            <a:chExt cx="885825" cy="390525"/>
          </a:xfrm>
        </p:grpSpPr>
        <p:sp>
          <p:nvSpPr>
            <p:cNvPr id="11" name="object 11" descr=""/>
            <p:cNvSpPr/>
            <p:nvPr/>
          </p:nvSpPr>
          <p:spPr>
            <a:xfrm>
              <a:off x="5893600" y="46386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26887" y="44624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45" y="381000"/>
                  </a:lnTo>
                  <a:lnTo>
                    <a:pt x="378663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26887" y="44624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63" y="380530"/>
                  </a:lnTo>
                  <a:lnTo>
                    <a:pt x="377545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624461" y="4474768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59120" y="4421190"/>
            <a:ext cx="4100195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 indent="-635">
              <a:lnSpc>
                <a:spcPct val="106100"/>
              </a:lnSpc>
              <a:spcBef>
                <a:spcPts val="15"/>
              </a:spcBef>
            </a:pPr>
            <a:r>
              <a:rPr dirty="0" sz="1650" spc="225" b="1">
                <a:solidFill>
                  <a:srgbClr val="262424"/>
                </a:solidFill>
                <a:latin typeface="Calibri"/>
                <a:cs typeface="Calibri"/>
              </a:rPr>
              <a:t>Aligning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valuation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expectations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with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market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0" b="1">
                <a:solidFill>
                  <a:srgbClr val="262424"/>
                </a:solidFill>
                <a:latin typeface="Calibri"/>
                <a:cs typeface="Calibri"/>
              </a:rPr>
              <a:t>realities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031587" y="5229225"/>
            <a:ext cx="876300" cy="390525"/>
            <a:chOff x="5031587" y="5229225"/>
            <a:chExt cx="876300" cy="390525"/>
          </a:xfrm>
        </p:grpSpPr>
        <p:sp>
          <p:nvSpPr>
            <p:cNvPr id="17" name="object 17" descr=""/>
            <p:cNvSpPr/>
            <p:nvPr/>
          </p:nvSpPr>
          <p:spPr>
            <a:xfrm>
              <a:off x="5031587" y="54102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31650" y="52339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30"/>
                  </a:lnTo>
                  <a:lnTo>
                    <a:pt x="371005" y="378675"/>
                  </a:lnTo>
                  <a:lnTo>
                    <a:pt x="371475" y="377558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531650" y="52339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8"/>
                  </a:lnTo>
                  <a:lnTo>
                    <a:pt x="371005" y="378675"/>
                  </a:lnTo>
                  <a:lnTo>
                    <a:pt x="370078" y="379603"/>
                  </a:lnTo>
                  <a:lnTo>
                    <a:pt x="369138" y="380530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624766" y="5246293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9683" y="5192715"/>
            <a:ext cx="4201160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894080" marR="5080" indent="-882015">
              <a:lnSpc>
                <a:spcPct val="106100"/>
              </a:lnSpc>
              <a:spcBef>
                <a:spcPts val="15"/>
              </a:spcBef>
            </a:pP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Preparing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40" b="1">
                <a:solidFill>
                  <a:srgbClr val="262424"/>
                </a:solidFill>
                <a:latin typeface="Calibri"/>
                <a:cs typeface="Calibri"/>
              </a:rPr>
              <a:t>company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promoter </a:t>
            </a:r>
            <a:r>
              <a:rPr dirty="0" sz="1650" spc="165" b="1">
                <a:solidFill>
                  <a:srgbClr val="262424"/>
                </a:solidFill>
                <a:latin typeface="Calibri"/>
                <a:cs typeface="Calibri"/>
              </a:rPr>
              <a:t>to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be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presentable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45" b="1">
                <a:solidFill>
                  <a:srgbClr val="262424"/>
                </a:solidFill>
                <a:latin typeface="Calibri"/>
                <a:cs typeface="Calibri"/>
              </a:rPr>
              <a:t>for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pitching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522125" y="6000750"/>
            <a:ext cx="885825" cy="390525"/>
            <a:chOff x="5522125" y="6000750"/>
            <a:chExt cx="885825" cy="390525"/>
          </a:xfrm>
        </p:grpSpPr>
        <p:sp>
          <p:nvSpPr>
            <p:cNvPr id="23" name="object 23" descr=""/>
            <p:cNvSpPr/>
            <p:nvPr/>
          </p:nvSpPr>
          <p:spPr>
            <a:xfrm>
              <a:off x="5893600" y="618172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526887" y="60055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45" y="381000"/>
                  </a:lnTo>
                  <a:lnTo>
                    <a:pt x="378663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26887" y="60055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63" y="380530"/>
                  </a:lnTo>
                  <a:lnTo>
                    <a:pt x="377545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623902" y="6017818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59546" y="5964240"/>
            <a:ext cx="3676650" cy="8159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5"/>
              </a:spcBef>
            </a:pP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Evaluating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multiple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60" b="1">
                <a:solidFill>
                  <a:srgbClr val="262424"/>
                </a:solidFill>
                <a:latin typeface="Calibri"/>
                <a:cs typeface="Calibri"/>
              </a:rPr>
              <a:t>offers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structures,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finalizing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a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single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proposal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031587" y="6772275"/>
            <a:ext cx="876300" cy="390525"/>
            <a:chOff x="5031587" y="6772275"/>
            <a:chExt cx="876300" cy="390525"/>
          </a:xfrm>
        </p:grpSpPr>
        <p:sp>
          <p:nvSpPr>
            <p:cNvPr id="29" name="object 29" descr=""/>
            <p:cNvSpPr/>
            <p:nvPr/>
          </p:nvSpPr>
          <p:spPr>
            <a:xfrm>
              <a:off x="5031587" y="695325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531650" y="677703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30"/>
                  </a:lnTo>
                  <a:lnTo>
                    <a:pt x="371005" y="378675"/>
                  </a:lnTo>
                  <a:lnTo>
                    <a:pt x="371475" y="377558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531650" y="677703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8"/>
                  </a:lnTo>
                  <a:lnTo>
                    <a:pt x="371005" y="378675"/>
                  </a:lnTo>
                  <a:lnTo>
                    <a:pt x="370078" y="379603"/>
                  </a:lnTo>
                  <a:lnTo>
                    <a:pt x="369138" y="380530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621934" y="6789343"/>
            <a:ext cx="18669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00" b="1">
                <a:solidFill>
                  <a:srgbClr val="262424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1034" y="6735765"/>
            <a:ext cx="4099560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 indent="48895">
              <a:lnSpc>
                <a:spcPct val="106100"/>
              </a:lnSpc>
              <a:spcBef>
                <a:spcPts val="15"/>
              </a:spcBef>
            </a:pP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Coordinating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scattered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stakeholders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according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65" b="1">
                <a:solidFill>
                  <a:srgbClr val="262424"/>
                </a:solidFill>
                <a:latin typeface="Calibri"/>
                <a:cs typeface="Calibri"/>
              </a:rPr>
              <a:t>to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estimated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timelines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522125" y="7543800"/>
            <a:ext cx="885825" cy="390525"/>
            <a:chOff x="5522125" y="7543800"/>
            <a:chExt cx="885825" cy="390525"/>
          </a:xfrm>
        </p:grpSpPr>
        <p:sp>
          <p:nvSpPr>
            <p:cNvPr id="35" name="object 35" descr=""/>
            <p:cNvSpPr/>
            <p:nvPr/>
          </p:nvSpPr>
          <p:spPr>
            <a:xfrm>
              <a:off x="5893600" y="77247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526887" y="75485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45" y="381000"/>
                  </a:lnTo>
                  <a:lnTo>
                    <a:pt x="378663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526887" y="75485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63" y="380530"/>
                  </a:lnTo>
                  <a:lnTo>
                    <a:pt x="377545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621185" y="7560868"/>
            <a:ext cx="18796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10" b="1">
                <a:solidFill>
                  <a:srgbClr val="262424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559546" y="7507290"/>
            <a:ext cx="41884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Drafting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objects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clause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accurately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031587" y="8315325"/>
            <a:ext cx="876300" cy="390525"/>
            <a:chOff x="5031587" y="8315325"/>
            <a:chExt cx="876300" cy="390525"/>
          </a:xfrm>
        </p:grpSpPr>
        <p:sp>
          <p:nvSpPr>
            <p:cNvPr id="41" name="object 41" descr=""/>
            <p:cNvSpPr/>
            <p:nvPr/>
          </p:nvSpPr>
          <p:spPr>
            <a:xfrm>
              <a:off x="5031587" y="84963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531650" y="83200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30"/>
                  </a:lnTo>
                  <a:lnTo>
                    <a:pt x="371005" y="378675"/>
                  </a:lnTo>
                  <a:lnTo>
                    <a:pt x="371475" y="377558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531650" y="83200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8"/>
                  </a:lnTo>
                  <a:lnTo>
                    <a:pt x="371005" y="378675"/>
                  </a:lnTo>
                  <a:lnTo>
                    <a:pt x="370078" y="379603"/>
                  </a:lnTo>
                  <a:lnTo>
                    <a:pt x="369138" y="380530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5626544" y="8332393"/>
            <a:ext cx="17716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0" b="1">
                <a:solidFill>
                  <a:srgbClr val="262424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75919" y="8278815"/>
            <a:ext cx="4194810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805180" marR="5080" indent="-793115">
              <a:lnSpc>
                <a:spcPct val="106100"/>
              </a:lnSpc>
              <a:spcBef>
                <a:spcPts val="1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Building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key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data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points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45" b="1">
                <a:solidFill>
                  <a:srgbClr val="262424"/>
                </a:solidFill>
                <a:latin typeface="Calibri"/>
                <a:cs typeface="Calibri"/>
              </a:rPr>
              <a:t>for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the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50" b="1">
                <a:solidFill>
                  <a:srgbClr val="262424"/>
                </a:solidFill>
                <a:latin typeface="Calibri"/>
                <a:cs typeface="Calibri"/>
              </a:rPr>
              <a:t>DRHP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(mandatory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disclosure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5" b="1">
                <a:solidFill>
                  <a:srgbClr val="262424"/>
                </a:solidFill>
                <a:latin typeface="Calibri"/>
                <a:cs typeface="Calibri"/>
              </a:rPr>
              <a:t>of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KPIs)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522125" y="9086850"/>
            <a:ext cx="885825" cy="390525"/>
            <a:chOff x="5522125" y="9086850"/>
            <a:chExt cx="885825" cy="390525"/>
          </a:xfrm>
        </p:grpSpPr>
        <p:sp>
          <p:nvSpPr>
            <p:cNvPr id="47" name="object 47" descr=""/>
            <p:cNvSpPr/>
            <p:nvPr/>
          </p:nvSpPr>
          <p:spPr>
            <a:xfrm>
              <a:off x="5893600" y="926782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526887" y="9091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45" y="381000"/>
                  </a:lnTo>
                  <a:lnTo>
                    <a:pt x="378663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526887" y="90916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63" y="380530"/>
                  </a:lnTo>
                  <a:lnTo>
                    <a:pt x="377545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5621045" y="9103918"/>
            <a:ext cx="18796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10" b="1">
                <a:solidFill>
                  <a:srgbClr val="262424"/>
                </a:solidFill>
                <a:latin typeface="Calibri"/>
                <a:cs typeface="Calibri"/>
              </a:rPr>
              <a:t>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559555" y="9050340"/>
            <a:ext cx="4058920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5"/>
              </a:spcBef>
            </a:pP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Managing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compliance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dependencies </a:t>
            </a:r>
            <a:r>
              <a:rPr dirty="0" sz="1650" spc="145" b="1">
                <a:solidFill>
                  <a:srgbClr val="262424"/>
                </a:solidFill>
                <a:latin typeface="Calibri"/>
                <a:cs typeface="Calibri"/>
              </a:rPr>
              <a:t>for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70" b="1">
                <a:solidFill>
                  <a:srgbClr val="262424"/>
                </a:solidFill>
                <a:latin typeface="Calibri"/>
                <a:cs typeface="Calibri"/>
              </a:rPr>
              <a:t>DRHP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filing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5031587" y="9858375"/>
            <a:ext cx="876300" cy="390525"/>
            <a:chOff x="5031587" y="9858375"/>
            <a:chExt cx="876300" cy="390525"/>
          </a:xfrm>
        </p:grpSpPr>
        <p:sp>
          <p:nvSpPr>
            <p:cNvPr id="53" name="object 53" descr=""/>
            <p:cNvSpPr/>
            <p:nvPr/>
          </p:nvSpPr>
          <p:spPr>
            <a:xfrm>
              <a:off x="5031587" y="1003935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531650" y="986313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1"/>
                  </a:lnTo>
                  <a:lnTo>
                    <a:pt x="457" y="378673"/>
                  </a:lnTo>
                  <a:lnTo>
                    <a:pt x="2324" y="380533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33"/>
                  </a:lnTo>
                  <a:lnTo>
                    <a:pt x="371005" y="378673"/>
                  </a:lnTo>
                  <a:lnTo>
                    <a:pt x="371475" y="377551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531650" y="986313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1"/>
                  </a:lnTo>
                  <a:lnTo>
                    <a:pt x="371005" y="378673"/>
                  </a:lnTo>
                  <a:lnTo>
                    <a:pt x="370078" y="379605"/>
                  </a:lnTo>
                  <a:lnTo>
                    <a:pt x="369138" y="380533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3"/>
                  </a:lnTo>
                  <a:lnTo>
                    <a:pt x="1384" y="379605"/>
                  </a:lnTo>
                  <a:lnTo>
                    <a:pt x="457" y="378673"/>
                  </a:lnTo>
                  <a:lnTo>
                    <a:pt x="0" y="377551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5621337" y="9875443"/>
            <a:ext cx="18732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00" b="1">
                <a:solidFill>
                  <a:srgbClr val="262424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59891" y="9821865"/>
            <a:ext cx="3910965" cy="5492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821690" marR="5080" indent="-809625">
              <a:lnSpc>
                <a:spcPct val="106100"/>
              </a:lnSpc>
              <a:spcBef>
                <a:spcPts val="15"/>
              </a:spcBef>
            </a:pP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Responding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to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5" b="1">
                <a:solidFill>
                  <a:srgbClr val="262424"/>
                </a:solidFill>
                <a:latin typeface="Calibri"/>
                <a:cs typeface="Calibri"/>
              </a:rPr>
              <a:t>exchange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queries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45" b="1">
                <a:solidFill>
                  <a:srgbClr val="262424"/>
                </a:solidFill>
                <a:latin typeface="Calibri"/>
                <a:cs typeface="Calibri"/>
              </a:rPr>
              <a:t>to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obtain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in-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principle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approval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484"/>
              <a:t>Fund</a:t>
            </a:r>
            <a:r>
              <a:rPr dirty="0" spc="150"/>
              <a:t> </a:t>
            </a:r>
            <a:r>
              <a:rPr dirty="0" spc="409"/>
              <a:t>Raising</a:t>
            </a:r>
            <a:r>
              <a:rPr dirty="0" spc="155"/>
              <a:t> </a:t>
            </a:r>
            <a:r>
              <a:rPr dirty="0" spc="355"/>
              <a:t>Strategies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94677" y="1347152"/>
            <a:ext cx="868044" cy="1039494"/>
            <a:chOff x="594677" y="1347152"/>
            <a:chExt cx="868044" cy="1039494"/>
          </a:xfrm>
        </p:grpSpPr>
        <p:sp>
          <p:nvSpPr>
            <p:cNvPr id="4" name="object 4" descr=""/>
            <p:cNvSpPr/>
            <p:nvPr/>
          </p:nvSpPr>
          <p:spPr>
            <a:xfrm>
              <a:off x="600075" y="13525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0075" y="13525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63395" y="1692275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01800" y="1506537"/>
            <a:ext cx="730250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Pre-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IPO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5" b="1">
                <a:solidFill>
                  <a:srgbClr val="262424"/>
                </a:solidFill>
                <a:latin typeface="Calibri"/>
                <a:cs typeface="Calibri"/>
              </a:rPr>
              <a:t>Funding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targeted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funding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phase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crafted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companies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preparing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begin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their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journey.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94677" y="2375852"/>
            <a:ext cx="868044" cy="1039494"/>
            <a:chOff x="594677" y="2375852"/>
            <a:chExt cx="868044" cy="1039494"/>
          </a:xfrm>
        </p:grpSpPr>
        <p:sp>
          <p:nvSpPr>
            <p:cNvPr id="9" name="object 9" descr=""/>
            <p:cNvSpPr/>
            <p:nvPr/>
          </p:nvSpPr>
          <p:spPr>
            <a:xfrm>
              <a:off x="600075" y="23812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0075" y="23812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38162" y="272097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01800" y="2535237"/>
            <a:ext cx="827913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60" b="1">
                <a:solidFill>
                  <a:srgbClr val="262424"/>
                </a:solidFill>
                <a:latin typeface="Calibri"/>
                <a:cs typeface="Calibri"/>
              </a:rPr>
              <a:t>SME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IPO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primary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capital-raising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route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designed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specifically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eligible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small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medium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enterprises.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4677" y="3404552"/>
            <a:ext cx="868044" cy="1039494"/>
            <a:chOff x="594677" y="3404552"/>
            <a:chExt cx="868044" cy="1039494"/>
          </a:xfrm>
        </p:grpSpPr>
        <p:sp>
          <p:nvSpPr>
            <p:cNvPr id="14" name="object 14" descr=""/>
            <p:cNvSpPr/>
            <p:nvPr/>
          </p:nvSpPr>
          <p:spPr>
            <a:xfrm>
              <a:off x="600075" y="34099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0075" y="34099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38460" y="3749675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01800" y="3563937"/>
            <a:ext cx="7591425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Post-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IPO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Equity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Fundraise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Additional</a:t>
            </a:r>
            <a:r>
              <a:rPr dirty="0" sz="1350" spc="1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capital-raising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opportunities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established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listed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companies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seeking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growth.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94717" y="4433292"/>
            <a:ext cx="868044" cy="2044700"/>
            <a:chOff x="594717" y="4433292"/>
            <a:chExt cx="868044" cy="2044700"/>
          </a:xfrm>
        </p:grpSpPr>
        <p:sp>
          <p:nvSpPr>
            <p:cNvPr id="19" name="object 19" descr=""/>
            <p:cNvSpPr/>
            <p:nvPr/>
          </p:nvSpPr>
          <p:spPr>
            <a:xfrm>
              <a:off x="600075" y="4438650"/>
              <a:ext cx="857250" cy="2033905"/>
            </a:xfrm>
            <a:custGeom>
              <a:avLst/>
              <a:gdLst/>
              <a:ahLst/>
              <a:cxnLst/>
              <a:rect l="l" t="t" r="r" b="b"/>
              <a:pathLst>
                <a:path w="857250" h="2033904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1862137"/>
                  </a:lnTo>
                  <a:lnTo>
                    <a:pt x="428625" y="2033587"/>
                  </a:lnTo>
                  <a:lnTo>
                    <a:pt x="857250" y="1862137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0075" y="4438650"/>
              <a:ext cx="857250" cy="2033905"/>
            </a:xfrm>
            <a:custGeom>
              <a:avLst/>
              <a:gdLst/>
              <a:ahLst/>
              <a:cxnLst/>
              <a:rect l="l" t="t" r="r" b="b"/>
              <a:pathLst>
                <a:path w="857250" h="2033904">
                  <a:moveTo>
                    <a:pt x="0" y="1862137"/>
                  </a:moveTo>
                  <a:lnTo>
                    <a:pt x="428625" y="2033587"/>
                  </a:lnTo>
                  <a:lnTo>
                    <a:pt x="857250" y="1862137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1862137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937606" y="5283200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752600" y="54768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752600" y="58102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52600" y="61436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701800" y="4592637"/>
            <a:ext cx="6738620" cy="16744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Strategic</a:t>
            </a:r>
            <a:r>
              <a:rPr dirty="0" sz="1650" spc="11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Reverse</a:t>
            </a:r>
            <a:r>
              <a:rPr dirty="0" sz="1650" spc="11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Merger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Ideal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innovative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companies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aiming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rapid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market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entry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through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mergers.</a:t>
            </a:r>
            <a:endParaRPr sz="1350">
              <a:latin typeface="Century Gothic"/>
              <a:cs typeface="Century Gothic"/>
            </a:endParaRPr>
          </a:p>
          <a:p>
            <a:pPr marL="286385" marR="1765300">
              <a:lnSpc>
                <a:spcPct val="162000"/>
              </a:lnSpc>
              <a:spcBef>
                <a:spcPts val="37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Immediate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market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50">
                <a:solidFill>
                  <a:srgbClr val="262424"/>
                </a:solidFill>
                <a:latin typeface="Century Gothic"/>
                <a:cs typeface="Century Gothic"/>
              </a:rPr>
              <a:t>access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via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merger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listed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SME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Leverages</a:t>
            </a:r>
            <a:r>
              <a:rPr dirty="0" sz="1350" spc="2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existing</a:t>
            </a:r>
            <a:r>
              <a:rPr dirty="0" sz="1350" spc="2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market</a:t>
            </a:r>
            <a:r>
              <a:rPr dirty="0" sz="1350" spc="2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infrastructure</a:t>
            </a:r>
            <a:r>
              <a:rPr dirty="0" sz="1350" spc="2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efficiently</a:t>
            </a:r>
            <a:endParaRPr sz="1350">
              <a:latin typeface="Century Gothic"/>
              <a:cs typeface="Century Gothic"/>
            </a:endParaRPr>
          </a:p>
          <a:p>
            <a:pPr marL="286385">
              <a:lnSpc>
                <a:spcPct val="100000"/>
              </a:lnSpc>
              <a:spcBef>
                <a:spcPts val="100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Enables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faster</a:t>
            </a:r>
            <a:r>
              <a:rPr dirty="0" sz="1350" spc="1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capital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acquisition</a:t>
            </a:r>
            <a:r>
              <a:rPr dirty="0" sz="1350" spc="1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flexible</a:t>
            </a:r>
            <a:r>
              <a:rPr dirty="0" sz="1350" spc="1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integration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options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7375" y="6603365"/>
            <a:ext cx="874014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We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tailor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fund</a:t>
            </a:r>
            <a:r>
              <a:rPr dirty="0" sz="1350" spc="1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raising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strategies</a:t>
            </a:r>
            <a:r>
              <a:rPr dirty="0" sz="1350" spc="1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70">
                <a:solidFill>
                  <a:srgbClr val="262424"/>
                </a:solidFill>
                <a:latin typeface="Century Gothic"/>
                <a:cs typeface="Century Gothic"/>
              </a:rPr>
              <a:t>each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client9s</a:t>
            </a:r>
            <a:r>
              <a:rPr dirty="0" sz="1350" spc="1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unique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situation,</a:t>
            </a:r>
            <a:r>
              <a:rPr dirty="0" sz="1350" spc="1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considering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their</a:t>
            </a:r>
            <a:r>
              <a:rPr dirty="0" sz="1350" spc="1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immediate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funding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requirements,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growth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potential,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long-term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goals.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50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50"/>
            <a:ext cx="6573520" cy="3340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90"/>
              <a:t>SME</a:t>
            </a:r>
            <a:r>
              <a:rPr dirty="0" sz="2000" spc="114"/>
              <a:t> </a:t>
            </a:r>
            <a:r>
              <a:rPr dirty="0" sz="2000" spc="254"/>
              <a:t>Success</a:t>
            </a:r>
            <a:r>
              <a:rPr dirty="0" sz="2000" spc="114"/>
              <a:t> </a:t>
            </a:r>
            <a:r>
              <a:rPr dirty="0" sz="2000" spc="180"/>
              <a:t>Story:</a:t>
            </a:r>
            <a:r>
              <a:rPr dirty="0" sz="2000" spc="120"/>
              <a:t> </a:t>
            </a:r>
            <a:r>
              <a:rPr dirty="0" sz="2000" spc="260"/>
              <a:t>Bondada</a:t>
            </a:r>
            <a:r>
              <a:rPr dirty="0" sz="2000" spc="114"/>
              <a:t> </a:t>
            </a:r>
            <a:r>
              <a:rPr dirty="0" sz="2000" spc="254"/>
              <a:t>Engineering</a:t>
            </a:r>
            <a:r>
              <a:rPr dirty="0" sz="2000" spc="120"/>
              <a:t> </a:t>
            </a:r>
            <a:r>
              <a:rPr dirty="0" sz="2000" spc="240"/>
              <a:t>Limited</a:t>
            </a:r>
            <a:endParaRPr sz="2000"/>
          </a:p>
        </p:txBody>
      </p:sp>
      <p:sp>
        <p:nvSpPr>
          <p:cNvPr id="4" name="object 4" descr=""/>
          <p:cNvSpPr txBox="1"/>
          <p:nvPr/>
        </p:nvSpPr>
        <p:spPr>
          <a:xfrm>
            <a:off x="587375" y="3140075"/>
            <a:ext cx="1024382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From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modest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beginning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becoming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market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leader,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Bondada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Engineering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exemplifies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potential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Indian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SMEs.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031587" y="3600450"/>
            <a:ext cx="1376680" cy="4095750"/>
            <a:chOff x="5031587" y="3600450"/>
            <a:chExt cx="1376680" cy="4095750"/>
          </a:xfrm>
        </p:grpSpPr>
        <p:sp>
          <p:nvSpPr>
            <p:cNvPr id="6" name="object 6" descr=""/>
            <p:cNvSpPr/>
            <p:nvPr/>
          </p:nvSpPr>
          <p:spPr>
            <a:xfrm>
              <a:off x="5031588" y="3600450"/>
              <a:ext cx="693420" cy="4095750"/>
            </a:xfrm>
            <a:custGeom>
              <a:avLst/>
              <a:gdLst/>
              <a:ahLst/>
              <a:cxnLst/>
              <a:rect l="l" t="t" r="r" b="b"/>
              <a:pathLst>
                <a:path w="693420" h="4095750">
                  <a:moveTo>
                    <a:pt x="514350" y="378371"/>
                  </a:moveTo>
                  <a:lnTo>
                    <a:pt x="513410" y="376123"/>
                  </a:lnTo>
                  <a:lnTo>
                    <a:pt x="509689" y="372402"/>
                  </a:lnTo>
                  <a:lnTo>
                    <a:pt x="507453" y="371475"/>
                  </a:lnTo>
                  <a:lnTo>
                    <a:pt x="6883" y="371475"/>
                  </a:lnTo>
                  <a:lnTo>
                    <a:pt x="4648" y="372402"/>
                  </a:lnTo>
                  <a:lnTo>
                    <a:pt x="927" y="376123"/>
                  </a:lnTo>
                  <a:lnTo>
                    <a:pt x="0" y="378371"/>
                  </a:lnTo>
                  <a:lnTo>
                    <a:pt x="0" y="381000"/>
                  </a:lnTo>
                  <a:lnTo>
                    <a:pt x="0" y="383628"/>
                  </a:lnTo>
                  <a:lnTo>
                    <a:pt x="927" y="385876"/>
                  </a:lnTo>
                  <a:lnTo>
                    <a:pt x="4648" y="389597"/>
                  </a:lnTo>
                  <a:lnTo>
                    <a:pt x="6883" y="390525"/>
                  </a:lnTo>
                  <a:lnTo>
                    <a:pt x="507453" y="390525"/>
                  </a:lnTo>
                  <a:lnTo>
                    <a:pt x="509689" y="389597"/>
                  </a:lnTo>
                  <a:lnTo>
                    <a:pt x="513410" y="385876"/>
                  </a:lnTo>
                  <a:lnTo>
                    <a:pt x="514350" y="383628"/>
                  </a:lnTo>
                  <a:lnTo>
                    <a:pt x="514350" y="378371"/>
                  </a:lnTo>
                  <a:close/>
                </a:path>
                <a:path w="693420" h="4095750">
                  <a:moveTo>
                    <a:pt x="692937" y="6896"/>
                  </a:moveTo>
                  <a:lnTo>
                    <a:pt x="692010" y="4648"/>
                  </a:lnTo>
                  <a:lnTo>
                    <a:pt x="688289" y="927"/>
                  </a:lnTo>
                  <a:lnTo>
                    <a:pt x="686041" y="0"/>
                  </a:lnTo>
                  <a:lnTo>
                    <a:pt x="680783" y="0"/>
                  </a:lnTo>
                  <a:lnTo>
                    <a:pt x="678535" y="927"/>
                  </a:lnTo>
                  <a:lnTo>
                    <a:pt x="674801" y="4648"/>
                  </a:lnTo>
                  <a:lnTo>
                    <a:pt x="673887" y="6896"/>
                  </a:lnTo>
                  <a:lnTo>
                    <a:pt x="673887" y="4086225"/>
                  </a:lnTo>
                  <a:lnTo>
                    <a:pt x="673887" y="4088854"/>
                  </a:lnTo>
                  <a:lnTo>
                    <a:pt x="674801" y="4091101"/>
                  </a:lnTo>
                  <a:lnTo>
                    <a:pt x="678535" y="4094823"/>
                  </a:lnTo>
                  <a:lnTo>
                    <a:pt x="680783" y="4095750"/>
                  </a:lnTo>
                  <a:lnTo>
                    <a:pt x="686041" y="4095750"/>
                  </a:lnTo>
                  <a:lnTo>
                    <a:pt x="688289" y="4094823"/>
                  </a:lnTo>
                  <a:lnTo>
                    <a:pt x="692010" y="4091101"/>
                  </a:lnTo>
                  <a:lnTo>
                    <a:pt x="692937" y="4088854"/>
                  </a:lnTo>
                  <a:lnTo>
                    <a:pt x="692937" y="6896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31650" y="379571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20"/>
                  </a:lnTo>
                  <a:lnTo>
                    <a:pt x="457" y="369150"/>
                  </a:lnTo>
                  <a:lnTo>
                    <a:pt x="2324" y="371017"/>
                  </a:lnTo>
                  <a:lnTo>
                    <a:pt x="3441" y="371475"/>
                  </a:lnTo>
                  <a:lnTo>
                    <a:pt x="368020" y="371475"/>
                  </a:lnTo>
                  <a:lnTo>
                    <a:pt x="369138" y="371017"/>
                  </a:lnTo>
                  <a:lnTo>
                    <a:pt x="371005" y="369150"/>
                  </a:lnTo>
                  <a:lnTo>
                    <a:pt x="371475" y="368020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31650" y="379571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66712"/>
                  </a:lnTo>
                  <a:lnTo>
                    <a:pt x="371475" y="368020"/>
                  </a:lnTo>
                  <a:lnTo>
                    <a:pt x="371005" y="369150"/>
                  </a:lnTo>
                  <a:lnTo>
                    <a:pt x="370078" y="370078"/>
                  </a:lnTo>
                  <a:lnTo>
                    <a:pt x="369138" y="371017"/>
                  </a:lnTo>
                  <a:lnTo>
                    <a:pt x="368020" y="371475"/>
                  </a:lnTo>
                  <a:lnTo>
                    <a:pt x="366712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17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20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604865" y="3849294"/>
              <a:ext cx="225425" cy="257175"/>
            </a:xfrm>
            <a:custGeom>
              <a:avLst/>
              <a:gdLst/>
              <a:ahLst/>
              <a:cxnLst/>
              <a:rect l="l" t="t" r="r" b="b"/>
              <a:pathLst>
                <a:path w="225425" h="257175">
                  <a:moveTo>
                    <a:pt x="192887" y="32143"/>
                  </a:moveTo>
                  <a:lnTo>
                    <a:pt x="32143" y="32143"/>
                  </a:lnTo>
                  <a:lnTo>
                    <a:pt x="19641" y="34672"/>
                  </a:lnTo>
                  <a:lnTo>
                    <a:pt x="9423" y="41567"/>
                  </a:lnTo>
                  <a:lnTo>
                    <a:pt x="2529" y="51785"/>
                  </a:lnTo>
                  <a:lnTo>
                    <a:pt x="0" y="64287"/>
                  </a:lnTo>
                  <a:lnTo>
                    <a:pt x="0" y="225018"/>
                  </a:lnTo>
                  <a:lnTo>
                    <a:pt x="2529" y="237527"/>
                  </a:lnTo>
                  <a:lnTo>
                    <a:pt x="9423" y="247750"/>
                  </a:lnTo>
                  <a:lnTo>
                    <a:pt x="19641" y="254645"/>
                  </a:lnTo>
                  <a:lnTo>
                    <a:pt x="32143" y="257175"/>
                  </a:lnTo>
                  <a:lnTo>
                    <a:pt x="192887" y="257175"/>
                  </a:lnTo>
                  <a:lnTo>
                    <a:pt x="205389" y="254645"/>
                  </a:lnTo>
                  <a:lnTo>
                    <a:pt x="215607" y="247750"/>
                  </a:lnTo>
                  <a:lnTo>
                    <a:pt x="220095" y="241096"/>
                  </a:lnTo>
                  <a:lnTo>
                    <a:pt x="23253" y="241096"/>
                  </a:lnTo>
                  <a:lnTo>
                    <a:pt x="16078" y="233921"/>
                  </a:lnTo>
                  <a:lnTo>
                    <a:pt x="16078" y="96431"/>
                  </a:lnTo>
                  <a:lnTo>
                    <a:pt x="225031" y="96431"/>
                  </a:lnTo>
                  <a:lnTo>
                    <a:pt x="225031" y="80365"/>
                  </a:lnTo>
                  <a:lnTo>
                    <a:pt x="16078" y="80365"/>
                  </a:lnTo>
                  <a:lnTo>
                    <a:pt x="16078" y="55397"/>
                  </a:lnTo>
                  <a:lnTo>
                    <a:pt x="23253" y="48209"/>
                  </a:lnTo>
                  <a:lnTo>
                    <a:pt x="220089" y="48209"/>
                  </a:lnTo>
                  <a:lnTo>
                    <a:pt x="215607" y="41567"/>
                  </a:lnTo>
                  <a:lnTo>
                    <a:pt x="205389" y="34672"/>
                  </a:lnTo>
                  <a:lnTo>
                    <a:pt x="192887" y="32143"/>
                  </a:lnTo>
                  <a:close/>
                </a:path>
                <a:path w="225425" h="257175">
                  <a:moveTo>
                    <a:pt x="225031" y="96431"/>
                  </a:moveTo>
                  <a:lnTo>
                    <a:pt x="208953" y="96431"/>
                  </a:lnTo>
                  <a:lnTo>
                    <a:pt x="208953" y="233921"/>
                  </a:lnTo>
                  <a:lnTo>
                    <a:pt x="201777" y="241096"/>
                  </a:lnTo>
                  <a:lnTo>
                    <a:pt x="220095" y="241096"/>
                  </a:lnTo>
                  <a:lnTo>
                    <a:pt x="222502" y="237527"/>
                  </a:lnTo>
                  <a:lnTo>
                    <a:pt x="225031" y="225018"/>
                  </a:lnTo>
                  <a:lnTo>
                    <a:pt x="225031" y="96431"/>
                  </a:lnTo>
                  <a:close/>
                </a:path>
                <a:path w="225425" h="257175">
                  <a:moveTo>
                    <a:pt x="220089" y="48209"/>
                  </a:moveTo>
                  <a:lnTo>
                    <a:pt x="201777" y="48209"/>
                  </a:lnTo>
                  <a:lnTo>
                    <a:pt x="208953" y="55397"/>
                  </a:lnTo>
                  <a:lnTo>
                    <a:pt x="208953" y="80365"/>
                  </a:lnTo>
                  <a:lnTo>
                    <a:pt x="225031" y="80365"/>
                  </a:lnTo>
                  <a:lnTo>
                    <a:pt x="225031" y="64287"/>
                  </a:lnTo>
                  <a:lnTo>
                    <a:pt x="222502" y="51785"/>
                  </a:lnTo>
                  <a:lnTo>
                    <a:pt x="220089" y="48209"/>
                  </a:lnTo>
                  <a:close/>
                </a:path>
                <a:path w="225425" h="257175">
                  <a:moveTo>
                    <a:pt x="60680" y="0"/>
                  </a:moveTo>
                  <a:lnTo>
                    <a:pt x="51841" y="0"/>
                  </a:lnTo>
                  <a:lnTo>
                    <a:pt x="48221" y="3606"/>
                  </a:lnTo>
                  <a:lnTo>
                    <a:pt x="48221" y="32143"/>
                  </a:lnTo>
                  <a:lnTo>
                    <a:pt x="64300" y="32143"/>
                  </a:lnTo>
                  <a:lnTo>
                    <a:pt x="64300" y="3606"/>
                  </a:lnTo>
                  <a:lnTo>
                    <a:pt x="60680" y="0"/>
                  </a:lnTo>
                  <a:close/>
                </a:path>
                <a:path w="225425" h="257175">
                  <a:moveTo>
                    <a:pt x="173189" y="0"/>
                  </a:moveTo>
                  <a:lnTo>
                    <a:pt x="164350" y="0"/>
                  </a:lnTo>
                  <a:lnTo>
                    <a:pt x="160731" y="3606"/>
                  </a:lnTo>
                  <a:lnTo>
                    <a:pt x="160731" y="32143"/>
                  </a:lnTo>
                  <a:lnTo>
                    <a:pt x="176809" y="32143"/>
                  </a:lnTo>
                  <a:lnTo>
                    <a:pt x="176809" y="3606"/>
                  </a:lnTo>
                  <a:lnTo>
                    <a:pt x="173189" y="0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93600" y="48291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26887" y="46529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20"/>
                  </a:lnTo>
                  <a:lnTo>
                    <a:pt x="457" y="369150"/>
                  </a:lnTo>
                  <a:lnTo>
                    <a:pt x="2324" y="371017"/>
                  </a:lnTo>
                  <a:lnTo>
                    <a:pt x="3441" y="371475"/>
                  </a:lnTo>
                  <a:lnTo>
                    <a:pt x="377545" y="371475"/>
                  </a:lnTo>
                  <a:lnTo>
                    <a:pt x="378663" y="371017"/>
                  </a:lnTo>
                  <a:lnTo>
                    <a:pt x="380530" y="369150"/>
                  </a:lnTo>
                  <a:lnTo>
                    <a:pt x="381000" y="368020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26887" y="46529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66712"/>
                  </a:lnTo>
                  <a:lnTo>
                    <a:pt x="381000" y="368020"/>
                  </a:lnTo>
                  <a:lnTo>
                    <a:pt x="380530" y="369150"/>
                  </a:lnTo>
                  <a:lnTo>
                    <a:pt x="379603" y="370078"/>
                  </a:lnTo>
                  <a:lnTo>
                    <a:pt x="378663" y="371017"/>
                  </a:lnTo>
                  <a:lnTo>
                    <a:pt x="377545" y="371475"/>
                  </a:lnTo>
                  <a:lnTo>
                    <a:pt x="376237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17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20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83631" y="4706568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28993" y="196825"/>
                  </a:moveTo>
                  <a:lnTo>
                    <a:pt x="112864" y="196825"/>
                  </a:lnTo>
                  <a:lnTo>
                    <a:pt x="112915" y="251867"/>
                  </a:lnTo>
                  <a:lnTo>
                    <a:pt x="114376" y="254483"/>
                  </a:lnTo>
                  <a:lnTo>
                    <a:pt x="119087" y="257404"/>
                  </a:lnTo>
                  <a:lnTo>
                    <a:pt x="122059" y="257544"/>
                  </a:lnTo>
                  <a:lnTo>
                    <a:pt x="164975" y="236106"/>
                  </a:lnTo>
                  <a:lnTo>
                    <a:pt x="128993" y="236106"/>
                  </a:lnTo>
                  <a:lnTo>
                    <a:pt x="128993" y="196825"/>
                  </a:lnTo>
                  <a:close/>
                </a:path>
                <a:path w="257810" h="257810">
                  <a:moveTo>
                    <a:pt x="193332" y="166027"/>
                  </a:moveTo>
                  <a:lnTo>
                    <a:pt x="177203" y="166027"/>
                  </a:lnTo>
                  <a:lnTo>
                    <a:pt x="177203" y="208115"/>
                  </a:lnTo>
                  <a:lnTo>
                    <a:pt x="173786" y="213691"/>
                  </a:lnTo>
                  <a:lnTo>
                    <a:pt x="128993" y="236106"/>
                  </a:lnTo>
                  <a:lnTo>
                    <a:pt x="164975" y="236106"/>
                  </a:lnTo>
                  <a:lnTo>
                    <a:pt x="193226" y="202845"/>
                  </a:lnTo>
                  <a:lnTo>
                    <a:pt x="193332" y="166027"/>
                  </a:lnTo>
                  <a:close/>
                </a:path>
                <a:path w="257810" h="257810">
                  <a:moveTo>
                    <a:pt x="212101" y="0"/>
                  </a:moveTo>
                  <a:lnTo>
                    <a:pt x="175679" y="5328"/>
                  </a:lnTo>
                  <a:lnTo>
                    <a:pt x="138399" y="23296"/>
                  </a:lnTo>
                  <a:lnTo>
                    <a:pt x="104470" y="58585"/>
                  </a:lnTo>
                  <a:lnTo>
                    <a:pt x="103376" y="60249"/>
                  </a:lnTo>
                  <a:lnTo>
                    <a:pt x="102019" y="62256"/>
                  </a:lnTo>
                  <a:lnTo>
                    <a:pt x="100812" y="64262"/>
                  </a:lnTo>
                  <a:lnTo>
                    <a:pt x="55499" y="64262"/>
                  </a:lnTo>
                  <a:lnTo>
                    <a:pt x="46645" y="65508"/>
                  </a:lnTo>
                  <a:lnTo>
                    <a:pt x="38611" y="69066"/>
                  </a:lnTo>
                  <a:lnTo>
                    <a:pt x="31838" y="74667"/>
                  </a:lnTo>
                  <a:lnTo>
                    <a:pt x="26890" y="81869"/>
                  </a:lnTo>
                  <a:lnTo>
                    <a:pt x="26771" y="82042"/>
                  </a:lnTo>
                  <a:lnTo>
                    <a:pt x="0" y="135497"/>
                  </a:lnTo>
                  <a:lnTo>
                    <a:pt x="152" y="138456"/>
                  </a:lnTo>
                  <a:lnTo>
                    <a:pt x="3060" y="143180"/>
                  </a:lnTo>
                  <a:lnTo>
                    <a:pt x="5676" y="144628"/>
                  </a:lnTo>
                  <a:lnTo>
                    <a:pt x="59918" y="144628"/>
                  </a:lnTo>
                  <a:lnTo>
                    <a:pt x="56209" y="152938"/>
                  </a:lnTo>
                  <a:lnTo>
                    <a:pt x="55628" y="154280"/>
                  </a:lnTo>
                  <a:lnTo>
                    <a:pt x="55143" y="155283"/>
                  </a:lnTo>
                  <a:lnTo>
                    <a:pt x="52539" y="161265"/>
                  </a:lnTo>
                  <a:lnTo>
                    <a:pt x="53898" y="168186"/>
                  </a:lnTo>
                  <a:lnTo>
                    <a:pt x="88557" y="202845"/>
                  </a:lnTo>
                  <a:lnTo>
                    <a:pt x="95377" y="204254"/>
                  </a:lnTo>
                  <a:lnTo>
                    <a:pt x="108496" y="198730"/>
                  </a:lnTo>
                  <a:lnTo>
                    <a:pt x="112864" y="196825"/>
                  </a:lnTo>
                  <a:lnTo>
                    <a:pt x="128993" y="196825"/>
                  </a:lnTo>
                  <a:lnTo>
                    <a:pt x="128993" y="189637"/>
                  </a:lnTo>
                  <a:lnTo>
                    <a:pt x="135135" y="186817"/>
                  </a:lnTo>
                  <a:lnTo>
                    <a:pt x="95288" y="186817"/>
                  </a:lnTo>
                  <a:lnTo>
                    <a:pt x="69964" y="161506"/>
                  </a:lnTo>
                  <a:lnTo>
                    <a:pt x="79011" y="141263"/>
                  </a:lnTo>
                  <a:lnTo>
                    <a:pt x="85018" y="128562"/>
                  </a:lnTo>
                  <a:lnTo>
                    <a:pt x="21450" y="128562"/>
                  </a:lnTo>
                  <a:lnTo>
                    <a:pt x="43802" y="83808"/>
                  </a:lnTo>
                  <a:lnTo>
                    <a:pt x="49377" y="80340"/>
                  </a:lnTo>
                  <a:lnTo>
                    <a:pt x="110101" y="80340"/>
                  </a:lnTo>
                  <a:lnTo>
                    <a:pt x="117741" y="67577"/>
                  </a:lnTo>
                  <a:lnTo>
                    <a:pt x="147075" y="36893"/>
                  </a:lnTo>
                  <a:lnTo>
                    <a:pt x="179352" y="21006"/>
                  </a:lnTo>
                  <a:lnTo>
                    <a:pt x="211224" y="16063"/>
                  </a:lnTo>
                  <a:lnTo>
                    <a:pt x="255080" y="16063"/>
                  </a:lnTo>
                  <a:lnTo>
                    <a:pt x="254914" y="14085"/>
                  </a:lnTo>
                  <a:lnTo>
                    <a:pt x="253860" y="8255"/>
                  </a:lnTo>
                  <a:lnTo>
                    <a:pt x="249288" y="3734"/>
                  </a:lnTo>
                  <a:lnTo>
                    <a:pt x="243459" y="2629"/>
                  </a:lnTo>
                  <a:lnTo>
                    <a:pt x="212101" y="0"/>
                  </a:lnTo>
                  <a:close/>
                </a:path>
                <a:path w="257810" h="257810">
                  <a:moveTo>
                    <a:pt x="255080" y="16063"/>
                  </a:moveTo>
                  <a:lnTo>
                    <a:pt x="211224" y="16063"/>
                  </a:lnTo>
                  <a:lnTo>
                    <a:pt x="239344" y="18212"/>
                  </a:lnTo>
                  <a:lnTo>
                    <a:pt x="241320" y="44171"/>
                  </a:lnTo>
                  <a:lnTo>
                    <a:pt x="241374" y="44882"/>
                  </a:lnTo>
                  <a:lnTo>
                    <a:pt x="241484" y="46325"/>
                  </a:lnTo>
                  <a:lnTo>
                    <a:pt x="236532" y="78193"/>
                  </a:lnTo>
                  <a:lnTo>
                    <a:pt x="189915" y="139764"/>
                  </a:lnTo>
                  <a:lnTo>
                    <a:pt x="141373" y="166196"/>
                  </a:lnTo>
                  <a:lnTo>
                    <a:pt x="95288" y="186817"/>
                  </a:lnTo>
                  <a:lnTo>
                    <a:pt x="135135" y="186817"/>
                  </a:lnTo>
                  <a:lnTo>
                    <a:pt x="140784" y="184224"/>
                  </a:lnTo>
                  <a:lnTo>
                    <a:pt x="153041" y="178399"/>
                  </a:lnTo>
                  <a:lnTo>
                    <a:pt x="165327" y="172290"/>
                  </a:lnTo>
                  <a:lnTo>
                    <a:pt x="177203" y="166027"/>
                  </a:lnTo>
                  <a:lnTo>
                    <a:pt x="193332" y="166027"/>
                  </a:lnTo>
                  <a:lnTo>
                    <a:pt x="193332" y="156744"/>
                  </a:lnTo>
                  <a:lnTo>
                    <a:pt x="195338" y="155486"/>
                  </a:lnTo>
                  <a:lnTo>
                    <a:pt x="197205" y="154280"/>
                  </a:lnTo>
                  <a:lnTo>
                    <a:pt x="199009" y="153073"/>
                  </a:lnTo>
                  <a:lnTo>
                    <a:pt x="234268" y="119146"/>
                  </a:lnTo>
                  <a:lnTo>
                    <a:pt x="252138" y="82042"/>
                  </a:lnTo>
                  <a:lnTo>
                    <a:pt x="252222" y="81869"/>
                  </a:lnTo>
                  <a:lnTo>
                    <a:pt x="257544" y="45447"/>
                  </a:lnTo>
                  <a:lnTo>
                    <a:pt x="255080" y="16063"/>
                  </a:lnTo>
                  <a:close/>
                </a:path>
                <a:path w="257810" h="257810">
                  <a:moveTo>
                    <a:pt x="110101" y="80340"/>
                  </a:moveTo>
                  <a:lnTo>
                    <a:pt x="91414" y="80340"/>
                  </a:lnTo>
                  <a:lnTo>
                    <a:pt x="85056" y="92245"/>
                  </a:lnTo>
                  <a:lnTo>
                    <a:pt x="78808" y="104542"/>
                  </a:lnTo>
                  <a:lnTo>
                    <a:pt x="72824" y="116793"/>
                  </a:lnTo>
                  <a:lnTo>
                    <a:pt x="67259" y="128562"/>
                  </a:lnTo>
                  <a:lnTo>
                    <a:pt x="85018" y="128562"/>
                  </a:lnTo>
                  <a:lnTo>
                    <a:pt x="91062" y="115785"/>
                  </a:lnTo>
                  <a:lnTo>
                    <a:pt x="104507" y="89685"/>
                  </a:lnTo>
                  <a:lnTo>
                    <a:pt x="110101" y="80340"/>
                  </a:lnTo>
                  <a:close/>
                </a:path>
                <a:path w="257810" h="257810">
                  <a:moveTo>
                    <a:pt x="188976" y="44171"/>
                  </a:moveTo>
                  <a:lnTo>
                    <a:pt x="181508" y="44171"/>
                  </a:lnTo>
                  <a:lnTo>
                    <a:pt x="177927" y="44882"/>
                  </a:lnTo>
                  <a:lnTo>
                    <a:pt x="157111" y="68580"/>
                  </a:lnTo>
                  <a:lnTo>
                    <a:pt x="157111" y="76035"/>
                  </a:lnTo>
                  <a:lnTo>
                    <a:pt x="181508" y="100432"/>
                  </a:lnTo>
                  <a:lnTo>
                    <a:pt x="188976" y="100432"/>
                  </a:lnTo>
                  <a:lnTo>
                    <a:pt x="210698" y="84354"/>
                  </a:lnTo>
                  <a:lnTo>
                    <a:pt x="181914" y="84354"/>
                  </a:lnTo>
                  <a:lnTo>
                    <a:pt x="179070" y="83185"/>
                  </a:lnTo>
                  <a:lnTo>
                    <a:pt x="174371" y="78474"/>
                  </a:lnTo>
                  <a:lnTo>
                    <a:pt x="173189" y="75629"/>
                  </a:lnTo>
                  <a:lnTo>
                    <a:pt x="173189" y="69066"/>
                  </a:lnTo>
                  <a:lnTo>
                    <a:pt x="173353" y="68580"/>
                  </a:lnTo>
                  <a:lnTo>
                    <a:pt x="174371" y="66129"/>
                  </a:lnTo>
                  <a:lnTo>
                    <a:pt x="179070" y="61430"/>
                  </a:lnTo>
                  <a:lnTo>
                    <a:pt x="181914" y="60249"/>
                  </a:lnTo>
                  <a:lnTo>
                    <a:pt x="210698" y="60249"/>
                  </a:lnTo>
                  <a:lnTo>
                    <a:pt x="209804" y="58090"/>
                  </a:lnTo>
                  <a:lnTo>
                    <a:pt x="207772" y="55055"/>
                  </a:lnTo>
                  <a:lnTo>
                    <a:pt x="202501" y="49772"/>
                  </a:lnTo>
                  <a:lnTo>
                    <a:pt x="199453" y="47740"/>
                  </a:lnTo>
                  <a:lnTo>
                    <a:pt x="192557" y="44882"/>
                  </a:lnTo>
                  <a:lnTo>
                    <a:pt x="188976" y="44171"/>
                  </a:lnTo>
                  <a:close/>
                </a:path>
                <a:path w="257810" h="257810">
                  <a:moveTo>
                    <a:pt x="210698" y="60249"/>
                  </a:moveTo>
                  <a:lnTo>
                    <a:pt x="188569" y="60249"/>
                  </a:lnTo>
                  <a:lnTo>
                    <a:pt x="191414" y="61430"/>
                  </a:lnTo>
                  <a:lnTo>
                    <a:pt x="196126" y="66129"/>
                  </a:lnTo>
                  <a:lnTo>
                    <a:pt x="197132" y="68580"/>
                  </a:lnTo>
                  <a:lnTo>
                    <a:pt x="197294" y="69066"/>
                  </a:lnTo>
                  <a:lnTo>
                    <a:pt x="197294" y="75629"/>
                  </a:lnTo>
                  <a:lnTo>
                    <a:pt x="196241" y="78193"/>
                  </a:lnTo>
                  <a:lnTo>
                    <a:pt x="196126" y="78474"/>
                  </a:lnTo>
                  <a:lnTo>
                    <a:pt x="191414" y="83185"/>
                  </a:lnTo>
                  <a:lnTo>
                    <a:pt x="188569" y="84354"/>
                  </a:lnTo>
                  <a:lnTo>
                    <a:pt x="210698" y="84354"/>
                  </a:lnTo>
                  <a:lnTo>
                    <a:pt x="212661" y="79617"/>
                  </a:lnTo>
                  <a:lnTo>
                    <a:pt x="213372" y="76035"/>
                  </a:lnTo>
                  <a:lnTo>
                    <a:pt x="213372" y="68580"/>
                  </a:lnTo>
                  <a:lnTo>
                    <a:pt x="212887" y="66129"/>
                  </a:lnTo>
                  <a:lnTo>
                    <a:pt x="212764" y="65508"/>
                  </a:lnTo>
                  <a:lnTo>
                    <a:pt x="212661" y="64986"/>
                  </a:lnTo>
                  <a:lnTo>
                    <a:pt x="210761" y="60401"/>
                  </a:lnTo>
                  <a:lnTo>
                    <a:pt x="210698" y="60249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031587" y="56769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31650" y="55006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42"/>
                  </a:lnTo>
                  <a:lnTo>
                    <a:pt x="3441" y="381000"/>
                  </a:lnTo>
                  <a:lnTo>
                    <a:pt x="368020" y="381000"/>
                  </a:lnTo>
                  <a:lnTo>
                    <a:pt x="369138" y="380542"/>
                  </a:lnTo>
                  <a:lnTo>
                    <a:pt x="371005" y="378675"/>
                  </a:lnTo>
                  <a:lnTo>
                    <a:pt x="371475" y="377558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31650" y="5500687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76237"/>
                  </a:lnTo>
                  <a:lnTo>
                    <a:pt x="371475" y="377558"/>
                  </a:lnTo>
                  <a:lnTo>
                    <a:pt x="371005" y="378675"/>
                  </a:lnTo>
                  <a:lnTo>
                    <a:pt x="370078" y="379603"/>
                  </a:lnTo>
                  <a:lnTo>
                    <a:pt x="369138" y="380542"/>
                  </a:lnTo>
                  <a:lnTo>
                    <a:pt x="368020" y="381000"/>
                  </a:lnTo>
                  <a:lnTo>
                    <a:pt x="366712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42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588800" y="5589511"/>
              <a:ext cx="257175" cy="205740"/>
            </a:xfrm>
            <a:custGeom>
              <a:avLst/>
              <a:gdLst/>
              <a:ahLst/>
              <a:cxnLst/>
              <a:rect l="l" t="t" r="r" b="b"/>
              <a:pathLst>
                <a:path w="257175" h="205739">
                  <a:moveTo>
                    <a:pt x="177126" y="192874"/>
                  </a:moveTo>
                  <a:lnTo>
                    <a:pt x="80035" y="192874"/>
                  </a:lnTo>
                  <a:lnTo>
                    <a:pt x="77152" y="195770"/>
                  </a:lnTo>
                  <a:lnTo>
                    <a:pt x="77152" y="202844"/>
                  </a:lnTo>
                  <a:lnTo>
                    <a:pt x="80035" y="205740"/>
                  </a:lnTo>
                  <a:lnTo>
                    <a:pt x="177126" y="205740"/>
                  </a:lnTo>
                  <a:lnTo>
                    <a:pt x="180022" y="202844"/>
                  </a:lnTo>
                  <a:lnTo>
                    <a:pt x="180022" y="195770"/>
                  </a:lnTo>
                  <a:lnTo>
                    <a:pt x="177126" y="192874"/>
                  </a:lnTo>
                  <a:close/>
                </a:path>
                <a:path w="257175" h="205739">
                  <a:moveTo>
                    <a:pt x="135013" y="154305"/>
                  </a:moveTo>
                  <a:lnTo>
                    <a:pt x="122148" y="154305"/>
                  </a:lnTo>
                  <a:lnTo>
                    <a:pt x="122148" y="192874"/>
                  </a:lnTo>
                  <a:lnTo>
                    <a:pt x="135013" y="192874"/>
                  </a:lnTo>
                  <a:lnTo>
                    <a:pt x="135013" y="154305"/>
                  </a:lnTo>
                  <a:close/>
                </a:path>
                <a:path w="257175" h="205739">
                  <a:moveTo>
                    <a:pt x="214376" y="0"/>
                  </a:moveTo>
                  <a:lnTo>
                    <a:pt x="42786" y="0"/>
                  </a:lnTo>
                  <a:lnTo>
                    <a:pt x="35056" y="1365"/>
                  </a:lnTo>
                  <a:lnTo>
                    <a:pt x="28436" y="5167"/>
                  </a:lnTo>
                  <a:lnTo>
                    <a:pt x="23467" y="10967"/>
                  </a:lnTo>
                  <a:lnTo>
                    <a:pt x="20688" y="18326"/>
                  </a:lnTo>
                  <a:lnTo>
                    <a:pt x="0" y="127660"/>
                  </a:lnTo>
                  <a:lnTo>
                    <a:pt x="0" y="131800"/>
                  </a:lnTo>
                  <a:lnTo>
                    <a:pt x="1769" y="140551"/>
                  </a:lnTo>
                  <a:lnTo>
                    <a:pt x="6592" y="147705"/>
                  </a:lnTo>
                  <a:lnTo>
                    <a:pt x="13742" y="152533"/>
                  </a:lnTo>
                  <a:lnTo>
                    <a:pt x="22491" y="154305"/>
                  </a:lnTo>
                  <a:lnTo>
                    <a:pt x="234670" y="154305"/>
                  </a:lnTo>
                  <a:lnTo>
                    <a:pt x="243421" y="152533"/>
                  </a:lnTo>
                  <a:lnTo>
                    <a:pt x="250575" y="147705"/>
                  </a:lnTo>
                  <a:lnTo>
                    <a:pt x="254804" y="141439"/>
                  </a:lnTo>
                  <a:lnTo>
                    <a:pt x="17157" y="141439"/>
                  </a:lnTo>
                  <a:lnTo>
                    <a:pt x="12852" y="137147"/>
                  </a:lnTo>
                  <a:lnTo>
                    <a:pt x="12890" y="128663"/>
                  </a:lnTo>
                  <a:lnTo>
                    <a:pt x="21412" y="83578"/>
                  </a:lnTo>
                  <a:lnTo>
                    <a:pt x="248817" y="83578"/>
                  </a:lnTo>
                  <a:lnTo>
                    <a:pt x="246383" y="70713"/>
                  </a:lnTo>
                  <a:lnTo>
                    <a:pt x="23863" y="70713"/>
                  </a:lnTo>
                  <a:lnTo>
                    <a:pt x="33312" y="20688"/>
                  </a:lnTo>
                  <a:lnTo>
                    <a:pt x="34188" y="16154"/>
                  </a:lnTo>
                  <a:lnTo>
                    <a:pt x="38163" y="12852"/>
                  </a:lnTo>
                  <a:lnTo>
                    <a:pt x="234406" y="12852"/>
                  </a:lnTo>
                  <a:lnTo>
                    <a:pt x="233694" y="10967"/>
                  </a:lnTo>
                  <a:lnTo>
                    <a:pt x="228725" y="5167"/>
                  </a:lnTo>
                  <a:lnTo>
                    <a:pt x="222106" y="1365"/>
                  </a:lnTo>
                  <a:lnTo>
                    <a:pt x="214376" y="0"/>
                  </a:lnTo>
                  <a:close/>
                </a:path>
                <a:path w="257175" h="205739">
                  <a:moveTo>
                    <a:pt x="94538" y="83578"/>
                  </a:moveTo>
                  <a:lnTo>
                    <a:pt x="81648" y="83578"/>
                  </a:lnTo>
                  <a:lnTo>
                    <a:pt x="76696" y="140551"/>
                  </a:lnTo>
                  <a:lnTo>
                    <a:pt x="76619" y="141439"/>
                  </a:lnTo>
                  <a:lnTo>
                    <a:pt x="89522" y="141439"/>
                  </a:lnTo>
                  <a:lnTo>
                    <a:pt x="94538" y="83578"/>
                  </a:lnTo>
                  <a:close/>
                </a:path>
                <a:path w="257175" h="205739">
                  <a:moveTo>
                    <a:pt x="175514" y="83578"/>
                  </a:moveTo>
                  <a:lnTo>
                    <a:pt x="162623" y="83578"/>
                  </a:lnTo>
                  <a:lnTo>
                    <a:pt x="167562" y="140551"/>
                  </a:lnTo>
                  <a:lnTo>
                    <a:pt x="167640" y="141439"/>
                  </a:lnTo>
                  <a:lnTo>
                    <a:pt x="180543" y="141439"/>
                  </a:lnTo>
                  <a:lnTo>
                    <a:pt x="175514" y="83578"/>
                  </a:lnTo>
                  <a:close/>
                </a:path>
                <a:path w="257175" h="205739">
                  <a:moveTo>
                    <a:pt x="248817" y="83578"/>
                  </a:moveTo>
                  <a:lnTo>
                    <a:pt x="235750" y="83578"/>
                  </a:lnTo>
                  <a:lnTo>
                    <a:pt x="244097" y="127660"/>
                  </a:lnTo>
                  <a:lnTo>
                    <a:pt x="244157" y="127977"/>
                  </a:lnTo>
                  <a:lnTo>
                    <a:pt x="244271" y="128663"/>
                  </a:lnTo>
                  <a:lnTo>
                    <a:pt x="244309" y="137147"/>
                  </a:lnTo>
                  <a:lnTo>
                    <a:pt x="240004" y="141439"/>
                  </a:lnTo>
                  <a:lnTo>
                    <a:pt x="254804" y="141439"/>
                  </a:lnTo>
                  <a:lnTo>
                    <a:pt x="255403" y="140551"/>
                  </a:lnTo>
                  <a:lnTo>
                    <a:pt x="257175" y="131800"/>
                  </a:lnTo>
                  <a:lnTo>
                    <a:pt x="257175" y="127660"/>
                  </a:lnTo>
                  <a:lnTo>
                    <a:pt x="256768" y="125615"/>
                  </a:lnTo>
                  <a:lnTo>
                    <a:pt x="248817" y="83578"/>
                  </a:lnTo>
                  <a:close/>
                </a:path>
                <a:path w="257175" h="205739">
                  <a:moveTo>
                    <a:pt x="100647" y="12852"/>
                  </a:moveTo>
                  <a:lnTo>
                    <a:pt x="87757" y="12852"/>
                  </a:lnTo>
                  <a:lnTo>
                    <a:pt x="82765" y="70713"/>
                  </a:lnTo>
                  <a:lnTo>
                    <a:pt x="95669" y="70713"/>
                  </a:lnTo>
                  <a:lnTo>
                    <a:pt x="100647" y="12852"/>
                  </a:lnTo>
                  <a:close/>
                </a:path>
                <a:path w="257175" h="205739">
                  <a:moveTo>
                    <a:pt x="169405" y="12852"/>
                  </a:moveTo>
                  <a:lnTo>
                    <a:pt x="156502" y="12852"/>
                  </a:lnTo>
                  <a:lnTo>
                    <a:pt x="161493" y="70713"/>
                  </a:lnTo>
                  <a:lnTo>
                    <a:pt x="174396" y="70713"/>
                  </a:lnTo>
                  <a:lnTo>
                    <a:pt x="169405" y="12852"/>
                  </a:lnTo>
                  <a:close/>
                </a:path>
                <a:path w="257175" h="205739">
                  <a:moveTo>
                    <a:pt x="234406" y="12852"/>
                  </a:moveTo>
                  <a:lnTo>
                    <a:pt x="218998" y="12852"/>
                  </a:lnTo>
                  <a:lnTo>
                    <a:pt x="222973" y="16154"/>
                  </a:lnTo>
                  <a:lnTo>
                    <a:pt x="223850" y="20688"/>
                  </a:lnTo>
                  <a:lnTo>
                    <a:pt x="233299" y="70713"/>
                  </a:lnTo>
                  <a:lnTo>
                    <a:pt x="246383" y="70713"/>
                  </a:lnTo>
                  <a:lnTo>
                    <a:pt x="236474" y="18326"/>
                  </a:lnTo>
                  <a:lnTo>
                    <a:pt x="234406" y="12852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893600" y="653415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526887" y="635793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33"/>
                  </a:lnTo>
                  <a:lnTo>
                    <a:pt x="457" y="369150"/>
                  </a:lnTo>
                  <a:lnTo>
                    <a:pt x="2324" y="371017"/>
                  </a:lnTo>
                  <a:lnTo>
                    <a:pt x="3441" y="371475"/>
                  </a:lnTo>
                  <a:lnTo>
                    <a:pt x="377545" y="371475"/>
                  </a:lnTo>
                  <a:lnTo>
                    <a:pt x="378663" y="371017"/>
                  </a:lnTo>
                  <a:lnTo>
                    <a:pt x="380530" y="369150"/>
                  </a:lnTo>
                  <a:lnTo>
                    <a:pt x="381000" y="368033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526887" y="635793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66712"/>
                  </a:lnTo>
                  <a:lnTo>
                    <a:pt x="381000" y="368033"/>
                  </a:lnTo>
                  <a:lnTo>
                    <a:pt x="380530" y="369150"/>
                  </a:lnTo>
                  <a:lnTo>
                    <a:pt x="379603" y="370078"/>
                  </a:lnTo>
                  <a:lnTo>
                    <a:pt x="378663" y="371017"/>
                  </a:lnTo>
                  <a:lnTo>
                    <a:pt x="377545" y="371475"/>
                  </a:lnTo>
                  <a:lnTo>
                    <a:pt x="376237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17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33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84037" y="6427584"/>
              <a:ext cx="257175" cy="225425"/>
            </a:xfrm>
            <a:custGeom>
              <a:avLst/>
              <a:gdLst/>
              <a:ahLst/>
              <a:cxnLst/>
              <a:rect l="l" t="t" r="r" b="b"/>
              <a:pathLst>
                <a:path w="257175" h="225425">
                  <a:moveTo>
                    <a:pt x="12446" y="0"/>
                  </a:moveTo>
                  <a:lnTo>
                    <a:pt x="3606" y="0"/>
                  </a:lnTo>
                  <a:lnTo>
                    <a:pt x="0" y="3619"/>
                  </a:lnTo>
                  <a:lnTo>
                    <a:pt x="0" y="184848"/>
                  </a:lnTo>
                  <a:lnTo>
                    <a:pt x="3156" y="200492"/>
                  </a:lnTo>
                  <a:lnTo>
                    <a:pt x="11766" y="213264"/>
                  </a:lnTo>
                  <a:lnTo>
                    <a:pt x="24538" y="221874"/>
                  </a:lnTo>
                  <a:lnTo>
                    <a:pt x="40182" y="225031"/>
                  </a:lnTo>
                  <a:lnTo>
                    <a:pt x="253555" y="225031"/>
                  </a:lnTo>
                  <a:lnTo>
                    <a:pt x="257175" y="221411"/>
                  </a:lnTo>
                  <a:lnTo>
                    <a:pt x="257175" y="212572"/>
                  </a:lnTo>
                  <a:lnTo>
                    <a:pt x="253555" y="208953"/>
                  </a:lnTo>
                  <a:lnTo>
                    <a:pt x="40182" y="208953"/>
                  </a:lnTo>
                  <a:lnTo>
                    <a:pt x="30799" y="207058"/>
                  </a:lnTo>
                  <a:lnTo>
                    <a:pt x="23133" y="201891"/>
                  </a:lnTo>
                  <a:lnTo>
                    <a:pt x="17962" y="194229"/>
                  </a:lnTo>
                  <a:lnTo>
                    <a:pt x="16065" y="184848"/>
                  </a:lnTo>
                  <a:lnTo>
                    <a:pt x="16065" y="3619"/>
                  </a:lnTo>
                  <a:lnTo>
                    <a:pt x="12446" y="0"/>
                  </a:lnTo>
                  <a:close/>
                </a:path>
                <a:path w="257175" h="225425">
                  <a:moveTo>
                    <a:pt x="115062" y="71589"/>
                  </a:moveTo>
                  <a:lnTo>
                    <a:pt x="109943" y="71589"/>
                  </a:lnTo>
                  <a:lnTo>
                    <a:pt x="47459" y="134061"/>
                  </a:lnTo>
                  <a:lnTo>
                    <a:pt x="47459" y="139192"/>
                  </a:lnTo>
                  <a:lnTo>
                    <a:pt x="53695" y="145415"/>
                  </a:lnTo>
                  <a:lnTo>
                    <a:pt x="58813" y="145415"/>
                  </a:lnTo>
                  <a:lnTo>
                    <a:pt x="112509" y="91719"/>
                  </a:lnTo>
                  <a:lnTo>
                    <a:pt x="135216" y="91719"/>
                  </a:lnTo>
                  <a:lnTo>
                    <a:pt x="115062" y="71589"/>
                  </a:lnTo>
                  <a:close/>
                </a:path>
                <a:path w="257175" h="225425">
                  <a:moveTo>
                    <a:pt x="135216" y="91719"/>
                  </a:moveTo>
                  <a:lnTo>
                    <a:pt x="112509" y="91719"/>
                  </a:lnTo>
                  <a:lnTo>
                    <a:pt x="158165" y="137375"/>
                  </a:lnTo>
                  <a:lnTo>
                    <a:pt x="163283" y="137375"/>
                  </a:lnTo>
                  <a:lnTo>
                    <a:pt x="183430" y="117233"/>
                  </a:lnTo>
                  <a:lnTo>
                    <a:pt x="160731" y="117233"/>
                  </a:lnTo>
                  <a:lnTo>
                    <a:pt x="135216" y="91719"/>
                  </a:lnTo>
                  <a:close/>
                </a:path>
                <a:path w="257175" h="225425">
                  <a:moveTo>
                    <a:pt x="241096" y="75653"/>
                  </a:moveTo>
                  <a:lnTo>
                    <a:pt x="225018" y="75653"/>
                  </a:lnTo>
                  <a:lnTo>
                    <a:pt x="225018" y="124968"/>
                  </a:lnTo>
                  <a:lnTo>
                    <a:pt x="228638" y="128587"/>
                  </a:lnTo>
                  <a:lnTo>
                    <a:pt x="237477" y="128587"/>
                  </a:lnTo>
                  <a:lnTo>
                    <a:pt x="241096" y="124968"/>
                  </a:lnTo>
                  <a:lnTo>
                    <a:pt x="241096" y="75653"/>
                  </a:lnTo>
                  <a:close/>
                </a:path>
                <a:path w="257175" h="225425">
                  <a:moveTo>
                    <a:pt x="237477" y="48221"/>
                  </a:moveTo>
                  <a:lnTo>
                    <a:pt x="164350" y="48221"/>
                  </a:lnTo>
                  <a:lnTo>
                    <a:pt x="160731" y="51841"/>
                  </a:lnTo>
                  <a:lnTo>
                    <a:pt x="160731" y="60680"/>
                  </a:lnTo>
                  <a:lnTo>
                    <a:pt x="164350" y="64300"/>
                  </a:lnTo>
                  <a:lnTo>
                    <a:pt x="213677" y="64300"/>
                  </a:lnTo>
                  <a:lnTo>
                    <a:pt x="160731" y="117233"/>
                  </a:lnTo>
                  <a:lnTo>
                    <a:pt x="183430" y="117233"/>
                  </a:lnTo>
                  <a:lnTo>
                    <a:pt x="225018" y="75653"/>
                  </a:lnTo>
                  <a:lnTo>
                    <a:pt x="241096" y="75653"/>
                  </a:lnTo>
                  <a:lnTo>
                    <a:pt x="241096" y="51841"/>
                  </a:lnTo>
                  <a:lnTo>
                    <a:pt x="237477" y="48221"/>
                  </a:lnTo>
                  <a:close/>
                </a:path>
              </a:pathLst>
            </a:custGeom>
            <a:solidFill>
              <a:srgbClr val="2624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06614" y="3754437"/>
            <a:ext cx="3964304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149475">
              <a:lnSpc>
                <a:spcPct val="100000"/>
              </a:lnSpc>
              <a:spcBef>
                <a:spcPts val="135"/>
              </a:spcBef>
            </a:pP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Founded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in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10" b="1">
                <a:solidFill>
                  <a:srgbClr val="262424"/>
                </a:solidFill>
                <a:latin typeface="Calibri"/>
                <a:cs typeface="Calibri"/>
              </a:rPr>
              <a:t>2012</a:t>
            </a:r>
            <a:endParaRPr sz="1650">
              <a:latin typeface="Calibri"/>
              <a:cs typeface="Calibri"/>
            </a:endParaRPr>
          </a:p>
          <a:p>
            <a:pPr algn="r" marL="450215" marR="5080" indent="-438150">
              <a:lnSpc>
                <a:spcPct val="134300"/>
              </a:lnSpc>
              <a:spcBef>
                <a:spcPts val="46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Started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as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EPC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services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provider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telecom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renewable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energy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sectors, building </a:t>
            </a:r>
            <a:r>
              <a:rPr dirty="0" sz="1350" spc="-50">
                <a:solidFill>
                  <a:srgbClr val="262424"/>
                </a:solidFill>
                <a:latin typeface="Century Gothic"/>
                <a:cs typeface="Century Gothic"/>
              </a:rPr>
              <a:t>a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workforce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over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550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professionals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59550" y="4611687"/>
            <a:ext cx="3937635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Successful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IPO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35" b="1">
                <a:solidFill>
                  <a:srgbClr val="262424"/>
                </a:solidFill>
                <a:latin typeface="Calibri"/>
                <a:cs typeface="Calibri"/>
              </a:rPr>
              <a:t>Launch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55" b="1">
                <a:solidFill>
                  <a:srgbClr val="262424"/>
                </a:solidFill>
                <a:latin typeface="Calibri"/>
                <a:cs typeface="Calibri"/>
              </a:rPr>
              <a:t>(2023)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Raised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¹42.72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crores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at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165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crore</a:t>
            </a:r>
            <a:r>
              <a:rPr dirty="0" sz="1350" spc="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valuation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approximately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shares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doubling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on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debut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24182" y="5459412"/>
            <a:ext cx="3846829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62710">
              <a:lnSpc>
                <a:spcPct val="100000"/>
              </a:lnSpc>
              <a:spcBef>
                <a:spcPts val="135"/>
              </a:spcBef>
            </a:pPr>
            <a:r>
              <a:rPr dirty="0" sz="1650" spc="250" b="1">
                <a:solidFill>
                  <a:srgbClr val="262424"/>
                </a:solidFill>
                <a:latin typeface="Calibri"/>
                <a:cs typeface="Calibri"/>
              </a:rPr>
              <a:t>Expanding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Operations</a:t>
            </a:r>
            <a:endParaRPr sz="1650">
              <a:latin typeface="Calibri"/>
              <a:cs typeface="Calibri"/>
            </a:endParaRPr>
          </a:p>
          <a:p>
            <a:pPr algn="r" marL="12700" marR="5080" indent="33020">
              <a:lnSpc>
                <a:spcPct val="131900"/>
              </a:lnSpc>
              <a:spcBef>
                <a:spcPts val="58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Secured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major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contracts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including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¹575.74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crore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solar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power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plant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project,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revenue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growing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95">
                <a:solidFill>
                  <a:srgbClr val="262424"/>
                </a:solidFill>
                <a:latin typeface="Century Gothic"/>
                <a:cs typeface="Century Gothic"/>
              </a:rPr>
              <a:t>¹370.59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crores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FY23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559550" y="6316662"/>
            <a:ext cx="4260850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Market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Success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Achieved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its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time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high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market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capitalization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endParaRPr sz="1350">
              <a:latin typeface="Century Gothic"/>
              <a:cs typeface="Century Gothic"/>
            </a:endParaRPr>
          </a:p>
          <a:p>
            <a:pPr marL="12700" marR="151130">
              <a:lnSpc>
                <a:spcPct val="134300"/>
              </a:lnSpc>
            </a:pPr>
            <a:r>
              <a:rPr dirty="0" sz="1350" spc="155">
                <a:solidFill>
                  <a:srgbClr val="262424"/>
                </a:solidFill>
                <a:latin typeface="Century Gothic"/>
                <a:cs typeface="Century Gothic"/>
              </a:rPr>
              <a:t>¹8,000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crores,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delivering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over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4,800%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returns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to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investors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from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price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2597150"/>
            <a:ext cx="9074150" cy="5397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355"/>
              <a:t>Opportunities</a:t>
            </a:r>
            <a:r>
              <a:rPr dirty="0" spc="180"/>
              <a:t> </a:t>
            </a:r>
            <a:r>
              <a:rPr dirty="0" spc="275"/>
              <a:t>for</a:t>
            </a:r>
            <a:r>
              <a:rPr dirty="0" spc="185"/>
              <a:t> </a:t>
            </a:r>
            <a:r>
              <a:rPr dirty="0" spc="375"/>
              <a:t>Chartered</a:t>
            </a:r>
            <a:r>
              <a:rPr dirty="0" spc="175"/>
              <a:t> </a:t>
            </a:r>
            <a:r>
              <a:rPr dirty="0" spc="395"/>
              <a:t>Accountants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94677" y="3404552"/>
            <a:ext cx="868044" cy="1039494"/>
            <a:chOff x="594677" y="3404552"/>
            <a:chExt cx="868044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600075" y="34099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0075" y="34099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63395" y="3749675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01800" y="3563937"/>
            <a:ext cx="496316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Financial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Due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Diligence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Conducting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due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diligence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risk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identification.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94677" y="4433252"/>
            <a:ext cx="868044" cy="1039494"/>
            <a:chOff x="594677" y="4433252"/>
            <a:chExt cx="868044" cy="1039494"/>
          </a:xfrm>
        </p:grpSpPr>
        <p:sp>
          <p:nvSpPr>
            <p:cNvPr id="10" name="object 10" descr=""/>
            <p:cNvSpPr/>
            <p:nvPr/>
          </p:nvSpPr>
          <p:spPr>
            <a:xfrm>
              <a:off x="600075" y="44386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0075" y="4438649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38162" y="477837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01800" y="4592637"/>
            <a:ext cx="529463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Financial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Statements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Preparing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restating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financials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comply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1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regulations.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94677" y="5461952"/>
            <a:ext cx="868044" cy="1039494"/>
            <a:chOff x="594677" y="5461952"/>
            <a:chExt cx="868044" cy="1039494"/>
          </a:xfrm>
        </p:grpSpPr>
        <p:sp>
          <p:nvSpPr>
            <p:cNvPr id="15" name="object 15" descr=""/>
            <p:cNvSpPr/>
            <p:nvPr/>
          </p:nvSpPr>
          <p:spPr>
            <a:xfrm>
              <a:off x="600075" y="54673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0075" y="54673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38460" y="5807075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01371" y="5621337"/>
            <a:ext cx="3834129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Audit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0" b="1">
                <a:solidFill>
                  <a:srgbClr val="262424"/>
                </a:solidFill>
                <a:latin typeface="Calibri"/>
                <a:cs typeface="Calibri"/>
              </a:rPr>
              <a:t>Assurance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Scope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for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Statutory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Audit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7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Internal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Audit.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94717" y="6490692"/>
            <a:ext cx="868044" cy="1039494"/>
            <a:chOff x="594717" y="6490692"/>
            <a:chExt cx="868044" cy="1039494"/>
          </a:xfrm>
        </p:grpSpPr>
        <p:sp>
          <p:nvSpPr>
            <p:cNvPr id="20" name="object 20" descr=""/>
            <p:cNvSpPr/>
            <p:nvPr/>
          </p:nvSpPr>
          <p:spPr>
            <a:xfrm>
              <a:off x="600075" y="64960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0075" y="6496050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0" y="857250"/>
                  </a:move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071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37606" y="6835775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701371" y="6650037"/>
            <a:ext cx="2760980" cy="626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Valuation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Services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Determining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fair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value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equity.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8809" y="682625"/>
            <a:ext cx="53511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275"/>
              <a:t>Integrated</a:t>
            </a:r>
            <a:r>
              <a:rPr dirty="0" sz="2700" spc="135"/>
              <a:t> </a:t>
            </a:r>
            <a:r>
              <a:rPr dirty="0" sz="2700" spc="290"/>
              <a:t>Advisory</a:t>
            </a:r>
            <a:r>
              <a:rPr dirty="0" sz="2700" spc="145"/>
              <a:t> </a:t>
            </a:r>
            <a:r>
              <a:rPr dirty="0" sz="2700" spc="330"/>
              <a:t>Approach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476374"/>
            <a:ext cx="2971800" cy="18383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7375" y="3506787"/>
            <a:ext cx="2924175" cy="14554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Collaborative</a:t>
            </a:r>
            <a:r>
              <a:rPr dirty="0" sz="1650" spc="13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Teamwork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Our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integrated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teams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work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seamlessly</a:t>
            </a:r>
            <a:r>
              <a:rPr dirty="0" sz="1350" spc="18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across</a:t>
            </a:r>
            <a:r>
              <a:rPr dirty="0" sz="1350" spc="1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functions,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bringing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together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expertise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from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finance,</a:t>
            </a:r>
            <a:r>
              <a:rPr dirty="0" sz="1350" spc="-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compliance,</a:t>
            </a:r>
            <a:r>
              <a:rPr dirty="0" sz="1350" spc="-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strategy.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9050" y="1476374"/>
            <a:ext cx="2962274" cy="183832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12728" y="3487737"/>
            <a:ext cx="2868295" cy="1741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879475">
              <a:lnSpc>
                <a:spcPct val="109800"/>
              </a:lnSpc>
              <a:spcBef>
                <a:spcPts val="90"/>
              </a:spcBef>
            </a:pP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Dedicated</a:t>
            </a:r>
            <a:r>
              <a:rPr dirty="0" sz="1650" spc="10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Project </a:t>
            </a: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Management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Your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single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point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1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contact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coordinates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aspects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of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IPO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journey,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ensuring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clear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direction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accountability.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1476374"/>
            <a:ext cx="2971800" cy="18383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038923" y="3487737"/>
            <a:ext cx="2759075" cy="1464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967740">
              <a:lnSpc>
                <a:spcPct val="109800"/>
              </a:lnSpc>
              <a:spcBef>
                <a:spcPts val="90"/>
              </a:spcBef>
            </a:pPr>
            <a:r>
              <a:rPr dirty="0" sz="1650" spc="185" b="1">
                <a:solidFill>
                  <a:srgbClr val="262424"/>
                </a:solidFill>
                <a:latin typeface="Calibri"/>
                <a:cs typeface="Calibri"/>
              </a:rPr>
              <a:t>Transparent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Communication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Regular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updates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structured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reporting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keep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stakeholders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aligned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throughout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process.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5" y="1254125"/>
            <a:ext cx="5730875" cy="5397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75"/>
              <a:t>Major</a:t>
            </a:r>
            <a:r>
              <a:rPr dirty="0" spc="160"/>
              <a:t> </a:t>
            </a:r>
            <a:r>
              <a:rPr dirty="0" spc="350"/>
              <a:t>benefits</a:t>
            </a:r>
            <a:r>
              <a:rPr dirty="0" spc="165"/>
              <a:t> </a:t>
            </a:r>
            <a:r>
              <a:rPr dirty="0" spc="285"/>
              <a:t>of</a:t>
            </a:r>
            <a:r>
              <a:rPr dirty="0" spc="160"/>
              <a:t> </a:t>
            </a:r>
            <a:r>
              <a:rPr dirty="0" spc="490"/>
              <a:t>SME</a:t>
            </a:r>
            <a:r>
              <a:rPr dirty="0" spc="165"/>
              <a:t> </a:t>
            </a:r>
            <a:r>
              <a:rPr dirty="0" spc="350"/>
              <a:t>IPO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2152649"/>
            <a:ext cx="2162174" cy="13335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7375" y="3687762"/>
            <a:ext cx="1970405" cy="14363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794385">
              <a:lnSpc>
                <a:spcPct val="106100"/>
              </a:lnSpc>
              <a:spcBef>
                <a:spcPts val="15"/>
              </a:spcBef>
            </a:pP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Growth</a:t>
            </a:r>
            <a:r>
              <a:rPr dirty="0" sz="1650" spc="8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262424"/>
                </a:solidFill>
                <a:latin typeface="Calibri"/>
                <a:cs typeface="Calibri"/>
              </a:rPr>
              <a:t>&amp;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Expansion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Access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vital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funding</a:t>
            </a:r>
            <a:r>
              <a:rPr dirty="0" sz="1350" spc="114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to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scale</a:t>
            </a: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operations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and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expand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business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reach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9425" y="2152649"/>
            <a:ext cx="2162174" cy="1333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06293" y="3687762"/>
            <a:ext cx="2034539" cy="14363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836930" indent="-635">
              <a:lnSpc>
                <a:spcPct val="106100"/>
              </a:lnSpc>
              <a:spcBef>
                <a:spcPts val="15"/>
              </a:spcBef>
            </a:pP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Visibility</a:t>
            </a:r>
            <a:r>
              <a:rPr dirty="0" sz="1650" spc="10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262424"/>
                </a:solidFill>
                <a:latin typeface="Calibri"/>
                <a:cs typeface="Calibri"/>
              </a:rPr>
              <a:t>&amp;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Credibility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Enhanced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brand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image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stronger</a:t>
            </a:r>
            <a:r>
              <a:rPr dirty="0" sz="1350" spc="1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market presence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8775" y="2152649"/>
            <a:ext cx="2162174" cy="13335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426075" y="3687762"/>
            <a:ext cx="2096135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80" b="1">
                <a:solidFill>
                  <a:srgbClr val="262424"/>
                </a:solidFill>
                <a:latin typeface="Calibri"/>
                <a:cs typeface="Calibri"/>
              </a:rPr>
              <a:t>Liquidity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 spc="-50">
                <a:solidFill>
                  <a:srgbClr val="262424"/>
                </a:solidFill>
                <a:latin typeface="Century Gothic"/>
                <a:cs typeface="Century Gothic"/>
              </a:rPr>
              <a:t>Create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valuable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exit 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opportunities</a:t>
            </a:r>
            <a:r>
              <a:rPr dirty="0" sz="1350" spc="2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for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investors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promoters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8125" y="2152649"/>
            <a:ext cx="2162174" cy="13335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845425" y="3687762"/>
            <a:ext cx="1881505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70" b="1">
                <a:solidFill>
                  <a:srgbClr val="262424"/>
                </a:solidFill>
                <a:latin typeface="Calibri"/>
                <a:cs typeface="Calibri"/>
              </a:rPr>
              <a:t>ESOPs</a:t>
            </a:r>
            <a:r>
              <a:rPr dirty="0" sz="1650" spc="7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62424"/>
                </a:solidFill>
                <a:latin typeface="Calibri"/>
                <a:cs typeface="Calibri"/>
              </a:rPr>
              <a:t>&amp;</a:t>
            </a:r>
            <a:r>
              <a:rPr dirty="0" sz="1650" spc="7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Talent</a:t>
            </a:r>
            <a:endParaRPr sz="1650">
              <a:latin typeface="Calibri"/>
              <a:cs typeface="Calibri"/>
            </a:endParaRPr>
          </a:p>
          <a:p>
            <a:pPr algn="just" marL="12700" marR="5080">
              <a:lnSpc>
                <a:spcPct val="131900"/>
              </a:lnSpc>
              <a:spcBef>
                <a:spcPts val="58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Attract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retain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top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talent</a:t>
            </a:r>
            <a:r>
              <a:rPr dirty="0" sz="1350" spc="2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through</a:t>
            </a:r>
            <a:r>
              <a:rPr dirty="0" sz="1350" spc="20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equity options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 indent="635">
              <a:lnSpc>
                <a:spcPts val="4200"/>
              </a:lnSpc>
              <a:spcBef>
                <a:spcPts val="50"/>
              </a:spcBef>
            </a:pPr>
            <a:r>
              <a:rPr dirty="0" spc="420"/>
              <a:t>Thank</a:t>
            </a:r>
            <a:r>
              <a:rPr dirty="0" spc="150"/>
              <a:t> </a:t>
            </a:r>
            <a:r>
              <a:rPr dirty="0" spc="265"/>
              <a:t>You,</a:t>
            </a:r>
            <a:r>
              <a:rPr dirty="0" spc="160"/>
              <a:t> </a:t>
            </a:r>
            <a:r>
              <a:rPr dirty="0" spc="280"/>
              <a:t>ICAI,</a:t>
            </a:r>
            <a:r>
              <a:rPr dirty="0" spc="155"/>
              <a:t> </a:t>
            </a:r>
            <a:r>
              <a:rPr dirty="0" spc="275"/>
              <a:t>for</a:t>
            </a:r>
            <a:r>
              <a:rPr dirty="0" spc="160"/>
              <a:t> </a:t>
            </a:r>
            <a:r>
              <a:rPr dirty="0" spc="320"/>
              <a:t>This </a:t>
            </a:r>
            <a:r>
              <a:rPr dirty="0" spc="350"/>
              <a:t>Valuable</a:t>
            </a:r>
            <a:r>
              <a:rPr dirty="0" spc="150"/>
              <a:t> </a:t>
            </a:r>
            <a:r>
              <a:rPr dirty="0" spc="360"/>
              <a:t>Opportunity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6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We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sincerely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appreciate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the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50">
                <a:solidFill>
                  <a:srgbClr val="262424"/>
                </a:solidFill>
                <a:latin typeface="Century Gothic"/>
                <a:cs typeface="Century Gothic"/>
              </a:rPr>
              <a:t>chance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present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collaborate</a:t>
            </a:r>
            <a:r>
              <a:rPr dirty="0" sz="1350" spc="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with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such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45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prestigious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institution.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Your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support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inspires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0">
                <a:solidFill>
                  <a:srgbClr val="262424"/>
                </a:solidFill>
                <a:latin typeface="Century Gothic"/>
                <a:cs typeface="Century Gothic"/>
              </a:rPr>
              <a:t>us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to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strive</a:t>
            </a:r>
            <a:r>
              <a:rPr dirty="0" sz="1350" spc="13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for </a:t>
            </a: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excellence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in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our</a:t>
            </a:r>
            <a:r>
              <a:rPr dirty="0" sz="1350" spc="4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endeavors.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6715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4298950">
              <a:lnSpc>
                <a:spcPct val="100000"/>
              </a:lnSpc>
              <a:spcBef>
                <a:spcPts val="125"/>
              </a:spcBef>
            </a:pPr>
            <a:r>
              <a:rPr dirty="0" spc="490"/>
              <a:t>SME</a:t>
            </a:r>
            <a:r>
              <a:rPr dirty="0" spc="155"/>
              <a:t> </a:t>
            </a:r>
            <a:r>
              <a:rPr dirty="0" spc="375"/>
              <a:t>IPO</a:t>
            </a:r>
            <a:r>
              <a:rPr dirty="0" spc="160"/>
              <a:t> </a:t>
            </a:r>
            <a:r>
              <a:rPr dirty="0" spc="365"/>
              <a:t>Platforms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895850" y="1276350"/>
            <a:ext cx="5114925" cy="495934"/>
          </a:xfrm>
          <a:custGeom>
            <a:avLst/>
            <a:gdLst/>
            <a:ahLst/>
            <a:cxnLst/>
            <a:rect l="l" t="t" r="r" b="b"/>
            <a:pathLst>
              <a:path w="5114925" h="495935">
                <a:moveTo>
                  <a:pt x="1704975" y="0"/>
                </a:moveTo>
                <a:lnTo>
                  <a:pt x="0" y="0"/>
                </a:lnTo>
                <a:lnTo>
                  <a:pt x="0" y="495300"/>
                </a:lnTo>
                <a:lnTo>
                  <a:pt x="1704975" y="495300"/>
                </a:lnTo>
                <a:lnTo>
                  <a:pt x="1704975" y="0"/>
                </a:lnTo>
                <a:close/>
              </a:path>
              <a:path w="5114925" h="495935">
                <a:moveTo>
                  <a:pt x="3409937" y="12"/>
                </a:moveTo>
                <a:lnTo>
                  <a:pt x="1714487" y="12"/>
                </a:lnTo>
                <a:lnTo>
                  <a:pt x="1714487" y="495312"/>
                </a:lnTo>
                <a:lnTo>
                  <a:pt x="3409937" y="495312"/>
                </a:lnTo>
                <a:lnTo>
                  <a:pt x="3409937" y="12"/>
                </a:lnTo>
                <a:close/>
              </a:path>
              <a:path w="5114925" h="495935">
                <a:moveTo>
                  <a:pt x="5114912" y="12"/>
                </a:moveTo>
                <a:lnTo>
                  <a:pt x="3419462" y="12"/>
                </a:lnTo>
                <a:lnTo>
                  <a:pt x="3419462" y="495312"/>
                </a:lnTo>
                <a:lnTo>
                  <a:pt x="5114912" y="495312"/>
                </a:lnTo>
                <a:lnTo>
                  <a:pt x="511491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895850" y="2276475"/>
            <a:ext cx="5114925" cy="772160"/>
          </a:xfrm>
          <a:custGeom>
            <a:avLst/>
            <a:gdLst/>
            <a:ahLst/>
            <a:cxnLst/>
            <a:rect l="l" t="t" r="r" b="b"/>
            <a:pathLst>
              <a:path w="5114925" h="772160">
                <a:moveTo>
                  <a:pt x="1704975" y="0"/>
                </a:moveTo>
                <a:lnTo>
                  <a:pt x="0" y="0"/>
                </a:lnTo>
                <a:lnTo>
                  <a:pt x="0" y="771525"/>
                </a:lnTo>
                <a:lnTo>
                  <a:pt x="1704975" y="771525"/>
                </a:lnTo>
                <a:lnTo>
                  <a:pt x="1704975" y="0"/>
                </a:lnTo>
                <a:close/>
              </a:path>
              <a:path w="5114925" h="772160">
                <a:moveTo>
                  <a:pt x="3409937" y="12"/>
                </a:moveTo>
                <a:lnTo>
                  <a:pt x="1714487" y="12"/>
                </a:lnTo>
                <a:lnTo>
                  <a:pt x="1714487" y="771537"/>
                </a:lnTo>
                <a:lnTo>
                  <a:pt x="3409937" y="771537"/>
                </a:lnTo>
                <a:lnTo>
                  <a:pt x="3409937" y="12"/>
                </a:lnTo>
                <a:close/>
              </a:path>
              <a:path w="5114925" h="772160">
                <a:moveTo>
                  <a:pt x="5114912" y="12"/>
                </a:moveTo>
                <a:lnTo>
                  <a:pt x="3419462" y="12"/>
                </a:lnTo>
                <a:lnTo>
                  <a:pt x="3419462" y="771537"/>
                </a:lnTo>
                <a:lnTo>
                  <a:pt x="5114912" y="771537"/>
                </a:lnTo>
                <a:lnTo>
                  <a:pt x="511491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895850" y="5191125"/>
            <a:ext cx="5114925" cy="1047750"/>
          </a:xfrm>
          <a:custGeom>
            <a:avLst/>
            <a:gdLst/>
            <a:ahLst/>
            <a:cxnLst/>
            <a:rect l="l" t="t" r="r" b="b"/>
            <a:pathLst>
              <a:path w="5114925" h="1047750">
                <a:moveTo>
                  <a:pt x="1704975" y="0"/>
                </a:moveTo>
                <a:lnTo>
                  <a:pt x="0" y="0"/>
                </a:lnTo>
                <a:lnTo>
                  <a:pt x="0" y="1047750"/>
                </a:lnTo>
                <a:lnTo>
                  <a:pt x="1704975" y="1047750"/>
                </a:lnTo>
                <a:lnTo>
                  <a:pt x="1704975" y="0"/>
                </a:lnTo>
                <a:close/>
              </a:path>
              <a:path w="5114925" h="1047750">
                <a:moveTo>
                  <a:pt x="3409937" y="0"/>
                </a:moveTo>
                <a:lnTo>
                  <a:pt x="1714487" y="0"/>
                </a:lnTo>
                <a:lnTo>
                  <a:pt x="1714487" y="1047750"/>
                </a:lnTo>
                <a:lnTo>
                  <a:pt x="3409937" y="1047750"/>
                </a:lnTo>
                <a:lnTo>
                  <a:pt x="3409937" y="0"/>
                </a:lnTo>
                <a:close/>
              </a:path>
              <a:path w="5114925" h="1047750">
                <a:moveTo>
                  <a:pt x="5114912" y="0"/>
                </a:moveTo>
                <a:lnTo>
                  <a:pt x="3419462" y="0"/>
                </a:lnTo>
                <a:lnTo>
                  <a:pt x="3419462" y="1047750"/>
                </a:lnTo>
                <a:lnTo>
                  <a:pt x="5114912" y="1047750"/>
                </a:lnTo>
                <a:lnTo>
                  <a:pt x="5114912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884604" y="1266825"/>
          <a:ext cx="5213985" cy="497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/>
                <a:gridCol w="1704975"/>
                <a:gridCol w="1704975"/>
              </a:tblGrid>
              <a:tr h="49974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2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BSE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SME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21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NSE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Emerge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Launch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0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2012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2012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75895" marR="66865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Parent </a:t>
                      </a:r>
                      <a:r>
                        <a:rPr dirty="0" sz="1350" spc="1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0" marR="19240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Bombay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r>
                        <a:rPr dirty="0" sz="1350" spc="-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(BSE)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0" marR="177800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National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r>
                        <a:rPr dirty="0" sz="1350" spc="-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(NSE)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431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69875">
                        <a:lnSpc>
                          <a:spcPct val="132700"/>
                        </a:lnSpc>
                        <a:spcBef>
                          <a:spcPts val="52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Facilitates capital</a:t>
                      </a: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access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SMEs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while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ensuring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simplified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compliance requirements.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306705">
                        <a:lnSpc>
                          <a:spcPct val="132700"/>
                        </a:lnSpc>
                        <a:spcBef>
                          <a:spcPts val="520"/>
                        </a:spcBef>
                      </a:pP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Supports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equity fundraising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specifically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 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SMEs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startup companies.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105219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Reach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481965">
                        <a:lnSpc>
                          <a:spcPct val="131900"/>
                        </a:lnSpc>
                        <a:spcBef>
                          <a:spcPts val="53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Over</a:t>
                      </a:r>
                      <a:r>
                        <a:rPr dirty="0" sz="1350" spc="-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500 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listings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as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2025.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731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171450" marR="328930">
                        <a:lnSpc>
                          <a:spcPct val="131900"/>
                        </a:lnSpc>
                        <a:spcBef>
                          <a:spcPts val="53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556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listings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as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September 2024.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731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1750" y="171450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375" y="454025"/>
            <a:ext cx="5968365" cy="539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50" spc="490" b="1">
                <a:solidFill>
                  <a:srgbClr val="1E3136"/>
                </a:solidFill>
                <a:latin typeface="Calibri"/>
                <a:cs typeface="Calibri"/>
              </a:rPr>
              <a:t>SME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245" b="1">
                <a:solidFill>
                  <a:srgbClr val="1E3136"/>
                </a:solidFill>
                <a:latin typeface="Calibri"/>
                <a:cs typeface="Calibri"/>
              </a:rPr>
              <a:t>IPO: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45" b="1">
                <a:solidFill>
                  <a:srgbClr val="1E3136"/>
                </a:solidFill>
                <a:latin typeface="Calibri"/>
                <a:cs typeface="Calibri"/>
              </a:rPr>
              <a:t>Eligibility</a:t>
            </a:r>
            <a:r>
              <a:rPr dirty="0" sz="3350" spc="18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00" b="1">
                <a:solidFill>
                  <a:srgbClr val="1E3136"/>
                </a:solidFill>
                <a:latin typeface="Calibri"/>
                <a:cs typeface="Calibri"/>
              </a:rPr>
              <a:t>Criteria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09600" y="1362073"/>
            <a:ext cx="9401175" cy="486409"/>
          </a:xfrm>
          <a:custGeom>
            <a:avLst/>
            <a:gdLst/>
            <a:ahLst/>
            <a:cxnLst/>
            <a:rect l="l" t="t" r="r" b="b"/>
            <a:pathLst>
              <a:path w="9401175" h="486410">
                <a:moveTo>
                  <a:pt x="3133725" y="0"/>
                </a:moveTo>
                <a:lnTo>
                  <a:pt x="0" y="0"/>
                </a:lnTo>
                <a:lnTo>
                  <a:pt x="0" y="485775"/>
                </a:lnTo>
                <a:lnTo>
                  <a:pt x="3133725" y="485775"/>
                </a:lnTo>
                <a:lnTo>
                  <a:pt x="3133725" y="0"/>
                </a:lnTo>
                <a:close/>
              </a:path>
              <a:path w="9401175" h="486410">
                <a:moveTo>
                  <a:pt x="6267437" y="12"/>
                </a:moveTo>
                <a:lnTo>
                  <a:pt x="3143237" y="12"/>
                </a:lnTo>
                <a:lnTo>
                  <a:pt x="3143237" y="485787"/>
                </a:lnTo>
                <a:lnTo>
                  <a:pt x="6267437" y="485787"/>
                </a:lnTo>
                <a:lnTo>
                  <a:pt x="6267437" y="12"/>
                </a:lnTo>
                <a:close/>
              </a:path>
              <a:path w="9401175" h="486410">
                <a:moveTo>
                  <a:pt x="9401162" y="12"/>
                </a:moveTo>
                <a:lnTo>
                  <a:pt x="6276962" y="12"/>
                </a:lnTo>
                <a:lnTo>
                  <a:pt x="6276962" y="485787"/>
                </a:lnTo>
                <a:lnTo>
                  <a:pt x="9401162" y="48578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09600" y="2352673"/>
            <a:ext cx="9401175" cy="495934"/>
          </a:xfrm>
          <a:custGeom>
            <a:avLst/>
            <a:gdLst/>
            <a:ahLst/>
            <a:cxnLst/>
            <a:rect l="l" t="t" r="r" b="b"/>
            <a:pathLst>
              <a:path w="9401175" h="495935">
                <a:moveTo>
                  <a:pt x="3133725" y="0"/>
                </a:moveTo>
                <a:lnTo>
                  <a:pt x="0" y="0"/>
                </a:lnTo>
                <a:lnTo>
                  <a:pt x="0" y="495300"/>
                </a:lnTo>
                <a:lnTo>
                  <a:pt x="3133725" y="495300"/>
                </a:lnTo>
                <a:lnTo>
                  <a:pt x="3133725" y="0"/>
                </a:lnTo>
                <a:close/>
              </a:path>
              <a:path w="9401175" h="495935">
                <a:moveTo>
                  <a:pt x="9401162" y="12"/>
                </a:moveTo>
                <a:lnTo>
                  <a:pt x="3143237" y="12"/>
                </a:lnTo>
                <a:lnTo>
                  <a:pt x="3143237" y="495312"/>
                </a:lnTo>
                <a:lnTo>
                  <a:pt x="9401162" y="495312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600" y="3352811"/>
            <a:ext cx="9401175" cy="495300"/>
          </a:xfrm>
          <a:custGeom>
            <a:avLst/>
            <a:gdLst/>
            <a:ahLst/>
            <a:cxnLst/>
            <a:rect l="l" t="t" r="r" b="b"/>
            <a:pathLst>
              <a:path w="9401175" h="495300">
                <a:moveTo>
                  <a:pt x="3133725" y="0"/>
                </a:moveTo>
                <a:lnTo>
                  <a:pt x="0" y="0"/>
                </a:lnTo>
                <a:lnTo>
                  <a:pt x="0" y="495300"/>
                </a:lnTo>
                <a:lnTo>
                  <a:pt x="3133725" y="495300"/>
                </a:lnTo>
                <a:lnTo>
                  <a:pt x="3133725" y="0"/>
                </a:lnTo>
                <a:close/>
              </a:path>
              <a:path w="9401175" h="495300">
                <a:moveTo>
                  <a:pt x="9401162" y="0"/>
                </a:moveTo>
                <a:lnTo>
                  <a:pt x="3143237" y="0"/>
                </a:lnTo>
                <a:lnTo>
                  <a:pt x="3143237" y="495300"/>
                </a:lnTo>
                <a:lnTo>
                  <a:pt x="9401162" y="495300"/>
                </a:lnTo>
                <a:lnTo>
                  <a:pt x="9401162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600" y="4343411"/>
            <a:ext cx="9401175" cy="504825"/>
          </a:xfrm>
          <a:custGeom>
            <a:avLst/>
            <a:gdLst/>
            <a:ahLst/>
            <a:cxnLst/>
            <a:rect l="l" t="t" r="r" b="b"/>
            <a:pathLst>
              <a:path w="9401175" h="504825">
                <a:moveTo>
                  <a:pt x="3133725" y="0"/>
                </a:moveTo>
                <a:lnTo>
                  <a:pt x="0" y="0"/>
                </a:lnTo>
                <a:lnTo>
                  <a:pt x="0" y="504825"/>
                </a:lnTo>
                <a:lnTo>
                  <a:pt x="3133725" y="504825"/>
                </a:lnTo>
                <a:lnTo>
                  <a:pt x="3133725" y="0"/>
                </a:lnTo>
                <a:close/>
              </a:path>
              <a:path w="9401175" h="504825">
                <a:moveTo>
                  <a:pt x="6267437" y="0"/>
                </a:moveTo>
                <a:lnTo>
                  <a:pt x="3143237" y="0"/>
                </a:lnTo>
                <a:lnTo>
                  <a:pt x="3143237" y="504825"/>
                </a:lnTo>
                <a:lnTo>
                  <a:pt x="6267437" y="504825"/>
                </a:lnTo>
                <a:lnTo>
                  <a:pt x="6267437" y="0"/>
                </a:lnTo>
                <a:close/>
              </a:path>
              <a:path w="9401175" h="504825">
                <a:moveTo>
                  <a:pt x="9401162" y="0"/>
                </a:moveTo>
                <a:lnTo>
                  <a:pt x="6276962" y="0"/>
                </a:lnTo>
                <a:lnTo>
                  <a:pt x="6276962" y="504825"/>
                </a:lnTo>
                <a:lnTo>
                  <a:pt x="9401162" y="504825"/>
                </a:lnTo>
                <a:lnTo>
                  <a:pt x="9401162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9600" y="5619761"/>
            <a:ext cx="9401175" cy="771525"/>
          </a:xfrm>
          <a:custGeom>
            <a:avLst/>
            <a:gdLst/>
            <a:ahLst/>
            <a:cxnLst/>
            <a:rect l="l" t="t" r="r" b="b"/>
            <a:pathLst>
              <a:path w="9401175" h="771525">
                <a:moveTo>
                  <a:pt x="3133725" y="0"/>
                </a:moveTo>
                <a:lnTo>
                  <a:pt x="0" y="0"/>
                </a:lnTo>
                <a:lnTo>
                  <a:pt x="0" y="771512"/>
                </a:lnTo>
                <a:lnTo>
                  <a:pt x="3133725" y="771512"/>
                </a:lnTo>
                <a:lnTo>
                  <a:pt x="3133725" y="0"/>
                </a:lnTo>
                <a:close/>
              </a:path>
              <a:path w="9401175" h="771525">
                <a:moveTo>
                  <a:pt x="9401162" y="0"/>
                </a:moveTo>
                <a:lnTo>
                  <a:pt x="3143237" y="0"/>
                </a:lnTo>
                <a:lnTo>
                  <a:pt x="3143237" y="771525"/>
                </a:lnTo>
                <a:lnTo>
                  <a:pt x="9401162" y="771525"/>
                </a:lnTo>
                <a:lnTo>
                  <a:pt x="9401162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9600" y="7162799"/>
            <a:ext cx="9401175" cy="505459"/>
          </a:xfrm>
          <a:custGeom>
            <a:avLst/>
            <a:gdLst/>
            <a:ahLst/>
            <a:cxnLst/>
            <a:rect l="l" t="t" r="r" b="b"/>
            <a:pathLst>
              <a:path w="9401175" h="505459">
                <a:moveTo>
                  <a:pt x="3133725" y="0"/>
                </a:moveTo>
                <a:lnTo>
                  <a:pt x="0" y="0"/>
                </a:lnTo>
                <a:lnTo>
                  <a:pt x="0" y="504825"/>
                </a:lnTo>
                <a:lnTo>
                  <a:pt x="3133725" y="504825"/>
                </a:lnTo>
                <a:lnTo>
                  <a:pt x="3133725" y="0"/>
                </a:lnTo>
                <a:close/>
              </a:path>
              <a:path w="9401175" h="505459">
                <a:moveTo>
                  <a:pt x="9401162" y="12"/>
                </a:moveTo>
                <a:lnTo>
                  <a:pt x="3143237" y="12"/>
                </a:lnTo>
                <a:lnTo>
                  <a:pt x="3143237" y="504837"/>
                </a:lnTo>
                <a:lnTo>
                  <a:pt x="9401162" y="50483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9600" y="8162924"/>
            <a:ext cx="9401175" cy="505459"/>
          </a:xfrm>
          <a:custGeom>
            <a:avLst/>
            <a:gdLst/>
            <a:ahLst/>
            <a:cxnLst/>
            <a:rect l="l" t="t" r="r" b="b"/>
            <a:pathLst>
              <a:path w="9401175" h="505459">
                <a:moveTo>
                  <a:pt x="3133725" y="0"/>
                </a:moveTo>
                <a:lnTo>
                  <a:pt x="0" y="0"/>
                </a:lnTo>
                <a:lnTo>
                  <a:pt x="0" y="504825"/>
                </a:lnTo>
                <a:lnTo>
                  <a:pt x="3133725" y="504825"/>
                </a:lnTo>
                <a:lnTo>
                  <a:pt x="3133725" y="0"/>
                </a:lnTo>
                <a:close/>
              </a:path>
              <a:path w="9401175" h="505459">
                <a:moveTo>
                  <a:pt x="9401162" y="12"/>
                </a:moveTo>
                <a:lnTo>
                  <a:pt x="3143237" y="12"/>
                </a:lnTo>
                <a:lnTo>
                  <a:pt x="3143237" y="504837"/>
                </a:lnTo>
                <a:lnTo>
                  <a:pt x="9401162" y="50483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9600" y="9439274"/>
            <a:ext cx="9401175" cy="772160"/>
          </a:xfrm>
          <a:custGeom>
            <a:avLst/>
            <a:gdLst/>
            <a:ahLst/>
            <a:cxnLst/>
            <a:rect l="l" t="t" r="r" b="b"/>
            <a:pathLst>
              <a:path w="9401175" h="772159">
                <a:moveTo>
                  <a:pt x="3133725" y="0"/>
                </a:moveTo>
                <a:lnTo>
                  <a:pt x="0" y="0"/>
                </a:lnTo>
                <a:lnTo>
                  <a:pt x="0" y="771525"/>
                </a:lnTo>
                <a:lnTo>
                  <a:pt x="3133725" y="771525"/>
                </a:lnTo>
                <a:lnTo>
                  <a:pt x="3133725" y="0"/>
                </a:lnTo>
                <a:close/>
              </a:path>
              <a:path w="9401175" h="772159">
                <a:moveTo>
                  <a:pt x="6267437" y="12"/>
                </a:moveTo>
                <a:lnTo>
                  <a:pt x="3143237" y="12"/>
                </a:lnTo>
                <a:lnTo>
                  <a:pt x="3143237" y="771537"/>
                </a:lnTo>
                <a:lnTo>
                  <a:pt x="6267437" y="771537"/>
                </a:lnTo>
                <a:lnTo>
                  <a:pt x="6267437" y="12"/>
                </a:lnTo>
                <a:close/>
              </a:path>
              <a:path w="9401175" h="772159">
                <a:moveTo>
                  <a:pt x="9401162" y="12"/>
                </a:moveTo>
                <a:lnTo>
                  <a:pt x="6276962" y="12"/>
                </a:lnTo>
                <a:lnTo>
                  <a:pt x="6276962" y="771537"/>
                </a:lnTo>
                <a:lnTo>
                  <a:pt x="9401162" y="77153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9600" y="10982324"/>
            <a:ext cx="9401175" cy="1324610"/>
          </a:xfrm>
          <a:custGeom>
            <a:avLst/>
            <a:gdLst/>
            <a:ahLst/>
            <a:cxnLst/>
            <a:rect l="l" t="t" r="r" b="b"/>
            <a:pathLst>
              <a:path w="9401175" h="1324609">
                <a:moveTo>
                  <a:pt x="3133725" y="0"/>
                </a:moveTo>
                <a:lnTo>
                  <a:pt x="0" y="0"/>
                </a:lnTo>
                <a:lnTo>
                  <a:pt x="0" y="1323975"/>
                </a:lnTo>
                <a:lnTo>
                  <a:pt x="3133725" y="1323975"/>
                </a:lnTo>
                <a:lnTo>
                  <a:pt x="3133725" y="0"/>
                </a:lnTo>
                <a:close/>
              </a:path>
              <a:path w="9401175" h="1324609">
                <a:moveTo>
                  <a:pt x="6267437" y="12"/>
                </a:moveTo>
                <a:lnTo>
                  <a:pt x="3143237" y="12"/>
                </a:lnTo>
                <a:lnTo>
                  <a:pt x="3143237" y="1323987"/>
                </a:lnTo>
                <a:lnTo>
                  <a:pt x="6267437" y="1323987"/>
                </a:lnTo>
                <a:lnTo>
                  <a:pt x="6267437" y="12"/>
                </a:lnTo>
                <a:close/>
              </a:path>
              <a:path w="9401175" h="1324609">
                <a:moveTo>
                  <a:pt x="9401162" y="12"/>
                </a:moveTo>
                <a:lnTo>
                  <a:pt x="6276962" y="12"/>
                </a:lnTo>
                <a:lnTo>
                  <a:pt x="6276962" y="1323987"/>
                </a:lnTo>
                <a:lnTo>
                  <a:pt x="9401162" y="132398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9600" y="13354050"/>
            <a:ext cx="9401175" cy="1324610"/>
          </a:xfrm>
          <a:custGeom>
            <a:avLst/>
            <a:gdLst/>
            <a:ahLst/>
            <a:cxnLst/>
            <a:rect l="l" t="t" r="r" b="b"/>
            <a:pathLst>
              <a:path w="9401175" h="1324609">
                <a:moveTo>
                  <a:pt x="3133725" y="0"/>
                </a:moveTo>
                <a:lnTo>
                  <a:pt x="0" y="0"/>
                </a:lnTo>
                <a:lnTo>
                  <a:pt x="0" y="1323975"/>
                </a:lnTo>
                <a:lnTo>
                  <a:pt x="3133725" y="1323975"/>
                </a:lnTo>
                <a:lnTo>
                  <a:pt x="3133725" y="0"/>
                </a:lnTo>
                <a:close/>
              </a:path>
              <a:path w="9401175" h="1324609">
                <a:moveTo>
                  <a:pt x="6267437" y="12"/>
                </a:moveTo>
                <a:lnTo>
                  <a:pt x="3143237" y="12"/>
                </a:lnTo>
                <a:lnTo>
                  <a:pt x="3143237" y="1323987"/>
                </a:lnTo>
                <a:lnTo>
                  <a:pt x="6267437" y="1323987"/>
                </a:lnTo>
                <a:lnTo>
                  <a:pt x="6267437" y="12"/>
                </a:lnTo>
                <a:close/>
              </a:path>
              <a:path w="9401175" h="1324609">
                <a:moveTo>
                  <a:pt x="9401162" y="12"/>
                </a:moveTo>
                <a:lnTo>
                  <a:pt x="6276962" y="12"/>
                </a:lnTo>
                <a:lnTo>
                  <a:pt x="6276962" y="1323987"/>
                </a:lnTo>
                <a:lnTo>
                  <a:pt x="9401162" y="1323987"/>
                </a:lnTo>
                <a:lnTo>
                  <a:pt x="9401162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598350" y="1352453"/>
          <a:ext cx="9500235" cy="1818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0"/>
                <a:gridCol w="3133725"/>
                <a:gridCol w="3133725"/>
              </a:tblGrid>
              <a:tr h="49022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50" spc="190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50" spc="305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BSE</a:t>
                      </a:r>
                      <a:r>
                        <a:rPr dirty="0" sz="1650" spc="80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235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SME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50" spc="290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NSE</a:t>
                      </a:r>
                      <a:r>
                        <a:rPr dirty="0" sz="1650" spc="85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260" b="1">
                          <a:solidFill>
                            <a:srgbClr val="1E3136"/>
                          </a:solidFill>
                          <a:latin typeface="Calibri"/>
                          <a:cs typeface="Calibri"/>
                        </a:rPr>
                        <a:t>EMERGE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Incorporation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Incorporated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under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Companies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Act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1956/2013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India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466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DRHP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Approval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48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reporting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Half-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yearly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466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Post-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paid-up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capital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more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than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Rs.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(face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value)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530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IPO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size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Rs.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1,00,000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419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Lot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size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1727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Lots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5895" marR="183515">
                        <a:lnSpc>
                          <a:spcPct val="129600"/>
                        </a:lnSpc>
                        <a:spcBef>
                          <a:spcPts val="57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number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allottees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IPO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allottees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7089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Track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record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621280" marR="233045" indent="-238506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1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applicant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proprietorship/partnership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converted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company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715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DEMAT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trading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9215" marR="567690" indent="-203835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Trading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DEMAT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form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agreements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both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depositories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419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Website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requirement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530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Underwriting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requirement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100%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underwritten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419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Market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making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Required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post-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listing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715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Operating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profit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(EBITDA)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494030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Positive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earnings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7114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EBITDA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at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 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INR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4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crore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any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Net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worth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 marR="500380">
                        <a:lnSpc>
                          <a:spcPct val="129600"/>
                        </a:lnSpc>
                        <a:spcBef>
                          <a:spcPts val="57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Rs.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4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preceding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full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7239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Positive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net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worth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Net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tangible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assets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50355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Rs.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last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preceding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specified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132334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Free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cash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flow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specified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0" marR="180340">
                        <a:lnSpc>
                          <a:spcPct val="132700"/>
                        </a:lnSpc>
                        <a:spcBef>
                          <a:spcPts val="5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Positive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Free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Cash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Flow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350" spc="5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Equity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(FCFE)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(mandatory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Sept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1,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2024)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Offer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Sale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restrictions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specified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05740">
                        <a:lnSpc>
                          <a:spcPct val="131900"/>
                        </a:lnSpc>
                        <a:spcBef>
                          <a:spcPts val="530"/>
                        </a:spcBef>
                      </a:pP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OFS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cannot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exceed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20%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size;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shareholders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can't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sell</a:t>
                      </a:r>
                      <a:r>
                        <a:rPr dirty="0" sz="1350" spc="5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more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than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50%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their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holding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731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132334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proceeds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restrictions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specified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1450" marR="344805">
                        <a:lnSpc>
                          <a:spcPct val="132700"/>
                        </a:lnSpc>
                        <a:spcBef>
                          <a:spcPts val="52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Cannot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used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repayment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loans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promoters/promoter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group/related</a:t>
                      </a:r>
                      <a:r>
                        <a:rPr dirty="0" sz="1350" spc="-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parties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5219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Rejection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cooling-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off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period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months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date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rejection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448309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should</a:t>
                      </a:r>
                      <a:r>
                        <a:rPr dirty="0" sz="1350" spc="1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1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been</a:t>
                      </a:r>
                      <a:r>
                        <a:rPr dirty="0" sz="1350" spc="-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rejected</a:t>
                      </a:r>
                      <a:r>
                        <a:rPr dirty="0" sz="1350" spc="-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r>
                        <a:rPr dirty="0" sz="1350" spc="-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r>
                        <a:rPr dirty="0" sz="1350" spc="-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last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months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38144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AFAFA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5" y="454025"/>
            <a:ext cx="7682865" cy="16065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390"/>
              <a:t>Lock-</a:t>
            </a:r>
            <a:r>
              <a:rPr dirty="0" spc="360"/>
              <a:t>In</a:t>
            </a:r>
            <a:r>
              <a:rPr dirty="0" spc="165"/>
              <a:t> </a:t>
            </a:r>
            <a:r>
              <a:rPr dirty="0" spc="375"/>
              <a:t>Conditions</a:t>
            </a:r>
            <a:r>
              <a:rPr dirty="0" spc="165"/>
              <a:t> </a:t>
            </a:r>
            <a:r>
              <a:rPr dirty="0" spc="275"/>
              <a:t>for</a:t>
            </a:r>
            <a:r>
              <a:rPr dirty="0" spc="165"/>
              <a:t> </a:t>
            </a:r>
            <a:r>
              <a:rPr dirty="0" spc="490"/>
              <a:t>SME</a:t>
            </a:r>
            <a:r>
              <a:rPr dirty="0" spc="170"/>
              <a:t> </a:t>
            </a:r>
            <a:r>
              <a:rPr dirty="0" spc="350"/>
              <a:t>IPO </a:t>
            </a:r>
            <a:r>
              <a:rPr dirty="0" spc="380"/>
              <a:t>Shareholders</a:t>
            </a:r>
            <a:r>
              <a:rPr dirty="0" spc="160"/>
              <a:t> </a:t>
            </a:r>
            <a:r>
              <a:rPr dirty="0" spc="409"/>
              <a:t>on</a:t>
            </a:r>
            <a:r>
              <a:rPr dirty="0" spc="160"/>
              <a:t> </a:t>
            </a:r>
            <a:r>
              <a:rPr dirty="0" spc="575"/>
              <a:t>BSE</a:t>
            </a:r>
            <a:r>
              <a:rPr dirty="0" spc="160"/>
              <a:t> </a:t>
            </a:r>
            <a:r>
              <a:rPr dirty="0" spc="490"/>
              <a:t>SME</a:t>
            </a:r>
            <a:r>
              <a:rPr dirty="0" spc="160"/>
              <a:t> </a:t>
            </a:r>
            <a:r>
              <a:rPr dirty="0" spc="455"/>
              <a:t>and</a:t>
            </a:r>
            <a:r>
              <a:rPr dirty="0" spc="160"/>
              <a:t> </a:t>
            </a:r>
            <a:r>
              <a:rPr dirty="0" spc="515"/>
              <a:t>NSE </a:t>
            </a:r>
            <a:r>
              <a:rPr dirty="0" spc="480"/>
              <a:t>Emerge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09587" y="2895599"/>
            <a:ext cx="9401810" cy="505459"/>
          </a:xfrm>
          <a:custGeom>
            <a:avLst/>
            <a:gdLst/>
            <a:ahLst/>
            <a:cxnLst/>
            <a:rect l="l" t="t" r="r" b="b"/>
            <a:pathLst>
              <a:path w="9401810" h="505460">
                <a:moveTo>
                  <a:pt x="4695825" y="12"/>
                </a:moveTo>
                <a:lnTo>
                  <a:pt x="0" y="12"/>
                </a:lnTo>
                <a:lnTo>
                  <a:pt x="0" y="504837"/>
                </a:lnTo>
                <a:lnTo>
                  <a:pt x="4695825" y="504837"/>
                </a:lnTo>
                <a:lnTo>
                  <a:pt x="4695825" y="12"/>
                </a:lnTo>
                <a:close/>
              </a:path>
              <a:path w="9401810" h="505460">
                <a:moveTo>
                  <a:pt x="9401188" y="0"/>
                </a:moveTo>
                <a:lnTo>
                  <a:pt x="4705362" y="0"/>
                </a:lnTo>
                <a:lnTo>
                  <a:pt x="4705362" y="504825"/>
                </a:lnTo>
                <a:lnTo>
                  <a:pt x="9401188" y="504825"/>
                </a:lnTo>
                <a:lnTo>
                  <a:pt x="9401188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09587" y="4991112"/>
            <a:ext cx="9401810" cy="1047750"/>
          </a:xfrm>
          <a:custGeom>
            <a:avLst/>
            <a:gdLst/>
            <a:ahLst/>
            <a:cxnLst/>
            <a:rect l="l" t="t" r="r" b="b"/>
            <a:pathLst>
              <a:path w="9401810" h="1047750">
                <a:moveTo>
                  <a:pt x="4695825" y="0"/>
                </a:moveTo>
                <a:lnTo>
                  <a:pt x="0" y="0"/>
                </a:lnTo>
                <a:lnTo>
                  <a:pt x="0" y="1047750"/>
                </a:lnTo>
                <a:lnTo>
                  <a:pt x="4695825" y="1047750"/>
                </a:lnTo>
                <a:lnTo>
                  <a:pt x="4695825" y="0"/>
                </a:lnTo>
                <a:close/>
              </a:path>
              <a:path w="9401810" h="1047750">
                <a:moveTo>
                  <a:pt x="9401188" y="0"/>
                </a:moveTo>
                <a:lnTo>
                  <a:pt x="4705362" y="0"/>
                </a:lnTo>
                <a:lnTo>
                  <a:pt x="4705362" y="1047737"/>
                </a:lnTo>
                <a:lnTo>
                  <a:pt x="9401188" y="1047737"/>
                </a:lnTo>
                <a:lnTo>
                  <a:pt x="9401188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587" y="6810387"/>
            <a:ext cx="9401810" cy="504825"/>
          </a:xfrm>
          <a:custGeom>
            <a:avLst/>
            <a:gdLst/>
            <a:ahLst/>
            <a:cxnLst/>
            <a:rect l="l" t="t" r="r" b="b"/>
            <a:pathLst>
              <a:path w="9401810" h="504825">
                <a:moveTo>
                  <a:pt x="4695825" y="0"/>
                </a:moveTo>
                <a:lnTo>
                  <a:pt x="0" y="0"/>
                </a:lnTo>
                <a:lnTo>
                  <a:pt x="0" y="504825"/>
                </a:lnTo>
                <a:lnTo>
                  <a:pt x="4695825" y="504825"/>
                </a:lnTo>
                <a:lnTo>
                  <a:pt x="4695825" y="0"/>
                </a:lnTo>
                <a:close/>
              </a:path>
              <a:path w="9401810" h="504825">
                <a:moveTo>
                  <a:pt x="9401188" y="0"/>
                </a:moveTo>
                <a:lnTo>
                  <a:pt x="4705362" y="0"/>
                </a:lnTo>
                <a:lnTo>
                  <a:pt x="4705362" y="504825"/>
                </a:lnTo>
                <a:lnTo>
                  <a:pt x="9401188" y="504825"/>
                </a:lnTo>
                <a:lnTo>
                  <a:pt x="9401188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98350" y="2886074"/>
          <a:ext cx="9500235" cy="442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50"/>
                <a:gridCol w="4705350"/>
              </a:tblGrid>
              <a:tr h="50927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2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BSE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SME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21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NSE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EMERGE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Promoters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4790" marR="21653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350" spc="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Promoter</a:t>
                      </a:r>
                      <a:r>
                        <a:rPr dirty="0" sz="1350" spc="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dirty="0" sz="1350" spc="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(MPC):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allotment.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Excess</a:t>
                      </a:r>
                      <a:r>
                        <a:rPr dirty="0" sz="1350" spc="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holdings</a:t>
                      </a:r>
                      <a:r>
                        <a:rPr dirty="0" sz="1350" spc="8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(beyond</a:t>
                      </a:r>
                      <a:r>
                        <a:rPr dirty="0" sz="1350" spc="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9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MPC):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algn="ctr" marL="13970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□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50%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released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after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0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algn="ctr" marL="1390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□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Remaining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50%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released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after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2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350" spc="10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350" spc="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Promoter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1350" spc="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IPO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Shareholders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Locked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allotment.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  <a:p>
                      <a:pPr algn="ctr" marL="194945" marR="187325">
                        <a:lnSpc>
                          <a:spcPct val="134300"/>
                        </a:lnSpc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Applies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VCs,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employees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(including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ESOPs),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early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investors.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Anchor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14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Investors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2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1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14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shares: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Locked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9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Remaining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50%: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Locked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204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Retail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QIB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14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Investors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dirty="0" sz="1350" spc="1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lock-in</a:t>
                      </a:r>
                      <a:r>
                        <a:rPr dirty="0" sz="1350" spc="1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period.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8"/>
            <a:ext cx="11430000" cy="214261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375" y="2597150"/>
            <a:ext cx="9165590" cy="1050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50" spc="490" b="1">
                <a:solidFill>
                  <a:srgbClr val="1E3136"/>
                </a:solidFill>
                <a:latin typeface="Calibri"/>
                <a:cs typeface="Calibri"/>
              </a:rPr>
              <a:t>SME</a:t>
            </a:r>
            <a:r>
              <a:rPr dirty="0" sz="3350" spc="16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75" b="1">
                <a:solidFill>
                  <a:srgbClr val="1E3136"/>
                </a:solidFill>
                <a:latin typeface="Calibri"/>
                <a:cs typeface="Calibri"/>
              </a:rPr>
              <a:t>IPO</a:t>
            </a:r>
            <a:r>
              <a:rPr dirty="0" sz="3350" spc="16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25" b="1">
                <a:solidFill>
                  <a:srgbClr val="1E3136"/>
                </a:solidFill>
                <a:latin typeface="Calibri"/>
                <a:cs typeface="Calibri"/>
              </a:rPr>
              <a:t>Process:</a:t>
            </a:r>
            <a:r>
              <a:rPr dirty="0" sz="3350" spc="16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50" b="1">
                <a:solidFill>
                  <a:srgbClr val="1E3136"/>
                </a:solidFill>
                <a:latin typeface="Calibri"/>
                <a:cs typeface="Calibri"/>
              </a:rPr>
              <a:t>Detailed</a:t>
            </a:r>
            <a:r>
              <a:rPr dirty="0" sz="3350" spc="16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65" b="1">
                <a:solidFill>
                  <a:srgbClr val="1E3136"/>
                </a:solidFill>
                <a:latin typeface="Calibri"/>
                <a:cs typeface="Calibri"/>
              </a:rPr>
              <a:t>Timeline</a:t>
            </a: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comprehensive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timeline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from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5">
                <a:solidFill>
                  <a:srgbClr val="262424"/>
                </a:solidFill>
                <a:latin typeface="Century Gothic"/>
                <a:cs typeface="Century Gothic"/>
              </a:rPr>
              <a:t>initial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engagement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through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75">
                <a:solidFill>
                  <a:srgbClr val="262424"/>
                </a:solidFill>
                <a:latin typeface="Century Gothic"/>
                <a:cs typeface="Century Gothic"/>
              </a:rPr>
              <a:t>listing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completion,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typically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spanning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35">
                <a:solidFill>
                  <a:srgbClr val="262424"/>
                </a:solidFill>
                <a:latin typeface="Century Gothic"/>
                <a:cs typeface="Century Gothic"/>
              </a:rPr>
              <a:t>187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days.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09600" y="3886200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5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935">
                <a:moveTo>
                  <a:pt x="10210787" y="12"/>
                </a:moveTo>
                <a:lnTo>
                  <a:pt x="5114912" y="12"/>
                </a:lnTo>
                <a:lnTo>
                  <a:pt x="5114912" y="495312"/>
                </a:lnTo>
                <a:lnTo>
                  <a:pt x="10210787" y="49531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600" y="4886325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5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935">
                <a:moveTo>
                  <a:pt x="10210787" y="12"/>
                </a:moveTo>
                <a:lnTo>
                  <a:pt x="5114912" y="12"/>
                </a:lnTo>
                <a:lnTo>
                  <a:pt x="5114912" y="495312"/>
                </a:lnTo>
                <a:lnTo>
                  <a:pt x="10210787" y="49531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600" y="5886450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5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935">
                <a:moveTo>
                  <a:pt x="10210787" y="12"/>
                </a:moveTo>
                <a:lnTo>
                  <a:pt x="5114912" y="12"/>
                </a:lnTo>
                <a:lnTo>
                  <a:pt x="5114912" y="495312"/>
                </a:lnTo>
                <a:lnTo>
                  <a:pt x="10210787" y="49531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9600" y="7153275"/>
            <a:ext cx="10210800" cy="772160"/>
          </a:xfrm>
          <a:custGeom>
            <a:avLst/>
            <a:gdLst/>
            <a:ahLst/>
            <a:cxnLst/>
            <a:rect l="l" t="t" r="r" b="b"/>
            <a:pathLst>
              <a:path w="10210800" h="772159">
                <a:moveTo>
                  <a:pt x="5105400" y="0"/>
                </a:moveTo>
                <a:lnTo>
                  <a:pt x="0" y="0"/>
                </a:lnTo>
                <a:lnTo>
                  <a:pt x="0" y="771525"/>
                </a:lnTo>
                <a:lnTo>
                  <a:pt x="5105400" y="771525"/>
                </a:lnTo>
                <a:lnTo>
                  <a:pt x="5105400" y="0"/>
                </a:lnTo>
                <a:close/>
              </a:path>
              <a:path w="10210800" h="772159">
                <a:moveTo>
                  <a:pt x="10210787" y="12"/>
                </a:moveTo>
                <a:lnTo>
                  <a:pt x="5114912" y="12"/>
                </a:lnTo>
                <a:lnTo>
                  <a:pt x="5114912" y="771537"/>
                </a:lnTo>
                <a:lnTo>
                  <a:pt x="10210787" y="771537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9600" y="8696325"/>
            <a:ext cx="10210800" cy="781685"/>
          </a:xfrm>
          <a:custGeom>
            <a:avLst/>
            <a:gdLst/>
            <a:ahLst/>
            <a:cxnLst/>
            <a:rect l="l" t="t" r="r" b="b"/>
            <a:pathLst>
              <a:path w="10210800" h="781684">
                <a:moveTo>
                  <a:pt x="5105400" y="0"/>
                </a:moveTo>
                <a:lnTo>
                  <a:pt x="0" y="0"/>
                </a:lnTo>
                <a:lnTo>
                  <a:pt x="0" y="781050"/>
                </a:lnTo>
                <a:lnTo>
                  <a:pt x="5105400" y="781050"/>
                </a:lnTo>
                <a:lnTo>
                  <a:pt x="5105400" y="0"/>
                </a:lnTo>
                <a:close/>
              </a:path>
              <a:path w="10210800" h="781684">
                <a:moveTo>
                  <a:pt x="10210787" y="12"/>
                </a:moveTo>
                <a:lnTo>
                  <a:pt x="5114912" y="12"/>
                </a:lnTo>
                <a:lnTo>
                  <a:pt x="5114912" y="781062"/>
                </a:lnTo>
                <a:lnTo>
                  <a:pt x="10210787" y="78106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9600" y="9972675"/>
            <a:ext cx="10210800" cy="772160"/>
          </a:xfrm>
          <a:custGeom>
            <a:avLst/>
            <a:gdLst/>
            <a:ahLst/>
            <a:cxnLst/>
            <a:rect l="l" t="t" r="r" b="b"/>
            <a:pathLst>
              <a:path w="10210800" h="772159">
                <a:moveTo>
                  <a:pt x="5105400" y="0"/>
                </a:moveTo>
                <a:lnTo>
                  <a:pt x="0" y="0"/>
                </a:lnTo>
                <a:lnTo>
                  <a:pt x="0" y="771525"/>
                </a:lnTo>
                <a:lnTo>
                  <a:pt x="5105400" y="771525"/>
                </a:lnTo>
                <a:lnTo>
                  <a:pt x="5105400" y="0"/>
                </a:lnTo>
                <a:close/>
              </a:path>
              <a:path w="10210800" h="772159">
                <a:moveTo>
                  <a:pt x="10210787" y="12"/>
                </a:moveTo>
                <a:lnTo>
                  <a:pt x="5114912" y="12"/>
                </a:lnTo>
                <a:lnTo>
                  <a:pt x="5114912" y="771537"/>
                </a:lnTo>
                <a:lnTo>
                  <a:pt x="10210787" y="771537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9600" y="11515738"/>
            <a:ext cx="10210800" cy="781050"/>
          </a:xfrm>
          <a:custGeom>
            <a:avLst/>
            <a:gdLst/>
            <a:ahLst/>
            <a:cxnLst/>
            <a:rect l="l" t="t" r="r" b="b"/>
            <a:pathLst>
              <a:path w="10210800" h="781050">
                <a:moveTo>
                  <a:pt x="5105400" y="0"/>
                </a:moveTo>
                <a:lnTo>
                  <a:pt x="0" y="0"/>
                </a:lnTo>
                <a:lnTo>
                  <a:pt x="0" y="781050"/>
                </a:lnTo>
                <a:lnTo>
                  <a:pt x="5105400" y="781050"/>
                </a:lnTo>
                <a:lnTo>
                  <a:pt x="5105400" y="0"/>
                </a:lnTo>
                <a:close/>
              </a:path>
              <a:path w="10210800" h="781050">
                <a:moveTo>
                  <a:pt x="10210787" y="0"/>
                </a:moveTo>
                <a:lnTo>
                  <a:pt x="5114912" y="0"/>
                </a:lnTo>
                <a:lnTo>
                  <a:pt x="5114912" y="781050"/>
                </a:lnTo>
                <a:lnTo>
                  <a:pt x="10210787" y="781050"/>
                </a:lnTo>
                <a:lnTo>
                  <a:pt x="10210787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9600" y="12792088"/>
            <a:ext cx="10210800" cy="495300"/>
          </a:xfrm>
          <a:custGeom>
            <a:avLst/>
            <a:gdLst/>
            <a:ahLst/>
            <a:cxnLst/>
            <a:rect l="l" t="t" r="r" b="b"/>
            <a:pathLst>
              <a:path w="10210800" h="495300">
                <a:moveTo>
                  <a:pt x="5105400" y="0"/>
                </a:moveTo>
                <a:lnTo>
                  <a:pt x="0" y="0"/>
                </a:lnTo>
                <a:lnTo>
                  <a:pt x="0" y="495287"/>
                </a:lnTo>
                <a:lnTo>
                  <a:pt x="5105400" y="495287"/>
                </a:lnTo>
                <a:lnTo>
                  <a:pt x="5105400" y="0"/>
                </a:lnTo>
                <a:close/>
              </a:path>
              <a:path w="10210800" h="495300">
                <a:moveTo>
                  <a:pt x="10210787" y="0"/>
                </a:moveTo>
                <a:lnTo>
                  <a:pt x="5114912" y="0"/>
                </a:lnTo>
                <a:lnTo>
                  <a:pt x="5114912" y="495300"/>
                </a:lnTo>
                <a:lnTo>
                  <a:pt x="10210787" y="495300"/>
                </a:lnTo>
                <a:lnTo>
                  <a:pt x="10210787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9600" y="13792200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4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934">
                <a:moveTo>
                  <a:pt x="10210787" y="12"/>
                </a:moveTo>
                <a:lnTo>
                  <a:pt x="5114912" y="12"/>
                </a:lnTo>
                <a:lnTo>
                  <a:pt x="5114912" y="495312"/>
                </a:lnTo>
                <a:lnTo>
                  <a:pt x="10210787" y="49531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9600" y="14792325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4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934">
                <a:moveTo>
                  <a:pt x="10210787" y="12"/>
                </a:moveTo>
                <a:lnTo>
                  <a:pt x="5114912" y="12"/>
                </a:lnTo>
                <a:lnTo>
                  <a:pt x="5114912" y="495312"/>
                </a:lnTo>
                <a:lnTo>
                  <a:pt x="10210787" y="49531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9600" y="15782925"/>
            <a:ext cx="10210800" cy="781685"/>
          </a:xfrm>
          <a:custGeom>
            <a:avLst/>
            <a:gdLst/>
            <a:ahLst/>
            <a:cxnLst/>
            <a:rect l="l" t="t" r="r" b="b"/>
            <a:pathLst>
              <a:path w="10210800" h="781684">
                <a:moveTo>
                  <a:pt x="5105400" y="0"/>
                </a:moveTo>
                <a:lnTo>
                  <a:pt x="0" y="0"/>
                </a:lnTo>
                <a:lnTo>
                  <a:pt x="0" y="781050"/>
                </a:lnTo>
                <a:lnTo>
                  <a:pt x="5105400" y="781050"/>
                </a:lnTo>
                <a:lnTo>
                  <a:pt x="5105400" y="0"/>
                </a:lnTo>
                <a:close/>
              </a:path>
              <a:path w="10210800" h="781684">
                <a:moveTo>
                  <a:pt x="10210787" y="12"/>
                </a:moveTo>
                <a:lnTo>
                  <a:pt x="5114912" y="12"/>
                </a:lnTo>
                <a:lnTo>
                  <a:pt x="5114912" y="781062"/>
                </a:lnTo>
                <a:lnTo>
                  <a:pt x="10210787" y="781062"/>
                </a:lnTo>
                <a:lnTo>
                  <a:pt x="10210787" y="12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9600" y="17059275"/>
            <a:ext cx="10210800" cy="495300"/>
          </a:xfrm>
          <a:custGeom>
            <a:avLst/>
            <a:gdLst/>
            <a:ahLst/>
            <a:cxnLst/>
            <a:rect l="l" t="t" r="r" b="b"/>
            <a:pathLst>
              <a:path w="10210800" h="495300">
                <a:moveTo>
                  <a:pt x="5105400" y="0"/>
                </a:moveTo>
                <a:lnTo>
                  <a:pt x="0" y="0"/>
                </a:lnTo>
                <a:lnTo>
                  <a:pt x="0" y="495300"/>
                </a:lnTo>
                <a:lnTo>
                  <a:pt x="5105400" y="495300"/>
                </a:lnTo>
                <a:lnTo>
                  <a:pt x="5105400" y="0"/>
                </a:lnTo>
                <a:close/>
              </a:path>
              <a:path w="10210800" h="495300">
                <a:moveTo>
                  <a:pt x="10210787" y="0"/>
                </a:moveTo>
                <a:lnTo>
                  <a:pt x="5114912" y="0"/>
                </a:lnTo>
                <a:lnTo>
                  <a:pt x="5114912" y="495300"/>
                </a:lnTo>
                <a:lnTo>
                  <a:pt x="10210787" y="495300"/>
                </a:lnTo>
                <a:lnTo>
                  <a:pt x="10210787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598350" y="3876738"/>
          <a:ext cx="10309860" cy="136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4925"/>
                <a:gridCol w="5105400"/>
              </a:tblGrid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Activity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779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Lines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Engagement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Sign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off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Merchant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Banker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Conversion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into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Public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Limited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Company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Submission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documents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conversion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ROC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X+7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ROC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approval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conversion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X+22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2128520" marR="423545" indent="-170307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Appointment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Peer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Review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Auditors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Restating Financials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X+23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448435" marR="321310" indent="-112395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Appointment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Registrar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Transfer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Agents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(RTA), 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NSDL</a:t>
                      </a:r>
                      <a:r>
                        <a:rPr dirty="0" sz="1350" spc="3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CDSL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connectivity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X+24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2150110" marR="205104" indent="-1942464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Appointment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Key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Directors,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Company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Secretary,</a:t>
                      </a: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Pay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Decisions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X+27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marL="1643380" marR="517525" indent="-112331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Constitution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Committees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(Audit,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Shareholder </a:t>
                      </a: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Grievance,</a:t>
                      </a:r>
                      <a:r>
                        <a:rPr dirty="0" sz="1350" spc="-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Payments)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X+30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Preparation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website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hosting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code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conduct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X+34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993900" marR="349885" indent="-1640839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Signing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Tri-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Partite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Agreement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NSDL,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CDSL</a:t>
                      </a:r>
                      <a:r>
                        <a:rPr dirty="0" sz="1350" spc="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 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ISIN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issuance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X+37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50695" marR="444500" indent="-130365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Preparation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Project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Report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Draft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Red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Herring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Prospectus</a:t>
                      </a:r>
                      <a:r>
                        <a:rPr dirty="0" sz="1350" spc="3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(DRHP)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X+46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marL="1767205" marR="349885" indent="-141541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Filing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DRHP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Applying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In-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Principle</a:t>
                      </a:r>
                      <a:r>
                        <a:rPr dirty="0" sz="1350" spc="3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Approval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X+70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Clearance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X+160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Lock-in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Pre-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  <a:r>
                        <a:rPr dirty="0" sz="1350" spc="1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Capital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Appointment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Market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maker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others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Filing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Prospectus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ROC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Getting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Clearance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Filing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Final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Prospectus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SEBI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X+170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Opening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X+175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Closing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X+178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marL="1760220" marR="229870" indent="-152781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Finalization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Basis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Allotment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RTA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1350" spc="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6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Submission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</a:t>
                      </a:r>
                      <a:r>
                        <a:rPr dirty="0" sz="1350" spc="1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X+185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Demat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Credit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Shares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X+186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Filing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Listing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Stock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Exchange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X+187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287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375" y="2597150"/>
            <a:ext cx="8538210" cy="176085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115"/>
              </a:spcBef>
            </a:pPr>
            <a:r>
              <a:rPr dirty="0" sz="3350" spc="345" b="1">
                <a:solidFill>
                  <a:srgbClr val="1E3136"/>
                </a:solidFill>
                <a:latin typeface="Calibri"/>
                <a:cs typeface="Calibri"/>
              </a:rPr>
              <a:t>Eligibility</a:t>
            </a:r>
            <a:r>
              <a:rPr dirty="0" sz="3350" spc="17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10" b="1">
                <a:solidFill>
                  <a:srgbClr val="1E3136"/>
                </a:solidFill>
                <a:latin typeface="Calibri"/>
                <a:cs typeface="Calibri"/>
              </a:rPr>
              <a:t>Criteria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275" b="1">
                <a:solidFill>
                  <a:srgbClr val="1E3136"/>
                </a:solidFill>
                <a:latin typeface="Calibri"/>
                <a:cs typeface="Calibri"/>
              </a:rPr>
              <a:t>for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490" b="1">
                <a:solidFill>
                  <a:srgbClr val="1E3136"/>
                </a:solidFill>
                <a:latin typeface="Calibri"/>
                <a:cs typeface="Calibri"/>
              </a:rPr>
              <a:t>SME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330" b="1">
                <a:solidFill>
                  <a:srgbClr val="1E3136"/>
                </a:solidFill>
                <a:latin typeface="Calibri"/>
                <a:cs typeface="Calibri"/>
              </a:rPr>
              <a:t>Migration</a:t>
            </a:r>
            <a:r>
              <a:rPr dirty="0" sz="3350" spc="16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285" b="1">
                <a:solidFill>
                  <a:srgbClr val="1E3136"/>
                </a:solidFill>
                <a:latin typeface="Calibri"/>
                <a:cs typeface="Calibri"/>
              </a:rPr>
              <a:t>to </a:t>
            </a:r>
            <a:r>
              <a:rPr dirty="0" sz="3350" spc="360" b="1">
                <a:solidFill>
                  <a:srgbClr val="1E3136"/>
                </a:solidFill>
                <a:latin typeface="Calibri"/>
                <a:cs typeface="Calibri"/>
              </a:rPr>
              <a:t>Mainboard</a:t>
            </a:r>
            <a:r>
              <a:rPr dirty="0" sz="3350" spc="13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434" b="1">
                <a:solidFill>
                  <a:srgbClr val="1E3136"/>
                </a:solidFill>
                <a:latin typeface="Calibri"/>
                <a:cs typeface="Calibri"/>
              </a:rPr>
              <a:t>(NSE</a:t>
            </a:r>
            <a:r>
              <a:rPr dirty="0" sz="3350" spc="14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b="1">
                <a:solidFill>
                  <a:srgbClr val="1E3136"/>
                </a:solidFill>
                <a:latin typeface="Calibri"/>
                <a:cs typeface="Calibri"/>
              </a:rPr>
              <a:t>&amp;</a:t>
            </a:r>
            <a:r>
              <a:rPr dirty="0" sz="3350" spc="13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3350" spc="440" b="1">
                <a:solidFill>
                  <a:srgbClr val="1E3136"/>
                </a:solidFill>
                <a:latin typeface="Calibri"/>
                <a:cs typeface="Calibri"/>
              </a:rPr>
              <a:t>BSE)</a:t>
            </a: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700" spc="340" b="1">
                <a:solidFill>
                  <a:srgbClr val="1E3136"/>
                </a:solidFill>
                <a:latin typeface="Calibri"/>
                <a:cs typeface="Calibri"/>
              </a:rPr>
              <a:t>Key</a:t>
            </a:r>
            <a:r>
              <a:rPr dirty="0" sz="2700" spc="13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2700" spc="315" b="1">
                <a:solidFill>
                  <a:srgbClr val="1E3136"/>
                </a:solidFill>
                <a:latin typeface="Calibri"/>
                <a:cs typeface="Calibri"/>
              </a:rPr>
              <a:t>Requirements</a:t>
            </a:r>
            <a:r>
              <a:rPr dirty="0" sz="2700" spc="125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2700" spc="315" b="1">
                <a:solidFill>
                  <a:srgbClr val="1E3136"/>
                </a:solidFill>
                <a:latin typeface="Calibri"/>
                <a:cs typeface="Calibri"/>
              </a:rPr>
              <a:t>Comparison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09600" y="4638674"/>
            <a:ext cx="10210800" cy="505459"/>
          </a:xfrm>
          <a:custGeom>
            <a:avLst/>
            <a:gdLst/>
            <a:ahLst/>
            <a:cxnLst/>
            <a:rect l="l" t="t" r="r" b="b"/>
            <a:pathLst>
              <a:path w="10210800" h="505460">
                <a:moveTo>
                  <a:pt x="3400425" y="0"/>
                </a:moveTo>
                <a:lnTo>
                  <a:pt x="9525" y="0"/>
                </a:lnTo>
                <a:lnTo>
                  <a:pt x="0" y="0"/>
                </a:lnTo>
                <a:lnTo>
                  <a:pt x="0" y="504825"/>
                </a:lnTo>
                <a:lnTo>
                  <a:pt x="9525" y="504825"/>
                </a:lnTo>
                <a:lnTo>
                  <a:pt x="3400425" y="504825"/>
                </a:lnTo>
                <a:lnTo>
                  <a:pt x="3400425" y="0"/>
                </a:lnTo>
                <a:close/>
              </a:path>
              <a:path w="10210800" h="505460">
                <a:moveTo>
                  <a:pt x="6800837" y="12"/>
                </a:moveTo>
                <a:lnTo>
                  <a:pt x="3409937" y="12"/>
                </a:lnTo>
                <a:lnTo>
                  <a:pt x="3409937" y="504837"/>
                </a:lnTo>
                <a:lnTo>
                  <a:pt x="6800837" y="504837"/>
                </a:lnTo>
                <a:lnTo>
                  <a:pt x="6800837" y="12"/>
                </a:lnTo>
                <a:close/>
              </a:path>
              <a:path w="10210800" h="505460">
                <a:moveTo>
                  <a:pt x="10210800" y="0"/>
                </a:moveTo>
                <a:lnTo>
                  <a:pt x="6810375" y="0"/>
                </a:lnTo>
                <a:lnTo>
                  <a:pt x="6810375" y="504825"/>
                </a:lnTo>
                <a:lnTo>
                  <a:pt x="10210800" y="504825"/>
                </a:lnTo>
                <a:lnTo>
                  <a:pt x="10210800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09600" y="7010400"/>
            <a:ext cx="10210800" cy="495934"/>
          </a:xfrm>
          <a:custGeom>
            <a:avLst/>
            <a:gdLst/>
            <a:ahLst/>
            <a:cxnLst/>
            <a:rect l="l" t="t" r="r" b="b"/>
            <a:pathLst>
              <a:path w="10210800" h="495934">
                <a:moveTo>
                  <a:pt x="3400425" y="0"/>
                </a:moveTo>
                <a:lnTo>
                  <a:pt x="9525" y="0"/>
                </a:lnTo>
                <a:lnTo>
                  <a:pt x="0" y="0"/>
                </a:lnTo>
                <a:lnTo>
                  <a:pt x="0" y="495300"/>
                </a:lnTo>
                <a:lnTo>
                  <a:pt x="9525" y="495300"/>
                </a:lnTo>
                <a:lnTo>
                  <a:pt x="3400425" y="495300"/>
                </a:lnTo>
                <a:lnTo>
                  <a:pt x="3400425" y="0"/>
                </a:lnTo>
                <a:close/>
              </a:path>
              <a:path w="10210800" h="495934">
                <a:moveTo>
                  <a:pt x="6800837" y="12"/>
                </a:moveTo>
                <a:lnTo>
                  <a:pt x="3409937" y="12"/>
                </a:lnTo>
                <a:lnTo>
                  <a:pt x="3409937" y="495312"/>
                </a:lnTo>
                <a:lnTo>
                  <a:pt x="6800837" y="495312"/>
                </a:lnTo>
                <a:lnTo>
                  <a:pt x="6800837" y="12"/>
                </a:lnTo>
                <a:close/>
              </a:path>
              <a:path w="10210800" h="495934">
                <a:moveTo>
                  <a:pt x="10210800" y="0"/>
                </a:moveTo>
                <a:lnTo>
                  <a:pt x="6810375" y="0"/>
                </a:lnTo>
                <a:lnTo>
                  <a:pt x="6810375" y="495300"/>
                </a:lnTo>
                <a:lnTo>
                  <a:pt x="10210800" y="495300"/>
                </a:lnTo>
                <a:lnTo>
                  <a:pt x="10210800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600" y="8010525"/>
            <a:ext cx="10210800" cy="772160"/>
          </a:xfrm>
          <a:custGeom>
            <a:avLst/>
            <a:gdLst/>
            <a:ahLst/>
            <a:cxnLst/>
            <a:rect l="l" t="t" r="r" b="b"/>
            <a:pathLst>
              <a:path w="10210800" h="772159">
                <a:moveTo>
                  <a:pt x="3400425" y="0"/>
                </a:moveTo>
                <a:lnTo>
                  <a:pt x="9525" y="0"/>
                </a:lnTo>
                <a:lnTo>
                  <a:pt x="0" y="0"/>
                </a:lnTo>
                <a:lnTo>
                  <a:pt x="0" y="771525"/>
                </a:lnTo>
                <a:lnTo>
                  <a:pt x="9525" y="771525"/>
                </a:lnTo>
                <a:lnTo>
                  <a:pt x="3400425" y="771525"/>
                </a:lnTo>
                <a:lnTo>
                  <a:pt x="3400425" y="0"/>
                </a:lnTo>
                <a:close/>
              </a:path>
              <a:path w="10210800" h="772159">
                <a:moveTo>
                  <a:pt x="6800837" y="12"/>
                </a:moveTo>
                <a:lnTo>
                  <a:pt x="3409937" y="12"/>
                </a:lnTo>
                <a:lnTo>
                  <a:pt x="3409937" y="771537"/>
                </a:lnTo>
                <a:lnTo>
                  <a:pt x="6800837" y="771537"/>
                </a:lnTo>
                <a:lnTo>
                  <a:pt x="6800837" y="12"/>
                </a:lnTo>
                <a:close/>
              </a:path>
              <a:path w="10210800" h="772159">
                <a:moveTo>
                  <a:pt x="10210800" y="0"/>
                </a:moveTo>
                <a:lnTo>
                  <a:pt x="6810375" y="0"/>
                </a:lnTo>
                <a:lnTo>
                  <a:pt x="6810375" y="771525"/>
                </a:lnTo>
                <a:lnTo>
                  <a:pt x="10210800" y="771525"/>
                </a:lnTo>
                <a:lnTo>
                  <a:pt x="10210800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9600" y="9553575"/>
            <a:ext cx="10210800" cy="772160"/>
          </a:xfrm>
          <a:custGeom>
            <a:avLst/>
            <a:gdLst/>
            <a:ahLst/>
            <a:cxnLst/>
            <a:rect l="l" t="t" r="r" b="b"/>
            <a:pathLst>
              <a:path w="10210800" h="772159">
                <a:moveTo>
                  <a:pt x="3400425" y="0"/>
                </a:moveTo>
                <a:lnTo>
                  <a:pt x="9525" y="0"/>
                </a:lnTo>
                <a:lnTo>
                  <a:pt x="0" y="0"/>
                </a:lnTo>
                <a:lnTo>
                  <a:pt x="0" y="771525"/>
                </a:lnTo>
                <a:lnTo>
                  <a:pt x="9525" y="771525"/>
                </a:lnTo>
                <a:lnTo>
                  <a:pt x="3400425" y="771525"/>
                </a:lnTo>
                <a:lnTo>
                  <a:pt x="3400425" y="0"/>
                </a:lnTo>
                <a:close/>
              </a:path>
              <a:path w="10210800" h="772159">
                <a:moveTo>
                  <a:pt x="6800837" y="12"/>
                </a:moveTo>
                <a:lnTo>
                  <a:pt x="3409937" y="12"/>
                </a:lnTo>
                <a:lnTo>
                  <a:pt x="3409937" y="771537"/>
                </a:lnTo>
                <a:lnTo>
                  <a:pt x="6800837" y="771537"/>
                </a:lnTo>
                <a:lnTo>
                  <a:pt x="6800837" y="12"/>
                </a:lnTo>
                <a:close/>
              </a:path>
              <a:path w="10210800" h="772159">
                <a:moveTo>
                  <a:pt x="10210800" y="0"/>
                </a:moveTo>
                <a:lnTo>
                  <a:pt x="6810375" y="0"/>
                </a:lnTo>
                <a:lnTo>
                  <a:pt x="6810375" y="771525"/>
                </a:lnTo>
                <a:lnTo>
                  <a:pt x="10210800" y="771525"/>
                </a:lnTo>
                <a:lnTo>
                  <a:pt x="10210800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9600" y="11096625"/>
            <a:ext cx="10210800" cy="1048385"/>
          </a:xfrm>
          <a:custGeom>
            <a:avLst/>
            <a:gdLst/>
            <a:ahLst/>
            <a:cxnLst/>
            <a:rect l="l" t="t" r="r" b="b"/>
            <a:pathLst>
              <a:path w="10210800" h="1048384">
                <a:moveTo>
                  <a:pt x="3400425" y="0"/>
                </a:moveTo>
                <a:lnTo>
                  <a:pt x="9525" y="0"/>
                </a:lnTo>
                <a:lnTo>
                  <a:pt x="0" y="0"/>
                </a:lnTo>
                <a:lnTo>
                  <a:pt x="0" y="1047750"/>
                </a:lnTo>
                <a:lnTo>
                  <a:pt x="9525" y="1047750"/>
                </a:lnTo>
                <a:lnTo>
                  <a:pt x="3400425" y="1047750"/>
                </a:lnTo>
                <a:lnTo>
                  <a:pt x="3400425" y="0"/>
                </a:lnTo>
                <a:close/>
              </a:path>
              <a:path w="10210800" h="1048384">
                <a:moveTo>
                  <a:pt x="6800837" y="12"/>
                </a:moveTo>
                <a:lnTo>
                  <a:pt x="3409937" y="12"/>
                </a:lnTo>
                <a:lnTo>
                  <a:pt x="3409937" y="1047762"/>
                </a:lnTo>
                <a:lnTo>
                  <a:pt x="6800837" y="1047762"/>
                </a:lnTo>
                <a:lnTo>
                  <a:pt x="6800837" y="12"/>
                </a:lnTo>
                <a:close/>
              </a:path>
              <a:path w="10210800" h="1048384">
                <a:moveTo>
                  <a:pt x="10210800" y="0"/>
                </a:moveTo>
                <a:lnTo>
                  <a:pt x="6810375" y="0"/>
                </a:lnTo>
                <a:lnTo>
                  <a:pt x="6810375" y="1047750"/>
                </a:lnTo>
                <a:lnTo>
                  <a:pt x="10210800" y="1047750"/>
                </a:lnTo>
                <a:lnTo>
                  <a:pt x="10210800" y="0"/>
                </a:lnTo>
                <a:close/>
              </a:path>
            </a:pathLst>
          </a:custGeom>
          <a:solidFill>
            <a:srgbClr val="FFFFFF">
              <a:alpha val="391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98350" y="4629149"/>
          <a:ext cx="10309860" cy="855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950"/>
                <a:gridCol w="3400425"/>
                <a:gridCol w="3409950"/>
              </a:tblGrid>
              <a:tr h="50927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2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BSE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SME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2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BSE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Mainboard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50" spc="21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NSE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9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Emerge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21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NSE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Mainboard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6690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Listing</a:t>
                      </a:r>
                      <a:r>
                        <a:rPr dirty="0" sz="1350" spc="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History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538480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3 years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listed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on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SME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platform.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240665">
                        <a:lnSpc>
                          <a:spcPct val="133300"/>
                        </a:lnSpc>
                        <a:spcBef>
                          <a:spcPts val="434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3 years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listed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on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SME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platform.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Recent</a:t>
                      </a:r>
                      <a:r>
                        <a:rPr dirty="0" sz="1350" spc="1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regulations</a:t>
                      </a:r>
                      <a:r>
                        <a:rPr dirty="0" sz="1350" spc="50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over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¹100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</a:t>
                      </a:r>
                      <a:r>
                        <a:rPr dirty="0" sz="1350" spc="3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operational revenue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 positive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operating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profit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two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last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three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5244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Paid-</a:t>
                      </a:r>
                      <a:r>
                        <a:rPr dirty="0" sz="1350" spc="18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Equity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¹10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¹10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Capitalization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¹25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-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Average</a:t>
                      </a:r>
                      <a:r>
                        <a:rPr dirty="0" sz="1350" spc="-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350" spc="1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¹100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crore or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more.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 spc="14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Revenue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(Last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FY)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dirty="0" sz="1350" spc="8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specified.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 marR="718820" indent="-63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¹100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crore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revenue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during</a:t>
                      </a:r>
                      <a:r>
                        <a:rPr dirty="0" sz="1350" spc="1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1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last</a:t>
                      </a:r>
                      <a:r>
                        <a:rPr dirty="0" sz="1350" spc="1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1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2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Profit</a:t>
                      </a:r>
                      <a:r>
                        <a:rPr dirty="0" sz="1350" spc="6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(EBITDA)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371475">
                        <a:lnSpc>
                          <a:spcPct val="129600"/>
                        </a:lnSpc>
                        <a:spcBef>
                          <a:spcPts val="57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Positive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operating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profit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two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three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preceding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7239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378460">
                        <a:lnSpc>
                          <a:spcPct val="129600"/>
                        </a:lnSpc>
                        <a:spcBef>
                          <a:spcPts val="570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Positive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operating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profit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8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two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three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preceding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7239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1350" spc="6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3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Worth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 marR="44767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¹15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over</a:t>
                      </a:r>
                      <a:r>
                        <a:rPr dirty="0" sz="1350" spc="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last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two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dirty="0" sz="1350" spc="9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¹75</a:t>
                      </a:r>
                      <a:r>
                        <a:rPr dirty="0" sz="1350" spc="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crore.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350" spc="7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4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Shareholders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20002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250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public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shareholders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on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date.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8605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public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shareholders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on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date.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  <a:tr h="104711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Promoter</a:t>
                      </a:r>
                      <a:r>
                        <a:rPr dirty="0" sz="1350" spc="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Holding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20%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 marR="34353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 spc="9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6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20%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application</a:t>
                      </a:r>
                      <a:r>
                        <a:rPr dirty="0" sz="1350" spc="-1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least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50%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shares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held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at </a:t>
                      </a:r>
                      <a:r>
                        <a:rPr dirty="0" sz="1350" spc="4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listing.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5219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15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Regulatory</a:t>
                      </a:r>
                      <a:r>
                        <a:rPr dirty="0" sz="1350" spc="70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155" b="1">
                          <a:solidFill>
                            <a:srgbClr val="262424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Same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requirements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as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NSE.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FAFAFA"/>
                      </a:solidFill>
                      <a:prstDash val="solid"/>
                    </a:lnL>
                    <a:lnR w="9525">
                      <a:solidFill>
                        <a:srgbClr val="FAFAFA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71450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IBC/NCLT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proceedings,</a:t>
                      </a:r>
                      <a:r>
                        <a:rPr dirty="0" sz="1350" spc="4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12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SEBI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debarment,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material</a:t>
                      </a:r>
                      <a:r>
                        <a:rPr dirty="0" sz="1350" spc="7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actions</a:t>
                      </a:r>
                      <a:r>
                        <a:rPr dirty="0" sz="1350" spc="7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2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over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past</a:t>
                      </a:r>
                      <a:r>
                        <a:rPr dirty="0" sz="1350" spc="55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three</a:t>
                      </a:r>
                      <a:r>
                        <a:rPr dirty="0" sz="1350" spc="5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350" spc="-10">
                          <a:solidFill>
                            <a:srgbClr val="262424"/>
                          </a:solidFill>
                          <a:latin typeface="Century Gothic"/>
                          <a:cs typeface="Century Gothic"/>
                        </a:rPr>
                        <a:t>years.</a:t>
                      </a:r>
                      <a:endParaRPr sz="1350">
                        <a:latin typeface="Century Gothic"/>
                        <a:cs typeface="Century Gothic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AFAFA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1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5" y="2063750"/>
            <a:ext cx="2398395" cy="5397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425"/>
              <a:t>Ecosystem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73625" y="3044825"/>
            <a:ext cx="14979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Merchant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Banker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73625" y="3473450"/>
            <a:ext cx="172021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Internal/Virtual</a:t>
            </a:r>
            <a:r>
              <a:rPr dirty="0" sz="1350" spc="19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25">
                <a:solidFill>
                  <a:srgbClr val="262424"/>
                </a:solidFill>
                <a:latin typeface="Century Gothic"/>
                <a:cs typeface="Century Gothic"/>
              </a:rPr>
              <a:t>CFO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73625" y="3902075"/>
            <a:ext cx="16992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30">
                <a:solidFill>
                  <a:srgbClr val="262424"/>
                </a:solidFill>
                <a:latin typeface="Century Gothic"/>
                <a:cs typeface="Century Gothic"/>
              </a:rPr>
              <a:t>Company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Secretary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9243" y="3044825"/>
            <a:ext cx="151257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Statutory</a:t>
            </a:r>
            <a:r>
              <a:rPr dirty="0" sz="1350" spc="1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Auditor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59243" y="3473450"/>
            <a:ext cx="15563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-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Professional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59243" y="3897312"/>
            <a:ext cx="215519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80" b="1">
                <a:solidFill>
                  <a:srgbClr val="1E3136"/>
                </a:solidFill>
                <a:latin typeface="Calibri"/>
                <a:cs typeface="Calibri"/>
              </a:rPr>
              <a:t>Integration</a:t>
            </a:r>
            <a:r>
              <a:rPr dirty="0" sz="1650" spc="110" b="1">
                <a:solidFill>
                  <a:srgbClr val="1E3136"/>
                </a:solidFill>
                <a:latin typeface="Calibri"/>
                <a:cs typeface="Calibri"/>
              </a:rPr>
              <a:t> </a:t>
            </a:r>
            <a:r>
              <a:rPr dirty="0" sz="1650" spc="185" b="1">
                <a:solidFill>
                  <a:srgbClr val="1E3136"/>
                </a:solidFill>
                <a:latin typeface="Calibri"/>
                <a:cs typeface="Calibri"/>
              </a:rPr>
              <a:t>Advisor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49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331595">
              <a:lnSpc>
                <a:spcPct val="100000"/>
              </a:lnSpc>
              <a:spcBef>
                <a:spcPts val="125"/>
              </a:spcBef>
            </a:pPr>
            <a:r>
              <a:rPr dirty="0" sz="2000" spc="215"/>
              <a:t>The</a:t>
            </a:r>
            <a:r>
              <a:rPr dirty="0" sz="2000" spc="105"/>
              <a:t> </a:t>
            </a:r>
            <a:r>
              <a:rPr dirty="0" sz="2000" spc="220"/>
              <a:t>Merchant</a:t>
            </a:r>
            <a:r>
              <a:rPr dirty="0" sz="2000" spc="110"/>
              <a:t> </a:t>
            </a:r>
            <a:r>
              <a:rPr dirty="0" sz="2000" spc="215"/>
              <a:t>Banker's</a:t>
            </a:r>
            <a:r>
              <a:rPr dirty="0" sz="2000" spc="110"/>
              <a:t> </a:t>
            </a:r>
            <a:r>
              <a:rPr dirty="0" sz="2000" spc="170"/>
              <a:t>Role:</a:t>
            </a:r>
            <a:r>
              <a:rPr dirty="0" sz="2000" spc="110"/>
              <a:t> </a:t>
            </a:r>
            <a:r>
              <a:rPr dirty="0" sz="2000" spc="350"/>
              <a:t>A</a:t>
            </a:r>
            <a:r>
              <a:rPr dirty="0" sz="2000" spc="114"/>
              <a:t> </a:t>
            </a:r>
            <a:r>
              <a:rPr dirty="0" sz="2000" spc="215"/>
              <a:t>Detailed</a:t>
            </a:r>
            <a:r>
              <a:rPr dirty="0" sz="2000" spc="110"/>
              <a:t> </a:t>
            </a:r>
            <a:r>
              <a:rPr dirty="0" sz="2000" spc="245"/>
              <a:t>Breakdown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4622012" y="1142999"/>
            <a:ext cx="885825" cy="4857750"/>
            <a:chOff x="4622012" y="1142999"/>
            <a:chExt cx="885825" cy="4857750"/>
          </a:xfrm>
        </p:grpSpPr>
        <p:sp>
          <p:nvSpPr>
            <p:cNvPr id="4" name="object 4" descr=""/>
            <p:cNvSpPr/>
            <p:nvPr/>
          </p:nvSpPr>
          <p:spPr>
            <a:xfrm>
              <a:off x="4622012" y="1142999"/>
              <a:ext cx="702945" cy="4857750"/>
            </a:xfrm>
            <a:custGeom>
              <a:avLst/>
              <a:gdLst/>
              <a:ahLst/>
              <a:cxnLst/>
              <a:rect l="l" t="t" r="r" b="b"/>
              <a:pathLst>
                <a:path w="702945" h="4857750">
                  <a:moveTo>
                    <a:pt x="514350" y="378371"/>
                  </a:moveTo>
                  <a:lnTo>
                    <a:pt x="513410" y="376123"/>
                  </a:lnTo>
                  <a:lnTo>
                    <a:pt x="509689" y="372402"/>
                  </a:lnTo>
                  <a:lnTo>
                    <a:pt x="507453" y="371475"/>
                  </a:lnTo>
                  <a:lnTo>
                    <a:pt x="6883" y="371475"/>
                  </a:lnTo>
                  <a:lnTo>
                    <a:pt x="4648" y="372402"/>
                  </a:lnTo>
                  <a:lnTo>
                    <a:pt x="927" y="376123"/>
                  </a:lnTo>
                  <a:lnTo>
                    <a:pt x="0" y="378371"/>
                  </a:lnTo>
                  <a:lnTo>
                    <a:pt x="0" y="381000"/>
                  </a:lnTo>
                  <a:lnTo>
                    <a:pt x="0" y="383628"/>
                  </a:lnTo>
                  <a:lnTo>
                    <a:pt x="927" y="385876"/>
                  </a:lnTo>
                  <a:lnTo>
                    <a:pt x="4648" y="389597"/>
                  </a:lnTo>
                  <a:lnTo>
                    <a:pt x="6883" y="390525"/>
                  </a:lnTo>
                  <a:lnTo>
                    <a:pt x="507453" y="390525"/>
                  </a:lnTo>
                  <a:lnTo>
                    <a:pt x="509689" y="389597"/>
                  </a:lnTo>
                  <a:lnTo>
                    <a:pt x="513410" y="385876"/>
                  </a:lnTo>
                  <a:lnTo>
                    <a:pt x="514350" y="383628"/>
                  </a:lnTo>
                  <a:lnTo>
                    <a:pt x="514350" y="378371"/>
                  </a:lnTo>
                  <a:close/>
                </a:path>
                <a:path w="702945" h="4857750">
                  <a:moveTo>
                    <a:pt x="702462" y="6896"/>
                  </a:moveTo>
                  <a:lnTo>
                    <a:pt x="701535" y="4648"/>
                  </a:lnTo>
                  <a:lnTo>
                    <a:pt x="697814" y="927"/>
                  </a:lnTo>
                  <a:lnTo>
                    <a:pt x="695566" y="0"/>
                  </a:lnTo>
                  <a:lnTo>
                    <a:pt x="690308" y="0"/>
                  </a:lnTo>
                  <a:lnTo>
                    <a:pt x="688060" y="927"/>
                  </a:lnTo>
                  <a:lnTo>
                    <a:pt x="684326" y="4648"/>
                  </a:lnTo>
                  <a:lnTo>
                    <a:pt x="683412" y="6896"/>
                  </a:lnTo>
                  <a:lnTo>
                    <a:pt x="683412" y="4848225"/>
                  </a:lnTo>
                  <a:lnTo>
                    <a:pt x="683412" y="4850854"/>
                  </a:lnTo>
                  <a:lnTo>
                    <a:pt x="684326" y="4853102"/>
                  </a:lnTo>
                  <a:lnTo>
                    <a:pt x="688060" y="4856823"/>
                  </a:lnTo>
                  <a:lnTo>
                    <a:pt x="690308" y="4857750"/>
                  </a:lnTo>
                  <a:lnTo>
                    <a:pt x="695566" y="4857750"/>
                  </a:lnTo>
                  <a:lnTo>
                    <a:pt x="697814" y="4856823"/>
                  </a:lnTo>
                  <a:lnTo>
                    <a:pt x="701535" y="4853102"/>
                  </a:lnTo>
                  <a:lnTo>
                    <a:pt x="702462" y="4850854"/>
                  </a:lnTo>
                  <a:lnTo>
                    <a:pt x="702462" y="6896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22075" y="13382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33"/>
                  </a:lnTo>
                  <a:lnTo>
                    <a:pt x="457" y="369150"/>
                  </a:lnTo>
                  <a:lnTo>
                    <a:pt x="2324" y="371005"/>
                  </a:lnTo>
                  <a:lnTo>
                    <a:pt x="3441" y="371475"/>
                  </a:lnTo>
                  <a:lnTo>
                    <a:pt x="377545" y="371475"/>
                  </a:lnTo>
                  <a:lnTo>
                    <a:pt x="378663" y="371005"/>
                  </a:lnTo>
                  <a:lnTo>
                    <a:pt x="380530" y="369150"/>
                  </a:lnTo>
                  <a:lnTo>
                    <a:pt x="381000" y="368033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22075" y="13382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66712"/>
                  </a:lnTo>
                  <a:lnTo>
                    <a:pt x="381000" y="368033"/>
                  </a:lnTo>
                  <a:lnTo>
                    <a:pt x="380530" y="369150"/>
                  </a:lnTo>
                  <a:lnTo>
                    <a:pt x="379603" y="370078"/>
                  </a:lnTo>
                  <a:lnTo>
                    <a:pt x="378663" y="371005"/>
                  </a:lnTo>
                  <a:lnTo>
                    <a:pt x="377545" y="371475"/>
                  </a:lnTo>
                  <a:lnTo>
                    <a:pt x="376237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05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33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244884" y="1350568"/>
            <a:ext cx="129539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0" b="1">
                <a:solidFill>
                  <a:srgbClr val="26242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6480" y="1296990"/>
            <a:ext cx="3619500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Phase</a:t>
            </a:r>
            <a:r>
              <a:rPr dirty="0" sz="1650" spc="5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-30" b="1">
                <a:solidFill>
                  <a:srgbClr val="262424"/>
                </a:solidFill>
                <a:latin typeface="Calibri"/>
                <a:cs typeface="Calibri"/>
              </a:rPr>
              <a:t>1:</a:t>
            </a:r>
            <a:r>
              <a:rPr dirty="0" sz="1650" spc="6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Pitching</a:t>
            </a:r>
            <a:r>
              <a:rPr dirty="0" sz="1650" spc="6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62424"/>
                </a:solidFill>
                <a:latin typeface="Calibri"/>
                <a:cs typeface="Calibri"/>
              </a:rPr>
              <a:t>&amp;</a:t>
            </a:r>
            <a:r>
              <a:rPr dirty="0" sz="1650" spc="6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0" b="1">
                <a:solidFill>
                  <a:srgbClr val="262424"/>
                </a:solidFill>
                <a:latin typeface="Calibri"/>
                <a:cs typeface="Calibri"/>
              </a:rPr>
              <a:t>Pre-</a:t>
            </a: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IPO</a:t>
            </a: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650" spc="210" b="1">
                <a:solidFill>
                  <a:srgbClr val="262424"/>
                </a:solidFill>
                <a:latin typeface="Calibri"/>
                <a:cs typeface="Calibri"/>
              </a:rPr>
              <a:t>Planning</a:t>
            </a: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95"/>
              </a:spcBef>
            </a:pP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Assessing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IPO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readiness,</a:t>
            </a:r>
            <a:r>
              <a:rPr dirty="0" sz="1350" spc="12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defining</a:t>
            </a:r>
            <a:r>
              <a:rPr dirty="0" sz="1350" spc="1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strategy,</a:t>
            </a:r>
            <a:endParaRPr sz="135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555"/>
              </a:spcBef>
            </a:pP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developing</a:t>
            </a:r>
            <a:r>
              <a:rPr dirty="0" sz="1350" spc="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pitch</a:t>
            </a:r>
            <a:r>
              <a:rPr dirty="0" sz="1350" spc="5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book.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122075" y="2190750"/>
            <a:ext cx="876300" cy="381000"/>
            <a:chOff x="5122075" y="2190750"/>
            <a:chExt cx="876300" cy="381000"/>
          </a:xfrm>
        </p:grpSpPr>
        <p:sp>
          <p:nvSpPr>
            <p:cNvPr id="10" name="object 10" descr=""/>
            <p:cNvSpPr/>
            <p:nvPr/>
          </p:nvSpPr>
          <p:spPr>
            <a:xfrm>
              <a:off x="5484025" y="237172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26837" y="219551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33"/>
                  </a:lnTo>
                  <a:lnTo>
                    <a:pt x="457" y="369150"/>
                  </a:lnTo>
                  <a:lnTo>
                    <a:pt x="2324" y="371005"/>
                  </a:lnTo>
                  <a:lnTo>
                    <a:pt x="3441" y="371475"/>
                  </a:lnTo>
                  <a:lnTo>
                    <a:pt x="368020" y="371475"/>
                  </a:lnTo>
                  <a:lnTo>
                    <a:pt x="369138" y="371005"/>
                  </a:lnTo>
                  <a:lnTo>
                    <a:pt x="371005" y="369150"/>
                  </a:lnTo>
                  <a:lnTo>
                    <a:pt x="371475" y="368033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26837" y="219551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66712"/>
                  </a:lnTo>
                  <a:lnTo>
                    <a:pt x="371475" y="368033"/>
                  </a:lnTo>
                  <a:lnTo>
                    <a:pt x="371005" y="369150"/>
                  </a:lnTo>
                  <a:lnTo>
                    <a:pt x="370078" y="370078"/>
                  </a:lnTo>
                  <a:lnTo>
                    <a:pt x="369138" y="371005"/>
                  </a:lnTo>
                  <a:lnTo>
                    <a:pt x="368020" y="371475"/>
                  </a:lnTo>
                  <a:lnTo>
                    <a:pt x="366712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05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33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219649" y="2207818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54736" y="2154240"/>
            <a:ext cx="3801110" cy="1169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178435">
              <a:lnSpc>
                <a:spcPct val="106100"/>
              </a:lnSpc>
              <a:spcBef>
                <a:spcPts val="1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Phase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70" b="1">
                <a:solidFill>
                  <a:srgbClr val="262424"/>
                </a:solidFill>
                <a:latin typeface="Calibri"/>
                <a:cs typeface="Calibri"/>
              </a:rPr>
              <a:t>2: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0" b="1">
                <a:solidFill>
                  <a:srgbClr val="262424"/>
                </a:solidFill>
                <a:latin typeface="Calibri"/>
                <a:cs typeface="Calibri"/>
              </a:rPr>
              <a:t>Due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Diligence</a:t>
            </a:r>
            <a:r>
              <a:rPr dirty="0" sz="1650" spc="9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Legal </a:t>
            </a: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Compliance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Financial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legal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due</a:t>
            </a:r>
            <a:r>
              <a:rPr dirty="0" sz="1350" spc="-2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diligence,</a:t>
            </a:r>
            <a:r>
              <a:rPr dirty="0" sz="1350" spc="-1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regulatory approvals.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622012" y="3038475"/>
            <a:ext cx="885825" cy="390525"/>
            <a:chOff x="4622012" y="3038475"/>
            <a:chExt cx="885825" cy="390525"/>
          </a:xfrm>
        </p:grpSpPr>
        <p:sp>
          <p:nvSpPr>
            <p:cNvPr id="16" name="object 16" descr=""/>
            <p:cNvSpPr/>
            <p:nvPr/>
          </p:nvSpPr>
          <p:spPr>
            <a:xfrm>
              <a:off x="4622012" y="32289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22075" y="30432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76237"/>
                  </a:lnTo>
                  <a:lnTo>
                    <a:pt x="0" y="377558"/>
                  </a:lnTo>
                  <a:lnTo>
                    <a:pt x="457" y="378675"/>
                  </a:lnTo>
                  <a:lnTo>
                    <a:pt x="2324" y="380530"/>
                  </a:lnTo>
                  <a:lnTo>
                    <a:pt x="3441" y="381000"/>
                  </a:lnTo>
                  <a:lnTo>
                    <a:pt x="377545" y="381000"/>
                  </a:lnTo>
                  <a:lnTo>
                    <a:pt x="378663" y="380530"/>
                  </a:lnTo>
                  <a:lnTo>
                    <a:pt x="380530" y="378675"/>
                  </a:lnTo>
                  <a:lnTo>
                    <a:pt x="381000" y="377558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22075" y="30432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76237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76237"/>
                  </a:lnTo>
                  <a:lnTo>
                    <a:pt x="381000" y="377558"/>
                  </a:lnTo>
                  <a:lnTo>
                    <a:pt x="380530" y="378675"/>
                  </a:lnTo>
                  <a:lnTo>
                    <a:pt x="379603" y="379603"/>
                  </a:lnTo>
                  <a:lnTo>
                    <a:pt x="378663" y="380530"/>
                  </a:lnTo>
                  <a:lnTo>
                    <a:pt x="377545" y="381000"/>
                  </a:lnTo>
                  <a:lnTo>
                    <a:pt x="376237" y="381000"/>
                  </a:lnTo>
                  <a:lnTo>
                    <a:pt x="4762" y="381000"/>
                  </a:lnTo>
                  <a:lnTo>
                    <a:pt x="3441" y="381000"/>
                  </a:lnTo>
                  <a:lnTo>
                    <a:pt x="2324" y="380530"/>
                  </a:lnTo>
                  <a:lnTo>
                    <a:pt x="1384" y="379603"/>
                  </a:lnTo>
                  <a:lnTo>
                    <a:pt x="457" y="378675"/>
                  </a:lnTo>
                  <a:lnTo>
                    <a:pt x="0" y="377558"/>
                  </a:lnTo>
                  <a:lnTo>
                    <a:pt x="0" y="376237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219953" y="3055543"/>
            <a:ext cx="1809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0" b="1">
                <a:solidFill>
                  <a:srgbClr val="262424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68971" y="3001965"/>
            <a:ext cx="3496945" cy="90296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Phase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70" b="1">
                <a:solidFill>
                  <a:srgbClr val="262424"/>
                </a:solidFill>
                <a:latin typeface="Calibri"/>
                <a:cs typeface="Calibri"/>
              </a:rPr>
              <a:t>3: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40" b="1">
                <a:solidFill>
                  <a:srgbClr val="262424"/>
                </a:solidFill>
                <a:latin typeface="Calibri"/>
                <a:cs typeface="Calibri"/>
              </a:rPr>
              <a:t>Document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75" b="1">
                <a:solidFill>
                  <a:srgbClr val="262424"/>
                </a:solidFill>
                <a:latin typeface="Calibri"/>
                <a:cs typeface="Calibri"/>
              </a:rPr>
              <a:t>Preparation</a:t>
            </a: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9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Drafting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and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filing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105">
                <a:solidFill>
                  <a:srgbClr val="262424"/>
                </a:solidFill>
                <a:latin typeface="Century Gothic"/>
                <a:cs typeface="Century Gothic"/>
              </a:rPr>
              <a:t>DRHP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with</a:t>
            </a:r>
            <a:r>
              <a:rPr dirty="0" sz="1350" spc="3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Stock</a:t>
            </a:r>
            <a:endParaRPr sz="135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555"/>
              </a:spcBef>
            </a:pP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Exchange.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122075" y="3895725"/>
            <a:ext cx="876300" cy="381000"/>
            <a:chOff x="5122075" y="3895725"/>
            <a:chExt cx="876300" cy="381000"/>
          </a:xfrm>
        </p:grpSpPr>
        <p:sp>
          <p:nvSpPr>
            <p:cNvPr id="22" name="object 22" descr=""/>
            <p:cNvSpPr/>
            <p:nvPr/>
          </p:nvSpPr>
          <p:spPr>
            <a:xfrm>
              <a:off x="5484025" y="40767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26837" y="3900487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368020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33"/>
                  </a:lnTo>
                  <a:lnTo>
                    <a:pt x="457" y="369150"/>
                  </a:lnTo>
                  <a:lnTo>
                    <a:pt x="2324" y="371005"/>
                  </a:lnTo>
                  <a:lnTo>
                    <a:pt x="3441" y="371475"/>
                  </a:lnTo>
                  <a:lnTo>
                    <a:pt x="368020" y="371475"/>
                  </a:lnTo>
                  <a:lnTo>
                    <a:pt x="369138" y="371005"/>
                  </a:lnTo>
                  <a:lnTo>
                    <a:pt x="371005" y="369150"/>
                  </a:lnTo>
                  <a:lnTo>
                    <a:pt x="371475" y="368033"/>
                  </a:lnTo>
                  <a:lnTo>
                    <a:pt x="371475" y="3441"/>
                  </a:lnTo>
                  <a:lnTo>
                    <a:pt x="371005" y="2324"/>
                  </a:lnTo>
                  <a:lnTo>
                    <a:pt x="369138" y="469"/>
                  </a:lnTo>
                  <a:lnTo>
                    <a:pt x="368020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26837" y="3900487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66712" y="0"/>
                  </a:lnTo>
                  <a:lnTo>
                    <a:pt x="368020" y="0"/>
                  </a:lnTo>
                  <a:lnTo>
                    <a:pt x="369138" y="469"/>
                  </a:lnTo>
                  <a:lnTo>
                    <a:pt x="370078" y="1397"/>
                  </a:lnTo>
                  <a:lnTo>
                    <a:pt x="371005" y="2324"/>
                  </a:lnTo>
                  <a:lnTo>
                    <a:pt x="371475" y="3441"/>
                  </a:lnTo>
                  <a:lnTo>
                    <a:pt x="371475" y="4762"/>
                  </a:lnTo>
                  <a:lnTo>
                    <a:pt x="371475" y="366712"/>
                  </a:lnTo>
                  <a:lnTo>
                    <a:pt x="371475" y="368033"/>
                  </a:lnTo>
                  <a:lnTo>
                    <a:pt x="371005" y="369150"/>
                  </a:lnTo>
                  <a:lnTo>
                    <a:pt x="370078" y="370078"/>
                  </a:lnTo>
                  <a:lnTo>
                    <a:pt x="369138" y="371005"/>
                  </a:lnTo>
                  <a:lnTo>
                    <a:pt x="368020" y="371475"/>
                  </a:lnTo>
                  <a:lnTo>
                    <a:pt x="366712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05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33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219090" y="3903268"/>
            <a:ext cx="18161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60" b="1">
                <a:solidFill>
                  <a:srgbClr val="262424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54733" y="3830640"/>
            <a:ext cx="2874645" cy="1188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91465">
              <a:lnSpc>
                <a:spcPct val="109800"/>
              </a:lnSpc>
              <a:spcBef>
                <a:spcPts val="90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Phase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70" b="1">
                <a:solidFill>
                  <a:srgbClr val="262424"/>
                </a:solidFill>
                <a:latin typeface="Calibri"/>
                <a:cs typeface="Calibri"/>
              </a:rPr>
              <a:t>4: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Marketing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04" b="1">
                <a:solidFill>
                  <a:srgbClr val="262424"/>
                </a:solidFill>
                <a:latin typeface="Calibri"/>
                <a:cs typeface="Calibri"/>
              </a:rPr>
              <a:t>and </a:t>
            </a:r>
            <a:r>
              <a:rPr dirty="0" sz="1650" spc="195" b="1">
                <a:solidFill>
                  <a:srgbClr val="262424"/>
                </a:solidFill>
                <a:latin typeface="Calibri"/>
                <a:cs typeface="Calibri"/>
              </a:rPr>
              <a:t>Subscription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Investor</a:t>
            </a:r>
            <a:r>
              <a:rPr dirty="0" sz="1350" spc="2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presentations,</a:t>
            </a:r>
            <a:r>
              <a:rPr dirty="0" sz="1350" spc="25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managing </a:t>
            </a:r>
            <a:r>
              <a:rPr dirty="0" sz="1350" spc="20">
                <a:solidFill>
                  <a:srgbClr val="262424"/>
                </a:solidFill>
                <a:latin typeface="Century Gothic"/>
                <a:cs typeface="Century Gothic"/>
              </a:rPr>
              <a:t>subscription</a:t>
            </a:r>
            <a:r>
              <a:rPr dirty="0" sz="1350" spc="2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process.</a:t>
            </a:r>
            <a:endParaRPr sz="1350">
              <a:latin typeface="Century Gothic"/>
              <a:cs typeface="Century Gothic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622012" y="4743450"/>
            <a:ext cx="885825" cy="381000"/>
            <a:chOff x="4622012" y="4743450"/>
            <a:chExt cx="885825" cy="381000"/>
          </a:xfrm>
        </p:grpSpPr>
        <p:sp>
          <p:nvSpPr>
            <p:cNvPr id="28" name="object 28" descr=""/>
            <p:cNvSpPr/>
            <p:nvPr/>
          </p:nvSpPr>
          <p:spPr>
            <a:xfrm>
              <a:off x="4622012" y="492442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07453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07453" y="19050"/>
                  </a:lnTo>
                  <a:lnTo>
                    <a:pt x="509689" y="18122"/>
                  </a:lnTo>
                  <a:lnTo>
                    <a:pt x="513410" y="14401"/>
                  </a:lnTo>
                  <a:lnTo>
                    <a:pt x="514350" y="12153"/>
                  </a:lnTo>
                  <a:lnTo>
                    <a:pt x="514350" y="6896"/>
                  </a:lnTo>
                  <a:lnTo>
                    <a:pt x="513410" y="4648"/>
                  </a:lnTo>
                  <a:lnTo>
                    <a:pt x="509689" y="927"/>
                  </a:lnTo>
                  <a:lnTo>
                    <a:pt x="5074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122075" y="474821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77545" y="0"/>
                  </a:moveTo>
                  <a:lnTo>
                    <a:pt x="3441" y="0"/>
                  </a:lnTo>
                  <a:lnTo>
                    <a:pt x="2324" y="469"/>
                  </a:lnTo>
                  <a:lnTo>
                    <a:pt x="457" y="2324"/>
                  </a:lnTo>
                  <a:lnTo>
                    <a:pt x="0" y="3441"/>
                  </a:lnTo>
                  <a:lnTo>
                    <a:pt x="0" y="366712"/>
                  </a:lnTo>
                  <a:lnTo>
                    <a:pt x="0" y="368033"/>
                  </a:lnTo>
                  <a:lnTo>
                    <a:pt x="457" y="369150"/>
                  </a:lnTo>
                  <a:lnTo>
                    <a:pt x="2324" y="371005"/>
                  </a:lnTo>
                  <a:lnTo>
                    <a:pt x="3441" y="371475"/>
                  </a:lnTo>
                  <a:lnTo>
                    <a:pt x="377545" y="371475"/>
                  </a:lnTo>
                  <a:lnTo>
                    <a:pt x="378663" y="371005"/>
                  </a:lnTo>
                  <a:lnTo>
                    <a:pt x="380530" y="369150"/>
                  </a:lnTo>
                  <a:lnTo>
                    <a:pt x="381000" y="368033"/>
                  </a:lnTo>
                  <a:lnTo>
                    <a:pt x="381000" y="3441"/>
                  </a:lnTo>
                  <a:lnTo>
                    <a:pt x="380530" y="2324"/>
                  </a:lnTo>
                  <a:lnTo>
                    <a:pt x="378663" y="469"/>
                  </a:lnTo>
                  <a:lnTo>
                    <a:pt x="377545" y="0"/>
                  </a:lnTo>
                  <a:close/>
                </a:path>
              </a:pathLst>
            </a:custGeom>
            <a:solidFill>
              <a:srgbClr val="F2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122075" y="474821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66712"/>
                  </a:moveTo>
                  <a:lnTo>
                    <a:pt x="0" y="4762"/>
                  </a:lnTo>
                  <a:lnTo>
                    <a:pt x="0" y="3441"/>
                  </a:lnTo>
                  <a:lnTo>
                    <a:pt x="457" y="2324"/>
                  </a:lnTo>
                  <a:lnTo>
                    <a:pt x="1384" y="1397"/>
                  </a:lnTo>
                  <a:lnTo>
                    <a:pt x="2324" y="469"/>
                  </a:lnTo>
                  <a:lnTo>
                    <a:pt x="3441" y="0"/>
                  </a:lnTo>
                  <a:lnTo>
                    <a:pt x="4762" y="0"/>
                  </a:lnTo>
                  <a:lnTo>
                    <a:pt x="376237" y="0"/>
                  </a:lnTo>
                  <a:lnTo>
                    <a:pt x="377545" y="0"/>
                  </a:lnTo>
                  <a:lnTo>
                    <a:pt x="378663" y="469"/>
                  </a:lnTo>
                  <a:lnTo>
                    <a:pt x="379603" y="1397"/>
                  </a:lnTo>
                  <a:lnTo>
                    <a:pt x="380530" y="2324"/>
                  </a:lnTo>
                  <a:lnTo>
                    <a:pt x="381000" y="3441"/>
                  </a:lnTo>
                  <a:lnTo>
                    <a:pt x="381000" y="4762"/>
                  </a:lnTo>
                  <a:lnTo>
                    <a:pt x="381000" y="366712"/>
                  </a:lnTo>
                  <a:lnTo>
                    <a:pt x="381000" y="368033"/>
                  </a:lnTo>
                  <a:lnTo>
                    <a:pt x="380530" y="369150"/>
                  </a:lnTo>
                  <a:lnTo>
                    <a:pt x="379603" y="370078"/>
                  </a:lnTo>
                  <a:lnTo>
                    <a:pt x="378663" y="371005"/>
                  </a:lnTo>
                  <a:lnTo>
                    <a:pt x="377545" y="371475"/>
                  </a:lnTo>
                  <a:lnTo>
                    <a:pt x="376237" y="371475"/>
                  </a:lnTo>
                  <a:lnTo>
                    <a:pt x="4762" y="371475"/>
                  </a:lnTo>
                  <a:lnTo>
                    <a:pt x="3441" y="371475"/>
                  </a:lnTo>
                  <a:lnTo>
                    <a:pt x="2324" y="371005"/>
                  </a:lnTo>
                  <a:lnTo>
                    <a:pt x="1384" y="370078"/>
                  </a:lnTo>
                  <a:lnTo>
                    <a:pt x="457" y="369150"/>
                  </a:lnTo>
                  <a:lnTo>
                    <a:pt x="0" y="368033"/>
                  </a:lnTo>
                  <a:lnTo>
                    <a:pt x="0" y="366712"/>
                  </a:lnTo>
                  <a:close/>
                </a:path>
              </a:pathLst>
            </a:custGeom>
            <a:ln w="9525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5217121" y="4760518"/>
            <a:ext cx="18669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00" b="1">
                <a:solidFill>
                  <a:srgbClr val="262424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12413" y="4706940"/>
            <a:ext cx="3553460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35"/>
              </a:spcBef>
            </a:pP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Phase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5:</a:t>
            </a:r>
            <a:r>
              <a:rPr dirty="0" sz="1650" spc="85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15" b="1">
                <a:solidFill>
                  <a:srgbClr val="262424"/>
                </a:solidFill>
                <a:latin typeface="Calibri"/>
                <a:cs typeface="Calibri"/>
              </a:rPr>
              <a:t>Allotment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229" b="1">
                <a:solidFill>
                  <a:srgbClr val="262424"/>
                </a:solidFill>
                <a:latin typeface="Calibri"/>
                <a:cs typeface="Calibri"/>
              </a:rPr>
              <a:t>and</a:t>
            </a:r>
            <a:r>
              <a:rPr dirty="0" sz="1650" spc="90" b="1">
                <a:solidFill>
                  <a:srgbClr val="262424"/>
                </a:solidFill>
                <a:latin typeface="Calibri"/>
                <a:cs typeface="Calibri"/>
              </a:rPr>
              <a:t> </a:t>
            </a:r>
            <a:r>
              <a:rPr dirty="0" sz="1650" spc="190" b="1">
                <a:solidFill>
                  <a:srgbClr val="262424"/>
                </a:solidFill>
                <a:latin typeface="Calibri"/>
                <a:cs typeface="Calibri"/>
              </a:rPr>
              <a:t>Listing</a:t>
            </a: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95"/>
              </a:spcBef>
            </a:pPr>
            <a:r>
              <a:rPr dirty="0" sz="1350" spc="60">
                <a:solidFill>
                  <a:srgbClr val="262424"/>
                </a:solidFill>
                <a:latin typeface="Century Gothic"/>
                <a:cs typeface="Century Gothic"/>
              </a:rPr>
              <a:t>Finalizing</a:t>
            </a:r>
            <a:r>
              <a:rPr dirty="0" sz="1350" spc="85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>
                <a:solidFill>
                  <a:srgbClr val="262424"/>
                </a:solidFill>
                <a:latin typeface="Century Gothic"/>
                <a:cs typeface="Century Gothic"/>
              </a:rPr>
              <a:t>allotment,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achieving</a:t>
            </a:r>
            <a:r>
              <a:rPr dirty="0" sz="1350" spc="90">
                <a:solidFill>
                  <a:srgbClr val="262424"/>
                </a:solidFill>
                <a:latin typeface="Century Gothic"/>
                <a:cs typeface="Century Gothic"/>
              </a:rPr>
              <a:t> </a:t>
            </a:r>
            <a:r>
              <a:rPr dirty="0" sz="1350" spc="-10">
                <a:solidFill>
                  <a:srgbClr val="262424"/>
                </a:solidFill>
                <a:latin typeface="Century Gothic"/>
                <a:cs typeface="Century Gothic"/>
              </a:rPr>
              <a:t>successful</a:t>
            </a:r>
            <a:endParaRPr sz="135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80"/>
              </a:spcBef>
            </a:pPr>
            <a:r>
              <a:rPr dirty="0" sz="1350" spc="45">
                <a:solidFill>
                  <a:srgbClr val="262424"/>
                </a:solidFill>
                <a:latin typeface="Century Gothic"/>
                <a:cs typeface="Century Gothic"/>
              </a:rPr>
              <a:t>listing.</a:t>
            </a:r>
            <a:endParaRPr sz="1350">
              <a:latin typeface="Century Gothic"/>
              <a:cs typeface="Century Gothic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1750" y="171450"/>
            <a:ext cx="1066800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2025-04-29T09:06:16Z</dcterms:created>
  <dcterms:modified xsi:type="dcterms:W3CDTF">2025-04-29T09:06:16Z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2025-04-29T00:00:00Z</vt:filetime>
  </property>
  <property fmtid="{D5CDD505-2E9C-101B-9397-08002B2CF9AE}" pid="5" name="Producer">
    <vt:lpwstr>3-Heights(TM) PDF Security Shell 4.8.25.2 (http://www.pdf-tools.com)</vt:lpwstr>
  </property>
</Properties>
</file>