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5"/>
  </p:notesMasterIdLst>
  <p:handoutMasterIdLst>
    <p:handoutMasterId r:id="rId36"/>
  </p:handoutMasterIdLst>
  <p:sldIdLst>
    <p:sldId id="553" r:id="rId2"/>
    <p:sldId id="344" r:id="rId3"/>
    <p:sldId id="335" r:id="rId4"/>
    <p:sldId id="336" r:id="rId5"/>
    <p:sldId id="435" r:id="rId6"/>
    <p:sldId id="436" r:id="rId7"/>
    <p:sldId id="346" r:id="rId8"/>
    <p:sldId id="347" r:id="rId9"/>
    <p:sldId id="437" r:id="rId10"/>
    <p:sldId id="348" r:id="rId11"/>
    <p:sldId id="666" r:id="rId12"/>
    <p:sldId id="667" r:id="rId13"/>
    <p:sldId id="665" r:id="rId14"/>
    <p:sldId id="438" r:id="rId15"/>
    <p:sldId id="664" r:id="rId16"/>
    <p:sldId id="350" r:id="rId17"/>
    <p:sldId id="351" r:id="rId18"/>
    <p:sldId id="439" r:id="rId19"/>
    <p:sldId id="440" r:id="rId20"/>
    <p:sldId id="441" r:id="rId21"/>
    <p:sldId id="442" r:id="rId22"/>
    <p:sldId id="352" r:id="rId23"/>
    <p:sldId id="353" r:id="rId24"/>
    <p:sldId id="659" r:id="rId25"/>
    <p:sldId id="660" r:id="rId26"/>
    <p:sldId id="661" r:id="rId27"/>
    <p:sldId id="662" r:id="rId28"/>
    <p:sldId id="663" r:id="rId29"/>
    <p:sldId id="668" r:id="rId30"/>
    <p:sldId id="669" r:id="rId31"/>
    <p:sldId id="670" r:id="rId32"/>
    <p:sldId id="288" r:id="rId33"/>
    <p:sldId id="658" r:id="rId34"/>
  </p:sldIdLst>
  <p:sldSz cx="9144000" cy="6858000" type="screen4x3"/>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0E9E7"/>
    <a:srgbClr val="111169"/>
    <a:srgbClr val="000000"/>
    <a:srgbClr val="75DBFF"/>
    <a:srgbClr val="3666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178D3-C7D3-45AD-860C-A90816A1434D}" v="15" dt="2025-12-17T03:31:09.573"/>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0" autoAdjust="0"/>
    <p:restoredTop sz="94660" autoAdjust="0"/>
  </p:normalViewPr>
  <p:slideViewPr>
    <p:cSldViewPr snapToGrid="0">
      <p:cViewPr varScale="1">
        <p:scale>
          <a:sx n="63" d="100"/>
          <a:sy n="63" d="100"/>
        </p:scale>
        <p:origin x="1140" y="2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dhakar Durga" userId="30c8dafff5c65515" providerId="LiveId" clId="{18BB2A2A-DD01-42EC-B374-8FD8699A97BB}"/>
    <pc:docChg chg="undo custSel modSld modMainMaster">
      <pc:chgData name="Sudhakar Durga" userId="30c8dafff5c65515" providerId="LiveId" clId="{18BB2A2A-DD01-42EC-B374-8FD8699A97BB}" dt="2025-12-17T03:31:09.571" v="623" actId="20577"/>
      <pc:docMkLst>
        <pc:docMk/>
      </pc:docMkLst>
      <pc:sldChg chg="addSp delSp modSp mod">
        <pc:chgData name="Sudhakar Durga" userId="30c8dafff5c65515" providerId="LiveId" clId="{18BB2A2A-DD01-42EC-B374-8FD8699A97BB}" dt="2025-12-17T03:31:09.571" v="623" actId="20577"/>
        <pc:sldMkLst>
          <pc:docMk/>
          <pc:sldMk cId="2757518009" sldId="288"/>
        </pc:sldMkLst>
        <pc:spChg chg="add del mod">
          <ac:chgData name="Sudhakar Durga" userId="30c8dafff5c65515" providerId="LiveId" clId="{18BB2A2A-DD01-42EC-B374-8FD8699A97BB}" dt="2025-12-17T03:24:37.784" v="525" actId="478"/>
          <ac:spMkLst>
            <pc:docMk/>
            <pc:sldMk cId="2757518009" sldId="288"/>
            <ac:spMk id="4" creationId="{7EC289A1-A8BA-EDEC-115F-207588167FA3}"/>
          </ac:spMkLst>
        </pc:spChg>
        <pc:spChg chg="add del mod">
          <ac:chgData name="Sudhakar Durga" userId="30c8dafff5c65515" providerId="LiveId" clId="{18BB2A2A-DD01-42EC-B374-8FD8699A97BB}" dt="2025-12-17T03:31:09.571" v="623" actId="20577"/>
          <ac:spMkLst>
            <pc:docMk/>
            <pc:sldMk cId="2757518009" sldId="288"/>
            <ac:spMk id="6" creationId="{00000000-0000-0000-0000-000000000000}"/>
          </ac:spMkLst>
        </pc:spChg>
        <pc:spChg chg="add">
          <ac:chgData name="Sudhakar Durga" userId="30c8dafff5c65515" providerId="LiveId" clId="{18BB2A2A-DD01-42EC-B374-8FD8699A97BB}" dt="2025-12-17T03:27:03.898" v="611"/>
          <ac:spMkLst>
            <pc:docMk/>
            <pc:sldMk cId="2757518009" sldId="288"/>
            <ac:spMk id="8" creationId="{A6A634EF-FB76-1334-F7D0-28F3058B425A}"/>
          </ac:spMkLst>
        </pc:spChg>
        <pc:spChg chg="add mod">
          <ac:chgData name="Sudhakar Durga" userId="30c8dafff5c65515" providerId="LiveId" clId="{18BB2A2A-DD01-42EC-B374-8FD8699A97BB}" dt="2025-12-17T03:27:21.091" v="614" actId="14100"/>
          <ac:spMkLst>
            <pc:docMk/>
            <pc:sldMk cId="2757518009" sldId="288"/>
            <ac:spMk id="9" creationId="{1EB3C29B-03B4-38E0-F975-A3ACA1118CE9}"/>
          </ac:spMkLst>
        </pc:spChg>
        <pc:picChg chg="del">
          <ac:chgData name="Sudhakar Durga" userId="30c8dafff5c65515" providerId="LiveId" clId="{18BB2A2A-DD01-42EC-B374-8FD8699A97BB}" dt="2025-12-17T03:24:19.889" v="521" actId="478"/>
          <ac:picMkLst>
            <pc:docMk/>
            <pc:sldMk cId="2757518009" sldId="288"/>
            <ac:picMk id="3" creationId="{00000000-0000-0000-0000-000000000000}"/>
          </ac:picMkLst>
        </pc:picChg>
        <pc:picChg chg="del">
          <ac:chgData name="Sudhakar Durga" userId="30c8dafff5c65515" providerId="LiveId" clId="{18BB2A2A-DD01-42EC-B374-8FD8699A97BB}" dt="2025-12-17T03:24:28.639" v="524" actId="478"/>
          <ac:picMkLst>
            <pc:docMk/>
            <pc:sldMk cId="2757518009" sldId="288"/>
            <ac:picMk id="7" creationId="{00000000-0000-0000-0000-000000000000}"/>
          </ac:picMkLst>
        </pc:picChg>
        <pc:picChg chg="add">
          <ac:chgData name="Sudhakar Durga" userId="30c8dafff5c65515" providerId="LiveId" clId="{18BB2A2A-DD01-42EC-B374-8FD8699A97BB}" dt="2025-12-17T03:27:58.536" v="615"/>
          <ac:picMkLst>
            <pc:docMk/>
            <pc:sldMk cId="2757518009" sldId="288"/>
            <ac:picMk id="1030" creationId="{F6A69F1E-9B06-CBA4-4CE9-FD8875358513}"/>
          </ac:picMkLst>
        </pc:picChg>
        <pc:picChg chg="add mod">
          <ac:chgData name="Sudhakar Durga" userId="30c8dafff5c65515" providerId="LiveId" clId="{18BB2A2A-DD01-42EC-B374-8FD8699A97BB}" dt="2025-12-17T03:28:31.426" v="620" actId="1076"/>
          <ac:picMkLst>
            <pc:docMk/>
            <pc:sldMk cId="2757518009" sldId="288"/>
            <ac:picMk id="1032" creationId="{F3B86740-AD2E-95BC-3566-21F6CF6A75E6}"/>
          </ac:picMkLst>
        </pc:picChg>
      </pc:sldChg>
      <pc:sldChg chg="modSp mod">
        <pc:chgData name="Sudhakar Durga" userId="30c8dafff5c65515" providerId="LiveId" clId="{18BB2A2A-DD01-42EC-B374-8FD8699A97BB}" dt="2025-12-17T03:21:50.841" v="98" actId="1037"/>
        <pc:sldMkLst>
          <pc:docMk/>
          <pc:sldMk cId="705729691" sldId="335"/>
        </pc:sldMkLst>
        <pc:spChg chg="mod">
          <ac:chgData name="Sudhakar Durga" userId="30c8dafff5c65515" providerId="LiveId" clId="{18BB2A2A-DD01-42EC-B374-8FD8699A97BB}" dt="2025-12-17T03:21:50.841" v="98" actId="1037"/>
          <ac:spMkLst>
            <pc:docMk/>
            <pc:sldMk cId="705729691" sldId="335"/>
            <ac:spMk id="2" creationId="{00000000-0000-0000-0000-000000000000}"/>
          </ac:spMkLst>
        </pc:spChg>
      </pc:sldChg>
      <pc:sldChg chg="modSp mod">
        <pc:chgData name="Sudhakar Durga" userId="30c8dafff5c65515" providerId="LiveId" clId="{18BB2A2A-DD01-42EC-B374-8FD8699A97BB}" dt="2025-12-17T03:21:57.084" v="127" actId="1037"/>
        <pc:sldMkLst>
          <pc:docMk/>
          <pc:sldMk cId="4072900468" sldId="336"/>
        </pc:sldMkLst>
        <pc:spChg chg="mod">
          <ac:chgData name="Sudhakar Durga" userId="30c8dafff5c65515" providerId="LiveId" clId="{18BB2A2A-DD01-42EC-B374-8FD8699A97BB}" dt="2025-12-17T03:21:57.084" v="127" actId="1037"/>
          <ac:spMkLst>
            <pc:docMk/>
            <pc:sldMk cId="4072900468" sldId="336"/>
            <ac:spMk id="2" creationId="{00000000-0000-0000-0000-000000000000}"/>
          </ac:spMkLst>
        </pc:spChg>
      </pc:sldChg>
      <pc:sldChg chg="modSp mod">
        <pc:chgData name="Sudhakar Durga" userId="30c8dafff5c65515" providerId="LiveId" clId="{18BB2A2A-DD01-42EC-B374-8FD8699A97BB}" dt="2025-12-17T03:21:04.827" v="52" actId="1038"/>
        <pc:sldMkLst>
          <pc:docMk/>
          <pc:sldMk cId="2706347322" sldId="344"/>
        </pc:sldMkLst>
        <pc:spChg chg="mod">
          <ac:chgData name="Sudhakar Durga" userId="30c8dafff5c65515" providerId="LiveId" clId="{18BB2A2A-DD01-42EC-B374-8FD8699A97BB}" dt="2025-12-17T03:21:04.827" v="52" actId="1038"/>
          <ac:spMkLst>
            <pc:docMk/>
            <pc:sldMk cId="2706347322" sldId="344"/>
            <ac:spMk id="2" creationId="{00000000-0000-0000-0000-000000000000}"/>
          </ac:spMkLst>
        </pc:spChg>
      </pc:sldChg>
      <pc:sldChg chg="modSp mod">
        <pc:chgData name="Sudhakar Durga" userId="30c8dafff5c65515" providerId="LiveId" clId="{18BB2A2A-DD01-42EC-B374-8FD8699A97BB}" dt="2025-12-17T03:22:25.213" v="243" actId="1037"/>
        <pc:sldMkLst>
          <pc:docMk/>
          <pc:sldMk cId="2981438729" sldId="346"/>
        </pc:sldMkLst>
        <pc:spChg chg="mod">
          <ac:chgData name="Sudhakar Durga" userId="30c8dafff5c65515" providerId="LiveId" clId="{18BB2A2A-DD01-42EC-B374-8FD8699A97BB}" dt="2025-12-17T03:22:25.213" v="243" actId="1037"/>
          <ac:spMkLst>
            <pc:docMk/>
            <pc:sldMk cId="2981438729" sldId="346"/>
            <ac:spMk id="6" creationId="{1EFA77E1-D412-EA25-EAF2-FCE4692CAB3C}"/>
          </ac:spMkLst>
        </pc:spChg>
      </pc:sldChg>
      <pc:sldChg chg="modSp mod">
        <pc:chgData name="Sudhakar Durga" userId="30c8dafff5c65515" providerId="LiveId" clId="{18BB2A2A-DD01-42EC-B374-8FD8699A97BB}" dt="2025-12-17T03:23:09.448" v="282" actId="1038"/>
        <pc:sldMkLst>
          <pc:docMk/>
          <pc:sldMk cId="3575099749" sldId="353"/>
        </pc:sldMkLst>
        <pc:spChg chg="mod">
          <ac:chgData name="Sudhakar Durga" userId="30c8dafff5c65515" providerId="LiveId" clId="{18BB2A2A-DD01-42EC-B374-8FD8699A97BB}" dt="2025-12-17T03:23:09.448" v="282" actId="1038"/>
          <ac:spMkLst>
            <pc:docMk/>
            <pc:sldMk cId="3575099749" sldId="353"/>
            <ac:spMk id="2" creationId="{00000000-0000-0000-0000-000000000000}"/>
          </ac:spMkLst>
        </pc:spChg>
      </pc:sldChg>
      <pc:sldChg chg="modSp mod">
        <pc:chgData name="Sudhakar Durga" userId="30c8dafff5c65515" providerId="LiveId" clId="{18BB2A2A-DD01-42EC-B374-8FD8699A97BB}" dt="2025-12-17T03:22:04.154" v="158" actId="1037"/>
        <pc:sldMkLst>
          <pc:docMk/>
          <pc:sldMk cId="691029413" sldId="435"/>
        </pc:sldMkLst>
        <pc:spChg chg="mod">
          <ac:chgData name="Sudhakar Durga" userId="30c8dafff5c65515" providerId="LiveId" clId="{18BB2A2A-DD01-42EC-B374-8FD8699A97BB}" dt="2025-12-17T03:22:04.154" v="158" actId="1037"/>
          <ac:spMkLst>
            <pc:docMk/>
            <pc:sldMk cId="691029413" sldId="435"/>
            <ac:spMk id="2" creationId="{C83E5524-9EDC-7F77-7CF3-3C5C99C515EC}"/>
          </ac:spMkLst>
        </pc:spChg>
      </pc:sldChg>
      <pc:sldChg chg="modSp mod">
        <pc:chgData name="Sudhakar Durga" userId="30c8dafff5c65515" providerId="LiveId" clId="{18BB2A2A-DD01-42EC-B374-8FD8699A97BB}" dt="2025-12-17T03:22:16.071" v="199" actId="1038"/>
        <pc:sldMkLst>
          <pc:docMk/>
          <pc:sldMk cId="567331139" sldId="436"/>
        </pc:sldMkLst>
        <pc:spChg chg="mod">
          <ac:chgData name="Sudhakar Durga" userId="30c8dafff5c65515" providerId="LiveId" clId="{18BB2A2A-DD01-42EC-B374-8FD8699A97BB}" dt="2025-12-17T03:22:16.071" v="199" actId="1038"/>
          <ac:spMkLst>
            <pc:docMk/>
            <pc:sldMk cId="567331139" sldId="436"/>
            <ac:spMk id="2" creationId="{897D635A-3975-F105-4B78-3315E545F9EA}"/>
          </ac:spMkLst>
        </pc:spChg>
      </pc:sldChg>
      <pc:sldChg chg="modSp mod">
        <pc:chgData name="Sudhakar Durga" userId="30c8dafff5c65515" providerId="LiveId" clId="{18BB2A2A-DD01-42EC-B374-8FD8699A97BB}" dt="2025-12-17T03:20:52.545" v="0" actId="6549"/>
        <pc:sldMkLst>
          <pc:docMk/>
          <pc:sldMk cId="4073582110" sldId="553"/>
        </pc:sldMkLst>
        <pc:spChg chg="mod">
          <ac:chgData name="Sudhakar Durga" userId="30c8dafff5c65515" providerId="LiveId" clId="{18BB2A2A-DD01-42EC-B374-8FD8699A97BB}" dt="2025-12-17T03:20:52.545" v="0" actId="6549"/>
          <ac:spMkLst>
            <pc:docMk/>
            <pc:sldMk cId="4073582110" sldId="553"/>
            <ac:spMk id="3" creationId="{00000000-0000-0000-0000-000000000000}"/>
          </ac:spMkLst>
        </pc:spChg>
      </pc:sldChg>
      <pc:sldChg chg="modSp mod">
        <pc:chgData name="Sudhakar Durga" userId="30c8dafff5c65515" providerId="LiveId" clId="{18BB2A2A-DD01-42EC-B374-8FD8699A97BB}" dt="2025-12-17T03:23:16.456" v="315" actId="1038"/>
        <pc:sldMkLst>
          <pc:docMk/>
          <pc:sldMk cId="3465926487" sldId="659"/>
        </pc:sldMkLst>
        <pc:spChg chg="mod">
          <ac:chgData name="Sudhakar Durga" userId="30c8dafff5c65515" providerId="LiveId" clId="{18BB2A2A-DD01-42EC-B374-8FD8699A97BB}" dt="2025-12-17T03:23:16.456" v="315" actId="1038"/>
          <ac:spMkLst>
            <pc:docMk/>
            <pc:sldMk cId="3465926487" sldId="659"/>
            <ac:spMk id="2" creationId="{B9F6DC04-6941-F181-9B8A-0A756A7B55CD}"/>
          </ac:spMkLst>
        </pc:spChg>
      </pc:sldChg>
      <pc:sldChg chg="modSp mod">
        <pc:chgData name="Sudhakar Durga" userId="30c8dafff5c65515" providerId="LiveId" clId="{18BB2A2A-DD01-42EC-B374-8FD8699A97BB}" dt="2025-12-17T03:23:23.184" v="343" actId="1037"/>
        <pc:sldMkLst>
          <pc:docMk/>
          <pc:sldMk cId="2126091225" sldId="660"/>
        </pc:sldMkLst>
        <pc:spChg chg="mod">
          <ac:chgData name="Sudhakar Durga" userId="30c8dafff5c65515" providerId="LiveId" clId="{18BB2A2A-DD01-42EC-B374-8FD8699A97BB}" dt="2025-12-17T03:23:23.184" v="343" actId="1037"/>
          <ac:spMkLst>
            <pc:docMk/>
            <pc:sldMk cId="2126091225" sldId="660"/>
            <ac:spMk id="2" creationId="{C425AE30-7009-C4C8-DF41-7A8FA87FA1BA}"/>
          </ac:spMkLst>
        </pc:spChg>
      </pc:sldChg>
      <pc:sldChg chg="modSp mod">
        <pc:chgData name="Sudhakar Durga" userId="30c8dafff5c65515" providerId="LiveId" clId="{18BB2A2A-DD01-42EC-B374-8FD8699A97BB}" dt="2025-12-17T03:23:30.568" v="372" actId="1037"/>
        <pc:sldMkLst>
          <pc:docMk/>
          <pc:sldMk cId="2570303836" sldId="661"/>
        </pc:sldMkLst>
        <pc:spChg chg="mod">
          <ac:chgData name="Sudhakar Durga" userId="30c8dafff5c65515" providerId="LiveId" clId="{18BB2A2A-DD01-42EC-B374-8FD8699A97BB}" dt="2025-12-17T03:23:30.568" v="372" actId="1037"/>
          <ac:spMkLst>
            <pc:docMk/>
            <pc:sldMk cId="2570303836" sldId="661"/>
            <ac:spMk id="2" creationId="{26E61E26-0FCB-36D6-1289-658B1632A226}"/>
          </ac:spMkLst>
        </pc:spChg>
      </pc:sldChg>
      <pc:sldChg chg="modSp mod">
        <pc:chgData name="Sudhakar Durga" userId="30c8dafff5c65515" providerId="LiveId" clId="{18BB2A2A-DD01-42EC-B374-8FD8699A97BB}" dt="2025-12-17T03:23:36.187" v="396" actId="1037"/>
        <pc:sldMkLst>
          <pc:docMk/>
          <pc:sldMk cId="3081880440" sldId="662"/>
        </pc:sldMkLst>
        <pc:spChg chg="mod">
          <ac:chgData name="Sudhakar Durga" userId="30c8dafff5c65515" providerId="LiveId" clId="{18BB2A2A-DD01-42EC-B374-8FD8699A97BB}" dt="2025-12-17T03:23:36.187" v="396" actId="1037"/>
          <ac:spMkLst>
            <pc:docMk/>
            <pc:sldMk cId="3081880440" sldId="662"/>
            <ac:spMk id="2" creationId="{B9A13B60-2AD6-5765-4C97-6A59B0BB6FB7}"/>
          </ac:spMkLst>
        </pc:spChg>
      </pc:sldChg>
      <pc:sldChg chg="modSp mod">
        <pc:chgData name="Sudhakar Durga" userId="30c8dafff5c65515" providerId="LiveId" clId="{18BB2A2A-DD01-42EC-B374-8FD8699A97BB}" dt="2025-12-17T03:23:42.882" v="428" actId="1038"/>
        <pc:sldMkLst>
          <pc:docMk/>
          <pc:sldMk cId="1292817815" sldId="663"/>
        </pc:sldMkLst>
        <pc:spChg chg="mod">
          <ac:chgData name="Sudhakar Durga" userId="30c8dafff5c65515" providerId="LiveId" clId="{18BB2A2A-DD01-42EC-B374-8FD8699A97BB}" dt="2025-12-17T03:23:42.882" v="428" actId="1038"/>
          <ac:spMkLst>
            <pc:docMk/>
            <pc:sldMk cId="1292817815" sldId="663"/>
            <ac:spMk id="2" creationId="{A0326825-4194-C009-C9D9-F57A886147DB}"/>
          </ac:spMkLst>
        </pc:spChg>
      </pc:sldChg>
      <pc:sldChg chg="modSp mod">
        <pc:chgData name="Sudhakar Durga" userId="30c8dafff5c65515" providerId="LiveId" clId="{18BB2A2A-DD01-42EC-B374-8FD8699A97BB}" dt="2025-12-17T03:23:49.819" v="458" actId="1037"/>
        <pc:sldMkLst>
          <pc:docMk/>
          <pc:sldMk cId="3708955513" sldId="668"/>
        </pc:sldMkLst>
        <pc:spChg chg="mod">
          <ac:chgData name="Sudhakar Durga" userId="30c8dafff5c65515" providerId="LiveId" clId="{18BB2A2A-DD01-42EC-B374-8FD8699A97BB}" dt="2025-12-17T03:23:49.819" v="458" actId="1037"/>
          <ac:spMkLst>
            <pc:docMk/>
            <pc:sldMk cId="3708955513" sldId="668"/>
            <ac:spMk id="2" creationId="{523F6194-EDCA-E4A1-4DB1-C32BFD2C295B}"/>
          </ac:spMkLst>
        </pc:spChg>
      </pc:sldChg>
      <pc:sldChg chg="modSp mod">
        <pc:chgData name="Sudhakar Durga" userId="30c8dafff5c65515" providerId="LiveId" clId="{18BB2A2A-DD01-42EC-B374-8FD8699A97BB}" dt="2025-12-17T03:23:56.138" v="491" actId="1037"/>
        <pc:sldMkLst>
          <pc:docMk/>
          <pc:sldMk cId="682699692" sldId="669"/>
        </pc:sldMkLst>
        <pc:spChg chg="mod">
          <ac:chgData name="Sudhakar Durga" userId="30c8dafff5c65515" providerId="LiveId" clId="{18BB2A2A-DD01-42EC-B374-8FD8699A97BB}" dt="2025-12-17T03:23:56.138" v="491" actId="1037"/>
          <ac:spMkLst>
            <pc:docMk/>
            <pc:sldMk cId="682699692" sldId="669"/>
            <ac:spMk id="2" creationId="{BB963D16-4E71-1C37-CC41-64CB196D5000}"/>
          </ac:spMkLst>
        </pc:spChg>
      </pc:sldChg>
      <pc:sldChg chg="modSp mod">
        <pc:chgData name="Sudhakar Durga" userId="30c8dafff5c65515" providerId="LiveId" clId="{18BB2A2A-DD01-42EC-B374-8FD8699A97BB}" dt="2025-12-17T03:24:03.377" v="520" actId="1037"/>
        <pc:sldMkLst>
          <pc:docMk/>
          <pc:sldMk cId="3965439101" sldId="670"/>
        </pc:sldMkLst>
        <pc:spChg chg="mod">
          <ac:chgData name="Sudhakar Durga" userId="30c8dafff5c65515" providerId="LiveId" clId="{18BB2A2A-DD01-42EC-B374-8FD8699A97BB}" dt="2025-12-17T03:24:03.377" v="520" actId="1037"/>
          <ac:spMkLst>
            <pc:docMk/>
            <pc:sldMk cId="3965439101" sldId="670"/>
            <ac:spMk id="2" creationId="{CAD454B8-AB8C-B158-5B94-993037740B06}"/>
          </ac:spMkLst>
        </pc:spChg>
      </pc:sldChg>
      <pc:sldMasterChg chg="modSldLayout">
        <pc:chgData name="Sudhakar Durga" userId="30c8dafff5c65515" providerId="LiveId" clId="{18BB2A2A-DD01-42EC-B374-8FD8699A97BB}" dt="2025-12-17T03:21:27.898" v="56" actId="1076"/>
        <pc:sldMasterMkLst>
          <pc:docMk/>
          <pc:sldMasterMk cId="247789299" sldId="2147483768"/>
        </pc:sldMasterMkLst>
        <pc:sldLayoutChg chg="delSp modSp mod">
          <pc:chgData name="Sudhakar Durga" userId="30c8dafff5c65515" providerId="LiveId" clId="{18BB2A2A-DD01-42EC-B374-8FD8699A97BB}" dt="2025-12-17T03:21:27.898" v="56" actId="1076"/>
          <pc:sldLayoutMkLst>
            <pc:docMk/>
            <pc:sldMasterMk cId="247789299" sldId="2147483768"/>
            <pc:sldLayoutMk cId="3455386352" sldId="2147483770"/>
          </pc:sldLayoutMkLst>
          <pc:spChg chg="mod">
            <ac:chgData name="Sudhakar Durga" userId="30c8dafff5c65515" providerId="LiveId" clId="{18BB2A2A-DD01-42EC-B374-8FD8699A97BB}" dt="2025-12-17T03:21:27.898" v="56" actId="1076"/>
            <ac:spMkLst>
              <pc:docMk/>
              <pc:sldMasterMk cId="247789299" sldId="2147483768"/>
              <pc:sldLayoutMk cId="3455386352" sldId="2147483770"/>
              <ac:spMk id="2" creationId="{00000000-0000-0000-0000-000000000000}"/>
            </ac:spMkLst>
          </pc:spChg>
          <pc:spChg chg="del">
            <ac:chgData name="Sudhakar Durga" userId="30c8dafff5c65515" providerId="LiveId" clId="{18BB2A2A-DD01-42EC-B374-8FD8699A97BB}" dt="2025-12-17T03:21:14.002" v="53" actId="478"/>
            <ac:spMkLst>
              <pc:docMk/>
              <pc:sldMasterMk cId="247789299" sldId="2147483768"/>
              <pc:sldLayoutMk cId="3455386352" sldId="2147483770"/>
              <ac:spMk id="5" creationId="{79050EAD-137F-EF61-E833-2F05E0A20329}"/>
            </ac:spMkLst>
          </pc:spChg>
          <pc:spChg chg="mod">
            <ac:chgData name="Sudhakar Durga" userId="30c8dafff5c65515" providerId="LiveId" clId="{18BB2A2A-DD01-42EC-B374-8FD8699A97BB}" dt="2025-12-17T03:21:21.720" v="55" actId="1037"/>
            <ac:spMkLst>
              <pc:docMk/>
              <pc:sldMasterMk cId="247789299" sldId="2147483768"/>
              <pc:sldLayoutMk cId="3455386352" sldId="2147483770"/>
              <ac:spMk id="7"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5588627" y="0"/>
            <a:ext cx="4275403" cy="336788"/>
          </a:xfrm>
          <a:prstGeom prst="rect">
            <a:avLst/>
          </a:prstGeom>
        </p:spPr>
        <p:txBody>
          <a:bodyPr vert="horz" lIns="91440" tIns="45720" rIns="91440" bIns="45720" rtlCol="0"/>
          <a:lstStyle>
            <a:lvl1pPr algn="r">
              <a:defRPr sz="1200"/>
            </a:lvl1pPr>
          </a:lstStyle>
          <a:p>
            <a:fld id="{32708C43-116A-47FB-A383-A57FCB82E917}" type="datetimeFigureOut">
              <a:rPr lang="en-IN" smtClean="0"/>
              <a:pPr/>
              <a:t>17-12-2025</a:t>
            </a:fld>
            <a:endParaRPr lang="en-IN"/>
          </a:p>
        </p:txBody>
      </p:sp>
      <p:sp>
        <p:nvSpPr>
          <p:cNvPr id="4" name="Footer Placeholder 3"/>
          <p:cNvSpPr>
            <a:spLocks noGrp="1"/>
          </p:cNvSpPr>
          <p:nvPr>
            <p:ph type="ftr" sz="quarter" idx="2"/>
          </p:nvPr>
        </p:nvSpPr>
        <p:spPr>
          <a:xfrm>
            <a:off x="1" y="6397806"/>
            <a:ext cx="4275403" cy="33678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5588627" y="6397806"/>
            <a:ext cx="4275403" cy="336788"/>
          </a:xfrm>
          <a:prstGeom prst="rect">
            <a:avLst/>
          </a:prstGeom>
        </p:spPr>
        <p:txBody>
          <a:bodyPr vert="horz" lIns="91440" tIns="45720" rIns="91440" bIns="45720" rtlCol="0" anchor="b"/>
          <a:lstStyle>
            <a:lvl1pPr algn="r">
              <a:defRPr sz="1200"/>
            </a:lvl1pPr>
          </a:lstStyle>
          <a:p>
            <a:fld id="{C7CD9DC8-77D1-41B6-8C7E-FEFEE989A0DC}" type="slidenum">
              <a:rPr lang="en-IN" smtClean="0"/>
              <a:pPr/>
              <a:t>‹#›</a:t>
            </a:fld>
            <a:endParaRPr lang="en-IN"/>
          </a:p>
        </p:txBody>
      </p:sp>
    </p:spTree>
    <p:extLst>
      <p:ext uri="{BB962C8B-B14F-4D97-AF65-F5344CB8AC3E}">
        <p14:creationId xmlns:p14="http://schemas.microsoft.com/office/powerpoint/2010/main" val="90499474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11T14:24:14.603"/>
    </inkml:context>
    <inkml:brush xml:id="br0">
      <inkml:brushProperty name="width" value="0.05" units="cm"/>
      <inkml:brushProperty name="height" value="0.05" units="cm"/>
    </inkml:brush>
  </inkml:definitions>
  <inkml:trace contextRef="#ctx0" brushRef="#br0">11 0 1220 0 0,'-2'8'1740'0'0,"0"3"-584"0"0,2 0-96 0 0,-1 4-387 0 0,-1-1 11 0 0,0 1-276 0 0,1 0 100 0 0,1 0-192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11T14:25:33.972"/>
    </inkml:context>
    <inkml:brush xml:id="br0">
      <inkml:brushProperty name="width" value="0.05" units="cm"/>
      <inkml:brushProperty name="height" value="0.05" units="cm"/>
    </inkml:brush>
  </inkml:definitions>
  <inkml:trace contextRef="#ctx0" brushRef="#br0">0 0 828 0 0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962947CD-B8E2-4067-B33E-17AD500873A5}" type="datetimeFigureOut">
              <a:rPr lang="en-IN" smtClean="0"/>
              <a:pPr/>
              <a:t>17-12-2025</a:t>
            </a:fld>
            <a:endParaRPr lang="en-IN" dirty="0"/>
          </a:p>
        </p:txBody>
      </p:sp>
      <p:sp>
        <p:nvSpPr>
          <p:cNvPr id="4" name="Slide Image Placeholder 3"/>
          <p:cNvSpPr>
            <a:spLocks noGrp="1" noRot="1" noChangeAspect="1"/>
          </p:cNvSpPr>
          <p:nvPr>
            <p:ph type="sldImg" idx="2"/>
          </p:nvPr>
        </p:nvSpPr>
        <p:spPr>
          <a:xfrm>
            <a:off x="3417888" y="841375"/>
            <a:ext cx="3030537" cy="22733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AC19742F-A377-49E9-9669-F20A3D55752A}" type="slidenum">
              <a:rPr lang="en-IN" smtClean="0"/>
              <a:pPr/>
              <a:t>‹#›</a:t>
            </a:fld>
            <a:endParaRPr lang="en-IN" dirty="0"/>
          </a:p>
        </p:txBody>
      </p:sp>
    </p:spTree>
    <p:extLst>
      <p:ext uri="{BB962C8B-B14F-4D97-AF65-F5344CB8AC3E}">
        <p14:creationId xmlns:p14="http://schemas.microsoft.com/office/powerpoint/2010/main" val="1146842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7763" y="1233488"/>
            <a:ext cx="4440237" cy="3328987"/>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19742F-A377-49E9-9669-F20A3D55752A}" type="slidenum">
              <a:rPr kumimoji="0" lang="en-I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844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B9FF790-4D4E-4261-AECF-CAE76E018DB4}" type="datetime1">
              <a:rPr lang="en-IN" smtClean="0"/>
              <a:pPr/>
              <a:t>17-12-2025</a:t>
            </a:fld>
            <a:endParaRPr lang="en-IN"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967875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1756E-BA15-4080-A1F7-F5A79E208B1E}" type="datetime1">
              <a:rPr lang="en-IN" smtClean="0"/>
              <a:pPr/>
              <a:t>17-12-2025</a:t>
            </a:fld>
            <a:endParaRPr lang="en-IN" dirty="0"/>
          </a:p>
        </p:txBody>
      </p:sp>
      <p:sp>
        <p:nvSpPr>
          <p:cNvPr id="5" name="Footer Placeholder 4"/>
          <p:cNvSpPr>
            <a:spLocks noGrp="1"/>
          </p:cNvSpPr>
          <p:nvPr>
            <p:ph type="ftr" sz="quarter" idx="11"/>
          </p:nvPr>
        </p:nvSpPr>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4161637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EFF7F7B8-454F-4591-AE07-CDCF56CE7337}" type="datetime1">
              <a:rPr lang="en-IN" smtClean="0"/>
              <a:pPr/>
              <a:t>17-12-2025</a:t>
            </a:fld>
            <a:endParaRPr lang="en-IN" dirty="0"/>
          </a:p>
        </p:txBody>
      </p:sp>
      <p:sp>
        <p:nvSpPr>
          <p:cNvPr id="5" name="Footer Placeholder 4"/>
          <p:cNvSpPr>
            <a:spLocks noGrp="1"/>
          </p:cNvSpPr>
          <p:nvPr>
            <p:ph type="ftr" sz="quarter" idx="11"/>
          </p:nvPr>
        </p:nvSpPr>
        <p:spPr>
          <a:xfrm>
            <a:off x="581192" y="5951810"/>
            <a:ext cx="5922209" cy="365125"/>
          </a:xfrm>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879203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6" y="599727"/>
            <a:ext cx="8238707" cy="99094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48092" y="687476"/>
            <a:ext cx="7124284" cy="798427"/>
          </a:xfrm>
        </p:spPr>
        <p:txBody>
          <a:bodyPr anchor="ctr" anchorCtr="0"/>
          <a:lstStyle>
            <a:lvl1pPr>
              <a:defRPr b="1"/>
            </a:lvl1pPr>
          </a:lstStyle>
          <a:p>
            <a:r>
              <a:rPr lang="en-US" dirty="0"/>
              <a:t>Click to edit Master title style</a:t>
            </a:r>
          </a:p>
        </p:txBody>
      </p:sp>
      <p:sp>
        <p:nvSpPr>
          <p:cNvPr id="4" name="Date Placeholder 3"/>
          <p:cNvSpPr>
            <a:spLocks noGrp="1"/>
          </p:cNvSpPr>
          <p:nvPr>
            <p:ph type="dt" sz="half" idx="10"/>
          </p:nvPr>
        </p:nvSpPr>
        <p:spPr>
          <a:xfrm>
            <a:off x="5559327" y="6443412"/>
            <a:ext cx="2133600" cy="365125"/>
          </a:xfrm>
        </p:spPr>
        <p:txBody>
          <a:bodyPr/>
          <a:lstStyle/>
          <a:p>
            <a:fld id="{AF18CB9A-CBB5-4136-8E84-9D75F4369FF4}" type="datetime1">
              <a:rPr lang="en-IN" smtClean="0"/>
              <a:pPr/>
              <a:t>17-12-2025</a:t>
            </a:fld>
            <a:endParaRPr lang="en-IN" dirty="0"/>
          </a:p>
        </p:txBody>
      </p:sp>
      <p:sp>
        <p:nvSpPr>
          <p:cNvPr id="5" name="Footer Placeholder 4"/>
          <p:cNvSpPr>
            <a:spLocks noGrp="1"/>
          </p:cNvSpPr>
          <p:nvPr>
            <p:ph type="ftr" sz="quarter" idx="11"/>
          </p:nvPr>
        </p:nvSpPr>
        <p:spPr>
          <a:xfrm>
            <a:off x="448095" y="6443412"/>
            <a:ext cx="4870585" cy="365125"/>
          </a:xfrm>
        </p:spPr>
        <p:txBody>
          <a:bodyPr/>
          <a:lstStyle>
            <a:lvl1pPr>
              <a:defRPr sz="1000" b="1">
                <a:solidFill>
                  <a:srgbClr val="366658"/>
                </a:solidFill>
              </a:defRPr>
            </a:lvl1pPr>
          </a:lstStyle>
          <a:p>
            <a:endParaRPr lang="en-US" dirty="0"/>
          </a:p>
        </p:txBody>
      </p:sp>
      <p:sp>
        <p:nvSpPr>
          <p:cNvPr id="6" name="Slide Number Placeholder 5"/>
          <p:cNvSpPr>
            <a:spLocks noGrp="1"/>
          </p:cNvSpPr>
          <p:nvPr>
            <p:ph type="sldNum" sz="quarter" idx="12"/>
          </p:nvPr>
        </p:nvSpPr>
        <p:spPr>
          <a:xfrm>
            <a:off x="7933578" y="6419616"/>
            <a:ext cx="770468" cy="365125"/>
          </a:xfrm>
        </p:spPr>
        <p:txBody>
          <a:bodyPr/>
          <a:lstStyle>
            <a:lvl1pPr>
              <a:defRPr sz="1800" b="1">
                <a:solidFill>
                  <a:srgbClr val="366658"/>
                </a:solidFill>
              </a:defRPr>
            </a:lvl1pPr>
          </a:lstStyle>
          <a:p>
            <a:fld id="{1F28DAEE-427E-4030-87EA-38D724728595}" type="slidenum">
              <a:rPr lang="en-IN" smtClean="0"/>
              <a:pPr/>
              <a:t>‹#›</a:t>
            </a:fld>
            <a:endParaRPr lang="en-IN" dirty="0"/>
          </a:p>
        </p:txBody>
      </p:sp>
      <p:pic>
        <p:nvPicPr>
          <p:cNvPr id="8" name="Picture 3" descr="ICAILogoFinal"/>
          <p:cNvPicPr>
            <a:picLocks noChangeAspect="1" noChangeArrowheads="1"/>
          </p:cNvPicPr>
          <p:nvPr userDrawn="1"/>
        </p:nvPicPr>
        <p:blipFill>
          <a:blip r:embed="rId2" cstate="print"/>
          <a:srcRect/>
          <a:stretch>
            <a:fillRect/>
          </a:stretch>
        </p:blipFill>
        <p:spPr bwMode="auto">
          <a:xfrm>
            <a:off x="7671251" y="539200"/>
            <a:ext cx="1025074" cy="827429"/>
          </a:xfrm>
          <a:prstGeom prst="rect">
            <a:avLst/>
          </a:prstGeom>
          <a:noFill/>
          <a:ln w="9525">
            <a:noFill/>
            <a:miter lim="800000"/>
            <a:headEnd/>
            <a:tailEnd/>
          </a:ln>
        </p:spPr>
      </p:pic>
      <p:sp>
        <p:nvSpPr>
          <p:cNvPr id="9" name="Rectangle 8"/>
          <p:cNvSpPr/>
          <p:nvPr userDrawn="1"/>
        </p:nvSpPr>
        <p:spPr>
          <a:xfrm>
            <a:off x="7615088" y="1360481"/>
            <a:ext cx="1076476" cy="133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b="1" dirty="0" err="1">
                <a:solidFill>
                  <a:prstClr val="white"/>
                </a:solidFill>
              </a:rPr>
              <a:t>Ind</a:t>
            </a:r>
            <a:r>
              <a:rPr lang="en-IN" sz="800" b="1" dirty="0">
                <a:solidFill>
                  <a:prstClr val="white"/>
                </a:solidFill>
              </a:rPr>
              <a:t> AS Course ICAI</a:t>
            </a:r>
          </a:p>
        </p:txBody>
      </p:sp>
    </p:spTree>
    <p:extLst>
      <p:ext uri="{BB962C8B-B14F-4D97-AF65-F5344CB8AC3E}">
        <p14:creationId xmlns:p14="http://schemas.microsoft.com/office/powerpoint/2010/main" val="1406773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56040" y="558783"/>
            <a:ext cx="8238707" cy="1078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73970" y="595834"/>
            <a:ext cx="6209402" cy="1004848"/>
          </a:xfrm>
        </p:spPr>
        <p:txBody>
          <a:bodyPr anchor="ctr" anchorCtr="0">
            <a:normAutofit/>
          </a:bodyPr>
          <a:lstStyle>
            <a:lvl1pPr>
              <a:defRPr sz="20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48091" y="1946300"/>
            <a:ext cx="8238707" cy="4405035"/>
          </a:xfrm>
        </p:spPr>
        <p:txBody>
          <a:bodyPr anchor="t" anchorCtr="0">
            <a:normAutofit/>
          </a:bodyPr>
          <a:lstStyle>
            <a:lvl1pPr algn="just">
              <a:defRPr sz="1400">
                <a:latin typeface="Arial" panose="020B0604020202020204" pitchFamily="34" charset="0"/>
                <a:cs typeface="Arial" panose="020B0604020202020204" pitchFamily="34" charset="0"/>
              </a:defRPr>
            </a:lvl1pPr>
            <a:lvl2pPr marL="630000" indent="-306000" algn="just">
              <a:buFont typeface="Wingdings" panose="05000000000000000000" pitchFamily="2" charset="2"/>
              <a:buChar char="Ø"/>
              <a:defRPr sz="1400">
                <a:latin typeface="Arial" panose="020B0604020202020204" pitchFamily="34" charset="0"/>
                <a:cs typeface="Arial" panose="020B0604020202020204" pitchFamily="34" charset="0"/>
              </a:defRPr>
            </a:lvl2pPr>
            <a:lvl3pPr algn="just">
              <a:defRPr sz="1400">
                <a:latin typeface="Arial" panose="020B0604020202020204" pitchFamily="34" charset="0"/>
                <a:cs typeface="Arial" panose="020B0604020202020204" pitchFamily="34" charset="0"/>
              </a:defRPr>
            </a:lvl3pPr>
            <a:lvl4pPr algn="just">
              <a:defRPr sz="1400">
                <a:latin typeface="Arial" panose="020B0604020202020204" pitchFamily="34" charset="0"/>
                <a:cs typeface="Arial" panose="020B0604020202020204" pitchFamily="34" charset="0"/>
              </a:defRPr>
            </a:lvl4pPr>
            <a:lvl5pPr algn="just">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933578" y="6419614"/>
            <a:ext cx="770468" cy="365125"/>
          </a:xfrm>
        </p:spPr>
        <p:txBody>
          <a:bodyPr/>
          <a:lstStyle>
            <a:lvl1pPr>
              <a:defRPr sz="1000" b="1">
                <a:solidFill>
                  <a:srgbClr val="366658"/>
                </a:solidFill>
              </a:defRPr>
            </a:lvl1pPr>
          </a:lstStyle>
          <a:p>
            <a:fld id="{1F28DAEE-427E-4030-87EA-38D724728595}" type="slidenum">
              <a:rPr lang="en-IN" smtClean="0"/>
              <a:pPr/>
              <a:t>‹#›</a:t>
            </a:fld>
            <a:endParaRPr lang="en-IN" dirty="0"/>
          </a:p>
        </p:txBody>
      </p:sp>
      <p:pic>
        <p:nvPicPr>
          <p:cNvPr id="4" name="Picture 3" descr="ICAILogoFinal">
            <a:extLst>
              <a:ext uri="{FF2B5EF4-FFF2-40B4-BE49-F238E27FC236}">
                <a16:creationId xmlns:a16="http://schemas.microsoft.com/office/drawing/2014/main" id="{112BFBA1-18C3-0472-456C-93643DBC22F1}"/>
              </a:ext>
            </a:extLst>
          </p:cNvPr>
          <p:cNvPicPr>
            <a:picLocks noChangeAspect="1" noChangeArrowheads="1"/>
          </p:cNvPicPr>
          <p:nvPr userDrawn="1"/>
        </p:nvPicPr>
        <p:blipFill>
          <a:blip r:embed="rId2" cstate="print"/>
          <a:srcRect/>
          <a:stretch>
            <a:fillRect/>
          </a:stretch>
        </p:blipFill>
        <p:spPr bwMode="auto">
          <a:xfrm>
            <a:off x="7644956" y="702433"/>
            <a:ext cx="1025074" cy="620572"/>
          </a:xfrm>
          <a:prstGeom prst="rect">
            <a:avLst/>
          </a:prstGeom>
          <a:noFill/>
          <a:ln w="9525">
            <a:noFill/>
            <a:miter lim="800000"/>
            <a:headEnd/>
            <a:tailEnd/>
          </a:ln>
        </p:spPr>
      </p:pic>
    </p:spTree>
    <p:extLst>
      <p:ext uri="{BB962C8B-B14F-4D97-AF65-F5344CB8AC3E}">
        <p14:creationId xmlns:p14="http://schemas.microsoft.com/office/powerpoint/2010/main" val="345538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userDrawn="1"/>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153987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26062839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72934744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32757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DD053-B74F-4BBA-9212-A50C063E4217}" type="datetime1">
              <a:rPr lang="en-IN" smtClean="0"/>
              <a:pPr/>
              <a:t>17-12-2025</a:t>
            </a:fld>
            <a:endParaRPr lang="en-IN" dirty="0"/>
          </a:p>
        </p:txBody>
      </p:sp>
      <p:sp>
        <p:nvSpPr>
          <p:cNvPr id="3" name="Footer Placeholder 2"/>
          <p:cNvSpPr>
            <a:spLocks noGrp="1"/>
          </p:cNvSpPr>
          <p:nvPr>
            <p:ph type="ftr" sz="quarter" idx="11"/>
          </p:nvPr>
        </p:nvSpPr>
        <p:spPr/>
        <p:txBody>
          <a:bodyPr/>
          <a:lstStyle/>
          <a:p>
            <a:r>
              <a:rPr lang="en-US" dirty="0"/>
              <a:t>ASB, The Institute of Chartered Accountants of India</a:t>
            </a:r>
            <a:endParaRPr lang="en-IN" dirty="0"/>
          </a:p>
        </p:txBody>
      </p:sp>
      <p:sp>
        <p:nvSpPr>
          <p:cNvPr id="4" name="Slide Number Placeholder 3"/>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5593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6D93CD8-766F-4CAD-9046-3B401519481F}" type="datetime1">
              <a:rPr lang="en-IN" smtClean="0"/>
              <a:pPr/>
              <a:t>17-12-2025</a:t>
            </a:fld>
            <a:endParaRPr lang="en-IN"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39672232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F4609-E005-4042-9793-E2A56188CDEF}" type="datetime1">
              <a:rPr lang="en-IN" smtClean="0"/>
              <a:pPr/>
              <a:t>17-12-2025</a:t>
            </a:fld>
            <a:endParaRPr lang="en-IN" dirty="0"/>
          </a:p>
        </p:txBody>
      </p:sp>
      <p:sp>
        <p:nvSpPr>
          <p:cNvPr id="6" name="Footer Placeholder 5"/>
          <p:cNvSpPr>
            <a:spLocks noGrp="1"/>
          </p:cNvSpPr>
          <p:nvPr>
            <p:ph type="ftr" sz="quarter" idx="11"/>
          </p:nvPr>
        </p:nvSpPr>
        <p:spPr/>
        <p:txBody>
          <a:body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51297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969D8E46-FB4C-4E3D-AE31-DE74600CC455}" type="datetime1">
              <a:rPr lang="en-IN" smtClean="0"/>
              <a:pPr/>
              <a:t>17-12-2025</a:t>
            </a:fld>
            <a:endParaRPr lang="en-IN"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1F28DAEE-427E-4030-87EA-38D724728595}" type="slidenum">
              <a:rPr lang="en-IN" smtClean="0"/>
              <a:pPr/>
              <a:t>‹#›</a:t>
            </a:fld>
            <a:endParaRPr lang="en-IN"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4778929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customXml" Target="../ink/ink1.xml"/><Relationship Id="rId7" Type="http://schemas.openxmlformats.org/officeDocument/2006/relationships/customXml" Target="../ink/ink2.xml"/><Relationship Id="rId2" Type="http://schemas.openxmlformats.org/officeDocument/2006/relationships/hyperlink" Target="mailto:gaapdigest@outlook.com" TargetMode="External"/><Relationship Id="rId1" Type="http://schemas.openxmlformats.org/officeDocument/2006/relationships/slideLayout" Target="../slideLayouts/slideLayout2.xml"/><Relationship Id="rId6" Type="http://schemas.openxmlformats.org/officeDocument/2006/relationships/image" Target="../media/image12.png"/><Relationship Id="rId9" Type="http://schemas.openxmlformats.org/officeDocument/2006/relationships/image" Target="../media/image10.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3" y="1441859"/>
            <a:ext cx="8250862" cy="922075"/>
          </a:xfrm>
          <a:solidFill>
            <a:schemeClr val="tx1">
              <a:lumMod val="65000"/>
              <a:lumOff val="35000"/>
            </a:schemeClr>
          </a:solidFill>
        </p:spPr>
        <p:txBody>
          <a:bodyPr anchor="t" anchorCtr="0">
            <a:normAutofit fontScale="90000"/>
          </a:bodyPr>
          <a:lstStyle/>
          <a:p>
            <a:pPr algn="ctr"/>
            <a:r>
              <a:rPr lang="en-IN" sz="3200" b="1" dirty="0">
                <a:solidFill>
                  <a:srgbClr val="FFFF00"/>
                </a:solidFill>
                <a:latin typeface="Arial Narrow" pitchFamily="34" charset="0"/>
              </a:rPr>
              <a:t>Ind AS  40 </a:t>
            </a:r>
            <a:br>
              <a:rPr lang="en-IN" sz="3200" b="1" dirty="0">
                <a:solidFill>
                  <a:srgbClr val="FFFF00"/>
                </a:solidFill>
                <a:latin typeface="Arial Narrow" pitchFamily="34" charset="0"/>
              </a:rPr>
            </a:br>
            <a:r>
              <a:rPr lang="en-IN" sz="3200" b="1" dirty="0">
                <a:solidFill>
                  <a:srgbClr val="FFFF00"/>
                </a:solidFill>
                <a:latin typeface="Arial Narrow" pitchFamily="34" charset="0"/>
              </a:rPr>
              <a:t>Investment properties</a:t>
            </a:r>
            <a:endParaRPr lang="en-IN" sz="3200" b="1" dirty="0">
              <a:solidFill>
                <a:srgbClr val="FFFF00"/>
              </a:solidFill>
              <a:effectLst>
                <a:reflection blurRad="6350" stA="55000" endA="300" endPos="45500" dir="5400000" sy="-100000" algn="bl" rotWithShape="0"/>
              </a:effectLst>
              <a:latin typeface="Arial Narrow" pitchFamily="34" charset="0"/>
              <a:cs typeface="Arial" pitchFamily="34" charset="0"/>
            </a:endParaRPr>
          </a:p>
        </p:txBody>
      </p:sp>
      <p:sp>
        <p:nvSpPr>
          <p:cNvPr id="3" name="Subtitle 2"/>
          <p:cNvSpPr>
            <a:spLocks noGrp="1"/>
          </p:cNvSpPr>
          <p:nvPr>
            <p:ph type="subTitle" idx="1"/>
          </p:nvPr>
        </p:nvSpPr>
        <p:spPr>
          <a:xfrm>
            <a:off x="457203" y="2356442"/>
            <a:ext cx="8250862" cy="921280"/>
          </a:xfrm>
          <a:solidFill>
            <a:schemeClr val="accent2"/>
          </a:solidFill>
        </p:spPr>
        <p:txBody>
          <a:bodyPr>
            <a:noAutofit/>
          </a:bodyPr>
          <a:lstStyle/>
          <a:p>
            <a:pPr algn="ctr"/>
            <a:endParaRPr lang="en-US" sz="2200" dirty="0">
              <a:solidFill>
                <a:schemeClr val="bg1"/>
              </a:solidFill>
              <a:latin typeface="Arial Narrow" pitchFamily="34" charset="0"/>
              <a:cs typeface="Times New Roman" pitchFamily="18" charset="0"/>
            </a:endParaRPr>
          </a:p>
        </p:txBody>
      </p:sp>
      <p:sp>
        <p:nvSpPr>
          <p:cNvPr id="4" name="TextBox 3"/>
          <p:cNvSpPr txBox="1"/>
          <p:nvPr/>
        </p:nvSpPr>
        <p:spPr>
          <a:xfrm>
            <a:off x="457204" y="4158497"/>
            <a:ext cx="8168245" cy="1692771"/>
          </a:xfrm>
          <a:prstGeom prst="rect">
            <a:avLst/>
          </a:prstGeom>
          <a:noFill/>
        </p:spPr>
        <p:txBody>
          <a:bodyPr wrap="square" rtlCol="0">
            <a:spAutoFit/>
          </a:bodyPr>
          <a:lstStyle/>
          <a:p>
            <a:pPr algn="ctr"/>
            <a:r>
              <a:rPr lang="en-US" sz="1600" b="1" dirty="0">
                <a:solidFill>
                  <a:srgbClr val="002060"/>
                </a:solidFill>
                <a:latin typeface="Arial Black" pitchFamily="34" charset="0"/>
                <a:cs typeface="Times New Roman" pitchFamily="18" charset="0"/>
              </a:rPr>
              <a:t>Faculty : CA Naga Durga Sudhakar GV</a:t>
            </a:r>
          </a:p>
          <a:p>
            <a:pPr algn="ctr"/>
            <a:r>
              <a:rPr lang="en-US" sz="1600" b="1" dirty="0">
                <a:solidFill>
                  <a:srgbClr val="002060"/>
                </a:solidFill>
                <a:latin typeface="Arial Black" pitchFamily="34" charset="0"/>
                <a:cs typeface="Times New Roman" pitchFamily="18" charset="0"/>
              </a:rPr>
              <a:t>Accounting Standards Board</a:t>
            </a:r>
          </a:p>
          <a:p>
            <a:pPr algn="ctr"/>
            <a:r>
              <a:rPr lang="en-US" sz="1600" b="1" dirty="0">
                <a:solidFill>
                  <a:srgbClr val="002060"/>
                </a:solidFill>
                <a:latin typeface="Arial Black" pitchFamily="34" charset="0"/>
                <a:cs typeface="Times New Roman" pitchFamily="18" charset="0"/>
              </a:rPr>
              <a:t>The Institute of Chartered Accountants of India</a:t>
            </a:r>
          </a:p>
          <a:p>
            <a:pPr algn="ctr"/>
            <a:r>
              <a:rPr lang="en-US" sz="1600" b="1" dirty="0">
                <a:solidFill>
                  <a:srgbClr val="002060"/>
                </a:solidFill>
                <a:latin typeface="Arial Black" pitchFamily="34" charset="0"/>
                <a:cs typeface="Times New Roman" pitchFamily="18" charset="0"/>
              </a:rPr>
              <a:t> New Delhi, India </a:t>
            </a:r>
          </a:p>
          <a:p>
            <a:pPr algn="just"/>
            <a:r>
              <a:rPr lang="en-US" sz="1000" i="1" dirty="0">
                <a:solidFill>
                  <a:srgbClr val="002060"/>
                </a:solidFill>
                <a:latin typeface="Arial Black" pitchFamily="34" charset="0"/>
                <a:cs typeface="Times New Roman" pitchFamily="18" charset="0"/>
              </a:rPr>
              <a:t>Disclaimer: The views expressed herein are solely those of the Faculty/Presenter and not that of the ICAI or any of its committees. </a:t>
            </a:r>
            <a:r>
              <a:rPr lang="en-IN" sz="1000" i="1" dirty="0">
                <a:solidFill>
                  <a:srgbClr val="002060"/>
                </a:solidFill>
                <a:latin typeface="Arial Black" pitchFamily="34" charset="0"/>
                <a:cs typeface="Times New Roman" pitchFamily="18" charset="0"/>
              </a:rPr>
              <a:t>The ICAI or the Faculty or Preparer of this material do not accept any responsibility for omission or inadequacy of the contents in this document and also for loss caused to any person who acts or refrains from acting in reliance on the contents of this document irrespective of the cause of / reason for the loss.</a:t>
            </a:r>
            <a:r>
              <a:rPr lang="en-US" sz="1000" i="1" dirty="0">
                <a:solidFill>
                  <a:srgbClr val="002060"/>
                </a:solidFill>
                <a:latin typeface="Arial Black" pitchFamily="34" charset="0"/>
                <a:cs typeface="Times New Roman" pitchFamily="18" charset="0"/>
              </a:rPr>
              <a:t>    </a:t>
            </a:r>
            <a:endParaRPr lang="en-IN" sz="1000" i="1" dirty="0">
              <a:solidFill>
                <a:srgbClr val="002060"/>
              </a:solidFill>
              <a:latin typeface="Arial Black" pitchFamily="34" charset="0"/>
              <a:cs typeface="Times New Roman" pitchFamily="18" charset="0"/>
            </a:endParaRPr>
          </a:p>
        </p:txBody>
      </p:sp>
      <p:pic>
        <p:nvPicPr>
          <p:cNvPr id="5" name="Picture 3" descr="ICAILogoFinal"/>
          <p:cNvPicPr>
            <a:picLocks noChangeAspect="1" noChangeArrowheads="1"/>
          </p:cNvPicPr>
          <p:nvPr/>
        </p:nvPicPr>
        <p:blipFill>
          <a:blip r:embed="rId3" cstate="print"/>
          <a:srcRect/>
          <a:stretch>
            <a:fillRect/>
          </a:stretch>
        </p:blipFill>
        <p:spPr bwMode="auto">
          <a:xfrm>
            <a:off x="3813242" y="3309327"/>
            <a:ext cx="1339784" cy="828125"/>
          </a:xfrm>
          <a:prstGeom prst="rect">
            <a:avLst/>
          </a:prstGeom>
          <a:noFill/>
          <a:ln w="9525">
            <a:noFill/>
            <a:miter lim="800000"/>
            <a:headEnd/>
            <a:tailEnd/>
          </a:ln>
        </p:spPr>
      </p:pic>
    </p:spTree>
    <p:extLst>
      <p:ext uri="{BB962C8B-B14F-4D97-AF65-F5344CB8AC3E}">
        <p14:creationId xmlns:p14="http://schemas.microsoft.com/office/powerpoint/2010/main" val="4073582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18640"/>
            <a:ext cx="8229600" cy="4724400"/>
          </a:xfrm>
        </p:spPr>
        <p:txBody>
          <a:bodyPr>
            <a:noAutofit/>
          </a:bodyPr>
          <a:lstStyle/>
          <a:p>
            <a:pPr marL="0" indent="0" algn="just">
              <a:buNone/>
            </a:pPr>
            <a:r>
              <a:rPr lang="en-US" b="1" dirty="0"/>
              <a:t>Recognition</a:t>
            </a:r>
          </a:p>
          <a:p>
            <a:pPr marL="0" indent="0" algn="just">
              <a:buNone/>
            </a:pPr>
            <a:r>
              <a:rPr lang="en-US" dirty="0"/>
              <a:t>Investment property shall be </a:t>
            </a:r>
            <a:r>
              <a:rPr lang="en-US" dirty="0" err="1"/>
              <a:t>recognised</a:t>
            </a:r>
            <a:r>
              <a:rPr lang="en-US" dirty="0"/>
              <a:t> as an asset when, and only when:</a:t>
            </a:r>
          </a:p>
          <a:p>
            <a:pPr algn="just">
              <a:buFont typeface="+mj-lt"/>
              <a:buAutoNum type="alphaLcParenR"/>
            </a:pPr>
            <a:r>
              <a:rPr lang="en-US" dirty="0"/>
              <a:t>it is probable that the future economic benefits that are associated with the investment property will flow to the entity; and</a:t>
            </a:r>
          </a:p>
          <a:p>
            <a:pPr algn="just">
              <a:buFont typeface="+mj-lt"/>
              <a:buAutoNum type="alphaLcParenR"/>
            </a:pPr>
            <a:r>
              <a:rPr lang="en-US" dirty="0"/>
              <a:t>the cost of the investment property can be measured reliably.</a:t>
            </a:r>
          </a:p>
          <a:p>
            <a:pPr algn="just">
              <a:buFont typeface="+mj-lt"/>
              <a:buAutoNum type="alphaLcParenR"/>
            </a:pPr>
            <a:endParaRPr lang="en-US" dirty="0"/>
          </a:p>
          <a:p>
            <a:pPr marL="0" indent="0" algn="just">
              <a:buNone/>
            </a:pPr>
            <a:r>
              <a:rPr lang="en-US" b="1" dirty="0"/>
              <a:t>Measurement at recognition</a:t>
            </a:r>
          </a:p>
          <a:p>
            <a:pPr marL="0" indent="0" algn="just">
              <a:buNone/>
            </a:pPr>
            <a:r>
              <a:rPr lang="en-US" dirty="0"/>
              <a:t>An investment property shall be measured initially at its cost. Transaction costs shall be included in the initial measurement.</a:t>
            </a:r>
          </a:p>
          <a:p>
            <a:pPr marL="0" indent="0" algn="just">
              <a:buNone/>
            </a:pPr>
            <a:r>
              <a:rPr lang="en-US" dirty="0"/>
              <a:t>The cost of an investment property is not increased by:</a:t>
            </a:r>
          </a:p>
          <a:p>
            <a:pPr algn="just">
              <a:buFont typeface="+mj-lt"/>
              <a:buAutoNum type="alphaLcParenR"/>
            </a:pPr>
            <a:r>
              <a:rPr lang="en-US" dirty="0"/>
              <a:t>start-up costs (unless they are necessary to bring the property to the condition necessary for it to be capable of operating in the manner intended by management),</a:t>
            </a:r>
          </a:p>
          <a:p>
            <a:pPr algn="just">
              <a:buFont typeface="+mj-lt"/>
              <a:buAutoNum type="alphaLcParenR"/>
            </a:pPr>
            <a:r>
              <a:rPr lang="en-US" dirty="0"/>
              <a:t>operating losses incurred before the investment property achieves the planned level of occupancy, or</a:t>
            </a:r>
          </a:p>
          <a:p>
            <a:pPr algn="just">
              <a:buFont typeface="+mj-lt"/>
              <a:buAutoNum type="alphaLcParenR"/>
            </a:pPr>
            <a:r>
              <a:rPr lang="en-US" dirty="0"/>
              <a:t>abnormal amounts of wasted material, </a:t>
            </a:r>
            <a:r>
              <a:rPr lang="en-US" dirty="0" err="1"/>
              <a:t>labour</a:t>
            </a:r>
            <a:r>
              <a:rPr lang="en-US" dirty="0"/>
              <a:t> or other resources incurred in constructing or developing the property.</a:t>
            </a:r>
          </a:p>
        </p:txBody>
      </p:sp>
      <p:sp>
        <p:nvSpPr>
          <p:cNvPr id="5" name="Title 4">
            <a:extLst>
              <a:ext uri="{FF2B5EF4-FFF2-40B4-BE49-F238E27FC236}">
                <a16:creationId xmlns:a16="http://schemas.microsoft.com/office/drawing/2014/main" id="{25AE3C20-6C77-8737-ED1A-75D2DA6BE8F9}"/>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554318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D5F94-B7E2-0C9B-DF21-1943DBE337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293FEE-17B8-71E8-C708-4C0297E433A5}"/>
              </a:ext>
            </a:extLst>
          </p:cNvPr>
          <p:cNvSpPr>
            <a:spLocks noGrp="1"/>
          </p:cNvSpPr>
          <p:nvPr>
            <p:ph idx="1"/>
          </p:nvPr>
        </p:nvSpPr>
        <p:spPr>
          <a:xfrm>
            <a:off x="457200" y="1818640"/>
            <a:ext cx="8229600" cy="4724400"/>
          </a:xfrm>
        </p:spPr>
        <p:txBody>
          <a:bodyPr>
            <a:noAutofit/>
          </a:bodyPr>
          <a:lstStyle/>
          <a:p>
            <a:pPr marL="0" indent="0" algn="just">
              <a:buNone/>
            </a:pPr>
            <a:r>
              <a:rPr lang="en-US" dirty="0"/>
              <a:t>An investment property shall be measured initially at its cost. Transaction costs shall be included in the initial measurement.</a:t>
            </a:r>
          </a:p>
          <a:p>
            <a:pPr marL="0" indent="0" algn="just">
              <a:buNone/>
            </a:pPr>
            <a:endParaRPr lang="en-US" dirty="0"/>
          </a:p>
          <a:p>
            <a:pPr marL="0" indent="0" algn="just">
              <a:buNone/>
            </a:pPr>
            <a:r>
              <a:rPr lang="en-US" dirty="0"/>
              <a:t>Netravati Ltd. purchased a commercial office space as an Investment Property, in the Global Trade Centre Commercial Complex, for Rs. 5 crores. However, for purchasing the same, the Company had to obtain membership of the Global Trade Centre Commercial Complex Association by paying Rs. 6,25,000 as a one-time joining fee. Netravati Ltd. wants to write off the one-time joining fees paid as an expense under Membership and Subscription Charges and value the investment property at Rs. 5 crores. Advise. </a:t>
            </a:r>
          </a:p>
          <a:p>
            <a:pPr marL="0" indent="0" algn="just">
              <a:buNone/>
            </a:pPr>
            <a:r>
              <a:rPr lang="en-US" dirty="0"/>
              <a:t>Comment whether your answer will change if the office space was purchased with the intention of using it as an administrative </a:t>
            </a:r>
            <a:r>
              <a:rPr lang="en-US" dirty="0" err="1"/>
              <a:t>centre</a:t>
            </a:r>
            <a:r>
              <a:rPr lang="en-US" dirty="0"/>
              <a:t> of the company</a:t>
            </a:r>
          </a:p>
          <a:p>
            <a:pPr marL="0" indent="0" algn="just">
              <a:buNone/>
            </a:pPr>
            <a:endParaRPr lang="en-US" dirty="0"/>
          </a:p>
          <a:p>
            <a:pPr marL="0" indent="0" algn="just">
              <a:buNone/>
            </a:pPr>
            <a:endParaRPr lang="en-US" dirty="0"/>
          </a:p>
          <a:p>
            <a:pPr marL="0" indent="0" algn="just">
              <a:buNone/>
            </a:pPr>
            <a:r>
              <a:rPr lang="en-US" b="1" dirty="0"/>
              <a:t>Solution </a:t>
            </a:r>
            <a:r>
              <a:rPr lang="en-US" dirty="0"/>
              <a:t>- The cost of a purchased investment property comprises its purchase price and any directly attributable expenditure (e.g. professional fees for legal services, property transfer taxes and other transaction costs). Therefore, the investment property shall be measured at Rs. 5,06,25,000</a:t>
            </a:r>
          </a:p>
          <a:p>
            <a:pPr marL="0" indent="0" algn="just">
              <a:buNone/>
            </a:pPr>
            <a:endParaRPr lang="en-US" dirty="0"/>
          </a:p>
        </p:txBody>
      </p:sp>
      <p:sp>
        <p:nvSpPr>
          <p:cNvPr id="5" name="Title 4">
            <a:extLst>
              <a:ext uri="{FF2B5EF4-FFF2-40B4-BE49-F238E27FC236}">
                <a16:creationId xmlns:a16="http://schemas.microsoft.com/office/drawing/2014/main" id="{82D2555C-6D80-61AB-DAEB-27E4E3B7E739}"/>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40949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85D6B-BF23-45AB-9DF0-7C05912802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15F4CE-E28F-3931-7CF4-A2C97049175A}"/>
              </a:ext>
            </a:extLst>
          </p:cNvPr>
          <p:cNvSpPr>
            <a:spLocks noGrp="1"/>
          </p:cNvSpPr>
          <p:nvPr>
            <p:ph idx="1"/>
          </p:nvPr>
        </p:nvSpPr>
        <p:spPr>
          <a:xfrm>
            <a:off x="457200" y="1818640"/>
            <a:ext cx="8229600" cy="4724400"/>
          </a:xfrm>
        </p:spPr>
        <p:txBody>
          <a:bodyPr>
            <a:noAutofit/>
          </a:bodyPr>
          <a:lstStyle/>
          <a:p>
            <a:pPr marL="0" indent="0" algn="just">
              <a:buNone/>
            </a:pPr>
            <a:r>
              <a:rPr lang="en-US" dirty="0"/>
              <a:t>X Limited purchased a building for Rs. 30,00,000 on 1st May, 20X1 with an intention to earn rentals. The purchase price was funded by a loan, interest on which is payable @ 5%. </a:t>
            </a:r>
          </a:p>
          <a:p>
            <a:pPr marL="0" indent="0" algn="just">
              <a:buNone/>
            </a:pPr>
            <a:r>
              <a:rPr lang="en-US" dirty="0"/>
              <a:t>Property transfer taxes and direct legal costs of Rs. 1,00,000 and Rs. 20,000 respectively were incurred in acquiring the building. X Limited redeveloped the building into retail shops for rent under operating leases to independent third parties. Expenditures on redevelopment were:</a:t>
            </a:r>
          </a:p>
          <a:p>
            <a:pPr marL="0" indent="0" algn="just">
              <a:buNone/>
            </a:pPr>
            <a:r>
              <a:rPr lang="en-US" dirty="0"/>
              <a:t>• Rs. 2,00,000 planning permission.</a:t>
            </a:r>
          </a:p>
          <a:p>
            <a:pPr marL="0" indent="0" algn="just">
              <a:buNone/>
            </a:pPr>
            <a:r>
              <a:rPr lang="en-US" dirty="0"/>
              <a:t>• Rs. 7,00,000 construction costs (including Rs. 40,000 refundable purchase taxes) </a:t>
            </a:r>
          </a:p>
          <a:p>
            <a:pPr marL="0" indent="0" algn="just">
              <a:buNone/>
            </a:pPr>
            <a:r>
              <a:rPr lang="en-US" dirty="0"/>
              <a:t>The building does not qualify the substantial period criteria for redevelopment of property under Ind AS 23. Compute the cost of the building as per Ind AS 40. </a:t>
            </a:r>
          </a:p>
          <a:p>
            <a:pPr marL="0" indent="0" algn="just">
              <a:buNone/>
            </a:pPr>
            <a:r>
              <a:rPr lang="en-US" b="1" dirty="0"/>
              <a:t>Solution:</a:t>
            </a:r>
          </a:p>
          <a:p>
            <a:pPr marL="0" indent="0" algn="just">
              <a:buNone/>
            </a:pPr>
            <a:r>
              <a:rPr lang="en-US" dirty="0"/>
              <a:t>Purchase price                                 Rs. 30,00,000</a:t>
            </a:r>
          </a:p>
          <a:p>
            <a:pPr marL="0" indent="0" algn="just">
              <a:buNone/>
            </a:pPr>
            <a:r>
              <a:rPr lang="en-US" dirty="0"/>
              <a:t>Taxes and legal costs			  Rs.   1,20,000</a:t>
            </a:r>
          </a:p>
          <a:p>
            <a:pPr marL="0" indent="0" algn="just">
              <a:buNone/>
            </a:pPr>
            <a:r>
              <a:rPr lang="en-US" dirty="0"/>
              <a:t>Planning permission                          Rs.   2,00,000</a:t>
            </a:r>
          </a:p>
          <a:p>
            <a:pPr marL="0" indent="0" algn="just">
              <a:buNone/>
            </a:pPr>
            <a:r>
              <a:rPr lang="en-US" dirty="0"/>
              <a:t>Construction costs       	                     Rs.    6,60,000</a:t>
            </a:r>
          </a:p>
          <a:p>
            <a:pPr marL="0" indent="0" algn="just">
              <a:buNone/>
            </a:pPr>
            <a:r>
              <a:rPr lang="en-US" b="1" dirty="0"/>
              <a:t>Total                                                   Rs. 39,80,000</a:t>
            </a:r>
          </a:p>
        </p:txBody>
      </p:sp>
      <p:sp>
        <p:nvSpPr>
          <p:cNvPr id="5" name="Title 4">
            <a:extLst>
              <a:ext uri="{FF2B5EF4-FFF2-40B4-BE49-F238E27FC236}">
                <a16:creationId xmlns:a16="http://schemas.microsoft.com/office/drawing/2014/main" id="{A9FEA097-DB9B-B928-F5AE-3AEC1E2040CB}"/>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1865889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B2FA-C8F4-C9F7-E5E2-4CBEB0A464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2D23A1-5555-80A8-BFC8-402A236D2543}"/>
              </a:ext>
            </a:extLst>
          </p:cNvPr>
          <p:cNvSpPr>
            <a:spLocks noGrp="1"/>
          </p:cNvSpPr>
          <p:nvPr>
            <p:ph idx="1"/>
          </p:nvPr>
        </p:nvSpPr>
        <p:spPr>
          <a:xfrm>
            <a:off x="457200" y="1818640"/>
            <a:ext cx="8229600" cy="4724400"/>
          </a:xfrm>
        </p:spPr>
        <p:txBody>
          <a:bodyPr>
            <a:noAutofit/>
          </a:bodyPr>
          <a:lstStyle/>
          <a:p>
            <a:pPr marL="0" indent="0" algn="just">
              <a:buNone/>
            </a:pPr>
            <a:r>
              <a:rPr lang="en-US" b="1" dirty="0"/>
              <a:t>Deferred payments:</a:t>
            </a:r>
          </a:p>
          <a:p>
            <a:pPr marL="0" indent="0" algn="just">
              <a:buNone/>
            </a:pPr>
            <a:r>
              <a:rPr lang="en-US" dirty="0"/>
              <a:t>Cost is the cash price-equivalent</a:t>
            </a:r>
          </a:p>
          <a:p>
            <a:pPr marL="0" indent="0" algn="just">
              <a:buNone/>
            </a:pPr>
            <a:endParaRPr lang="en-US" dirty="0"/>
          </a:p>
          <a:p>
            <a:pPr marL="0" indent="0" algn="just">
              <a:buNone/>
            </a:pPr>
            <a:r>
              <a:rPr lang="en-US" b="1" dirty="0"/>
              <a:t>Illustration</a:t>
            </a:r>
          </a:p>
          <a:p>
            <a:pPr marL="0" indent="0" algn="just">
              <a:buNone/>
            </a:pPr>
            <a:r>
              <a:rPr lang="en-US" dirty="0"/>
              <a:t>X Limited purchased a land worth of Rs. 1,00,00,000. It has option either to pay full amount at the time of purchases or pay for it over two years for a total cost of Rs. 1,20,00,000. </a:t>
            </a:r>
          </a:p>
          <a:p>
            <a:pPr marL="0" indent="0" algn="just">
              <a:buNone/>
            </a:pPr>
            <a:r>
              <a:rPr lang="en-US" dirty="0"/>
              <a:t>Determine the cost of the building under both the payment methods. </a:t>
            </a:r>
          </a:p>
          <a:p>
            <a:pPr marL="0" indent="0" algn="just">
              <a:buNone/>
            </a:pPr>
            <a:endParaRPr lang="en-US" dirty="0"/>
          </a:p>
          <a:p>
            <a:pPr marL="0" indent="0" algn="just">
              <a:buNone/>
            </a:pPr>
            <a:r>
              <a:rPr lang="en-US" b="1" dirty="0"/>
              <a:t>Solution</a:t>
            </a:r>
          </a:p>
          <a:p>
            <a:pPr marL="0" indent="0" algn="just">
              <a:buNone/>
            </a:pPr>
            <a:r>
              <a:rPr lang="en-US" dirty="0"/>
              <a:t>Using either payment method, the cost will be Rs. 1,00,00,000. If the second payment option is used, Rs. 20,00,000 will be treated as interest expenses over the credit period of 2 years.</a:t>
            </a:r>
          </a:p>
          <a:p>
            <a:pPr marL="0" indent="0" algn="just">
              <a:buNone/>
            </a:pPr>
            <a:endParaRPr lang="en-US" dirty="0"/>
          </a:p>
          <a:p>
            <a:pPr marL="0" indent="0" algn="just">
              <a:buNone/>
            </a:pPr>
            <a:endParaRPr lang="en-US" dirty="0"/>
          </a:p>
          <a:p>
            <a:pPr marL="0" indent="0" algn="just">
              <a:buNone/>
            </a:pPr>
            <a:endParaRPr lang="en-US" dirty="0"/>
          </a:p>
        </p:txBody>
      </p:sp>
      <p:sp>
        <p:nvSpPr>
          <p:cNvPr id="5" name="Title 4">
            <a:extLst>
              <a:ext uri="{FF2B5EF4-FFF2-40B4-BE49-F238E27FC236}">
                <a16:creationId xmlns:a16="http://schemas.microsoft.com/office/drawing/2014/main" id="{4D6FDB73-A13F-6CB9-E60E-841F76CAEEBA}"/>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980056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AC66E-3EC2-4A8D-EB47-E6EF146740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37F8EA-B218-76C9-7507-5674C1D5FF32}"/>
              </a:ext>
            </a:extLst>
          </p:cNvPr>
          <p:cNvSpPr>
            <a:spLocks noGrp="1"/>
          </p:cNvSpPr>
          <p:nvPr>
            <p:ph idx="1"/>
          </p:nvPr>
        </p:nvSpPr>
        <p:spPr>
          <a:xfrm>
            <a:off x="457200" y="1818640"/>
            <a:ext cx="8229600" cy="4724400"/>
          </a:xfrm>
        </p:spPr>
        <p:txBody>
          <a:bodyPr>
            <a:noAutofit/>
          </a:bodyPr>
          <a:lstStyle/>
          <a:p>
            <a:pPr marL="0" indent="0" algn="just">
              <a:buNone/>
            </a:pPr>
            <a:r>
              <a:rPr lang="en-US" b="1" dirty="0"/>
              <a:t>Acquisition through exchange </a:t>
            </a:r>
          </a:p>
          <a:p>
            <a:pPr marL="0" indent="0" algn="just">
              <a:buNone/>
            </a:pPr>
            <a:r>
              <a:rPr lang="en-US" dirty="0"/>
              <a:t> The cost of such an investment property is measured at fair value unless:</a:t>
            </a:r>
          </a:p>
          <a:p>
            <a:pPr marL="0" indent="0" algn="just">
              <a:buNone/>
            </a:pPr>
            <a:r>
              <a:rPr lang="en-US" dirty="0"/>
              <a:t>a) the exchange transaction lacks commercial substance or</a:t>
            </a:r>
          </a:p>
          <a:p>
            <a:pPr marL="0" indent="0" algn="just">
              <a:buNone/>
            </a:pPr>
            <a:r>
              <a:rPr lang="en-US" dirty="0"/>
              <a:t>b) the fair value of neither the asset received, nor the asset given up is reliably measurable.</a:t>
            </a:r>
          </a:p>
          <a:p>
            <a:pPr marL="0" indent="0" algn="just">
              <a:buNone/>
            </a:pPr>
            <a:endParaRPr lang="en-US" dirty="0"/>
          </a:p>
          <a:p>
            <a:pPr marL="0" indent="0" algn="just">
              <a:buNone/>
            </a:pPr>
            <a:r>
              <a:rPr lang="en-US" dirty="0"/>
              <a:t>If the entity is able to measure reliably the fair value of either the asset received or the asset given up, then the fair value of the asset given up is used to measure cost unless the fair value of the asset received is more clearly evident. </a:t>
            </a:r>
          </a:p>
          <a:p>
            <a:pPr marL="0" indent="0" algn="just">
              <a:buNone/>
            </a:pPr>
            <a:endParaRPr lang="en-US" dirty="0"/>
          </a:p>
          <a:p>
            <a:pPr marL="0" indent="0" algn="just">
              <a:buNone/>
            </a:pPr>
            <a:r>
              <a:rPr lang="en-US" b="1" dirty="0"/>
              <a:t>Investment property held by the lessee</a:t>
            </a:r>
          </a:p>
          <a:p>
            <a:pPr marL="0" indent="0" algn="just">
              <a:buNone/>
            </a:pPr>
            <a:r>
              <a:rPr lang="en-US" dirty="0"/>
              <a:t>An investment property held by a lessee as a right-of-use asset shall be measured initially at its cost in accordance with Ind AS 116.</a:t>
            </a:r>
          </a:p>
        </p:txBody>
      </p:sp>
      <p:sp>
        <p:nvSpPr>
          <p:cNvPr id="5" name="Title 4">
            <a:extLst>
              <a:ext uri="{FF2B5EF4-FFF2-40B4-BE49-F238E27FC236}">
                <a16:creationId xmlns:a16="http://schemas.microsoft.com/office/drawing/2014/main" id="{D132BCD7-9722-0627-D4DF-D7CB55CE5929}"/>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6553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F08C7-A26C-CB4C-E14D-C59ACF8210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0E71F4-E4D5-E923-3597-3321496C9C7B}"/>
              </a:ext>
            </a:extLst>
          </p:cNvPr>
          <p:cNvSpPr>
            <a:spLocks noGrp="1"/>
          </p:cNvSpPr>
          <p:nvPr>
            <p:ph idx="1"/>
          </p:nvPr>
        </p:nvSpPr>
        <p:spPr>
          <a:xfrm>
            <a:off x="457200" y="1818640"/>
            <a:ext cx="8229600" cy="4724400"/>
          </a:xfrm>
        </p:spPr>
        <p:txBody>
          <a:bodyPr>
            <a:noAutofit/>
          </a:bodyPr>
          <a:lstStyle/>
          <a:p>
            <a:pPr marL="0" indent="0" algn="just">
              <a:buNone/>
            </a:pPr>
            <a:r>
              <a:rPr lang="en-US" dirty="0"/>
              <a:t>Sun Ltd acquired a building in exchange of a warehouse whose fair value is Rs. 5,00,000 and payment of cash is Rs. 2,00,000. The fair value of the building received by the Company is Rs. 8,00,000. The company decided to keep that building for rental purposes.</a:t>
            </a:r>
          </a:p>
          <a:p>
            <a:pPr marL="0" indent="0" algn="just">
              <a:buNone/>
            </a:pPr>
            <a:r>
              <a:rPr lang="en-US" dirty="0"/>
              <a:t>The building is acquired with the purpose to earn rentals. Hence, it is a case of Investment Property acquired in exchange for a combination of monetary and non-monetary asset. </a:t>
            </a:r>
          </a:p>
          <a:p>
            <a:pPr marL="0" indent="0" algn="just">
              <a:buNone/>
            </a:pPr>
            <a:r>
              <a:rPr lang="en-US" dirty="0"/>
              <a:t>Therefore, Journal entry at the time of acquisition is :</a:t>
            </a:r>
          </a:p>
          <a:p>
            <a:pPr marL="0" indent="0" algn="just">
              <a:buNone/>
            </a:pPr>
            <a:r>
              <a:rPr lang="en-US" dirty="0"/>
              <a:t>Investment Property (Building) (5,00,000 + 2,00,000) Dr. 7,00,000</a:t>
            </a:r>
          </a:p>
          <a:p>
            <a:pPr marL="0" indent="0" algn="just">
              <a:buNone/>
            </a:pPr>
            <a:r>
              <a:rPr lang="en-US" dirty="0"/>
              <a:t>To Cash 2,00,000</a:t>
            </a:r>
          </a:p>
          <a:p>
            <a:pPr marL="0" indent="0" algn="just">
              <a:buNone/>
            </a:pPr>
            <a:r>
              <a:rPr lang="en-US" dirty="0"/>
              <a:t>To PPE (Property, Plant and Equipment) i.e. Warehouse 5,00,000</a:t>
            </a:r>
          </a:p>
          <a:p>
            <a:pPr marL="0" indent="0" algn="just">
              <a:buNone/>
            </a:pPr>
            <a:endParaRPr lang="en-US" dirty="0"/>
          </a:p>
          <a:p>
            <a:pPr marL="0" indent="0" algn="just">
              <a:buNone/>
            </a:pPr>
            <a:r>
              <a:rPr lang="en-US" dirty="0"/>
              <a:t>However, if the fair value of property acquired is more clearly evident, then the fair value of the asset acquired is considered. In such a situation, the Journal Entry at the time of acquisition (taking information given in the above example) would be Investment Property (Building) Dr. 8,00,000</a:t>
            </a:r>
          </a:p>
          <a:p>
            <a:pPr marL="0" indent="0" algn="just">
              <a:buNone/>
            </a:pPr>
            <a:r>
              <a:rPr lang="en-US" dirty="0"/>
              <a:t>To Cash 2,00,000</a:t>
            </a:r>
          </a:p>
          <a:p>
            <a:pPr marL="0" indent="0" algn="just">
              <a:buNone/>
            </a:pPr>
            <a:r>
              <a:rPr lang="en-US" dirty="0"/>
              <a:t>To PPE (Warehouse) 5,00,000</a:t>
            </a:r>
          </a:p>
          <a:p>
            <a:pPr marL="0" indent="0" algn="just">
              <a:buNone/>
            </a:pPr>
            <a:r>
              <a:rPr lang="en-US" dirty="0"/>
              <a:t>To Gain on Sale of PPE 1,00,000</a:t>
            </a:r>
          </a:p>
        </p:txBody>
      </p:sp>
      <p:sp>
        <p:nvSpPr>
          <p:cNvPr id="5" name="Title 4">
            <a:extLst>
              <a:ext uri="{FF2B5EF4-FFF2-40B4-BE49-F238E27FC236}">
                <a16:creationId xmlns:a16="http://schemas.microsoft.com/office/drawing/2014/main" id="{25E681F7-A732-5BD3-685C-9F8D83433AF0}"/>
              </a:ext>
            </a:extLst>
          </p:cNvPr>
          <p:cNvSpPr>
            <a:spLocks noGrp="1"/>
          </p:cNvSpPr>
          <p:nvPr>
            <p:ph type="title"/>
          </p:nvPr>
        </p:nvSpPr>
        <p:spPr/>
        <p:txBody>
          <a:bodyPr>
            <a:normAutofit/>
          </a:bodyPr>
          <a:lstStyle/>
          <a:p>
            <a:r>
              <a:rPr lang="en-IN" sz="2400" dirty="0"/>
              <a:t>Exchange - Illustration</a:t>
            </a:r>
          </a:p>
        </p:txBody>
      </p:sp>
    </p:spTree>
    <p:extLst>
      <p:ext uri="{BB962C8B-B14F-4D97-AF65-F5344CB8AC3E}">
        <p14:creationId xmlns:p14="http://schemas.microsoft.com/office/powerpoint/2010/main" val="1413736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7680"/>
            <a:ext cx="8229600" cy="4724400"/>
          </a:xfrm>
        </p:spPr>
        <p:txBody>
          <a:bodyPr>
            <a:noAutofit/>
          </a:bodyPr>
          <a:lstStyle/>
          <a:p>
            <a:pPr marL="0" indent="0" algn="just">
              <a:buNone/>
            </a:pPr>
            <a:r>
              <a:rPr lang="en-US" sz="1200" b="1" dirty="0"/>
              <a:t>Measurement after recognition</a:t>
            </a:r>
          </a:p>
          <a:p>
            <a:pPr marL="0" indent="0" algn="just">
              <a:buNone/>
            </a:pPr>
            <a:r>
              <a:rPr lang="en-US" sz="1200" dirty="0"/>
              <a:t>An entity shall adopt as its accounting policy the cost model prescribed in paragraph 56 to all of its investment property.</a:t>
            </a:r>
          </a:p>
          <a:p>
            <a:pPr marL="0" indent="0" algn="just">
              <a:buNone/>
            </a:pPr>
            <a:r>
              <a:rPr lang="en-US" sz="1200" dirty="0"/>
              <a:t>This Standard requires all entities to measure the fair value of investment property, for the purpose of disclosure even though they are required to follow the cost model. An entity is encouraged, but not required, to measure the fair value of investment property on the basis of a valuation by an independent </a:t>
            </a:r>
            <a:r>
              <a:rPr lang="en-US" sz="1200" dirty="0" err="1"/>
              <a:t>valuer</a:t>
            </a:r>
            <a:r>
              <a:rPr lang="en-US" sz="1200" dirty="0"/>
              <a:t> who holds a </a:t>
            </a:r>
            <a:r>
              <a:rPr lang="en-US" sz="1200" dirty="0" err="1"/>
              <a:t>recognised</a:t>
            </a:r>
            <a:r>
              <a:rPr lang="en-US" sz="1200" dirty="0"/>
              <a:t> and relevant professional qualification and has recent experience in the location and category of the investment property being valued.</a:t>
            </a:r>
          </a:p>
          <a:p>
            <a:pPr algn="just">
              <a:buFontTx/>
              <a:buChar char="-"/>
            </a:pPr>
            <a:r>
              <a:rPr lang="en-US" sz="1200" dirty="0"/>
              <a:t>Rebuttable presumption</a:t>
            </a:r>
          </a:p>
          <a:p>
            <a:pPr algn="just">
              <a:buFontTx/>
              <a:buChar char="-"/>
            </a:pPr>
            <a:r>
              <a:rPr lang="en-US" sz="1200" dirty="0"/>
              <a:t>Exceptions to rebuttable presumption - the fair value of the investment property is not reliably measurable due to the market for comparable properties is inactive </a:t>
            </a:r>
          </a:p>
          <a:p>
            <a:pPr algn="just">
              <a:buFontTx/>
              <a:buChar char="-"/>
            </a:pPr>
            <a:r>
              <a:rPr lang="en-US" sz="1200" dirty="0"/>
              <a:t>If an entity determines that the fair value of an investment property under construction is not reliably measurable but expects the fair value of the property to be reliably measurable when construction is complete, it shall measure the fair value of that Investment property either when its fair value becomes reliably measurable or construction is completed (whichever is earlier). </a:t>
            </a:r>
          </a:p>
          <a:p>
            <a:pPr algn="just">
              <a:buFontTx/>
              <a:buChar char="-"/>
            </a:pPr>
            <a:r>
              <a:rPr lang="en-US" sz="1200" dirty="0"/>
              <a:t>If an entity determines that the fair value of an investment property (other than an investment property under construction) is not reliably measurable on a continuing basis, the entity shall make the disclosures required by paragraphs 79(e)(</a:t>
            </a:r>
            <a:r>
              <a:rPr lang="en-US" sz="1200" dirty="0" err="1"/>
              <a:t>i</a:t>
            </a:r>
            <a:r>
              <a:rPr lang="en-US" sz="1200" dirty="0"/>
              <a:t>), (ii) and (iii).</a:t>
            </a:r>
          </a:p>
          <a:p>
            <a:pPr marL="263525" indent="0" algn="just">
              <a:buNone/>
              <a:tabLst>
                <a:tab pos="263525" algn="l"/>
              </a:tabLst>
            </a:pPr>
            <a:r>
              <a:rPr lang="en-US" sz="1200" dirty="0"/>
              <a:t>A description of the investment property / Explanation of why fair value cannot be measured reliably; and / If       possible, the range of estimates within which fair value is likely to lie</a:t>
            </a:r>
          </a:p>
        </p:txBody>
      </p:sp>
      <p:sp>
        <p:nvSpPr>
          <p:cNvPr id="5" name="Title 4">
            <a:extLst>
              <a:ext uri="{FF2B5EF4-FFF2-40B4-BE49-F238E27FC236}">
                <a16:creationId xmlns:a16="http://schemas.microsoft.com/office/drawing/2014/main" id="{DD0023BA-B736-E323-B8D5-C1B57823DD59}"/>
              </a:ext>
            </a:extLst>
          </p:cNvPr>
          <p:cNvSpPr>
            <a:spLocks noGrp="1"/>
          </p:cNvSpPr>
          <p:nvPr>
            <p:ph type="title"/>
          </p:nvPr>
        </p:nvSpPr>
        <p:spPr/>
        <p:txBody>
          <a:bodyPr>
            <a:normAutofit/>
          </a:bodyPr>
          <a:lstStyle/>
          <a:p>
            <a:r>
              <a:rPr lang="en-IN" sz="2400" dirty="0"/>
              <a:t>Recognition and measurement</a:t>
            </a:r>
          </a:p>
        </p:txBody>
      </p:sp>
    </p:spTree>
    <p:extLst>
      <p:ext uri="{BB962C8B-B14F-4D97-AF65-F5344CB8AC3E}">
        <p14:creationId xmlns:p14="http://schemas.microsoft.com/office/powerpoint/2010/main" val="4263799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7680"/>
            <a:ext cx="8229600" cy="4724400"/>
          </a:xfrm>
        </p:spPr>
        <p:txBody>
          <a:bodyPr>
            <a:noAutofit/>
          </a:bodyPr>
          <a:lstStyle/>
          <a:p>
            <a:pPr marL="0" indent="0" algn="just">
              <a:buNone/>
            </a:pPr>
            <a:r>
              <a:rPr lang="en-US" b="1" dirty="0"/>
              <a:t>Transfers</a:t>
            </a:r>
          </a:p>
          <a:p>
            <a:pPr marL="0" indent="0" algn="just">
              <a:buNone/>
            </a:pPr>
            <a:r>
              <a:rPr lang="en-US" dirty="0"/>
              <a:t>Transfers to, or from, investment property shall be made when, and only when, there is a change in use, evidenced by:</a:t>
            </a:r>
          </a:p>
          <a:p>
            <a:pPr algn="just">
              <a:buFont typeface="+mj-lt"/>
              <a:buAutoNum type="alphaLcParenR"/>
            </a:pPr>
            <a:r>
              <a:rPr lang="en-US" dirty="0"/>
              <a:t>commencement of owner-occupation, for a transfer from investment property to owner-occupied property  </a:t>
            </a:r>
            <a:r>
              <a:rPr lang="en-US" b="1" dirty="0"/>
              <a:t>(IND AS 40 </a:t>
            </a:r>
            <a:r>
              <a:rPr lang="en-US" b="1" dirty="0">
                <a:sym typeface="Wingdings" panose="05000000000000000000" pitchFamily="2" charset="2"/>
              </a:rPr>
              <a:t> IND AS 16</a:t>
            </a:r>
            <a:r>
              <a:rPr lang="en-US" b="1" dirty="0"/>
              <a:t>)</a:t>
            </a:r>
          </a:p>
          <a:p>
            <a:pPr algn="just">
              <a:buFont typeface="+mj-lt"/>
              <a:buAutoNum type="alphaLcParenR"/>
            </a:pPr>
            <a:r>
              <a:rPr lang="en-US" dirty="0"/>
              <a:t>commencement of development with a view to sale, for a transfer from investment property to inventories </a:t>
            </a:r>
            <a:r>
              <a:rPr lang="en-US" b="1" dirty="0"/>
              <a:t>(IND AS 40 </a:t>
            </a:r>
            <a:r>
              <a:rPr lang="en-US" b="1" dirty="0">
                <a:sym typeface="Wingdings" panose="05000000000000000000" pitchFamily="2" charset="2"/>
              </a:rPr>
              <a:t> IND AS 2</a:t>
            </a:r>
            <a:r>
              <a:rPr lang="en-US" b="1" dirty="0"/>
              <a:t>)</a:t>
            </a:r>
            <a:r>
              <a:rPr lang="en-US" dirty="0"/>
              <a:t>;</a:t>
            </a:r>
          </a:p>
          <a:p>
            <a:pPr algn="just">
              <a:buFont typeface="+mj-lt"/>
              <a:buAutoNum type="alphaLcParenR"/>
            </a:pPr>
            <a:r>
              <a:rPr lang="en-US" dirty="0"/>
              <a:t>end of owner-occupation, for a transfer from owner-occupied property to investment property;   </a:t>
            </a:r>
            <a:r>
              <a:rPr lang="en-US" b="1" dirty="0"/>
              <a:t>(IND AS 16 </a:t>
            </a:r>
            <a:r>
              <a:rPr lang="en-US" b="1" dirty="0">
                <a:sym typeface="Wingdings" panose="05000000000000000000" pitchFamily="2" charset="2"/>
              </a:rPr>
              <a:t> IND AS 40</a:t>
            </a:r>
            <a:r>
              <a:rPr lang="en-US" b="1" dirty="0"/>
              <a:t>) </a:t>
            </a:r>
            <a:r>
              <a:rPr lang="en-US" dirty="0"/>
              <a:t>or</a:t>
            </a:r>
          </a:p>
          <a:p>
            <a:pPr algn="just">
              <a:buFont typeface="+mj-lt"/>
              <a:buAutoNum type="alphaLcParenR"/>
            </a:pPr>
            <a:r>
              <a:rPr lang="en-US" dirty="0"/>
              <a:t>commencement of an operating lease to another party, for a transfer from inventories to investment property </a:t>
            </a:r>
            <a:r>
              <a:rPr lang="en-US" b="1" dirty="0"/>
              <a:t>(IND AS 2 </a:t>
            </a:r>
            <a:r>
              <a:rPr lang="en-US" b="1" dirty="0">
                <a:sym typeface="Wingdings" panose="05000000000000000000" pitchFamily="2" charset="2"/>
              </a:rPr>
              <a:t> IND AS 40</a:t>
            </a:r>
            <a:r>
              <a:rPr lang="en-US" b="1" dirty="0"/>
              <a:t>)</a:t>
            </a:r>
            <a:r>
              <a:rPr lang="en-US" dirty="0"/>
              <a:t>.</a:t>
            </a:r>
          </a:p>
        </p:txBody>
      </p:sp>
      <p:sp>
        <p:nvSpPr>
          <p:cNvPr id="5" name="Title 4">
            <a:extLst>
              <a:ext uri="{FF2B5EF4-FFF2-40B4-BE49-F238E27FC236}">
                <a16:creationId xmlns:a16="http://schemas.microsoft.com/office/drawing/2014/main" id="{5D8367FA-8288-76A4-F373-052ADF2A61CC}"/>
              </a:ext>
            </a:extLst>
          </p:cNvPr>
          <p:cNvSpPr>
            <a:spLocks noGrp="1"/>
          </p:cNvSpPr>
          <p:nvPr>
            <p:ph type="title"/>
          </p:nvPr>
        </p:nvSpPr>
        <p:spPr/>
        <p:txBody>
          <a:bodyPr>
            <a:normAutofit/>
          </a:bodyPr>
          <a:lstStyle/>
          <a:p>
            <a:r>
              <a:rPr lang="en-IN" sz="2400" dirty="0"/>
              <a:t>Transfers</a:t>
            </a:r>
          </a:p>
        </p:txBody>
      </p:sp>
    </p:spTree>
    <p:extLst>
      <p:ext uri="{BB962C8B-B14F-4D97-AF65-F5344CB8AC3E}">
        <p14:creationId xmlns:p14="http://schemas.microsoft.com/office/powerpoint/2010/main" val="405444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E98AD-6641-7B1E-67EA-92935CC4B0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047A8C-36A5-6B1A-713F-E349195144B0}"/>
              </a:ext>
            </a:extLst>
          </p:cNvPr>
          <p:cNvSpPr>
            <a:spLocks noGrp="1"/>
          </p:cNvSpPr>
          <p:nvPr>
            <p:ph idx="1"/>
          </p:nvPr>
        </p:nvSpPr>
        <p:spPr>
          <a:xfrm>
            <a:off x="457200" y="1757680"/>
            <a:ext cx="8229600" cy="4724400"/>
          </a:xfrm>
        </p:spPr>
        <p:txBody>
          <a:bodyPr>
            <a:noAutofit/>
          </a:bodyPr>
          <a:lstStyle/>
          <a:p>
            <a:pPr marL="0" indent="0" algn="just">
              <a:buNone/>
            </a:pPr>
            <a:r>
              <a:rPr lang="en-US" dirty="0"/>
              <a:t>Moon Ltd. has purchased a building on 1st April, 20X1 at a cost of Rs. 10 million. </a:t>
            </a:r>
          </a:p>
          <a:p>
            <a:pPr marL="0" indent="0" algn="just">
              <a:buNone/>
            </a:pPr>
            <a:r>
              <a:rPr lang="en-US" dirty="0"/>
              <a:t>The building was used as a factory by the Moon Ltd. and was measured under cost model. </a:t>
            </a:r>
          </a:p>
          <a:p>
            <a:pPr marL="0" indent="0" algn="just">
              <a:buNone/>
            </a:pPr>
            <a:r>
              <a:rPr lang="en-US" dirty="0"/>
              <a:t>The expected useful life of the building is estimated to be 10 years. </a:t>
            </a:r>
          </a:p>
          <a:p>
            <a:pPr marL="0" indent="0" algn="just">
              <a:buNone/>
            </a:pPr>
            <a:r>
              <a:rPr lang="en-US" dirty="0"/>
              <a:t>Due to decline in demand of the product, the Company does not need the factory anymore and has rented out the building to a third party from 1st April, 20X5. </a:t>
            </a:r>
          </a:p>
          <a:p>
            <a:pPr marL="0" indent="0" algn="just">
              <a:buNone/>
            </a:pPr>
            <a:r>
              <a:rPr lang="en-US" dirty="0"/>
              <a:t>On this date, the fair value of the building is Rs. 8 million. </a:t>
            </a:r>
          </a:p>
          <a:p>
            <a:pPr marL="0" indent="0" algn="just">
              <a:buNone/>
            </a:pPr>
            <a:r>
              <a:rPr lang="en-US" dirty="0"/>
              <a:t>Moon Ltd. uses cost model for accounting of its investment property.</a:t>
            </a:r>
          </a:p>
          <a:p>
            <a:pPr marL="0" indent="0" algn="just">
              <a:buNone/>
            </a:pPr>
            <a:r>
              <a:rPr lang="en-US" dirty="0"/>
              <a:t>Determine the value of the building on reclassification as investment property.</a:t>
            </a:r>
          </a:p>
          <a:p>
            <a:pPr marL="0" indent="0" algn="just">
              <a:buNone/>
            </a:pPr>
            <a:endParaRPr lang="en-US" dirty="0"/>
          </a:p>
          <a:p>
            <a:pPr marL="0" indent="0" algn="just">
              <a:buNone/>
            </a:pPr>
            <a:endParaRPr lang="en-US" dirty="0"/>
          </a:p>
          <a:p>
            <a:pPr marL="0" indent="0" algn="just">
              <a:buNone/>
            </a:pPr>
            <a:r>
              <a:rPr lang="en-US" b="1" dirty="0"/>
              <a:t>Solution: </a:t>
            </a:r>
            <a:r>
              <a:rPr lang="en-US" dirty="0"/>
              <a:t>Carrying amount of the building after depreciation of 4 years Rs. 6 Million</a:t>
            </a:r>
          </a:p>
          <a:p>
            <a:pPr marL="0" indent="0" algn="just">
              <a:buNone/>
            </a:pPr>
            <a:r>
              <a:rPr lang="en-US" dirty="0"/>
              <a:t>Building initially recognized as Investment Property Rs. 6 Million (Cost model under Ind AS 40)</a:t>
            </a:r>
          </a:p>
        </p:txBody>
      </p:sp>
      <p:sp>
        <p:nvSpPr>
          <p:cNvPr id="5" name="Title 4">
            <a:extLst>
              <a:ext uri="{FF2B5EF4-FFF2-40B4-BE49-F238E27FC236}">
                <a16:creationId xmlns:a16="http://schemas.microsoft.com/office/drawing/2014/main" id="{976EEB34-797E-1E65-995A-53595F4E3B26}"/>
              </a:ext>
            </a:extLst>
          </p:cNvPr>
          <p:cNvSpPr>
            <a:spLocks noGrp="1"/>
          </p:cNvSpPr>
          <p:nvPr>
            <p:ph type="title"/>
          </p:nvPr>
        </p:nvSpPr>
        <p:spPr/>
        <p:txBody>
          <a:bodyPr>
            <a:normAutofit/>
          </a:bodyPr>
          <a:lstStyle/>
          <a:p>
            <a:r>
              <a:rPr lang="en-IN" sz="2400" dirty="0"/>
              <a:t>Transfers</a:t>
            </a:r>
          </a:p>
        </p:txBody>
      </p:sp>
    </p:spTree>
    <p:extLst>
      <p:ext uri="{BB962C8B-B14F-4D97-AF65-F5344CB8AC3E}">
        <p14:creationId xmlns:p14="http://schemas.microsoft.com/office/powerpoint/2010/main" val="4177834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E4675-D4F2-8FAD-29AE-23CA790DC1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99953BF-1836-EEFF-6A22-E19FA703702E}"/>
              </a:ext>
            </a:extLst>
          </p:cNvPr>
          <p:cNvSpPr>
            <a:spLocks noGrp="1"/>
          </p:cNvSpPr>
          <p:nvPr>
            <p:ph type="title"/>
          </p:nvPr>
        </p:nvSpPr>
        <p:spPr/>
        <p:txBody>
          <a:bodyPr>
            <a:normAutofit/>
          </a:bodyPr>
          <a:lstStyle/>
          <a:p>
            <a:r>
              <a:rPr lang="en-IN" sz="2400" dirty="0"/>
              <a:t>disposals</a:t>
            </a:r>
          </a:p>
        </p:txBody>
      </p:sp>
      <p:pic>
        <p:nvPicPr>
          <p:cNvPr id="7" name="Picture 6">
            <a:extLst>
              <a:ext uri="{FF2B5EF4-FFF2-40B4-BE49-F238E27FC236}">
                <a16:creationId xmlns:a16="http://schemas.microsoft.com/office/drawing/2014/main" id="{5477AC67-D79F-7DC3-A72C-32AAB3779453}"/>
              </a:ext>
            </a:extLst>
          </p:cNvPr>
          <p:cNvPicPr>
            <a:picLocks noChangeAspect="1"/>
          </p:cNvPicPr>
          <p:nvPr/>
        </p:nvPicPr>
        <p:blipFill>
          <a:blip r:embed="rId2"/>
          <a:stretch>
            <a:fillRect/>
          </a:stretch>
        </p:blipFill>
        <p:spPr>
          <a:xfrm>
            <a:off x="1002404" y="1946300"/>
            <a:ext cx="7327361" cy="3555435"/>
          </a:xfrm>
          <a:prstGeom prst="rect">
            <a:avLst/>
          </a:prstGeom>
        </p:spPr>
      </p:pic>
    </p:spTree>
    <p:extLst>
      <p:ext uri="{BB962C8B-B14F-4D97-AF65-F5344CB8AC3E}">
        <p14:creationId xmlns:p14="http://schemas.microsoft.com/office/powerpoint/2010/main" val="417502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520" y="513080"/>
            <a:ext cx="5974080" cy="1143000"/>
          </a:xfrm>
        </p:spPr>
        <p:txBody>
          <a:bodyPr>
            <a:normAutofit/>
          </a:bodyPr>
          <a:lstStyle/>
          <a:p>
            <a:pPr algn="just"/>
            <a:r>
              <a:rPr lang="en-US" sz="2400" dirty="0"/>
              <a:t>Objective</a:t>
            </a:r>
            <a:endParaRPr lang="en-IN" sz="2400" dirty="0"/>
          </a:p>
        </p:txBody>
      </p:sp>
      <p:sp>
        <p:nvSpPr>
          <p:cNvPr id="3" name="Content Placeholder 2"/>
          <p:cNvSpPr>
            <a:spLocks noGrp="1"/>
          </p:cNvSpPr>
          <p:nvPr>
            <p:ph idx="1"/>
          </p:nvPr>
        </p:nvSpPr>
        <p:spPr>
          <a:xfrm>
            <a:off x="457200" y="1889760"/>
            <a:ext cx="8229600" cy="4724400"/>
          </a:xfrm>
        </p:spPr>
        <p:txBody>
          <a:bodyPr>
            <a:normAutofit/>
          </a:bodyPr>
          <a:lstStyle/>
          <a:p>
            <a:pPr marL="0" indent="0" algn="just">
              <a:buNone/>
            </a:pPr>
            <a:r>
              <a:rPr lang="en-US" dirty="0"/>
              <a:t>The objective of this standard is to prescribe the accounting treatment for property (land and/or buildings) held to earn rentals or for capital appreciation (or both) and related disclosure requirements. Ind AS 40 prescribes the cost model for accounting for investment property.  </a:t>
            </a:r>
            <a:endParaRPr lang="en-IN" dirty="0"/>
          </a:p>
        </p:txBody>
      </p:sp>
    </p:spTree>
    <p:extLst>
      <p:ext uri="{BB962C8B-B14F-4D97-AF65-F5344CB8AC3E}">
        <p14:creationId xmlns:p14="http://schemas.microsoft.com/office/powerpoint/2010/main" val="2706347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05E05-FA82-EC03-C62F-67C6A5DA8D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548B20-61DC-9682-4644-1838D498BA2D}"/>
              </a:ext>
            </a:extLst>
          </p:cNvPr>
          <p:cNvSpPr>
            <a:spLocks noGrp="1"/>
          </p:cNvSpPr>
          <p:nvPr>
            <p:ph idx="1"/>
          </p:nvPr>
        </p:nvSpPr>
        <p:spPr>
          <a:xfrm>
            <a:off x="457200" y="1757680"/>
            <a:ext cx="8229600" cy="4724400"/>
          </a:xfrm>
        </p:spPr>
        <p:txBody>
          <a:bodyPr>
            <a:noAutofit/>
          </a:bodyPr>
          <a:lstStyle/>
          <a:p>
            <a:pPr marL="0" indent="0" algn="just">
              <a:buNone/>
            </a:pPr>
            <a:r>
              <a:rPr lang="en-US" dirty="0"/>
              <a:t>Sun Ltd, an aeronautics company is having a building which is given on an operating lease. The book value of such building in the books is Rs. 2,00,000. </a:t>
            </a:r>
          </a:p>
          <a:p>
            <a:pPr marL="0" indent="0" algn="just">
              <a:buNone/>
            </a:pPr>
            <a:r>
              <a:rPr lang="en-US" b="1" dirty="0"/>
              <a:t>Case -A</a:t>
            </a:r>
          </a:p>
          <a:p>
            <a:pPr marL="0" indent="0" algn="just">
              <a:buNone/>
            </a:pPr>
            <a:r>
              <a:rPr lang="en-US" dirty="0"/>
              <a:t>Pluto Ltd. offers to buy the building at Rs. 4,00,000.</a:t>
            </a:r>
          </a:p>
          <a:p>
            <a:pPr marL="0" indent="0" algn="just">
              <a:buNone/>
            </a:pPr>
            <a:r>
              <a:rPr lang="en-US" dirty="0"/>
              <a:t>Bank Dr. 4,00,000</a:t>
            </a:r>
          </a:p>
          <a:p>
            <a:pPr marL="0" indent="0" algn="just">
              <a:buNone/>
            </a:pPr>
            <a:r>
              <a:rPr lang="en-US" dirty="0"/>
              <a:t>To Investment Property 2,00,000</a:t>
            </a:r>
          </a:p>
          <a:p>
            <a:pPr marL="0" indent="0" algn="just">
              <a:buNone/>
            </a:pPr>
            <a:r>
              <a:rPr lang="en-US" dirty="0"/>
              <a:t>To Gain on disposal 2,00,000</a:t>
            </a:r>
          </a:p>
          <a:p>
            <a:pPr marL="0" indent="0" algn="just">
              <a:buNone/>
            </a:pPr>
            <a:r>
              <a:rPr lang="en-US" b="1" dirty="0"/>
              <a:t>Case-B</a:t>
            </a:r>
          </a:p>
          <a:p>
            <a:pPr marL="0" indent="0" algn="just">
              <a:buNone/>
            </a:pPr>
            <a:r>
              <a:rPr lang="en-US" dirty="0"/>
              <a:t>Pluto Ltd. offers to take the building on finance lease for 10 years at a lease rental of Rs. 80,000 p.a. The present value of minimum lease payments is Rs. 3,20,000.</a:t>
            </a:r>
          </a:p>
          <a:p>
            <a:pPr marL="0" indent="0" algn="just">
              <a:buNone/>
            </a:pPr>
            <a:r>
              <a:rPr lang="en-US" dirty="0"/>
              <a:t>Lease Receivable Dr. 3,20,000</a:t>
            </a:r>
          </a:p>
          <a:p>
            <a:pPr marL="0" indent="0" algn="just">
              <a:buNone/>
            </a:pPr>
            <a:r>
              <a:rPr lang="en-US" dirty="0"/>
              <a:t>To Investment Property 2,00,000</a:t>
            </a:r>
          </a:p>
          <a:p>
            <a:pPr marL="0" indent="0" algn="just">
              <a:buNone/>
            </a:pPr>
            <a:r>
              <a:rPr lang="en-US" dirty="0"/>
              <a:t>To Gain on Disposal 1,20,000</a:t>
            </a:r>
          </a:p>
        </p:txBody>
      </p:sp>
      <p:sp>
        <p:nvSpPr>
          <p:cNvPr id="5" name="Title 4">
            <a:extLst>
              <a:ext uri="{FF2B5EF4-FFF2-40B4-BE49-F238E27FC236}">
                <a16:creationId xmlns:a16="http://schemas.microsoft.com/office/drawing/2014/main" id="{138270D5-A4CB-2D28-9123-D337C3E95DC5}"/>
              </a:ext>
            </a:extLst>
          </p:cNvPr>
          <p:cNvSpPr>
            <a:spLocks noGrp="1"/>
          </p:cNvSpPr>
          <p:nvPr>
            <p:ph type="title"/>
          </p:nvPr>
        </p:nvSpPr>
        <p:spPr/>
        <p:txBody>
          <a:bodyPr>
            <a:normAutofit/>
          </a:bodyPr>
          <a:lstStyle/>
          <a:p>
            <a:r>
              <a:rPr lang="en-IN" sz="2400" dirty="0"/>
              <a:t>Disposals</a:t>
            </a:r>
          </a:p>
        </p:txBody>
      </p:sp>
    </p:spTree>
    <p:extLst>
      <p:ext uri="{BB962C8B-B14F-4D97-AF65-F5344CB8AC3E}">
        <p14:creationId xmlns:p14="http://schemas.microsoft.com/office/powerpoint/2010/main" val="1164475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A176B-F38D-9B79-8971-5F68A549DEC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6D2BD37-626E-9D9B-89C4-EE0523A35C75}"/>
              </a:ext>
            </a:extLst>
          </p:cNvPr>
          <p:cNvSpPr>
            <a:spLocks noGrp="1"/>
          </p:cNvSpPr>
          <p:nvPr>
            <p:ph type="title"/>
          </p:nvPr>
        </p:nvSpPr>
        <p:spPr/>
        <p:txBody>
          <a:bodyPr>
            <a:normAutofit/>
          </a:bodyPr>
          <a:lstStyle/>
          <a:p>
            <a:r>
              <a:rPr lang="en-IN" sz="2400" dirty="0"/>
              <a:t>A few other matters</a:t>
            </a:r>
          </a:p>
        </p:txBody>
      </p:sp>
      <p:graphicFrame>
        <p:nvGraphicFramePr>
          <p:cNvPr id="6" name="Table 5">
            <a:extLst>
              <a:ext uri="{FF2B5EF4-FFF2-40B4-BE49-F238E27FC236}">
                <a16:creationId xmlns:a16="http://schemas.microsoft.com/office/drawing/2014/main" id="{DB975A0F-2D90-E406-5BA0-5937782C12B9}"/>
              </a:ext>
            </a:extLst>
          </p:cNvPr>
          <p:cNvGraphicFramePr>
            <a:graphicFrameLocks noGrp="1"/>
          </p:cNvGraphicFramePr>
          <p:nvPr>
            <p:extLst>
              <p:ext uri="{D42A27DB-BD31-4B8C-83A1-F6EECF244321}">
                <p14:modId xmlns:p14="http://schemas.microsoft.com/office/powerpoint/2010/main" val="1428655262"/>
              </p:ext>
            </p:extLst>
          </p:nvPr>
        </p:nvGraphicFramePr>
        <p:xfrm>
          <a:off x="685800" y="1863724"/>
          <a:ext cx="7960360" cy="3988436"/>
        </p:xfrm>
        <a:graphic>
          <a:graphicData uri="http://schemas.openxmlformats.org/drawingml/2006/table">
            <a:tbl>
              <a:tblPr firstRow="1" bandRow="1">
                <a:tableStyleId>{69012ECD-51FC-41F1-AA8D-1B2483CD663E}</a:tableStyleId>
              </a:tblPr>
              <a:tblGrid>
                <a:gridCol w="533400">
                  <a:extLst>
                    <a:ext uri="{9D8B030D-6E8A-4147-A177-3AD203B41FA5}">
                      <a16:colId xmlns:a16="http://schemas.microsoft.com/office/drawing/2014/main" val="894068131"/>
                    </a:ext>
                  </a:extLst>
                </a:gridCol>
                <a:gridCol w="3467100">
                  <a:extLst>
                    <a:ext uri="{9D8B030D-6E8A-4147-A177-3AD203B41FA5}">
                      <a16:colId xmlns:a16="http://schemas.microsoft.com/office/drawing/2014/main" val="3674092601"/>
                    </a:ext>
                  </a:extLst>
                </a:gridCol>
                <a:gridCol w="3959860">
                  <a:extLst>
                    <a:ext uri="{9D8B030D-6E8A-4147-A177-3AD203B41FA5}">
                      <a16:colId xmlns:a16="http://schemas.microsoft.com/office/drawing/2014/main" val="1992803123"/>
                    </a:ext>
                  </a:extLst>
                </a:gridCol>
              </a:tblGrid>
              <a:tr h="240501">
                <a:tc>
                  <a:txBody>
                    <a:bodyPr/>
                    <a:lstStyle/>
                    <a:p>
                      <a:pPr algn="l" fontAlgn="b"/>
                      <a:r>
                        <a:rPr lang="en-IN" sz="1200" u="none" strike="noStrike" dirty="0">
                          <a:effectLst/>
                          <a:latin typeface="Arial" panose="020B0604020202020204" pitchFamily="34" charset="0"/>
                          <a:cs typeface="Arial" panose="020B0604020202020204" pitchFamily="34" charset="0"/>
                        </a:rPr>
                        <a:t>Sl. No</a:t>
                      </a:r>
                      <a:endParaRPr lang="en-IN"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IN" sz="1200" u="none" strike="noStrike">
                          <a:effectLst/>
                          <a:latin typeface="Arial" panose="020B0604020202020204" pitchFamily="34" charset="0"/>
                          <a:cs typeface="Arial" panose="020B0604020202020204" pitchFamily="34" charset="0"/>
                        </a:rPr>
                        <a:t>Particulars</a:t>
                      </a:r>
                      <a:endParaRPr lang="en-IN" sz="1200" b="1"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200" u="none" strike="noStrike">
                          <a:effectLst/>
                          <a:latin typeface="Arial" panose="020B0604020202020204" pitchFamily="34" charset="0"/>
                          <a:cs typeface="Arial" panose="020B0604020202020204" pitchFamily="34" charset="0"/>
                        </a:rPr>
                        <a:t>Accounting</a:t>
                      </a:r>
                      <a:endParaRPr lang="en-IN" sz="1200" b="1"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23137001"/>
                  </a:ext>
                </a:extLst>
              </a:tr>
              <a:tr h="1170221">
                <a:tc>
                  <a:txBody>
                    <a:bodyPr/>
                    <a:lstStyle/>
                    <a:p>
                      <a:pPr algn="ctr" fontAlgn="b"/>
                      <a:r>
                        <a:rPr lang="en-IN" sz="1200" u="none" strike="noStrike" dirty="0">
                          <a:effectLst/>
                          <a:latin typeface="Arial" panose="020B0604020202020204" pitchFamily="34" charset="0"/>
                          <a:cs typeface="Arial" panose="020B0604020202020204" pitchFamily="34" charset="0"/>
                        </a:rPr>
                        <a:t>1</a:t>
                      </a:r>
                      <a:endParaRPr lang="en-IN"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200" u="none" strike="noStrike" dirty="0">
                          <a:effectLst/>
                          <a:latin typeface="Arial" panose="020B0604020202020204" pitchFamily="34" charset="0"/>
                          <a:cs typeface="Arial" panose="020B0604020202020204" pitchFamily="34" charset="0"/>
                        </a:rPr>
                        <a:t>Date of disposal for investment property</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200" u="none" strike="noStrike" dirty="0">
                          <a:effectLst/>
                          <a:latin typeface="Arial" panose="020B0604020202020204" pitchFamily="34" charset="0"/>
                          <a:cs typeface="Arial" panose="020B0604020202020204" pitchFamily="34" charset="0"/>
                        </a:rPr>
                        <a:t>• The date is when the recipient obtains control of the investment property for determining when a performance obligation is satisfied.</a:t>
                      </a:r>
                      <a:br>
                        <a:rPr lang="en-US" sz="1200" u="none" strike="noStrike" dirty="0">
                          <a:effectLst/>
                          <a:latin typeface="Arial" panose="020B0604020202020204" pitchFamily="34" charset="0"/>
                          <a:cs typeface="Arial" panose="020B0604020202020204" pitchFamily="34" charset="0"/>
                        </a:rPr>
                      </a:br>
                      <a:r>
                        <a:rPr lang="en-US" sz="1200" u="none" strike="noStrike" dirty="0">
                          <a:effectLst/>
                          <a:latin typeface="Arial" panose="020B0604020202020204" pitchFamily="34" charset="0"/>
                          <a:cs typeface="Arial" panose="020B0604020202020204" pitchFamily="34" charset="0"/>
                        </a:rPr>
                        <a:t>• Ind AS 116 applies to a disposal effected by entering into a finance lease and to a sale and leaseback. </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802584298"/>
                  </a:ext>
                </a:extLst>
              </a:tr>
              <a:tr h="1872353">
                <a:tc>
                  <a:txBody>
                    <a:bodyPr/>
                    <a:lstStyle/>
                    <a:p>
                      <a:pPr algn="ctr" fontAlgn="b"/>
                      <a:r>
                        <a:rPr lang="en-IN" sz="1200" u="none" strike="noStrike" dirty="0">
                          <a:effectLst/>
                          <a:latin typeface="Arial" panose="020B0604020202020204" pitchFamily="34" charset="0"/>
                          <a:cs typeface="Arial" panose="020B0604020202020204" pitchFamily="34" charset="0"/>
                        </a:rPr>
                        <a:t>2</a:t>
                      </a:r>
                      <a:endParaRPr lang="en-IN"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200" u="none" strike="noStrike" dirty="0">
                          <a:effectLst/>
                          <a:latin typeface="Arial" panose="020B0604020202020204" pitchFamily="34" charset="0"/>
                          <a:cs typeface="Arial" panose="020B0604020202020204" pitchFamily="34" charset="0"/>
                        </a:rPr>
                        <a:t>Measurement of consideration receivable on disposal</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200" u="none" strike="noStrike" dirty="0">
                          <a:effectLst/>
                          <a:latin typeface="Arial" panose="020B0604020202020204" pitchFamily="34" charset="0"/>
                          <a:cs typeface="Arial" panose="020B0604020202020204" pitchFamily="34" charset="0"/>
                        </a:rPr>
                        <a:t>• The consideration receivable on disposal of an investment property is recognized initially at fair value</a:t>
                      </a:r>
                      <a:br>
                        <a:rPr lang="en-US" sz="1200" u="none" strike="noStrike" dirty="0">
                          <a:effectLst/>
                          <a:latin typeface="Arial" panose="020B0604020202020204" pitchFamily="34" charset="0"/>
                          <a:cs typeface="Arial" panose="020B0604020202020204" pitchFamily="34" charset="0"/>
                        </a:rPr>
                      </a:br>
                      <a:r>
                        <a:rPr lang="en-US" sz="1200" u="none" strike="noStrike" dirty="0">
                          <a:effectLst/>
                          <a:latin typeface="Arial" panose="020B0604020202020204" pitchFamily="34" charset="0"/>
                          <a:cs typeface="Arial" panose="020B0604020202020204" pitchFamily="34" charset="0"/>
                        </a:rPr>
                        <a:t>• If payment for an investment property is deferred, the consideration received is recognized initially at the cash price equivalent.</a:t>
                      </a:r>
                      <a:br>
                        <a:rPr lang="en-US" sz="1200" u="none" strike="noStrike" dirty="0">
                          <a:effectLst/>
                          <a:latin typeface="Arial" panose="020B0604020202020204" pitchFamily="34" charset="0"/>
                          <a:cs typeface="Arial" panose="020B0604020202020204" pitchFamily="34" charset="0"/>
                        </a:rPr>
                      </a:br>
                      <a:r>
                        <a:rPr lang="en-US" sz="1200" u="none" strike="noStrike" dirty="0">
                          <a:effectLst/>
                          <a:latin typeface="Arial" panose="020B0604020202020204" pitchFamily="34" charset="0"/>
                          <a:cs typeface="Arial" panose="020B0604020202020204" pitchFamily="34" charset="0"/>
                        </a:rPr>
                        <a:t>• The difference between the nominal amount of the consideration and the cash price equivalent is recognized as interest revenue </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148152801"/>
                  </a:ext>
                </a:extLst>
              </a:tr>
              <a:tr h="705361">
                <a:tc>
                  <a:txBody>
                    <a:bodyPr/>
                    <a:lstStyle/>
                    <a:p>
                      <a:pPr algn="ctr" fontAlgn="b"/>
                      <a:r>
                        <a:rPr lang="en-IN" sz="1200" u="none" strike="noStrike" dirty="0">
                          <a:effectLst/>
                          <a:latin typeface="Arial" panose="020B0604020202020204" pitchFamily="34" charset="0"/>
                          <a:cs typeface="Arial" panose="020B0604020202020204" pitchFamily="34" charset="0"/>
                        </a:rPr>
                        <a:t>3</a:t>
                      </a:r>
                      <a:endParaRPr lang="en-IN"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IN" sz="1200" u="none" strike="noStrike">
                          <a:effectLst/>
                          <a:latin typeface="Arial" panose="020B0604020202020204" pitchFamily="34" charset="0"/>
                          <a:cs typeface="Arial" panose="020B0604020202020204" pitchFamily="34" charset="0"/>
                        </a:rPr>
                        <a:t>Compensation</a:t>
                      </a:r>
                      <a:endParaRPr lang="en-IN" sz="12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200" u="none" strike="noStrike" dirty="0">
                          <a:effectLst/>
                          <a:latin typeface="Arial" panose="020B0604020202020204" pitchFamily="34" charset="0"/>
                          <a:cs typeface="Arial" panose="020B0604020202020204" pitchFamily="34" charset="0"/>
                        </a:rPr>
                        <a:t>Compensation from third parties for investment property that was impaired, lost or given up shall be recognized in profit or loss when the compensation becomes receivable.</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2525732601"/>
                  </a:ext>
                </a:extLst>
              </a:tr>
            </a:tbl>
          </a:graphicData>
        </a:graphic>
      </p:graphicFrame>
    </p:spTree>
    <p:extLst>
      <p:ext uri="{BB962C8B-B14F-4D97-AF65-F5344CB8AC3E}">
        <p14:creationId xmlns:p14="http://schemas.microsoft.com/office/powerpoint/2010/main" val="4103569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2560" y="467360"/>
            <a:ext cx="8229600" cy="1143000"/>
          </a:xfrm>
        </p:spPr>
        <p:txBody>
          <a:bodyPr>
            <a:normAutofit/>
          </a:bodyPr>
          <a:lstStyle/>
          <a:p>
            <a:pPr algn="just"/>
            <a:r>
              <a:rPr lang="en-US" sz="2400" dirty="0"/>
              <a:t>Disclosures</a:t>
            </a:r>
            <a:endParaRPr lang="en-IN" sz="2400" dirty="0"/>
          </a:p>
        </p:txBody>
      </p:sp>
      <p:sp>
        <p:nvSpPr>
          <p:cNvPr id="3" name="Content Placeholder 2"/>
          <p:cNvSpPr>
            <a:spLocks noGrp="1"/>
          </p:cNvSpPr>
          <p:nvPr>
            <p:ph idx="1"/>
          </p:nvPr>
        </p:nvSpPr>
        <p:spPr>
          <a:xfrm>
            <a:off x="457200" y="1666240"/>
            <a:ext cx="8229600" cy="4724400"/>
          </a:xfrm>
        </p:spPr>
        <p:txBody>
          <a:bodyPr>
            <a:noAutofit/>
          </a:bodyPr>
          <a:lstStyle/>
          <a:p>
            <a:pPr marL="0" indent="0" algn="just">
              <a:buNone/>
            </a:pPr>
            <a:r>
              <a:rPr lang="en-US" b="1" dirty="0"/>
              <a:t>An entity shall disclose:</a:t>
            </a:r>
          </a:p>
          <a:p>
            <a:pPr algn="just">
              <a:buFont typeface="+mj-lt"/>
              <a:buAutoNum type="alphaLcParenR"/>
            </a:pPr>
            <a:r>
              <a:rPr lang="en-US" dirty="0"/>
              <a:t>its accounting policy for measurement of investment property. </a:t>
            </a:r>
          </a:p>
          <a:p>
            <a:pPr algn="just">
              <a:buFont typeface="+mj-lt"/>
              <a:buAutoNum type="alphaLcParenR"/>
            </a:pPr>
            <a:r>
              <a:rPr lang="en-US" dirty="0"/>
              <a:t>when classification is difficult (see paragraph 14), the criteria it uses to distinguish investment property from owner-occupied property and from property held for sale in the ordinary course of business.</a:t>
            </a:r>
          </a:p>
          <a:p>
            <a:pPr algn="just">
              <a:buFont typeface="+mj-lt"/>
              <a:buAutoNum type="alphaLcParenR"/>
            </a:pPr>
            <a:r>
              <a:rPr lang="en-US" dirty="0"/>
              <a:t>the extent to which the fair value of investment property (as measured or disclosed in the financial statements) is based on a valuation by an independent </a:t>
            </a:r>
            <a:r>
              <a:rPr lang="en-US" dirty="0" err="1"/>
              <a:t>valuer</a:t>
            </a:r>
            <a:r>
              <a:rPr lang="en-US" dirty="0"/>
              <a:t> who holds a </a:t>
            </a:r>
            <a:r>
              <a:rPr lang="en-US" dirty="0" err="1"/>
              <a:t>recognised</a:t>
            </a:r>
            <a:r>
              <a:rPr lang="en-US" dirty="0"/>
              <a:t> and relevant professional qualification and has recent experience in the location and category of the investment property being valued. If there has been no such valuation, that fact shall be disclosed.</a:t>
            </a:r>
          </a:p>
          <a:p>
            <a:pPr algn="just">
              <a:buFont typeface="+mj-lt"/>
              <a:buAutoNum type="alphaLcParenR"/>
            </a:pPr>
            <a:r>
              <a:rPr lang="en-US" dirty="0"/>
              <a:t>the amounts </a:t>
            </a:r>
            <a:r>
              <a:rPr lang="en-US" dirty="0" err="1"/>
              <a:t>recognised</a:t>
            </a:r>
            <a:r>
              <a:rPr lang="en-US" dirty="0"/>
              <a:t> in profit or loss for:</a:t>
            </a:r>
          </a:p>
          <a:p>
            <a:pPr lvl="1" algn="just">
              <a:buFont typeface="+mj-lt"/>
              <a:buAutoNum type="romanLcPeriod"/>
            </a:pPr>
            <a:r>
              <a:rPr lang="en-US" dirty="0"/>
              <a:t>rental income from investment property;</a:t>
            </a:r>
          </a:p>
          <a:p>
            <a:pPr lvl="1" algn="just">
              <a:buFont typeface="+mj-lt"/>
              <a:buAutoNum type="romanLcPeriod"/>
            </a:pPr>
            <a:r>
              <a:rPr lang="en-US" dirty="0"/>
              <a:t>direct operating expenses (including repairs and maintenance) arising from investment property that generated rental income during the period; and</a:t>
            </a:r>
          </a:p>
          <a:p>
            <a:pPr lvl="1" algn="just">
              <a:buFont typeface="+mj-lt"/>
              <a:buAutoNum type="romanLcPeriod"/>
            </a:pPr>
            <a:r>
              <a:rPr lang="en-US" dirty="0"/>
              <a:t>direct operating expenses (including repairs and maintenance) arising from investment property that did not generate rental income during the period.</a:t>
            </a:r>
          </a:p>
          <a:p>
            <a:pPr algn="just">
              <a:buFont typeface="+mj-lt"/>
              <a:buAutoNum type="alphaLcParenR"/>
            </a:pPr>
            <a:r>
              <a:rPr lang="en-US" dirty="0"/>
              <a:t>the existence and amounts of restrictions on the </a:t>
            </a:r>
            <a:r>
              <a:rPr lang="en-US" dirty="0" err="1"/>
              <a:t>realisability</a:t>
            </a:r>
            <a:r>
              <a:rPr lang="en-US" dirty="0"/>
              <a:t> of investment property or the remittance of income and proceeds of disposal.</a:t>
            </a:r>
          </a:p>
          <a:p>
            <a:pPr algn="just">
              <a:buFont typeface="+mj-lt"/>
              <a:buAutoNum type="alphaLcParenR"/>
            </a:pPr>
            <a:r>
              <a:rPr lang="en-US" dirty="0"/>
              <a:t>contractual obligations to purchase, construct or develop investment property or for repairs, maintenance or enhancements.</a:t>
            </a:r>
          </a:p>
        </p:txBody>
      </p:sp>
    </p:spTree>
    <p:extLst>
      <p:ext uri="{BB962C8B-B14F-4D97-AF65-F5344CB8AC3E}">
        <p14:creationId xmlns:p14="http://schemas.microsoft.com/office/powerpoint/2010/main" val="2980555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just"/>
            <a:r>
              <a:rPr lang="en-US" sz="2400" dirty="0"/>
              <a:t>Comparison with IAS 40</a:t>
            </a:r>
            <a:endParaRPr lang="en-IN" sz="2400" dirty="0"/>
          </a:p>
        </p:txBody>
      </p:sp>
      <p:sp>
        <p:nvSpPr>
          <p:cNvPr id="3" name="Content Placeholder 2"/>
          <p:cNvSpPr>
            <a:spLocks noGrp="1"/>
          </p:cNvSpPr>
          <p:nvPr>
            <p:ph idx="1"/>
          </p:nvPr>
        </p:nvSpPr>
        <p:spPr>
          <a:xfrm>
            <a:off x="457200" y="1849120"/>
            <a:ext cx="8229600" cy="4724400"/>
          </a:xfrm>
        </p:spPr>
        <p:txBody>
          <a:bodyPr>
            <a:noAutofit/>
          </a:bodyPr>
          <a:lstStyle/>
          <a:p>
            <a:pPr marL="0" indent="0" algn="just">
              <a:buNone/>
            </a:pPr>
            <a:r>
              <a:rPr lang="en-US" dirty="0"/>
              <a:t>IAS 40 permits both cost model and fair value model (except in some situations) for measurement of investment properties after initial recognition. </a:t>
            </a:r>
            <a:r>
              <a:rPr lang="en-US" dirty="0" err="1"/>
              <a:t>Ind</a:t>
            </a:r>
            <a:r>
              <a:rPr lang="en-US" dirty="0"/>
              <a:t> AS 40 permits only the cost model.</a:t>
            </a:r>
          </a:p>
          <a:p>
            <a:pPr marL="0" indent="0" algn="just">
              <a:buNone/>
            </a:pPr>
            <a:endParaRPr lang="en-US" dirty="0"/>
          </a:p>
          <a:p>
            <a:pPr marL="0" indent="0" algn="just">
              <a:buNone/>
            </a:pPr>
            <a:r>
              <a:rPr lang="en-US" dirty="0"/>
              <a:t>All transitional provisions have been included in Ind AS 101</a:t>
            </a:r>
          </a:p>
        </p:txBody>
      </p:sp>
    </p:spTree>
    <p:extLst>
      <p:ext uri="{BB962C8B-B14F-4D97-AF65-F5344CB8AC3E}">
        <p14:creationId xmlns:p14="http://schemas.microsoft.com/office/powerpoint/2010/main" val="357509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5468-B613-AE77-483B-DE4728F23A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F6DC04-6941-F181-9B8A-0A756A7B55CD}"/>
              </a:ext>
            </a:extLst>
          </p:cNvPr>
          <p:cNvSpPr>
            <a:spLocks noGrp="1"/>
          </p:cNvSpPr>
          <p:nvPr>
            <p:ph type="title"/>
          </p:nvPr>
        </p:nvSpPr>
        <p:spPr>
          <a:xfrm>
            <a:off x="457200" y="533400"/>
            <a:ext cx="8229600" cy="1143000"/>
          </a:xfrm>
        </p:spPr>
        <p:txBody>
          <a:bodyPr>
            <a:normAutofit/>
          </a:bodyPr>
          <a:lstStyle/>
          <a:p>
            <a:pPr algn="just"/>
            <a:r>
              <a:rPr lang="en-US" sz="2400" dirty="0"/>
              <a:t>Comparison with Indian GAAP</a:t>
            </a:r>
            <a:endParaRPr lang="en-IN" sz="2400" dirty="0"/>
          </a:p>
        </p:txBody>
      </p:sp>
      <p:sp>
        <p:nvSpPr>
          <p:cNvPr id="3" name="Content Placeholder 2">
            <a:extLst>
              <a:ext uri="{FF2B5EF4-FFF2-40B4-BE49-F238E27FC236}">
                <a16:creationId xmlns:a16="http://schemas.microsoft.com/office/drawing/2014/main" id="{17951DAE-D406-B940-6F7B-09F10865B104}"/>
              </a:ext>
            </a:extLst>
          </p:cNvPr>
          <p:cNvSpPr>
            <a:spLocks noGrp="1"/>
          </p:cNvSpPr>
          <p:nvPr>
            <p:ph idx="1"/>
          </p:nvPr>
        </p:nvSpPr>
        <p:spPr>
          <a:xfrm>
            <a:off x="457200" y="1849120"/>
            <a:ext cx="8229600" cy="4724400"/>
          </a:xfrm>
        </p:spPr>
        <p:txBody>
          <a:bodyPr>
            <a:noAutofit/>
          </a:bodyPr>
          <a:lstStyle/>
          <a:p>
            <a:pPr marL="0" indent="0" algn="just">
              <a:buNone/>
            </a:pPr>
            <a:r>
              <a:rPr lang="en-US" dirty="0"/>
              <a:t>There is no equivalent standard on investment property.  AS 13 – Accounting for Investments covers such assets.</a:t>
            </a:r>
          </a:p>
          <a:p>
            <a:pPr marL="0" indent="0" algn="just">
              <a:buNone/>
            </a:pPr>
            <a:r>
              <a:rPr lang="en-US" b="1" dirty="0"/>
              <a:t>Investment Property – definition and scope</a:t>
            </a:r>
          </a:p>
          <a:p>
            <a:pPr marL="0" indent="0" algn="just">
              <a:buNone/>
            </a:pPr>
            <a:r>
              <a:rPr lang="en-US" dirty="0"/>
              <a:t>AS 13 defines investment property as an investment in land or buildings that are not intended to be occupied substantially for use by, or in the operations of, the investing enterprise.</a:t>
            </a:r>
          </a:p>
          <a:p>
            <a:pPr marL="0" indent="0" algn="just">
              <a:buNone/>
            </a:pPr>
            <a:endParaRPr lang="en-US" dirty="0"/>
          </a:p>
          <a:p>
            <a:pPr marL="0" indent="0" algn="just">
              <a:buNone/>
            </a:pPr>
            <a:r>
              <a:rPr lang="en-US" b="1" dirty="0"/>
              <a:t>Investment Property – measurement</a:t>
            </a:r>
          </a:p>
          <a:p>
            <a:pPr marL="0" indent="0" algn="just">
              <a:buNone/>
            </a:pPr>
            <a:r>
              <a:rPr lang="en-US" dirty="0"/>
              <a:t>Classified as long-term investments and measured at cost less impairment. </a:t>
            </a:r>
          </a:p>
        </p:txBody>
      </p:sp>
    </p:spTree>
    <p:extLst>
      <p:ext uri="{BB962C8B-B14F-4D97-AF65-F5344CB8AC3E}">
        <p14:creationId xmlns:p14="http://schemas.microsoft.com/office/powerpoint/2010/main" val="3465926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8E693-371F-4946-E051-DDD11E632F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25AE30-7009-C4C8-DF41-7A8FA87FA1BA}"/>
              </a:ext>
            </a:extLst>
          </p:cNvPr>
          <p:cNvSpPr>
            <a:spLocks noGrp="1"/>
          </p:cNvSpPr>
          <p:nvPr>
            <p:ph type="title"/>
          </p:nvPr>
        </p:nvSpPr>
        <p:spPr>
          <a:xfrm>
            <a:off x="467360" y="533400"/>
            <a:ext cx="8229600" cy="1143000"/>
          </a:xfrm>
        </p:spPr>
        <p:txBody>
          <a:bodyPr>
            <a:normAutofit/>
          </a:bodyPr>
          <a:lstStyle/>
          <a:p>
            <a:pPr algn="just"/>
            <a:r>
              <a:rPr lang="en-US" sz="2400" dirty="0"/>
              <a:t>Test your knowledge - 1</a:t>
            </a:r>
            <a:endParaRPr lang="en-IN" sz="2400" dirty="0"/>
          </a:p>
        </p:txBody>
      </p:sp>
      <p:sp>
        <p:nvSpPr>
          <p:cNvPr id="3" name="Content Placeholder 2">
            <a:extLst>
              <a:ext uri="{FF2B5EF4-FFF2-40B4-BE49-F238E27FC236}">
                <a16:creationId xmlns:a16="http://schemas.microsoft.com/office/drawing/2014/main" id="{5254189B-5867-3FBB-5F75-E71B6CC4B9CC}"/>
              </a:ext>
            </a:extLst>
          </p:cNvPr>
          <p:cNvSpPr>
            <a:spLocks noGrp="1"/>
          </p:cNvSpPr>
          <p:nvPr>
            <p:ph idx="1"/>
          </p:nvPr>
        </p:nvSpPr>
        <p:spPr>
          <a:xfrm>
            <a:off x="457200" y="1849120"/>
            <a:ext cx="8229600" cy="1249680"/>
          </a:xfrm>
        </p:spPr>
        <p:txBody>
          <a:bodyPr>
            <a:noAutofit/>
          </a:bodyPr>
          <a:lstStyle/>
          <a:p>
            <a:pPr marL="0" indent="0" algn="just">
              <a:buNone/>
            </a:pPr>
            <a:r>
              <a:rPr lang="en-US" dirty="0"/>
              <a:t>X Limited has an investment property (building) which is carried in Balance Sheet on 31st March, 20X1 at Rs. 15,00,000. </a:t>
            </a:r>
          </a:p>
          <a:p>
            <a:pPr marL="0" indent="0" algn="just">
              <a:buNone/>
            </a:pPr>
            <a:r>
              <a:rPr lang="en-US" dirty="0"/>
              <a:t>During the year X Limited has stopped letting out the building and used it as its office premise. </a:t>
            </a:r>
          </a:p>
          <a:p>
            <a:pPr marL="0" indent="0" algn="just">
              <a:buNone/>
            </a:pPr>
            <a:r>
              <a:rPr lang="en-US" dirty="0"/>
              <a:t>On 31st March, 20X1, management estimates the recoverable amount of the building as Rs. 10,00,000 and its remaining useful life as 20 years and residual value is nil. </a:t>
            </a:r>
          </a:p>
          <a:p>
            <a:pPr marL="0" indent="0" algn="just">
              <a:buNone/>
            </a:pPr>
            <a:r>
              <a:rPr lang="en-US" dirty="0"/>
              <a:t>How should X Limited account for the above investment property as on 31st March, 20X1? </a:t>
            </a:r>
          </a:p>
        </p:txBody>
      </p:sp>
      <p:sp>
        <p:nvSpPr>
          <p:cNvPr id="4" name="Content Placeholder 2">
            <a:extLst>
              <a:ext uri="{FF2B5EF4-FFF2-40B4-BE49-F238E27FC236}">
                <a16:creationId xmlns:a16="http://schemas.microsoft.com/office/drawing/2014/main" id="{AC8908A5-B5EE-9778-9A8C-72D712729223}"/>
              </a:ext>
            </a:extLst>
          </p:cNvPr>
          <p:cNvSpPr txBox="1">
            <a:spLocks/>
          </p:cNvSpPr>
          <p:nvPr/>
        </p:nvSpPr>
        <p:spPr>
          <a:xfrm>
            <a:off x="457200" y="4643120"/>
            <a:ext cx="8229600" cy="1249680"/>
          </a:xfrm>
          <a:prstGeom prst="rect">
            <a:avLst/>
          </a:prstGeom>
        </p:spPr>
        <p:txBody>
          <a:bodyPr vert="horz" lIns="91440" tIns="45720" rIns="91440" bIns="45720" rtlCol="0" anchor="t" anchorCtr="0">
            <a:noAutofit/>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buFont typeface="Wingdings 2" charset="2"/>
              <a:buNone/>
            </a:pPr>
            <a:r>
              <a:rPr lang="en-US" dirty="0"/>
              <a:t>Transfer from Investment property to PPE at carrying value of Rs. 15,00,000;</a:t>
            </a:r>
          </a:p>
          <a:p>
            <a:pPr marL="0" indent="0">
              <a:buFont typeface="Wingdings 2" charset="2"/>
              <a:buNone/>
            </a:pPr>
            <a:r>
              <a:rPr lang="en-US" dirty="0" err="1"/>
              <a:t>Recognise</a:t>
            </a:r>
            <a:r>
              <a:rPr lang="en-US" dirty="0"/>
              <a:t> the impairment loss of Rs. 5,00,000</a:t>
            </a:r>
          </a:p>
          <a:p>
            <a:pPr marL="0" indent="0">
              <a:buFont typeface="Wingdings 2" charset="2"/>
              <a:buNone/>
            </a:pPr>
            <a:r>
              <a:rPr lang="en-US" dirty="0"/>
              <a:t>Carrying amount of PPE – Rs. 10,00,000</a:t>
            </a:r>
          </a:p>
          <a:p>
            <a:pPr marL="0" indent="0">
              <a:buFont typeface="Wingdings 2" charset="2"/>
              <a:buNone/>
            </a:pPr>
            <a:r>
              <a:rPr lang="en-US" dirty="0"/>
              <a:t>Useful life is – 20 years</a:t>
            </a:r>
          </a:p>
        </p:txBody>
      </p:sp>
    </p:spTree>
    <p:extLst>
      <p:ext uri="{BB962C8B-B14F-4D97-AF65-F5344CB8AC3E}">
        <p14:creationId xmlns:p14="http://schemas.microsoft.com/office/powerpoint/2010/main" val="212609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AB37D-37E0-AA07-630B-25A760492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61E26-0FCB-36D6-1289-658B1632A226}"/>
              </a:ext>
            </a:extLst>
          </p:cNvPr>
          <p:cNvSpPr>
            <a:spLocks noGrp="1"/>
          </p:cNvSpPr>
          <p:nvPr>
            <p:ph type="title"/>
          </p:nvPr>
        </p:nvSpPr>
        <p:spPr>
          <a:xfrm>
            <a:off x="467360" y="533400"/>
            <a:ext cx="8229600" cy="1143000"/>
          </a:xfrm>
        </p:spPr>
        <p:txBody>
          <a:bodyPr>
            <a:normAutofit/>
          </a:bodyPr>
          <a:lstStyle/>
          <a:p>
            <a:pPr algn="just"/>
            <a:r>
              <a:rPr lang="en-US" sz="2400" dirty="0"/>
              <a:t>Test your knowledge - 2</a:t>
            </a:r>
            <a:endParaRPr lang="en-IN" sz="2400" dirty="0"/>
          </a:p>
        </p:txBody>
      </p:sp>
      <p:sp>
        <p:nvSpPr>
          <p:cNvPr id="3" name="Content Placeholder 2">
            <a:extLst>
              <a:ext uri="{FF2B5EF4-FFF2-40B4-BE49-F238E27FC236}">
                <a16:creationId xmlns:a16="http://schemas.microsoft.com/office/drawing/2014/main" id="{471A941E-DD69-8061-0D5C-3CD4A76A7E3F}"/>
              </a:ext>
            </a:extLst>
          </p:cNvPr>
          <p:cNvSpPr>
            <a:spLocks noGrp="1"/>
          </p:cNvSpPr>
          <p:nvPr>
            <p:ph idx="1"/>
          </p:nvPr>
        </p:nvSpPr>
        <p:spPr>
          <a:xfrm>
            <a:off x="457200" y="1849120"/>
            <a:ext cx="8229600" cy="3200400"/>
          </a:xfrm>
        </p:spPr>
        <p:txBody>
          <a:bodyPr>
            <a:noAutofit/>
          </a:bodyPr>
          <a:lstStyle/>
          <a:p>
            <a:pPr marL="0" indent="0">
              <a:buNone/>
            </a:pPr>
            <a:r>
              <a:rPr lang="en-US" sz="1200" dirty="0"/>
              <a:t>In financial year 20X1-20X2, X Limited incurred the following expenditure in acquiring property consisting of 6 identical houses each with separate legal title including the land on which it is built.</a:t>
            </a:r>
          </a:p>
          <a:p>
            <a:pPr marL="0" indent="0">
              <a:buNone/>
            </a:pPr>
            <a:r>
              <a:rPr lang="en-US" sz="1200" dirty="0"/>
              <a:t>5 houses will be will be used for rental purposes and one house will be used for office purposes</a:t>
            </a:r>
          </a:p>
          <a:p>
            <a:pPr marL="0" indent="0">
              <a:buNone/>
            </a:pPr>
            <a:r>
              <a:rPr lang="en-US" sz="1200" dirty="0"/>
              <a:t>The expenditure incurred on various dates is given below:</a:t>
            </a:r>
          </a:p>
          <a:p>
            <a:pPr marL="0" indent="0">
              <a:buNone/>
            </a:pPr>
            <a:r>
              <a:rPr lang="en-US" sz="1200" dirty="0"/>
              <a:t>On 1st April, 20X1 - Purchase cost of the property Rs. 1,80,00,000.</a:t>
            </a:r>
          </a:p>
          <a:p>
            <a:pPr marL="0" indent="0">
              <a:buNone/>
            </a:pPr>
            <a:r>
              <a:rPr lang="en-US" sz="1200" dirty="0"/>
              <a:t>On 1st April, 20X1 – Non-refundable transfer taxes Rs. 20,00,000 (not included in the purchase cost).</a:t>
            </a:r>
          </a:p>
          <a:p>
            <a:pPr marL="0" indent="0">
              <a:buNone/>
            </a:pPr>
            <a:r>
              <a:rPr lang="en-US" sz="1200" dirty="0"/>
              <a:t>On 2nd April, 20X1- Legal cost related to property acquisition Rs. 5,00,000.</a:t>
            </a:r>
          </a:p>
          <a:p>
            <a:pPr marL="0" indent="0">
              <a:buNone/>
            </a:pPr>
            <a:r>
              <a:rPr lang="en-US" sz="1200" dirty="0"/>
              <a:t>On 6th April, 20X1- Advertisement campaign to attract tenants Rs. 3,00,000.</a:t>
            </a:r>
          </a:p>
          <a:p>
            <a:pPr marL="0" indent="0">
              <a:buNone/>
            </a:pPr>
            <a:r>
              <a:rPr lang="en-US" sz="1200" dirty="0"/>
              <a:t>On 8th April, 20X1 - Opening ceremony function for starting business Rs. 1,50,000.</a:t>
            </a:r>
          </a:p>
          <a:p>
            <a:pPr marL="0" indent="0">
              <a:buNone/>
            </a:pPr>
            <a:r>
              <a:rPr lang="en-US" sz="1200" dirty="0"/>
              <a:t>Throughout 20X1-20X2, incurred Rs. 1,00,000 towards day-to-day repair maintenance and other administrative expenses.</a:t>
            </a:r>
          </a:p>
        </p:txBody>
      </p:sp>
      <p:sp>
        <p:nvSpPr>
          <p:cNvPr id="4" name="Content Placeholder 2">
            <a:extLst>
              <a:ext uri="{FF2B5EF4-FFF2-40B4-BE49-F238E27FC236}">
                <a16:creationId xmlns:a16="http://schemas.microsoft.com/office/drawing/2014/main" id="{C9512B48-FFDA-92BA-D49D-892A23CE542A}"/>
              </a:ext>
            </a:extLst>
          </p:cNvPr>
          <p:cNvSpPr txBox="1">
            <a:spLocks/>
          </p:cNvSpPr>
          <p:nvPr/>
        </p:nvSpPr>
        <p:spPr>
          <a:xfrm>
            <a:off x="457200" y="5242560"/>
            <a:ext cx="8229600" cy="1249680"/>
          </a:xfrm>
          <a:prstGeom prst="rect">
            <a:avLst/>
          </a:prstGeom>
        </p:spPr>
        <p:txBody>
          <a:bodyPr vert="horz" lIns="91440" tIns="45720" rIns="91440" bIns="45720" rtlCol="0" anchor="t" anchorCtr="0">
            <a:noAutofit/>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buNone/>
            </a:pPr>
            <a:r>
              <a:rPr lang="en-US" sz="1200" dirty="0"/>
              <a:t>The cost of the property = Rs. (1,80,00,000 + 20,00,000 + 5,00,000) = Rs. 2,05,00,000.</a:t>
            </a:r>
          </a:p>
          <a:p>
            <a:pPr marL="0" indent="0">
              <a:buNone/>
            </a:pPr>
            <a:r>
              <a:rPr lang="en-US" sz="1200" dirty="0"/>
              <a:t>Cost of the investment property = Rs. 2,05,00,000 x 5/6 = Rs. 1,70,83,333</a:t>
            </a:r>
          </a:p>
          <a:p>
            <a:pPr marL="0" indent="0">
              <a:buNone/>
            </a:pPr>
            <a:r>
              <a:rPr lang="en-US" sz="1200" dirty="0"/>
              <a:t>Cost of the owner-occupied property = Rs. (2,05,00,000 - 1,70,83,333) = Rs. 34,16,667.</a:t>
            </a:r>
          </a:p>
        </p:txBody>
      </p:sp>
    </p:spTree>
    <p:extLst>
      <p:ext uri="{BB962C8B-B14F-4D97-AF65-F5344CB8AC3E}">
        <p14:creationId xmlns:p14="http://schemas.microsoft.com/office/powerpoint/2010/main" val="257030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960E5-92A5-F9AC-6571-4CA8788543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A13B60-2AD6-5765-4C97-6A59B0BB6FB7}"/>
              </a:ext>
            </a:extLst>
          </p:cNvPr>
          <p:cNvSpPr>
            <a:spLocks noGrp="1"/>
          </p:cNvSpPr>
          <p:nvPr>
            <p:ph type="title"/>
          </p:nvPr>
        </p:nvSpPr>
        <p:spPr>
          <a:xfrm>
            <a:off x="467360" y="533400"/>
            <a:ext cx="8229600" cy="1143000"/>
          </a:xfrm>
        </p:spPr>
        <p:txBody>
          <a:bodyPr>
            <a:normAutofit/>
          </a:bodyPr>
          <a:lstStyle/>
          <a:p>
            <a:pPr algn="just"/>
            <a:r>
              <a:rPr lang="en-US" sz="2400" dirty="0"/>
              <a:t>Test your knowledge - 3</a:t>
            </a:r>
            <a:endParaRPr lang="en-IN" sz="2400" dirty="0"/>
          </a:p>
        </p:txBody>
      </p:sp>
      <p:sp>
        <p:nvSpPr>
          <p:cNvPr id="3" name="Content Placeholder 2">
            <a:extLst>
              <a:ext uri="{FF2B5EF4-FFF2-40B4-BE49-F238E27FC236}">
                <a16:creationId xmlns:a16="http://schemas.microsoft.com/office/drawing/2014/main" id="{E9A6875D-8869-1E9C-CD1B-1A44194B7B44}"/>
              </a:ext>
            </a:extLst>
          </p:cNvPr>
          <p:cNvSpPr>
            <a:spLocks noGrp="1"/>
          </p:cNvSpPr>
          <p:nvPr>
            <p:ph idx="1"/>
          </p:nvPr>
        </p:nvSpPr>
        <p:spPr>
          <a:xfrm>
            <a:off x="457200" y="1849120"/>
            <a:ext cx="8229600" cy="3200400"/>
          </a:xfrm>
        </p:spPr>
        <p:txBody>
          <a:bodyPr>
            <a:noAutofit/>
          </a:bodyPr>
          <a:lstStyle/>
          <a:p>
            <a:pPr marL="0" indent="0">
              <a:buNone/>
            </a:pPr>
            <a:r>
              <a:rPr lang="en-US" dirty="0"/>
              <a:t>X Ltd. is engaged in the construction industry and prepares its financial statements up to 31st March each year. </a:t>
            </a:r>
          </a:p>
          <a:p>
            <a:pPr marL="0" indent="0">
              <a:buNone/>
            </a:pPr>
            <a:r>
              <a:rPr lang="en-US" dirty="0"/>
              <a:t>On 1st April, 20X1, X Ltd. purchased a large property (consisting of land) for Rs. 2,00,00,000 and immediately began to lease the property to Y Ltd. on an operating lease. Annual rentals were Rs. 20,00,000. </a:t>
            </a:r>
          </a:p>
          <a:p>
            <a:pPr marL="0" indent="0">
              <a:buNone/>
            </a:pPr>
            <a:r>
              <a:rPr lang="en-US" dirty="0"/>
              <a:t>On 31st March, 20X5, the fair value of the property was Rs. 2,60,00,000. </a:t>
            </a:r>
          </a:p>
          <a:p>
            <a:pPr marL="0" indent="0">
              <a:buNone/>
            </a:pPr>
            <a:r>
              <a:rPr lang="en-US" dirty="0"/>
              <a:t>Under the terms of the lease, Y Ltd. was able to cancel the lease by giving six months’ notice in writing to X Ltd. Y Ltd. gave this notice on 31st March, 20X5 and vacated the property on 30th September, 20X5. On 30th September, 20X5, the fair value of the property was Rs. 2,90,00,000. </a:t>
            </a:r>
          </a:p>
          <a:p>
            <a:pPr marL="0" indent="0">
              <a:buNone/>
            </a:pPr>
            <a:r>
              <a:rPr lang="en-US" dirty="0"/>
              <a:t>On 1st October, 20X5, X Ltd. immediately began to convert the property into ten separate flats of equal size which X Ltd. intended to sell in the ordinary course of its business. X Ltd. spent a total of Rs. 60,00,000 on this conversion project between 30th September, 20X5 to 31st March, 20X6. </a:t>
            </a:r>
          </a:p>
          <a:p>
            <a:pPr marL="0" indent="0">
              <a:buNone/>
            </a:pPr>
            <a:r>
              <a:rPr lang="en-US" dirty="0"/>
              <a:t>The project was incomplete at 31st March, 20X6 and the directors of X Ltd. estimate that they need to spend a further Rs. 40,00,000 to complete the project, after which each flat could be sold for Rs. 50,00,000. </a:t>
            </a:r>
          </a:p>
          <a:p>
            <a:pPr marL="0" indent="0">
              <a:buNone/>
            </a:pPr>
            <a:r>
              <a:rPr lang="en-US" dirty="0"/>
              <a:t>Examine and show how the three events would be reported in the financial statements of X Ltd. for the year ended 31st March, 20X6 as per Ind AS</a:t>
            </a:r>
          </a:p>
        </p:txBody>
      </p:sp>
    </p:spTree>
    <p:extLst>
      <p:ext uri="{BB962C8B-B14F-4D97-AF65-F5344CB8AC3E}">
        <p14:creationId xmlns:p14="http://schemas.microsoft.com/office/powerpoint/2010/main" val="3081880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F2A24-B266-576D-076E-D73CF3B96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26825-4194-C009-C9D9-F57A886147DB}"/>
              </a:ext>
            </a:extLst>
          </p:cNvPr>
          <p:cNvSpPr>
            <a:spLocks noGrp="1"/>
          </p:cNvSpPr>
          <p:nvPr>
            <p:ph type="title"/>
          </p:nvPr>
        </p:nvSpPr>
        <p:spPr>
          <a:xfrm>
            <a:off x="457200" y="533400"/>
            <a:ext cx="8229600" cy="1143000"/>
          </a:xfrm>
        </p:spPr>
        <p:txBody>
          <a:bodyPr>
            <a:normAutofit/>
          </a:bodyPr>
          <a:lstStyle/>
          <a:p>
            <a:pPr algn="just"/>
            <a:r>
              <a:rPr lang="en-US" sz="2400" dirty="0"/>
              <a:t>Test your knowledge - 3</a:t>
            </a:r>
            <a:endParaRPr lang="en-IN" sz="2400" dirty="0"/>
          </a:p>
        </p:txBody>
      </p:sp>
      <p:sp>
        <p:nvSpPr>
          <p:cNvPr id="3" name="Content Placeholder 2">
            <a:extLst>
              <a:ext uri="{FF2B5EF4-FFF2-40B4-BE49-F238E27FC236}">
                <a16:creationId xmlns:a16="http://schemas.microsoft.com/office/drawing/2014/main" id="{7EA60CC4-69F5-F99D-2718-FA1073276171}"/>
              </a:ext>
            </a:extLst>
          </p:cNvPr>
          <p:cNvSpPr>
            <a:spLocks noGrp="1"/>
          </p:cNvSpPr>
          <p:nvPr>
            <p:ph idx="1"/>
          </p:nvPr>
        </p:nvSpPr>
        <p:spPr>
          <a:xfrm>
            <a:off x="457200" y="1849120"/>
            <a:ext cx="8229600" cy="3586480"/>
          </a:xfrm>
        </p:spPr>
        <p:txBody>
          <a:bodyPr>
            <a:noAutofit/>
          </a:bodyPr>
          <a:lstStyle/>
          <a:p>
            <a:pPr marL="0" indent="0">
              <a:buNone/>
            </a:pPr>
            <a:r>
              <a:rPr lang="en-US" dirty="0"/>
              <a:t>From 1st April, 20X1, the property would be regarded as an investment property </a:t>
            </a:r>
          </a:p>
          <a:p>
            <a:pPr marL="0" indent="0">
              <a:buNone/>
            </a:pPr>
            <a:r>
              <a:rPr lang="en-US" dirty="0"/>
              <a:t>The property would be measured under the cost model. This means it will be measured at Rs. 2,00,00,000 at each year end.</a:t>
            </a:r>
          </a:p>
          <a:p>
            <a:pPr marL="0" indent="0">
              <a:buNone/>
            </a:pPr>
            <a:r>
              <a:rPr lang="en-US" dirty="0"/>
              <a:t>On 30th September, 20X5, the property ceases to be an investment property. X Ltd. begins to develop it for sale as flats.    Ind AS 40 </a:t>
            </a:r>
            <a:r>
              <a:rPr lang="en-US" dirty="0">
                <a:sym typeface="Wingdings" panose="05000000000000000000" pitchFamily="2" charset="2"/>
              </a:rPr>
              <a:t> Ind AS 2;</a:t>
            </a:r>
          </a:p>
          <a:p>
            <a:pPr marL="0" indent="0">
              <a:buNone/>
            </a:pPr>
            <a:r>
              <a:rPr lang="en-US" dirty="0"/>
              <a:t>Transfers between investment property, owner-occupied property and inventories do not change the carrying amount of the property transferred;</a:t>
            </a:r>
          </a:p>
          <a:p>
            <a:pPr marL="0" indent="0">
              <a:buNone/>
            </a:pPr>
            <a:r>
              <a:rPr lang="en-US" dirty="0"/>
              <a:t>Hence, the carrying value of the reclassified property will be Rs. 2,00,00,000</a:t>
            </a:r>
          </a:p>
          <a:p>
            <a:pPr marL="0" indent="0">
              <a:buNone/>
            </a:pPr>
            <a:r>
              <a:rPr lang="en-US" dirty="0"/>
              <a:t>The additional costs of Rs. 60,00,000 for developing the flats - added to the ‘cost’ of inventory to give a closing cost of Rs. 2,60,00,000.</a:t>
            </a:r>
          </a:p>
          <a:p>
            <a:pPr marL="0" indent="0">
              <a:buNone/>
            </a:pPr>
            <a:r>
              <a:rPr lang="en-US" dirty="0"/>
              <a:t>NRV – Rs. 5,00,00,000 – Rs. 40,00,000 = Rs. 4,60,00,000</a:t>
            </a:r>
          </a:p>
          <a:p>
            <a:pPr marL="0" indent="0">
              <a:buNone/>
            </a:pPr>
            <a:r>
              <a:rPr lang="en-US" dirty="0"/>
              <a:t>Cost – Rs. 2,60,00,000</a:t>
            </a:r>
          </a:p>
          <a:p>
            <a:pPr marL="0" indent="0">
              <a:buNone/>
            </a:pPr>
            <a:endParaRPr lang="en-US" dirty="0"/>
          </a:p>
        </p:txBody>
      </p:sp>
    </p:spTree>
    <p:extLst>
      <p:ext uri="{BB962C8B-B14F-4D97-AF65-F5344CB8AC3E}">
        <p14:creationId xmlns:p14="http://schemas.microsoft.com/office/powerpoint/2010/main" val="1292817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2F34-652B-11E6-24EB-2DF6E554A4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3F6194-EDCA-E4A1-4DB1-C32BFD2C295B}"/>
              </a:ext>
            </a:extLst>
          </p:cNvPr>
          <p:cNvSpPr>
            <a:spLocks noGrp="1"/>
          </p:cNvSpPr>
          <p:nvPr>
            <p:ph type="title"/>
          </p:nvPr>
        </p:nvSpPr>
        <p:spPr>
          <a:xfrm>
            <a:off x="457200" y="533400"/>
            <a:ext cx="8229600" cy="1143000"/>
          </a:xfrm>
        </p:spPr>
        <p:txBody>
          <a:bodyPr>
            <a:normAutofit/>
          </a:bodyPr>
          <a:lstStyle/>
          <a:p>
            <a:pPr algn="just"/>
            <a:r>
              <a:rPr lang="en-US" sz="2400" dirty="0"/>
              <a:t>Test your knowledge - 4</a:t>
            </a:r>
            <a:endParaRPr lang="en-IN" sz="2400" dirty="0"/>
          </a:p>
        </p:txBody>
      </p:sp>
      <p:sp>
        <p:nvSpPr>
          <p:cNvPr id="3" name="Content Placeholder 2">
            <a:extLst>
              <a:ext uri="{FF2B5EF4-FFF2-40B4-BE49-F238E27FC236}">
                <a16:creationId xmlns:a16="http://schemas.microsoft.com/office/drawing/2014/main" id="{7D27ECB6-9E3E-4366-1F0A-27DB185C7FAE}"/>
              </a:ext>
            </a:extLst>
          </p:cNvPr>
          <p:cNvSpPr>
            <a:spLocks noGrp="1"/>
          </p:cNvSpPr>
          <p:nvPr>
            <p:ph idx="1"/>
          </p:nvPr>
        </p:nvSpPr>
        <p:spPr>
          <a:xfrm>
            <a:off x="457200" y="1849120"/>
            <a:ext cx="8229600" cy="4475480"/>
          </a:xfrm>
        </p:spPr>
        <p:txBody>
          <a:bodyPr>
            <a:noAutofit/>
          </a:bodyPr>
          <a:lstStyle/>
          <a:p>
            <a:pPr marL="0" indent="0">
              <a:buNone/>
            </a:pPr>
            <a:r>
              <a:rPr lang="en-US" sz="1200" dirty="0"/>
              <a:t>Shaurya Limited owns a Building A which is specifically used for the purpose of earning rentals. The Company has not been using the building A or any of its facilities for its own use for a long time. The company is also exploring the opportunities to sell the building if it gets the reasonable amount in consideration.</a:t>
            </a:r>
          </a:p>
          <a:p>
            <a:pPr marL="0" indent="0">
              <a:buNone/>
            </a:pPr>
            <a:r>
              <a:rPr lang="en-US" sz="1200" dirty="0"/>
              <a:t>Following information is relevant for Building A for the year ending 31st March, 20X2:</a:t>
            </a:r>
          </a:p>
          <a:p>
            <a:pPr marL="0" indent="0">
              <a:buNone/>
            </a:pPr>
            <a:r>
              <a:rPr lang="en-US" sz="1200" dirty="0"/>
              <a:t>Building A was initially purchased at the cost of INR 10 crore. At that time, the useful life of the building was estimated to be 20 years; out of which 5 years have been expired as on 1st April, 20X1. The company follows straight line method for depreciation.</a:t>
            </a:r>
          </a:p>
          <a:p>
            <a:pPr marL="0" indent="0">
              <a:buNone/>
            </a:pPr>
            <a:r>
              <a:rPr lang="en-US" sz="1200" dirty="0"/>
              <a:t>During the year, the company has invested in another Building B with the purpose to hold it for capital appreciation. The property was purchased on 1st April, 20X1 at the cost of INR 2 crore. Expected life of the building is 40 years. As usual, the company follows straight line method of depreciation.</a:t>
            </a:r>
          </a:p>
          <a:p>
            <a:pPr marL="0" indent="0">
              <a:buNone/>
            </a:pPr>
            <a:r>
              <a:rPr lang="en-US" sz="1200" dirty="0"/>
              <a:t>Further, during the year 20X1-20X2 the company earned/incurred following direct operating expenditure relating to Building A and Building B:</a:t>
            </a:r>
          </a:p>
          <a:p>
            <a:pPr marL="0" indent="0">
              <a:spcBef>
                <a:spcPts val="0"/>
              </a:spcBef>
              <a:spcAft>
                <a:spcPts val="0"/>
              </a:spcAft>
              <a:buNone/>
            </a:pPr>
            <a:r>
              <a:rPr lang="en-US" sz="1200" dirty="0"/>
              <a:t>Rental income from Building A = INR 75 lakh</a:t>
            </a:r>
          </a:p>
          <a:p>
            <a:pPr marL="0" indent="0">
              <a:spcBef>
                <a:spcPts val="0"/>
              </a:spcBef>
              <a:spcAft>
                <a:spcPts val="0"/>
              </a:spcAft>
              <a:buNone/>
            </a:pPr>
            <a:r>
              <a:rPr lang="en-US" sz="1200" dirty="0"/>
              <a:t>Rental income from Building B = INR 25 lakh</a:t>
            </a:r>
          </a:p>
          <a:p>
            <a:pPr marL="0" indent="0">
              <a:spcBef>
                <a:spcPts val="0"/>
              </a:spcBef>
              <a:spcAft>
                <a:spcPts val="0"/>
              </a:spcAft>
              <a:buNone/>
            </a:pPr>
            <a:r>
              <a:rPr lang="en-US" sz="1200" dirty="0"/>
              <a:t>Sales promotion expenses = INR 5 lakh</a:t>
            </a:r>
          </a:p>
          <a:p>
            <a:pPr marL="0" indent="0">
              <a:spcBef>
                <a:spcPts val="0"/>
              </a:spcBef>
              <a:spcAft>
                <a:spcPts val="0"/>
              </a:spcAft>
              <a:buNone/>
            </a:pPr>
            <a:r>
              <a:rPr lang="en-US" sz="1200" dirty="0"/>
              <a:t>Fees &amp; Taxes = INR 1 lakh</a:t>
            </a:r>
          </a:p>
          <a:p>
            <a:pPr marL="0" indent="0">
              <a:spcBef>
                <a:spcPts val="0"/>
              </a:spcBef>
              <a:spcAft>
                <a:spcPts val="0"/>
              </a:spcAft>
              <a:buNone/>
            </a:pPr>
            <a:r>
              <a:rPr lang="en-US" sz="1200" dirty="0"/>
              <a:t>Ground rent = INR 2.5 lakh</a:t>
            </a:r>
          </a:p>
          <a:p>
            <a:pPr marL="0" indent="0">
              <a:spcBef>
                <a:spcPts val="0"/>
              </a:spcBef>
              <a:spcAft>
                <a:spcPts val="0"/>
              </a:spcAft>
              <a:buNone/>
            </a:pPr>
            <a:r>
              <a:rPr lang="en-US" sz="1200" dirty="0"/>
              <a:t>Repairs &amp; Maintenance = INR 1.5 lakh</a:t>
            </a:r>
          </a:p>
          <a:p>
            <a:pPr marL="0" indent="0">
              <a:spcBef>
                <a:spcPts val="0"/>
              </a:spcBef>
              <a:spcAft>
                <a:spcPts val="0"/>
              </a:spcAft>
              <a:buNone/>
            </a:pPr>
            <a:r>
              <a:rPr lang="en-US" sz="1200" dirty="0"/>
              <a:t>Legal &amp; Professional = INR 2 lakh</a:t>
            </a:r>
          </a:p>
          <a:p>
            <a:pPr marL="0" indent="0">
              <a:spcBef>
                <a:spcPts val="0"/>
              </a:spcBef>
              <a:spcAft>
                <a:spcPts val="0"/>
              </a:spcAft>
              <a:buNone/>
            </a:pPr>
            <a:r>
              <a:rPr lang="en-US" sz="1200" dirty="0"/>
              <a:t>Commission and brokerage = INR 1 lakh</a:t>
            </a:r>
          </a:p>
        </p:txBody>
      </p:sp>
    </p:spTree>
    <p:extLst>
      <p:ext uri="{BB962C8B-B14F-4D97-AF65-F5344CB8AC3E}">
        <p14:creationId xmlns:p14="http://schemas.microsoft.com/office/powerpoint/2010/main" val="3708955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2600"/>
            <a:ext cx="8229600" cy="1143000"/>
          </a:xfrm>
        </p:spPr>
        <p:txBody>
          <a:bodyPr>
            <a:normAutofit/>
          </a:bodyPr>
          <a:lstStyle/>
          <a:p>
            <a:pPr algn="just"/>
            <a:r>
              <a:rPr lang="en-US" sz="2400" dirty="0"/>
              <a:t>Scope</a:t>
            </a:r>
            <a:endParaRPr lang="en-IN" sz="2400" dirty="0"/>
          </a:p>
        </p:txBody>
      </p:sp>
      <p:sp>
        <p:nvSpPr>
          <p:cNvPr id="3" name="Content Placeholder 2"/>
          <p:cNvSpPr>
            <a:spLocks noGrp="1"/>
          </p:cNvSpPr>
          <p:nvPr>
            <p:ph idx="1"/>
          </p:nvPr>
        </p:nvSpPr>
        <p:spPr>
          <a:xfrm>
            <a:off x="579120" y="1808480"/>
            <a:ext cx="8229600" cy="4724400"/>
          </a:xfrm>
        </p:spPr>
        <p:txBody>
          <a:bodyPr>
            <a:normAutofit/>
          </a:bodyPr>
          <a:lstStyle/>
          <a:p>
            <a:pPr marL="0" indent="0" algn="just">
              <a:buNone/>
            </a:pPr>
            <a:endParaRPr lang="en-IN" dirty="0"/>
          </a:p>
          <a:p>
            <a:pPr marL="0" indent="0" algn="just">
              <a:buNone/>
            </a:pPr>
            <a:r>
              <a:rPr lang="en-US" dirty="0"/>
              <a:t>This Standard does not apply to:</a:t>
            </a:r>
          </a:p>
          <a:p>
            <a:pPr algn="just">
              <a:buFont typeface="+mj-lt"/>
              <a:buAutoNum type="alphaLcParenR"/>
            </a:pPr>
            <a:r>
              <a:rPr lang="en-US" dirty="0"/>
              <a:t>biological assets related to agricultural activity (see </a:t>
            </a:r>
            <a:r>
              <a:rPr lang="en-US" dirty="0" err="1"/>
              <a:t>Ind</a:t>
            </a:r>
            <a:r>
              <a:rPr lang="en-US" dirty="0"/>
              <a:t> AS 41, Agriculture and </a:t>
            </a:r>
            <a:r>
              <a:rPr lang="en-US" dirty="0" err="1"/>
              <a:t>Ind</a:t>
            </a:r>
            <a:r>
              <a:rPr lang="en-US" dirty="0"/>
              <a:t> AS 16 Property, Plant and Equipment); and</a:t>
            </a:r>
          </a:p>
          <a:p>
            <a:pPr algn="just">
              <a:buFont typeface="+mj-lt"/>
              <a:buAutoNum type="alphaLcParenR"/>
            </a:pPr>
            <a:r>
              <a:rPr lang="en-US" dirty="0"/>
              <a:t>mineral rights and mineral reserves such as oil, natural gas and similar non regenerative resources.</a:t>
            </a:r>
          </a:p>
        </p:txBody>
      </p:sp>
    </p:spTree>
    <p:extLst>
      <p:ext uri="{BB962C8B-B14F-4D97-AF65-F5344CB8AC3E}">
        <p14:creationId xmlns:p14="http://schemas.microsoft.com/office/powerpoint/2010/main" val="705729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69AA0-50AE-A0D1-8A1C-EED7EEA757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63D16-4E71-1C37-CC41-64CB196D5000}"/>
              </a:ext>
            </a:extLst>
          </p:cNvPr>
          <p:cNvSpPr>
            <a:spLocks noGrp="1"/>
          </p:cNvSpPr>
          <p:nvPr>
            <p:ph type="title"/>
          </p:nvPr>
        </p:nvSpPr>
        <p:spPr>
          <a:xfrm>
            <a:off x="467360" y="533400"/>
            <a:ext cx="8229600" cy="1143000"/>
          </a:xfrm>
        </p:spPr>
        <p:txBody>
          <a:bodyPr>
            <a:normAutofit/>
          </a:bodyPr>
          <a:lstStyle/>
          <a:p>
            <a:pPr algn="just"/>
            <a:r>
              <a:rPr lang="en-US" sz="2400" dirty="0"/>
              <a:t>Test your knowledge - 4</a:t>
            </a:r>
            <a:endParaRPr lang="en-IN" sz="2400" dirty="0"/>
          </a:p>
        </p:txBody>
      </p:sp>
      <p:sp>
        <p:nvSpPr>
          <p:cNvPr id="3" name="Content Placeholder 2">
            <a:extLst>
              <a:ext uri="{FF2B5EF4-FFF2-40B4-BE49-F238E27FC236}">
                <a16:creationId xmlns:a16="http://schemas.microsoft.com/office/drawing/2014/main" id="{5BE332D9-7A25-9545-69C0-194761068400}"/>
              </a:ext>
            </a:extLst>
          </p:cNvPr>
          <p:cNvSpPr>
            <a:spLocks noGrp="1"/>
          </p:cNvSpPr>
          <p:nvPr>
            <p:ph idx="1"/>
          </p:nvPr>
        </p:nvSpPr>
        <p:spPr>
          <a:xfrm>
            <a:off x="457200" y="1849120"/>
            <a:ext cx="8229600" cy="4475480"/>
          </a:xfrm>
        </p:spPr>
        <p:txBody>
          <a:bodyPr>
            <a:noAutofit/>
          </a:bodyPr>
          <a:lstStyle/>
          <a:p>
            <a:pPr marL="0" indent="0">
              <a:buNone/>
            </a:pPr>
            <a:r>
              <a:rPr lang="en-US" sz="1200" dirty="0"/>
              <a:t>The company does not have any restrictions and contractual obligations against Property - A and B. For complying with the requirements of Ind AS, the management sought an independent report from the specialists so as to ascertain the fair value of buildings A and B. </a:t>
            </a:r>
          </a:p>
          <a:p>
            <a:pPr marL="0" indent="0">
              <a:buNone/>
            </a:pPr>
            <a:r>
              <a:rPr lang="en-US" sz="1200" dirty="0"/>
              <a:t>The independent valuer has valued the fair value of property as per the valuation model recommended by International Valuation Standards Committee. Fair value has been computed by the method by streamlining present value of future cash flows namely, discounted cash flow method.</a:t>
            </a:r>
          </a:p>
          <a:p>
            <a:pPr marL="0" indent="0">
              <a:buNone/>
            </a:pPr>
            <a:r>
              <a:rPr lang="en-US" sz="1200" dirty="0"/>
              <a:t>The estimated rent per month per square feet for the period is expected to be in the range of INR 50 - INR 60. And it is further expected to grow at the rate of 10 percent per annum for each of 3 years. The weighted discount rate used is 12% to 13%.</a:t>
            </a:r>
          </a:p>
          <a:p>
            <a:pPr marL="0" indent="0">
              <a:buNone/>
            </a:pPr>
            <a:r>
              <a:rPr lang="en-US" sz="1200" dirty="0"/>
              <a:t>Assume that the fair value of properties based on discounted cash flow method is measured at INR 10.50 crores. The treatment of fair value of properties is to be given in the financials as per the requirements of Indian accounting standards.</a:t>
            </a:r>
          </a:p>
        </p:txBody>
      </p:sp>
    </p:spTree>
    <p:extLst>
      <p:ext uri="{BB962C8B-B14F-4D97-AF65-F5344CB8AC3E}">
        <p14:creationId xmlns:p14="http://schemas.microsoft.com/office/powerpoint/2010/main" val="682699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EEE6E-5088-FC29-5CBC-9CA4E1FEB6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454B8-AB8C-B158-5B94-993037740B06}"/>
              </a:ext>
            </a:extLst>
          </p:cNvPr>
          <p:cNvSpPr>
            <a:spLocks noGrp="1"/>
          </p:cNvSpPr>
          <p:nvPr>
            <p:ph type="title"/>
          </p:nvPr>
        </p:nvSpPr>
        <p:spPr>
          <a:xfrm>
            <a:off x="457200" y="533400"/>
            <a:ext cx="8229600" cy="1143000"/>
          </a:xfrm>
        </p:spPr>
        <p:txBody>
          <a:bodyPr>
            <a:normAutofit/>
          </a:bodyPr>
          <a:lstStyle/>
          <a:p>
            <a:pPr algn="just"/>
            <a:r>
              <a:rPr lang="en-US" sz="2400" dirty="0"/>
              <a:t>Test your knowledge - 4</a:t>
            </a:r>
            <a:endParaRPr lang="en-IN" sz="2400" dirty="0"/>
          </a:p>
        </p:txBody>
      </p:sp>
      <p:pic>
        <p:nvPicPr>
          <p:cNvPr id="7" name="Picture 6">
            <a:extLst>
              <a:ext uri="{FF2B5EF4-FFF2-40B4-BE49-F238E27FC236}">
                <a16:creationId xmlns:a16="http://schemas.microsoft.com/office/drawing/2014/main" id="{3C1C2712-308E-C6E3-1F94-A67B63A07865}"/>
              </a:ext>
            </a:extLst>
          </p:cNvPr>
          <p:cNvPicPr>
            <a:picLocks noChangeAspect="1"/>
          </p:cNvPicPr>
          <p:nvPr/>
        </p:nvPicPr>
        <p:blipFill>
          <a:blip r:embed="rId2"/>
          <a:stretch>
            <a:fillRect/>
          </a:stretch>
        </p:blipFill>
        <p:spPr>
          <a:xfrm>
            <a:off x="156757" y="1941221"/>
            <a:ext cx="4235669" cy="2511030"/>
          </a:xfrm>
          <a:prstGeom prst="rect">
            <a:avLst/>
          </a:prstGeom>
        </p:spPr>
      </p:pic>
      <p:pic>
        <p:nvPicPr>
          <p:cNvPr id="9" name="Picture 8">
            <a:extLst>
              <a:ext uri="{FF2B5EF4-FFF2-40B4-BE49-F238E27FC236}">
                <a16:creationId xmlns:a16="http://schemas.microsoft.com/office/drawing/2014/main" id="{866E80C4-D73D-2CE0-8A86-0B2453A5219C}"/>
              </a:ext>
            </a:extLst>
          </p:cNvPr>
          <p:cNvPicPr>
            <a:picLocks noChangeAspect="1"/>
          </p:cNvPicPr>
          <p:nvPr/>
        </p:nvPicPr>
        <p:blipFill>
          <a:blip r:embed="rId3"/>
          <a:stretch>
            <a:fillRect/>
          </a:stretch>
        </p:blipFill>
        <p:spPr>
          <a:xfrm>
            <a:off x="4589104" y="1941221"/>
            <a:ext cx="4398139" cy="2193503"/>
          </a:xfrm>
          <a:prstGeom prst="rect">
            <a:avLst/>
          </a:prstGeom>
        </p:spPr>
      </p:pic>
      <p:pic>
        <p:nvPicPr>
          <p:cNvPr id="11" name="Picture 10">
            <a:extLst>
              <a:ext uri="{FF2B5EF4-FFF2-40B4-BE49-F238E27FC236}">
                <a16:creationId xmlns:a16="http://schemas.microsoft.com/office/drawing/2014/main" id="{0DD5F60F-285C-0039-F641-DA30544D97F6}"/>
              </a:ext>
            </a:extLst>
          </p:cNvPr>
          <p:cNvPicPr>
            <a:picLocks noChangeAspect="1"/>
          </p:cNvPicPr>
          <p:nvPr/>
        </p:nvPicPr>
        <p:blipFill>
          <a:blip r:embed="rId4"/>
          <a:stretch>
            <a:fillRect/>
          </a:stretch>
        </p:blipFill>
        <p:spPr>
          <a:xfrm>
            <a:off x="1206057" y="4788192"/>
            <a:ext cx="6372738" cy="1785328"/>
          </a:xfrm>
          <a:prstGeom prst="rect">
            <a:avLst/>
          </a:prstGeom>
        </p:spPr>
      </p:pic>
    </p:spTree>
    <p:extLst>
      <p:ext uri="{BB962C8B-B14F-4D97-AF65-F5344CB8AC3E}">
        <p14:creationId xmlns:p14="http://schemas.microsoft.com/office/powerpoint/2010/main" val="39654391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F28DAEE-427E-4030-87EA-38D724728595}" type="slidenum">
              <a:rPr lang="en-IN" smtClean="0"/>
              <a:pPr/>
              <a:t>32</a:t>
            </a:fld>
            <a:endParaRPr lang="en-IN" dirty="0"/>
          </a:p>
        </p:txBody>
      </p:sp>
      <p:sp>
        <p:nvSpPr>
          <p:cNvPr id="6" name="Rectangle 5"/>
          <p:cNvSpPr/>
          <p:nvPr/>
        </p:nvSpPr>
        <p:spPr>
          <a:xfrm>
            <a:off x="475239" y="4733683"/>
            <a:ext cx="8255955" cy="2074863"/>
          </a:xfrm>
          <a:prstGeom prst="rect">
            <a:avLst/>
          </a:prstGeom>
        </p:spPr>
        <p:txBody>
          <a:bodyPr wrap="square">
            <a:spAutoFit/>
          </a:bodyPr>
          <a:lstStyle/>
          <a:p>
            <a:pPr>
              <a:lnSpc>
                <a:spcPct val="150000"/>
              </a:lnSpc>
            </a:pPr>
            <a:r>
              <a:rPr lang="en-IN" sz="2200" b="1" dirty="0">
                <a:latin typeface="Aptos" panose="020B0004020202020204" pitchFamily="34" charset="0"/>
              </a:rPr>
              <a:t>G V Naga Durga Sudhakar</a:t>
            </a:r>
          </a:p>
          <a:p>
            <a:pPr>
              <a:lnSpc>
                <a:spcPct val="150000"/>
              </a:lnSpc>
            </a:pPr>
            <a:r>
              <a:rPr lang="en-IN" sz="2200" dirty="0">
                <a:latin typeface="Aptos" panose="020B0004020202020204" pitchFamily="34" charset="0"/>
              </a:rPr>
              <a:t>98494 90450</a:t>
            </a:r>
          </a:p>
          <a:p>
            <a:pPr>
              <a:lnSpc>
                <a:spcPct val="150000"/>
              </a:lnSpc>
            </a:pPr>
            <a:r>
              <a:rPr lang="en-IN" sz="2200" dirty="0">
                <a:latin typeface="Aptos" panose="020B0004020202020204" pitchFamily="34" charset="0"/>
                <a:hlinkClick r:id="rId2"/>
              </a:rPr>
              <a:t>gaapdigest@outlook.com</a:t>
            </a:r>
            <a:endParaRPr lang="en-IN" sz="2200" dirty="0">
              <a:latin typeface="Aptos" panose="020B0004020202020204" pitchFamily="34" charset="0"/>
            </a:endParaRPr>
          </a:p>
          <a:p>
            <a:pPr>
              <a:lnSpc>
                <a:spcPct val="150000"/>
              </a:lnSpc>
            </a:pPr>
            <a:endParaRPr lang="en-IN" sz="2200" dirty="0">
              <a:latin typeface="Aptos" panose="020B0004020202020204" pitchFamily="34" charset="0"/>
            </a:endParaRPr>
          </a:p>
        </p:txBody>
      </p:sp>
      <mc:AlternateContent xmlns:mc="http://schemas.openxmlformats.org/markup-compatibility/2006" xmlns:p14="http://schemas.microsoft.com/office/powerpoint/2010/main">
        <mc:Choice Requires="p14">
          <p:contentPart p14:bwMode="auto" r:id="rId3">
            <p14:nvContentPartPr>
              <p14:cNvPr id="111" name="Ink 110">
                <a:extLst>
                  <a:ext uri="{FF2B5EF4-FFF2-40B4-BE49-F238E27FC236}">
                    <a16:creationId xmlns:a16="http://schemas.microsoft.com/office/drawing/2014/main" id="{5364259A-2CC8-1D03-D74F-8805DB1A51DD}"/>
                  </a:ext>
                </a:extLst>
              </p14:cNvPr>
              <p14:cNvContentPartPr/>
              <p14:nvPr/>
            </p14:nvContentPartPr>
            <p14:xfrm>
              <a:off x="3337967" y="3347718"/>
              <a:ext cx="3960" cy="37800"/>
            </p14:xfrm>
          </p:contentPart>
        </mc:Choice>
        <mc:Fallback xmlns="">
          <p:pic>
            <p:nvPicPr>
              <p:cNvPr id="111" name="Ink 110">
                <a:extLst>
                  <a:ext uri="{FF2B5EF4-FFF2-40B4-BE49-F238E27FC236}">
                    <a16:creationId xmlns:a16="http://schemas.microsoft.com/office/drawing/2014/main" id="{5364259A-2CC8-1D03-D74F-8805DB1A51DD}"/>
                  </a:ext>
                </a:extLst>
              </p:cNvPr>
              <p:cNvPicPr/>
              <p:nvPr/>
            </p:nvPicPr>
            <p:blipFill>
              <a:blip r:embed="rId6"/>
              <a:stretch>
                <a:fillRect/>
              </a:stretch>
            </p:blipFill>
            <p:spPr>
              <a:xfrm>
                <a:off x="3329327" y="3338718"/>
                <a:ext cx="21600" cy="554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42" name="Ink 141">
                <a:extLst>
                  <a:ext uri="{FF2B5EF4-FFF2-40B4-BE49-F238E27FC236}">
                    <a16:creationId xmlns:a16="http://schemas.microsoft.com/office/drawing/2014/main" id="{B565DA63-282C-58BB-7052-D3EA43A6F295}"/>
                  </a:ext>
                </a:extLst>
              </p14:cNvPr>
              <p14:cNvContentPartPr/>
              <p14:nvPr/>
            </p14:nvContentPartPr>
            <p14:xfrm>
              <a:off x="2731007" y="5020278"/>
              <a:ext cx="360" cy="360"/>
            </p14:xfrm>
          </p:contentPart>
        </mc:Choice>
        <mc:Fallback xmlns="">
          <p:pic>
            <p:nvPicPr>
              <p:cNvPr id="142" name="Ink 141">
                <a:extLst>
                  <a:ext uri="{FF2B5EF4-FFF2-40B4-BE49-F238E27FC236}">
                    <a16:creationId xmlns:a16="http://schemas.microsoft.com/office/drawing/2014/main" id="{B565DA63-282C-58BB-7052-D3EA43A6F295}"/>
                  </a:ext>
                </a:extLst>
              </p:cNvPr>
              <p:cNvPicPr/>
              <p:nvPr/>
            </p:nvPicPr>
            <p:blipFill>
              <a:blip r:embed="rId8"/>
              <a:stretch>
                <a:fillRect/>
              </a:stretch>
            </p:blipFill>
            <p:spPr>
              <a:xfrm>
                <a:off x="2722007" y="5011278"/>
                <a:ext cx="18000" cy="18000"/>
              </a:xfrm>
              <a:prstGeom prst="rect">
                <a:avLst/>
              </a:prstGeom>
            </p:spPr>
          </p:pic>
        </mc:Fallback>
      </mc:AlternateContent>
      <p:pic>
        <p:nvPicPr>
          <p:cNvPr id="1032" name="Picture 8" descr="2,200+ Pen Thank You Stock Photos, Pictures &amp; Royalty-Free Images - iStock">
            <a:extLst>
              <a:ext uri="{FF2B5EF4-FFF2-40B4-BE49-F238E27FC236}">
                <a16:creationId xmlns:a16="http://schemas.microsoft.com/office/drawing/2014/main" id="{F3B86740-AD2E-95BC-3566-21F6CF6A75E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1007" y="1852602"/>
            <a:ext cx="4143273" cy="2762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518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9731" y="2305909"/>
            <a:ext cx="8165805" cy="1384995"/>
          </a:xfrm>
          <a:prstGeom prst="rect">
            <a:avLst/>
          </a:prstGeom>
          <a:solidFill>
            <a:schemeClr val="bg1">
              <a:lumMod val="85000"/>
            </a:schemeClr>
          </a:solidFill>
        </p:spPr>
        <p:txBody>
          <a:bodyPr wrap="square">
            <a:spAutoFit/>
          </a:bodyPr>
          <a:lstStyle/>
          <a:p>
            <a:pPr algn="just"/>
            <a:r>
              <a:rPr lang="en-IN" sz="1400" b="1" i="1" dirty="0">
                <a:latin typeface="Arial Narrow" panose="020B0606020202030204" pitchFamily="34" charset="0"/>
              </a:rPr>
              <a:t>Copyright  Notice</a:t>
            </a:r>
          </a:p>
          <a:p>
            <a:pPr algn="just"/>
            <a:r>
              <a:rPr lang="en-IN" sz="1400" b="1" dirty="0">
                <a:latin typeface="Arial Narrow" panose="020B0606020202030204" pitchFamily="34" charset="0"/>
              </a:rPr>
              <a:t> </a:t>
            </a:r>
          </a:p>
          <a:p>
            <a:pPr algn="just"/>
            <a:r>
              <a:rPr lang="en-IN" sz="1400" b="1" i="1" dirty="0">
                <a:latin typeface="Arial Narrow" panose="020B0606020202030204" pitchFamily="34" charset="0"/>
              </a:rPr>
              <a:t>"This presentation contains copyright © material of the IFRS Foundation and The Institute of Chartered Accountants of  </a:t>
            </a:r>
            <a:r>
              <a:rPr lang="en-IN" sz="1400" b="1" i="1" dirty="0" err="1">
                <a:latin typeface="Arial Narrow" panose="020B0606020202030204" pitchFamily="34" charset="0"/>
              </a:rPr>
              <a:t>lndia</a:t>
            </a:r>
            <a:r>
              <a:rPr lang="en-IN" sz="1400" b="1" i="1" dirty="0">
                <a:latin typeface="Arial Narrow" panose="020B0606020202030204" pitchFamily="34" charset="0"/>
              </a:rPr>
              <a:t>. All rights reserved. Published by The institute of Chartered Accountants of </a:t>
            </a:r>
            <a:r>
              <a:rPr lang="en-IN" sz="1400" b="1" i="1" dirty="0" err="1">
                <a:latin typeface="Arial Narrow" panose="020B0606020202030204" pitchFamily="34" charset="0"/>
              </a:rPr>
              <a:t>lndia</a:t>
            </a:r>
            <a:r>
              <a:rPr lang="en-IN" sz="1400" b="1" i="1" dirty="0">
                <a:latin typeface="Arial Narrow" panose="020B0606020202030204" pitchFamily="34" charset="0"/>
              </a:rPr>
              <a:t> under licence from the IFRS Foundation. Reproduction and use rights are strictly limited. For more information about the IFRS Foundation and rights to use its material please visit www.ifrs.org".</a:t>
            </a:r>
          </a:p>
        </p:txBody>
      </p:sp>
    </p:spTree>
    <p:extLst>
      <p:ext uri="{BB962C8B-B14F-4D97-AF65-F5344CB8AC3E}">
        <p14:creationId xmlns:p14="http://schemas.microsoft.com/office/powerpoint/2010/main" val="4546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1143000"/>
          </a:xfrm>
        </p:spPr>
        <p:txBody>
          <a:bodyPr>
            <a:normAutofit/>
          </a:bodyPr>
          <a:lstStyle/>
          <a:p>
            <a:pPr algn="just"/>
            <a:r>
              <a:rPr lang="en-US" sz="2400" dirty="0"/>
              <a:t>Definitions</a:t>
            </a:r>
            <a:endParaRPr lang="en-IN" sz="2400" dirty="0"/>
          </a:p>
        </p:txBody>
      </p:sp>
      <p:sp>
        <p:nvSpPr>
          <p:cNvPr id="3" name="Content Placeholder 2"/>
          <p:cNvSpPr>
            <a:spLocks noGrp="1"/>
          </p:cNvSpPr>
          <p:nvPr>
            <p:ph idx="1"/>
          </p:nvPr>
        </p:nvSpPr>
        <p:spPr>
          <a:xfrm>
            <a:off x="457200" y="1838960"/>
            <a:ext cx="8229600" cy="4724400"/>
          </a:xfrm>
        </p:spPr>
        <p:txBody>
          <a:bodyPr>
            <a:normAutofit/>
          </a:bodyPr>
          <a:lstStyle/>
          <a:p>
            <a:pPr marL="0" indent="0" algn="just">
              <a:buNone/>
            </a:pPr>
            <a:r>
              <a:rPr lang="en-US" b="1" dirty="0"/>
              <a:t>Investment property</a:t>
            </a:r>
            <a:r>
              <a:rPr lang="en-US" dirty="0"/>
              <a:t> is property (land or a building—or part of a building—or both) held (by the owner or by the lessee as a R-O-U) to earn rentals or for capital appreciation or both, rather than for:</a:t>
            </a:r>
          </a:p>
          <a:p>
            <a:pPr algn="just">
              <a:buFont typeface="+mj-lt"/>
              <a:buAutoNum type="alphaLcParenR"/>
            </a:pPr>
            <a:r>
              <a:rPr lang="en-US" dirty="0"/>
              <a:t>use in the production or supply of goods or services or for administrative purposes; or</a:t>
            </a:r>
          </a:p>
          <a:p>
            <a:pPr algn="just">
              <a:buFont typeface="+mj-lt"/>
              <a:buAutoNum type="alphaLcParenR"/>
            </a:pPr>
            <a:r>
              <a:rPr lang="en-US" dirty="0"/>
              <a:t>sale in the ordinary course of business.</a:t>
            </a:r>
          </a:p>
          <a:p>
            <a:pPr marL="0" indent="0" algn="just">
              <a:buNone/>
            </a:pPr>
            <a:endParaRPr lang="en-US" dirty="0"/>
          </a:p>
          <a:p>
            <a:pPr marL="0" indent="0" algn="just">
              <a:buNone/>
            </a:pPr>
            <a:r>
              <a:rPr lang="en-US" b="1" dirty="0"/>
              <a:t>Owner-occupied property</a:t>
            </a:r>
            <a:r>
              <a:rPr lang="en-US" dirty="0"/>
              <a:t> is property held (by the owner or by the lessee as a R-O-U) for use in the production or supply of goods or services or for administrative purposes.</a:t>
            </a:r>
            <a:endParaRPr lang="en-IN" dirty="0"/>
          </a:p>
        </p:txBody>
      </p:sp>
    </p:spTree>
    <p:extLst>
      <p:ext uri="{BB962C8B-B14F-4D97-AF65-F5344CB8AC3E}">
        <p14:creationId xmlns:p14="http://schemas.microsoft.com/office/powerpoint/2010/main" val="4072900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0A13C-A92B-D7AE-5B77-A4B1B1F897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E5524-9EDC-7F77-7CF3-3C5C99C515EC}"/>
              </a:ext>
            </a:extLst>
          </p:cNvPr>
          <p:cNvSpPr>
            <a:spLocks noGrp="1"/>
          </p:cNvSpPr>
          <p:nvPr>
            <p:ph type="title"/>
          </p:nvPr>
        </p:nvSpPr>
        <p:spPr>
          <a:xfrm>
            <a:off x="457200" y="502920"/>
            <a:ext cx="8229600" cy="1143000"/>
          </a:xfrm>
        </p:spPr>
        <p:txBody>
          <a:bodyPr>
            <a:normAutofit/>
          </a:bodyPr>
          <a:lstStyle/>
          <a:p>
            <a:pPr algn="just"/>
            <a:r>
              <a:rPr lang="en-US" sz="2400" dirty="0"/>
              <a:t>Examples of Investment Property</a:t>
            </a:r>
            <a:endParaRPr lang="en-IN" sz="2400" dirty="0"/>
          </a:p>
        </p:txBody>
      </p:sp>
      <p:sp>
        <p:nvSpPr>
          <p:cNvPr id="3" name="Content Placeholder 2">
            <a:extLst>
              <a:ext uri="{FF2B5EF4-FFF2-40B4-BE49-F238E27FC236}">
                <a16:creationId xmlns:a16="http://schemas.microsoft.com/office/drawing/2014/main" id="{3D00A5D1-87AB-EEC0-6782-DECF8B501242}"/>
              </a:ext>
            </a:extLst>
          </p:cNvPr>
          <p:cNvSpPr>
            <a:spLocks noGrp="1"/>
          </p:cNvSpPr>
          <p:nvPr>
            <p:ph idx="1"/>
          </p:nvPr>
        </p:nvSpPr>
        <p:spPr>
          <a:xfrm>
            <a:off x="457200" y="1838960"/>
            <a:ext cx="8229600" cy="4724400"/>
          </a:xfrm>
        </p:spPr>
        <p:txBody>
          <a:bodyPr>
            <a:normAutofit/>
          </a:bodyPr>
          <a:lstStyle/>
          <a:p>
            <a:pPr marL="0" indent="0" algn="just">
              <a:buNone/>
            </a:pPr>
            <a:r>
              <a:rPr lang="en-US" dirty="0"/>
              <a:t>The following are examples of investment property:</a:t>
            </a:r>
          </a:p>
          <a:p>
            <a:pPr marL="0" indent="0" algn="just">
              <a:buNone/>
            </a:pPr>
            <a:r>
              <a:rPr lang="en-US" dirty="0"/>
              <a:t>(a) land held for long-term capital appreciation rather than for short-term sale in the ordinary course of business.</a:t>
            </a:r>
          </a:p>
          <a:p>
            <a:pPr marL="0" indent="0" algn="just">
              <a:buNone/>
            </a:pPr>
            <a:r>
              <a:rPr lang="en-US" b="1" dirty="0"/>
              <a:t>(b) land held for a currently undetermined future use. (If an entity has not determined that it will use the land as owner-occupied property or for short-term sale in the ordinary course of business, the land is regarded as held for capital appreciation.)</a:t>
            </a:r>
          </a:p>
          <a:p>
            <a:pPr marL="0" indent="0" algn="just">
              <a:buNone/>
            </a:pPr>
            <a:r>
              <a:rPr lang="en-US" dirty="0"/>
              <a:t>(c) a building owned by the entity (or a right-of-use asset relating to a building held by the entity) and leased out under one or more operating leases.</a:t>
            </a:r>
          </a:p>
          <a:p>
            <a:pPr marL="0" indent="0" algn="just">
              <a:buNone/>
            </a:pPr>
            <a:r>
              <a:rPr lang="en-US" dirty="0"/>
              <a:t>(d) a building that is vacant but is held to be leased out under one or more operating leases.</a:t>
            </a:r>
          </a:p>
          <a:p>
            <a:pPr marL="0" indent="0" algn="just">
              <a:buNone/>
            </a:pPr>
            <a:r>
              <a:rPr lang="en-US" dirty="0"/>
              <a:t>(e) property that is being constructed or developed for future use as investment property.</a:t>
            </a:r>
            <a:endParaRPr lang="en-IN" dirty="0"/>
          </a:p>
        </p:txBody>
      </p:sp>
      <p:pic>
        <p:nvPicPr>
          <p:cNvPr id="5" name="Picture 4">
            <a:extLst>
              <a:ext uri="{FF2B5EF4-FFF2-40B4-BE49-F238E27FC236}">
                <a16:creationId xmlns:a16="http://schemas.microsoft.com/office/drawing/2014/main" id="{30500A05-9D21-9DFB-3741-C853D5771E3C}"/>
              </a:ext>
            </a:extLst>
          </p:cNvPr>
          <p:cNvPicPr>
            <a:picLocks noChangeAspect="1"/>
          </p:cNvPicPr>
          <p:nvPr/>
        </p:nvPicPr>
        <p:blipFill>
          <a:blip r:embed="rId2"/>
          <a:stretch>
            <a:fillRect/>
          </a:stretch>
        </p:blipFill>
        <p:spPr>
          <a:xfrm>
            <a:off x="2027430" y="4918681"/>
            <a:ext cx="4845299" cy="1104957"/>
          </a:xfrm>
          <a:prstGeom prst="rect">
            <a:avLst/>
          </a:prstGeom>
        </p:spPr>
      </p:pic>
    </p:spTree>
    <p:extLst>
      <p:ext uri="{BB962C8B-B14F-4D97-AF65-F5344CB8AC3E}">
        <p14:creationId xmlns:p14="http://schemas.microsoft.com/office/powerpoint/2010/main" val="691029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73D20-602F-48A0-3F17-DA27B526A3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D635A-3975-F105-4B78-3315E545F9EA}"/>
              </a:ext>
            </a:extLst>
          </p:cNvPr>
          <p:cNvSpPr>
            <a:spLocks noGrp="1"/>
          </p:cNvSpPr>
          <p:nvPr>
            <p:ph type="title"/>
          </p:nvPr>
        </p:nvSpPr>
        <p:spPr>
          <a:xfrm>
            <a:off x="457200" y="502920"/>
            <a:ext cx="8229600" cy="1143000"/>
          </a:xfrm>
        </p:spPr>
        <p:txBody>
          <a:bodyPr>
            <a:normAutofit/>
          </a:bodyPr>
          <a:lstStyle/>
          <a:p>
            <a:pPr algn="just"/>
            <a:r>
              <a:rPr lang="en-US" sz="2400" dirty="0"/>
              <a:t>More than one purpose</a:t>
            </a:r>
            <a:endParaRPr lang="en-IN" sz="2400" dirty="0"/>
          </a:p>
        </p:txBody>
      </p:sp>
      <p:pic>
        <p:nvPicPr>
          <p:cNvPr id="8" name="Picture 7">
            <a:extLst>
              <a:ext uri="{FF2B5EF4-FFF2-40B4-BE49-F238E27FC236}">
                <a16:creationId xmlns:a16="http://schemas.microsoft.com/office/drawing/2014/main" id="{18D30FD3-B163-FC79-E0A1-BE0E5D386819}"/>
              </a:ext>
            </a:extLst>
          </p:cNvPr>
          <p:cNvPicPr>
            <a:picLocks noChangeAspect="1"/>
          </p:cNvPicPr>
          <p:nvPr/>
        </p:nvPicPr>
        <p:blipFill>
          <a:blip r:embed="rId2"/>
          <a:stretch>
            <a:fillRect/>
          </a:stretch>
        </p:blipFill>
        <p:spPr>
          <a:xfrm>
            <a:off x="401180" y="1809052"/>
            <a:ext cx="8580929" cy="3799267"/>
          </a:xfrm>
          <a:prstGeom prst="rect">
            <a:avLst/>
          </a:prstGeom>
        </p:spPr>
      </p:pic>
    </p:spTree>
    <p:extLst>
      <p:ext uri="{BB962C8B-B14F-4D97-AF65-F5344CB8AC3E}">
        <p14:creationId xmlns:p14="http://schemas.microsoft.com/office/powerpoint/2010/main" val="56733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8320" y="1778000"/>
            <a:ext cx="8229600" cy="2286000"/>
          </a:xfrm>
        </p:spPr>
        <p:txBody>
          <a:bodyPr>
            <a:normAutofit/>
          </a:bodyPr>
          <a:lstStyle/>
          <a:p>
            <a:pPr marL="0" indent="0" algn="just">
              <a:buNone/>
            </a:pPr>
            <a:r>
              <a:rPr lang="en-US" b="1" dirty="0"/>
              <a:t>Ancillary services</a:t>
            </a:r>
          </a:p>
          <a:p>
            <a:pPr marL="0" indent="0" algn="just">
              <a:buNone/>
            </a:pPr>
            <a:r>
              <a:rPr lang="en-US" dirty="0"/>
              <a:t>In some cases, an entity provides ancillary services to the occupants of a property it holds. An entity treats such a property as investment property if the services are insignificant to the arrangement as a whole. An example is when the owner of an office building provides security and maintenance services to the lessees who occupy the building.</a:t>
            </a:r>
          </a:p>
          <a:p>
            <a:pPr marL="0" indent="0" algn="just">
              <a:buNone/>
            </a:pPr>
            <a:r>
              <a:rPr lang="en-US" dirty="0"/>
              <a:t>In other cases, the services provided are significant. For example, if an entity owns and manages a hotel, services provided to guests are significant to the arrangement as a whole. Therefore, an owner-managed hotel is owner-occupied property, rather than investment property.</a:t>
            </a:r>
          </a:p>
          <a:p>
            <a:pPr marL="0" indent="0" algn="just">
              <a:buNone/>
            </a:pPr>
            <a:endParaRPr lang="en-US" dirty="0"/>
          </a:p>
        </p:txBody>
      </p:sp>
      <p:sp>
        <p:nvSpPr>
          <p:cNvPr id="6" name="Title 1">
            <a:extLst>
              <a:ext uri="{FF2B5EF4-FFF2-40B4-BE49-F238E27FC236}">
                <a16:creationId xmlns:a16="http://schemas.microsoft.com/office/drawing/2014/main" id="{1EFA77E1-D412-EA25-EAF2-FCE4692CAB3C}"/>
              </a:ext>
            </a:extLst>
          </p:cNvPr>
          <p:cNvSpPr txBox="1">
            <a:spLocks/>
          </p:cNvSpPr>
          <p:nvPr/>
        </p:nvSpPr>
        <p:spPr>
          <a:xfrm>
            <a:off x="457200" y="502920"/>
            <a:ext cx="8229600" cy="1143000"/>
          </a:xfrm>
          <a:prstGeom prst="rect">
            <a:avLst/>
          </a:prstGeom>
        </p:spPr>
        <p:txBody>
          <a:bodyPr vert="horz" lIns="91440" tIns="45720" rIns="91440" bIns="45720" rtlCol="0" anchor="ctr" anchorCtr="0">
            <a:normAutofit/>
          </a:bodyPr>
          <a:lstStyle>
            <a:lvl1pPr algn="l" defTabSz="457200" rtl="0" eaLnBrk="1" latinLnBrk="0" hangingPunct="1">
              <a:spcBef>
                <a:spcPct val="0"/>
              </a:spcBef>
              <a:buNone/>
              <a:defRPr sz="2000" b="1" kern="1200" cap="all">
                <a:solidFill>
                  <a:schemeClr val="bg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2400" dirty="0"/>
              <a:t>Ancillary services</a:t>
            </a:r>
            <a:endParaRPr lang="en-IN" sz="2400" dirty="0"/>
          </a:p>
        </p:txBody>
      </p:sp>
      <p:pic>
        <p:nvPicPr>
          <p:cNvPr id="4" name="Picture 3">
            <a:extLst>
              <a:ext uri="{FF2B5EF4-FFF2-40B4-BE49-F238E27FC236}">
                <a16:creationId xmlns:a16="http://schemas.microsoft.com/office/drawing/2014/main" id="{E345B885-F241-128B-9E02-204A49B4DEBB}"/>
              </a:ext>
            </a:extLst>
          </p:cNvPr>
          <p:cNvPicPr>
            <a:picLocks noChangeAspect="1"/>
          </p:cNvPicPr>
          <p:nvPr/>
        </p:nvPicPr>
        <p:blipFill>
          <a:blip r:embed="rId2"/>
          <a:stretch>
            <a:fillRect/>
          </a:stretch>
        </p:blipFill>
        <p:spPr>
          <a:xfrm>
            <a:off x="1186048" y="4196080"/>
            <a:ext cx="7074031" cy="2402003"/>
          </a:xfrm>
          <a:prstGeom prst="rect">
            <a:avLst/>
          </a:prstGeom>
        </p:spPr>
      </p:pic>
    </p:spTree>
    <p:extLst>
      <p:ext uri="{BB962C8B-B14F-4D97-AF65-F5344CB8AC3E}">
        <p14:creationId xmlns:p14="http://schemas.microsoft.com/office/powerpoint/2010/main" val="2981438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DE862C2-68E3-9121-A040-C45F526E5788}"/>
              </a:ext>
            </a:extLst>
          </p:cNvPr>
          <p:cNvSpPr>
            <a:spLocks noGrp="1"/>
          </p:cNvSpPr>
          <p:nvPr>
            <p:ph type="title"/>
          </p:nvPr>
        </p:nvSpPr>
        <p:spPr/>
        <p:txBody>
          <a:bodyPr>
            <a:normAutofit/>
          </a:bodyPr>
          <a:lstStyle/>
          <a:p>
            <a:r>
              <a:rPr lang="en-IN" sz="2400" dirty="0"/>
              <a:t>summary</a:t>
            </a:r>
          </a:p>
        </p:txBody>
      </p:sp>
      <p:graphicFrame>
        <p:nvGraphicFramePr>
          <p:cNvPr id="6" name="Table 5">
            <a:extLst>
              <a:ext uri="{FF2B5EF4-FFF2-40B4-BE49-F238E27FC236}">
                <a16:creationId xmlns:a16="http://schemas.microsoft.com/office/drawing/2014/main" id="{402D6BCC-1D71-EE2C-582C-E22715901C60}"/>
              </a:ext>
            </a:extLst>
          </p:cNvPr>
          <p:cNvGraphicFramePr>
            <a:graphicFrameLocks noGrp="1"/>
          </p:cNvGraphicFramePr>
          <p:nvPr>
            <p:extLst>
              <p:ext uri="{D42A27DB-BD31-4B8C-83A1-F6EECF244321}">
                <p14:modId xmlns:p14="http://schemas.microsoft.com/office/powerpoint/2010/main" val="1352383290"/>
              </p:ext>
            </p:extLst>
          </p:nvPr>
        </p:nvGraphicFramePr>
        <p:xfrm>
          <a:off x="521970" y="2016124"/>
          <a:ext cx="8174991" cy="4618356"/>
        </p:xfrm>
        <a:graphic>
          <a:graphicData uri="http://schemas.openxmlformats.org/drawingml/2006/table">
            <a:tbl>
              <a:tblPr firstRow="1" bandRow="1">
                <a:tableStyleId>{EB9631B5-78F2-41C9-869B-9F39066F8104}</a:tableStyleId>
              </a:tblPr>
              <a:tblGrid>
                <a:gridCol w="580161">
                  <a:extLst>
                    <a:ext uri="{9D8B030D-6E8A-4147-A177-3AD203B41FA5}">
                      <a16:colId xmlns:a16="http://schemas.microsoft.com/office/drawing/2014/main" val="1842350412"/>
                    </a:ext>
                  </a:extLst>
                </a:gridCol>
                <a:gridCol w="4957736">
                  <a:extLst>
                    <a:ext uri="{9D8B030D-6E8A-4147-A177-3AD203B41FA5}">
                      <a16:colId xmlns:a16="http://schemas.microsoft.com/office/drawing/2014/main" val="1132264955"/>
                    </a:ext>
                  </a:extLst>
                </a:gridCol>
                <a:gridCol w="1002096">
                  <a:extLst>
                    <a:ext uri="{9D8B030D-6E8A-4147-A177-3AD203B41FA5}">
                      <a16:colId xmlns:a16="http://schemas.microsoft.com/office/drawing/2014/main" val="2392658112"/>
                    </a:ext>
                  </a:extLst>
                </a:gridCol>
                <a:gridCol w="1634998">
                  <a:extLst>
                    <a:ext uri="{9D8B030D-6E8A-4147-A177-3AD203B41FA5}">
                      <a16:colId xmlns:a16="http://schemas.microsoft.com/office/drawing/2014/main" val="2688416527"/>
                    </a:ext>
                  </a:extLst>
                </a:gridCol>
              </a:tblGrid>
              <a:tr h="815004">
                <a:tc>
                  <a:txBody>
                    <a:bodyPr/>
                    <a:lstStyle/>
                    <a:p>
                      <a:pPr algn="ctr" fontAlgn="ctr"/>
                      <a:r>
                        <a:rPr lang="en-IN" sz="1400" u="none" strike="noStrike" dirty="0">
                          <a:effectLst/>
                          <a:latin typeface="Arial" panose="020B0604020202020204" pitchFamily="34" charset="0"/>
                          <a:cs typeface="Arial" panose="020B0604020202020204" pitchFamily="34" charset="0"/>
                        </a:rPr>
                        <a:t>S. No. </a:t>
                      </a:r>
                      <a:endParaRPr lang="en-IN" sz="14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ctr"/>
                      <a:r>
                        <a:rPr lang="en-IN" sz="1400" u="none" strike="noStrike" dirty="0">
                          <a:effectLst/>
                          <a:latin typeface="Arial" panose="020B0604020202020204" pitchFamily="34" charset="0"/>
                          <a:cs typeface="Arial" panose="020B0604020202020204" pitchFamily="34" charset="0"/>
                        </a:rPr>
                        <a:t>Property </a:t>
                      </a:r>
                      <a:endParaRPr lang="en-IN" sz="14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ctr"/>
                      <a:r>
                        <a:rPr lang="en-IN" sz="1400" u="none" strike="noStrike">
                          <a:effectLst/>
                          <a:latin typeface="Arial" panose="020B0604020202020204" pitchFamily="34" charset="0"/>
                          <a:cs typeface="Arial" panose="020B0604020202020204" pitchFamily="34" charset="0"/>
                        </a:rPr>
                        <a:t>Investment property </a:t>
                      </a:r>
                      <a:br>
                        <a:rPr lang="en-IN" sz="1400" u="none" strike="noStrike">
                          <a:effectLst/>
                          <a:latin typeface="Arial" panose="020B0604020202020204" pitchFamily="34" charset="0"/>
                          <a:cs typeface="Arial" panose="020B0604020202020204" pitchFamily="34" charset="0"/>
                        </a:rPr>
                      </a:br>
                      <a:r>
                        <a:rPr lang="en-IN" sz="1400" u="none" strike="noStrike">
                          <a:effectLst/>
                          <a:latin typeface="Arial" panose="020B0604020202020204" pitchFamily="34" charset="0"/>
                          <a:cs typeface="Arial" panose="020B0604020202020204" pitchFamily="34" charset="0"/>
                        </a:rPr>
                        <a:t>(Y/No)</a:t>
                      </a:r>
                      <a:endParaRPr lang="en-IN" sz="1400" b="1"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ctr"/>
                      <a:r>
                        <a:rPr lang="en-IN" sz="1400" u="none" strike="noStrike">
                          <a:effectLst/>
                          <a:latin typeface="Arial" panose="020B0604020202020204" pitchFamily="34" charset="0"/>
                          <a:cs typeface="Arial" panose="020B0604020202020204" pitchFamily="34" charset="0"/>
                        </a:rPr>
                        <a:t>Standard</a:t>
                      </a:r>
                      <a:endParaRPr lang="en-IN" sz="1400" b="1"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602430883"/>
                  </a:ext>
                </a:extLst>
              </a:tr>
              <a:tr h="271668">
                <a:tc>
                  <a:txBody>
                    <a:bodyPr/>
                    <a:lstStyle/>
                    <a:p>
                      <a:pPr algn="ctr" fontAlgn="b"/>
                      <a:r>
                        <a:rPr lang="en-IN" sz="1400" u="none" strike="noStrike" dirty="0">
                          <a:effectLst/>
                          <a:latin typeface="Arial" panose="020B0604020202020204" pitchFamily="34" charset="0"/>
                          <a:cs typeface="Arial" panose="020B0604020202020204" pitchFamily="34" charset="0"/>
                        </a:rPr>
                        <a:t>1</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Owned by a company and leased out under an operating lease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Yes</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Ind AS 40</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2049227427"/>
                  </a:ext>
                </a:extLst>
              </a:tr>
              <a:tr h="543336">
                <a:tc>
                  <a:txBody>
                    <a:bodyPr/>
                    <a:lstStyle/>
                    <a:p>
                      <a:pPr algn="ctr" fontAlgn="b"/>
                      <a:r>
                        <a:rPr lang="en-IN" sz="1400" u="none" strike="noStrike">
                          <a:effectLst/>
                          <a:latin typeface="Arial" panose="020B0604020202020204" pitchFamily="34" charset="0"/>
                          <a:cs typeface="Arial" panose="020B0604020202020204" pitchFamily="34" charset="0"/>
                        </a:rPr>
                        <a:t>2</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Held as a right-to-use asset and leased out under an</a:t>
                      </a:r>
                      <a:br>
                        <a:rPr lang="en-US" sz="1400" u="none" strike="noStrike" dirty="0">
                          <a:effectLst/>
                          <a:latin typeface="Arial" panose="020B0604020202020204" pitchFamily="34" charset="0"/>
                          <a:cs typeface="Arial" panose="020B0604020202020204" pitchFamily="34" charset="0"/>
                        </a:rPr>
                      </a:br>
                      <a:r>
                        <a:rPr lang="en-US" sz="1400" u="none" strike="noStrike" dirty="0">
                          <a:effectLst/>
                          <a:latin typeface="Arial" panose="020B0604020202020204" pitchFamily="34" charset="0"/>
                          <a:cs typeface="Arial" panose="020B0604020202020204" pitchFamily="34" charset="0"/>
                        </a:rPr>
                        <a:t>operating lease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Yes</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Ind AS 40</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826005154"/>
                  </a:ext>
                </a:extLst>
              </a:tr>
              <a:tr h="543336">
                <a:tc>
                  <a:txBody>
                    <a:bodyPr/>
                    <a:lstStyle/>
                    <a:p>
                      <a:pPr algn="ctr" fontAlgn="b"/>
                      <a:r>
                        <a:rPr lang="en-IN" sz="1400" u="none" strike="noStrike">
                          <a:effectLst/>
                          <a:latin typeface="Arial" panose="020B0604020202020204" pitchFamily="34" charset="0"/>
                          <a:cs typeface="Arial" panose="020B0604020202020204" pitchFamily="34" charset="0"/>
                        </a:rPr>
                        <a:t>3</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Held as a right-to-use asset and leased out under finance</a:t>
                      </a:r>
                      <a:br>
                        <a:rPr lang="en-US" sz="1400" u="none" strike="noStrike" dirty="0">
                          <a:effectLst/>
                          <a:latin typeface="Arial" panose="020B0604020202020204" pitchFamily="34" charset="0"/>
                          <a:cs typeface="Arial" panose="020B0604020202020204" pitchFamily="34" charset="0"/>
                        </a:rPr>
                      </a:br>
                      <a:r>
                        <a:rPr lang="en-US" sz="1400" u="none" strike="noStrike" dirty="0">
                          <a:effectLst/>
                          <a:latin typeface="Arial" panose="020B0604020202020204" pitchFamily="34" charset="0"/>
                          <a:cs typeface="Arial" panose="020B0604020202020204" pitchFamily="34" charset="0"/>
                        </a:rPr>
                        <a:t>lease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No</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Ind As 116</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888662283"/>
                  </a:ext>
                </a:extLst>
              </a:tr>
              <a:tr h="271668">
                <a:tc>
                  <a:txBody>
                    <a:bodyPr/>
                    <a:lstStyle/>
                    <a:p>
                      <a:pPr algn="ctr" fontAlgn="b"/>
                      <a:r>
                        <a:rPr lang="en-IN" sz="1400" u="none" strike="noStrike">
                          <a:effectLst/>
                          <a:latin typeface="Arial" panose="020B0604020202020204" pitchFamily="34" charset="0"/>
                          <a:cs typeface="Arial" panose="020B0604020202020204" pitchFamily="34" charset="0"/>
                        </a:rPr>
                        <a:t>4</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Property acquired with a view for development and resale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No</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Ind AS 2</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427515206"/>
                  </a:ext>
                </a:extLst>
              </a:tr>
              <a:tr h="543336">
                <a:tc>
                  <a:txBody>
                    <a:bodyPr/>
                    <a:lstStyle/>
                    <a:p>
                      <a:pPr algn="ctr" fontAlgn="b"/>
                      <a:r>
                        <a:rPr lang="en-IN" sz="1400" u="none" strike="noStrike">
                          <a:effectLst/>
                          <a:latin typeface="Arial" panose="020B0604020202020204" pitchFamily="34" charset="0"/>
                          <a:cs typeface="Arial" panose="020B0604020202020204" pitchFamily="34" charset="0"/>
                        </a:rPr>
                        <a:t>5</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Property partly owner occupied and partly leased out</a:t>
                      </a:r>
                      <a:br>
                        <a:rPr lang="en-US" sz="1400" u="none" strike="noStrike" dirty="0">
                          <a:effectLst/>
                          <a:latin typeface="Arial" panose="020B0604020202020204" pitchFamily="34" charset="0"/>
                          <a:cs typeface="Arial" panose="020B0604020202020204" pitchFamily="34" charset="0"/>
                        </a:rPr>
                      </a:br>
                      <a:r>
                        <a:rPr lang="en-US" sz="1400" u="none" strike="noStrike" dirty="0">
                          <a:effectLst/>
                          <a:latin typeface="Arial" panose="020B0604020202020204" pitchFamily="34" charset="0"/>
                          <a:cs typeface="Arial" panose="020B0604020202020204" pitchFamily="34" charset="0"/>
                        </a:rPr>
                        <a:t>under operating lease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Depends</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US" sz="1400" u="none" strike="noStrike">
                          <a:effectLst/>
                          <a:latin typeface="Arial" panose="020B0604020202020204" pitchFamily="34" charset="0"/>
                          <a:cs typeface="Arial" panose="020B0604020202020204" pitchFamily="34" charset="0"/>
                        </a:rPr>
                        <a:t>Ind AS 16 / Ind AS 40</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266012457"/>
                  </a:ext>
                </a:extLst>
              </a:tr>
              <a:tr h="271668">
                <a:tc>
                  <a:txBody>
                    <a:bodyPr/>
                    <a:lstStyle/>
                    <a:p>
                      <a:pPr algn="ctr" fontAlgn="b"/>
                      <a:r>
                        <a:rPr lang="en-IN" sz="1400" u="none" strike="noStrike">
                          <a:effectLst/>
                          <a:latin typeface="Arial" panose="020B0604020202020204" pitchFamily="34" charset="0"/>
                          <a:cs typeface="Arial" panose="020B0604020202020204" pitchFamily="34" charset="0"/>
                        </a:rPr>
                        <a:t>6</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Land held for currently undetermined use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a:effectLst/>
                          <a:latin typeface="Arial" panose="020B0604020202020204" pitchFamily="34" charset="0"/>
                          <a:cs typeface="Arial" panose="020B0604020202020204" pitchFamily="34" charset="0"/>
                        </a:rPr>
                        <a:t>Yes</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Ind AS 40</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814474695"/>
                  </a:ext>
                </a:extLst>
              </a:tr>
              <a:tr h="543336">
                <a:tc>
                  <a:txBody>
                    <a:bodyPr/>
                    <a:lstStyle/>
                    <a:p>
                      <a:pPr algn="ctr" fontAlgn="b"/>
                      <a:r>
                        <a:rPr lang="en-IN" sz="1400" u="none" strike="noStrike">
                          <a:effectLst/>
                          <a:latin typeface="Arial" panose="020B0604020202020204" pitchFamily="34" charset="0"/>
                          <a:cs typeface="Arial" panose="020B0604020202020204" pitchFamily="34" charset="0"/>
                        </a:rPr>
                        <a:t>7</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dirty="0">
                          <a:effectLst/>
                          <a:latin typeface="Arial" panose="020B0604020202020204" pitchFamily="34" charset="0"/>
                          <a:cs typeface="Arial" panose="020B0604020202020204" pitchFamily="34" charset="0"/>
                        </a:rPr>
                        <a:t>Property occupied by employees paying rent at less than</a:t>
                      </a:r>
                      <a:br>
                        <a:rPr lang="en-US" sz="1400" u="none" strike="noStrike" dirty="0">
                          <a:effectLst/>
                          <a:latin typeface="Arial" panose="020B0604020202020204" pitchFamily="34" charset="0"/>
                          <a:cs typeface="Arial" panose="020B0604020202020204" pitchFamily="34" charset="0"/>
                        </a:rPr>
                      </a:br>
                      <a:r>
                        <a:rPr lang="en-US" sz="1400" u="none" strike="noStrike" dirty="0">
                          <a:effectLst/>
                          <a:latin typeface="Arial" panose="020B0604020202020204" pitchFamily="34" charset="0"/>
                          <a:cs typeface="Arial" panose="020B0604020202020204" pitchFamily="34" charset="0"/>
                        </a:rPr>
                        <a:t>market rate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No</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Ind AS 16</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2845841897"/>
                  </a:ext>
                </a:extLst>
              </a:tr>
              <a:tr h="271668">
                <a:tc>
                  <a:txBody>
                    <a:bodyPr/>
                    <a:lstStyle/>
                    <a:p>
                      <a:pPr algn="ctr" fontAlgn="b"/>
                      <a:r>
                        <a:rPr lang="en-IN" sz="1400" u="none" strike="noStrike">
                          <a:effectLst/>
                          <a:latin typeface="Arial" panose="020B0604020202020204" pitchFamily="34" charset="0"/>
                          <a:cs typeface="Arial" panose="020B0604020202020204" pitchFamily="34" charset="0"/>
                        </a:rPr>
                        <a:t>8</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a:effectLst/>
                          <a:latin typeface="Arial" panose="020B0604020202020204" pitchFamily="34" charset="0"/>
                          <a:cs typeface="Arial" panose="020B0604020202020204" pitchFamily="34" charset="0"/>
                        </a:rPr>
                        <a:t>Investment property held for sale</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No</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Ind AS 105</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798909210"/>
                  </a:ext>
                </a:extLst>
              </a:tr>
              <a:tr h="543336">
                <a:tc>
                  <a:txBody>
                    <a:bodyPr/>
                    <a:lstStyle/>
                    <a:p>
                      <a:pPr algn="ctr" fontAlgn="b"/>
                      <a:r>
                        <a:rPr lang="en-IN" sz="1400" u="none" strike="noStrike">
                          <a:effectLst/>
                          <a:latin typeface="Arial" panose="020B0604020202020204" pitchFamily="34" charset="0"/>
                          <a:cs typeface="Arial" panose="020B0604020202020204" pitchFamily="34" charset="0"/>
                        </a:rPr>
                        <a:t>9</a:t>
                      </a:r>
                      <a:endParaRPr lang="en-IN"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b"/>
                      <a:r>
                        <a:rPr lang="en-US" sz="1400" u="none" strike="noStrike">
                          <a:effectLst/>
                          <a:latin typeface="Arial" panose="020B0604020202020204" pitchFamily="34" charset="0"/>
                          <a:cs typeface="Arial" panose="020B0604020202020204" pitchFamily="34" charset="0"/>
                        </a:rPr>
                        <a:t>Existing investment property that is being redeveloped for</a:t>
                      </a:r>
                      <a:br>
                        <a:rPr lang="en-US" sz="1400" u="none" strike="noStrike">
                          <a:effectLst/>
                          <a:latin typeface="Arial" panose="020B0604020202020204" pitchFamily="34" charset="0"/>
                          <a:cs typeface="Arial" panose="020B0604020202020204" pitchFamily="34" charset="0"/>
                        </a:rPr>
                      </a:br>
                      <a:r>
                        <a:rPr lang="en-US" sz="1400" u="none" strike="noStrike">
                          <a:effectLst/>
                          <a:latin typeface="Arial" panose="020B0604020202020204" pitchFamily="34" charset="0"/>
                          <a:cs typeface="Arial" panose="020B0604020202020204" pitchFamily="34" charset="0"/>
                        </a:rPr>
                        <a:t>continued use as investment property</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Yes</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IN" sz="1400" u="none" strike="noStrike" dirty="0">
                          <a:effectLst/>
                          <a:latin typeface="Arial" panose="020B0604020202020204" pitchFamily="34" charset="0"/>
                          <a:cs typeface="Arial" panose="020B0604020202020204" pitchFamily="34" charset="0"/>
                        </a:rPr>
                        <a:t>Ind AS 40</a:t>
                      </a:r>
                      <a:endParaRPr lang="en-IN" sz="1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233695643"/>
                  </a:ext>
                </a:extLst>
              </a:tr>
            </a:tbl>
          </a:graphicData>
        </a:graphic>
      </p:graphicFrame>
    </p:spTree>
    <p:extLst>
      <p:ext uri="{BB962C8B-B14F-4D97-AF65-F5344CB8AC3E}">
        <p14:creationId xmlns:p14="http://schemas.microsoft.com/office/powerpoint/2010/main" val="3560294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C0309-D55C-126E-F1E4-E86FF1F7E8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D5998-9629-0E67-475D-40CC1CC0FF0F}"/>
              </a:ext>
            </a:extLst>
          </p:cNvPr>
          <p:cNvSpPr>
            <a:spLocks noGrp="1"/>
          </p:cNvSpPr>
          <p:nvPr>
            <p:ph idx="1"/>
          </p:nvPr>
        </p:nvSpPr>
        <p:spPr>
          <a:xfrm>
            <a:off x="528320" y="1767840"/>
            <a:ext cx="8229600" cy="4724400"/>
          </a:xfrm>
        </p:spPr>
        <p:txBody>
          <a:bodyPr>
            <a:normAutofit/>
          </a:bodyPr>
          <a:lstStyle/>
          <a:p>
            <a:pPr marL="0" indent="0" algn="just">
              <a:buNone/>
            </a:pPr>
            <a:r>
              <a:rPr lang="en-US" b="1" dirty="0"/>
              <a:t>Acquisition of Investment property Vs business combination</a:t>
            </a:r>
          </a:p>
          <a:p>
            <a:pPr marL="0" indent="0" algn="just">
              <a:buNone/>
            </a:pPr>
            <a:r>
              <a:rPr lang="en-US" dirty="0"/>
              <a:t>Judgement is also needed to determine whether the acquisition of investment property is the acquisition of an asset or a group of assets or a business combination within the scope of </a:t>
            </a:r>
            <a:r>
              <a:rPr lang="en-US" dirty="0" err="1"/>
              <a:t>Ind</a:t>
            </a:r>
            <a:r>
              <a:rPr lang="en-US" dirty="0"/>
              <a:t> AS 103, Business Combinations. Reference should be made to </a:t>
            </a:r>
            <a:r>
              <a:rPr lang="en-US" dirty="0" err="1"/>
              <a:t>Ind</a:t>
            </a:r>
            <a:r>
              <a:rPr lang="en-US" dirty="0"/>
              <a:t> AS 103 to determine whether it is a business combination. The discussion in paragraphs 7–14 of this Standard relates to whether or not property is owner-occupied property or investment property and not to determining whether or not the acquisition of property is a business combination as defined in </a:t>
            </a:r>
            <a:r>
              <a:rPr lang="en-US" dirty="0" err="1"/>
              <a:t>Ind</a:t>
            </a:r>
            <a:r>
              <a:rPr lang="en-US" dirty="0"/>
              <a:t> AS 103. Determining whether a specific transaction meets the definition of a business combination as defined in </a:t>
            </a:r>
            <a:r>
              <a:rPr lang="en-US" dirty="0" err="1"/>
              <a:t>Ind</a:t>
            </a:r>
            <a:r>
              <a:rPr lang="en-US" dirty="0"/>
              <a:t> AS 103 and includes an investment property as defined in this Standard requires the separate application of both Standards.</a:t>
            </a:r>
          </a:p>
        </p:txBody>
      </p:sp>
      <p:sp>
        <p:nvSpPr>
          <p:cNvPr id="5" name="Title 4">
            <a:extLst>
              <a:ext uri="{FF2B5EF4-FFF2-40B4-BE49-F238E27FC236}">
                <a16:creationId xmlns:a16="http://schemas.microsoft.com/office/drawing/2014/main" id="{E4CDE1D5-EFCE-ADB0-8050-A2E3AC035041}"/>
              </a:ext>
            </a:extLst>
          </p:cNvPr>
          <p:cNvSpPr>
            <a:spLocks noGrp="1"/>
          </p:cNvSpPr>
          <p:nvPr>
            <p:ph type="title"/>
          </p:nvPr>
        </p:nvSpPr>
        <p:spPr/>
        <p:txBody>
          <a:bodyPr>
            <a:normAutofit/>
          </a:bodyPr>
          <a:lstStyle/>
          <a:p>
            <a:r>
              <a:rPr lang="en-IN" sz="2400" dirty="0"/>
              <a:t>Issues around classification</a:t>
            </a:r>
          </a:p>
        </p:txBody>
      </p:sp>
    </p:spTree>
    <p:extLst>
      <p:ext uri="{BB962C8B-B14F-4D97-AF65-F5344CB8AC3E}">
        <p14:creationId xmlns:p14="http://schemas.microsoft.com/office/powerpoint/2010/main" val="23187372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txDef>
      <a:spPr>
        <a:noFill/>
      </a:spPr>
      <a:bodyPr wrap="square" rtlCol="0">
        <a:spAutoFit/>
      </a:bodyPr>
      <a:lstStyle>
        <a:defPPr algn="ctr">
          <a:defRPr dirty="0"/>
        </a:defPPr>
      </a:lstStyle>
    </a:txDef>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3814</TotalTime>
  <Words>4393</Words>
  <Application>Microsoft Office PowerPoint</Application>
  <PresentationFormat>On-screen Show (4:3)</PresentationFormat>
  <Paragraphs>283</Paragraphs>
  <Slides>33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Aptos</vt:lpstr>
      <vt:lpstr>Arial</vt:lpstr>
      <vt:lpstr>Arial Black</vt:lpstr>
      <vt:lpstr>Arial Narrow</vt:lpstr>
      <vt:lpstr>Calibri</vt:lpstr>
      <vt:lpstr>Gill Sans MT</vt:lpstr>
      <vt:lpstr>Wingdings</vt:lpstr>
      <vt:lpstr>Wingdings 2</vt:lpstr>
      <vt:lpstr>Dividend</vt:lpstr>
      <vt:lpstr>Ind AS  40  Investment properties</vt:lpstr>
      <vt:lpstr>Objective</vt:lpstr>
      <vt:lpstr>Scope</vt:lpstr>
      <vt:lpstr>Definitions</vt:lpstr>
      <vt:lpstr>Examples of Investment Property</vt:lpstr>
      <vt:lpstr>More than one purpose</vt:lpstr>
      <vt:lpstr>PowerPoint Presentation</vt:lpstr>
      <vt:lpstr>summary</vt:lpstr>
      <vt:lpstr>Issues around classification</vt:lpstr>
      <vt:lpstr>Recognition and measurement</vt:lpstr>
      <vt:lpstr>Recognition and measurement</vt:lpstr>
      <vt:lpstr>Recognition and measurement</vt:lpstr>
      <vt:lpstr>Recognition and measurement</vt:lpstr>
      <vt:lpstr>Recognition and measurement</vt:lpstr>
      <vt:lpstr>Exchange - Illustration</vt:lpstr>
      <vt:lpstr>Recognition and measurement</vt:lpstr>
      <vt:lpstr>Transfers</vt:lpstr>
      <vt:lpstr>Transfers</vt:lpstr>
      <vt:lpstr>disposals</vt:lpstr>
      <vt:lpstr>Disposals</vt:lpstr>
      <vt:lpstr>A few other matters</vt:lpstr>
      <vt:lpstr>Disclosures</vt:lpstr>
      <vt:lpstr>Comparison with IAS 40</vt:lpstr>
      <vt:lpstr>Comparison with Indian GAAP</vt:lpstr>
      <vt:lpstr>Test your knowledge - 1</vt:lpstr>
      <vt:lpstr>Test your knowledge - 2</vt:lpstr>
      <vt:lpstr>Test your knowledge - 3</vt:lpstr>
      <vt:lpstr>Test your knowledge - 3</vt:lpstr>
      <vt:lpstr>Test your knowledge - 4</vt:lpstr>
      <vt:lpstr>Test your knowledge - 4</vt:lpstr>
      <vt:lpstr>Test your knowledge - 4</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Micro-entities Financial Reporting Challenges</dc:title>
  <dc:creator>Vikas</dc:creator>
  <cp:lastModifiedBy>Sudhakar Durga</cp:lastModifiedBy>
  <cp:revision>425</cp:revision>
  <cp:lastPrinted>2025-05-01T11:01:35Z</cp:lastPrinted>
  <dcterms:created xsi:type="dcterms:W3CDTF">2017-04-27T09:21:07Z</dcterms:created>
  <dcterms:modified xsi:type="dcterms:W3CDTF">2025-12-17T03:31:12Z</dcterms:modified>
</cp:coreProperties>
</file>