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D1249-7FC0-4AE9-8FC2-D7E2C41A5039}" type="datetimeFigureOut">
              <a:rPr lang="en-IN" smtClean="0"/>
              <a:t>04-06-2025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B9BFA-129B-4382-B741-C61FC64BEB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823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Set the context for the discussion on TDS and TCS under GST.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3763E-5827-C271-00D9-7AF51A99A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9B434F-0C04-8B64-D17D-7631E006AB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4C8D80-A611-835F-7125-B42E18F50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case highlights the importance of timely GSTR-7 filing for smooth credit reflection.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AEFD2-278F-61E1-87D7-0A00EB733F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1133449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case highlights the importance of timely GSTR-7 filing for smooth credit reflection.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case shows how TCS applies even if the supplier is not registered, and the compliance it creates.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FE432-A795-1856-BD7D-242FFF248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508F44-C81F-FDC9-FE01-A84CBF6FEE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ACDBA3-AB76-DA9D-9DE1-C10682E82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case shows how TCS applies even if the supplier is not registered, and the compliance it creates.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317D1-672E-5A2D-82F8-F5903ACE1F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428558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Cite the statutory basis and effective date of these provisions.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Clarify when and how TDS applies under GST.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Highlight key compliance responsibilities and consequences for delay.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Explain who is liable and when TCS is triggered.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Outline the compliance workflow and benefits to the supplier.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Demonstrate how TDS/TCS enhances liquidity despite not being ITC.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Advise on effective internal controls and process discipline.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Conclude with actionable points that the audience can implement.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@llokeshh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okesh.dewangan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TDS &amp; TCS under GST – A Practical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CA Lokesh Kumar Dewangan</a:t>
            </a:r>
          </a:p>
          <a:p>
            <a:r>
              <a:rPr dirty="0"/>
              <a:t>4th June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 &amp;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Understand Provisions: Clearly know who is liable, applicable rates and timelines.</a:t>
            </a:r>
          </a:p>
          <a:p>
            <a:pPr>
              <a:defRPr sz="2000"/>
            </a:pPr>
            <a:r>
              <a:t>Ensure Timely Action: Avoid delays by calendaring due dates and automating reminders.</a:t>
            </a:r>
          </a:p>
          <a:p>
            <a:pPr>
              <a:defRPr sz="2000"/>
            </a:pPr>
            <a:r>
              <a:t>Leverage Tools: Use reconciliation tools or software for error-free filings and audits.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125996-E48E-EA6E-048B-891DC9B16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8BC67-6ACF-93E4-05CE-FBEE3FA04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TDS under GST</a:t>
            </a:r>
            <a:endParaRPr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E27F247-CD7B-E821-24A0-C8917B9D70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383026"/>
              </p:ext>
            </p:extLst>
          </p:nvPr>
        </p:nvGraphicFramePr>
        <p:xfrm>
          <a:off x="457200" y="16002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88618173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66325959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73219293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0189601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322973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 of Supplier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Place of Supply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 of Recepient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Tax 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TDS Applicable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655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CGST/SGST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297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Andhra Pradesh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Andhra Pradesh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IGST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630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Andhra Pradesh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CGST/SGST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358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Telangana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Andhra Pradesh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Karnataka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IGST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86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09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Case Study 1 – TDS Mismatch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b="1"/>
            </a:pPr>
            <a:r>
              <a:t>Mismatch in TDS reflection in supplier ledger</a:t>
            </a:r>
          </a:p>
          <a:p>
            <a:pPr lvl="1">
              <a:defRPr sz="2000"/>
            </a:pPr>
            <a:r>
              <a:t>A PSU deducted TDS correctly but filed GSTR-7 late.</a:t>
            </a:r>
          </a:p>
          <a:p>
            <a:pPr lvl="1">
              <a:defRPr sz="2000"/>
            </a:pPr>
            <a:r>
              <a:t>Supplier couldn't see TDS in cash ledger causing payment delay.</a:t>
            </a:r>
          </a:p>
          <a:p>
            <a:pPr lvl="1">
              <a:defRPr sz="2000"/>
            </a:pPr>
            <a:r>
              <a:t>Resolution: PSU filed return with interest. Supplier used challan for adjustment.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Case Study 2 – TCS on E-commerce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b="1"/>
            </a:pPr>
            <a:r>
              <a:t>Unregistered seller on platform receiving TCS notices</a:t>
            </a:r>
          </a:p>
          <a:p>
            <a:pPr lvl="1">
              <a:defRPr sz="2000"/>
            </a:pPr>
            <a:r>
              <a:t>Seller operated below threshold limit but TCS was still deducted.</a:t>
            </a:r>
          </a:p>
          <a:p>
            <a:pPr lvl="1">
              <a:defRPr sz="2000"/>
            </a:pPr>
            <a:r>
              <a:t>TCS was reflected in cash ledger but not utilized by seller.</a:t>
            </a:r>
          </a:p>
          <a:p>
            <a:pPr lvl="1">
              <a:defRPr sz="2000"/>
            </a:pPr>
            <a:r>
              <a:t>Resolution: Seller registered and adjusted TCS for liability.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E6EAEC-8BBE-0929-F3B0-0EC8FB53A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1FAE3-4E12-0D91-D0E7-4E4D3A33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Thank You</a:t>
            </a:r>
            <a:endParaRPr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0801D-CA0D-0278-30BF-B05E92B5B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 b="1"/>
            </a:pPr>
            <a:endParaRPr lang="en-US" dirty="0"/>
          </a:p>
          <a:p>
            <a:pPr marL="0" indent="0">
              <a:buNone/>
              <a:defRPr b="1"/>
            </a:pPr>
            <a:endParaRPr lang="en-US" dirty="0"/>
          </a:p>
          <a:p>
            <a:pPr marL="0" indent="0">
              <a:buNone/>
              <a:defRPr b="1"/>
            </a:pPr>
            <a:r>
              <a:rPr lang="en-US" dirty="0"/>
              <a:t>CA. Lokesh Kumar Dewangan</a:t>
            </a:r>
          </a:p>
          <a:p>
            <a:pPr marL="0" indent="0">
              <a:buNone/>
              <a:defRPr b="1"/>
            </a:pPr>
            <a:endParaRPr lang="en-US" sz="2000" dirty="0"/>
          </a:p>
          <a:p>
            <a:pPr marL="0" indent="0">
              <a:buNone/>
              <a:defRPr b="1"/>
            </a:pPr>
            <a:r>
              <a:rPr lang="en-US" sz="2400" dirty="0"/>
              <a:t>Mobile: </a:t>
            </a:r>
          </a:p>
          <a:p>
            <a:pPr marL="0" indent="0">
              <a:buNone/>
              <a:defRPr b="1"/>
            </a:pPr>
            <a:r>
              <a:rPr lang="en-US" sz="2400" dirty="0"/>
              <a:t>9848006201 / 9966025299</a:t>
            </a:r>
          </a:p>
          <a:p>
            <a:pPr marL="0" indent="0">
              <a:buNone/>
              <a:defRPr b="1"/>
            </a:pPr>
            <a:endParaRPr lang="en-US" sz="2400" dirty="0"/>
          </a:p>
          <a:p>
            <a:pPr marL="0" indent="0">
              <a:buNone/>
              <a:defRPr b="1"/>
            </a:pPr>
            <a:r>
              <a:rPr lang="en-US" sz="2400" dirty="0"/>
              <a:t>Email: </a:t>
            </a:r>
          </a:p>
          <a:p>
            <a:pPr marL="0" indent="0">
              <a:buNone/>
              <a:defRPr b="1"/>
            </a:pPr>
            <a:r>
              <a:rPr lang="en-US" sz="2400" dirty="0">
                <a:hlinkClick r:id="rId3"/>
              </a:rPr>
              <a:t>admin@llokeshh.com</a:t>
            </a:r>
            <a:r>
              <a:rPr lang="en-US" sz="2400" dirty="0"/>
              <a:t> / </a:t>
            </a:r>
            <a:r>
              <a:rPr lang="en-US" sz="2400" dirty="0">
                <a:hlinkClick r:id="rId4"/>
              </a:rPr>
              <a:t>lokesh.dewangan@gmail.com</a:t>
            </a:r>
            <a:endParaRPr lang="en-US" sz="2400" dirty="0"/>
          </a:p>
          <a:p>
            <a:pPr marL="0" indent="0">
              <a:buNone/>
              <a:defRPr b="1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28436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/>
            </a:pPr>
            <a:r>
              <a:rPr dirty="0"/>
              <a:t>Overview of GST compliance: GST aims to simplify indirect taxation by ensuring transparency and traceability of transactions.</a:t>
            </a:r>
          </a:p>
          <a:p>
            <a:pPr>
              <a:defRPr sz="2000"/>
            </a:pPr>
            <a:r>
              <a:rPr dirty="0"/>
              <a:t>Importance of TDS and TCS: TDS and TCS are control mechanisms that ensure tax is collected at the source of transaction.</a:t>
            </a:r>
          </a:p>
          <a:p>
            <a:pPr>
              <a:defRPr sz="2000"/>
            </a:pPr>
            <a:r>
              <a:rPr dirty="0"/>
              <a:t>Objectives of the presentation: The presentation aims to explain provisions, practical implications, and best practices.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Legal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/>
            </a:pPr>
            <a:r>
              <a:rPr dirty="0"/>
              <a:t>Section 51 – TDS: Mandates certain entities to deduct tax at source when making payments to suppliers.</a:t>
            </a:r>
          </a:p>
          <a:p>
            <a:pPr>
              <a:defRPr sz="2000"/>
            </a:pPr>
            <a:r>
              <a:rPr dirty="0"/>
              <a:t>Section 52 – TCS: Requires e-commerce operators to collect tax at source from suppliers on their platform.</a:t>
            </a:r>
          </a:p>
          <a:p>
            <a:pPr>
              <a:defRPr sz="2000"/>
            </a:pPr>
            <a:r>
              <a:rPr dirty="0"/>
              <a:t>Applicable from 1st October 2018: Both provisions came into force from 1st October 2018, as per government notification.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TDS – Applicability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2000"/>
            </a:pPr>
            <a:r>
              <a:rPr dirty="0" err="1"/>
              <a:t>Deductors</a:t>
            </a:r>
            <a:r>
              <a:rPr dirty="0"/>
              <a:t>: Government departments, local authorities,</a:t>
            </a:r>
            <a:r>
              <a:rPr lang="en-US" dirty="0"/>
              <a:t> PSU, Authority or board setup by parliament where, Government holds 51% control</a:t>
            </a:r>
            <a:r>
              <a:rPr dirty="0"/>
              <a:t> and notified entities are liable to deduct TDS.</a:t>
            </a:r>
          </a:p>
          <a:p>
            <a:pPr>
              <a:defRPr sz="2000"/>
            </a:pPr>
            <a:r>
              <a:rPr dirty="0"/>
              <a:t>Contract Threshold: Applicable when total contract value (not individual invoice) exceeds ₹2.5 lakh.</a:t>
            </a:r>
          </a:p>
          <a:p>
            <a:pPr>
              <a:defRPr sz="2000"/>
            </a:pPr>
            <a:r>
              <a:rPr dirty="0"/>
              <a:t>Rate: Deduction at 2% (1% CGST + 1% SGST) or 2% IGST for interstate transactions.</a:t>
            </a:r>
            <a:endParaRPr lang="en-US" dirty="0"/>
          </a:p>
          <a:p>
            <a:pPr>
              <a:defRPr sz="2000"/>
            </a:pPr>
            <a:endParaRPr lang="en-IN" dirty="0"/>
          </a:p>
          <a:p>
            <a:pPr>
              <a:defRPr sz="2000"/>
            </a:pPr>
            <a:r>
              <a:rPr lang="en-US" dirty="0"/>
              <a:t>Latest Updates</a:t>
            </a:r>
          </a:p>
          <a:p>
            <a:pPr>
              <a:defRPr sz="2000"/>
            </a:pPr>
            <a:r>
              <a:rPr lang="en-US" dirty="0"/>
              <a:t>September 2024</a:t>
            </a:r>
          </a:p>
          <a:p>
            <a:pPr>
              <a:defRPr sz="2000"/>
            </a:pPr>
            <a:r>
              <a:rPr lang="en-US" dirty="0"/>
              <a:t>From 10th October, 2024, registered persons receiving metal scrap (classified under Chapters 72 to 81 of the Customs Tariff Act, 1975) from other GST-registered persons must deduct TDS under GST.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TDS – Compliance &amp;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2000"/>
            </a:pPr>
            <a:r>
              <a:rPr dirty="0"/>
              <a:t>GSTR-7: TDS </a:t>
            </a:r>
            <a:r>
              <a:rPr dirty="0" err="1"/>
              <a:t>deductors</a:t>
            </a:r>
            <a:r>
              <a:rPr dirty="0"/>
              <a:t> must file monthly return in GSTR-7 disclosing deducted and paid amounts.</a:t>
            </a:r>
          </a:p>
          <a:p>
            <a:pPr>
              <a:defRPr sz="2000"/>
            </a:pPr>
            <a:r>
              <a:rPr dirty="0"/>
              <a:t>Due Date: Due on or before the 10th of the succeeding month to avoid late fees and interest.</a:t>
            </a:r>
          </a:p>
          <a:p>
            <a:pPr>
              <a:defRPr sz="2000"/>
            </a:pPr>
            <a:r>
              <a:rPr dirty="0"/>
              <a:t>GSTR-7A Certificate: GSTR-7A auto-generated and issued to </a:t>
            </a:r>
            <a:r>
              <a:rPr dirty="0" err="1"/>
              <a:t>deductees</a:t>
            </a:r>
            <a:r>
              <a:rPr dirty="0"/>
              <a:t> as proof of TDS deducted.</a:t>
            </a:r>
            <a:endParaRPr lang="en-US" dirty="0"/>
          </a:p>
          <a:p>
            <a:pPr>
              <a:defRPr sz="2000"/>
            </a:pPr>
            <a:endParaRPr lang="en-US" dirty="0"/>
          </a:p>
          <a:p>
            <a:pPr>
              <a:defRPr sz="2000"/>
            </a:pPr>
            <a:r>
              <a:rPr lang="en-US" b="1" dirty="0"/>
              <a:t>10th July 2024</a:t>
            </a:r>
          </a:p>
          <a:p>
            <a:pPr>
              <a:defRPr sz="2000"/>
            </a:pPr>
            <a:r>
              <a:rPr lang="en-US" dirty="0"/>
              <a:t>The CBIC released CGST Notification No. 12/2024 dated 10th July 2024 amending the format of the GSTR-7 return, to allow invoice-level reporting. Taxpayers are required to report the invoice/document details, the amount paid to the </a:t>
            </a:r>
            <a:r>
              <a:rPr lang="en-US" dirty="0" err="1"/>
              <a:t>deductee</a:t>
            </a:r>
            <a:r>
              <a:rPr lang="en-US" dirty="0"/>
              <a:t> liable for TDS, the TDS amount, the value of the transaction, and IGST/CGST/SGST details.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TCS – Applicability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/>
            </a:pPr>
            <a:r>
              <a:rPr dirty="0"/>
              <a:t>Who Collects: E-commerce operators like Amazon, Flipkart must collect TCS on supplies through their portals.</a:t>
            </a:r>
          </a:p>
          <a:p>
            <a:pPr>
              <a:defRPr sz="2000"/>
            </a:pPr>
            <a:r>
              <a:rPr dirty="0"/>
              <a:t>When Applicable: Applicable on taxable supplies made by suppliers registered on the platform.</a:t>
            </a:r>
          </a:p>
          <a:p>
            <a:pPr>
              <a:defRPr sz="2000"/>
            </a:pPr>
            <a:r>
              <a:rPr dirty="0"/>
              <a:t>Rate: 1% of net taxable supplies (0.5% CGST + 0.5% SGST) or 1% IGST for interstate.</a:t>
            </a:r>
            <a:endParaRPr lang="en-US" dirty="0"/>
          </a:p>
          <a:p>
            <a:pPr>
              <a:defRPr sz="2000"/>
            </a:pPr>
            <a:r>
              <a:rPr lang="en-IN" b="1" dirty="0"/>
              <a:t>Note: </a:t>
            </a:r>
            <a:r>
              <a:rPr lang="en-IN" dirty="0"/>
              <a:t>Rate reduced to 0.5% effective 10</a:t>
            </a:r>
            <a:r>
              <a:rPr lang="en-IN" baseline="30000" dirty="0"/>
              <a:t>th</a:t>
            </a:r>
            <a:r>
              <a:rPr lang="en-IN" dirty="0"/>
              <a:t> July 2024 vide CGST notification no. 15/2024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TCS – Return &amp;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Form GSTR-8: Monthly return to be filed by e-commerce operators detailing collected TCS.</a:t>
            </a:r>
          </a:p>
          <a:p>
            <a:pPr>
              <a:defRPr sz="2000"/>
            </a:pPr>
            <a:r>
              <a:t>Due Date: Due by 10th of the next month; failure results in late fees and interest.</a:t>
            </a:r>
          </a:p>
          <a:p>
            <a:pPr>
              <a:defRPr sz="2000"/>
            </a:pPr>
            <a:r>
              <a:t>Supplier Ledger: TCS gets auto-populated in supplier’s electronic cash ledger for tax payment.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Interplay with ITC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Crediting TDS/TCS: Credited to supplier’s electronic cash ledger, not credit ledger.</a:t>
            </a:r>
          </a:p>
          <a:p>
            <a:pPr>
              <a:defRPr sz="2000"/>
            </a:pPr>
            <a:r>
              <a:t>Usage: Used to discharge output tax liability via cash payment.</a:t>
            </a:r>
          </a:p>
          <a:p>
            <a:pPr>
              <a:defRPr sz="2000"/>
            </a:pPr>
            <a:r>
              <a:t>Benefit: Though not ITC, it improves cash flow for suppliers.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Timely Compliance: Avoid penalties and interest by filing returns and depositing tax within due dates.</a:t>
            </a:r>
          </a:p>
          <a:p>
            <a:pPr>
              <a:defRPr sz="2000"/>
            </a:pPr>
            <a:r>
              <a:t>Reconciliation: Monthly reconciliation of deducted/collected amounts with 2A and cash ledger.</a:t>
            </a:r>
          </a:p>
          <a:p>
            <a:pPr>
              <a:defRPr sz="2000"/>
            </a:pPr>
            <a:r>
              <a:t>Vendor Communication: Maintain proactive communication with vendors/platforms for clarity and accuracy.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976</Words>
  <Application>Microsoft Office PowerPoint</Application>
  <PresentationFormat>On-screen Show (4:3)</PresentationFormat>
  <Paragraphs>113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Arial</vt:lpstr>
      <vt:lpstr>Calibri</vt:lpstr>
      <vt:lpstr>Office Theme</vt:lpstr>
      <vt:lpstr>TDS &amp; TCS under GST – A Practical Overview</vt:lpstr>
      <vt:lpstr>Introduction</vt:lpstr>
      <vt:lpstr>Legal Provisions</vt:lpstr>
      <vt:lpstr>TDS – Applicability</vt:lpstr>
      <vt:lpstr>TDS – Compliance &amp; Return</vt:lpstr>
      <vt:lpstr>TCS – Applicability</vt:lpstr>
      <vt:lpstr>TCS – Return &amp; Compliance</vt:lpstr>
      <vt:lpstr>Interplay with ITC</vt:lpstr>
      <vt:lpstr>Best Practices</vt:lpstr>
      <vt:lpstr>Summary &amp; Takeaways</vt:lpstr>
      <vt:lpstr>TDS under GST</vt:lpstr>
      <vt:lpstr>Case Study 1 – TDS Mismatch Resolution</vt:lpstr>
      <vt:lpstr>Case Study 2 – TCS on E-commerce Sales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Llokeshh Kumar Dewangan</cp:lastModifiedBy>
  <cp:revision>6</cp:revision>
  <dcterms:created xsi:type="dcterms:W3CDTF">2013-01-27T09:14:16Z</dcterms:created>
  <dcterms:modified xsi:type="dcterms:W3CDTF">2025-06-04T11:02:21Z</dcterms:modified>
  <cp:category/>
</cp:coreProperties>
</file>