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Layouts/slideLayout39.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autoCompressPictures="0">
  <p:sldMasterIdLst>
    <p:sldMasterId id="2147483648" r:id="rId1"/>
  </p:sldMasterIdLst>
  <p:notesMasterIdLst>
    <p:notesMasterId r:id="rId55"/>
  </p:notesMasterIdLst>
  <p:handoutMasterIdLst>
    <p:handoutMasterId r:id="rId56"/>
  </p:handoutMasterIdLst>
  <p:sldIdLst>
    <p:sldId id="325" r:id="rId2"/>
    <p:sldId id="323" r:id="rId3"/>
    <p:sldId id="262" r:id="rId4"/>
    <p:sldId id="263" r:id="rId5"/>
    <p:sldId id="264" r:id="rId6"/>
    <p:sldId id="303" r:id="rId7"/>
    <p:sldId id="265" r:id="rId8"/>
    <p:sldId id="266" r:id="rId9"/>
    <p:sldId id="267" r:id="rId10"/>
    <p:sldId id="268"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05" r:id="rId43"/>
    <p:sldId id="304" r:id="rId44"/>
    <p:sldId id="306" r:id="rId45"/>
    <p:sldId id="307" r:id="rId46"/>
    <p:sldId id="259" r:id="rId47"/>
    <p:sldId id="260" r:id="rId48"/>
    <p:sldId id="261" r:id="rId49"/>
    <p:sldId id="308" r:id="rId50"/>
    <p:sldId id="309" r:id="rId51"/>
    <p:sldId id="310" r:id="rId52"/>
    <p:sldId id="311" r:id="rId53"/>
    <p:sldId id="2147473540" r:id="rId54"/>
  </p:sldIdLst>
  <p:sldSz cx="14630400" cy="8229600"/>
  <p:notesSz cx="8229600" cy="14630400"/>
  <p:embeddedFontLst>
    <p:embeddedFont>
      <p:font typeface="Calibri" pitchFamily="34" charset="0"/>
      <p:regular r:id="rId57"/>
      <p:bold r:id="rId58"/>
      <p:italic r:id="rId59"/>
      <p:boldItalic r:id="rId60"/>
    </p:embeddedFont>
    <p:embeddedFont>
      <p:font typeface="Angsana New" pitchFamily="18" charset="-34"/>
      <p:regular r:id="rId61"/>
      <p:bold r:id="rId62"/>
      <p:italic r:id="rId63"/>
      <p:boldItalic r:id="rId64"/>
    </p:embeddedFont>
    <p:embeddedFont>
      <p:font typeface="Crimson Pro Semi Bold" charset="0"/>
      <p:regular r:id="rId65"/>
    </p:embeddedFont>
    <p:embeddedFont>
      <p:font typeface="Heebo" charset="-79"/>
      <p:regular r:id="rId66"/>
      <p:bold r:id="rId67"/>
    </p:embeddedFont>
    <p:embeddedFont>
      <p:font typeface="Calibri Light" pitchFamily="34" charset="0"/>
      <p:regular r:id="rId68"/>
      <p:italic r:id="rId6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B6FC4"/>
    <a:srgbClr val="F2EEE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11"/>
    <p:restoredTop sz="94610"/>
  </p:normalViewPr>
  <p:slideViewPr>
    <p:cSldViewPr snapToGrid="0" snapToObjects="1">
      <p:cViewPr varScale="1">
        <p:scale>
          <a:sx n="61" d="100"/>
          <a:sy n="61" d="100"/>
        </p:scale>
        <p:origin x="-564" y="-84"/>
      </p:cViewPr>
      <p:guideLst>
        <p:guide orient="horz" pos="2592"/>
        <p:guide pos="4608"/>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63" Type="http://schemas.openxmlformats.org/officeDocument/2006/relationships/font" Target="fonts/font7.fntdata"/><Relationship Id="rId68" Type="http://schemas.openxmlformats.org/officeDocument/2006/relationships/font" Target="fonts/font12.fntdata"/><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2.fntdata"/><Relationship Id="rId66"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1.fntdata"/><Relationship Id="rId61"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4.fntdata"/><Relationship Id="rId65" Type="http://schemas.openxmlformats.org/officeDocument/2006/relationships/font" Target="fonts/font9.fntdata"/><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64" Type="http://schemas.openxmlformats.org/officeDocument/2006/relationships/font" Target="fonts/font8.fntdata"/><Relationship Id="rId69" Type="http://schemas.openxmlformats.org/officeDocument/2006/relationships/font" Target="fonts/font13.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3.fntdata"/><Relationship Id="rId67"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6.fntdata"/><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12B446FA-8692-39EA-54CB-44D7DBDC88E3}"/>
              </a:ext>
            </a:extLst>
          </p:cNvPr>
          <p:cNvSpPr>
            <a:spLocks noGrp="1"/>
          </p:cNvSpPr>
          <p:nvPr>
            <p:ph type="hdr" sz="quarter"/>
          </p:nvPr>
        </p:nvSpPr>
        <p:spPr>
          <a:xfrm>
            <a:off x="0" y="0"/>
            <a:ext cx="3565525" cy="733425"/>
          </a:xfrm>
          <a:prstGeom prst="rect">
            <a:avLst/>
          </a:prstGeom>
        </p:spPr>
        <p:txBody>
          <a:bodyPr vert="horz" lIns="91440" tIns="45720" rIns="91440" bIns="45720" rtlCol="0"/>
          <a:lstStyle>
            <a:lvl1pPr algn="l">
              <a:defRPr sz="1200"/>
            </a:lvl1pPr>
          </a:lstStyle>
          <a:p>
            <a:endParaRPr lang="en-IN"/>
          </a:p>
        </p:txBody>
      </p:sp>
      <p:sp>
        <p:nvSpPr>
          <p:cNvPr id="3" name="Date Placeholder 2">
            <a:extLst>
              <a:ext uri="{FF2B5EF4-FFF2-40B4-BE49-F238E27FC236}">
                <a16:creationId xmlns:a16="http://schemas.microsoft.com/office/drawing/2014/main" xmlns="" id="{FFE7200E-C8D9-0ED3-D24D-81C90FA6D931}"/>
              </a:ext>
            </a:extLst>
          </p:cNvPr>
          <p:cNvSpPr>
            <a:spLocks noGrp="1"/>
          </p:cNvSpPr>
          <p:nvPr>
            <p:ph type="dt" sz="quarter" idx="1"/>
          </p:nvPr>
        </p:nvSpPr>
        <p:spPr>
          <a:xfrm>
            <a:off x="4660900" y="0"/>
            <a:ext cx="3567113" cy="733425"/>
          </a:xfrm>
          <a:prstGeom prst="rect">
            <a:avLst/>
          </a:prstGeom>
        </p:spPr>
        <p:txBody>
          <a:bodyPr vert="horz" lIns="91440" tIns="45720" rIns="91440" bIns="45720" rtlCol="0"/>
          <a:lstStyle>
            <a:lvl1pPr algn="r">
              <a:defRPr sz="1200"/>
            </a:lvl1pPr>
          </a:lstStyle>
          <a:p>
            <a:fld id="{CFB95DFC-E893-4353-80E5-469C55A57408}" type="datetimeFigureOut">
              <a:rPr lang="en-IN" smtClean="0"/>
              <a:pPr/>
              <a:t>01-04-2025</a:t>
            </a:fld>
            <a:endParaRPr lang="en-IN"/>
          </a:p>
        </p:txBody>
      </p:sp>
      <p:sp>
        <p:nvSpPr>
          <p:cNvPr id="4" name="Footer Placeholder 3">
            <a:extLst>
              <a:ext uri="{FF2B5EF4-FFF2-40B4-BE49-F238E27FC236}">
                <a16:creationId xmlns:a16="http://schemas.microsoft.com/office/drawing/2014/main" xmlns="" id="{33A3E00A-58DA-D625-DFF4-F204F25A38AE}"/>
              </a:ext>
            </a:extLst>
          </p:cNvPr>
          <p:cNvSpPr>
            <a:spLocks noGrp="1"/>
          </p:cNvSpPr>
          <p:nvPr>
            <p:ph type="ftr" sz="quarter" idx="2"/>
          </p:nvPr>
        </p:nvSpPr>
        <p:spPr>
          <a:xfrm>
            <a:off x="0" y="13896975"/>
            <a:ext cx="3565525" cy="733425"/>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a:extLst>
              <a:ext uri="{FF2B5EF4-FFF2-40B4-BE49-F238E27FC236}">
                <a16:creationId xmlns:a16="http://schemas.microsoft.com/office/drawing/2014/main" xmlns="" id="{1DA96EA0-3B0F-5D9E-919C-4165287B4142}"/>
              </a:ext>
            </a:extLst>
          </p:cNvPr>
          <p:cNvSpPr>
            <a:spLocks noGrp="1"/>
          </p:cNvSpPr>
          <p:nvPr>
            <p:ph type="sldNum" sz="quarter" idx="3"/>
          </p:nvPr>
        </p:nvSpPr>
        <p:spPr>
          <a:xfrm>
            <a:off x="4660900" y="13896975"/>
            <a:ext cx="3567113" cy="733425"/>
          </a:xfrm>
          <a:prstGeom prst="rect">
            <a:avLst/>
          </a:prstGeom>
        </p:spPr>
        <p:txBody>
          <a:bodyPr vert="horz" lIns="91440" tIns="45720" rIns="91440" bIns="45720" rtlCol="0" anchor="b"/>
          <a:lstStyle>
            <a:lvl1pPr algn="r">
              <a:defRPr sz="1200"/>
            </a:lvl1pPr>
          </a:lstStyle>
          <a:p>
            <a:fld id="{4CC1B051-36BF-45BB-824B-2DA2A95DE0D3}" type="slidenum">
              <a:rPr lang="en-IN" smtClean="0"/>
              <a:pPr/>
              <a:t>‹#›</a:t>
            </a:fld>
            <a:endParaRPr lang="en-IN"/>
          </a:p>
        </p:txBody>
      </p:sp>
    </p:spTree>
    <p:extLst>
      <p:ext uri="{BB962C8B-B14F-4D97-AF65-F5344CB8AC3E}">
        <p14:creationId xmlns:p14="http://schemas.microsoft.com/office/powerpoint/2010/main" xmlns="" val="373213858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40670280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1024086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1024086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1024086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1024086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1024086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10240869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10240869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10240869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10240869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10240869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10240869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10240869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10240869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10240869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10240869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10240869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10240869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10240869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10240869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10240869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10240869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10240869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10240869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10240869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lide 15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lide 16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lide 17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lide 18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lide 19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lide 20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lide 21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lide 22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lide 23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lide 24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lide 25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lide 26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lide 27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lide 28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lide 29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lide 30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Slide 31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Slide 32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Slide 33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Slide 34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Slide 35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Slide 36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Slide 37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lide 38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lide 39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lide 40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Slide 41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Slide 42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Slide 43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Slide 44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Slide 45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Slide 46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346836"/>
            <a:ext cx="10972800" cy="2865120"/>
          </a:xfrm>
        </p:spPr>
        <p:txBody>
          <a:bodyPr anchor="b"/>
          <a:lstStyle>
            <a:lvl1pPr algn="ctr">
              <a:defRPr sz="7200"/>
            </a:lvl1pPr>
          </a:lstStyle>
          <a:p>
            <a:r>
              <a:rPr lang="en-US"/>
              <a:t>Click to edit Master title style</a:t>
            </a:r>
            <a:endParaRPr lang="en-US" dirty="0"/>
          </a:p>
        </p:txBody>
      </p:sp>
      <p:sp>
        <p:nvSpPr>
          <p:cNvPr id="3" name="Subtitle 2"/>
          <p:cNvSpPr>
            <a:spLocks noGrp="1"/>
          </p:cNvSpPr>
          <p:nvPr>
            <p:ph type="subTitle" idx="1"/>
          </p:nvPr>
        </p:nvSpPr>
        <p:spPr>
          <a:xfrm>
            <a:off x="1828800" y="4322446"/>
            <a:ext cx="10972800" cy="1986914"/>
          </a:xfr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9DF3DB5-CD49-4B32-8684-19BA86FF1716}" type="datetime1">
              <a:rPr lang="en-IN" smtClean="0"/>
              <a:pPr/>
              <a:t>01-04-2025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C5559C9-335E-41BC-812C-CA8E9B336414}" type="slidenum">
              <a:rPr lang="en-IN" smtClean="0"/>
              <a:pPr/>
              <a:t>‹#›</a:t>
            </a:fld>
            <a:endParaRPr lang="en-IN"/>
          </a:p>
        </p:txBody>
      </p:sp>
    </p:spTree>
    <p:extLst>
      <p:ext uri="{BB962C8B-B14F-4D97-AF65-F5344CB8AC3E}">
        <p14:creationId xmlns:p14="http://schemas.microsoft.com/office/powerpoint/2010/main" xmlns="" val="33485548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F5A5CC-92A1-41A7-B213-87D6871E997F}" type="datetime1">
              <a:rPr lang="en-IN" smtClean="0"/>
              <a:pPr/>
              <a:t>01-04-2025</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FC5559C9-335E-41BC-812C-CA8E9B336414}" type="slidenum">
              <a:rPr lang="en-IN" smtClean="0"/>
              <a:pPr/>
              <a:t>‹#›</a:t>
            </a:fld>
            <a:endParaRPr lang="en-IN"/>
          </a:p>
        </p:txBody>
      </p:sp>
    </p:spTree>
    <p:extLst>
      <p:ext uri="{BB962C8B-B14F-4D97-AF65-F5344CB8AC3E}">
        <p14:creationId xmlns:p14="http://schemas.microsoft.com/office/powerpoint/2010/main" xmlns="" val="38011269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9.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5.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3.png"/><Relationship Id="rId5" Type="http://schemas.openxmlformats.org/officeDocument/2006/relationships/hyperlink" Target="Draft%20LFAR%20Checklist%202014.xlsx" TargetMode="Externa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7.xml"/><Relationship Id="rId5" Type="http://schemas.openxmlformats.org/officeDocument/2006/relationships/image" Target="../media/image21.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3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33.xml"/><Relationship Id="rId5" Type="http://schemas.openxmlformats.org/officeDocument/2006/relationships/image" Target="../media/image28.png"/><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34.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38.xml"/><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9.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40.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2.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43.xml"/><Relationship Id="rId4" Type="http://schemas.openxmlformats.org/officeDocument/2006/relationships/image" Target="../media/image38.pn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6.xml"/><Relationship Id="rId1" Type="http://schemas.openxmlformats.org/officeDocument/2006/relationships/slideLayout" Target="../slideLayouts/slideLayout44.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7.xml"/><Relationship Id="rId1" Type="http://schemas.openxmlformats.org/officeDocument/2006/relationships/slideLayout" Target="../slideLayouts/slideLayout45.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6.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9.xml"/><Relationship Id="rId1" Type="http://schemas.openxmlformats.org/officeDocument/2006/relationships/slideLayout" Target="../slideLayouts/slideLayout4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4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6.xml"/><Relationship Id="rId1" Type="http://schemas.openxmlformats.org/officeDocument/2006/relationships/slideLayout" Target="../slideLayouts/slideLayout8.xml"/><Relationship Id="rId4" Type="http://schemas.openxmlformats.org/officeDocument/2006/relationships/image" Target="../media/image4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7.xml"/><Relationship Id="rId1" Type="http://schemas.openxmlformats.org/officeDocument/2006/relationships/slideLayout" Target="../slideLayouts/slideLayout9.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9.xml"/><Relationship Id="rId1" Type="http://schemas.openxmlformats.org/officeDocument/2006/relationships/slideLayout" Target="../slideLayouts/slideLayout11.xml"/><Relationship Id="rId5" Type="http://schemas.openxmlformats.org/officeDocument/2006/relationships/image" Target="../media/image56.png"/><Relationship Id="rId4" Type="http://schemas.openxmlformats.org/officeDocument/2006/relationships/image" Target="../media/image55.png"/></Relationships>
</file>

<file path=ppt/slides/_rels/slide53.xml.rels><?xml version="1.0" encoding="UTF-8" standalone="yes"?>
<Relationships xmlns="http://schemas.openxmlformats.org/package/2006/relationships"><Relationship Id="rId2" Type="http://schemas.openxmlformats.org/officeDocument/2006/relationships/hyperlink" Target="mailto:deepakladda@gmail.com" TargetMode="External"/><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22404F4E-612A-82D0-14A9-46459B3DA4D4}"/>
              </a:ext>
            </a:extLst>
          </p:cNvPr>
          <p:cNvGrpSpPr>
            <a:grpSpLocks/>
          </p:cNvGrpSpPr>
          <p:nvPr/>
        </p:nvGrpSpPr>
        <p:grpSpPr>
          <a:xfrm>
            <a:off x="2" y="2"/>
            <a:ext cx="4431030" cy="3443478"/>
            <a:chOff x="0" y="0"/>
            <a:chExt cx="3692525" cy="2869565"/>
          </a:xfrm>
        </p:grpSpPr>
        <p:sp>
          <p:nvSpPr>
            <p:cNvPr id="5" name="Graphic 7">
              <a:extLst>
                <a:ext uri="{FF2B5EF4-FFF2-40B4-BE49-F238E27FC236}">
                  <a16:creationId xmlns:a16="http://schemas.microsoft.com/office/drawing/2014/main" xmlns="" id="{B9FCF8B9-4150-918A-9521-BAF7A8F20104}"/>
                </a:ext>
              </a:extLst>
            </p:cNvPr>
            <p:cNvSpPr/>
            <p:nvPr/>
          </p:nvSpPr>
          <p:spPr>
            <a:xfrm>
              <a:off x="31" y="11"/>
              <a:ext cx="3692525" cy="2869565"/>
            </a:xfrm>
            <a:custGeom>
              <a:avLst/>
              <a:gdLst/>
              <a:ahLst/>
              <a:cxnLst/>
              <a:rect l="l" t="t" r="r" b="b"/>
              <a:pathLst>
                <a:path w="3692525" h="2869565">
                  <a:moveTo>
                    <a:pt x="1199553" y="1732229"/>
                  </a:moveTo>
                  <a:lnTo>
                    <a:pt x="600138" y="1099870"/>
                  </a:lnTo>
                  <a:lnTo>
                    <a:pt x="0" y="1668754"/>
                  </a:lnTo>
                  <a:lnTo>
                    <a:pt x="0" y="2869298"/>
                  </a:lnTo>
                  <a:lnTo>
                    <a:pt x="1199553" y="1732229"/>
                  </a:lnTo>
                  <a:close/>
                </a:path>
                <a:path w="3692525" h="2869565">
                  <a:moveTo>
                    <a:pt x="3691966" y="0"/>
                  </a:moveTo>
                  <a:lnTo>
                    <a:pt x="2311323" y="0"/>
                  </a:lnTo>
                  <a:lnTo>
                    <a:pt x="2296909" y="1099794"/>
                  </a:lnTo>
                  <a:lnTo>
                    <a:pt x="3691966" y="0"/>
                  </a:lnTo>
                  <a:close/>
                </a:path>
              </a:pathLst>
            </a:custGeom>
            <a:solidFill>
              <a:srgbClr val="0070C0"/>
            </a:solidFill>
          </p:spPr>
          <p:txBody>
            <a:bodyPr wrap="square" lIns="0" tIns="0" rIns="0" bIns="0" rtlCol="0">
              <a:prstTxWarp prst="textNoShape">
                <a:avLst/>
              </a:prstTxWarp>
              <a:noAutofit/>
            </a:bodyPr>
            <a:lstStyle/>
            <a:p>
              <a:endParaRPr lang="en-IN" sz="2160"/>
            </a:p>
          </p:txBody>
        </p:sp>
        <p:sp>
          <p:nvSpPr>
            <p:cNvPr id="6" name="Graphic 8">
              <a:extLst>
                <a:ext uri="{FF2B5EF4-FFF2-40B4-BE49-F238E27FC236}">
                  <a16:creationId xmlns:a16="http://schemas.microsoft.com/office/drawing/2014/main" xmlns="" id="{D04D864F-0DE4-9C79-643D-40D6D96438F6}"/>
                </a:ext>
              </a:extLst>
            </p:cNvPr>
            <p:cNvSpPr/>
            <p:nvPr/>
          </p:nvSpPr>
          <p:spPr>
            <a:xfrm>
              <a:off x="0" y="0"/>
              <a:ext cx="2409825" cy="2038985"/>
            </a:xfrm>
            <a:custGeom>
              <a:avLst/>
              <a:gdLst/>
              <a:ahLst/>
              <a:cxnLst/>
              <a:rect l="l" t="t" r="r" b="b"/>
              <a:pathLst>
                <a:path w="2409825" h="2038985">
                  <a:moveTo>
                    <a:pt x="2409350" y="0"/>
                  </a:moveTo>
                  <a:lnTo>
                    <a:pt x="2337712" y="2038444"/>
                  </a:lnTo>
                  <a:lnTo>
                    <a:pt x="0" y="18625"/>
                  </a:lnTo>
                  <a:lnTo>
                    <a:pt x="101791" y="0"/>
                  </a:lnTo>
                  <a:lnTo>
                    <a:pt x="2409350" y="0"/>
                  </a:lnTo>
                  <a:close/>
                </a:path>
              </a:pathLst>
            </a:custGeom>
            <a:solidFill>
              <a:srgbClr val="002060"/>
            </a:solidFill>
          </p:spPr>
          <p:txBody>
            <a:bodyPr wrap="square" lIns="0" tIns="0" rIns="0" bIns="0" rtlCol="0">
              <a:prstTxWarp prst="textNoShape">
                <a:avLst/>
              </a:prstTxWarp>
              <a:noAutofit/>
            </a:bodyPr>
            <a:lstStyle/>
            <a:p>
              <a:endParaRPr lang="en-IN" sz="2160" dirty="0"/>
            </a:p>
          </p:txBody>
        </p:sp>
      </p:grpSp>
      <p:grpSp>
        <p:nvGrpSpPr>
          <p:cNvPr id="7" name="Group 6">
            <a:extLst>
              <a:ext uri="{FF2B5EF4-FFF2-40B4-BE49-F238E27FC236}">
                <a16:creationId xmlns:a16="http://schemas.microsoft.com/office/drawing/2014/main" xmlns="" id="{726DB538-1B5C-09AE-8B9F-316B4EB2515D}"/>
              </a:ext>
            </a:extLst>
          </p:cNvPr>
          <p:cNvGrpSpPr>
            <a:grpSpLocks/>
          </p:cNvGrpSpPr>
          <p:nvPr/>
        </p:nvGrpSpPr>
        <p:grpSpPr>
          <a:xfrm>
            <a:off x="2926080" y="4322446"/>
            <a:ext cx="11704320" cy="3905250"/>
            <a:chOff x="0" y="7"/>
            <a:chExt cx="9754205" cy="3425825"/>
          </a:xfrm>
        </p:grpSpPr>
        <p:sp>
          <p:nvSpPr>
            <p:cNvPr id="8" name="Graphic 2">
              <a:extLst>
                <a:ext uri="{FF2B5EF4-FFF2-40B4-BE49-F238E27FC236}">
                  <a16:creationId xmlns:a16="http://schemas.microsoft.com/office/drawing/2014/main" xmlns="" id="{4FA7E50F-027C-BF74-25DB-234286AA905B}"/>
                </a:ext>
              </a:extLst>
            </p:cNvPr>
            <p:cNvSpPr/>
            <p:nvPr/>
          </p:nvSpPr>
          <p:spPr>
            <a:xfrm>
              <a:off x="0" y="7"/>
              <a:ext cx="9753600" cy="3425825"/>
            </a:xfrm>
            <a:custGeom>
              <a:avLst/>
              <a:gdLst/>
              <a:ahLst/>
              <a:cxnLst/>
              <a:rect l="l" t="t" r="r" b="b"/>
              <a:pathLst>
                <a:path w="9753600" h="3425825">
                  <a:moveTo>
                    <a:pt x="9753587" y="2872803"/>
                  </a:moveTo>
                  <a:lnTo>
                    <a:pt x="9753473" y="0"/>
                  </a:lnTo>
                  <a:lnTo>
                    <a:pt x="8243227" y="1436408"/>
                  </a:lnTo>
                  <a:lnTo>
                    <a:pt x="9753448" y="2872803"/>
                  </a:lnTo>
                  <a:lnTo>
                    <a:pt x="8653132" y="2872803"/>
                  </a:lnTo>
                  <a:lnTo>
                    <a:pt x="8133512" y="2293924"/>
                  </a:lnTo>
                  <a:lnTo>
                    <a:pt x="7613891" y="2872803"/>
                  </a:lnTo>
                  <a:lnTo>
                    <a:pt x="0" y="2872803"/>
                  </a:lnTo>
                  <a:lnTo>
                    <a:pt x="0" y="3425253"/>
                  </a:lnTo>
                  <a:lnTo>
                    <a:pt x="9753587" y="3425253"/>
                  </a:lnTo>
                  <a:lnTo>
                    <a:pt x="9753587" y="2872803"/>
                  </a:lnTo>
                  <a:close/>
                </a:path>
              </a:pathLst>
            </a:custGeom>
            <a:solidFill>
              <a:srgbClr val="0070C0"/>
            </a:solidFill>
          </p:spPr>
          <p:txBody>
            <a:bodyPr wrap="square" lIns="0" tIns="0" rIns="0" bIns="0" rtlCol="0">
              <a:prstTxWarp prst="textNoShape">
                <a:avLst/>
              </a:prstTxWarp>
              <a:noAutofit/>
            </a:bodyPr>
            <a:lstStyle/>
            <a:p>
              <a:endParaRPr lang="en-IN" sz="2160" dirty="0"/>
            </a:p>
          </p:txBody>
        </p:sp>
        <p:sp>
          <p:nvSpPr>
            <p:cNvPr id="9" name="Graphic 3">
              <a:extLst>
                <a:ext uri="{FF2B5EF4-FFF2-40B4-BE49-F238E27FC236}">
                  <a16:creationId xmlns:a16="http://schemas.microsoft.com/office/drawing/2014/main" xmlns="" id="{8139B1DE-A745-210D-5B32-FD330F1FAC3B}"/>
                </a:ext>
              </a:extLst>
            </p:cNvPr>
            <p:cNvSpPr/>
            <p:nvPr/>
          </p:nvSpPr>
          <p:spPr>
            <a:xfrm>
              <a:off x="8058120" y="1506951"/>
              <a:ext cx="1696085" cy="1918335"/>
            </a:xfrm>
            <a:custGeom>
              <a:avLst/>
              <a:gdLst/>
              <a:ahLst/>
              <a:cxnLst/>
              <a:rect l="l" t="t" r="r" b="b"/>
              <a:pathLst>
                <a:path w="1696085" h="1918335">
                  <a:moveTo>
                    <a:pt x="1688334" y="1885400"/>
                  </a:moveTo>
                  <a:lnTo>
                    <a:pt x="1498530" y="1918297"/>
                  </a:lnTo>
                  <a:lnTo>
                    <a:pt x="0" y="1918297"/>
                  </a:lnTo>
                  <a:lnTo>
                    <a:pt x="1695478" y="0"/>
                  </a:lnTo>
                  <a:lnTo>
                    <a:pt x="1695478" y="1738088"/>
                  </a:lnTo>
                  <a:lnTo>
                    <a:pt x="1688334" y="1885400"/>
                  </a:lnTo>
                  <a:close/>
                </a:path>
              </a:pathLst>
            </a:custGeom>
            <a:solidFill>
              <a:srgbClr val="002060"/>
            </a:solidFill>
          </p:spPr>
          <p:txBody>
            <a:bodyPr wrap="square" lIns="0" tIns="0" rIns="0" bIns="0" rtlCol="0">
              <a:prstTxWarp prst="textNoShape">
                <a:avLst/>
              </a:prstTxWarp>
              <a:noAutofit/>
            </a:bodyPr>
            <a:lstStyle/>
            <a:p>
              <a:endParaRPr lang="en-IN" sz="2160" dirty="0"/>
            </a:p>
          </p:txBody>
        </p:sp>
      </p:grpSp>
      <p:sp>
        <p:nvSpPr>
          <p:cNvPr id="10" name="Rectangle 7">
            <a:extLst>
              <a:ext uri="{FF2B5EF4-FFF2-40B4-BE49-F238E27FC236}">
                <a16:creationId xmlns:a16="http://schemas.microsoft.com/office/drawing/2014/main" xmlns="" id="{7975D137-1F55-4F77-907E-FD93FC42BCB8}"/>
              </a:ext>
            </a:extLst>
          </p:cNvPr>
          <p:cNvSpPr>
            <a:spLocks noChangeArrowheads="1"/>
          </p:cNvSpPr>
          <p:nvPr/>
        </p:nvSpPr>
        <p:spPr bwMode="auto">
          <a:xfrm>
            <a:off x="1717966" y="-494012"/>
            <a:ext cx="221664" cy="4431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endParaRPr lang="en-IN" sz="2160"/>
          </a:p>
        </p:txBody>
      </p:sp>
      <p:sp>
        <p:nvSpPr>
          <p:cNvPr id="11" name="Rectangle 8">
            <a:extLst>
              <a:ext uri="{FF2B5EF4-FFF2-40B4-BE49-F238E27FC236}">
                <a16:creationId xmlns:a16="http://schemas.microsoft.com/office/drawing/2014/main" xmlns="" id="{1206CEF8-F888-A23D-9202-3B2A9F319EE7}"/>
              </a:ext>
            </a:extLst>
          </p:cNvPr>
          <p:cNvSpPr>
            <a:spLocks noChangeArrowheads="1"/>
          </p:cNvSpPr>
          <p:nvPr/>
        </p:nvSpPr>
        <p:spPr bwMode="auto">
          <a:xfrm>
            <a:off x="1717966" y="-219692"/>
            <a:ext cx="221664" cy="4431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endParaRPr lang="en-IN" sz="2160"/>
          </a:p>
        </p:txBody>
      </p:sp>
      <p:sp>
        <p:nvSpPr>
          <p:cNvPr id="12" name="Rectangle 9">
            <a:extLst>
              <a:ext uri="{FF2B5EF4-FFF2-40B4-BE49-F238E27FC236}">
                <a16:creationId xmlns:a16="http://schemas.microsoft.com/office/drawing/2014/main" xmlns="" id="{A7AC942D-8033-3C6E-74E8-0E9E18A6B1E4}"/>
              </a:ext>
            </a:extLst>
          </p:cNvPr>
          <p:cNvSpPr>
            <a:spLocks noChangeArrowheads="1"/>
          </p:cNvSpPr>
          <p:nvPr/>
        </p:nvSpPr>
        <p:spPr bwMode="auto">
          <a:xfrm>
            <a:off x="1717966" y="3224548"/>
            <a:ext cx="221664" cy="4431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endParaRPr lang="en-IN" sz="2160"/>
          </a:p>
        </p:txBody>
      </p:sp>
      <p:sp>
        <p:nvSpPr>
          <p:cNvPr id="2" name="Text 0">
            <a:extLst>
              <a:ext uri="{FF2B5EF4-FFF2-40B4-BE49-F238E27FC236}">
                <a16:creationId xmlns:a16="http://schemas.microsoft.com/office/drawing/2014/main" xmlns="" id="{8F41E035-A854-6844-9F8B-02E37C0EA2AB}"/>
              </a:ext>
            </a:extLst>
          </p:cNvPr>
          <p:cNvSpPr/>
          <p:nvPr/>
        </p:nvSpPr>
        <p:spPr>
          <a:xfrm>
            <a:off x="1523392" y="2730363"/>
            <a:ext cx="11583616" cy="1874767"/>
          </a:xfrm>
          <a:prstGeom prst="rect">
            <a:avLst/>
          </a:prstGeom>
          <a:noFill/>
          <a:ln/>
        </p:spPr>
        <p:txBody>
          <a:bodyPr wrap="none" lIns="0" tIns="0" rIns="0" bIns="0" rtlCol="0" anchor="ctr"/>
          <a:lstStyle/>
          <a:p>
            <a:pPr algn="ctr">
              <a:lnSpc>
                <a:spcPts val="5550"/>
              </a:lnSpc>
            </a:pPr>
            <a:r>
              <a:rPr lang="en-US" sz="9600" b="1" spc="50" dirty="0">
                <a:ln w="0"/>
                <a:solidFill>
                  <a:srgbClr val="00214E"/>
                </a:solidFill>
                <a:effectLst>
                  <a:innerShdw blurRad="63500" dist="50800" dir="13500000">
                    <a:srgbClr val="000000">
                      <a:alpha val="50000"/>
                    </a:srgbClr>
                  </a:innerShdw>
                </a:effectLst>
                <a:latin typeface="Angsana New" panose="02020603050405020304" pitchFamily="18" charset="-34"/>
                <a:cs typeface="Angsana New" panose="02020603050405020304" pitchFamily="18" charset="-34"/>
              </a:rPr>
              <a:t>Long Format Audit Report (LFAR)</a:t>
            </a:r>
          </a:p>
        </p:txBody>
      </p:sp>
      <p:sp>
        <p:nvSpPr>
          <p:cNvPr id="16" name="Slide Number Placeholder 15">
            <a:extLst>
              <a:ext uri="{FF2B5EF4-FFF2-40B4-BE49-F238E27FC236}">
                <a16:creationId xmlns:a16="http://schemas.microsoft.com/office/drawing/2014/main" xmlns="" id="{5FC2E2FD-1A3B-894A-9D7A-0CCD6E955279}"/>
              </a:ext>
            </a:extLst>
          </p:cNvPr>
          <p:cNvSpPr>
            <a:spLocks noGrp="1"/>
          </p:cNvSpPr>
          <p:nvPr>
            <p:ph type="sldNum" sz="quarter" idx="12"/>
          </p:nvPr>
        </p:nvSpPr>
        <p:spPr/>
        <p:txBody>
          <a:bodyPr/>
          <a:lstStyle/>
          <a:p>
            <a:fld id="{FC5559C9-335E-41BC-812C-CA8E9B336414}" type="slidenum">
              <a:rPr lang="en-IN" smtClean="0"/>
              <a:pPr/>
              <a:t>1</a:t>
            </a:fld>
            <a:endParaRPr lang="en-IN"/>
          </a:p>
        </p:txBody>
      </p:sp>
      <p:sp>
        <p:nvSpPr>
          <p:cNvPr id="3" name="TextBox 2">
            <a:extLst>
              <a:ext uri="{FF2B5EF4-FFF2-40B4-BE49-F238E27FC236}">
                <a16:creationId xmlns:a16="http://schemas.microsoft.com/office/drawing/2014/main" xmlns="" id="{D54ECD87-8392-4DD6-8762-FB1B0C539BB4}"/>
              </a:ext>
            </a:extLst>
          </p:cNvPr>
          <p:cNvSpPr txBox="1"/>
          <p:nvPr/>
        </p:nvSpPr>
        <p:spPr>
          <a:xfrm>
            <a:off x="4263390" y="5040630"/>
            <a:ext cx="7303770" cy="1077218"/>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Hyd</a:t>
            </a:r>
            <a:r>
              <a:rPr lang="en-US" sz="3200" dirty="0">
                <a:latin typeface="Times New Roman" panose="02020603050405020304" pitchFamily="18" charset="0"/>
                <a:cs typeface="Times New Roman" panose="02020603050405020304" pitchFamily="18" charset="0"/>
              </a:rPr>
              <a:t> Branch of SICSA (SIRC) of ICAI 29/3/2025</a:t>
            </a:r>
            <a:endParaRPr lang="en-I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5858814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793790" y="838319"/>
            <a:ext cx="13042821" cy="1346835"/>
          </a:xfrm>
          <a:prstGeom prst="rect">
            <a:avLst/>
          </a:prstGeom>
          <a:noFill/>
          <a:ln/>
        </p:spPr>
        <p:txBody>
          <a:bodyPr wrap="square" lIns="0" tIns="0" rIns="0" bIns="0" rtlCol="0" anchor="t"/>
          <a:lstStyle/>
          <a:p>
            <a:pPr marL="0" indent="0">
              <a:lnSpc>
                <a:spcPts val="5300"/>
              </a:lnSpc>
              <a:buNone/>
            </a:pPr>
            <a:r>
              <a:rPr lang="en-US" sz="4200" dirty="0">
                <a:latin typeface="Crimson Pro Semi Bold" pitchFamily="34" charset="0"/>
                <a:ea typeface="Crimson Pro Semi Bold" pitchFamily="34" charset="-122"/>
                <a:cs typeface="Crimson Pro Semi Bold" pitchFamily="34" charset="-120"/>
              </a:rPr>
              <a:t>I – Assets - 2. Balances with RBI, State Bank of India and other banks</a:t>
            </a:r>
            <a:endParaRPr lang="en-US" sz="4200" dirty="0"/>
          </a:p>
        </p:txBody>
      </p:sp>
      <p:sp>
        <p:nvSpPr>
          <p:cNvPr id="3" name="Shape 1"/>
          <p:cNvSpPr/>
          <p:nvPr/>
        </p:nvSpPr>
        <p:spPr>
          <a:xfrm>
            <a:off x="793790" y="2616041"/>
            <a:ext cx="6413778" cy="4775240"/>
          </a:xfrm>
          <a:prstGeom prst="roundRect">
            <a:avLst>
              <a:gd name="adj" fmla="val 677"/>
            </a:avLst>
          </a:prstGeom>
          <a:solidFill>
            <a:srgbClr val="F2EEEE"/>
          </a:solidFill>
          <a:ln/>
        </p:spPr>
      </p:sp>
      <p:sp>
        <p:nvSpPr>
          <p:cNvPr id="4" name="Text 2"/>
          <p:cNvSpPr/>
          <p:nvPr/>
        </p:nvSpPr>
        <p:spPr>
          <a:xfrm>
            <a:off x="1009174" y="2831425"/>
            <a:ext cx="2827139" cy="336590"/>
          </a:xfrm>
          <a:prstGeom prst="rect">
            <a:avLst/>
          </a:prstGeom>
          <a:noFill/>
          <a:ln/>
        </p:spPr>
        <p:txBody>
          <a:bodyPr wrap="none" lIns="0" tIns="0" rIns="0" bIns="0" rtlCol="0" anchor="t"/>
          <a:lstStyle/>
          <a:p>
            <a:pPr marL="0" indent="0">
              <a:lnSpc>
                <a:spcPts val="2650"/>
              </a:lnSpc>
              <a:buNone/>
            </a:pPr>
            <a:r>
              <a:rPr lang="en-US" sz="2100" b="1" dirty="0">
                <a:latin typeface="Crimson Pro Semi Bold" pitchFamily="34" charset="0"/>
                <a:ea typeface="Crimson Pro Semi Bold" pitchFamily="34" charset="-122"/>
                <a:cs typeface="Crimson Pro Semi Bold" pitchFamily="34" charset="-120"/>
              </a:rPr>
              <a:t>(a) Balance Confirmation</a:t>
            </a:r>
            <a:endParaRPr lang="en-US" sz="2100" b="1" dirty="0"/>
          </a:p>
        </p:txBody>
      </p:sp>
      <p:sp>
        <p:nvSpPr>
          <p:cNvPr id="5" name="Text 3"/>
          <p:cNvSpPr/>
          <p:nvPr/>
        </p:nvSpPr>
        <p:spPr>
          <a:xfrm>
            <a:off x="1009174" y="3297198"/>
            <a:ext cx="5983010" cy="1379220"/>
          </a:xfrm>
          <a:prstGeom prst="rect">
            <a:avLst/>
          </a:prstGeom>
          <a:noFill/>
          <a:ln/>
        </p:spPr>
        <p:txBody>
          <a:bodyPr wrap="square" lIns="0" tIns="0" rIns="0" bIns="0" rtlCol="0" anchor="t"/>
          <a:lstStyle/>
          <a:p>
            <a:pPr marL="0" indent="0">
              <a:lnSpc>
                <a:spcPts val="2700"/>
              </a:lnSpc>
              <a:buNone/>
            </a:pPr>
            <a:r>
              <a:rPr lang="en-US" sz="1650" b="1" dirty="0">
                <a:solidFill>
                  <a:srgbClr val="FF0000"/>
                </a:solidFill>
                <a:latin typeface="Heebo" pitchFamily="34" charset="0"/>
                <a:ea typeface="Heebo" pitchFamily="34" charset="-122"/>
                <a:cs typeface="Heebo" pitchFamily="34" charset="-120"/>
              </a:rPr>
              <a:t>Were balance confirmation certificates obtained in respect of outstanding balances as at the year-end and whether the aforesaid balances have been reconciled? The nature and extent of differences should be reported</a:t>
            </a:r>
            <a:endParaRPr lang="en-US" sz="1650" b="1" dirty="0">
              <a:solidFill>
                <a:srgbClr val="FF0000"/>
              </a:solidFill>
            </a:endParaRPr>
          </a:p>
        </p:txBody>
      </p:sp>
      <p:sp>
        <p:nvSpPr>
          <p:cNvPr id="6" name="Text 4"/>
          <p:cNvSpPr/>
          <p:nvPr/>
        </p:nvSpPr>
        <p:spPr>
          <a:xfrm>
            <a:off x="1009174" y="4805601"/>
            <a:ext cx="5983010" cy="344805"/>
          </a:xfrm>
          <a:prstGeom prst="rect">
            <a:avLst/>
          </a:prstGeom>
          <a:noFill/>
          <a:ln/>
        </p:spPr>
        <p:txBody>
          <a:bodyPr wrap="none" lIns="0" tIns="0" rIns="0" bIns="0" rtlCol="0" anchor="t"/>
          <a:lstStyle/>
          <a:p>
            <a:pPr marL="342900" indent="-342900">
              <a:lnSpc>
                <a:spcPts val="2700"/>
              </a:lnSpc>
              <a:buSzPct val="100000"/>
              <a:buChar char="•"/>
            </a:pPr>
            <a:r>
              <a:rPr lang="en-US" sz="1650" dirty="0">
                <a:latin typeface="Heebo" pitchFamily="34" charset="0"/>
                <a:ea typeface="Heebo" pitchFamily="34" charset="-122"/>
                <a:cs typeface="Heebo" pitchFamily="34" charset="-120"/>
              </a:rPr>
              <a:t>Obtain Balance Confirmation</a:t>
            </a:r>
            <a:endParaRPr lang="en-US" sz="1650" dirty="0"/>
          </a:p>
        </p:txBody>
      </p:sp>
      <p:sp>
        <p:nvSpPr>
          <p:cNvPr id="7" name="Text 5"/>
          <p:cNvSpPr/>
          <p:nvPr/>
        </p:nvSpPr>
        <p:spPr>
          <a:xfrm>
            <a:off x="1009174" y="5225772"/>
            <a:ext cx="5983010" cy="344805"/>
          </a:xfrm>
          <a:prstGeom prst="rect">
            <a:avLst/>
          </a:prstGeom>
          <a:noFill/>
          <a:ln/>
        </p:spPr>
        <p:txBody>
          <a:bodyPr wrap="none" lIns="0" tIns="0" rIns="0" bIns="0" rtlCol="0" anchor="t"/>
          <a:lstStyle/>
          <a:p>
            <a:pPr marL="342900" indent="-342900">
              <a:lnSpc>
                <a:spcPts val="2700"/>
              </a:lnSpc>
              <a:buSzPct val="100000"/>
              <a:buChar char="•"/>
            </a:pPr>
            <a:r>
              <a:rPr lang="en-US" sz="1650" dirty="0">
                <a:latin typeface="Heebo" pitchFamily="34" charset="0"/>
                <a:ea typeface="Heebo" pitchFamily="34" charset="-122"/>
                <a:cs typeface="Heebo" pitchFamily="34" charset="-120"/>
              </a:rPr>
              <a:t>Obtain Bank Reconciliation Statement</a:t>
            </a:r>
            <a:endParaRPr lang="en-US" sz="1650" dirty="0"/>
          </a:p>
        </p:txBody>
      </p:sp>
      <p:sp>
        <p:nvSpPr>
          <p:cNvPr id="8" name="Text 6"/>
          <p:cNvSpPr/>
          <p:nvPr/>
        </p:nvSpPr>
        <p:spPr>
          <a:xfrm>
            <a:off x="1009174" y="5645944"/>
            <a:ext cx="5983010" cy="344805"/>
          </a:xfrm>
          <a:prstGeom prst="rect">
            <a:avLst/>
          </a:prstGeom>
          <a:noFill/>
          <a:ln/>
        </p:spPr>
        <p:txBody>
          <a:bodyPr wrap="none" lIns="0" tIns="0" rIns="0" bIns="0" rtlCol="0" anchor="t"/>
          <a:lstStyle/>
          <a:p>
            <a:pPr marL="342900" indent="-342900">
              <a:lnSpc>
                <a:spcPts val="2700"/>
              </a:lnSpc>
              <a:buSzPct val="100000"/>
              <a:buChar char="•"/>
            </a:pPr>
            <a:r>
              <a:rPr lang="en-US" sz="1650" dirty="0">
                <a:latin typeface="Heebo" pitchFamily="34" charset="0"/>
                <a:ea typeface="Heebo" pitchFamily="34" charset="-122"/>
                <a:cs typeface="Heebo" pitchFamily="34" charset="-120"/>
              </a:rPr>
              <a:t>Verify the reconciliation of balances as per confirmation</a:t>
            </a:r>
            <a:endParaRPr lang="en-US" sz="1650" dirty="0"/>
          </a:p>
        </p:txBody>
      </p:sp>
      <p:sp>
        <p:nvSpPr>
          <p:cNvPr id="9" name="Text 7"/>
          <p:cNvSpPr/>
          <p:nvPr/>
        </p:nvSpPr>
        <p:spPr>
          <a:xfrm>
            <a:off x="1009174" y="6066115"/>
            <a:ext cx="5983010" cy="689610"/>
          </a:xfrm>
          <a:prstGeom prst="rect">
            <a:avLst/>
          </a:prstGeom>
          <a:noFill/>
          <a:ln/>
        </p:spPr>
        <p:txBody>
          <a:bodyPr wrap="square" lIns="0" tIns="0" rIns="0" bIns="0" rtlCol="0" anchor="t"/>
          <a:lstStyle/>
          <a:p>
            <a:pPr marL="342900" indent="-342900">
              <a:lnSpc>
                <a:spcPts val="2700"/>
              </a:lnSpc>
              <a:buSzPct val="100000"/>
              <a:buChar char="•"/>
            </a:pPr>
            <a:r>
              <a:rPr lang="en-US" sz="1650" dirty="0">
                <a:latin typeface="Heebo" pitchFamily="34" charset="0"/>
                <a:ea typeface="Heebo" pitchFamily="34" charset="-122"/>
                <a:cs typeface="Heebo" pitchFamily="34" charset="-120"/>
              </a:rPr>
              <a:t>Trace the balance confirmations with the Books of account maintained by bank</a:t>
            </a:r>
            <a:endParaRPr lang="en-US" sz="1650" dirty="0"/>
          </a:p>
        </p:txBody>
      </p:sp>
      <p:sp>
        <p:nvSpPr>
          <p:cNvPr id="10" name="Text 8"/>
          <p:cNvSpPr/>
          <p:nvPr/>
        </p:nvSpPr>
        <p:spPr>
          <a:xfrm>
            <a:off x="1009174" y="6831092"/>
            <a:ext cx="5983010" cy="344805"/>
          </a:xfrm>
          <a:prstGeom prst="rect">
            <a:avLst/>
          </a:prstGeom>
          <a:noFill/>
          <a:ln/>
        </p:spPr>
        <p:txBody>
          <a:bodyPr wrap="none" lIns="0" tIns="0" rIns="0" bIns="0" rtlCol="0" anchor="t"/>
          <a:lstStyle/>
          <a:p>
            <a:pPr marL="342900" indent="-342900">
              <a:lnSpc>
                <a:spcPts val="2700"/>
              </a:lnSpc>
              <a:buSzPct val="100000"/>
              <a:buChar char="•"/>
            </a:pPr>
            <a:r>
              <a:rPr lang="en-US" sz="1650" dirty="0">
                <a:latin typeface="Heebo" pitchFamily="34" charset="0"/>
                <a:ea typeface="Heebo" pitchFamily="34" charset="-122"/>
                <a:cs typeface="Heebo" pitchFamily="34" charset="-120"/>
              </a:rPr>
              <a:t>To check the Old Reconciliation items</a:t>
            </a:r>
            <a:endParaRPr lang="en-US" sz="1650" dirty="0"/>
          </a:p>
        </p:txBody>
      </p:sp>
      <p:sp>
        <p:nvSpPr>
          <p:cNvPr id="11" name="Shape 9"/>
          <p:cNvSpPr/>
          <p:nvPr/>
        </p:nvSpPr>
        <p:spPr>
          <a:xfrm>
            <a:off x="7422952" y="2616041"/>
            <a:ext cx="6413778" cy="4775240"/>
          </a:xfrm>
          <a:prstGeom prst="roundRect">
            <a:avLst>
              <a:gd name="adj" fmla="val 677"/>
            </a:avLst>
          </a:prstGeom>
          <a:solidFill>
            <a:srgbClr val="F2EEEE"/>
          </a:solidFill>
          <a:ln/>
        </p:spPr>
      </p:sp>
      <p:sp>
        <p:nvSpPr>
          <p:cNvPr id="12" name="Text 10"/>
          <p:cNvSpPr/>
          <p:nvPr/>
        </p:nvSpPr>
        <p:spPr>
          <a:xfrm>
            <a:off x="7638336" y="2831425"/>
            <a:ext cx="4373761" cy="336590"/>
          </a:xfrm>
          <a:prstGeom prst="rect">
            <a:avLst/>
          </a:prstGeom>
          <a:noFill/>
          <a:ln/>
        </p:spPr>
        <p:txBody>
          <a:bodyPr wrap="none" lIns="0" tIns="0" rIns="0" bIns="0" rtlCol="0" anchor="t"/>
          <a:lstStyle/>
          <a:p>
            <a:pPr marL="0" indent="0">
              <a:lnSpc>
                <a:spcPts val="2650"/>
              </a:lnSpc>
              <a:buNone/>
            </a:pPr>
            <a:r>
              <a:rPr lang="en-US" sz="2100" b="1" dirty="0">
                <a:latin typeface="Crimson Pro Semi Bold" pitchFamily="34" charset="0"/>
                <a:ea typeface="Crimson Pro Semi Bold" pitchFamily="34" charset="-122"/>
                <a:cs typeface="Crimson Pro Semi Bold" pitchFamily="34" charset="-120"/>
              </a:rPr>
              <a:t>(b)(i) Un-responded Cash Transactions</a:t>
            </a:r>
            <a:endParaRPr lang="en-US" sz="2100" b="1" dirty="0"/>
          </a:p>
        </p:txBody>
      </p:sp>
      <p:sp>
        <p:nvSpPr>
          <p:cNvPr id="13" name="Text 11"/>
          <p:cNvSpPr/>
          <p:nvPr/>
        </p:nvSpPr>
        <p:spPr>
          <a:xfrm>
            <a:off x="7638336" y="3297198"/>
            <a:ext cx="5983010" cy="1034415"/>
          </a:xfrm>
          <a:prstGeom prst="rect">
            <a:avLst/>
          </a:prstGeom>
          <a:noFill/>
          <a:ln/>
        </p:spPr>
        <p:txBody>
          <a:bodyPr wrap="square" lIns="0" tIns="0" rIns="0" bIns="0" rtlCol="0" anchor="t"/>
          <a:lstStyle/>
          <a:p>
            <a:pPr marL="0" indent="0">
              <a:lnSpc>
                <a:spcPts val="2700"/>
              </a:lnSpc>
              <a:buNone/>
            </a:pPr>
            <a:r>
              <a:rPr lang="en-US" sz="1650" b="1" dirty="0">
                <a:solidFill>
                  <a:srgbClr val="FF0000"/>
                </a:solidFill>
                <a:latin typeface="Heebo" pitchFamily="34" charset="0"/>
                <a:ea typeface="Heebo" pitchFamily="34" charset="-122"/>
                <a:cs typeface="Heebo" pitchFamily="34" charset="-120"/>
              </a:rPr>
              <a:t>Observations on the reconciliation statements may be reported</a:t>
            </a:r>
            <a:r>
              <a:rPr lang="en-US" sz="1650" dirty="0">
                <a:latin typeface="Heebo" pitchFamily="34" charset="0"/>
                <a:ea typeface="Heebo" pitchFamily="34" charset="-122"/>
                <a:cs typeface="Heebo" pitchFamily="34" charset="-120"/>
              </a:rPr>
              <a:t> in the following manner: </a:t>
            </a:r>
          </a:p>
          <a:p>
            <a:pPr marL="0" indent="0">
              <a:lnSpc>
                <a:spcPts val="2700"/>
              </a:lnSpc>
              <a:buNone/>
            </a:pPr>
            <a:r>
              <a:rPr lang="en-US" sz="1650" dirty="0">
                <a:latin typeface="Heebo" pitchFamily="34" charset="0"/>
                <a:ea typeface="Heebo" pitchFamily="34" charset="-122"/>
                <a:cs typeface="Heebo" pitchFamily="34" charset="-120"/>
              </a:rPr>
              <a:t>Cash transactions remaining un-responded (give details)</a:t>
            </a:r>
            <a:endParaRPr lang="en-US" sz="1650" dirty="0"/>
          </a:p>
        </p:txBody>
      </p:sp>
      <p:sp>
        <p:nvSpPr>
          <p:cNvPr id="14" name="Text 12"/>
          <p:cNvSpPr/>
          <p:nvPr/>
        </p:nvSpPr>
        <p:spPr>
          <a:xfrm>
            <a:off x="7638336" y="4460796"/>
            <a:ext cx="5983010" cy="689610"/>
          </a:xfrm>
          <a:prstGeom prst="rect">
            <a:avLst/>
          </a:prstGeom>
          <a:noFill/>
          <a:ln/>
        </p:spPr>
        <p:txBody>
          <a:bodyPr wrap="square" lIns="0" tIns="0" rIns="0" bIns="0" rtlCol="0" anchor="t"/>
          <a:lstStyle/>
          <a:p>
            <a:pPr marL="342900" indent="-342900">
              <a:lnSpc>
                <a:spcPts val="2700"/>
              </a:lnSpc>
              <a:buSzPct val="100000"/>
              <a:buChar char="•"/>
            </a:pPr>
            <a:r>
              <a:rPr lang="en-US" sz="1650" dirty="0">
                <a:latin typeface="Heebo" pitchFamily="34" charset="0"/>
                <a:ea typeface="Heebo" pitchFamily="34" charset="-122"/>
                <a:cs typeface="Heebo" pitchFamily="34" charset="-120"/>
              </a:rPr>
              <a:t>Identify cash transactions pending in reconciliation un-responded</a:t>
            </a:r>
            <a:endParaRPr lang="en-US" sz="1650" dirty="0"/>
          </a:p>
        </p:txBody>
      </p:sp>
      <p:sp>
        <p:nvSpPr>
          <p:cNvPr id="15" name="Text 13"/>
          <p:cNvSpPr/>
          <p:nvPr/>
        </p:nvSpPr>
        <p:spPr>
          <a:xfrm>
            <a:off x="7638336" y="5225772"/>
            <a:ext cx="5983010" cy="344805"/>
          </a:xfrm>
          <a:prstGeom prst="rect">
            <a:avLst/>
          </a:prstGeom>
          <a:noFill/>
          <a:ln/>
        </p:spPr>
        <p:txBody>
          <a:bodyPr wrap="none" lIns="0" tIns="0" rIns="0" bIns="0" rtlCol="0" anchor="t"/>
          <a:lstStyle/>
          <a:p>
            <a:pPr marL="342900" indent="-342900">
              <a:lnSpc>
                <a:spcPts val="2700"/>
              </a:lnSpc>
              <a:buSzPct val="100000"/>
              <a:buChar char="•"/>
            </a:pPr>
            <a:r>
              <a:rPr lang="en-US" sz="1650" dirty="0">
                <a:latin typeface="Heebo" pitchFamily="34" charset="0"/>
                <a:ea typeface="Heebo" pitchFamily="34" charset="-122"/>
                <a:cs typeface="Heebo" pitchFamily="34" charset="-120"/>
              </a:rPr>
              <a:t>Obtain and furnish details about the unresponded entries</a:t>
            </a:r>
            <a:endParaRPr lang="en-US" sz="1650" dirty="0"/>
          </a:p>
        </p:txBody>
      </p:sp>
      <p:sp>
        <p:nvSpPr>
          <p:cNvPr id="16" name="Text 14"/>
          <p:cNvSpPr/>
          <p:nvPr/>
        </p:nvSpPr>
        <p:spPr>
          <a:xfrm>
            <a:off x="7638336" y="5645944"/>
            <a:ext cx="5983010" cy="344805"/>
          </a:xfrm>
          <a:prstGeom prst="rect">
            <a:avLst/>
          </a:prstGeom>
          <a:noFill/>
          <a:ln/>
        </p:spPr>
        <p:txBody>
          <a:bodyPr wrap="none" lIns="0" tIns="0" rIns="0" bIns="0" rtlCol="0" anchor="t"/>
          <a:lstStyle/>
          <a:p>
            <a:pPr marL="342900" indent="-342900">
              <a:lnSpc>
                <a:spcPts val="2700"/>
              </a:lnSpc>
              <a:buSzPct val="100000"/>
              <a:buChar char="•"/>
            </a:pPr>
            <a:r>
              <a:rPr lang="en-US" sz="1650" dirty="0">
                <a:latin typeface="Heebo" pitchFamily="34" charset="0"/>
                <a:ea typeface="Heebo" pitchFamily="34" charset="-122"/>
                <a:cs typeface="Heebo" pitchFamily="34" charset="-120"/>
              </a:rPr>
              <a:t>Furnish reasons for such un-responded entries</a:t>
            </a:r>
            <a:endParaRPr lang="en-US" sz="165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89503" y="621030"/>
            <a:ext cx="7564993" cy="1268730"/>
          </a:xfrm>
          <a:prstGeom prst="rect">
            <a:avLst/>
          </a:prstGeom>
          <a:noFill/>
          <a:ln/>
        </p:spPr>
        <p:txBody>
          <a:bodyPr wrap="square" lIns="0" tIns="0" rIns="0" bIns="0" rtlCol="0" anchor="t"/>
          <a:lstStyle/>
          <a:p>
            <a:pPr marL="0" indent="0" algn="just">
              <a:lnSpc>
                <a:spcPts val="4950"/>
              </a:lnSpc>
              <a:buNone/>
            </a:pPr>
            <a:r>
              <a:rPr lang="en-US" sz="3950" dirty="0">
                <a:latin typeface="Crimson Pro Semi Bold" pitchFamily="34" charset="0"/>
                <a:ea typeface="Crimson Pro Semi Bold" pitchFamily="34" charset="-122"/>
                <a:cs typeface="Crimson Pro Semi Bold" pitchFamily="34" charset="-120"/>
              </a:rPr>
              <a:t>I – Assets - 3. Money at Call and Short Notice</a:t>
            </a:r>
            <a:endParaRPr lang="en-US" sz="3950" dirty="0"/>
          </a:p>
        </p:txBody>
      </p:sp>
      <p:sp>
        <p:nvSpPr>
          <p:cNvPr id="4" name="Shape 1"/>
          <p:cNvSpPr/>
          <p:nvPr/>
        </p:nvSpPr>
        <p:spPr>
          <a:xfrm>
            <a:off x="789503" y="2194203"/>
            <a:ext cx="7564993" cy="2803565"/>
          </a:xfrm>
          <a:prstGeom prst="roundRect">
            <a:avLst>
              <a:gd name="adj" fmla="val 1086"/>
            </a:avLst>
          </a:prstGeom>
          <a:solidFill>
            <a:srgbClr val="F2EEEE"/>
          </a:solidFill>
          <a:ln/>
        </p:spPr>
      </p:sp>
      <p:sp>
        <p:nvSpPr>
          <p:cNvPr id="5" name="Text 2"/>
          <p:cNvSpPr/>
          <p:nvPr/>
        </p:nvSpPr>
        <p:spPr>
          <a:xfrm>
            <a:off x="992505" y="2397204"/>
            <a:ext cx="3553658" cy="317063"/>
          </a:xfrm>
          <a:prstGeom prst="rect">
            <a:avLst/>
          </a:prstGeom>
          <a:noFill/>
          <a:ln/>
        </p:spPr>
        <p:txBody>
          <a:bodyPr wrap="none" lIns="0" tIns="0" rIns="0" bIns="0" rtlCol="0" anchor="t"/>
          <a:lstStyle/>
          <a:p>
            <a:pPr marL="0" indent="0" algn="just">
              <a:lnSpc>
                <a:spcPts val="2450"/>
              </a:lnSpc>
              <a:buNone/>
            </a:pPr>
            <a:r>
              <a:rPr lang="en-US" sz="1950" b="1" dirty="0">
                <a:latin typeface="Crimson Pro Semi Bold" pitchFamily="34" charset="0"/>
                <a:ea typeface="Crimson Pro Semi Bold" pitchFamily="34" charset="-122"/>
                <a:cs typeface="Crimson Pro Semi Bold" pitchFamily="34" charset="-120"/>
              </a:rPr>
              <a:t>(a) Money-at-call During the Year</a:t>
            </a:r>
            <a:endParaRPr lang="en-US" sz="1950" b="1" dirty="0"/>
          </a:p>
        </p:txBody>
      </p:sp>
      <p:sp>
        <p:nvSpPr>
          <p:cNvPr id="6" name="Text 3"/>
          <p:cNvSpPr/>
          <p:nvPr/>
        </p:nvSpPr>
        <p:spPr>
          <a:xfrm>
            <a:off x="992505" y="2836069"/>
            <a:ext cx="7158990" cy="324802"/>
          </a:xfrm>
          <a:prstGeom prst="rect">
            <a:avLst/>
          </a:prstGeom>
          <a:noFill/>
          <a:ln/>
        </p:spPr>
        <p:txBody>
          <a:bodyPr wrap="none" lIns="0" tIns="0" rIns="0" bIns="0" rtlCol="0" anchor="t"/>
          <a:lstStyle/>
          <a:p>
            <a:pPr marL="0" indent="0" algn="just">
              <a:lnSpc>
                <a:spcPts val="2550"/>
              </a:lnSpc>
              <a:buNone/>
            </a:pPr>
            <a:r>
              <a:rPr lang="en-US" sz="1550" b="1" dirty="0">
                <a:solidFill>
                  <a:srgbClr val="FF0000"/>
                </a:solidFill>
                <a:latin typeface="Heebo" pitchFamily="34" charset="0"/>
                <a:ea typeface="Heebo" pitchFamily="34" charset="-122"/>
                <a:cs typeface="Heebo" pitchFamily="34" charset="-120"/>
              </a:rPr>
              <a:t>Has the branch kept money-at-call and short notice during the year?</a:t>
            </a:r>
            <a:endParaRPr lang="en-US" sz="1550" b="1" dirty="0">
              <a:solidFill>
                <a:srgbClr val="FF0000"/>
              </a:solidFill>
            </a:endParaRPr>
          </a:p>
        </p:txBody>
      </p:sp>
      <p:sp>
        <p:nvSpPr>
          <p:cNvPr id="7" name="Text 4"/>
          <p:cNvSpPr/>
          <p:nvPr/>
        </p:nvSpPr>
        <p:spPr>
          <a:xfrm>
            <a:off x="992505" y="3282672"/>
            <a:ext cx="7158990" cy="324802"/>
          </a:xfrm>
          <a:prstGeom prst="rect">
            <a:avLst/>
          </a:prstGeom>
          <a:noFill/>
          <a:ln/>
        </p:spPr>
        <p:txBody>
          <a:bodyPr wrap="none" lIns="0" tIns="0" rIns="0" bIns="0" rtlCol="0" anchor="t"/>
          <a:lstStyle/>
          <a:p>
            <a:pPr marL="342900" indent="-342900" algn="just">
              <a:lnSpc>
                <a:spcPts val="2550"/>
              </a:lnSpc>
              <a:buSzPct val="100000"/>
              <a:buChar char="•"/>
            </a:pPr>
            <a:r>
              <a:rPr lang="en-US" sz="1550" dirty="0">
                <a:latin typeface="Heebo" pitchFamily="34" charset="0"/>
                <a:ea typeface="Heebo" pitchFamily="34" charset="-122"/>
                <a:cs typeface="Heebo" pitchFamily="34" charset="-120"/>
              </a:rPr>
              <a:t>State yes or no. This is not only as at year end but during the year</a:t>
            </a:r>
            <a:endParaRPr lang="en-US" sz="1550" dirty="0"/>
          </a:p>
        </p:txBody>
      </p:sp>
      <p:sp>
        <p:nvSpPr>
          <p:cNvPr id="8" name="Text 5"/>
          <p:cNvSpPr/>
          <p:nvPr/>
        </p:nvSpPr>
        <p:spPr>
          <a:xfrm>
            <a:off x="992505" y="3678436"/>
            <a:ext cx="7158990" cy="324802"/>
          </a:xfrm>
          <a:prstGeom prst="rect">
            <a:avLst/>
          </a:prstGeom>
          <a:noFill/>
          <a:ln/>
        </p:spPr>
        <p:txBody>
          <a:bodyPr wrap="none" lIns="0" tIns="0" rIns="0" bIns="0" rtlCol="0" anchor="t"/>
          <a:lstStyle/>
          <a:p>
            <a:pPr marL="342900" indent="-342900" algn="just">
              <a:lnSpc>
                <a:spcPts val="2550"/>
              </a:lnSpc>
              <a:buSzPct val="100000"/>
              <a:buChar char="•"/>
            </a:pPr>
            <a:r>
              <a:rPr lang="en-US" sz="1550" dirty="0">
                <a:latin typeface="Heebo" pitchFamily="34" charset="0"/>
                <a:ea typeface="Heebo" pitchFamily="34" charset="-122"/>
                <a:cs typeface="Heebo" pitchFamily="34" charset="-120"/>
              </a:rPr>
              <a:t>Check if this is applicable to the branch</a:t>
            </a:r>
            <a:endParaRPr lang="en-US" sz="1550" dirty="0"/>
          </a:p>
        </p:txBody>
      </p:sp>
      <p:sp>
        <p:nvSpPr>
          <p:cNvPr id="9" name="Text 6"/>
          <p:cNvSpPr/>
          <p:nvPr/>
        </p:nvSpPr>
        <p:spPr>
          <a:xfrm>
            <a:off x="992505" y="4074200"/>
            <a:ext cx="7158990" cy="324802"/>
          </a:xfrm>
          <a:prstGeom prst="rect">
            <a:avLst/>
          </a:prstGeom>
          <a:noFill/>
          <a:ln/>
        </p:spPr>
        <p:txBody>
          <a:bodyPr wrap="none" lIns="0" tIns="0" rIns="0" bIns="0" rtlCol="0" anchor="t"/>
          <a:lstStyle/>
          <a:p>
            <a:pPr marL="342900" indent="-342900" algn="just">
              <a:lnSpc>
                <a:spcPts val="2550"/>
              </a:lnSpc>
              <a:buSzPct val="100000"/>
              <a:buChar char="•"/>
            </a:pPr>
            <a:r>
              <a:rPr lang="en-US" sz="1550" dirty="0">
                <a:latin typeface="Heebo" pitchFamily="34" charset="0"/>
                <a:ea typeface="Heebo" pitchFamily="34" charset="-122"/>
                <a:cs typeface="Heebo" pitchFamily="34" charset="-120"/>
              </a:rPr>
              <a:t>Read instructions received from HO with regard to amount deposited</a:t>
            </a:r>
            <a:endParaRPr lang="en-US" sz="1550" dirty="0"/>
          </a:p>
        </p:txBody>
      </p:sp>
      <p:sp>
        <p:nvSpPr>
          <p:cNvPr id="10" name="Text 7"/>
          <p:cNvSpPr/>
          <p:nvPr/>
        </p:nvSpPr>
        <p:spPr>
          <a:xfrm>
            <a:off x="992505" y="4469963"/>
            <a:ext cx="7158990" cy="324802"/>
          </a:xfrm>
          <a:prstGeom prst="rect">
            <a:avLst/>
          </a:prstGeom>
          <a:noFill/>
          <a:ln/>
        </p:spPr>
        <p:txBody>
          <a:bodyPr wrap="none" lIns="0" tIns="0" rIns="0" bIns="0" rtlCol="0" anchor="t"/>
          <a:lstStyle/>
          <a:p>
            <a:pPr marL="342900" indent="-342900" algn="just">
              <a:lnSpc>
                <a:spcPts val="2550"/>
              </a:lnSpc>
              <a:buSzPct val="100000"/>
              <a:buChar char="•"/>
            </a:pPr>
            <a:r>
              <a:rPr lang="en-US" sz="1550" dirty="0">
                <a:latin typeface="Heebo" pitchFamily="34" charset="0"/>
                <a:ea typeface="Heebo" pitchFamily="34" charset="-122"/>
                <a:cs typeface="Heebo" pitchFamily="34" charset="-120"/>
              </a:rPr>
              <a:t>Report unauthorised deposits</a:t>
            </a:r>
            <a:endParaRPr lang="en-US" sz="1550" dirty="0"/>
          </a:p>
        </p:txBody>
      </p:sp>
      <p:sp>
        <p:nvSpPr>
          <p:cNvPr id="11" name="Shape 8"/>
          <p:cNvSpPr/>
          <p:nvPr/>
        </p:nvSpPr>
        <p:spPr>
          <a:xfrm>
            <a:off x="789503" y="5200769"/>
            <a:ext cx="7564993" cy="2407801"/>
          </a:xfrm>
          <a:prstGeom prst="roundRect">
            <a:avLst>
              <a:gd name="adj" fmla="val 1265"/>
            </a:avLst>
          </a:prstGeom>
          <a:solidFill>
            <a:srgbClr val="F2EEEE"/>
          </a:solidFill>
          <a:ln/>
        </p:spPr>
      </p:sp>
      <p:sp>
        <p:nvSpPr>
          <p:cNvPr id="12" name="Text 9"/>
          <p:cNvSpPr/>
          <p:nvPr/>
        </p:nvSpPr>
        <p:spPr>
          <a:xfrm>
            <a:off x="992505" y="5403771"/>
            <a:ext cx="3819049" cy="317063"/>
          </a:xfrm>
          <a:prstGeom prst="rect">
            <a:avLst/>
          </a:prstGeom>
          <a:noFill/>
          <a:ln/>
        </p:spPr>
        <p:txBody>
          <a:bodyPr wrap="none" lIns="0" tIns="0" rIns="0" bIns="0" rtlCol="0" anchor="t"/>
          <a:lstStyle/>
          <a:p>
            <a:pPr marL="0" indent="0" algn="just">
              <a:lnSpc>
                <a:spcPts val="2450"/>
              </a:lnSpc>
              <a:buNone/>
            </a:pPr>
            <a:r>
              <a:rPr lang="en-US" sz="1950" b="1" dirty="0">
                <a:latin typeface="Crimson Pro Semi Bold" pitchFamily="34" charset="0"/>
                <a:ea typeface="Crimson Pro Semi Bold" pitchFamily="34" charset="-122"/>
                <a:cs typeface="Crimson Pro Semi Bold" pitchFamily="34" charset="-120"/>
              </a:rPr>
              <a:t>(b) Confirmation and Reconciliation</a:t>
            </a:r>
            <a:endParaRPr lang="en-US" sz="1950" b="1" dirty="0"/>
          </a:p>
        </p:txBody>
      </p:sp>
      <p:sp>
        <p:nvSpPr>
          <p:cNvPr id="13" name="Text 10"/>
          <p:cNvSpPr/>
          <p:nvPr/>
        </p:nvSpPr>
        <p:spPr>
          <a:xfrm>
            <a:off x="992505" y="5842635"/>
            <a:ext cx="7158990" cy="324802"/>
          </a:xfrm>
          <a:prstGeom prst="rect">
            <a:avLst/>
          </a:prstGeom>
          <a:noFill/>
          <a:ln/>
        </p:spPr>
        <p:txBody>
          <a:bodyPr wrap="none" lIns="0" tIns="0" rIns="0" bIns="0" rtlCol="0" anchor="t"/>
          <a:lstStyle/>
          <a:p>
            <a:pPr marL="0" indent="0" algn="just">
              <a:lnSpc>
                <a:spcPts val="2550"/>
              </a:lnSpc>
              <a:buNone/>
            </a:pPr>
            <a:r>
              <a:rPr lang="en-US" sz="1550" b="1" dirty="0">
                <a:solidFill>
                  <a:srgbClr val="FF0000"/>
                </a:solidFill>
                <a:latin typeface="Heebo" pitchFamily="34" charset="0"/>
                <a:ea typeface="Heebo" pitchFamily="34" charset="-122"/>
                <a:cs typeface="Heebo" pitchFamily="34" charset="-120"/>
              </a:rPr>
              <a:t>Has the year-end balance been duly confirmed and reconciled?</a:t>
            </a:r>
            <a:endParaRPr lang="en-US" sz="1550" b="1" dirty="0">
              <a:solidFill>
                <a:srgbClr val="FF0000"/>
              </a:solidFill>
            </a:endParaRPr>
          </a:p>
        </p:txBody>
      </p:sp>
      <p:sp>
        <p:nvSpPr>
          <p:cNvPr id="14" name="Text 11"/>
          <p:cNvSpPr/>
          <p:nvPr/>
        </p:nvSpPr>
        <p:spPr>
          <a:xfrm>
            <a:off x="992505" y="6289238"/>
            <a:ext cx="7158990" cy="324802"/>
          </a:xfrm>
          <a:prstGeom prst="rect">
            <a:avLst/>
          </a:prstGeom>
          <a:noFill/>
          <a:ln/>
        </p:spPr>
        <p:txBody>
          <a:bodyPr wrap="none" lIns="0" tIns="0" rIns="0" bIns="0" rtlCol="0" anchor="t"/>
          <a:lstStyle/>
          <a:p>
            <a:pPr marL="342900" indent="-342900" algn="just">
              <a:lnSpc>
                <a:spcPts val="2550"/>
              </a:lnSpc>
              <a:buSzPct val="100000"/>
              <a:buChar char="•"/>
            </a:pPr>
            <a:r>
              <a:rPr lang="en-US" sz="1550" dirty="0">
                <a:latin typeface="Heebo" pitchFamily="34" charset="0"/>
                <a:ea typeface="Heebo" pitchFamily="34" charset="-122"/>
                <a:cs typeface="Heebo" pitchFamily="34" charset="-120"/>
              </a:rPr>
              <a:t>If Confirmation has not been obtainable, state so</a:t>
            </a:r>
            <a:endParaRPr lang="en-US" sz="1550" dirty="0"/>
          </a:p>
        </p:txBody>
      </p:sp>
      <p:sp>
        <p:nvSpPr>
          <p:cNvPr id="15" name="Text 12"/>
          <p:cNvSpPr/>
          <p:nvPr/>
        </p:nvSpPr>
        <p:spPr>
          <a:xfrm>
            <a:off x="992505" y="6685002"/>
            <a:ext cx="7158990" cy="324802"/>
          </a:xfrm>
          <a:prstGeom prst="rect">
            <a:avLst/>
          </a:prstGeom>
          <a:noFill/>
          <a:ln/>
        </p:spPr>
        <p:txBody>
          <a:bodyPr wrap="none" lIns="0" tIns="0" rIns="0" bIns="0" rtlCol="0" anchor="t"/>
          <a:lstStyle/>
          <a:p>
            <a:pPr marL="342900" indent="-342900" algn="just">
              <a:lnSpc>
                <a:spcPts val="2550"/>
              </a:lnSpc>
              <a:buSzPct val="100000"/>
              <a:buChar char="•"/>
            </a:pPr>
            <a:r>
              <a:rPr lang="en-US" sz="1550" dirty="0">
                <a:latin typeface="Heebo" pitchFamily="34" charset="0"/>
                <a:ea typeface="Heebo" pitchFamily="34" charset="-122"/>
                <a:cs typeface="Heebo" pitchFamily="34" charset="-120"/>
              </a:rPr>
              <a:t>Check Reconciliation</a:t>
            </a:r>
            <a:endParaRPr lang="en-US" sz="1550" dirty="0"/>
          </a:p>
        </p:txBody>
      </p:sp>
      <p:sp>
        <p:nvSpPr>
          <p:cNvPr id="16" name="Text 13"/>
          <p:cNvSpPr/>
          <p:nvPr/>
        </p:nvSpPr>
        <p:spPr>
          <a:xfrm>
            <a:off x="992505" y="7080766"/>
            <a:ext cx="7158990" cy="324802"/>
          </a:xfrm>
          <a:prstGeom prst="rect">
            <a:avLst/>
          </a:prstGeom>
          <a:noFill/>
          <a:ln/>
        </p:spPr>
        <p:txBody>
          <a:bodyPr wrap="none" lIns="0" tIns="0" rIns="0" bIns="0" rtlCol="0" anchor="t"/>
          <a:lstStyle/>
          <a:p>
            <a:pPr marL="342900" indent="-342900" algn="just">
              <a:lnSpc>
                <a:spcPts val="2550"/>
              </a:lnSpc>
              <a:buSzPct val="100000"/>
              <a:buChar char="•"/>
            </a:pPr>
            <a:r>
              <a:rPr lang="en-US" sz="1550" dirty="0">
                <a:latin typeface="Heebo" pitchFamily="34" charset="0"/>
                <a:ea typeface="Heebo" pitchFamily="34" charset="-122"/>
                <a:cs typeface="Heebo" pitchFamily="34" charset="-120"/>
              </a:rPr>
              <a:t>Report any pending items not subsequently cleared after March 31, 2022</a:t>
            </a:r>
            <a:endParaRPr lang="en-US" sz="155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sp>
        <p:nvSpPr>
          <p:cNvPr id="2" name="Text 0"/>
          <p:cNvSpPr/>
          <p:nvPr/>
        </p:nvSpPr>
        <p:spPr>
          <a:xfrm>
            <a:off x="793790" y="2097762"/>
            <a:ext cx="10360104" cy="708779"/>
          </a:xfrm>
          <a:prstGeom prst="rect">
            <a:avLst/>
          </a:prstGeom>
          <a:noFill/>
          <a:ln/>
        </p:spPr>
        <p:txBody>
          <a:bodyPr wrap="none" lIns="0" tIns="0" rIns="0" bIns="0" rtlCol="0" anchor="t"/>
          <a:lstStyle/>
          <a:p>
            <a:pPr marL="0" indent="0" algn="just">
              <a:lnSpc>
                <a:spcPts val="5550"/>
              </a:lnSpc>
              <a:buNone/>
            </a:pPr>
            <a:r>
              <a:rPr lang="en-US" sz="4450" dirty="0">
                <a:latin typeface="Crimson Pro Semi Bold" pitchFamily="34" charset="0"/>
                <a:ea typeface="Crimson Pro Semi Bold" pitchFamily="34" charset="-122"/>
                <a:cs typeface="Crimson Pro Semi Bold" pitchFamily="34" charset="-120"/>
              </a:rPr>
              <a:t>I – Assets - 3. Money at Call and Short Notice</a:t>
            </a:r>
            <a:endParaRPr lang="en-US" sz="4450" dirty="0"/>
          </a:p>
        </p:txBody>
      </p:sp>
      <p:sp>
        <p:nvSpPr>
          <p:cNvPr id="3" name="Text 1"/>
          <p:cNvSpPr/>
          <p:nvPr/>
        </p:nvSpPr>
        <p:spPr>
          <a:xfrm>
            <a:off x="793790" y="3373517"/>
            <a:ext cx="2835235" cy="354330"/>
          </a:xfrm>
          <a:prstGeom prst="rect">
            <a:avLst/>
          </a:prstGeom>
          <a:noFill/>
          <a:ln/>
        </p:spPr>
        <p:txBody>
          <a:bodyPr wrap="none" lIns="0" tIns="0" rIns="0" bIns="0" rtlCol="0" anchor="t"/>
          <a:lstStyle/>
          <a:p>
            <a:pPr marL="0" indent="0" algn="just">
              <a:lnSpc>
                <a:spcPts val="2750"/>
              </a:lnSpc>
              <a:buNone/>
            </a:pPr>
            <a:r>
              <a:rPr lang="en-US" sz="2200" b="1" dirty="0">
                <a:latin typeface="Crimson Pro Semi Bold" pitchFamily="34" charset="0"/>
                <a:ea typeface="Crimson Pro Semi Bold" pitchFamily="34" charset="-122"/>
                <a:cs typeface="Crimson Pro Semi Bold" pitchFamily="34" charset="-120"/>
              </a:rPr>
              <a:t>(c) Interest Accrual</a:t>
            </a:r>
            <a:endParaRPr lang="en-US" sz="2200" b="1" dirty="0"/>
          </a:p>
        </p:txBody>
      </p:sp>
      <p:sp>
        <p:nvSpPr>
          <p:cNvPr id="4" name="Text 2"/>
          <p:cNvSpPr/>
          <p:nvPr/>
        </p:nvSpPr>
        <p:spPr>
          <a:xfrm>
            <a:off x="793790" y="3954661"/>
            <a:ext cx="6244709" cy="725805"/>
          </a:xfrm>
          <a:prstGeom prst="rect">
            <a:avLst/>
          </a:prstGeom>
          <a:noFill/>
          <a:ln/>
        </p:spPr>
        <p:txBody>
          <a:bodyPr wrap="square" lIns="0" tIns="0" rIns="0" bIns="0" rtlCol="0" anchor="t"/>
          <a:lstStyle/>
          <a:p>
            <a:pPr marL="0" indent="0" algn="just">
              <a:lnSpc>
                <a:spcPts val="2850"/>
              </a:lnSpc>
              <a:buNone/>
            </a:pPr>
            <a:r>
              <a:rPr lang="en-US" sz="1750" b="1" dirty="0">
                <a:solidFill>
                  <a:srgbClr val="FF0000"/>
                </a:solidFill>
                <a:latin typeface="Heebo" pitchFamily="34" charset="0"/>
                <a:ea typeface="Heebo" pitchFamily="34" charset="-122"/>
                <a:cs typeface="Heebo" pitchFamily="34" charset="-120"/>
              </a:rPr>
              <a:t>Has interest accrued up to the year-end been properly recorded?</a:t>
            </a:r>
            <a:endParaRPr lang="en-US" sz="1750" b="1" dirty="0">
              <a:solidFill>
                <a:srgbClr val="FF0000"/>
              </a:solidFill>
            </a:endParaRPr>
          </a:p>
        </p:txBody>
      </p:sp>
      <p:sp>
        <p:nvSpPr>
          <p:cNvPr id="5" name="Text 3"/>
          <p:cNvSpPr/>
          <p:nvPr/>
        </p:nvSpPr>
        <p:spPr>
          <a:xfrm>
            <a:off x="793790" y="4884539"/>
            <a:ext cx="6244709" cy="362903"/>
          </a:xfrm>
          <a:prstGeom prst="rect">
            <a:avLst/>
          </a:prstGeom>
          <a:noFill/>
          <a:ln/>
        </p:spPr>
        <p:txBody>
          <a:bodyPr wrap="none" lIns="0" tIns="0" rIns="0" bIns="0" rtlCol="0" anchor="t"/>
          <a:lstStyle/>
          <a:p>
            <a:pPr marL="342900" indent="-342900" algn="just">
              <a:lnSpc>
                <a:spcPts val="2850"/>
              </a:lnSpc>
              <a:buSzPct val="100000"/>
              <a:buChar char="•"/>
            </a:pPr>
            <a:r>
              <a:rPr lang="en-US" sz="1750" dirty="0">
                <a:latin typeface="Heebo" pitchFamily="34" charset="0"/>
                <a:ea typeface="Heebo" pitchFamily="34" charset="-122"/>
                <a:cs typeface="Heebo" pitchFamily="34" charset="-120"/>
              </a:rPr>
              <a:t>Check if interest at applicable rates is properly recognised</a:t>
            </a:r>
            <a:endParaRPr lang="en-US" sz="1750" dirty="0"/>
          </a:p>
        </p:txBody>
      </p:sp>
      <p:sp>
        <p:nvSpPr>
          <p:cNvPr id="6" name="Text 4"/>
          <p:cNvSpPr/>
          <p:nvPr/>
        </p:nvSpPr>
        <p:spPr>
          <a:xfrm>
            <a:off x="7599521" y="3373517"/>
            <a:ext cx="3132653" cy="354330"/>
          </a:xfrm>
          <a:prstGeom prst="rect">
            <a:avLst/>
          </a:prstGeom>
          <a:noFill/>
          <a:ln/>
        </p:spPr>
        <p:txBody>
          <a:bodyPr wrap="none" lIns="0" tIns="0" rIns="0" bIns="0" rtlCol="0" anchor="t"/>
          <a:lstStyle/>
          <a:p>
            <a:pPr marL="0" indent="0" algn="just">
              <a:lnSpc>
                <a:spcPts val="2750"/>
              </a:lnSpc>
              <a:buNone/>
            </a:pPr>
            <a:r>
              <a:rPr lang="en-US" sz="2200" b="1" dirty="0">
                <a:latin typeface="Crimson Pro Semi Bold" pitchFamily="34" charset="0"/>
                <a:ea typeface="Crimson Pro Semi Bold" pitchFamily="34" charset="-122"/>
                <a:cs typeface="Crimson Pro Semi Bold" pitchFamily="34" charset="-120"/>
              </a:rPr>
              <a:t>(d) Guidelines Compliance</a:t>
            </a:r>
            <a:endParaRPr lang="en-US" sz="2200" b="1" dirty="0"/>
          </a:p>
        </p:txBody>
      </p:sp>
      <p:sp>
        <p:nvSpPr>
          <p:cNvPr id="7" name="Text 5"/>
          <p:cNvSpPr/>
          <p:nvPr/>
        </p:nvSpPr>
        <p:spPr>
          <a:xfrm>
            <a:off x="7599521" y="3954661"/>
            <a:ext cx="6244709" cy="725805"/>
          </a:xfrm>
          <a:prstGeom prst="rect">
            <a:avLst/>
          </a:prstGeom>
          <a:noFill/>
          <a:ln/>
        </p:spPr>
        <p:txBody>
          <a:bodyPr wrap="square" lIns="0" tIns="0" rIns="0" bIns="0" rtlCol="0" anchor="t"/>
          <a:lstStyle/>
          <a:p>
            <a:pPr marL="0" indent="0" algn="just">
              <a:lnSpc>
                <a:spcPts val="2850"/>
              </a:lnSpc>
              <a:buNone/>
            </a:pPr>
            <a:r>
              <a:rPr lang="en-US" sz="1750" b="1" dirty="0">
                <a:solidFill>
                  <a:srgbClr val="FF0000"/>
                </a:solidFill>
                <a:latin typeface="Heebo" pitchFamily="34" charset="0"/>
                <a:ea typeface="Heebo" pitchFamily="34" charset="-122"/>
                <a:cs typeface="Heebo" pitchFamily="34" charset="-120"/>
              </a:rPr>
              <a:t>Whether instructions/guidelines, if any, laid down by the controlling authorities of the bank have been complied with?</a:t>
            </a:r>
            <a:endParaRPr lang="en-US" sz="1750" b="1" dirty="0">
              <a:solidFill>
                <a:srgbClr val="FF0000"/>
              </a:solidFill>
            </a:endParaRPr>
          </a:p>
        </p:txBody>
      </p:sp>
      <p:sp>
        <p:nvSpPr>
          <p:cNvPr id="8" name="Text 6"/>
          <p:cNvSpPr/>
          <p:nvPr/>
        </p:nvSpPr>
        <p:spPr>
          <a:xfrm>
            <a:off x="7599521" y="4884539"/>
            <a:ext cx="6244709" cy="725805"/>
          </a:xfrm>
          <a:prstGeom prst="rect">
            <a:avLst/>
          </a:prstGeom>
          <a:noFill/>
          <a:ln/>
        </p:spPr>
        <p:txBody>
          <a:bodyPr wrap="square" lIns="0" tIns="0" rIns="0" bIns="0" rtlCol="0" anchor="t"/>
          <a:lstStyle/>
          <a:p>
            <a:pPr marL="342900" indent="-342900" algn="just">
              <a:lnSpc>
                <a:spcPts val="2850"/>
              </a:lnSpc>
              <a:buSzPct val="100000"/>
              <a:buChar char="•"/>
            </a:pPr>
            <a:r>
              <a:rPr lang="en-US" sz="1750" dirty="0">
                <a:latin typeface="Heebo" pitchFamily="34" charset="0"/>
                <a:ea typeface="Heebo" pitchFamily="34" charset="-122"/>
                <a:cs typeface="Heebo" pitchFamily="34" charset="-120"/>
              </a:rPr>
              <a:t>Verify whether instructions/ guidelines laid down by the controlling authority been complied by branch</a:t>
            </a:r>
            <a:endParaRPr lang="en-US" sz="1750" dirty="0"/>
          </a:p>
        </p:txBody>
      </p:sp>
      <p:sp>
        <p:nvSpPr>
          <p:cNvPr id="9" name="Text 7"/>
          <p:cNvSpPr/>
          <p:nvPr/>
        </p:nvSpPr>
        <p:spPr>
          <a:xfrm>
            <a:off x="7599521" y="5689640"/>
            <a:ext cx="6244709" cy="362903"/>
          </a:xfrm>
          <a:prstGeom prst="rect">
            <a:avLst/>
          </a:prstGeom>
          <a:noFill/>
          <a:ln/>
        </p:spPr>
        <p:txBody>
          <a:bodyPr wrap="none" lIns="0" tIns="0" rIns="0" bIns="0" rtlCol="0" anchor="t"/>
          <a:lstStyle/>
          <a:p>
            <a:pPr marL="342900" indent="-342900" algn="just">
              <a:lnSpc>
                <a:spcPts val="2850"/>
              </a:lnSpc>
              <a:buSzPct val="100000"/>
              <a:buChar char="•"/>
            </a:pPr>
            <a:r>
              <a:rPr lang="en-US" sz="1750" dirty="0">
                <a:latin typeface="Heebo" pitchFamily="34" charset="0"/>
                <a:ea typeface="Heebo" pitchFamily="34" charset="-122"/>
                <a:cs typeface="Heebo" pitchFamily="34" charset="-120"/>
              </a:rPr>
              <a:t>Any deviation, same should be commented</a:t>
            </a:r>
            <a:endParaRPr lang="en-US" sz="175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sp>
        <p:nvSpPr>
          <p:cNvPr id="2" name="Text 0"/>
          <p:cNvSpPr/>
          <p:nvPr/>
        </p:nvSpPr>
        <p:spPr>
          <a:xfrm>
            <a:off x="778669" y="612100"/>
            <a:ext cx="5324118" cy="625793"/>
          </a:xfrm>
          <a:prstGeom prst="rect">
            <a:avLst/>
          </a:prstGeom>
          <a:noFill/>
          <a:ln/>
        </p:spPr>
        <p:txBody>
          <a:bodyPr wrap="none" lIns="0" tIns="0" rIns="0" bIns="0" rtlCol="0" anchor="t"/>
          <a:lstStyle/>
          <a:p>
            <a:pPr marL="0" indent="0">
              <a:lnSpc>
                <a:spcPts val="4900"/>
              </a:lnSpc>
              <a:buNone/>
            </a:pPr>
            <a:r>
              <a:rPr lang="en-US" sz="3900" dirty="0">
                <a:latin typeface="Crimson Pro Semi Bold" pitchFamily="34" charset="0"/>
                <a:ea typeface="Crimson Pro Semi Bold" pitchFamily="34" charset="-122"/>
                <a:cs typeface="Crimson Pro Semi Bold" pitchFamily="34" charset="-120"/>
              </a:rPr>
              <a:t>I – Assets - 4. Investments</a:t>
            </a:r>
            <a:endParaRPr lang="en-US" sz="3900" dirty="0"/>
          </a:p>
        </p:txBody>
      </p:sp>
      <p:pic>
        <p:nvPicPr>
          <p:cNvPr id="3" name="Image 0" descr="preencoded.png"/>
          <p:cNvPicPr>
            <a:picLocks noChangeAspect="1"/>
          </p:cNvPicPr>
          <p:nvPr/>
        </p:nvPicPr>
        <p:blipFill>
          <a:blip r:embed="rId3"/>
          <a:stretch>
            <a:fillRect/>
          </a:stretch>
        </p:blipFill>
        <p:spPr>
          <a:xfrm>
            <a:off x="778669" y="1638300"/>
            <a:ext cx="6536531" cy="800933"/>
          </a:xfrm>
          <a:prstGeom prst="rect">
            <a:avLst/>
          </a:prstGeom>
        </p:spPr>
      </p:pic>
      <p:sp>
        <p:nvSpPr>
          <p:cNvPr id="4" name="Text 1"/>
          <p:cNvSpPr/>
          <p:nvPr/>
        </p:nvSpPr>
        <p:spPr>
          <a:xfrm>
            <a:off x="978813" y="2739509"/>
            <a:ext cx="2503051" cy="312777"/>
          </a:xfrm>
          <a:prstGeom prst="rect">
            <a:avLst/>
          </a:prstGeom>
          <a:noFill/>
          <a:ln/>
        </p:spPr>
        <p:txBody>
          <a:bodyPr wrap="none" lIns="0" tIns="0" rIns="0" bIns="0" rtlCol="0" anchor="t"/>
          <a:lstStyle/>
          <a:p>
            <a:pPr marL="0" indent="0" algn="l">
              <a:lnSpc>
                <a:spcPts val="2450"/>
              </a:lnSpc>
              <a:buNone/>
            </a:pPr>
            <a:r>
              <a:rPr lang="en-US" sz="1950" b="1" dirty="0">
                <a:latin typeface="Crimson Pro Semi Bold" pitchFamily="34" charset="0"/>
                <a:ea typeface="Crimson Pro Semi Bold" pitchFamily="34" charset="-122"/>
                <a:cs typeface="Crimson Pro Semi Bold" pitchFamily="34" charset="-120"/>
              </a:rPr>
              <a:t>(a) Delegated Authority</a:t>
            </a:r>
            <a:endParaRPr lang="en-US" sz="1950" b="1" dirty="0"/>
          </a:p>
        </p:txBody>
      </p:sp>
      <p:sp>
        <p:nvSpPr>
          <p:cNvPr id="5" name="Text 2"/>
          <p:cNvSpPr/>
          <p:nvPr/>
        </p:nvSpPr>
        <p:spPr>
          <a:xfrm>
            <a:off x="978813" y="3172420"/>
            <a:ext cx="6136243" cy="1281589"/>
          </a:xfrm>
          <a:prstGeom prst="rect">
            <a:avLst/>
          </a:prstGeom>
          <a:noFill/>
          <a:ln/>
        </p:spPr>
        <p:txBody>
          <a:bodyPr wrap="square" lIns="0" tIns="0" rIns="0" bIns="0" rtlCol="0" anchor="t"/>
          <a:lstStyle/>
          <a:p>
            <a:pPr marL="0" indent="0" algn="l">
              <a:lnSpc>
                <a:spcPts val="2500"/>
              </a:lnSpc>
              <a:buNone/>
            </a:pPr>
            <a:r>
              <a:rPr lang="en-US" sz="1550" b="1" dirty="0">
                <a:solidFill>
                  <a:srgbClr val="FF0000"/>
                </a:solidFill>
                <a:latin typeface="Heebo" pitchFamily="34" charset="0"/>
                <a:ea typeface="Heebo" pitchFamily="34" charset="-122"/>
                <a:cs typeface="Heebo" pitchFamily="34" charset="-120"/>
              </a:rPr>
              <a:t>In respect of purchase and sale of investments, has the branch acted within its delegated authority, having regard to the instructions/ guidelines in this behalf issued by the controlling authorities of the bank?</a:t>
            </a:r>
            <a:endParaRPr lang="en-US" sz="1550" b="1" dirty="0">
              <a:solidFill>
                <a:srgbClr val="FF0000"/>
              </a:solidFill>
            </a:endParaRPr>
          </a:p>
        </p:txBody>
      </p:sp>
      <p:sp>
        <p:nvSpPr>
          <p:cNvPr id="6" name="Text 3"/>
          <p:cNvSpPr/>
          <p:nvPr/>
        </p:nvSpPr>
        <p:spPr>
          <a:xfrm>
            <a:off x="978813" y="4574143"/>
            <a:ext cx="6136243" cy="320397"/>
          </a:xfrm>
          <a:prstGeom prst="rect">
            <a:avLst/>
          </a:prstGeom>
          <a:noFill/>
          <a:ln/>
        </p:spPr>
        <p:txBody>
          <a:bodyPr wrap="none" lIns="0" tIns="0" rIns="0" bIns="0" rtlCol="0" anchor="t"/>
          <a:lstStyle/>
          <a:p>
            <a:pPr marL="342900" indent="-342900">
              <a:lnSpc>
                <a:spcPts val="2500"/>
              </a:lnSpc>
              <a:buSzPct val="100000"/>
              <a:buChar char="•"/>
            </a:pPr>
            <a:r>
              <a:rPr lang="en-US" sz="1550" dirty="0">
                <a:latin typeface="Heebo" pitchFamily="34" charset="0"/>
                <a:ea typeface="Heebo" pitchFamily="34" charset="-122"/>
                <a:cs typeface="Heebo" pitchFamily="34" charset="-120"/>
              </a:rPr>
              <a:t>Check if this was at all applicable to the branch</a:t>
            </a:r>
            <a:endParaRPr lang="en-US" sz="1550" dirty="0"/>
          </a:p>
        </p:txBody>
      </p:sp>
      <p:sp>
        <p:nvSpPr>
          <p:cNvPr id="7" name="Text 4"/>
          <p:cNvSpPr/>
          <p:nvPr/>
        </p:nvSpPr>
        <p:spPr>
          <a:xfrm>
            <a:off x="978813" y="4964549"/>
            <a:ext cx="6136243" cy="640794"/>
          </a:xfrm>
          <a:prstGeom prst="rect">
            <a:avLst/>
          </a:prstGeom>
          <a:noFill/>
          <a:ln/>
        </p:spPr>
        <p:txBody>
          <a:bodyPr wrap="square" lIns="0" tIns="0" rIns="0" bIns="0" rtlCol="0" anchor="t"/>
          <a:lstStyle/>
          <a:p>
            <a:pPr marL="342900" indent="-342900">
              <a:lnSpc>
                <a:spcPts val="2500"/>
              </a:lnSpc>
              <a:buSzPct val="100000"/>
              <a:buChar char="•"/>
            </a:pPr>
            <a:r>
              <a:rPr lang="en-US" sz="1550" dirty="0">
                <a:latin typeface="Heebo" pitchFamily="34" charset="0"/>
                <a:ea typeface="Heebo" pitchFamily="34" charset="-122"/>
                <a:cs typeface="Heebo" pitchFamily="34" charset="-120"/>
              </a:rPr>
              <a:t>Verify instructions from Corporate office regarding accounting of income on investments</a:t>
            </a:r>
            <a:endParaRPr lang="en-US" sz="1550" dirty="0"/>
          </a:p>
        </p:txBody>
      </p:sp>
      <p:sp>
        <p:nvSpPr>
          <p:cNvPr id="8" name="Text 5"/>
          <p:cNvSpPr/>
          <p:nvPr/>
        </p:nvSpPr>
        <p:spPr>
          <a:xfrm>
            <a:off x="978813" y="5675352"/>
            <a:ext cx="6136243" cy="640794"/>
          </a:xfrm>
          <a:prstGeom prst="rect">
            <a:avLst/>
          </a:prstGeom>
          <a:noFill/>
          <a:ln/>
        </p:spPr>
        <p:txBody>
          <a:bodyPr wrap="square" lIns="0" tIns="0" rIns="0" bIns="0" rtlCol="0" anchor="t"/>
          <a:lstStyle/>
          <a:p>
            <a:pPr marL="342900" indent="-342900">
              <a:lnSpc>
                <a:spcPts val="2500"/>
              </a:lnSpc>
              <a:buSzPct val="100000"/>
              <a:buChar char="•"/>
            </a:pPr>
            <a:r>
              <a:rPr lang="en-US" sz="1550" dirty="0">
                <a:latin typeface="Heebo" pitchFamily="34" charset="0"/>
                <a:ea typeface="Heebo" pitchFamily="34" charset="-122"/>
                <a:cs typeface="Heebo" pitchFamily="34" charset="-120"/>
              </a:rPr>
              <a:t>Comment in case of breach of instructions of controlling authorities of the branch</a:t>
            </a:r>
            <a:endParaRPr lang="en-US" sz="1550" dirty="0"/>
          </a:p>
        </p:txBody>
      </p:sp>
      <p:pic>
        <p:nvPicPr>
          <p:cNvPr id="9" name="Image 1" descr="preencoded.png"/>
          <p:cNvPicPr>
            <a:picLocks noChangeAspect="1"/>
          </p:cNvPicPr>
          <p:nvPr/>
        </p:nvPicPr>
        <p:blipFill>
          <a:blip r:embed="rId4"/>
          <a:stretch>
            <a:fillRect/>
          </a:stretch>
        </p:blipFill>
        <p:spPr>
          <a:xfrm>
            <a:off x="7315200" y="1638300"/>
            <a:ext cx="6536531" cy="800933"/>
          </a:xfrm>
          <a:prstGeom prst="rect">
            <a:avLst/>
          </a:prstGeom>
        </p:spPr>
      </p:pic>
      <p:sp>
        <p:nvSpPr>
          <p:cNvPr id="10" name="Text 6"/>
          <p:cNvSpPr/>
          <p:nvPr/>
        </p:nvSpPr>
        <p:spPr>
          <a:xfrm>
            <a:off x="7515344" y="2739509"/>
            <a:ext cx="2503051" cy="312777"/>
          </a:xfrm>
          <a:prstGeom prst="rect">
            <a:avLst/>
          </a:prstGeom>
          <a:noFill/>
          <a:ln/>
        </p:spPr>
        <p:txBody>
          <a:bodyPr wrap="none" lIns="0" tIns="0" rIns="0" bIns="0" rtlCol="0" anchor="t"/>
          <a:lstStyle/>
          <a:p>
            <a:pPr marL="0" indent="0" algn="l">
              <a:lnSpc>
                <a:spcPts val="2450"/>
              </a:lnSpc>
              <a:buNone/>
            </a:pPr>
            <a:r>
              <a:rPr lang="en-US" sz="1950" b="1" dirty="0">
                <a:latin typeface="Crimson Pro Semi Bold" pitchFamily="34" charset="0"/>
                <a:ea typeface="Crimson Pro Semi Bold" pitchFamily="34" charset="-122"/>
                <a:cs typeface="Crimson Pro Semi Bold" pitchFamily="34" charset="-120"/>
              </a:rPr>
              <a:t>(b) Physical Verification</a:t>
            </a:r>
            <a:endParaRPr lang="en-US" sz="1950" b="1" dirty="0"/>
          </a:p>
        </p:txBody>
      </p:sp>
      <p:sp>
        <p:nvSpPr>
          <p:cNvPr id="11" name="Text 7"/>
          <p:cNvSpPr/>
          <p:nvPr/>
        </p:nvSpPr>
        <p:spPr>
          <a:xfrm>
            <a:off x="7515344" y="3172420"/>
            <a:ext cx="6136243" cy="1601986"/>
          </a:xfrm>
          <a:prstGeom prst="rect">
            <a:avLst/>
          </a:prstGeom>
          <a:noFill/>
          <a:ln/>
        </p:spPr>
        <p:txBody>
          <a:bodyPr wrap="square" lIns="0" tIns="0" rIns="0" bIns="0" rtlCol="0" anchor="t"/>
          <a:lstStyle/>
          <a:p>
            <a:pPr marL="0" indent="0" algn="l">
              <a:lnSpc>
                <a:spcPts val="2500"/>
              </a:lnSpc>
              <a:buNone/>
            </a:pPr>
            <a:r>
              <a:rPr lang="en-US" sz="1550" b="1" dirty="0">
                <a:solidFill>
                  <a:srgbClr val="FF0000"/>
                </a:solidFill>
                <a:latin typeface="Heebo" pitchFamily="34" charset="0"/>
                <a:ea typeface="Heebo" pitchFamily="34" charset="-122"/>
                <a:cs typeface="Heebo" pitchFamily="34" charset="-120"/>
              </a:rPr>
              <a:t>Have the investments held by the branch whether on its own account or on behalf of the Head Office/other branches been made available for physical verification? Where the investments are not in the possession of the branch, whether evidences with regard to their physical verification have been produced?</a:t>
            </a:r>
            <a:endParaRPr lang="en-US" sz="1550" b="1" dirty="0">
              <a:solidFill>
                <a:srgbClr val="FF0000"/>
              </a:solidFill>
            </a:endParaRPr>
          </a:p>
        </p:txBody>
      </p:sp>
      <p:sp>
        <p:nvSpPr>
          <p:cNvPr id="12" name="Text 8"/>
          <p:cNvSpPr/>
          <p:nvPr/>
        </p:nvSpPr>
        <p:spPr>
          <a:xfrm>
            <a:off x="7515344" y="4894540"/>
            <a:ext cx="6136243" cy="320397"/>
          </a:xfrm>
          <a:prstGeom prst="rect">
            <a:avLst/>
          </a:prstGeom>
          <a:noFill/>
          <a:ln/>
        </p:spPr>
        <p:txBody>
          <a:bodyPr wrap="none" lIns="0" tIns="0" rIns="0" bIns="0" rtlCol="0" anchor="t"/>
          <a:lstStyle/>
          <a:p>
            <a:pPr marL="342900" indent="-342900">
              <a:lnSpc>
                <a:spcPts val="2500"/>
              </a:lnSpc>
              <a:buSzPct val="100000"/>
              <a:buChar char="•"/>
            </a:pPr>
            <a:r>
              <a:rPr lang="en-US" sz="1550" dirty="0">
                <a:latin typeface="Heebo" pitchFamily="34" charset="0"/>
                <a:ea typeface="Heebo" pitchFamily="34" charset="-122"/>
                <a:cs typeface="Heebo" pitchFamily="34" charset="-120"/>
              </a:rPr>
              <a:t>Obtain confirmation – Held or not held during the year</a:t>
            </a:r>
            <a:endParaRPr lang="en-US" sz="1550" dirty="0"/>
          </a:p>
        </p:txBody>
      </p:sp>
      <p:sp>
        <p:nvSpPr>
          <p:cNvPr id="13" name="Text 9"/>
          <p:cNvSpPr/>
          <p:nvPr/>
        </p:nvSpPr>
        <p:spPr>
          <a:xfrm>
            <a:off x="7515344" y="5284946"/>
            <a:ext cx="6136243" cy="640794"/>
          </a:xfrm>
          <a:prstGeom prst="rect">
            <a:avLst/>
          </a:prstGeom>
          <a:noFill/>
          <a:ln/>
        </p:spPr>
        <p:txBody>
          <a:bodyPr wrap="square" lIns="0" tIns="0" rIns="0" bIns="0" rtlCol="0" anchor="t"/>
          <a:lstStyle/>
          <a:p>
            <a:pPr marL="342900" indent="-342900">
              <a:lnSpc>
                <a:spcPts val="2500"/>
              </a:lnSpc>
              <a:buSzPct val="100000"/>
              <a:buChar char="•"/>
            </a:pPr>
            <a:r>
              <a:rPr lang="en-US" sz="1550" dirty="0">
                <a:latin typeface="Heebo" pitchFamily="34" charset="0"/>
                <a:ea typeface="Heebo" pitchFamily="34" charset="-122"/>
                <a:cs typeface="Heebo" pitchFamily="34" charset="-120"/>
              </a:rPr>
              <a:t>Physical verification of investment certificates with the investment register</a:t>
            </a:r>
            <a:endParaRPr lang="en-US" sz="1550" dirty="0"/>
          </a:p>
        </p:txBody>
      </p:sp>
      <p:sp>
        <p:nvSpPr>
          <p:cNvPr id="14" name="Text 10"/>
          <p:cNvSpPr/>
          <p:nvPr/>
        </p:nvSpPr>
        <p:spPr>
          <a:xfrm>
            <a:off x="7515344" y="5995749"/>
            <a:ext cx="6136243" cy="640794"/>
          </a:xfrm>
          <a:prstGeom prst="rect">
            <a:avLst/>
          </a:prstGeom>
          <a:noFill/>
          <a:ln/>
        </p:spPr>
        <p:txBody>
          <a:bodyPr wrap="square" lIns="0" tIns="0" rIns="0" bIns="0" rtlCol="0" anchor="t"/>
          <a:lstStyle/>
          <a:p>
            <a:pPr marL="342900" indent="-342900">
              <a:lnSpc>
                <a:spcPts val="2500"/>
              </a:lnSpc>
              <a:buSzPct val="100000"/>
              <a:buChar char="•"/>
            </a:pPr>
            <a:r>
              <a:rPr lang="en-US" sz="1550" dirty="0">
                <a:latin typeface="Heebo" pitchFamily="34" charset="0"/>
                <a:ea typeface="Heebo" pitchFamily="34" charset="-122"/>
                <a:cs typeface="Heebo" pitchFamily="34" charset="-120"/>
              </a:rPr>
              <a:t>If not available, verify evidence for not keeping the same in possession</a:t>
            </a:r>
            <a:endParaRPr lang="en-US" sz="1550" dirty="0"/>
          </a:p>
        </p:txBody>
      </p:sp>
      <p:sp>
        <p:nvSpPr>
          <p:cNvPr id="15" name="Text 11"/>
          <p:cNvSpPr/>
          <p:nvPr/>
        </p:nvSpPr>
        <p:spPr>
          <a:xfrm>
            <a:off x="7515344" y="6706553"/>
            <a:ext cx="6136243" cy="320397"/>
          </a:xfrm>
          <a:prstGeom prst="rect">
            <a:avLst/>
          </a:prstGeom>
          <a:noFill/>
          <a:ln/>
        </p:spPr>
        <p:txBody>
          <a:bodyPr wrap="none" lIns="0" tIns="0" rIns="0" bIns="0" rtlCol="0" anchor="t"/>
          <a:lstStyle/>
          <a:p>
            <a:pPr marL="342900" indent="-342900">
              <a:lnSpc>
                <a:spcPts val="2500"/>
              </a:lnSpc>
              <a:buSzPct val="100000"/>
              <a:buChar char="•"/>
            </a:pPr>
            <a:r>
              <a:rPr lang="en-US" sz="1550" dirty="0">
                <a:latin typeface="Heebo" pitchFamily="34" charset="0"/>
                <a:ea typeface="Heebo" pitchFamily="34" charset="-122"/>
                <a:cs typeface="Heebo" pitchFamily="34" charset="-120"/>
              </a:rPr>
              <a:t>If sent for realisation, verify acknowledgment</a:t>
            </a:r>
            <a:endParaRPr lang="en-US" sz="1550" dirty="0"/>
          </a:p>
        </p:txBody>
      </p:sp>
      <p:sp>
        <p:nvSpPr>
          <p:cNvPr id="16" name="Text 12"/>
          <p:cNvSpPr/>
          <p:nvPr/>
        </p:nvSpPr>
        <p:spPr>
          <a:xfrm>
            <a:off x="7515344" y="7096958"/>
            <a:ext cx="6136243" cy="320397"/>
          </a:xfrm>
          <a:prstGeom prst="rect">
            <a:avLst/>
          </a:prstGeom>
          <a:noFill/>
          <a:ln/>
        </p:spPr>
        <p:txBody>
          <a:bodyPr wrap="none" lIns="0" tIns="0" rIns="0" bIns="0" rtlCol="0" anchor="t"/>
          <a:lstStyle/>
          <a:p>
            <a:pPr marL="342900" indent="-342900">
              <a:lnSpc>
                <a:spcPts val="2500"/>
              </a:lnSpc>
              <a:buSzPct val="100000"/>
              <a:buChar char="•"/>
            </a:pPr>
            <a:r>
              <a:rPr lang="en-US" sz="1550" dirty="0">
                <a:latin typeface="Heebo" pitchFamily="34" charset="0"/>
                <a:ea typeface="Heebo" pitchFamily="34" charset="-122"/>
                <a:cs typeface="Heebo" pitchFamily="34" charset="-120"/>
              </a:rPr>
              <a:t>Neither of the above comment</a:t>
            </a:r>
            <a:endParaRPr lang="en-US" sz="155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sp>
        <p:nvSpPr>
          <p:cNvPr id="2" name="Text 0"/>
          <p:cNvSpPr/>
          <p:nvPr/>
        </p:nvSpPr>
        <p:spPr>
          <a:xfrm>
            <a:off x="793790" y="484665"/>
            <a:ext cx="6030873" cy="708779"/>
          </a:xfrm>
          <a:prstGeom prst="rect">
            <a:avLst/>
          </a:prstGeom>
          <a:noFill/>
          <a:ln/>
        </p:spPr>
        <p:txBody>
          <a:bodyPr wrap="none" lIns="0" tIns="0" rIns="0" bIns="0" rtlCol="0" anchor="t"/>
          <a:lstStyle/>
          <a:p>
            <a:pPr marL="0" indent="0">
              <a:lnSpc>
                <a:spcPts val="5550"/>
              </a:lnSpc>
              <a:buNone/>
            </a:pPr>
            <a:r>
              <a:rPr lang="en-US" sz="4450" dirty="0">
                <a:solidFill>
                  <a:srgbClr val="152D47"/>
                </a:solidFill>
                <a:latin typeface="Crimson Pro Semi Bold" pitchFamily="34" charset="0"/>
                <a:ea typeface="Crimson Pro Semi Bold" pitchFamily="34" charset="-122"/>
                <a:cs typeface="Crimson Pro Semi Bold" pitchFamily="34" charset="-120"/>
              </a:rPr>
              <a:t>I – Assets - 4. Investments</a:t>
            </a:r>
            <a:endParaRPr lang="en-US" sz="4450" dirty="0"/>
          </a:p>
        </p:txBody>
      </p:sp>
      <p:sp>
        <p:nvSpPr>
          <p:cNvPr id="3" name="Text 1"/>
          <p:cNvSpPr/>
          <p:nvPr/>
        </p:nvSpPr>
        <p:spPr>
          <a:xfrm>
            <a:off x="778669" y="2694883"/>
            <a:ext cx="3322201" cy="354330"/>
          </a:xfrm>
          <a:prstGeom prst="rect">
            <a:avLst/>
          </a:prstGeom>
          <a:noFill/>
          <a:ln/>
        </p:spPr>
        <p:txBody>
          <a:bodyPr wrap="none" lIns="0" tIns="0" rIns="0" bIns="0" rtlCol="0" anchor="t"/>
          <a:lstStyle/>
          <a:p>
            <a:pPr marL="0" indent="0">
              <a:lnSpc>
                <a:spcPts val="2750"/>
              </a:lnSpc>
              <a:buNone/>
            </a:pPr>
            <a:r>
              <a:rPr lang="en-US" sz="2200" b="1" dirty="0">
                <a:solidFill>
                  <a:srgbClr val="152D47"/>
                </a:solidFill>
                <a:latin typeface="Crimson Pro Semi Bold" pitchFamily="34" charset="0"/>
                <a:ea typeface="Crimson Pro Semi Bold" pitchFamily="34" charset="-122"/>
                <a:cs typeface="Crimson Pro Semi Bold" pitchFamily="34" charset="-120"/>
              </a:rPr>
              <a:t>(c) Valuation of Investments</a:t>
            </a:r>
            <a:endParaRPr lang="en-US" sz="2200" b="1" dirty="0"/>
          </a:p>
        </p:txBody>
      </p:sp>
      <p:sp>
        <p:nvSpPr>
          <p:cNvPr id="4" name="Text 2"/>
          <p:cNvSpPr/>
          <p:nvPr/>
        </p:nvSpPr>
        <p:spPr>
          <a:xfrm>
            <a:off x="778669" y="3276027"/>
            <a:ext cx="6244709" cy="1451610"/>
          </a:xfrm>
          <a:prstGeom prst="rect">
            <a:avLst/>
          </a:prstGeom>
          <a:noFill/>
          <a:ln/>
        </p:spPr>
        <p:txBody>
          <a:bodyPr wrap="square" lIns="0" tIns="0" rIns="0" bIns="0" rtlCol="0" anchor="t"/>
          <a:lstStyle/>
          <a:p>
            <a:pPr marL="0" indent="0">
              <a:lnSpc>
                <a:spcPts val="2850"/>
              </a:lnSpc>
              <a:buNone/>
            </a:pPr>
            <a:r>
              <a:rPr lang="en-US" sz="1750" b="1" dirty="0">
                <a:solidFill>
                  <a:srgbClr val="FF0000"/>
                </a:solidFill>
                <a:latin typeface="Heebo" pitchFamily="34" charset="0"/>
                <a:ea typeface="Heebo" pitchFamily="34" charset="-122"/>
                <a:cs typeface="Heebo" pitchFamily="34" charset="-120"/>
              </a:rPr>
              <a:t>Is the mode of valuation of investments in accordance with the RBI guidelines or the norms prescribed by the relevant regulatory authority of the country in which the branch is located whichever are more stringent?</a:t>
            </a:r>
            <a:endParaRPr lang="en-US" sz="1750" b="1" dirty="0">
              <a:solidFill>
                <a:srgbClr val="FF0000"/>
              </a:solidFill>
            </a:endParaRPr>
          </a:p>
        </p:txBody>
      </p:sp>
      <p:sp>
        <p:nvSpPr>
          <p:cNvPr id="5" name="Text 3"/>
          <p:cNvSpPr/>
          <p:nvPr/>
        </p:nvSpPr>
        <p:spPr>
          <a:xfrm>
            <a:off x="778669" y="4931710"/>
            <a:ext cx="6244709" cy="725805"/>
          </a:xfrm>
          <a:prstGeom prst="rect">
            <a:avLst/>
          </a:prstGeom>
          <a:noFill/>
          <a:ln/>
        </p:spPr>
        <p:txBody>
          <a:bodyPr wrap="square" lIns="0" tIns="0" rIns="0" bIns="0" rtlCol="0" anchor="t"/>
          <a:lstStyle/>
          <a:p>
            <a:pPr marL="342900" indent="-342900">
              <a:lnSpc>
                <a:spcPts val="2850"/>
              </a:lnSpc>
              <a:buSzPct val="100000"/>
              <a:buChar char="•"/>
            </a:pPr>
            <a:r>
              <a:rPr lang="en-US" sz="1750" dirty="0">
                <a:solidFill>
                  <a:srgbClr val="4C4C4D"/>
                </a:solidFill>
                <a:latin typeface="Heebo" pitchFamily="34" charset="0"/>
                <a:ea typeface="Heebo" pitchFamily="34" charset="-122"/>
                <a:cs typeface="Heebo" pitchFamily="34" charset="-120"/>
              </a:rPr>
              <a:t>Obtain corporate office guidelines for valuation of investment</a:t>
            </a:r>
            <a:endParaRPr lang="en-US" sz="1750" dirty="0"/>
          </a:p>
        </p:txBody>
      </p:sp>
      <p:sp>
        <p:nvSpPr>
          <p:cNvPr id="6" name="Text 4"/>
          <p:cNvSpPr/>
          <p:nvPr/>
        </p:nvSpPr>
        <p:spPr>
          <a:xfrm>
            <a:off x="778669" y="5736810"/>
            <a:ext cx="6244709" cy="1088708"/>
          </a:xfrm>
          <a:prstGeom prst="rect">
            <a:avLst/>
          </a:prstGeom>
          <a:noFill/>
          <a:ln/>
        </p:spPr>
        <p:txBody>
          <a:bodyPr wrap="square" lIns="0" tIns="0" rIns="0" bIns="0" rtlCol="0" anchor="t"/>
          <a:lstStyle/>
          <a:p>
            <a:pPr marL="342900" indent="-342900">
              <a:lnSpc>
                <a:spcPts val="2850"/>
              </a:lnSpc>
              <a:buSzPct val="100000"/>
              <a:buChar char="•"/>
            </a:pPr>
            <a:r>
              <a:rPr lang="en-US" sz="1750" dirty="0">
                <a:solidFill>
                  <a:srgbClr val="4C4C4D"/>
                </a:solidFill>
                <a:latin typeface="Heebo" pitchFamily="34" charset="0"/>
                <a:ea typeface="Heebo" pitchFamily="34" charset="-122"/>
                <a:cs typeface="Heebo" pitchFamily="34" charset="-120"/>
              </a:rPr>
              <a:t>Obtain statement showing the basis of valuation of investment. If statement not received, comment accordingly in report</a:t>
            </a:r>
            <a:endParaRPr lang="en-US" sz="1750" dirty="0"/>
          </a:p>
        </p:txBody>
      </p:sp>
      <p:sp>
        <p:nvSpPr>
          <p:cNvPr id="7" name="Text 5"/>
          <p:cNvSpPr/>
          <p:nvPr/>
        </p:nvSpPr>
        <p:spPr>
          <a:xfrm>
            <a:off x="778669" y="6904814"/>
            <a:ext cx="6244709" cy="725805"/>
          </a:xfrm>
          <a:prstGeom prst="rect">
            <a:avLst/>
          </a:prstGeom>
          <a:noFill/>
          <a:ln/>
        </p:spPr>
        <p:txBody>
          <a:bodyPr wrap="square" lIns="0" tIns="0" rIns="0" bIns="0" rtlCol="0" anchor="t"/>
          <a:lstStyle/>
          <a:p>
            <a:pPr marL="342900" indent="-342900">
              <a:lnSpc>
                <a:spcPts val="2850"/>
              </a:lnSpc>
              <a:buSzPct val="100000"/>
              <a:buChar char="•"/>
            </a:pPr>
            <a:r>
              <a:rPr lang="en-US" sz="1750" dirty="0">
                <a:solidFill>
                  <a:srgbClr val="4C4C4D"/>
                </a:solidFill>
                <a:latin typeface="Heebo" pitchFamily="34" charset="0"/>
                <a:ea typeface="Heebo" pitchFamily="34" charset="-122"/>
                <a:cs typeface="Heebo" pitchFamily="34" charset="-120"/>
              </a:rPr>
              <a:t>In case valuation breaches guidelines, impact of the same on profit should be reported along with deviation details</a:t>
            </a:r>
            <a:endParaRPr lang="en-US" sz="1750" dirty="0"/>
          </a:p>
        </p:txBody>
      </p:sp>
      <p:sp>
        <p:nvSpPr>
          <p:cNvPr id="8" name="Text 6"/>
          <p:cNvSpPr/>
          <p:nvPr/>
        </p:nvSpPr>
        <p:spPr>
          <a:xfrm>
            <a:off x="7584400" y="2694883"/>
            <a:ext cx="4294346" cy="354330"/>
          </a:xfrm>
          <a:prstGeom prst="rect">
            <a:avLst/>
          </a:prstGeom>
          <a:noFill/>
          <a:ln/>
        </p:spPr>
        <p:txBody>
          <a:bodyPr wrap="none" lIns="0" tIns="0" rIns="0" bIns="0" rtlCol="0" anchor="t"/>
          <a:lstStyle/>
          <a:p>
            <a:pPr marL="0" indent="0">
              <a:lnSpc>
                <a:spcPts val="2750"/>
              </a:lnSpc>
              <a:buNone/>
            </a:pPr>
            <a:r>
              <a:rPr lang="en-US" sz="2200" b="1" dirty="0">
                <a:solidFill>
                  <a:srgbClr val="152D47"/>
                </a:solidFill>
                <a:latin typeface="Crimson Pro Semi Bold" pitchFamily="34" charset="0"/>
                <a:ea typeface="Crimson Pro Semi Bold" pitchFamily="34" charset="-122"/>
                <a:cs typeface="Crimson Pro Semi Bold" pitchFamily="34" charset="-120"/>
              </a:rPr>
              <a:t>(d) Matured or Overdue Investments</a:t>
            </a:r>
            <a:endParaRPr lang="en-US" sz="2200" b="1" dirty="0"/>
          </a:p>
        </p:txBody>
      </p:sp>
      <p:sp>
        <p:nvSpPr>
          <p:cNvPr id="9" name="Text 7"/>
          <p:cNvSpPr/>
          <p:nvPr/>
        </p:nvSpPr>
        <p:spPr>
          <a:xfrm>
            <a:off x="7584400" y="3276027"/>
            <a:ext cx="6244709" cy="1088708"/>
          </a:xfrm>
          <a:prstGeom prst="rect">
            <a:avLst/>
          </a:prstGeom>
          <a:noFill/>
          <a:ln/>
        </p:spPr>
        <p:txBody>
          <a:bodyPr wrap="square" lIns="0" tIns="0" rIns="0" bIns="0" rtlCol="0" anchor="t"/>
          <a:lstStyle/>
          <a:p>
            <a:pPr marL="0" indent="0">
              <a:lnSpc>
                <a:spcPts val="2850"/>
              </a:lnSpc>
              <a:buNone/>
            </a:pPr>
            <a:r>
              <a:rPr lang="en-US" sz="1750" b="1" dirty="0">
                <a:solidFill>
                  <a:srgbClr val="FF0000"/>
                </a:solidFill>
                <a:latin typeface="Heebo" pitchFamily="34" charset="0"/>
                <a:ea typeface="Heebo" pitchFamily="34" charset="-122"/>
                <a:cs typeface="Heebo" pitchFamily="34" charset="-120"/>
              </a:rPr>
              <a:t>Whether there are any matured or overdue investments which have not been encashed and / or has not been serviced? If so, give details?</a:t>
            </a:r>
            <a:endParaRPr lang="en-US" sz="1750" b="1" dirty="0">
              <a:solidFill>
                <a:srgbClr val="FF0000"/>
              </a:solidFill>
            </a:endParaRPr>
          </a:p>
        </p:txBody>
      </p:sp>
      <p:sp>
        <p:nvSpPr>
          <p:cNvPr id="10" name="Text 8"/>
          <p:cNvSpPr/>
          <p:nvPr/>
        </p:nvSpPr>
        <p:spPr>
          <a:xfrm>
            <a:off x="7584400" y="4568807"/>
            <a:ext cx="6244709" cy="362903"/>
          </a:xfrm>
          <a:prstGeom prst="rect">
            <a:avLst/>
          </a:prstGeom>
          <a:noFill/>
          <a:ln/>
        </p:spPr>
        <p:txBody>
          <a:bodyPr wrap="none" lIns="0" tIns="0" rIns="0" bIns="0" rtlCol="0" anchor="t"/>
          <a:lstStyle/>
          <a:p>
            <a:pPr marL="342900" indent="-342900">
              <a:lnSpc>
                <a:spcPts val="2850"/>
              </a:lnSpc>
              <a:buSzPct val="100000"/>
              <a:buChar char="•"/>
            </a:pPr>
            <a:r>
              <a:rPr lang="en-US" sz="1750" dirty="0">
                <a:solidFill>
                  <a:srgbClr val="4C4C4D"/>
                </a:solidFill>
                <a:latin typeface="Heebo" pitchFamily="34" charset="0"/>
                <a:ea typeface="Heebo" pitchFamily="34" charset="-122"/>
                <a:cs typeface="Heebo" pitchFamily="34" charset="-120"/>
              </a:rPr>
              <a:t>Verify the Investment register</a:t>
            </a:r>
            <a:endParaRPr lang="en-US" sz="1750" dirty="0"/>
          </a:p>
        </p:txBody>
      </p:sp>
      <p:sp>
        <p:nvSpPr>
          <p:cNvPr id="11" name="Text 9"/>
          <p:cNvSpPr/>
          <p:nvPr/>
        </p:nvSpPr>
        <p:spPr>
          <a:xfrm>
            <a:off x="7584400" y="5011005"/>
            <a:ext cx="6244709" cy="362903"/>
          </a:xfrm>
          <a:prstGeom prst="rect">
            <a:avLst/>
          </a:prstGeom>
          <a:noFill/>
          <a:ln/>
        </p:spPr>
        <p:txBody>
          <a:bodyPr wrap="none" lIns="0" tIns="0" rIns="0" bIns="0" rtlCol="0" anchor="t"/>
          <a:lstStyle/>
          <a:p>
            <a:pPr marL="342900" indent="-342900">
              <a:lnSpc>
                <a:spcPts val="2850"/>
              </a:lnSpc>
              <a:buSzPct val="100000"/>
              <a:buChar char="•"/>
            </a:pPr>
            <a:r>
              <a:rPr lang="en-US" sz="1750" dirty="0">
                <a:solidFill>
                  <a:srgbClr val="4C4C4D"/>
                </a:solidFill>
                <a:latin typeface="Heebo" pitchFamily="34" charset="0"/>
                <a:ea typeface="Heebo" pitchFamily="34" charset="-122"/>
                <a:cs typeface="Heebo" pitchFamily="34" charset="-120"/>
              </a:rPr>
              <a:t>Give details of such investments</a:t>
            </a:r>
            <a:endParaRPr lang="en-US" sz="1750" dirty="0"/>
          </a:p>
        </p:txBody>
      </p:sp>
      <p:pic>
        <p:nvPicPr>
          <p:cNvPr id="12" name="Image 0" descr="preencoded.png">
            <a:extLst>
              <a:ext uri="{FF2B5EF4-FFF2-40B4-BE49-F238E27FC236}">
                <a16:creationId xmlns:a16="http://schemas.microsoft.com/office/drawing/2014/main" xmlns="" id="{15E9DE73-B866-31C5-58E2-422176721BC5}"/>
              </a:ext>
            </a:extLst>
          </p:cNvPr>
          <p:cNvPicPr>
            <a:picLocks noChangeAspect="1"/>
          </p:cNvPicPr>
          <p:nvPr/>
        </p:nvPicPr>
        <p:blipFill>
          <a:blip r:embed="rId3"/>
          <a:stretch>
            <a:fillRect/>
          </a:stretch>
        </p:blipFill>
        <p:spPr>
          <a:xfrm>
            <a:off x="778669" y="1461870"/>
            <a:ext cx="6536531" cy="800933"/>
          </a:xfrm>
          <a:prstGeom prst="rect">
            <a:avLst/>
          </a:prstGeom>
        </p:spPr>
      </p:pic>
      <p:pic>
        <p:nvPicPr>
          <p:cNvPr id="13" name="Image 1" descr="preencoded.png">
            <a:extLst>
              <a:ext uri="{FF2B5EF4-FFF2-40B4-BE49-F238E27FC236}">
                <a16:creationId xmlns:a16="http://schemas.microsoft.com/office/drawing/2014/main" xmlns="" id="{A3BB3374-1E4C-8475-FB63-EBD135FDEFCB}"/>
              </a:ext>
            </a:extLst>
          </p:cNvPr>
          <p:cNvPicPr>
            <a:picLocks noChangeAspect="1"/>
          </p:cNvPicPr>
          <p:nvPr/>
        </p:nvPicPr>
        <p:blipFill>
          <a:blip r:embed="rId4"/>
          <a:stretch>
            <a:fillRect/>
          </a:stretch>
        </p:blipFill>
        <p:spPr>
          <a:xfrm>
            <a:off x="7315200" y="1461870"/>
            <a:ext cx="6536531" cy="800933"/>
          </a:xfrm>
          <a:prstGeom prst="rect">
            <a:avLst/>
          </a:prstGeom>
        </p:spPr>
      </p:pic>
      <p:sp>
        <p:nvSpPr>
          <p:cNvPr id="14" name="Rectangle 13">
            <a:extLst>
              <a:ext uri="{FF2B5EF4-FFF2-40B4-BE49-F238E27FC236}">
                <a16:creationId xmlns:a16="http://schemas.microsoft.com/office/drawing/2014/main" xmlns="" id="{BBA924DB-2F66-B7F1-7ADE-4443FEC6773C}"/>
              </a:ext>
            </a:extLst>
          </p:cNvPr>
          <p:cNvSpPr/>
          <p:nvPr/>
        </p:nvSpPr>
        <p:spPr>
          <a:xfrm>
            <a:off x="3624549" y="1501756"/>
            <a:ext cx="958468" cy="668893"/>
          </a:xfrm>
          <a:prstGeom prst="rect">
            <a:avLst/>
          </a:prstGeom>
          <a:solidFill>
            <a:srgbClr val="F2EE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ysClr val="windowText" lastClr="000000"/>
                </a:solidFill>
              </a:rPr>
              <a:t>3</a:t>
            </a:r>
            <a:endParaRPr lang="en-IN" sz="2800" dirty="0">
              <a:solidFill>
                <a:sysClr val="windowText" lastClr="000000"/>
              </a:solidFill>
            </a:endParaRPr>
          </a:p>
        </p:txBody>
      </p:sp>
      <p:sp>
        <p:nvSpPr>
          <p:cNvPr id="15" name="Rectangle 14">
            <a:extLst>
              <a:ext uri="{FF2B5EF4-FFF2-40B4-BE49-F238E27FC236}">
                <a16:creationId xmlns:a16="http://schemas.microsoft.com/office/drawing/2014/main" xmlns="" id="{0F547332-3272-3BA5-298F-0C224E780BDA}"/>
              </a:ext>
            </a:extLst>
          </p:cNvPr>
          <p:cNvSpPr/>
          <p:nvPr/>
        </p:nvSpPr>
        <p:spPr>
          <a:xfrm>
            <a:off x="10183114" y="1461870"/>
            <a:ext cx="958468" cy="668893"/>
          </a:xfrm>
          <a:prstGeom prst="rect">
            <a:avLst/>
          </a:prstGeom>
          <a:solidFill>
            <a:srgbClr val="F2EE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ysClr val="windowText" lastClr="000000"/>
                </a:solidFill>
              </a:rPr>
              <a:t>4</a:t>
            </a:r>
            <a:endParaRPr lang="en-IN" sz="2800" dirty="0">
              <a:solidFill>
                <a:sysClr val="windowText" lastClr="000000"/>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sp>
        <p:nvSpPr>
          <p:cNvPr id="2" name="Text 0"/>
          <p:cNvSpPr/>
          <p:nvPr/>
        </p:nvSpPr>
        <p:spPr>
          <a:xfrm>
            <a:off x="793790" y="1391602"/>
            <a:ext cx="5670590" cy="708779"/>
          </a:xfrm>
          <a:prstGeom prst="rect">
            <a:avLst/>
          </a:prstGeom>
          <a:noFill/>
          <a:ln/>
        </p:spPr>
        <p:txBody>
          <a:bodyPr wrap="none" lIns="0" tIns="0" rIns="0" bIns="0" rtlCol="0" anchor="t"/>
          <a:lstStyle/>
          <a:p>
            <a:pPr marL="0" indent="0">
              <a:lnSpc>
                <a:spcPts val="5550"/>
              </a:lnSpc>
              <a:buNone/>
            </a:pPr>
            <a:r>
              <a:rPr lang="en-US" sz="4450" dirty="0">
                <a:solidFill>
                  <a:srgbClr val="152D47"/>
                </a:solidFill>
                <a:latin typeface="Crimson Pro Semi Bold" pitchFamily="34" charset="0"/>
                <a:ea typeface="Crimson Pro Semi Bold" pitchFamily="34" charset="-122"/>
                <a:cs typeface="Crimson Pro Semi Bold" pitchFamily="34" charset="-120"/>
              </a:rPr>
              <a:t>I – Assets - 5. Advances</a:t>
            </a:r>
            <a:endParaRPr lang="en-US" sz="4450" dirty="0"/>
          </a:p>
        </p:txBody>
      </p:sp>
      <p:sp>
        <p:nvSpPr>
          <p:cNvPr id="3" name="Shape 1"/>
          <p:cNvSpPr/>
          <p:nvPr/>
        </p:nvSpPr>
        <p:spPr>
          <a:xfrm>
            <a:off x="793790" y="2809161"/>
            <a:ext cx="510302" cy="510302"/>
          </a:xfrm>
          <a:prstGeom prst="roundRect">
            <a:avLst>
              <a:gd name="adj" fmla="val 6667"/>
            </a:avLst>
          </a:prstGeom>
          <a:solidFill>
            <a:srgbClr val="F2EEEE"/>
          </a:solidFill>
          <a:ln/>
        </p:spPr>
      </p:sp>
      <p:sp>
        <p:nvSpPr>
          <p:cNvPr id="4" name="Text 2"/>
          <p:cNvSpPr/>
          <p:nvPr/>
        </p:nvSpPr>
        <p:spPr>
          <a:xfrm>
            <a:off x="878860" y="2851666"/>
            <a:ext cx="340162" cy="425291"/>
          </a:xfrm>
          <a:prstGeom prst="rect">
            <a:avLst/>
          </a:prstGeom>
          <a:noFill/>
          <a:ln/>
        </p:spPr>
        <p:txBody>
          <a:bodyPr wrap="none" lIns="0" tIns="0" rIns="0" bIns="0" rtlCol="0" anchor="t"/>
          <a:lstStyle/>
          <a:p>
            <a:pPr marL="0" indent="0" algn="ctr">
              <a:lnSpc>
                <a:spcPts val="2650"/>
              </a:lnSpc>
              <a:buNone/>
            </a:pPr>
            <a:r>
              <a:rPr lang="en-US" sz="2650" b="1" dirty="0">
                <a:solidFill>
                  <a:srgbClr val="4C4C4D"/>
                </a:solidFill>
                <a:latin typeface="Crimson Pro Semi Bold" pitchFamily="34" charset="0"/>
                <a:ea typeface="Crimson Pro Semi Bold" pitchFamily="34" charset="-122"/>
                <a:cs typeface="Crimson Pro Semi Bold" pitchFamily="34" charset="-120"/>
              </a:rPr>
              <a:t>1</a:t>
            </a:r>
            <a:endParaRPr lang="en-US" sz="2650" b="1" dirty="0"/>
          </a:p>
        </p:txBody>
      </p:sp>
      <p:sp>
        <p:nvSpPr>
          <p:cNvPr id="5" name="Text 3"/>
          <p:cNvSpPr/>
          <p:nvPr/>
        </p:nvSpPr>
        <p:spPr>
          <a:xfrm>
            <a:off x="1530906" y="2809161"/>
            <a:ext cx="3673912" cy="354330"/>
          </a:xfrm>
          <a:prstGeom prst="rect">
            <a:avLst/>
          </a:prstGeom>
          <a:noFill/>
          <a:ln/>
        </p:spPr>
        <p:txBody>
          <a:bodyPr wrap="none" lIns="0" tIns="0" rIns="0" bIns="0" rtlCol="0" anchor="t"/>
          <a:lstStyle/>
          <a:p>
            <a:pPr marL="0" indent="0">
              <a:lnSpc>
                <a:spcPts val="2750"/>
              </a:lnSpc>
              <a:buNone/>
            </a:pPr>
            <a:r>
              <a:rPr lang="en-US" sz="2200" b="1" dirty="0">
                <a:solidFill>
                  <a:srgbClr val="4C4C4D"/>
                </a:solidFill>
                <a:latin typeface="Crimson Pro Semi Bold" pitchFamily="34" charset="0"/>
                <a:ea typeface="Crimson Pro Semi Bold" pitchFamily="34" charset="-122"/>
                <a:cs typeface="Crimson Pro Semi Bold" pitchFamily="34" charset="-120"/>
              </a:rPr>
              <a:t>Examination of Large Advances</a:t>
            </a:r>
            <a:endParaRPr lang="en-US" sz="2200" b="1" dirty="0"/>
          </a:p>
        </p:txBody>
      </p:sp>
      <p:sp>
        <p:nvSpPr>
          <p:cNvPr id="6" name="Text 4"/>
          <p:cNvSpPr/>
          <p:nvPr/>
        </p:nvSpPr>
        <p:spPr>
          <a:xfrm>
            <a:off x="1530906" y="3299579"/>
            <a:ext cx="5670947" cy="725805"/>
          </a:xfrm>
          <a:prstGeom prst="rect">
            <a:avLst/>
          </a:prstGeom>
          <a:noFill/>
          <a:ln/>
        </p:spPr>
        <p:txBody>
          <a:bodyPr wrap="square" lIns="0" tIns="0" rIns="0" bIns="0" rtlCol="0" anchor="t"/>
          <a:lstStyle/>
          <a:p>
            <a:pPr marL="0" indent="0">
              <a:lnSpc>
                <a:spcPts val="2850"/>
              </a:lnSpc>
              <a:buNone/>
            </a:pPr>
            <a:r>
              <a:rPr lang="en-US" sz="1750" dirty="0">
                <a:solidFill>
                  <a:srgbClr val="4C4C4D"/>
                </a:solidFill>
                <a:latin typeface="Heebo" pitchFamily="34" charset="0"/>
                <a:ea typeface="Heebo" pitchFamily="34" charset="-122"/>
                <a:cs typeface="Heebo" pitchFamily="34" charset="-120"/>
              </a:rPr>
              <a:t>The answers to the following questions may be based on the auditor's examination of all large advances.</a:t>
            </a:r>
            <a:endParaRPr lang="en-US" sz="1750" dirty="0"/>
          </a:p>
        </p:txBody>
      </p:sp>
      <p:sp>
        <p:nvSpPr>
          <p:cNvPr id="7" name="Text 5"/>
          <p:cNvSpPr/>
          <p:nvPr/>
        </p:nvSpPr>
        <p:spPr>
          <a:xfrm>
            <a:off x="1530906" y="4161472"/>
            <a:ext cx="5670947" cy="1814513"/>
          </a:xfrm>
          <a:prstGeom prst="rect">
            <a:avLst/>
          </a:prstGeom>
          <a:noFill/>
          <a:ln/>
        </p:spPr>
        <p:txBody>
          <a:bodyPr wrap="square" lIns="0" tIns="0" rIns="0" bIns="0" rtlCol="0" anchor="t"/>
          <a:lstStyle/>
          <a:p>
            <a:pPr marL="0" indent="0">
              <a:lnSpc>
                <a:spcPts val="2850"/>
              </a:lnSpc>
              <a:buNone/>
            </a:pPr>
            <a:r>
              <a:rPr lang="en-US" sz="1750" dirty="0">
                <a:solidFill>
                  <a:srgbClr val="4C4C4D"/>
                </a:solidFill>
                <a:latin typeface="Heebo" pitchFamily="34" charset="0"/>
                <a:ea typeface="Heebo" pitchFamily="34" charset="-122"/>
                <a:cs typeface="Heebo" pitchFamily="34" charset="-120"/>
              </a:rPr>
              <a:t>For this purpose, large advances are those in respect of which the outstanding amount is in excess of 10% of outstanding aggregate balance of fund based and non-fund-based advances of the branch or Rs.10 crores, whichever is less.</a:t>
            </a:r>
            <a:endParaRPr lang="en-US" sz="1750" dirty="0"/>
          </a:p>
        </p:txBody>
      </p:sp>
      <p:sp>
        <p:nvSpPr>
          <p:cNvPr id="8" name="Text 6"/>
          <p:cNvSpPr/>
          <p:nvPr/>
        </p:nvSpPr>
        <p:spPr>
          <a:xfrm>
            <a:off x="1530906" y="6112073"/>
            <a:ext cx="5670947" cy="725805"/>
          </a:xfrm>
          <a:prstGeom prst="rect">
            <a:avLst/>
          </a:prstGeom>
          <a:noFill/>
          <a:ln/>
        </p:spPr>
        <p:txBody>
          <a:bodyPr wrap="square" lIns="0" tIns="0" rIns="0" bIns="0" rtlCol="0" anchor="t"/>
          <a:lstStyle/>
          <a:p>
            <a:pPr marL="0" indent="0">
              <a:lnSpc>
                <a:spcPts val="2850"/>
              </a:lnSpc>
              <a:buNone/>
            </a:pPr>
            <a:r>
              <a:rPr lang="en-US" sz="1750" i="1" dirty="0">
                <a:solidFill>
                  <a:srgbClr val="4C4C4D"/>
                </a:solidFill>
                <a:latin typeface="Heebo" pitchFamily="34" charset="0"/>
                <a:ea typeface="Heebo" pitchFamily="34" charset="-122"/>
                <a:cs typeface="Heebo" pitchFamily="34" charset="-120"/>
              </a:rPr>
              <a:t>Earlier it was in excess of 5% of the aggregate advances of the branch or Rs. 2 crores, whichever is less.</a:t>
            </a:r>
            <a:endParaRPr lang="en-US" sz="1750" dirty="0"/>
          </a:p>
        </p:txBody>
      </p:sp>
      <p:sp>
        <p:nvSpPr>
          <p:cNvPr id="9" name="Shape 7"/>
          <p:cNvSpPr/>
          <p:nvPr/>
        </p:nvSpPr>
        <p:spPr>
          <a:xfrm>
            <a:off x="7428667" y="2809161"/>
            <a:ext cx="510302" cy="510302"/>
          </a:xfrm>
          <a:prstGeom prst="roundRect">
            <a:avLst>
              <a:gd name="adj" fmla="val 6667"/>
            </a:avLst>
          </a:prstGeom>
          <a:solidFill>
            <a:srgbClr val="F2EEEE"/>
          </a:solidFill>
          <a:ln/>
        </p:spPr>
      </p:sp>
      <p:sp>
        <p:nvSpPr>
          <p:cNvPr id="10" name="Text 8"/>
          <p:cNvSpPr/>
          <p:nvPr/>
        </p:nvSpPr>
        <p:spPr>
          <a:xfrm>
            <a:off x="7513737" y="2851666"/>
            <a:ext cx="340162" cy="425291"/>
          </a:xfrm>
          <a:prstGeom prst="rect">
            <a:avLst/>
          </a:prstGeom>
          <a:noFill/>
          <a:ln/>
        </p:spPr>
        <p:txBody>
          <a:bodyPr wrap="none" lIns="0" tIns="0" rIns="0" bIns="0" rtlCol="0" anchor="t"/>
          <a:lstStyle/>
          <a:p>
            <a:pPr marL="0" indent="0" algn="ctr">
              <a:lnSpc>
                <a:spcPts val="2650"/>
              </a:lnSpc>
              <a:buNone/>
            </a:pPr>
            <a:r>
              <a:rPr lang="en-US" sz="2650" b="1" dirty="0">
                <a:solidFill>
                  <a:srgbClr val="4C4C4D"/>
                </a:solidFill>
                <a:latin typeface="Crimson Pro Semi Bold" pitchFamily="34" charset="0"/>
                <a:ea typeface="Crimson Pro Semi Bold" pitchFamily="34" charset="-122"/>
                <a:cs typeface="Crimson Pro Semi Bold" pitchFamily="34" charset="-120"/>
              </a:rPr>
              <a:t>2</a:t>
            </a:r>
            <a:endParaRPr lang="en-US" sz="2650" b="1" dirty="0"/>
          </a:p>
        </p:txBody>
      </p:sp>
      <p:sp>
        <p:nvSpPr>
          <p:cNvPr id="11" name="Text 9"/>
          <p:cNvSpPr/>
          <p:nvPr/>
        </p:nvSpPr>
        <p:spPr>
          <a:xfrm>
            <a:off x="8165783" y="2809161"/>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4C4C4D"/>
                </a:solidFill>
                <a:latin typeface="Crimson Pro Semi Bold" pitchFamily="34" charset="0"/>
                <a:ea typeface="Crimson Pro Semi Bold" pitchFamily="34" charset="-122"/>
                <a:cs typeface="Crimson Pro Semi Bold" pitchFamily="34" charset="-120"/>
              </a:rPr>
              <a:t>Selection Process</a:t>
            </a:r>
            <a:endParaRPr lang="en-US" sz="2200" b="1" dirty="0"/>
          </a:p>
        </p:txBody>
      </p:sp>
      <p:sp>
        <p:nvSpPr>
          <p:cNvPr id="12" name="Text 10"/>
          <p:cNvSpPr/>
          <p:nvPr/>
        </p:nvSpPr>
        <p:spPr>
          <a:xfrm>
            <a:off x="8165783" y="3299579"/>
            <a:ext cx="5670947" cy="362903"/>
          </a:xfrm>
          <a:prstGeom prst="rect">
            <a:avLst/>
          </a:prstGeom>
          <a:noFill/>
          <a:ln/>
        </p:spPr>
        <p:txBody>
          <a:bodyPr wrap="none" lIns="0" tIns="0" rIns="0" bIns="0" rtlCol="0" anchor="t"/>
          <a:lstStyle/>
          <a:p>
            <a:pPr marL="342900" indent="-342900">
              <a:lnSpc>
                <a:spcPts val="2850"/>
              </a:lnSpc>
              <a:buSzPct val="100000"/>
              <a:buChar char="•"/>
            </a:pPr>
            <a:r>
              <a:rPr lang="en-US" sz="1750" dirty="0">
                <a:solidFill>
                  <a:srgbClr val="4C4C4D"/>
                </a:solidFill>
                <a:latin typeface="Heebo" pitchFamily="34" charset="0"/>
                <a:ea typeface="Heebo" pitchFamily="34" charset="-122"/>
                <a:cs typeface="Heebo" pitchFamily="34" charset="-120"/>
              </a:rPr>
              <a:t>Obtain a list of all large advances &gt; 10%</a:t>
            </a:r>
            <a:endParaRPr lang="en-US" sz="1750" dirty="0"/>
          </a:p>
        </p:txBody>
      </p:sp>
      <p:sp>
        <p:nvSpPr>
          <p:cNvPr id="13" name="Text 11"/>
          <p:cNvSpPr/>
          <p:nvPr/>
        </p:nvSpPr>
        <p:spPr>
          <a:xfrm>
            <a:off x="8165783" y="3741777"/>
            <a:ext cx="5670947" cy="725805"/>
          </a:xfrm>
          <a:prstGeom prst="rect">
            <a:avLst/>
          </a:prstGeom>
          <a:noFill/>
          <a:ln/>
        </p:spPr>
        <p:txBody>
          <a:bodyPr wrap="square" lIns="0" tIns="0" rIns="0" bIns="0" rtlCol="0" anchor="t"/>
          <a:lstStyle/>
          <a:p>
            <a:pPr marL="342900" indent="-342900">
              <a:lnSpc>
                <a:spcPts val="2850"/>
              </a:lnSpc>
              <a:buSzPct val="100000"/>
              <a:buChar char="•"/>
            </a:pPr>
            <a:r>
              <a:rPr lang="en-US" sz="1750" dirty="0">
                <a:solidFill>
                  <a:srgbClr val="4C4C4D"/>
                </a:solidFill>
                <a:latin typeface="Heebo" pitchFamily="34" charset="0"/>
                <a:ea typeface="Heebo" pitchFamily="34" charset="-122"/>
                <a:cs typeface="Heebo" pitchFamily="34" charset="-120"/>
              </a:rPr>
              <a:t>All such advances have to be examined where they exceed Rs 10 crores</a:t>
            </a:r>
            <a:endParaRPr lang="en-US" sz="1750" dirty="0"/>
          </a:p>
        </p:txBody>
      </p:sp>
      <p:sp>
        <p:nvSpPr>
          <p:cNvPr id="14" name="Text 12"/>
          <p:cNvSpPr/>
          <p:nvPr/>
        </p:nvSpPr>
        <p:spPr>
          <a:xfrm>
            <a:off x="8165783" y="4546878"/>
            <a:ext cx="5670947" cy="725805"/>
          </a:xfrm>
          <a:prstGeom prst="rect">
            <a:avLst/>
          </a:prstGeom>
          <a:noFill/>
          <a:ln/>
        </p:spPr>
        <p:txBody>
          <a:bodyPr wrap="square" lIns="0" tIns="0" rIns="0" bIns="0" rtlCol="0" anchor="t"/>
          <a:lstStyle/>
          <a:p>
            <a:pPr marL="342900" indent="-342900">
              <a:lnSpc>
                <a:spcPts val="2850"/>
              </a:lnSpc>
              <a:buSzPct val="100000"/>
              <a:buChar char="•"/>
            </a:pPr>
            <a:r>
              <a:rPr lang="en-US" sz="1750" dirty="0">
                <a:solidFill>
                  <a:srgbClr val="4C4C4D"/>
                </a:solidFill>
                <a:latin typeface="Heebo" pitchFamily="34" charset="0"/>
                <a:ea typeface="Heebo" pitchFamily="34" charset="-122"/>
                <a:cs typeface="Heebo" pitchFamily="34" charset="-120"/>
              </a:rPr>
              <a:t>For large advances, all details in the LFAR and for other advances, process to be commented upon</a:t>
            </a:r>
            <a:endParaRPr lang="en-US" sz="1750" dirty="0"/>
          </a:p>
        </p:txBody>
      </p:sp>
      <p:sp>
        <p:nvSpPr>
          <p:cNvPr id="15" name="Text 13"/>
          <p:cNvSpPr/>
          <p:nvPr/>
        </p:nvSpPr>
        <p:spPr>
          <a:xfrm>
            <a:off x="8165783" y="5351978"/>
            <a:ext cx="5670947" cy="1088708"/>
          </a:xfrm>
          <a:prstGeom prst="rect">
            <a:avLst/>
          </a:prstGeom>
          <a:noFill/>
          <a:ln/>
        </p:spPr>
        <p:txBody>
          <a:bodyPr wrap="square" lIns="0" tIns="0" rIns="0" bIns="0" rtlCol="0" anchor="t"/>
          <a:lstStyle/>
          <a:p>
            <a:pPr marL="342900" indent="-342900">
              <a:lnSpc>
                <a:spcPts val="2850"/>
              </a:lnSpc>
              <a:buSzPct val="100000"/>
              <a:buChar char="•"/>
            </a:pPr>
            <a:r>
              <a:rPr lang="en-US" sz="1750" dirty="0">
                <a:solidFill>
                  <a:srgbClr val="4C4C4D"/>
                </a:solidFill>
                <a:latin typeface="Heebo" pitchFamily="34" charset="0"/>
                <a:ea typeface="Heebo" pitchFamily="34" charset="-122"/>
                <a:cs typeface="Heebo" pitchFamily="34" charset="-120"/>
              </a:rPr>
              <a:t>If no large advances as per LFAR threshold, select the top most advances that amount to 60% (say) of the total advances for checking and reporting</a:t>
            </a:r>
            <a:endParaRPr lang="en-US" sz="175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name="Slide 21">
    <p:spTree>
      <p:nvGrpSpPr>
        <p:cNvPr id="1" name=""/>
        <p:cNvGrpSpPr/>
        <p:nvPr/>
      </p:nvGrpSpPr>
      <p:grpSpPr>
        <a:xfrm>
          <a:off x="0" y="0"/>
          <a:ext cx="0" cy="0"/>
          <a:chOff x="0" y="0"/>
          <a:chExt cx="0" cy="0"/>
        </a:xfrm>
      </p:grpSpPr>
      <p:sp>
        <p:nvSpPr>
          <p:cNvPr id="2" name="Text 0"/>
          <p:cNvSpPr/>
          <p:nvPr/>
        </p:nvSpPr>
        <p:spPr>
          <a:xfrm>
            <a:off x="585073" y="459700"/>
            <a:ext cx="3343870" cy="418028"/>
          </a:xfrm>
          <a:prstGeom prst="rect">
            <a:avLst/>
          </a:prstGeom>
          <a:noFill/>
          <a:ln/>
        </p:spPr>
        <p:txBody>
          <a:bodyPr wrap="none" lIns="0" tIns="0" rIns="0" bIns="0" rtlCol="0" anchor="t"/>
          <a:lstStyle/>
          <a:p>
            <a:pPr marL="0" indent="0" algn="just">
              <a:lnSpc>
                <a:spcPts val="3250"/>
              </a:lnSpc>
              <a:buNone/>
            </a:pPr>
            <a:r>
              <a:rPr lang="en-US" sz="2600" dirty="0">
                <a:latin typeface="Crimson Pro Semi Bold" pitchFamily="34" charset="0"/>
                <a:ea typeface="Crimson Pro Semi Bold" pitchFamily="34" charset="-122"/>
                <a:cs typeface="Crimson Pro Semi Bold" pitchFamily="34" charset="-120"/>
              </a:rPr>
              <a:t>I – Assets - 5. Advances</a:t>
            </a:r>
            <a:endParaRPr lang="en-US" sz="2600" dirty="0"/>
          </a:p>
        </p:txBody>
      </p:sp>
      <p:sp>
        <p:nvSpPr>
          <p:cNvPr id="3" name="Shape 1"/>
          <p:cNvSpPr/>
          <p:nvPr/>
        </p:nvSpPr>
        <p:spPr>
          <a:xfrm>
            <a:off x="585073" y="1145143"/>
            <a:ext cx="2243257" cy="770453"/>
          </a:xfrm>
          <a:prstGeom prst="roundRect">
            <a:avLst>
              <a:gd name="adj" fmla="val 2604"/>
            </a:avLst>
          </a:prstGeom>
          <a:solidFill>
            <a:srgbClr val="F2EEEE"/>
          </a:solidFill>
          <a:ln/>
        </p:spPr>
      </p:sp>
      <p:sp>
        <p:nvSpPr>
          <p:cNvPr id="4" name="Text 2"/>
          <p:cNvSpPr/>
          <p:nvPr/>
        </p:nvSpPr>
        <p:spPr>
          <a:xfrm>
            <a:off x="1612702" y="1412796"/>
            <a:ext cx="188000" cy="235029"/>
          </a:xfrm>
          <a:prstGeom prst="rect">
            <a:avLst/>
          </a:prstGeom>
          <a:noFill/>
          <a:ln/>
        </p:spPr>
        <p:txBody>
          <a:bodyPr wrap="none" lIns="0" tIns="0" rIns="0" bIns="0" rtlCol="0" anchor="t"/>
          <a:lstStyle/>
          <a:p>
            <a:pPr marL="0" indent="0" algn="just">
              <a:lnSpc>
                <a:spcPts val="2350"/>
              </a:lnSpc>
              <a:buNone/>
            </a:pPr>
            <a:r>
              <a:rPr lang="en-US" sz="3200" b="1" dirty="0">
                <a:latin typeface="Crimson Pro Semi Bold" pitchFamily="34" charset="0"/>
                <a:ea typeface="Crimson Pro Semi Bold" pitchFamily="34" charset="-122"/>
                <a:cs typeface="Crimson Pro Semi Bold" pitchFamily="34" charset="-120"/>
              </a:rPr>
              <a:t>1</a:t>
            </a:r>
            <a:endParaRPr lang="en-US" sz="3200" b="1" dirty="0"/>
          </a:p>
        </p:txBody>
      </p:sp>
      <p:sp>
        <p:nvSpPr>
          <p:cNvPr id="5" name="Text 3"/>
          <p:cNvSpPr/>
          <p:nvPr/>
        </p:nvSpPr>
        <p:spPr>
          <a:xfrm>
            <a:off x="2962037" y="1278850"/>
            <a:ext cx="1671876" cy="208955"/>
          </a:xfrm>
          <a:prstGeom prst="rect">
            <a:avLst/>
          </a:prstGeom>
          <a:noFill/>
          <a:ln/>
        </p:spPr>
        <p:txBody>
          <a:bodyPr wrap="none" lIns="0" tIns="0" rIns="0" bIns="0" rtlCol="0" anchor="t"/>
          <a:lstStyle/>
          <a:p>
            <a:pPr marL="0" indent="0" algn="just">
              <a:lnSpc>
                <a:spcPts val="1600"/>
              </a:lnSpc>
              <a:buNone/>
            </a:pPr>
            <a:r>
              <a:rPr lang="en-US" sz="2000" b="1" dirty="0">
                <a:solidFill>
                  <a:srgbClr val="FF0000"/>
                </a:solidFill>
                <a:latin typeface="Crimson Pro Semi Bold" pitchFamily="34" charset="0"/>
                <a:ea typeface="Crimson Pro Semi Bold" pitchFamily="34" charset="-122"/>
                <a:cs typeface="Crimson Pro Semi Bold" pitchFamily="34" charset="-120"/>
              </a:rPr>
              <a:t>(a) List of Accounts</a:t>
            </a:r>
            <a:endParaRPr lang="en-US" sz="2000" b="1" dirty="0">
              <a:solidFill>
                <a:srgbClr val="FF0000"/>
              </a:solidFill>
            </a:endParaRPr>
          </a:p>
        </p:txBody>
      </p:sp>
      <p:sp>
        <p:nvSpPr>
          <p:cNvPr id="6" name="Text 4"/>
          <p:cNvSpPr/>
          <p:nvPr/>
        </p:nvSpPr>
        <p:spPr>
          <a:xfrm>
            <a:off x="2962037" y="1568053"/>
            <a:ext cx="2104668" cy="213836"/>
          </a:xfrm>
          <a:prstGeom prst="rect">
            <a:avLst/>
          </a:prstGeom>
          <a:noFill/>
          <a:ln/>
        </p:spPr>
        <p:txBody>
          <a:bodyPr wrap="none" lIns="0" tIns="0" rIns="0" bIns="0" rtlCol="0" anchor="t"/>
          <a:lstStyle/>
          <a:p>
            <a:pPr marL="0" indent="0" algn="just">
              <a:lnSpc>
                <a:spcPts val="1650"/>
              </a:lnSpc>
              <a:buNone/>
            </a:pPr>
            <a:r>
              <a:rPr lang="en-US" dirty="0">
                <a:latin typeface="Heebo" pitchFamily="34" charset="0"/>
                <a:ea typeface="Heebo" pitchFamily="34" charset="-122"/>
                <a:cs typeface="Heebo" pitchFamily="34" charset="-120"/>
              </a:rPr>
              <a:t>List of accounts examined for audit</a:t>
            </a:r>
            <a:endParaRPr lang="en-US" dirty="0"/>
          </a:p>
        </p:txBody>
      </p:sp>
      <p:sp>
        <p:nvSpPr>
          <p:cNvPr id="7" name="Shape 5"/>
          <p:cNvSpPr/>
          <p:nvPr/>
        </p:nvSpPr>
        <p:spPr>
          <a:xfrm>
            <a:off x="2895124" y="1911787"/>
            <a:ext cx="11083409" cy="7620"/>
          </a:xfrm>
          <a:prstGeom prst="roundRect">
            <a:avLst>
              <a:gd name="adj" fmla="val 263300"/>
            </a:avLst>
          </a:prstGeom>
          <a:solidFill>
            <a:srgbClr val="D8D4D4"/>
          </a:solidFill>
          <a:ln/>
        </p:spPr>
      </p:sp>
      <p:sp>
        <p:nvSpPr>
          <p:cNvPr id="8" name="Shape 6"/>
          <p:cNvSpPr/>
          <p:nvPr/>
        </p:nvSpPr>
        <p:spPr>
          <a:xfrm>
            <a:off x="585073" y="1982391"/>
            <a:ext cx="4486632" cy="1198126"/>
          </a:xfrm>
          <a:prstGeom prst="roundRect">
            <a:avLst>
              <a:gd name="adj" fmla="val 1675"/>
            </a:avLst>
          </a:prstGeom>
          <a:solidFill>
            <a:srgbClr val="F2EEEE"/>
          </a:solidFill>
          <a:ln/>
        </p:spPr>
      </p:sp>
      <p:sp>
        <p:nvSpPr>
          <p:cNvPr id="9" name="Text 7"/>
          <p:cNvSpPr/>
          <p:nvPr/>
        </p:nvSpPr>
        <p:spPr>
          <a:xfrm>
            <a:off x="2734389" y="2463879"/>
            <a:ext cx="188000" cy="235029"/>
          </a:xfrm>
          <a:prstGeom prst="rect">
            <a:avLst/>
          </a:prstGeom>
          <a:noFill/>
          <a:ln/>
        </p:spPr>
        <p:txBody>
          <a:bodyPr wrap="none" lIns="0" tIns="0" rIns="0" bIns="0" rtlCol="0" anchor="t"/>
          <a:lstStyle/>
          <a:p>
            <a:pPr marL="0" indent="0" algn="just">
              <a:lnSpc>
                <a:spcPts val="2350"/>
              </a:lnSpc>
              <a:buNone/>
            </a:pPr>
            <a:r>
              <a:rPr lang="en-US" sz="3200" b="1" dirty="0">
                <a:latin typeface="Crimson Pro Semi Bold" pitchFamily="34" charset="0"/>
                <a:ea typeface="Crimson Pro Semi Bold" pitchFamily="34" charset="-122"/>
                <a:cs typeface="Crimson Pro Semi Bold" pitchFamily="34" charset="-120"/>
              </a:rPr>
              <a:t>2</a:t>
            </a:r>
            <a:endParaRPr lang="en-US" sz="3200" b="1" dirty="0"/>
          </a:p>
        </p:txBody>
      </p:sp>
      <p:sp>
        <p:nvSpPr>
          <p:cNvPr id="10" name="Text 8"/>
          <p:cNvSpPr/>
          <p:nvPr/>
        </p:nvSpPr>
        <p:spPr>
          <a:xfrm>
            <a:off x="5205413" y="2116098"/>
            <a:ext cx="1671876" cy="208955"/>
          </a:xfrm>
          <a:prstGeom prst="rect">
            <a:avLst/>
          </a:prstGeom>
          <a:noFill/>
          <a:ln/>
        </p:spPr>
        <p:txBody>
          <a:bodyPr wrap="none" lIns="0" tIns="0" rIns="0" bIns="0" rtlCol="0" anchor="t"/>
          <a:lstStyle/>
          <a:p>
            <a:pPr marL="0" indent="0" algn="just">
              <a:lnSpc>
                <a:spcPts val="1600"/>
              </a:lnSpc>
              <a:buNone/>
            </a:pPr>
            <a:r>
              <a:rPr lang="en-US" sz="2000" b="1" dirty="0">
                <a:solidFill>
                  <a:srgbClr val="FF0000"/>
                </a:solidFill>
                <a:latin typeface="Crimson Pro Semi Bold" pitchFamily="34" charset="0"/>
                <a:ea typeface="Crimson Pro Semi Bold" pitchFamily="34" charset="-122"/>
                <a:cs typeface="Crimson Pro Semi Bold" pitchFamily="34" charset="-120"/>
              </a:rPr>
              <a:t>(b)(1) Credit Appraisal</a:t>
            </a:r>
            <a:endParaRPr lang="en-US" sz="2000" b="1" dirty="0">
              <a:solidFill>
                <a:srgbClr val="FF0000"/>
              </a:solidFill>
            </a:endParaRPr>
          </a:p>
        </p:txBody>
      </p:sp>
      <p:sp>
        <p:nvSpPr>
          <p:cNvPr id="11" name="Text 9"/>
          <p:cNvSpPr/>
          <p:nvPr/>
        </p:nvSpPr>
        <p:spPr>
          <a:xfrm>
            <a:off x="5205413" y="2405301"/>
            <a:ext cx="9424987" cy="641509"/>
          </a:xfrm>
          <a:prstGeom prst="rect">
            <a:avLst/>
          </a:prstGeom>
          <a:noFill/>
          <a:ln/>
        </p:spPr>
        <p:txBody>
          <a:bodyPr wrap="square" lIns="0" tIns="0" rIns="0" bIns="0" rtlCol="0" anchor="t"/>
          <a:lstStyle/>
          <a:p>
            <a:pPr marL="0" indent="0" algn="just">
              <a:lnSpc>
                <a:spcPts val="1650"/>
              </a:lnSpc>
              <a:buNone/>
            </a:pPr>
            <a:r>
              <a:rPr lang="en-US" sz="1600" dirty="0">
                <a:latin typeface="Heebo" pitchFamily="34" charset="0"/>
                <a:ea typeface="Heebo" pitchFamily="34" charset="-122"/>
                <a:cs typeface="Heebo" pitchFamily="34" charset="-120"/>
              </a:rPr>
              <a:t>In your opinion, has the branch generally complied with the procedures / instructions of the controlling authorities of the bank regarding loan applications, preparation of proposals for grant/ renewal of advances, enhancement of limits, etc., including adequate appraisal documentation in respect thereof.</a:t>
            </a:r>
            <a:endParaRPr lang="en-US" sz="1600" dirty="0"/>
          </a:p>
        </p:txBody>
      </p:sp>
      <p:sp>
        <p:nvSpPr>
          <p:cNvPr id="12" name="Shape 10"/>
          <p:cNvSpPr/>
          <p:nvPr/>
        </p:nvSpPr>
        <p:spPr>
          <a:xfrm>
            <a:off x="5138499" y="3176707"/>
            <a:ext cx="8840033" cy="7620"/>
          </a:xfrm>
          <a:prstGeom prst="roundRect">
            <a:avLst>
              <a:gd name="adj" fmla="val 263300"/>
            </a:avLst>
          </a:prstGeom>
          <a:solidFill>
            <a:srgbClr val="D8D4D4"/>
          </a:solidFill>
          <a:ln/>
        </p:spPr>
      </p:sp>
      <p:sp>
        <p:nvSpPr>
          <p:cNvPr id="13" name="Shape 11"/>
          <p:cNvSpPr/>
          <p:nvPr/>
        </p:nvSpPr>
        <p:spPr>
          <a:xfrm>
            <a:off x="585073" y="3247311"/>
            <a:ext cx="6730127" cy="770453"/>
          </a:xfrm>
          <a:prstGeom prst="roundRect">
            <a:avLst>
              <a:gd name="adj" fmla="val 2604"/>
            </a:avLst>
          </a:prstGeom>
          <a:solidFill>
            <a:srgbClr val="F2EEEE"/>
          </a:solidFill>
          <a:ln/>
        </p:spPr>
      </p:sp>
      <p:sp>
        <p:nvSpPr>
          <p:cNvPr id="14" name="Text 12"/>
          <p:cNvSpPr/>
          <p:nvPr/>
        </p:nvSpPr>
        <p:spPr>
          <a:xfrm>
            <a:off x="3856077" y="3514963"/>
            <a:ext cx="188000" cy="235029"/>
          </a:xfrm>
          <a:prstGeom prst="rect">
            <a:avLst/>
          </a:prstGeom>
          <a:noFill/>
          <a:ln/>
        </p:spPr>
        <p:txBody>
          <a:bodyPr wrap="none" lIns="0" tIns="0" rIns="0" bIns="0" rtlCol="0" anchor="t"/>
          <a:lstStyle/>
          <a:p>
            <a:pPr marL="0" indent="0" algn="just">
              <a:lnSpc>
                <a:spcPts val="2350"/>
              </a:lnSpc>
              <a:buNone/>
            </a:pPr>
            <a:r>
              <a:rPr lang="en-US" sz="3200" b="1" dirty="0">
                <a:latin typeface="Crimson Pro Semi Bold" pitchFamily="34" charset="0"/>
                <a:ea typeface="Crimson Pro Semi Bold" pitchFamily="34" charset="-122"/>
                <a:cs typeface="Crimson Pro Semi Bold" pitchFamily="34" charset="-120"/>
              </a:rPr>
              <a:t>3</a:t>
            </a:r>
            <a:endParaRPr lang="en-US" sz="3200" b="1" dirty="0"/>
          </a:p>
        </p:txBody>
      </p:sp>
      <p:sp>
        <p:nvSpPr>
          <p:cNvPr id="15" name="Text 13"/>
          <p:cNvSpPr/>
          <p:nvPr/>
        </p:nvSpPr>
        <p:spPr>
          <a:xfrm>
            <a:off x="7448907" y="3381018"/>
            <a:ext cx="1671876" cy="208955"/>
          </a:xfrm>
          <a:prstGeom prst="rect">
            <a:avLst/>
          </a:prstGeom>
          <a:noFill/>
          <a:ln/>
        </p:spPr>
        <p:txBody>
          <a:bodyPr wrap="none" lIns="0" tIns="0" rIns="0" bIns="0" rtlCol="0" anchor="t"/>
          <a:lstStyle/>
          <a:p>
            <a:pPr marL="0" indent="0" algn="just">
              <a:lnSpc>
                <a:spcPts val="1600"/>
              </a:lnSpc>
              <a:buNone/>
            </a:pPr>
            <a:r>
              <a:rPr lang="en-US" sz="2000" b="1" dirty="0">
                <a:latin typeface="Crimson Pro Semi Bold" pitchFamily="34" charset="0"/>
                <a:ea typeface="Crimson Pro Semi Bold" pitchFamily="34" charset="-122"/>
                <a:cs typeface="Crimson Pro Semi Bold" pitchFamily="34" charset="-120"/>
              </a:rPr>
              <a:t>Shortcomings</a:t>
            </a:r>
            <a:endParaRPr lang="en-US" sz="2000" b="1" dirty="0"/>
          </a:p>
        </p:txBody>
      </p:sp>
      <p:sp>
        <p:nvSpPr>
          <p:cNvPr id="16" name="Text 14"/>
          <p:cNvSpPr/>
          <p:nvPr/>
        </p:nvSpPr>
        <p:spPr>
          <a:xfrm>
            <a:off x="7448907" y="3670221"/>
            <a:ext cx="4678789" cy="213836"/>
          </a:xfrm>
          <a:prstGeom prst="rect">
            <a:avLst/>
          </a:prstGeom>
          <a:noFill/>
          <a:ln/>
        </p:spPr>
        <p:txBody>
          <a:bodyPr wrap="none" lIns="0" tIns="0" rIns="0" bIns="0" rtlCol="0" anchor="t"/>
          <a:lstStyle/>
          <a:p>
            <a:pPr marL="0" indent="0" algn="just">
              <a:lnSpc>
                <a:spcPts val="1650"/>
              </a:lnSpc>
              <a:buNone/>
            </a:pPr>
            <a:r>
              <a:rPr lang="en-US" sz="1600" dirty="0">
                <a:latin typeface="Heebo" pitchFamily="34" charset="0"/>
                <a:ea typeface="Heebo" pitchFamily="34" charset="-122"/>
                <a:cs typeface="Heebo" pitchFamily="34" charset="-120"/>
              </a:rPr>
              <a:t>What, in your opinion, are the major shortcomings in credit appraisal, etc.</a:t>
            </a:r>
            <a:endParaRPr lang="en-US" sz="1600" dirty="0"/>
          </a:p>
        </p:txBody>
      </p:sp>
      <p:sp>
        <p:nvSpPr>
          <p:cNvPr id="18" name="Text 16"/>
          <p:cNvSpPr/>
          <p:nvPr/>
        </p:nvSpPr>
        <p:spPr>
          <a:xfrm>
            <a:off x="585073" y="4345544"/>
            <a:ext cx="13460254" cy="427673"/>
          </a:xfrm>
          <a:prstGeom prst="rect">
            <a:avLst/>
          </a:prstGeom>
          <a:noFill/>
          <a:ln/>
        </p:spPr>
        <p:txBody>
          <a:bodyPr wrap="square" lIns="0" tIns="0" rIns="0" bIns="0" rtlCol="0" anchor="t"/>
          <a:lstStyle/>
          <a:p>
            <a:pPr marL="0" indent="0" algn="just">
              <a:lnSpc>
                <a:spcPts val="1650"/>
              </a:lnSpc>
              <a:buNone/>
            </a:pPr>
            <a:r>
              <a:rPr lang="en-US" sz="1400" dirty="0">
                <a:latin typeface="Heebo" pitchFamily="34" charset="0"/>
                <a:ea typeface="Heebo" pitchFamily="34" charset="-122"/>
                <a:cs typeface="Heebo" pitchFamily="34" charset="-120"/>
              </a:rPr>
              <a:t>Examine the related documents and appropriate forms as prescribed according to the nature of loan/limit. Verify such documents and form opinion. Comment on the key issues where there are deviations from the procedures/instructions of controlling authorities.</a:t>
            </a:r>
            <a:endParaRPr lang="en-US" sz="1400" dirty="0"/>
          </a:p>
        </p:txBody>
      </p:sp>
      <p:pic>
        <p:nvPicPr>
          <p:cNvPr id="19" name="Image 0" descr="preencoded.png"/>
          <p:cNvPicPr>
            <a:picLocks noChangeAspect="1"/>
          </p:cNvPicPr>
          <p:nvPr/>
        </p:nvPicPr>
        <p:blipFill>
          <a:blip r:embed="rId3"/>
          <a:stretch>
            <a:fillRect/>
          </a:stretch>
        </p:blipFill>
        <p:spPr>
          <a:xfrm>
            <a:off x="585073" y="5110401"/>
            <a:ext cx="12701269" cy="26598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0" name="TextBox 19">
            <a:extLst>
              <a:ext uri="{FF2B5EF4-FFF2-40B4-BE49-F238E27FC236}">
                <a16:creationId xmlns:a16="http://schemas.microsoft.com/office/drawing/2014/main" xmlns="" id="{0D3C4C6B-98E4-455F-8479-396324E5F32C}"/>
              </a:ext>
            </a:extLst>
          </p:cNvPr>
          <p:cNvSpPr txBox="1"/>
          <p:nvPr/>
        </p:nvSpPr>
        <p:spPr>
          <a:xfrm>
            <a:off x="4699040" y="535543"/>
            <a:ext cx="6521410" cy="646331"/>
          </a:xfrm>
          <a:prstGeom prst="rect">
            <a:avLst/>
          </a:prstGeom>
          <a:noFill/>
        </p:spPr>
        <p:txBody>
          <a:bodyPr wrap="square" rtlCol="0">
            <a:spAutoFit/>
          </a:bodyPr>
          <a:lstStyle/>
          <a:p>
            <a:r>
              <a:rPr lang="en-US" dirty="0"/>
              <a:t>Appraisal, Sanctioning, Documentation, Review/Monitoring, Asset </a:t>
            </a:r>
            <a:r>
              <a:rPr lang="en-US" dirty="0" err="1"/>
              <a:t>Classifcation</a:t>
            </a:r>
            <a:r>
              <a:rPr lang="en-US" dirty="0"/>
              <a:t> &amp; Provisioning Norms, NFB Limits, </a:t>
            </a:r>
            <a:endParaRPr lang="en-IN"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name="Slide 22">
    <p:spTree>
      <p:nvGrpSpPr>
        <p:cNvPr id="1" name=""/>
        <p:cNvGrpSpPr/>
        <p:nvPr/>
      </p:nvGrpSpPr>
      <p:grpSpPr>
        <a:xfrm>
          <a:off x="0" y="0"/>
          <a:ext cx="0" cy="0"/>
          <a:chOff x="0" y="0"/>
          <a:chExt cx="0" cy="0"/>
        </a:xfrm>
      </p:grpSpPr>
      <p:sp>
        <p:nvSpPr>
          <p:cNvPr id="2" name="Text 0"/>
          <p:cNvSpPr/>
          <p:nvPr/>
        </p:nvSpPr>
        <p:spPr>
          <a:xfrm>
            <a:off x="793790" y="1013341"/>
            <a:ext cx="5387102" cy="673418"/>
          </a:xfrm>
          <a:prstGeom prst="rect">
            <a:avLst/>
          </a:prstGeom>
          <a:noFill/>
          <a:ln/>
        </p:spPr>
        <p:txBody>
          <a:bodyPr wrap="none" lIns="0" tIns="0" rIns="0" bIns="0" rtlCol="0" anchor="t"/>
          <a:lstStyle/>
          <a:p>
            <a:pPr marL="0" indent="0" algn="just">
              <a:lnSpc>
                <a:spcPts val="5300"/>
              </a:lnSpc>
              <a:buNone/>
            </a:pPr>
            <a:r>
              <a:rPr lang="en-US" sz="4200" dirty="0">
                <a:solidFill>
                  <a:srgbClr val="152D47"/>
                </a:solidFill>
                <a:latin typeface="Crimson Pro Semi Bold" pitchFamily="34" charset="0"/>
                <a:ea typeface="Crimson Pro Semi Bold" pitchFamily="34" charset="-122"/>
                <a:cs typeface="Crimson Pro Semi Bold" pitchFamily="34" charset="-120"/>
              </a:rPr>
              <a:t>I – Assets - 5. Advances</a:t>
            </a:r>
            <a:endParaRPr lang="en-US" sz="4200" dirty="0"/>
          </a:p>
        </p:txBody>
      </p:sp>
      <p:sp>
        <p:nvSpPr>
          <p:cNvPr id="3" name="Shape 1"/>
          <p:cNvSpPr/>
          <p:nvPr/>
        </p:nvSpPr>
        <p:spPr>
          <a:xfrm>
            <a:off x="793790" y="2117646"/>
            <a:ext cx="6413778" cy="5098494"/>
          </a:xfrm>
          <a:prstGeom prst="roundRect">
            <a:avLst>
              <a:gd name="adj" fmla="val 634"/>
            </a:avLst>
          </a:prstGeom>
          <a:solidFill>
            <a:srgbClr val="F2EEEE"/>
          </a:solidFill>
          <a:ln/>
        </p:spPr>
      </p:sp>
      <p:sp>
        <p:nvSpPr>
          <p:cNvPr id="4" name="Text 2"/>
          <p:cNvSpPr/>
          <p:nvPr/>
        </p:nvSpPr>
        <p:spPr>
          <a:xfrm>
            <a:off x="1009174" y="2333030"/>
            <a:ext cx="3581638" cy="336590"/>
          </a:xfrm>
          <a:prstGeom prst="rect">
            <a:avLst/>
          </a:prstGeom>
          <a:noFill/>
          <a:ln/>
        </p:spPr>
        <p:txBody>
          <a:bodyPr wrap="none" lIns="0" tIns="0" rIns="0" bIns="0" rtlCol="0" anchor="t"/>
          <a:lstStyle/>
          <a:p>
            <a:pPr marL="0" indent="0" algn="just">
              <a:lnSpc>
                <a:spcPts val="2650"/>
              </a:lnSpc>
              <a:buNone/>
            </a:pPr>
            <a:r>
              <a:rPr lang="en-US" sz="2100" b="1" dirty="0">
                <a:solidFill>
                  <a:srgbClr val="4C4C4D"/>
                </a:solidFill>
                <a:latin typeface="Crimson Pro Semi Bold" pitchFamily="34" charset="0"/>
                <a:ea typeface="Crimson Pro Semi Bold" pitchFamily="34" charset="-122"/>
                <a:cs typeface="Crimson Pro Semi Bold" pitchFamily="34" charset="-120"/>
              </a:rPr>
              <a:t>(b)(2) Quick Mortality Accounts</a:t>
            </a:r>
            <a:endParaRPr lang="en-US" sz="2100" b="1" dirty="0"/>
          </a:p>
        </p:txBody>
      </p:sp>
      <p:sp>
        <p:nvSpPr>
          <p:cNvPr id="5" name="Text 3"/>
          <p:cNvSpPr/>
          <p:nvPr/>
        </p:nvSpPr>
        <p:spPr>
          <a:xfrm>
            <a:off x="1009174" y="2798802"/>
            <a:ext cx="5983010" cy="1379220"/>
          </a:xfrm>
          <a:prstGeom prst="rect">
            <a:avLst/>
          </a:prstGeom>
          <a:noFill/>
          <a:ln/>
        </p:spPr>
        <p:txBody>
          <a:bodyPr wrap="square" lIns="0" tIns="0" rIns="0" bIns="0" rtlCol="0" anchor="t"/>
          <a:lstStyle/>
          <a:p>
            <a:pPr marL="0" indent="0" algn="just">
              <a:lnSpc>
                <a:spcPts val="2700"/>
              </a:lnSpc>
              <a:buNone/>
            </a:pPr>
            <a:r>
              <a:rPr lang="en-US" sz="1650" b="1" dirty="0">
                <a:solidFill>
                  <a:srgbClr val="FF0000"/>
                </a:solidFill>
                <a:latin typeface="Heebo" pitchFamily="34" charset="0"/>
                <a:ea typeface="Heebo" pitchFamily="34" charset="-122"/>
                <a:cs typeface="Heebo" pitchFamily="34" charset="-120"/>
              </a:rPr>
              <a:t>Have you come across cases of quick mortality in accounts, where the facility became non-performing within a period of 12 months from the date of first sanction? Details of such accounts may be provided in following manner:-</a:t>
            </a:r>
            <a:endParaRPr lang="en-US" sz="1650" b="1" dirty="0">
              <a:solidFill>
                <a:srgbClr val="FF0000"/>
              </a:solidFill>
            </a:endParaRPr>
          </a:p>
        </p:txBody>
      </p:sp>
      <p:sp>
        <p:nvSpPr>
          <p:cNvPr id="6" name="Text 4"/>
          <p:cNvSpPr/>
          <p:nvPr/>
        </p:nvSpPr>
        <p:spPr>
          <a:xfrm>
            <a:off x="1009174" y="4307205"/>
            <a:ext cx="5983010" cy="344805"/>
          </a:xfrm>
          <a:prstGeom prst="rect">
            <a:avLst/>
          </a:prstGeom>
          <a:noFill/>
          <a:ln/>
        </p:spPr>
        <p:txBody>
          <a:bodyPr wrap="none" lIns="0" tIns="0" rIns="0" bIns="0" rtlCol="0" anchor="t"/>
          <a:lstStyle/>
          <a:p>
            <a:pPr marL="342900" indent="-342900" algn="just">
              <a:lnSpc>
                <a:spcPts val="2700"/>
              </a:lnSpc>
              <a:buSzPct val="100000"/>
              <a:buChar char="•"/>
            </a:pPr>
            <a:r>
              <a:rPr lang="en-US" sz="1650" dirty="0">
                <a:solidFill>
                  <a:srgbClr val="4C4C4D"/>
                </a:solidFill>
                <a:latin typeface="Heebo" pitchFamily="34" charset="0"/>
                <a:ea typeface="Heebo" pitchFamily="34" charset="-122"/>
                <a:cs typeface="Heebo" pitchFamily="34" charset="-120"/>
              </a:rPr>
              <a:t>Account No.</a:t>
            </a:r>
            <a:endParaRPr lang="en-US" sz="1650" dirty="0"/>
          </a:p>
        </p:txBody>
      </p:sp>
      <p:sp>
        <p:nvSpPr>
          <p:cNvPr id="7" name="Text 5"/>
          <p:cNvSpPr/>
          <p:nvPr/>
        </p:nvSpPr>
        <p:spPr>
          <a:xfrm>
            <a:off x="1009174" y="4727377"/>
            <a:ext cx="5983010" cy="344805"/>
          </a:xfrm>
          <a:prstGeom prst="rect">
            <a:avLst/>
          </a:prstGeom>
          <a:noFill/>
          <a:ln/>
        </p:spPr>
        <p:txBody>
          <a:bodyPr wrap="none" lIns="0" tIns="0" rIns="0" bIns="0" rtlCol="0" anchor="t"/>
          <a:lstStyle/>
          <a:p>
            <a:pPr marL="342900" indent="-342900" algn="just">
              <a:lnSpc>
                <a:spcPts val="2700"/>
              </a:lnSpc>
              <a:buSzPct val="100000"/>
              <a:buChar char="•"/>
            </a:pPr>
            <a:r>
              <a:rPr lang="en-US" sz="1650" dirty="0">
                <a:solidFill>
                  <a:srgbClr val="4C4C4D"/>
                </a:solidFill>
                <a:latin typeface="Heebo" pitchFamily="34" charset="0"/>
                <a:ea typeface="Heebo" pitchFamily="34" charset="-122"/>
                <a:cs typeface="Heebo" pitchFamily="34" charset="-120"/>
              </a:rPr>
              <a:t>Account Name</a:t>
            </a:r>
            <a:endParaRPr lang="en-US" sz="1650" dirty="0"/>
          </a:p>
        </p:txBody>
      </p:sp>
      <p:sp>
        <p:nvSpPr>
          <p:cNvPr id="8" name="Text 6"/>
          <p:cNvSpPr/>
          <p:nvPr/>
        </p:nvSpPr>
        <p:spPr>
          <a:xfrm>
            <a:off x="1009174" y="5147548"/>
            <a:ext cx="5983010" cy="344805"/>
          </a:xfrm>
          <a:prstGeom prst="rect">
            <a:avLst/>
          </a:prstGeom>
          <a:noFill/>
          <a:ln/>
        </p:spPr>
        <p:txBody>
          <a:bodyPr wrap="none" lIns="0" tIns="0" rIns="0" bIns="0" rtlCol="0" anchor="t"/>
          <a:lstStyle/>
          <a:p>
            <a:pPr marL="342900" indent="-342900" algn="just">
              <a:lnSpc>
                <a:spcPts val="2700"/>
              </a:lnSpc>
              <a:buSzPct val="100000"/>
              <a:buChar char="•"/>
            </a:pPr>
            <a:r>
              <a:rPr lang="en-US" sz="1650" dirty="0">
                <a:solidFill>
                  <a:srgbClr val="4C4C4D"/>
                </a:solidFill>
                <a:latin typeface="Heebo" pitchFamily="34" charset="0"/>
                <a:ea typeface="Heebo" pitchFamily="34" charset="-122"/>
                <a:cs typeface="Heebo" pitchFamily="34" charset="-120"/>
              </a:rPr>
              <a:t>Balance as at year end</a:t>
            </a:r>
            <a:endParaRPr lang="en-US" sz="1650" dirty="0"/>
          </a:p>
        </p:txBody>
      </p:sp>
      <p:sp>
        <p:nvSpPr>
          <p:cNvPr id="9" name="Text 7"/>
          <p:cNvSpPr/>
          <p:nvPr/>
        </p:nvSpPr>
        <p:spPr>
          <a:xfrm>
            <a:off x="1009174" y="5621536"/>
            <a:ext cx="5983010" cy="1379220"/>
          </a:xfrm>
          <a:prstGeom prst="rect">
            <a:avLst/>
          </a:prstGeom>
          <a:noFill/>
          <a:ln/>
        </p:spPr>
        <p:txBody>
          <a:bodyPr wrap="square" lIns="0" tIns="0" rIns="0" bIns="0" rtlCol="0" anchor="t"/>
          <a:lstStyle/>
          <a:p>
            <a:pPr marL="0" indent="0" algn="just">
              <a:lnSpc>
                <a:spcPts val="2700"/>
              </a:lnSpc>
              <a:buNone/>
            </a:pPr>
            <a:r>
              <a:rPr lang="en-US" sz="1650" dirty="0">
                <a:solidFill>
                  <a:srgbClr val="4C4C4D"/>
                </a:solidFill>
                <a:latin typeface="Heebo" pitchFamily="34" charset="0"/>
                <a:ea typeface="Heebo" pitchFamily="34" charset="-122"/>
                <a:cs typeface="Heebo" pitchFamily="34" charset="-120"/>
              </a:rPr>
              <a:t>All loan accounts and CCOD accounts in the last one year need to be identified in the Advances file and CCOD file to comment on the same. All NPA of new accounts needs to be reported here. For CC OD, the entire list may be reported here.</a:t>
            </a:r>
            <a:endParaRPr lang="en-US" sz="1650" dirty="0"/>
          </a:p>
        </p:txBody>
      </p:sp>
      <p:sp>
        <p:nvSpPr>
          <p:cNvPr id="10" name="Shape 8"/>
          <p:cNvSpPr/>
          <p:nvPr/>
        </p:nvSpPr>
        <p:spPr>
          <a:xfrm>
            <a:off x="7422952" y="2117646"/>
            <a:ext cx="6413778" cy="5098494"/>
          </a:xfrm>
          <a:prstGeom prst="roundRect">
            <a:avLst>
              <a:gd name="adj" fmla="val 634"/>
            </a:avLst>
          </a:prstGeom>
          <a:solidFill>
            <a:srgbClr val="F2EEEE"/>
          </a:solidFill>
          <a:ln/>
        </p:spPr>
      </p:sp>
      <p:sp>
        <p:nvSpPr>
          <p:cNvPr id="11" name="Text 9"/>
          <p:cNvSpPr/>
          <p:nvPr/>
        </p:nvSpPr>
        <p:spPr>
          <a:xfrm>
            <a:off x="7638336" y="2333030"/>
            <a:ext cx="3072170" cy="336590"/>
          </a:xfrm>
          <a:prstGeom prst="rect">
            <a:avLst/>
          </a:prstGeom>
          <a:noFill/>
          <a:ln/>
        </p:spPr>
        <p:txBody>
          <a:bodyPr wrap="none" lIns="0" tIns="0" rIns="0" bIns="0" rtlCol="0" anchor="t"/>
          <a:lstStyle/>
          <a:p>
            <a:pPr marL="0" indent="0" algn="just">
              <a:lnSpc>
                <a:spcPts val="2650"/>
              </a:lnSpc>
              <a:buNone/>
            </a:pPr>
            <a:r>
              <a:rPr lang="en-US" sz="2100" b="1" dirty="0">
                <a:solidFill>
                  <a:srgbClr val="4C4C4D"/>
                </a:solidFill>
                <a:latin typeface="Crimson Pro Semi Bold" pitchFamily="34" charset="0"/>
                <a:ea typeface="Crimson Pro Semi Bold" pitchFamily="34" charset="-122"/>
                <a:cs typeface="Crimson Pro Semi Bold" pitchFamily="34" charset="-120"/>
              </a:rPr>
              <a:t>(b)(3) Interest Rate Feeding</a:t>
            </a:r>
            <a:endParaRPr lang="en-US" sz="2100" b="1" dirty="0"/>
          </a:p>
        </p:txBody>
      </p:sp>
      <p:sp>
        <p:nvSpPr>
          <p:cNvPr id="12" name="Text 10"/>
          <p:cNvSpPr/>
          <p:nvPr/>
        </p:nvSpPr>
        <p:spPr>
          <a:xfrm>
            <a:off x="7638336" y="2798802"/>
            <a:ext cx="5983010" cy="689610"/>
          </a:xfrm>
          <a:prstGeom prst="rect">
            <a:avLst/>
          </a:prstGeom>
          <a:noFill/>
          <a:ln/>
        </p:spPr>
        <p:txBody>
          <a:bodyPr wrap="square" lIns="0" tIns="0" rIns="0" bIns="0" rtlCol="0" anchor="t"/>
          <a:lstStyle/>
          <a:p>
            <a:pPr marL="0" indent="0" algn="just">
              <a:lnSpc>
                <a:spcPts val="2700"/>
              </a:lnSpc>
              <a:buNone/>
            </a:pPr>
            <a:r>
              <a:rPr lang="en-US" sz="1650" b="1" dirty="0">
                <a:solidFill>
                  <a:srgbClr val="FF0000"/>
                </a:solidFill>
                <a:latin typeface="Heebo" pitchFamily="34" charset="0"/>
                <a:ea typeface="Heebo" pitchFamily="34" charset="-122"/>
                <a:cs typeface="Heebo" pitchFamily="34" charset="-120"/>
              </a:rPr>
              <a:t>Whether in borrowal accounts the applicable interest rate is correctly fed into the system?</a:t>
            </a:r>
            <a:endParaRPr lang="en-US" sz="1650" b="1" dirty="0">
              <a:solidFill>
                <a:srgbClr val="FF0000"/>
              </a:solidFill>
            </a:endParaRPr>
          </a:p>
        </p:txBody>
      </p:sp>
      <p:sp>
        <p:nvSpPr>
          <p:cNvPr id="13" name="Text 11"/>
          <p:cNvSpPr/>
          <p:nvPr/>
        </p:nvSpPr>
        <p:spPr>
          <a:xfrm>
            <a:off x="7638336" y="3617595"/>
            <a:ext cx="5983010" cy="1379220"/>
          </a:xfrm>
          <a:prstGeom prst="rect">
            <a:avLst/>
          </a:prstGeom>
          <a:noFill/>
          <a:ln/>
        </p:spPr>
        <p:txBody>
          <a:bodyPr wrap="square" lIns="0" tIns="0" rIns="0" bIns="0" rtlCol="0" anchor="t"/>
          <a:lstStyle/>
          <a:p>
            <a:pPr marL="0" indent="0" algn="just">
              <a:lnSpc>
                <a:spcPts val="2700"/>
              </a:lnSpc>
              <a:buNone/>
            </a:pPr>
            <a:r>
              <a:rPr lang="en-US" sz="1650" dirty="0">
                <a:solidFill>
                  <a:srgbClr val="4C4C4D"/>
                </a:solidFill>
                <a:latin typeface="Heebo" pitchFamily="34" charset="0"/>
                <a:ea typeface="Heebo" pitchFamily="34" charset="-122"/>
                <a:cs typeface="Heebo" pitchFamily="34" charset="-120"/>
              </a:rPr>
              <a:t>Check the interest rate as per document and interest rate as per system to ensure that there are no mismatches. This can be a block check for large accounts and more random samples to cover all loan types and CCOD</a:t>
            </a:r>
            <a:endParaRPr lang="en-US" sz="165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name="Slide 23">
    <p:spTree>
      <p:nvGrpSpPr>
        <p:cNvPr id="1" name=""/>
        <p:cNvGrpSpPr/>
        <p:nvPr/>
      </p:nvGrpSpPr>
      <p:grpSpPr>
        <a:xfrm>
          <a:off x="0" y="0"/>
          <a:ext cx="0" cy="0"/>
          <a:chOff x="0" y="0"/>
          <a:chExt cx="0" cy="0"/>
        </a:xfrm>
      </p:grpSpPr>
      <p:sp>
        <p:nvSpPr>
          <p:cNvPr id="2" name="Text 0"/>
          <p:cNvSpPr/>
          <p:nvPr/>
        </p:nvSpPr>
        <p:spPr>
          <a:xfrm>
            <a:off x="793790" y="1553408"/>
            <a:ext cx="5670590" cy="708779"/>
          </a:xfrm>
          <a:prstGeom prst="rect">
            <a:avLst/>
          </a:prstGeom>
          <a:noFill/>
          <a:ln/>
        </p:spPr>
        <p:txBody>
          <a:bodyPr wrap="none" lIns="0" tIns="0" rIns="0" bIns="0" rtlCol="0" anchor="t"/>
          <a:lstStyle/>
          <a:p>
            <a:pPr marL="0" indent="0" algn="just">
              <a:lnSpc>
                <a:spcPts val="5550"/>
              </a:lnSpc>
              <a:buNone/>
            </a:pPr>
            <a:r>
              <a:rPr lang="en-US" sz="4450" dirty="0">
                <a:solidFill>
                  <a:srgbClr val="152D47"/>
                </a:solidFill>
                <a:latin typeface="Crimson Pro Semi Bold" pitchFamily="34" charset="0"/>
                <a:ea typeface="Crimson Pro Semi Bold" pitchFamily="34" charset="-122"/>
                <a:cs typeface="Crimson Pro Semi Bold" pitchFamily="34" charset="-120"/>
              </a:rPr>
              <a:t>I – Assets - 5. Advances</a:t>
            </a:r>
            <a:endParaRPr lang="en-US" sz="4450" dirty="0"/>
          </a:p>
        </p:txBody>
      </p:sp>
      <p:sp>
        <p:nvSpPr>
          <p:cNvPr id="3" name="Text 1"/>
          <p:cNvSpPr/>
          <p:nvPr/>
        </p:nvSpPr>
        <p:spPr>
          <a:xfrm>
            <a:off x="793790" y="2829163"/>
            <a:ext cx="3171944" cy="354330"/>
          </a:xfrm>
          <a:prstGeom prst="rect">
            <a:avLst/>
          </a:prstGeom>
          <a:noFill/>
          <a:ln/>
        </p:spPr>
        <p:txBody>
          <a:bodyPr wrap="none" lIns="0" tIns="0" rIns="0" bIns="0" rtlCol="0" anchor="t"/>
          <a:lstStyle/>
          <a:p>
            <a:pPr marL="0" indent="0" algn="just">
              <a:lnSpc>
                <a:spcPts val="2750"/>
              </a:lnSpc>
              <a:buNone/>
            </a:pPr>
            <a:r>
              <a:rPr lang="en-US" sz="2200" b="1" dirty="0">
                <a:solidFill>
                  <a:srgbClr val="152D47"/>
                </a:solidFill>
                <a:latin typeface="Crimson Pro Semi Bold" pitchFamily="34" charset="0"/>
                <a:ea typeface="Crimson Pro Semi Bold" pitchFamily="34" charset="-122"/>
                <a:cs typeface="Crimson Pro Semi Bold" pitchFamily="34" charset="-120"/>
              </a:rPr>
              <a:t>(b)(4) Interest Rate Review</a:t>
            </a:r>
            <a:endParaRPr lang="en-US" sz="2200" b="1" dirty="0"/>
          </a:p>
        </p:txBody>
      </p:sp>
      <p:sp>
        <p:nvSpPr>
          <p:cNvPr id="4" name="Text 2"/>
          <p:cNvSpPr/>
          <p:nvPr/>
        </p:nvSpPr>
        <p:spPr>
          <a:xfrm>
            <a:off x="535245" y="3398936"/>
            <a:ext cx="6244709" cy="1088708"/>
          </a:xfrm>
          <a:prstGeom prst="rect">
            <a:avLst/>
          </a:prstGeom>
          <a:noFill/>
          <a:ln/>
        </p:spPr>
        <p:txBody>
          <a:bodyPr wrap="square" lIns="0" tIns="0" rIns="0" bIns="0" rtlCol="0" anchor="t"/>
          <a:lstStyle/>
          <a:p>
            <a:pPr marL="0" indent="0" algn="just">
              <a:lnSpc>
                <a:spcPts val="2850"/>
              </a:lnSpc>
              <a:buNone/>
            </a:pPr>
            <a:r>
              <a:rPr lang="en-US" sz="1750" b="1" dirty="0">
                <a:solidFill>
                  <a:srgbClr val="FF0000"/>
                </a:solidFill>
                <a:latin typeface="Heebo" pitchFamily="34" charset="0"/>
                <a:ea typeface="Heebo" pitchFamily="34" charset="-122"/>
                <a:cs typeface="Heebo" pitchFamily="34" charset="-120"/>
              </a:rPr>
              <a:t>Whether the interest rate is reviewed periodically as per the guidelines applicable to floating rate loans linked to MCLR / EBLR (External Benchmark Lending Rate)?</a:t>
            </a:r>
            <a:endParaRPr lang="en-US" sz="1750" b="1" dirty="0">
              <a:solidFill>
                <a:srgbClr val="FF0000"/>
              </a:solidFill>
            </a:endParaRPr>
          </a:p>
        </p:txBody>
      </p:sp>
      <p:sp>
        <p:nvSpPr>
          <p:cNvPr id="5" name="Text 3"/>
          <p:cNvSpPr/>
          <p:nvPr/>
        </p:nvSpPr>
        <p:spPr>
          <a:xfrm>
            <a:off x="793790" y="4703088"/>
            <a:ext cx="6244709" cy="725805"/>
          </a:xfrm>
          <a:prstGeom prst="rect">
            <a:avLst/>
          </a:prstGeom>
          <a:noFill/>
          <a:ln/>
        </p:spPr>
        <p:txBody>
          <a:bodyPr wrap="square" lIns="0" tIns="0" rIns="0" bIns="0" rtlCol="0" anchor="t"/>
          <a:lstStyle/>
          <a:p>
            <a:pPr marL="342900" indent="-342900" algn="just">
              <a:lnSpc>
                <a:spcPts val="2850"/>
              </a:lnSpc>
              <a:buSzPct val="100000"/>
              <a:buChar char="•"/>
            </a:pPr>
            <a:r>
              <a:rPr lang="en-US" sz="1750" dirty="0">
                <a:solidFill>
                  <a:srgbClr val="4C4C4D"/>
                </a:solidFill>
                <a:latin typeface="Heebo" pitchFamily="34" charset="0"/>
                <a:ea typeface="Heebo" pitchFamily="34" charset="-122"/>
                <a:cs typeface="Heebo" pitchFamily="34" charset="-120"/>
              </a:rPr>
              <a:t>Obtain interest rate master and check with interest rate circulars</a:t>
            </a:r>
            <a:endParaRPr lang="en-US" sz="1750" dirty="0"/>
          </a:p>
        </p:txBody>
      </p:sp>
      <p:sp>
        <p:nvSpPr>
          <p:cNvPr id="6" name="Text 4"/>
          <p:cNvSpPr/>
          <p:nvPr/>
        </p:nvSpPr>
        <p:spPr>
          <a:xfrm>
            <a:off x="793790" y="5508188"/>
            <a:ext cx="6244709" cy="1088708"/>
          </a:xfrm>
          <a:prstGeom prst="rect">
            <a:avLst/>
          </a:prstGeom>
          <a:noFill/>
          <a:ln/>
        </p:spPr>
        <p:txBody>
          <a:bodyPr wrap="square" lIns="0" tIns="0" rIns="0" bIns="0" rtlCol="0" anchor="t"/>
          <a:lstStyle/>
          <a:p>
            <a:pPr marL="342900" indent="-342900" algn="just">
              <a:lnSpc>
                <a:spcPts val="2850"/>
              </a:lnSpc>
              <a:buSzPct val="100000"/>
              <a:buChar char="•"/>
            </a:pPr>
            <a:r>
              <a:rPr lang="en-US" sz="1750" dirty="0">
                <a:solidFill>
                  <a:srgbClr val="4C4C4D"/>
                </a:solidFill>
                <a:latin typeface="Heebo" pitchFamily="34" charset="0"/>
                <a:ea typeface="Heebo" pitchFamily="34" charset="-122"/>
                <a:cs typeface="Heebo" pitchFamily="34" charset="-120"/>
              </a:rPr>
              <a:t>Test check for dates when interest rate was revised for large accounts and sample of accounts across all loan types</a:t>
            </a:r>
            <a:endParaRPr lang="en-US" sz="1750" dirty="0"/>
          </a:p>
        </p:txBody>
      </p:sp>
      <p:sp>
        <p:nvSpPr>
          <p:cNvPr id="7" name="Text 5"/>
          <p:cNvSpPr/>
          <p:nvPr/>
        </p:nvSpPr>
        <p:spPr>
          <a:xfrm>
            <a:off x="7599521" y="2829163"/>
            <a:ext cx="4155162" cy="354330"/>
          </a:xfrm>
          <a:prstGeom prst="rect">
            <a:avLst/>
          </a:prstGeom>
          <a:noFill/>
          <a:ln/>
        </p:spPr>
        <p:txBody>
          <a:bodyPr wrap="none" lIns="0" tIns="0" rIns="0" bIns="0" rtlCol="0" anchor="t"/>
          <a:lstStyle/>
          <a:p>
            <a:pPr marL="0" indent="0" algn="just">
              <a:lnSpc>
                <a:spcPts val="2750"/>
              </a:lnSpc>
              <a:buNone/>
            </a:pPr>
            <a:r>
              <a:rPr lang="en-US" sz="2200" b="1" dirty="0">
                <a:solidFill>
                  <a:srgbClr val="152D47"/>
                </a:solidFill>
                <a:latin typeface="Crimson Pro Semi Bold" pitchFamily="34" charset="0"/>
                <a:ea typeface="Crimson Pro Semi Bold" pitchFamily="34" charset="-122"/>
                <a:cs typeface="Crimson Pro Semi Bold" pitchFamily="34" charset="-120"/>
              </a:rPr>
              <a:t>(b)(5) Rollover of Short-term Loans</a:t>
            </a:r>
            <a:endParaRPr lang="en-US" sz="2200" b="1" dirty="0"/>
          </a:p>
        </p:txBody>
      </p:sp>
      <p:sp>
        <p:nvSpPr>
          <p:cNvPr id="8" name="Text 6"/>
          <p:cNvSpPr/>
          <p:nvPr/>
        </p:nvSpPr>
        <p:spPr>
          <a:xfrm>
            <a:off x="7599521" y="3410307"/>
            <a:ext cx="6244709" cy="725805"/>
          </a:xfrm>
          <a:prstGeom prst="rect">
            <a:avLst/>
          </a:prstGeom>
          <a:noFill/>
          <a:ln/>
        </p:spPr>
        <p:txBody>
          <a:bodyPr wrap="square" lIns="0" tIns="0" rIns="0" bIns="0" rtlCol="0" anchor="t"/>
          <a:lstStyle/>
          <a:p>
            <a:pPr marL="0" indent="0" algn="just">
              <a:lnSpc>
                <a:spcPts val="2850"/>
              </a:lnSpc>
              <a:buNone/>
            </a:pPr>
            <a:r>
              <a:rPr lang="en-US" sz="1750" b="1" dirty="0">
                <a:solidFill>
                  <a:srgbClr val="FF0000"/>
                </a:solidFill>
                <a:latin typeface="Heebo" pitchFamily="34" charset="0"/>
                <a:ea typeface="Heebo" pitchFamily="34" charset="-122"/>
                <a:cs typeface="Heebo" pitchFamily="34" charset="-120"/>
              </a:rPr>
              <a:t>Have you come across cases of frequent renewal / rollover of short-term loans? If yes, give the details of such accounts.</a:t>
            </a:r>
            <a:endParaRPr lang="en-US" sz="1750" b="1" dirty="0">
              <a:solidFill>
                <a:srgbClr val="FF0000"/>
              </a:solidFill>
            </a:endParaRPr>
          </a:p>
        </p:txBody>
      </p:sp>
      <p:sp>
        <p:nvSpPr>
          <p:cNvPr id="9" name="Text 7"/>
          <p:cNvSpPr/>
          <p:nvPr/>
        </p:nvSpPr>
        <p:spPr>
          <a:xfrm>
            <a:off x="7599521" y="4340185"/>
            <a:ext cx="6244709" cy="725805"/>
          </a:xfrm>
          <a:prstGeom prst="rect">
            <a:avLst/>
          </a:prstGeom>
          <a:noFill/>
          <a:ln/>
        </p:spPr>
        <p:txBody>
          <a:bodyPr wrap="square" lIns="0" tIns="0" rIns="0" bIns="0" rtlCol="0" anchor="t"/>
          <a:lstStyle/>
          <a:p>
            <a:pPr algn="just">
              <a:lnSpc>
                <a:spcPts val="2850"/>
              </a:lnSpc>
            </a:pPr>
            <a:r>
              <a:rPr lang="en-US" sz="1750" dirty="0">
                <a:solidFill>
                  <a:srgbClr val="4C4C4D"/>
                </a:solidFill>
                <a:latin typeface="Heebo" pitchFamily="34" charset="0"/>
                <a:ea typeface="Heebo" pitchFamily="34" charset="-122"/>
                <a:cs typeface="Heebo" pitchFamily="34" charset="-120"/>
              </a:rPr>
              <a:t>Check CCOD accounts particularly where annual renewal has not been done and report on all such cases. </a:t>
            </a:r>
            <a:r>
              <a:rPr lang="en-US" sz="1600" dirty="0"/>
              <a:t>For example in Gold loans, Verify accounts opened and closed on same day for the same borrower in the system and if such accounts found to be non genuine, report the same. Cases of ever greening should be reported. </a:t>
            </a:r>
            <a:endParaRPr lang="en-US" sz="1750" dirty="0"/>
          </a:p>
        </p:txBody>
      </p:sp>
      <p:sp>
        <p:nvSpPr>
          <p:cNvPr id="10" name="Text 8"/>
          <p:cNvSpPr/>
          <p:nvPr/>
        </p:nvSpPr>
        <p:spPr>
          <a:xfrm>
            <a:off x="7591901" y="6367343"/>
            <a:ext cx="6244709" cy="725805"/>
          </a:xfrm>
          <a:prstGeom prst="rect">
            <a:avLst/>
          </a:prstGeom>
          <a:noFill/>
          <a:ln/>
        </p:spPr>
        <p:txBody>
          <a:bodyPr wrap="square" lIns="0" tIns="0" rIns="0" bIns="0" rtlCol="0" anchor="t"/>
          <a:lstStyle/>
          <a:p>
            <a:pPr marL="0" indent="0" algn="just">
              <a:lnSpc>
                <a:spcPts val="2850"/>
              </a:lnSpc>
              <a:buNone/>
            </a:pPr>
            <a:r>
              <a:rPr lang="en-US" sz="1750" dirty="0">
                <a:solidFill>
                  <a:srgbClr val="4C4C4D"/>
                </a:solidFill>
                <a:latin typeface="Heebo" pitchFamily="34" charset="0"/>
                <a:ea typeface="Heebo" pitchFamily="34" charset="-122"/>
                <a:cs typeface="Heebo" pitchFamily="34" charset="-120"/>
              </a:rPr>
              <a:t>Refer to RBI Circular RBI/2020-21/27 DoS.CO.PPG.BC.1/11.01.005/2020-21</a:t>
            </a:r>
            <a:endParaRPr lang="en-US" sz="1750" dirty="0"/>
          </a:p>
        </p:txBody>
      </p:sp>
      <p:sp>
        <p:nvSpPr>
          <p:cNvPr id="11" name="Rectangle 10">
            <a:extLst>
              <a:ext uri="{FF2B5EF4-FFF2-40B4-BE49-F238E27FC236}">
                <a16:creationId xmlns:a16="http://schemas.microsoft.com/office/drawing/2014/main" xmlns="" id="{46A7E28F-F94F-4BEE-BD40-22CDD4387C9A}"/>
              </a:ext>
            </a:extLst>
          </p:cNvPr>
          <p:cNvSpPr/>
          <p:nvPr/>
        </p:nvSpPr>
        <p:spPr>
          <a:xfrm>
            <a:off x="651510" y="6718756"/>
            <a:ext cx="6386989" cy="1200329"/>
          </a:xfrm>
          <a:prstGeom prst="rect">
            <a:avLst/>
          </a:prstGeom>
        </p:spPr>
        <p:txBody>
          <a:bodyPr wrap="square">
            <a:spAutoFit/>
          </a:bodyPr>
          <a:lstStyle/>
          <a:p>
            <a:r>
              <a:rPr lang="en-US" b="1" dirty="0"/>
              <a:t>Verify whether interest rates actually applied to loans in the computer system are same as prescribed by the Head Office of the Bank. Report discrepancies found if any. Shortage /excess if material issue Memorandum of Changes. </a:t>
            </a:r>
            <a:endParaRPr lang="en-IN" b="1"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name="Slide 24">
    <p:spTree>
      <p:nvGrpSpPr>
        <p:cNvPr id="1" name=""/>
        <p:cNvGrpSpPr/>
        <p:nvPr/>
      </p:nvGrpSpPr>
      <p:grpSpPr>
        <a:xfrm>
          <a:off x="0" y="0"/>
          <a:ext cx="0" cy="0"/>
          <a:chOff x="0" y="0"/>
          <a:chExt cx="0" cy="0"/>
        </a:xfrm>
      </p:grpSpPr>
      <p:sp>
        <p:nvSpPr>
          <p:cNvPr id="2" name="Text 0"/>
          <p:cNvSpPr/>
          <p:nvPr/>
        </p:nvSpPr>
        <p:spPr>
          <a:xfrm>
            <a:off x="793790" y="708541"/>
            <a:ext cx="5670590" cy="708779"/>
          </a:xfrm>
          <a:prstGeom prst="rect">
            <a:avLst/>
          </a:prstGeom>
          <a:noFill/>
          <a:ln/>
        </p:spPr>
        <p:txBody>
          <a:bodyPr wrap="none" lIns="0" tIns="0" rIns="0" bIns="0" rtlCol="0" anchor="t"/>
          <a:lstStyle/>
          <a:p>
            <a:pPr marL="0" indent="0" algn="just">
              <a:lnSpc>
                <a:spcPts val="5550"/>
              </a:lnSpc>
              <a:buNone/>
            </a:pPr>
            <a:r>
              <a:rPr lang="en-US" sz="4450" dirty="0">
                <a:solidFill>
                  <a:srgbClr val="152D47"/>
                </a:solidFill>
                <a:latin typeface="Crimson Pro Semi Bold" pitchFamily="34" charset="0"/>
                <a:ea typeface="Crimson Pro Semi Bold" pitchFamily="34" charset="-122"/>
                <a:cs typeface="Crimson Pro Semi Bold" pitchFamily="34" charset="-120"/>
              </a:rPr>
              <a:t>I – Assets - 5. Advances</a:t>
            </a:r>
            <a:endParaRPr lang="en-US" sz="4450" dirty="0"/>
          </a:p>
        </p:txBody>
      </p:sp>
      <p:pic>
        <p:nvPicPr>
          <p:cNvPr id="3" name="Image 0" descr="preencoded.png"/>
          <p:cNvPicPr>
            <a:picLocks noChangeAspect="1"/>
          </p:cNvPicPr>
          <p:nvPr/>
        </p:nvPicPr>
        <p:blipFill>
          <a:blip r:embed="rId3"/>
          <a:stretch>
            <a:fillRect/>
          </a:stretch>
        </p:blipFill>
        <p:spPr>
          <a:xfrm>
            <a:off x="793790" y="1870948"/>
            <a:ext cx="566976" cy="566976"/>
          </a:xfrm>
          <a:prstGeom prst="rect">
            <a:avLst/>
          </a:prstGeom>
        </p:spPr>
      </p:pic>
      <p:sp>
        <p:nvSpPr>
          <p:cNvPr id="4" name="Text 1"/>
          <p:cNvSpPr/>
          <p:nvPr/>
        </p:nvSpPr>
        <p:spPr>
          <a:xfrm>
            <a:off x="793790" y="2664738"/>
            <a:ext cx="2835235" cy="354330"/>
          </a:xfrm>
          <a:prstGeom prst="rect">
            <a:avLst/>
          </a:prstGeom>
          <a:noFill/>
          <a:ln/>
        </p:spPr>
        <p:txBody>
          <a:bodyPr wrap="none" lIns="0" tIns="0" rIns="0" bIns="0" rtlCol="0" anchor="t"/>
          <a:lstStyle/>
          <a:p>
            <a:pPr marL="0" indent="0" algn="just">
              <a:lnSpc>
                <a:spcPts val="2750"/>
              </a:lnSpc>
              <a:buNone/>
            </a:pPr>
            <a:r>
              <a:rPr lang="en-US" sz="2200" b="1" dirty="0">
                <a:solidFill>
                  <a:srgbClr val="4C4C4D"/>
                </a:solidFill>
                <a:latin typeface="Crimson Pro Semi Bold" pitchFamily="34" charset="0"/>
                <a:ea typeface="Crimson Pro Semi Bold" pitchFamily="34" charset="-122"/>
                <a:cs typeface="Crimson Pro Semi Bold" pitchFamily="34" charset="-120"/>
              </a:rPr>
              <a:t>(b)(6) Credit Rating</a:t>
            </a:r>
            <a:endParaRPr lang="en-US" sz="2200" b="1" dirty="0"/>
          </a:p>
        </p:txBody>
      </p:sp>
      <p:sp>
        <p:nvSpPr>
          <p:cNvPr id="5" name="Text 2"/>
          <p:cNvSpPr/>
          <p:nvPr/>
        </p:nvSpPr>
        <p:spPr>
          <a:xfrm>
            <a:off x="793790" y="3155156"/>
            <a:ext cx="6351270" cy="1088708"/>
          </a:xfrm>
          <a:prstGeom prst="rect">
            <a:avLst/>
          </a:prstGeom>
          <a:noFill/>
          <a:ln/>
        </p:spPr>
        <p:txBody>
          <a:bodyPr wrap="square" lIns="0" tIns="0" rIns="0" bIns="0" rtlCol="0" anchor="t"/>
          <a:lstStyle/>
          <a:p>
            <a:pPr marL="0" indent="0" algn="just">
              <a:lnSpc>
                <a:spcPts val="2850"/>
              </a:lnSpc>
              <a:buNone/>
            </a:pPr>
            <a:r>
              <a:rPr lang="en-US" sz="1750" b="1" dirty="0">
                <a:solidFill>
                  <a:srgbClr val="FF0000"/>
                </a:solidFill>
                <a:latin typeface="Heebo" pitchFamily="34" charset="0"/>
                <a:ea typeface="Heebo" pitchFamily="34" charset="-122"/>
                <a:cs typeface="Heebo" pitchFamily="34" charset="-120"/>
              </a:rPr>
              <a:t>Whether correct and valid credit rating, if available, of the credit facilities of bank's borrowers from RBI accredited Credit Rating Agencies has been fed into the system?</a:t>
            </a:r>
            <a:endParaRPr lang="en-US" sz="1750" b="1" dirty="0">
              <a:solidFill>
                <a:srgbClr val="FF0000"/>
              </a:solidFill>
            </a:endParaRPr>
          </a:p>
        </p:txBody>
      </p:sp>
      <p:sp>
        <p:nvSpPr>
          <p:cNvPr id="6" name="Text 3"/>
          <p:cNvSpPr/>
          <p:nvPr/>
        </p:nvSpPr>
        <p:spPr>
          <a:xfrm>
            <a:off x="793790" y="4379952"/>
            <a:ext cx="6351270" cy="725805"/>
          </a:xfrm>
          <a:prstGeom prst="rect">
            <a:avLst/>
          </a:prstGeom>
          <a:noFill/>
          <a:ln/>
        </p:spPr>
        <p:txBody>
          <a:bodyPr wrap="square" lIns="0" tIns="0" rIns="0" bIns="0" rtlCol="0" anchor="t"/>
          <a:lstStyle/>
          <a:p>
            <a:pPr marL="342900" indent="-342900" algn="just">
              <a:lnSpc>
                <a:spcPts val="2850"/>
              </a:lnSpc>
              <a:buSzPct val="100000"/>
              <a:buChar char="•"/>
            </a:pPr>
            <a:r>
              <a:rPr lang="en-US" sz="1750" dirty="0">
                <a:solidFill>
                  <a:srgbClr val="4C4C4D"/>
                </a:solidFill>
                <a:latin typeface="Heebo" pitchFamily="34" charset="0"/>
                <a:ea typeface="Heebo" pitchFamily="34" charset="-122"/>
                <a:cs typeface="Heebo" pitchFamily="34" charset="-120"/>
              </a:rPr>
              <a:t>Obtain the value of loans for which credit rating is applicable as per bank norms</a:t>
            </a:r>
            <a:endParaRPr lang="en-US" sz="1750" dirty="0"/>
          </a:p>
        </p:txBody>
      </p:sp>
      <p:sp>
        <p:nvSpPr>
          <p:cNvPr id="7" name="Text 4"/>
          <p:cNvSpPr/>
          <p:nvPr/>
        </p:nvSpPr>
        <p:spPr>
          <a:xfrm>
            <a:off x="793790" y="5185053"/>
            <a:ext cx="6351270" cy="362903"/>
          </a:xfrm>
          <a:prstGeom prst="rect">
            <a:avLst/>
          </a:prstGeom>
          <a:noFill/>
          <a:ln/>
        </p:spPr>
        <p:txBody>
          <a:bodyPr wrap="none" lIns="0" tIns="0" rIns="0" bIns="0" rtlCol="0" anchor="t"/>
          <a:lstStyle/>
          <a:p>
            <a:pPr marL="342900" indent="-342900" algn="just">
              <a:lnSpc>
                <a:spcPts val="2850"/>
              </a:lnSpc>
              <a:buSzPct val="100000"/>
              <a:buChar char="•"/>
            </a:pPr>
            <a:r>
              <a:rPr lang="en-US" sz="1750" dirty="0">
                <a:solidFill>
                  <a:srgbClr val="4C4C4D"/>
                </a:solidFill>
                <a:latin typeface="Heebo" pitchFamily="34" charset="0"/>
                <a:ea typeface="Heebo" pitchFamily="34" charset="-122"/>
                <a:cs typeface="Heebo" pitchFamily="34" charset="-120"/>
              </a:rPr>
              <a:t>Check if rating report is available</a:t>
            </a:r>
            <a:endParaRPr lang="en-US" sz="1750" dirty="0"/>
          </a:p>
        </p:txBody>
      </p:sp>
      <p:sp>
        <p:nvSpPr>
          <p:cNvPr id="8" name="Text 5"/>
          <p:cNvSpPr/>
          <p:nvPr/>
        </p:nvSpPr>
        <p:spPr>
          <a:xfrm>
            <a:off x="793790" y="5627251"/>
            <a:ext cx="6351270" cy="362903"/>
          </a:xfrm>
          <a:prstGeom prst="rect">
            <a:avLst/>
          </a:prstGeom>
          <a:noFill/>
          <a:ln/>
        </p:spPr>
        <p:txBody>
          <a:bodyPr wrap="none" lIns="0" tIns="0" rIns="0" bIns="0" rtlCol="0" anchor="t"/>
          <a:lstStyle/>
          <a:p>
            <a:pPr marL="342900" indent="-342900" algn="just">
              <a:lnSpc>
                <a:spcPts val="2850"/>
              </a:lnSpc>
              <a:buSzPct val="100000"/>
              <a:buChar char="•"/>
            </a:pPr>
            <a:r>
              <a:rPr lang="en-US" sz="1750" dirty="0">
                <a:solidFill>
                  <a:srgbClr val="4C4C4D"/>
                </a:solidFill>
                <a:latin typeface="Heebo" pitchFamily="34" charset="0"/>
                <a:ea typeface="Heebo" pitchFamily="34" charset="-122"/>
                <a:cs typeface="Heebo" pitchFamily="34" charset="-120"/>
              </a:rPr>
              <a:t>Check if correct rating has been fed</a:t>
            </a:r>
            <a:endParaRPr lang="en-US" sz="1750" dirty="0"/>
          </a:p>
        </p:txBody>
      </p:sp>
      <p:pic>
        <p:nvPicPr>
          <p:cNvPr id="9" name="Image 1" descr="preencoded.png"/>
          <p:cNvPicPr>
            <a:picLocks noChangeAspect="1"/>
          </p:cNvPicPr>
          <p:nvPr/>
        </p:nvPicPr>
        <p:blipFill>
          <a:blip r:embed="rId4"/>
          <a:stretch>
            <a:fillRect/>
          </a:stretch>
        </p:blipFill>
        <p:spPr>
          <a:xfrm>
            <a:off x="7485221" y="1870948"/>
            <a:ext cx="566976" cy="566976"/>
          </a:xfrm>
          <a:prstGeom prst="rect">
            <a:avLst/>
          </a:prstGeom>
        </p:spPr>
      </p:pic>
      <p:sp>
        <p:nvSpPr>
          <p:cNvPr id="10" name="Text 6"/>
          <p:cNvSpPr/>
          <p:nvPr/>
        </p:nvSpPr>
        <p:spPr>
          <a:xfrm>
            <a:off x="7485221" y="2664738"/>
            <a:ext cx="4238387" cy="354330"/>
          </a:xfrm>
          <a:prstGeom prst="rect">
            <a:avLst/>
          </a:prstGeom>
          <a:noFill/>
          <a:ln/>
        </p:spPr>
        <p:txBody>
          <a:bodyPr wrap="none" lIns="0" tIns="0" rIns="0" bIns="0" rtlCol="0" anchor="t"/>
          <a:lstStyle/>
          <a:p>
            <a:pPr marL="0" indent="0" algn="just">
              <a:lnSpc>
                <a:spcPts val="2750"/>
              </a:lnSpc>
              <a:buNone/>
            </a:pPr>
            <a:r>
              <a:rPr lang="en-US" sz="2200" b="1" dirty="0">
                <a:solidFill>
                  <a:srgbClr val="4C4C4D"/>
                </a:solidFill>
                <a:latin typeface="Crimson Pro Semi Bold" pitchFamily="34" charset="0"/>
                <a:ea typeface="Crimson Pro Semi Bold" pitchFamily="34" charset="-122"/>
                <a:cs typeface="Crimson Pro Semi Bold" pitchFamily="34" charset="-120"/>
              </a:rPr>
              <a:t>(c)(1) Sanctioning Beyond Authority</a:t>
            </a:r>
            <a:endParaRPr lang="en-US" sz="2200" b="1" dirty="0"/>
          </a:p>
        </p:txBody>
      </p:sp>
      <p:sp>
        <p:nvSpPr>
          <p:cNvPr id="11" name="Text 7"/>
          <p:cNvSpPr/>
          <p:nvPr/>
        </p:nvSpPr>
        <p:spPr>
          <a:xfrm>
            <a:off x="7485221" y="3155156"/>
            <a:ext cx="6351389" cy="1451610"/>
          </a:xfrm>
          <a:prstGeom prst="rect">
            <a:avLst/>
          </a:prstGeom>
          <a:noFill/>
          <a:ln/>
        </p:spPr>
        <p:txBody>
          <a:bodyPr wrap="square" lIns="0" tIns="0" rIns="0" bIns="0" rtlCol="0" anchor="t"/>
          <a:lstStyle/>
          <a:p>
            <a:pPr marL="0" indent="0" algn="just">
              <a:lnSpc>
                <a:spcPts val="2850"/>
              </a:lnSpc>
              <a:buNone/>
            </a:pPr>
            <a:r>
              <a:rPr lang="en-US" sz="1750" b="1" dirty="0">
                <a:solidFill>
                  <a:srgbClr val="FF0000"/>
                </a:solidFill>
                <a:latin typeface="Heebo" pitchFamily="34" charset="0"/>
                <a:ea typeface="Heebo" pitchFamily="34" charset="-122"/>
                <a:cs typeface="Heebo" pitchFamily="34" charset="-120"/>
              </a:rPr>
              <a:t>In the cases examined by you, have you come across instances of credit facilities having been sanctioned beyond the delegated authority or limit fixed for the branch? Are such cases promptly reported to higher authorities?</a:t>
            </a:r>
            <a:endParaRPr lang="en-US" sz="1750" b="1" dirty="0">
              <a:solidFill>
                <a:srgbClr val="FF0000"/>
              </a:solidFill>
            </a:endParaRPr>
          </a:p>
        </p:txBody>
      </p:sp>
      <p:sp>
        <p:nvSpPr>
          <p:cNvPr id="12" name="Text 8"/>
          <p:cNvSpPr/>
          <p:nvPr/>
        </p:nvSpPr>
        <p:spPr>
          <a:xfrm>
            <a:off x="7485221" y="4742855"/>
            <a:ext cx="6351389" cy="725805"/>
          </a:xfrm>
          <a:prstGeom prst="rect">
            <a:avLst/>
          </a:prstGeom>
          <a:noFill/>
          <a:ln/>
        </p:spPr>
        <p:txBody>
          <a:bodyPr wrap="square" lIns="0" tIns="0" rIns="0" bIns="0" rtlCol="0" anchor="t"/>
          <a:lstStyle/>
          <a:p>
            <a:pPr marL="342900" indent="-342900" algn="just">
              <a:lnSpc>
                <a:spcPts val="2850"/>
              </a:lnSpc>
              <a:buSzPct val="100000"/>
              <a:buChar char="•"/>
            </a:pPr>
            <a:r>
              <a:rPr lang="en-US" sz="1750" dirty="0">
                <a:solidFill>
                  <a:srgbClr val="4C4C4D"/>
                </a:solidFill>
                <a:latin typeface="Heebo" pitchFamily="34" charset="0"/>
                <a:ea typeface="Heebo" pitchFamily="34" charset="-122"/>
                <a:cs typeface="Heebo" pitchFamily="34" charset="-120"/>
              </a:rPr>
              <a:t>Identify the major instances which needs reporting if exceeds DFP</a:t>
            </a:r>
            <a:endParaRPr lang="en-US" sz="1750" dirty="0"/>
          </a:p>
        </p:txBody>
      </p:sp>
      <p:sp>
        <p:nvSpPr>
          <p:cNvPr id="13" name="Text 9"/>
          <p:cNvSpPr/>
          <p:nvPr/>
        </p:nvSpPr>
        <p:spPr>
          <a:xfrm>
            <a:off x="7485221" y="5547955"/>
            <a:ext cx="6351389" cy="725805"/>
          </a:xfrm>
          <a:prstGeom prst="rect">
            <a:avLst/>
          </a:prstGeom>
          <a:noFill/>
          <a:ln/>
        </p:spPr>
        <p:txBody>
          <a:bodyPr wrap="square" lIns="0" tIns="0" rIns="0" bIns="0" rtlCol="0" anchor="t"/>
          <a:lstStyle/>
          <a:p>
            <a:pPr marL="342900" indent="-342900" algn="just">
              <a:lnSpc>
                <a:spcPts val="2850"/>
              </a:lnSpc>
              <a:buSzPct val="100000"/>
              <a:buChar char="•"/>
            </a:pPr>
            <a:r>
              <a:rPr lang="en-US" sz="1750" dirty="0">
                <a:solidFill>
                  <a:srgbClr val="4C4C4D"/>
                </a:solidFill>
                <a:latin typeface="Heebo" pitchFamily="34" charset="0"/>
                <a:ea typeface="Heebo" pitchFamily="34" charset="-122"/>
                <a:cs typeface="Heebo" pitchFamily="34" charset="-120"/>
              </a:rPr>
              <a:t>Verify whether the Credit facilities were sanctioned beyond limits defined as per delegation of financial powers</a:t>
            </a:r>
            <a:endParaRPr lang="en-US" sz="1750" dirty="0"/>
          </a:p>
        </p:txBody>
      </p:sp>
      <p:sp>
        <p:nvSpPr>
          <p:cNvPr id="14" name="Text 10"/>
          <p:cNvSpPr/>
          <p:nvPr/>
        </p:nvSpPr>
        <p:spPr>
          <a:xfrm>
            <a:off x="7485221" y="6353056"/>
            <a:ext cx="6351389" cy="725805"/>
          </a:xfrm>
          <a:prstGeom prst="rect">
            <a:avLst/>
          </a:prstGeom>
          <a:noFill/>
          <a:ln/>
        </p:spPr>
        <p:txBody>
          <a:bodyPr wrap="square" lIns="0" tIns="0" rIns="0" bIns="0" rtlCol="0" anchor="t"/>
          <a:lstStyle/>
          <a:p>
            <a:pPr marL="342900" indent="-342900" algn="just">
              <a:lnSpc>
                <a:spcPts val="2850"/>
              </a:lnSpc>
              <a:buSzPct val="100000"/>
              <a:buChar char="•"/>
            </a:pPr>
            <a:r>
              <a:rPr lang="en-US" sz="1750" dirty="0">
                <a:solidFill>
                  <a:srgbClr val="4C4C4D"/>
                </a:solidFill>
                <a:latin typeface="Heebo" pitchFamily="34" charset="0"/>
                <a:ea typeface="Heebo" pitchFamily="34" charset="-122"/>
                <a:cs typeface="Heebo" pitchFamily="34" charset="-120"/>
              </a:rPr>
              <a:t>Check if such instances have been reported to the Higher authorities as per prescribed procedure</a:t>
            </a:r>
            <a:endParaRPr lang="en-US" sz="1750" dirty="0"/>
          </a:p>
        </p:txBody>
      </p:sp>
      <p:sp>
        <p:nvSpPr>
          <p:cNvPr id="15" name="Text 11"/>
          <p:cNvSpPr/>
          <p:nvPr/>
        </p:nvSpPr>
        <p:spPr>
          <a:xfrm>
            <a:off x="7485221" y="7158157"/>
            <a:ext cx="6351389" cy="362903"/>
          </a:xfrm>
          <a:prstGeom prst="rect">
            <a:avLst/>
          </a:prstGeom>
          <a:noFill/>
          <a:ln/>
        </p:spPr>
        <p:txBody>
          <a:bodyPr wrap="none" lIns="0" tIns="0" rIns="0" bIns="0" rtlCol="0" anchor="t"/>
          <a:lstStyle/>
          <a:p>
            <a:pPr marL="342900" indent="-342900" algn="just">
              <a:lnSpc>
                <a:spcPts val="2850"/>
              </a:lnSpc>
              <a:buSzPct val="100000"/>
              <a:buChar char="•"/>
            </a:pPr>
            <a:r>
              <a:rPr lang="en-US" sz="1750" dirty="0">
                <a:solidFill>
                  <a:srgbClr val="4C4C4D"/>
                </a:solidFill>
                <a:latin typeface="Heebo" pitchFamily="34" charset="0"/>
                <a:ea typeface="Heebo" pitchFamily="34" charset="-122"/>
                <a:cs typeface="Heebo" pitchFamily="34" charset="-120"/>
              </a:rPr>
              <a:t>In case of Non-reporting, Report the same</a:t>
            </a:r>
            <a:endParaRPr lang="en-US" sz="175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787837"/>
            <a:ext cx="4536519" cy="566976"/>
          </a:xfrm>
          <a:prstGeom prst="rect">
            <a:avLst/>
          </a:prstGeom>
          <a:noFill/>
          <a:ln/>
        </p:spPr>
        <p:txBody>
          <a:bodyPr wrap="none" lIns="0" tIns="0" rIns="0" bIns="0" rtlCol="0" anchor="t"/>
          <a:lstStyle/>
          <a:p>
            <a:pPr marL="0" indent="0">
              <a:lnSpc>
                <a:spcPts val="4450"/>
              </a:lnSpc>
              <a:buNone/>
            </a:pPr>
            <a:r>
              <a:rPr lang="en-US" sz="3550" dirty="0">
                <a:solidFill>
                  <a:srgbClr val="152D47"/>
                </a:solidFill>
                <a:latin typeface="Crimson Pro Semi Bold" pitchFamily="34" charset="0"/>
                <a:ea typeface="Crimson Pro Semi Bold" pitchFamily="34" charset="-122"/>
                <a:cs typeface="Crimson Pro Semi Bold" pitchFamily="34" charset="-120"/>
              </a:rPr>
              <a:t>LFAR Audit Approach</a:t>
            </a:r>
            <a:endParaRPr lang="en-US" sz="3550" dirty="0"/>
          </a:p>
        </p:txBody>
      </p:sp>
      <p:pic>
        <p:nvPicPr>
          <p:cNvPr id="4" name="Image 1" descr="preencoded.png"/>
          <p:cNvPicPr>
            <a:picLocks noChangeAspect="1"/>
          </p:cNvPicPr>
          <p:nvPr/>
        </p:nvPicPr>
        <p:blipFill>
          <a:blip r:embed="rId4"/>
          <a:stretch>
            <a:fillRect/>
          </a:stretch>
        </p:blipFill>
        <p:spPr>
          <a:xfrm>
            <a:off x="793790" y="1626989"/>
            <a:ext cx="453628" cy="453628"/>
          </a:xfrm>
          <a:prstGeom prst="rect">
            <a:avLst/>
          </a:prstGeom>
        </p:spPr>
      </p:pic>
      <p:sp>
        <p:nvSpPr>
          <p:cNvPr id="5" name="Text 1"/>
          <p:cNvSpPr/>
          <p:nvPr/>
        </p:nvSpPr>
        <p:spPr>
          <a:xfrm>
            <a:off x="793790" y="2262068"/>
            <a:ext cx="2268260" cy="283488"/>
          </a:xfrm>
          <a:prstGeom prst="rect">
            <a:avLst/>
          </a:prstGeom>
          <a:noFill/>
          <a:ln/>
        </p:spPr>
        <p:txBody>
          <a:bodyPr wrap="none" lIns="0" tIns="0" rIns="0" bIns="0" rtlCol="0" anchor="t"/>
          <a:lstStyle/>
          <a:p>
            <a:pPr marL="0" indent="0" algn="l">
              <a:lnSpc>
                <a:spcPts val="2200"/>
              </a:lnSpc>
              <a:buNone/>
            </a:pPr>
            <a:r>
              <a:rPr lang="en-US" sz="1750" dirty="0">
                <a:solidFill>
                  <a:srgbClr val="4C4C4D"/>
                </a:solidFill>
                <a:latin typeface="Crimson Pro Semi Bold" pitchFamily="34" charset="0"/>
                <a:ea typeface="Crimson Pro Semi Bold" pitchFamily="34" charset="-122"/>
                <a:cs typeface="Crimson Pro Semi Bold" pitchFamily="34" charset="-120"/>
              </a:rPr>
              <a:t>Read &amp; Plan</a:t>
            </a:r>
            <a:endParaRPr lang="en-US" sz="1750" dirty="0"/>
          </a:p>
        </p:txBody>
      </p:sp>
      <p:sp>
        <p:nvSpPr>
          <p:cNvPr id="6" name="Text 2"/>
          <p:cNvSpPr/>
          <p:nvPr/>
        </p:nvSpPr>
        <p:spPr>
          <a:xfrm>
            <a:off x="793790" y="2654379"/>
            <a:ext cx="2337316" cy="290274"/>
          </a:xfrm>
          <a:prstGeom prst="rect">
            <a:avLst/>
          </a:prstGeom>
          <a:noFill/>
          <a:ln/>
        </p:spPr>
        <p:txBody>
          <a:bodyPr wrap="none" lIns="0" tIns="0" rIns="0" bIns="0" rtlCol="0" anchor="t"/>
          <a:lstStyle/>
          <a:p>
            <a:pPr marL="0" indent="0" algn="l">
              <a:lnSpc>
                <a:spcPts val="2250"/>
              </a:lnSpc>
              <a:buNone/>
            </a:pPr>
            <a:r>
              <a:rPr lang="en-US" sz="1400" dirty="0">
                <a:solidFill>
                  <a:srgbClr val="4C4C4D"/>
                </a:solidFill>
                <a:latin typeface="Heebo" pitchFamily="34" charset="0"/>
                <a:ea typeface="Heebo" pitchFamily="34" charset="-122"/>
                <a:cs typeface="Heebo" pitchFamily="34" charset="-120"/>
              </a:rPr>
              <a:t>Read All questions in LFAR</a:t>
            </a:r>
            <a:endParaRPr lang="en-US" sz="1400" dirty="0"/>
          </a:p>
        </p:txBody>
      </p:sp>
      <p:sp>
        <p:nvSpPr>
          <p:cNvPr id="7" name="Text 3"/>
          <p:cNvSpPr/>
          <p:nvPr/>
        </p:nvSpPr>
        <p:spPr>
          <a:xfrm>
            <a:off x="793790" y="3053477"/>
            <a:ext cx="2337316" cy="870823"/>
          </a:xfrm>
          <a:prstGeom prst="rect">
            <a:avLst/>
          </a:prstGeom>
          <a:noFill/>
          <a:ln/>
        </p:spPr>
        <p:txBody>
          <a:bodyPr wrap="square" lIns="0" tIns="0" rIns="0" bIns="0" rtlCol="0" anchor="t"/>
          <a:lstStyle/>
          <a:p>
            <a:pPr marL="0" indent="0" algn="l">
              <a:lnSpc>
                <a:spcPts val="2250"/>
              </a:lnSpc>
              <a:buNone/>
            </a:pPr>
            <a:r>
              <a:rPr lang="en-US" sz="1400" b="1" dirty="0">
                <a:solidFill>
                  <a:srgbClr val="4C4C4D"/>
                </a:solidFill>
                <a:latin typeface="Heebo" pitchFamily="34" charset="0"/>
                <a:ea typeface="Heebo" pitchFamily="34" charset="-122"/>
                <a:cs typeface="Heebo" pitchFamily="34" charset="-120"/>
              </a:rPr>
              <a:t>Plan &amp; Design Audit Program to cover all aspects of LFAR</a:t>
            </a:r>
            <a:r>
              <a:rPr lang="en-US" sz="1400" dirty="0">
                <a:solidFill>
                  <a:srgbClr val="4C4C4D"/>
                </a:solidFill>
                <a:latin typeface="Heebo" pitchFamily="34" charset="0"/>
                <a:ea typeface="Heebo" pitchFamily="34" charset="-122"/>
                <a:cs typeface="Heebo" pitchFamily="34" charset="-120"/>
              </a:rPr>
              <a:t> </a:t>
            </a:r>
            <a:r>
              <a:rPr lang="en-US" sz="1400" u="sng" dirty="0">
                <a:solidFill>
                  <a:srgbClr val="2150FE"/>
                </a:solidFill>
                <a:latin typeface="Heebo" pitchFamily="34" charset="0"/>
                <a:ea typeface="Heebo" pitchFamily="34" charset="-122"/>
                <a:cs typeface="Heebo" pitchFamily="34" charset="-120"/>
                <a:hlinkClick r:id="rId5">
                  <a:extLst>
                    <a:ext uri="{A12FA001-AC4F-418D-AE19-62706E023703}">
                      <ahyp:hlinkClr xmlns:ahyp="http://schemas.microsoft.com/office/drawing/2018/hyperlinkcolor" xmlns="" val="tx"/>
                    </a:ext>
                  </a:extLst>
                </a:hlinkClick>
              </a:rPr>
              <a:t>Format</a:t>
            </a:r>
            <a:endParaRPr lang="en-US" sz="1400" dirty="0"/>
          </a:p>
        </p:txBody>
      </p:sp>
      <p:pic>
        <p:nvPicPr>
          <p:cNvPr id="8" name="Image 2" descr="preencoded.png"/>
          <p:cNvPicPr>
            <a:picLocks noChangeAspect="1"/>
          </p:cNvPicPr>
          <p:nvPr/>
        </p:nvPicPr>
        <p:blipFill>
          <a:blip r:embed="rId6"/>
          <a:stretch>
            <a:fillRect/>
          </a:stretch>
        </p:blipFill>
        <p:spPr>
          <a:xfrm>
            <a:off x="3403283" y="1626989"/>
            <a:ext cx="453628" cy="453628"/>
          </a:xfrm>
          <a:prstGeom prst="rect">
            <a:avLst/>
          </a:prstGeom>
        </p:spPr>
      </p:pic>
      <p:sp>
        <p:nvSpPr>
          <p:cNvPr id="9" name="Text 4"/>
          <p:cNvSpPr/>
          <p:nvPr/>
        </p:nvSpPr>
        <p:spPr>
          <a:xfrm>
            <a:off x="3403283" y="2262068"/>
            <a:ext cx="2268260" cy="283488"/>
          </a:xfrm>
          <a:prstGeom prst="rect">
            <a:avLst/>
          </a:prstGeom>
          <a:noFill/>
          <a:ln/>
        </p:spPr>
        <p:txBody>
          <a:bodyPr wrap="none" lIns="0" tIns="0" rIns="0" bIns="0" rtlCol="0" anchor="t"/>
          <a:lstStyle/>
          <a:p>
            <a:pPr marL="0" indent="0" algn="l">
              <a:lnSpc>
                <a:spcPts val="2200"/>
              </a:lnSpc>
              <a:buNone/>
            </a:pPr>
            <a:r>
              <a:rPr lang="en-US" sz="1750" dirty="0">
                <a:solidFill>
                  <a:srgbClr val="4C4C4D"/>
                </a:solidFill>
                <a:latin typeface="Crimson Pro Semi Bold" pitchFamily="34" charset="0"/>
                <a:ea typeface="Crimson Pro Semi Bold" pitchFamily="34" charset="-122"/>
                <a:cs typeface="Crimson Pro Semi Bold" pitchFamily="34" charset="-120"/>
              </a:rPr>
              <a:t>Prepare Checklists</a:t>
            </a:r>
            <a:endParaRPr lang="en-US" sz="1750" dirty="0"/>
          </a:p>
        </p:txBody>
      </p:sp>
      <p:sp>
        <p:nvSpPr>
          <p:cNvPr id="10" name="Text 5"/>
          <p:cNvSpPr/>
          <p:nvPr/>
        </p:nvSpPr>
        <p:spPr>
          <a:xfrm>
            <a:off x="3403283" y="2654379"/>
            <a:ext cx="2337316" cy="870823"/>
          </a:xfrm>
          <a:prstGeom prst="rect">
            <a:avLst/>
          </a:prstGeom>
          <a:noFill/>
          <a:ln/>
        </p:spPr>
        <p:txBody>
          <a:bodyPr wrap="square" lIns="0" tIns="0" rIns="0" bIns="0" rtlCol="0" anchor="t"/>
          <a:lstStyle/>
          <a:p>
            <a:pPr marL="0" indent="0" algn="l">
              <a:lnSpc>
                <a:spcPts val="2250"/>
              </a:lnSpc>
              <a:buNone/>
            </a:pPr>
            <a:r>
              <a:rPr lang="en-US" sz="1400" dirty="0">
                <a:solidFill>
                  <a:srgbClr val="4C4C4D"/>
                </a:solidFill>
                <a:latin typeface="Heebo" pitchFamily="34" charset="0"/>
                <a:ea typeface="Heebo" pitchFamily="34" charset="-122"/>
                <a:cs typeface="Heebo" pitchFamily="34" charset="-120"/>
              </a:rPr>
              <a:t>Prepare separate checklists for each point to be reported.</a:t>
            </a:r>
            <a:endParaRPr lang="en-US" sz="1400" dirty="0"/>
          </a:p>
        </p:txBody>
      </p:sp>
      <p:sp>
        <p:nvSpPr>
          <p:cNvPr id="11" name="Text 6"/>
          <p:cNvSpPr/>
          <p:nvPr/>
        </p:nvSpPr>
        <p:spPr>
          <a:xfrm>
            <a:off x="3403283" y="3634026"/>
            <a:ext cx="2337316" cy="580549"/>
          </a:xfrm>
          <a:prstGeom prst="rect">
            <a:avLst/>
          </a:prstGeom>
          <a:noFill/>
          <a:ln/>
        </p:spPr>
        <p:txBody>
          <a:bodyPr wrap="square" lIns="0" tIns="0" rIns="0" bIns="0" rtlCol="0" anchor="t"/>
          <a:lstStyle/>
          <a:p>
            <a:pPr marL="0" indent="0" algn="l">
              <a:lnSpc>
                <a:spcPts val="2250"/>
              </a:lnSpc>
              <a:buNone/>
            </a:pPr>
            <a:r>
              <a:rPr lang="en-US" sz="1400" dirty="0">
                <a:solidFill>
                  <a:srgbClr val="4C4C4D"/>
                </a:solidFill>
                <a:latin typeface="Heebo" pitchFamily="34" charset="0"/>
                <a:ea typeface="Heebo" pitchFamily="34" charset="-122"/>
                <a:cs typeface="Heebo" pitchFamily="34" charset="-120"/>
              </a:rPr>
              <a:t>Record the extent of checking / sample selected.</a:t>
            </a:r>
            <a:endParaRPr lang="en-US" sz="1400" dirty="0"/>
          </a:p>
        </p:txBody>
      </p:sp>
      <p:pic>
        <p:nvPicPr>
          <p:cNvPr id="12" name="Image 3" descr="preencoded.png"/>
          <p:cNvPicPr>
            <a:picLocks noChangeAspect="1"/>
          </p:cNvPicPr>
          <p:nvPr/>
        </p:nvPicPr>
        <p:blipFill>
          <a:blip r:embed="rId7"/>
          <a:stretch>
            <a:fillRect/>
          </a:stretch>
        </p:blipFill>
        <p:spPr>
          <a:xfrm>
            <a:off x="6012775" y="1626989"/>
            <a:ext cx="453628" cy="453628"/>
          </a:xfrm>
          <a:prstGeom prst="rect">
            <a:avLst/>
          </a:prstGeom>
        </p:spPr>
      </p:pic>
      <p:sp>
        <p:nvSpPr>
          <p:cNvPr id="13" name="Text 7"/>
          <p:cNvSpPr/>
          <p:nvPr/>
        </p:nvSpPr>
        <p:spPr>
          <a:xfrm>
            <a:off x="6012775" y="2262068"/>
            <a:ext cx="2268260" cy="283488"/>
          </a:xfrm>
          <a:prstGeom prst="rect">
            <a:avLst/>
          </a:prstGeom>
          <a:noFill/>
          <a:ln/>
        </p:spPr>
        <p:txBody>
          <a:bodyPr wrap="none" lIns="0" tIns="0" rIns="0" bIns="0" rtlCol="0" anchor="t"/>
          <a:lstStyle/>
          <a:p>
            <a:pPr marL="0" indent="0" algn="l">
              <a:lnSpc>
                <a:spcPts val="2200"/>
              </a:lnSpc>
              <a:buNone/>
            </a:pPr>
            <a:r>
              <a:rPr lang="en-US" sz="1750" dirty="0">
                <a:solidFill>
                  <a:srgbClr val="4C4C4D"/>
                </a:solidFill>
                <a:latin typeface="Crimson Pro Semi Bold" pitchFamily="34" charset="0"/>
                <a:ea typeface="Crimson Pro Semi Bold" pitchFamily="34" charset="-122"/>
                <a:cs typeface="Crimson Pro Semi Bold" pitchFamily="34" charset="-120"/>
              </a:rPr>
              <a:t>Documentation</a:t>
            </a:r>
            <a:endParaRPr lang="en-US" sz="1750" dirty="0"/>
          </a:p>
        </p:txBody>
      </p:sp>
      <p:sp>
        <p:nvSpPr>
          <p:cNvPr id="14" name="Text 8"/>
          <p:cNvSpPr/>
          <p:nvPr/>
        </p:nvSpPr>
        <p:spPr>
          <a:xfrm>
            <a:off x="6012775" y="2654379"/>
            <a:ext cx="2337435" cy="870823"/>
          </a:xfrm>
          <a:prstGeom prst="rect">
            <a:avLst/>
          </a:prstGeom>
          <a:noFill/>
          <a:ln/>
        </p:spPr>
        <p:txBody>
          <a:bodyPr wrap="square" lIns="0" tIns="0" rIns="0" bIns="0" rtlCol="0" anchor="t"/>
          <a:lstStyle/>
          <a:p>
            <a:pPr marL="0" indent="0" algn="l">
              <a:lnSpc>
                <a:spcPts val="2250"/>
              </a:lnSpc>
              <a:buNone/>
            </a:pPr>
            <a:r>
              <a:rPr lang="en-US" sz="1400" dirty="0">
                <a:solidFill>
                  <a:srgbClr val="4C4C4D"/>
                </a:solidFill>
                <a:latin typeface="Heebo" pitchFamily="34" charset="0"/>
                <a:ea typeface="Heebo" pitchFamily="34" charset="-122"/>
                <a:cs typeface="Heebo" pitchFamily="34" charset="-120"/>
              </a:rPr>
              <a:t>Proper documentation &amp; collecting SAAE during the audit.</a:t>
            </a:r>
            <a:endParaRPr lang="en-US" sz="1400" dirty="0"/>
          </a:p>
        </p:txBody>
      </p:sp>
      <p:sp>
        <p:nvSpPr>
          <p:cNvPr id="15" name="Text 9"/>
          <p:cNvSpPr/>
          <p:nvPr/>
        </p:nvSpPr>
        <p:spPr>
          <a:xfrm>
            <a:off x="6012775" y="3634026"/>
            <a:ext cx="2337435" cy="580549"/>
          </a:xfrm>
          <a:prstGeom prst="rect">
            <a:avLst/>
          </a:prstGeom>
          <a:noFill/>
          <a:ln/>
        </p:spPr>
        <p:txBody>
          <a:bodyPr wrap="square" lIns="0" tIns="0" rIns="0" bIns="0" rtlCol="0" anchor="t"/>
          <a:lstStyle/>
          <a:p>
            <a:pPr marL="0" indent="0" algn="l">
              <a:lnSpc>
                <a:spcPts val="2250"/>
              </a:lnSpc>
              <a:buNone/>
            </a:pPr>
            <a:r>
              <a:rPr lang="en-US" sz="1400" dirty="0">
                <a:solidFill>
                  <a:srgbClr val="4C4C4D"/>
                </a:solidFill>
                <a:latin typeface="Heebo" pitchFamily="34" charset="0"/>
                <a:ea typeface="Heebo" pitchFamily="34" charset="-122"/>
                <a:cs typeface="Heebo" pitchFamily="34" charset="-120"/>
              </a:rPr>
              <a:t>Write descriptive answers. Avoid Y/N/NA</a:t>
            </a:r>
            <a:endParaRPr lang="en-US" sz="1400" dirty="0"/>
          </a:p>
        </p:txBody>
      </p:sp>
      <p:pic>
        <p:nvPicPr>
          <p:cNvPr id="16" name="Image 4" descr="preencoded.png"/>
          <p:cNvPicPr>
            <a:picLocks noChangeAspect="1"/>
          </p:cNvPicPr>
          <p:nvPr/>
        </p:nvPicPr>
        <p:blipFill>
          <a:blip r:embed="rId8"/>
          <a:stretch>
            <a:fillRect/>
          </a:stretch>
        </p:blipFill>
        <p:spPr>
          <a:xfrm>
            <a:off x="793790" y="4758928"/>
            <a:ext cx="453628" cy="453628"/>
          </a:xfrm>
          <a:prstGeom prst="rect">
            <a:avLst/>
          </a:prstGeom>
        </p:spPr>
      </p:pic>
      <p:sp>
        <p:nvSpPr>
          <p:cNvPr id="17" name="Text 10"/>
          <p:cNvSpPr/>
          <p:nvPr/>
        </p:nvSpPr>
        <p:spPr>
          <a:xfrm>
            <a:off x="793790" y="5394008"/>
            <a:ext cx="2268260" cy="283488"/>
          </a:xfrm>
          <a:prstGeom prst="rect">
            <a:avLst/>
          </a:prstGeom>
          <a:noFill/>
          <a:ln/>
        </p:spPr>
        <p:txBody>
          <a:bodyPr wrap="none" lIns="0" tIns="0" rIns="0" bIns="0" rtlCol="0" anchor="t"/>
          <a:lstStyle/>
          <a:p>
            <a:pPr marL="0" indent="0" algn="l">
              <a:lnSpc>
                <a:spcPts val="2200"/>
              </a:lnSpc>
              <a:buNone/>
            </a:pPr>
            <a:r>
              <a:rPr lang="en-US" sz="1750" dirty="0">
                <a:solidFill>
                  <a:srgbClr val="4C4C4D"/>
                </a:solidFill>
                <a:latin typeface="Crimson Pro Semi Bold" pitchFamily="34" charset="0"/>
                <a:ea typeface="Crimson Pro Semi Bold" pitchFamily="34" charset="-122"/>
                <a:cs typeface="Crimson Pro Semi Bold" pitchFamily="34" charset="-120"/>
              </a:rPr>
              <a:t>Reporting</a:t>
            </a:r>
            <a:endParaRPr lang="en-US" sz="1750" dirty="0"/>
          </a:p>
        </p:txBody>
      </p:sp>
      <p:sp>
        <p:nvSpPr>
          <p:cNvPr id="18" name="Text 11"/>
          <p:cNvSpPr/>
          <p:nvPr/>
        </p:nvSpPr>
        <p:spPr>
          <a:xfrm>
            <a:off x="793790" y="5786318"/>
            <a:ext cx="2337316" cy="1161098"/>
          </a:xfrm>
          <a:prstGeom prst="rect">
            <a:avLst/>
          </a:prstGeom>
          <a:noFill/>
          <a:ln/>
        </p:spPr>
        <p:txBody>
          <a:bodyPr wrap="square" lIns="0" tIns="0" rIns="0" bIns="0" rtlCol="0" anchor="t"/>
          <a:lstStyle/>
          <a:p>
            <a:pPr marL="0" indent="0" algn="l">
              <a:lnSpc>
                <a:spcPts val="2250"/>
              </a:lnSpc>
              <a:buNone/>
            </a:pPr>
            <a:r>
              <a:rPr lang="en-US" sz="1400" dirty="0">
                <a:solidFill>
                  <a:srgbClr val="4C4C4D"/>
                </a:solidFill>
                <a:latin typeface="Heebo" pitchFamily="34" charset="0"/>
                <a:ea typeface="Heebo" pitchFamily="34" charset="-122"/>
                <a:cs typeface="Heebo" pitchFamily="34" charset="-120"/>
              </a:rPr>
              <a:t>Include facts, figures and examples to the extent possible in all answers to the questions.</a:t>
            </a:r>
            <a:endParaRPr lang="en-US" sz="140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name="Slide 25">
    <p:spTree>
      <p:nvGrpSpPr>
        <p:cNvPr id="1" name=""/>
        <p:cNvGrpSpPr/>
        <p:nvPr/>
      </p:nvGrpSpPr>
      <p:grpSpPr>
        <a:xfrm>
          <a:off x="0" y="0"/>
          <a:ext cx="0" cy="0"/>
          <a:chOff x="0" y="0"/>
          <a:chExt cx="0" cy="0"/>
        </a:xfrm>
      </p:grpSpPr>
      <p:sp>
        <p:nvSpPr>
          <p:cNvPr id="2" name="Text 0"/>
          <p:cNvSpPr/>
          <p:nvPr/>
        </p:nvSpPr>
        <p:spPr>
          <a:xfrm>
            <a:off x="793790" y="1111210"/>
            <a:ext cx="5670590" cy="708779"/>
          </a:xfrm>
          <a:prstGeom prst="rect">
            <a:avLst/>
          </a:prstGeom>
          <a:noFill/>
          <a:ln/>
        </p:spPr>
        <p:txBody>
          <a:bodyPr wrap="none" lIns="0" tIns="0" rIns="0" bIns="0" rtlCol="0" anchor="t"/>
          <a:lstStyle/>
          <a:p>
            <a:pPr marL="0" indent="0" algn="just">
              <a:lnSpc>
                <a:spcPts val="5550"/>
              </a:lnSpc>
              <a:buNone/>
            </a:pPr>
            <a:r>
              <a:rPr lang="en-US" sz="4450" dirty="0">
                <a:solidFill>
                  <a:srgbClr val="152D47"/>
                </a:solidFill>
                <a:latin typeface="Crimson Pro Semi Bold" pitchFamily="34" charset="0"/>
                <a:ea typeface="Crimson Pro Semi Bold" pitchFamily="34" charset="-122"/>
                <a:cs typeface="Crimson Pro Semi Bold" pitchFamily="34" charset="-120"/>
              </a:rPr>
              <a:t>I – Assets - 5. Advances</a:t>
            </a:r>
            <a:endParaRPr lang="en-US" sz="4450" dirty="0"/>
          </a:p>
        </p:txBody>
      </p:sp>
      <p:sp>
        <p:nvSpPr>
          <p:cNvPr id="3" name="Text 1"/>
          <p:cNvSpPr/>
          <p:nvPr/>
        </p:nvSpPr>
        <p:spPr>
          <a:xfrm>
            <a:off x="793790" y="2386965"/>
            <a:ext cx="3859054" cy="354330"/>
          </a:xfrm>
          <a:prstGeom prst="rect">
            <a:avLst/>
          </a:prstGeom>
          <a:noFill/>
          <a:ln/>
        </p:spPr>
        <p:txBody>
          <a:bodyPr wrap="none" lIns="0" tIns="0" rIns="0" bIns="0" rtlCol="0" anchor="t"/>
          <a:lstStyle/>
          <a:p>
            <a:pPr marL="0" indent="0" algn="just">
              <a:lnSpc>
                <a:spcPts val="2750"/>
              </a:lnSpc>
              <a:buNone/>
            </a:pPr>
            <a:r>
              <a:rPr lang="en-US" sz="2200" b="1" dirty="0">
                <a:solidFill>
                  <a:srgbClr val="152D47"/>
                </a:solidFill>
                <a:latin typeface="Crimson Pro Semi Bold" pitchFamily="34" charset="0"/>
                <a:ea typeface="Crimson Pro Semi Bold" pitchFamily="34" charset="-122"/>
                <a:cs typeface="Crimson Pro Semi Bold" pitchFamily="34" charset="-120"/>
              </a:rPr>
              <a:t>(c)(2) Disbursement Compliance</a:t>
            </a:r>
            <a:endParaRPr lang="en-US" sz="2200" b="1" dirty="0"/>
          </a:p>
        </p:txBody>
      </p:sp>
      <p:sp>
        <p:nvSpPr>
          <p:cNvPr id="4" name="Text 2"/>
          <p:cNvSpPr/>
          <p:nvPr/>
        </p:nvSpPr>
        <p:spPr>
          <a:xfrm>
            <a:off x="793790" y="2968109"/>
            <a:ext cx="6244709" cy="1088708"/>
          </a:xfrm>
          <a:prstGeom prst="rect">
            <a:avLst/>
          </a:prstGeom>
          <a:noFill/>
          <a:ln/>
        </p:spPr>
        <p:txBody>
          <a:bodyPr wrap="square" lIns="0" tIns="0" rIns="0" bIns="0" rtlCol="0" anchor="t"/>
          <a:lstStyle/>
          <a:p>
            <a:pPr marL="0" indent="0" algn="just">
              <a:lnSpc>
                <a:spcPts val="2850"/>
              </a:lnSpc>
              <a:buNone/>
            </a:pPr>
            <a:r>
              <a:rPr lang="en-US" sz="1750" b="1" dirty="0">
                <a:solidFill>
                  <a:srgbClr val="FF0000"/>
                </a:solidFill>
                <a:latin typeface="Heebo" pitchFamily="34" charset="0"/>
                <a:ea typeface="Heebo" pitchFamily="34" charset="-122"/>
                <a:cs typeface="Heebo" pitchFamily="34" charset="-120"/>
              </a:rPr>
              <a:t>Whether advances have been disbursed without complying with the terms and conditions of the sanction? If so, give details of such cases.</a:t>
            </a:r>
            <a:endParaRPr lang="en-US" sz="1750" b="1" dirty="0">
              <a:solidFill>
                <a:srgbClr val="FF0000"/>
              </a:solidFill>
            </a:endParaRPr>
          </a:p>
        </p:txBody>
      </p:sp>
      <p:sp>
        <p:nvSpPr>
          <p:cNvPr id="5" name="Text 3"/>
          <p:cNvSpPr/>
          <p:nvPr/>
        </p:nvSpPr>
        <p:spPr>
          <a:xfrm>
            <a:off x="793790" y="4260890"/>
            <a:ext cx="6244709" cy="725805"/>
          </a:xfrm>
          <a:prstGeom prst="rect">
            <a:avLst/>
          </a:prstGeom>
          <a:noFill/>
          <a:ln/>
        </p:spPr>
        <p:txBody>
          <a:bodyPr wrap="square" lIns="0" tIns="0" rIns="0" bIns="0" rtlCol="0" anchor="t"/>
          <a:lstStyle/>
          <a:p>
            <a:pPr marL="342900" indent="-342900" algn="just">
              <a:lnSpc>
                <a:spcPts val="2850"/>
              </a:lnSpc>
              <a:buSzPct val="100000"/>
              <a:buChar char="•"/>
            </a:pPr>
            <a:r>
              <a:rPr lang="en-US" sz="1750" dirty="0">
                <a:solidFill>
                  <a:srgbClr val="4C4C4D"/>
                </a:solidFill>
                <a:latin typeface="Heebo" pitchFamily="34" charset="0"/>
                <a:ea typeface="Heebo" pitchFamily="34" charset="-122"/>
                <a:cs typeface="Heebo" pitchFamily="34" charset="-120"/>
              </a:rPr>
              <a:t>Identify the Terms and conditions to be fulfilled for the disbursement of Loan as per the Sanction Letter</a:t>
            </a:r>
            <a:endParaRPr lang="en-US" sz="1750" dirty="0"/>
          </a:p>
        </p:txBody>
      </p:sp>
      <p:sp>
        <p:nvSpPr>
          <p:cNvPr id="6" name="Text 4"/>
          <p:cNvSpPr/>
          <p:nvPr/>
        </p:nvSpPr>
        <p:spPr>
          <a:xfrm>
            <a:off x="793790" y="5065990"/>
            <a:ext cx="6244709" cy="362903"/>
          </a:xfrm>
          <a:prstGeom prst="rect">
            <a:avLst/>
          </a:prstGeom>
          <a:noFill/>
          <a:ln/>
        </p:spPr>
        <p:txBody>
          <a:bodyPr wrap="none" lIns="0" tIns="0" rIns="0" bIns="0" rtlCol="0" anchor="t"/>
          <a:lstStyle/>
          <a:p>
            <a:pPr marL="342900" indent="-342900" algn="just">
              <a:lnSpc>
                <a:spcPts val="2850"/>
              </a:lnSpc>
              <a:buSzPct val="100000"/>
              <a:buChar char="•"/>
            </a:pPr>
            <a:r>
              <a:rPr lang="en-US" sz="1750" dirty="0">
                <a:solidFill>
                  <a:srgbClr val="4C4C4D"/>
                </a:solidFill>
                <a:latin typeface="Heebo" pitchFamily="34" charset="0"/>
                <a:ea typeface="Heebo" pitchFamily="34" charset="-122"/>
                <a:cs typeface="Heebo" pitchFamily="34" charset="-120"/>
              </a:rPr>
              <a:t>Check Sanction letter with system data</a:t>
            </a:r>
            <a:endParaRPr lang="en-US" sz="1750" dirty="0"/>
          </a:p>
        </p:txBody>
      </p:sp>
      <p:sp>
        <p:nvSpPr>
          <p:cNvPr id="7" name="Text 5"/>
          <p:cNvSpPr/>
          <p:nvPr/>
        </p:nvSpPr>
        <p:spPr>
          <a:xfrm>
            <a:off x="793790" y="5508188"/>
            <a:ext cx="6244709" cy="1088708"/>
          </a:xfrm>
          <a:prstGeom prst="rect">
            <a:avLst/>
          </a:prstGeom>
          <a:noFill/>
          <a:ln/>
        </p:spPr>
        <p:txBody>
          <a:bodyPr wrap="square" lIns="0" tIns="0" rIns="0" bIns="0" rtlCol="0" anchor="t"/>
          <a:lstStyle/>
          <a:p>
            <a:pPr marL="342900" indent="-342900" algn="just">
              <a:lnSpc>
                <a:spcPts val="2850"/>
              </a:lnSpc>
              <a:buSzPct val="100000"/>
              <a:buChar char="•"/>
            </a:pPr>
            <a:r>
              <a:rPr lang="en-US" sz="1750" dirty="0">
                <a:solidFill>
                  <a:srgbClr val="4C4C4D"/>
                </a:solidFill>
                <a:latin typeface="Heebo" pitchFamily="34" charset="0"/>
                <a:ea typeface="Heebo" pitchFamily="34" charset="-122"/>
                <a:cs typeface="Heebo" pitchFamily="34" charset="-120"/>
              </a:rPr>
              <a:t>Identify the instances where loan may be disbursed without complying the Terms and conditions mentioned in Sanction Letter</a:t>
            </a:r>
            <a:endParaRPr lang="en-US" sz="1750" dirty="0"/>
          </a:p>
        </p:txBody>
      </p:sp>
      <p:sp>
        <p:nvSpPr>
          <p:cNvPr id="8" name="Text 6"/>
          <p:cNvSpPr/>
          <p:nvPr/>
        </p:nvSpPr>
        <p:spPr>
          <a:xfrm>
            <a:off x="793790" y="6676192"/>
            <a:ext cx="6244709" cy="362903"/>
          </a:xfrm>
          <a:prstGeom prst="rect">
            <a:avLst/>
          </a:prstGeom>
          <a:noFill/>
          <a:ln/>
        </p:spPr>
        <p:txBody>
          <a:bodyPr wrap="none" lIns="0" tIns="0" rIns="0" bIns="0" rtlCol="0" anchor="t"/>
          <a:lstStyle/>
          <a:p>
            <a:pPr marL="342900" indent="-342900" algn="just">
              <a:lnSpc>
                <a:spcPts val="2850"/>
              </a:lnSpc>
              <a:buSzPct val="100000"/>
              <a:buChar char="•"/>
            </a:pPr>
            <a:r>
              <a:rPr lang="en-US" sz="1750" dirty="0">
                <a:solidFill>
                  <a:srgbClr val="4C4C4D"/>
                </a:solidFill>
                <a:latin typeface="Heebo" pitchFamily="34" charset="0"/>
                <a:ea typeface="Heebo" pitchFamily="34" charset="-122"/>
                <a:cs typeface="Heebo" pitchFamily="34" charset="-120"/>
              </a:rPr>
              <a:t>Report such instances</a:t>
            </a:r>
            <a:endParaRPr lang="en-US" sz="1750" dirty="0"/>
          </a:p>
        </p:txBody>
      </p:sp>
      <p:sp>
        <p:nvSpPr>
          <p:cNvPr id="9" name="Text 7"/>
          <p:cNvSpPr/>
          <p:nvPr/>
        </p:nvSpPr>
        <p:spPr>
          <a:xfrm>
            <a:off x="7599521" y="2386965"/>
            <a:ext cx="4219813" cy="354330"/>
          </a:xfrm>
          <a:prstGeom prst="rect">
            <a:avLst/>
          </a:prstGeom>
          <a:noFill/>
          <a:ln/>
        </p:spPr>
        <p:txBody>
          <a:bodyPr wrap="none" lIns="0" tIns="0" rIns="0" bIns="0" rtlCol="0" anchor="t"/>
          <a:lstStyle/>
          <a:p>
            <a:pPr marL="0" indent="0" algn="just">
              <a:lnSpc>
                <a:spcPts val="2750"/>
              </a:lnSpc>
              <a:buNone/>
            </a:pPr>
            <a:r>
              <a:rPr lang="en-US" sz="2200" b="1" dirty="0">
                <a:solidFill>
                  <a:srgbClr val="152D47"/>
                </a:solidFill>
                <a:latin typeface="Crimson Pro Semi Bold" pitchFamily="34" charset="0"/>
                <a:ea typeface="Crimson Pro Semi Bold" pitchFamily="34" charset="-122"/>
                <a:cs typeface="Crimson Pro Semi Bold" pitchFamily="34" charset="-120"/>
              </a:rPr>
              <a:t>(c)(3) Buy-back of Shares/Securities</a:t>
            </a:r>
            <a:endParaRPr lang="en-US" sz="2200" b="1" dirty="0"/>
          </a:p>
        </p:txBody>
      </p:sp>
      <p:sp>
        <p:nvSpPr>
          <p:cNvPr id="10" name="Text 8"/>
          <p:cNvSpPr/>
          <p:nvPr/>
        </p:nvSpPr>
        <p:spPr>
          <a:xfrm>
            <a:off x="7599521" y="2968109"/>
            <a:ext cx="6244709" cy="725805"/>
          </a:xfrm>
          <a:prstGeom prst="rect">
            <a:avLst/>
          </a:prstGeom>
          <a:noFill/>
          <a:ln/>
        </p:spPr>
        <p:txBody>
          <a:bodyPr wrap="square" lIns="0" tIns="0" rIns="0" bIns="0" rtlCol="0" anchor="t"/>
          <a:lstStyle/>
          <a:p>
            <a:pPr marL="0" indent="0" algn="just">
              <a:lnSpc>
                <a:spcPts val="2850"/>
              </a:lnSpc>
              <a:buNone/>
            </a:pPr>
            <a:r>
              <a:rPr lang="en-US" sz="1750" b="1" dirty="0">
                <a:solidFill>
                  <a:srgbClr val="FF0000"/>
                </a:solidFill>
                <a:latin typeface="Heebo" pitchFamily="34" charset="0"/>
                <a:ea typeface="Heebo" pitchFamily="34" charset="-122"/>
                <a:cs typeface="Heebo" pitchFamily="34" charset="-120"/>
              </a:rPr>
              <a:t>Did the bank provide loans to companies for buy-back of shares/securities?</a:t>
            </a:r>
            <a:endParaRPr lang="en-US" sz="1750" b="1" dirty="0">
              <a:solidFill>
                <a:srgbClr val="FF0000"/>
              </a:solidFill>
            </a:endParaRPr>
          </a:p>
        </p:txBody>
      </p:sp>
      <p:sp>
        <p:nvSpPr>
          <p:cNvPr id="11" name="Text 9"/>
          <p:cNvSpPr/>
          <p:nvPr/>
        </p:nvSpPr>
        <p:spPr>
          <a:xfrm>
            <a:off x="7599521" y="3897987"/>
            <a:ext cx="6244709" cy="362903"/>
          </a:xfrm>
          <a:prstGeom prst="rect">
            <a:avLst/>
          </a:prstGeom>
          <a:noFill/>
          <a:ln/>
        </p:spPr>
        <p:txBody>
          <a:bodyPr wrap="none" lIns="0" tIns="0" rIns="0" bIns="0" rtlCol="0" anchor="t"/>
          <a:lstStyle/>
          <a:p>
            <a:pPr marL="342900" indent="-342900" algn="just">
              <a:lnSpc>
                <a:spcPts val="2850"/>
              </a:lnSpc>
              <a:buSzPct val="100000"/>
              <a:buChar char="•"/>
            </a:pPr>
            <a:r>
              <a:rPr lang="en-US" sz="1750" dirty="0">
                <a:solidFill>
                  <a:srgbClr val="4C4C4D"/>
                </a:solidFill>
                <a:latin typeface="Heebo" pitchFamily="34" charset="0"/>
                <a:ea typeface="Heebo" pitchFamily="34" charset="-122"/>
                <a:cs typeface="Heebo" pitchFamily="34" charset="-120"/>
              </a:rPr>
              <a:t>List all the Corporate Borrowers of the branch</a:t>
            </a:r>
            <a:endParaRPr lang="en-US" sz="1750" dirty="0"/>
          </a:p>
        </p:txBody>
      </p:sp>
      <p:sp>
        <p:nvSpPr>
          <p:cNvPr id="12" name="Text 10"/>
          <p:cNvSpPr/>
          <p:nvPr/>
        </p:nvSpPr>
        <p:spPr>
          <a:xfrm>
            <a:off x="7599521" y="4340185"/>
            <a:ext cx="6244709" cy="362903"/>
          </a:xfrm>
          <a:prstGeom prst="rect">
            <a:avLst/>
          </a:prstGeom>
          <a:noFill/>
          <a:ln/>
        </p:spPr>
        <p:txBody>
          <a:bodyPr wrap="none" lIns="0" tIns="0" rIns="0" bIns="0" rtlCol="0" anchor="t"/>
          <a:lstStyle/>
          <a:p>
            <a:pPr marL="342900" indent="-342900" algn="just">
              <a:lnSpc>
                <a:spcPts val="2850"/>
              </a:lnSpc>
              <a:buSzPct val="100000"/>
              <a:buChar char="•"/>
            </a:pPr>
            <a:r>
              <a:rPr lang="en-US" sz="1750" dirty="0">
                <a:solidFill>
                  <a:srgbClr val="4C4C4D"/>
                </a:solidFill>
                <a:latin typeface="Heebo" pitchFamily="34" charset="0"/>
                <a:ea typeface="Heebo" pitchFamily="34" charset="-122"/>
                <a:cs typeface="Heebo" pitchFamily="34" charset="-120"/>
              </a:rPr>
              <a:t>Check the purpose of the loan</a:t>
            </a:r>
            <a:endParaRPr lang="en-US" sz="1750" dirty="0"/>
          </a:p>
        </p:txBody>
      </p:sp>
      <p:sp>
        <p:nvSpPr>
          <p:cNvPr id="13" name="Text 11"/>
          <p:cNvSpPr/>
          <p:nvPr/>
        </p:nvSpPr>
        <p:spPr>
          <a:xfrm>
            <a:off x="7599521" y="4782383"/>
            <a:ext cx="6244709" cy="725805"/>
          </a:xfrm>
          <a:prstGeom prst="rect">
            <a:avLst/>
          </a:prstGeom>
          <a:noFill/>
          <a:ln/>
        </p:spPr>
        <p:txBody>
          <a:bodyPr wrap="square" lIns="0" tIns="0" rIns="0" bIns="0" rtlCol="0" anchor="t"/>
          <a:lstStyle/>
          <a:p>
            <a:pPr marL="342900" indent="-342900" algn="just">
              <a:lnSpc>
                <a:spcPts val="2850"/>
              </a:lnSpc>
              <a:buSzPct val="100000"/>
              <a:buChar char="•"/>
            </a:pPr>
            <a:r>
              <a:rPr lang="en-US" sz="1750" dirty="0">
                <a:solidFill>
                  <a:srgbClr val="4C4C4D"/>
                </a:solidFill>
                <a:latin typeface="Heebo" pitchFamily="34" charset="0"/>
                <a:ea typeface="Heebo" pitchFamily="34" charset="-122"/>
                <a:cs typeface="Heebo" pitchFamily="34" charset="-120"/>
              </a:rPr>
              <a:t>Check end use. Example, If for Plant and Machinery such invoices etc should be available</a:t>
            </a:r>
            <a:endParaRPr lang="en-US" sz="175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name="Slide 26">
    <p:spTree>
      <p:nvGrpSpPr>
        <p:cNvPr id="1" name=""/>
        <p:cNvGrpSpPr/>
        <p:nvPr/>
      </p:nvGrpSpPr>
      <p:grpSpPr>
        <a:xfrm>
          <a:off x="0" y="0"/>
          <a:ext cx="0" cy="0"/>
          <a:chOff x="0" y="0"/>
          <a:chExt cx="0" cy="0"/>
        </a:xfrm>
      </p:grpSpPr>
      <p:sp>
        <p:nvSpPr>
          <p:cNvPr id="2" name="Text 0"/>
          <p:cNvSpPr/>
          <p:nvPr/>
        </p:nvSpPr>
        <p:spPr>
          <a:xfrm>
            <a:off x="793790" y="1240036"/>
            <a:ext cx="5670590" cy="708779"/>
          </a:xfrm>
          <a:prstGeom prst="rect">
            <a:avLst/>
          </a:prstGeom>
          <a:noFill/>
          <a:ln/>
        </p:spPr>
        <p:txBody>
          <a:bodyPr wrap="none" lIns="0" tIns="0" rIns="0" bIns="0" rtlCol="0" anchor="t"/>
          <a:lstStyle/>
          <a:p>
            <a:pPr marL="0" indent="0">
              <a:lnSpc>
                <a:spcPts val="5550"/>
              </a:lnSpc>
              <a:buNone/>
            </a:pPr>
            <a:r>
              <a:rPr lang="en-US" sz="4450" dirty="0">
                <a:solidFill>
                  <a:srgbClr val="152D47"/>
                </a:solidFill>
                <a:latin typeface="Crimson Pro Semi Bold" pitchFamily="34" charset="0"/>
                <a:ea typeface="Crimson Pro Semi Bold" pitchFamily="34" charset="-122"/>
                <a:cs typeface="Crimson Pro Semi Bold" pitchFamily="34" charset="-120"/>
              </a:rPr>
              <a:t>I – Assets - 5. Advances</a:t>
            </a:r>
            <a:endParaRPr lang="en-US" sz="4450" dirty="0"/>
          </a:p>
        </p:txBody>
      </p:sp>
      <p:sp>
        <p:nvSpPr>
          <p:cNvPr id="3" name="Text 1"/>
          <p:cNvSpPr/>
          <p:nvPr/>
        </p:nvSpPr>
        <p:spPr>
          <a:xfrm>
            <a:off x="1743789" y="3362087"/>
            <a:ext cx="2835235" cy="354330"/>
          </a:xfrm>
          <a:prstGeom prst="rect">
            <a:avLst/>
          </a:prstGeom>
          <a:noFill/>
          <a:ln/>
        </p:spPr>
        <p:txBody>
          <a:bodyPr wrap="none" lIns="0" tIns="0" rIns="0" bIns="0" rtlCol="0" anchor="t"/>
          <a:lstStyle/>
          <a:p>
            <a:pPr marL="0" indent="0" algn="r">
              <a:lnSpc>
                <a:spcPts val="2750"/>
              </a:lnSpc>
              <a:buNone/>
            </a:pPr>
            <a:r>
              <a:rPr lang="en-US" sz="2200" b="1" dirty="0">
                <a:solidFill>
                  <a:srgbClr val="FF0000"/>
                </a:solidFill>
                <a:latin typeface="Crimson Pro Semi Bold" pitchFamily="34" charset="0"/>
                <a:ea typeface="Crimson Pro Semi Bold" pitchFamily="34" charset="-122"/>
                <a:cs typeface="Crimson Pro Semi Bold" pitchFamily="34" charset="-120"/>
              </a:rPr>
              <a:t>(</a:t>
            </a:r>
            <a:r>
              <a:rPr lang="en-US" sz="2200" b="1" dirty="0">
                <a:latin typeface="Crimson Pro Semi Bold" pitchFamily="34" charset="0"/>
                <a:ea typeface="Crimson Pro Semi Bold" pitchFamily="34" charset="-122"/>
                <a:cs typeface="Crimson Pro Semi Bold" pitchFamily="34" charset="-120"/>
              </a:rPr>
              <a:t>d)(1) Documentation</a:t>
            </a:r>
            <a:endParaRPr lang="en-US" sz="2200" b="1" dirty="0"/>
          </a:p>
        </p:txBody>
      </p:sp>
      <p:sp>
        <p:nvSpPr>
          <p:cNvPr id="4" name="Text 2"/>
          <p:cNvSpPr/>
          <p:nvPr/>
        </p:nvSpPr>
        <p:spPr>
          <a:xfrm>
            <a:off x="793790" y="3852505"/>
            <a:ext cx="3785235" cy="2177415"/>
          </a:xfrm>
          <a:prstGeom prst="rect">
            <a:avLst/>
          </a:prstGeom>
          <a:noFill/>
          <a:ln/>
        </p:spPr>
        <p:txBody>
          <a:bodyPr wrap="square" lIns="0" tIns="0" rIns="0" bIns="0" rtlCol="0" anchor="t"/>
          <a:lstStyle/>
          <a:p>
            <a:pPr marL="0" indent="0" algn="r">
              <a:lnSpc>
                <a:spcPts val="2850"/>
              </a:lnSpc>
              <a:buNone/>
            </a:pPr>
            <a:r>
              <a:rPr lang="en-US" sz="1750" dirty="0">
                <a:solidFill>
                  <a:srgbClr val="FF0000"/>
                </a:solidFill>
                <a:latin typeface="Heebo" pitchFamily="34" charset="0"/>
                <a:ea typeface="Heebo" pitchFamily="34" charset="-122"/>
                <a:cs typeface="Heebo" pitchFamily="34" charset="-120"/>
              </a:rPr>
              <a:t>In the cases examined by you, have you come across instances of Credit facilities released by the branch without execution of all the necessary documents? If so, give details of such cases.</a:t>
            </a:r>
            <a:endParaRPr lang="en-US" sz="1750" dirty="0">
              <a:solidFill>
                <a:srgbClr val="FF0000"/>
              </a:solidFill>
            </a:endParaRPr>
          </a:p>
        </p:txBody>
      </p:sp>
      <p:pic>
        <p:nvPicPr>
          <p:cNvPr id="5" name="Image 0" descr="preencoded.png"/>
          <p:cNvPicPr>
            <a:picLocks noChangeAspect="1"/>
          </p:cNvPicPr>
          <p:nvPr/>
        </p:nvPicPr>
        <p:blipFill>
          <a:blip r:embed="rId3"/>
          <a:stretch>
            <a:fillRect/>
          </a:stretch>
        </p:blipFill>
        <p:spPr>
          <a:xfrm>
            <a:off x="5032653" y="2413516"/>
            <a:ext cx="4564975" cy="4564975"/>
          </a:xfrm>
          <a:prstGeom prst="rect">
            <a:avLst/>
          </a:prstGeom>
        </p:spPr>
      </p:pic>
      <p:sp>
        <p:nvSpPr>
          <p:cNvPr id="6" name="Text 3"/>
          <p:cNvSpPr/>
          <p:nvPr/>
        </p:nvSpPr>
        <p:spPr>
          <a:xfrm>
            <a:off x="5571411" y="4209098"/>
            <a:ext cx="339328" cy="424220"/>
          </a:xfrm>
          <a:prstGeom prst="rect">
            <a:avLst/>
          </a:prstGeom>
          <a:noFill/>
          <a:ln/>
        </p:spPr>
        <p:txBody>
          <a:bodyPr wrap="none" lIns="0" tIns="0" rIns="0" bIns="0" rtlCol="0" anchor="t"/>
          <a:lstStyle/>
          <a:p>
            <a:pPr marL="0" indent="0">
              <a:lnSpc>
                <a:spcPts val="4250"/>
              </a:lnSpc>
              <a:buNone/>
            </a:pPr>
            <a:r>
              <a:rPr lang="en-US" sz="2650" dirty="0">
                <a:solidFill>
                  <a:srgbClr val="4C4C4D"/>
                </a:solidFill>
                <a:latin typeface="Crimson Pro Semi Bold" pitchFamily="34" charset="0"/>
                <a:ea typeface="Crimson Pro Semi Bold" pitchFamily="34" charset="-122"/>
                <a:cs typeface="Crimson Pro Semi Bold" pitchFamily="34" charset="-120"/>
              </a:rPr>
              <a:t>1</a:t>
            </a:r>
            <a:endParaRPr lang="en-US" sz="2650" dirty="0"/>
          </a:p>
        </p:txBody>
      </p:sp>
      <p:sp>
        <p:nvSpPr>
          <p:cNvPr id="7" name="Text 4"/>
          <p:cNvSpPr/>
          <p:nvPr/>
        </p:nvSpPr>
        <p:spPr>
          <a:xfrm>
            <a:off x="9937790" y="2402443"/>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0070C0"/>
                </a:solidFill>
                <a:latin typeface="Crimson Pro Semi Bold" pitchFamily="34" charset="0"/>
                <a:ea typeface="Crimson Pro Semi Bold" pitchFamily="34" charset="-122"/>
                <a:cs typeface="Crimson Pro Semi Bold" pitchFamily="34" charset="-120"/>
              </a:rPr>
              <a:t>Verification Process</a:t>
            </a:r>
            <a:endParaRPr lang="en-US" sz="2200" dirty="0">
              <a:solidFill>
                <a:srgbClr val="0070C0"/>
              </a:solidFill>
            </a:endParaRPr>
          </a:p>
        </p:txBody>
      </p:sp>
      <p:sp>
        <p:nvSpPr>
          <p:cNvPr id="8" name="Text 5"/>
          <p:cNvSpPr/>
          <p:nvPr/>
        </p:nvSpPr>
        <p:spPr>
          <a:xfrm>
            <a:off x="9937790" y="2892862"/>
            <a:ext cx="3898821" cy="1451610"/>
          </a:xfrm>
          <a:prstGeom prst="rect">
            <a:avLst/>
          </a:prstGeom>
          <a:noFill/>
          <a:ln/>
        </p:spPr>
        <p:txBody>
          <a:bodyPr wrap="square" lIns="0" tIns="0" rIns="0" bIns="0" rtlCol="0" anchor="t"/>
          <a:lstStyle/>
          <a:p>
            <a:pPr marL="0" indent="0" algn="l">
              <a:lnSpc>
                <a:spcPts val="2850"/>
              </a:lnSpc>
              <a:buNone/>
            </a:pPr>
            <a:r>
              <a:rPr lang="en-US" sz="1750" dirty="0">
                <a:solidFill>
                  <a:srgbClr val="4C4C4D"/>
                </a:solidFill>
                <a:latin typeface="Heebo" pitchFamily="34" charset="0"/>
                <a:ea typeface="Heebo" pitchFamily="34" charset="-122"/>
                <a:cs typeface="Heebo" pitchFamily="34" charset="-120"/>
              </a:rPr>
              <a:t>Identify the list of documents to be obtained from borrower for various types of credit facilities, available in bank loan manual or bank circulars.</a:t>
            </a:r>
            <a:endParaRPr lang="en-US" sz="1750" dirty="0"/>
          </a:p>
        </p:txBody>
      </p:sp>
      <p:pic>
        <p:nvPicPr>
          <p:cNvPr id="9" name="Image 1" descr="preencoded.png"/>
          <p:cNvPicPr>
            <a:picLocks noChangeAspect="1"/>
          </p:cNvPicPr>
          <p:nvPr/>
        </p:nvPicPr>
        <p:blipFill>
          <a:blip r:embed="rId4"/>
          <a:stretch>
            <a:fillRect/>
          </a:stretch>
        </p:blipFill>
        <p:spPr>
          <a:xfrm>
            <a:off x="5032653" y="2413516"/>
            <a:ext cx="4564975" cy="4564975"/>
          </a:xfrm>
          <a:prstGeom prst="rect">
            <a:avLst/>
          </a:prstGeom>
        </p:spPr>
      </p:pic>
      <p:sp>
        <p:nvSpPr>
          <p:cNvPr id="10" name="Text 6"/>
          <p:cNvSpPr/>
          <p:nvPr/>
        </p:nvSpPr>
        <p:spPr>
          <a:xfrm>
            <a:off x="8170307" y="3258026"/>
            <a:ext cx="339328" cy="424220"/>
          </a:xfrm>
          <a:prstGeom prst="rect">
            <a:avLst/>
          </a:prstGeom>
          <a:noFill/>
          <a:ln/>
        </p:spPr>
        <p:txBody>
          <a:bodyPr wrap="none" lIns="0" tIns="0" rIns="0" bIns="0" rtlCol="0" anchor="t"/>
          <a:lstStyle/>
          <a:p>
            <a:pPr marL="0" indent="0">
              <a:lnSpc>
                <a:spcPts val="4250"/>
              </a:lnSpc>
              <a:buNone/>
            </a:pPr>
            <a:r>
              <a:rPr lang="en-US" sz="2650" dirty="0">
                <a:solidFill>
                  <a:srgbClr val="4C4C4D"/>
                </a:solidFill>
                <a:latin typeface="Crimson Pro Semi Bold" pitchFamily="34" charset="0"/>
                <a:ea typeface="Crimson Pro Semi Bold" pitchFamily="34" charset="-122"/>
                <a:cs typeface="Crimson Pro Semi Bold" pitchFamily="34" charset="-120"/>
              </a:rPr>
              <a:t>2</a:t>
            </a:r>
            <a:endParaRPr lang="en-US" sz="2650" dirty="0"/>
          </a:p>
        </p:txBody>
      </p:sp>
      <p:sp>
        <p:nvSpPr>
          <p:cNvPr id="11" name="Text 7"/>
          <p:cNvSpPr/>
          <p:nvPr/>
        </p:nvSpPr>
        <p:spPr>
          <a:xfrm>
            <a:off x="9937790" y="4684633"/>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0070C0"/>
                </a:solidFill>
                <a:latin typeface="Crimson Pro Semi Bold" pitchFamily="34" charset="0"/>
                <a:ea typeface="Crimson Pro Semi Bold" pitchFamily="34" charset="-122"/>
                <a:cs typeface="Crimson Pro Semi Bold" pitchFamily="34" charset="-120"/>
              </a:rPr>
              <a:t>Reporting Focus</a:t>
            </a:r>
            <a:endParaRPr lang="en-US" sz="2200" dirty="0">
              <a:solidFill>
                <a:srgbClr val="0070C0"/>
              </a:solidFill>
            </a:endParaRPr>
          </a:p>
        </p:txBody>
      </p:sp>
      <p:sp>
        <p:nvSpPr>
          <p:cNvPr id="12" name="Text 8"/>
          <p:cNvSpPr/>
          <p:nvPr/>
        </p:nvSpPr>
        <p:spPr>
          <a:xfrm>
            <a:off x="9937790" y="5175052"/>
            <a:ext cx="3898821" cy="1814513"/>
          </a:xfrm>
          <a:prstGeom prst="rect">
            <a:avLst/>
          </a:prstGeom>
          <a:noFill/>
          <a:ln/>
        </p:spPr>
        <p:txBody>
          <a:bodyPr wrap="square" lIns="0" tIns="0" rIns="0" bIns="0" rtlCol="0" anchor="t"/>
          <a:lstStyle/>
          <a:p>
            <a:pPr marL="0" indent="0" algn="l">
              <a:lnSpc>
                <a:spcPts val="2850"/>
              </a:lnSpc>
              <a:buNone/>
            </a:pPr>
            <a:r>
              <a:rPr lang="en-US" sz="1750" dirty="0">
                <a:solidFill>
                  <a:srgbClr val="4C4C4D"/>
                </a:solidFill>
                <a:latin typeface="Heebo" pitchFamily="34" charset="0"/>
                <a:ea typeface="Heebo" pitchFamily="34" charset="-122"/>
                <a:cs typeface="Heebo" pitchFamily="34" charset="-120"/>
              </a:rPr>
              <a:t>Comment on cases where there are deviations in execution of documents as per procedure. Comment on details of accounts and documents not obtained.</a:t>
            </a:r>
            <a:endParaRPr lang="en-US" sz="1750" dirty="0"/>
          </a:p>
        </p:txBody>
      </p:sp>
      <p:pic>
        <p:nvPicPr>
          <p:cNvPr id="13" name="Image 2" descr="preencoded.png"/>
          <p:cNvPicPr>
            <a:picLocks noChangeAspect="1"/>
          </p:cNvPicPr>
          <p:nvPr/>
        </p:nvPicPr>
        <p:blipFill>
          <a:blip r:embed="rId5"/>
          <a:stretch>
            <a:fillRect/>
          </a:stretch>
        </p:blipFill>
        <p:spPr>
          <a:xfrm>
            <a:off x="5032653" y="2413516"/>
            <a:ext cx="4564975" cy="4564975"/>
          </a:xfrm>
          <a:prstGeom prst="rect">
            <a:avLst/>
          </a:prstGeom>
        </p:spPr>
      </p:pic>
      <p:sp>
        <p:nvSpPr>
          <p:cNvPr id="14" name="Text 9"/>
          <p:cNvSpPr/>
          <p:nvPr/>
        </p:nvSpPr>
        <p:spPr>
          <a:xfrm>
            <a:off x="7694533" y="5984200"/>
            <a:ext cx="339328" cy="424220"/>
          </a:xfrm>
          <a:prstGeom prst="rect">
            <a:avLst/>
          </a:prstGeom>
          <a:noFill/>
          <a:ln/>
        </p:spPr>
        <p:txBody>
          <a:bodyPr wrap="none" lIns="0" tIns="0" rIns="0" bIns="0" rtlCol="0" anchor="t"/>
          <a:lstStyle/>
          <a:p>
            <a:pPr marL="0" indent="0">
              <a:lnSpc>
                <a:spcPts val="4250"/>
              </a:lnSpc>
              <a:buNone/>
            </a:pPr>
            <a:r>
              <a:rPr lang="en-US" sz="2650" dirty="0">
                <a:solidFill>
                  <a:srgbClr val="4C4C4D"/>
                </a:solidFill>
                <a:latin typeface="Crimson Pro Semi Bold" pitchFamily="34" charset="0"/>
                <a:ea typeface="Crimson Pro Semi Bold" pitchFamily="34" charset="-122"/>
                <a:cs typeface="Crimson Pro Semi Bold" pitchFamily="34" charset="-120"/>
              </a:rPr>
              <a:t>3</a:t>
            </a:r>
            <a:endParaRPr lang="en-US" sz="265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name="Slide 27">
    <p:spTree>
      <p:nvGrpSpPr>
        <p:cNvPr id="1" name=""/>
        <p:cNvGrpSpPr/>
        <p:nvPr/>
      </p:nvGrpSpPr>
      <p:grpSpPr>
        <a:xfrm>
          <a:off x="0" y="0"/>
          <a:ext cx="0" cy="0"/>
          <a:chOff x="0" y="0"/>
          <a:chExt cx="0" cy="0"/>
        </a:xfrm>
      </p:grpSpPr>
      <p:sp>
        <p:nvSpPr>
          <p:cNvPr id="2" name="Text 0"/>
          <p:cNvSpPr/>
          <p:nvPr/>
        </p:nvSpPr>
        <p:spPr>
          <a:xfrm>
            <a:off x="793790" y="915948"/>
            <a:ext cx="5103614" cy="637937"/>
          </a:xfrm>
          <a:prstGeom prst="rect">
            <a:avLst/>
          </a:prstGeom>
          <a:noFill/>
          <a:ln/>
        </p:spPr>
        <p:txBody>
          <a:bodyPr wrap="none" lIns="0" tIns="0" rIns="0" bIns="0" rtlCol="0" anchor="t"/>
          <a:lstStyle/>
          <a:p>
            <a:pPr marL="0" indent="0">
              <a:lnSpc>
                <a:spcPts val="5000"/>
              </a:lnSpc>
              <a:buNone/>
            </a:pPr>
            <a:r>
              <a:rPr lang="en-US" sz="4000" dirty="0">
                <a:solidFill>
                  <a:srgbClr val="152D47"/>
                </a:solidFill>
                <a:latin typeface="Crimson Pro Semi Bold" pitchFamily="34" charset="0"/>
                <a:ea typeface="Crimson Pro Semi Bold" pitchFamily="34" charset="-122"/>
                <a:cs typeface="Crimson Pro Semi Bold" pitchFamily="34" charset="-120"/>
              </a:rPr>
              <a:t>I – Assets - 5. Advances</a:t>
            </a:r>
            <a:endParaRPr lang="en-US" sz="4000" dirty="0"/>
          </a:p>
        </p:txBody>
      </p:sp>
      <p:sp>
        <p:nvSpPr>
          <p:cNvPr id="3" name="Shape 1"/>
          <p:cNvSpPr/>
          <p:nvPr/>
        </p:nvSpPr>
        <p:spPr>
          <a:xfrm>
            <a:off x="793790" y="1962150"/>
            <a:ext cx="6368296" cy="204073"/>
          </a:xfrm>
          <a:prstGeom prst="roundRect">
            <a:avLst>
              <a:gd name="adj" fmla="val 15005"/>
            </a:avLst>
          </a:prstGeom>
          <a:solidFill>
            <a:srgbClr val="F2EEEE"/>
          </a:solidFill>
          <a:ln/>
        </p:spPr>
      </p:sp>
      <p:sp>
        <p:nvSpPr>
          <p:cNvPr id="4" name="Text 2"/>
          <p:cNvSpPr/>
          <p:nvPr/>
        </p:nvSpPr>
        <p:spPr>
          <a:xfrm>
            <a:off x="793790" y="2533531"/>
            <a:ext cx="3954780" cy="318849"/>
          </a:xfrm>
          <a:prstGeom prst="rect">
            <a:avLst/>
          </a:prstGeom>
          <a:noFill/>
          <a:ln/>
        </p:spPr>
        <p:txBody>
          <a:bodyPr wrap="none" lIns="0" tIns="0" rIns="0" bIns="0" rtlCol="0" anchor="t"/>
          <a:lstStyle/>
          <a:p>
            <a:pPr marL="0" indent="0" algn="l">
              <a:lnSpc>
                <a:spcPts val="2500"/>
              </a:lnSpc>
              <a:buNone/>
            </a:pPr>
            <a:r>
              <a:rPr lang="en-US" sz="2000" b="1" dirty="0">
                <a:solidFill>
                  <a:srgbClr val="4C4C4D"/>
                </a:solidFill>
                <a:latin typeface="Crimson Pro Semi Bold" pitchFamily="34" charset="0"/>
                <a:ea typeface="Crimson Pro Semi Bold" pitchFamily="34" charset="-122"/>
                <a:cs typeface="Crimson Pro Semi Bold" pitchFamily="34" charset="-120"/>
              </a:rPr>
              <a:t>(d)(2) Deficiencies in Documentation</a:t>
            </a:r>
            <a:endParaRPr lang="en-US" sz="2000" b="1" dirty="0"/>
          </a:p>
        </p:txBody>
      </p:sp>
      <p:sp>
        <p:nvSpPr>
          <p:cNvPr id="5" name="Text 3"/>
          <p:cNvSpPr/>
          <p:nvPr/>
        </p:nvSpPr>
        <p:spPr>
          <a:xfrm>
            <a:off x="793790" y="2924595"/>
            <a:ext cx="6368296" cy="653415"/>
          </a:xfrm>
          <a:prstGeom prst="rect">
            <a:avLst/>
          </a:prstGeom>
          <a:noFill/>
          <a:ln/>
        </p:spPr>
        <p:txBody>
          <a:bodyPr wrap="square" lIns="0" tIns="0" rIns="0" bIns="0" rtlCol="0" anchor="t"/>
          <a:lstStyle/>
          <a:p>
            <a:pPr marL="0" indent="0" algn="l">
              <a:lnSpc>
                <a:spcPts val="2550"/>
              </a:lnSpc>
              <a:buNone/>
            </a:pPr>
            <a:r>
              <a:rPr lang="en-US" sz="1600" b="1" dirty="0">
                <a:solidFill>
                  <a:srgbClr val="FF0000"/>
                </a:solidFill>
                <a:latin typeface="Heebo" pitchFamily="34" charset="0"/>
                <a:ea typeface="Heebo" pitchFamily="34" charset="-122"/>
                <a:cs typeface="Heebo" pitchFamily="34" charset="-120"/>
              </a:rPr>
              <a:t>Deficiencies in documentation, including non-registration of charges, non obtaining of guarantees, etc.? If so, give details of such cases.</a:t>
            </a:r>
            <a:endParaRPr lang="en-US" sz="1600" b="1" dirty="0">
              <a:solidFill>
                <a:srgbClr val="FF0000"/>
              </a:solidFill>
            </a:endParaRPr>
          </a:p>
        </p:txBody>
      </p:sp>
      <p:sp>
        <p:nvSpPr>
          <p:cNvPr id="6" name="Text 4"/>
          <p:cNvSpPr/>
          <p:nvPr/>
        </p:nvSpPr>
        <p:spPr>
          <a:xfrm>
            <a:off x="793790" y="4414242"/>
            <a:ext cx="6368296" cy="653415"/>
          </a:xfrm>
          <a:prstGeom prst="rect">
            <a:avLst/>
          </a:prstGeom>
          <a:noFill/>
          <a:ln/>
        </p:spPr>
        <p:txBody>
          <a:bodyPr wrap="square" lIns="0" tIns="0" rIns="0" bIns="0" rtlCol="0" anchor="t"/>
          <a:lstStyle/>
          <a:p>
            <a:pPr marL="342900" indent="-342900">
              <a:lnSpc>
                <a:spcPts val="2550"/>
              </a:lnSpc>
              <a:buSzPct val="100000"/>
              <a:buChar char="•"/>
            </a:pPr>
            <a:r>
              <a:rPr lang="en-US" sz="1600" dirty="0">
                <a:solidFill>
                  <a:srgbClr val="4C4C4D"/>
                </a:solidFill>
                <a:latin typeface="Heebo" pitchFamily="34" charset="0"/>
                <a:ea typeface="Heebo" pitchFamily="34" charset="-122"/>
                <a:cs typeface="Heebo" pitchFamily="34" charset="-120"/>
              </a:rPr>
              <a:t>Report the instances where there are deficiencies in documentation as mentioned</a:t>
            </a:r>
            <a:endParaRPr lang="en-US" sz="1600" dirty="0"/>
          </a:p>
        </p:txBody>
      </p:sp>
      <p:sp>
        <p:nvSpPr>
          <p:cNvPr id="7" name="Text 5"/>
          <p:cNvSpPr/>
          <p:nvPr/>
        </p:nvSpPr>
        <p:spPr>
          <a:xfrm>
            <a:off x="793790" y="5139095"/>
            <a:ext cx="6368296" cy="653415"/>
          </a:xfrm>
          <a:prstGeom prst="rect">
            <a:avLst/>
          </a:prstGeom>
          <a:noFill/>
          <a:ln/>
        </p:spPr>
        <p:txBody>
          <a:bodyPr wrap="square" lIns="0" tIns="0" rIns="0" bIns="0" rtlCol="0" anchor="t"/>
          <a:lstStyle/>
          <a:p>
            <a:pPr marL="342900" indent="-342900">
              <a:lnSpc>
                <a:spcPts val="2550"/>
              </a:lnSpc>
              <a:buSzPct val="100000"/>
              <a:buChar char="•"/>
            </a:pPr>
            <a:r>
              <a:rPr lang="en-US" sz="1600" dirty="0">
                <a:solidFill>
                  <a:srgbClr val="4C4C4D"/>
                </a:solidFill>
                <a:latin typeface="Heebo" pitchFamily="34" charset="0"/>
                <a:ea typeface="Heebo" pitchFamily="34" charset="-122"/>
                <a:cs typeface="Heebo" pitchFamily="34" charset="-120"/>
              </a:rPr>
              <a:t>Disclose the no. of such deficiencies to identify the pattern and the monetary value of such deficiencies</a:t>
            </a:r>
            <a:endParaRPr lang="en-US" sz="1600" dirty="0"/>
          </a:p>
        </p:txBody>
      </p:sp>
      <p:sp>
        <p:nvSpPr>
          <p:cNvPr id="8" name="Shape 6"/>
          <p:cNvSpPr/>
          <p:nvPr/>
        </p:nvSpPr>
        <p:spPr>
          <a:xfrm>
            <a:off x="7468195" y="1962150"/>
            <a:ext cx="6368415" cy="204073"/>
          </a:xfrm>
          <a:prstGeom prst="roundRect">
            <a:avLst>
              <a:gd name="adj" fmla="val 15005"/>
            </a:avLst>
          </a:prstGeom>
          <a:solidFill>
            <a:srgbClr val="F2EEEE"/>
          </a:solidFill>
          <a:ln/>
        </p:spPr>
      </p:sp>
      <p:sp>
        <p:nvSpPr>
          <p:cNvPr id="9" name="Text 7"/>
          <p:cNvSpPr/>
          <p:nvPr/>
        </p:nvSpPr>
        <p:spPr>
          <a:xfrm>
            <a:off x="7468195" y="2472333"/>
            <a:ext cx="3040023" cy="318849"/>
          </a:xfrm>
          <a:prstGeom prst="rect">
            <a:avLst/>
          </a:prstGeom>
          <a:noFill/>
          <a:ln/>
        </p:spPr>
        <p:txBody>
          <a:bodyPr wrap="none" lIns="0" tIns="0" rIns="0" bIns="0" rtlCol="0" anchor="t"/>
          <a:lstStyle/>
          <a:p>
            <a:pPr marL="0" indent="0" algn="l">
              <a:lnSpc>
                <a:spcPts val="2500"/>
              </a:lnSpc>
              <a:buNone/>
            </a:pPr>
            <a:r>
              <a:rPr lang="en-US" sz="2000" b="1" dirty="0">
                <a:solidFill>
                  <a:srgbClr val="4C4C4D"/>
                </a:solidFill>
                <a:latin typeface="Crimson Pro Semi Bold" pitchFamily="34" charset="0"/>
                <a:ea typeface="Crimson Pro Semi Bold" pitchFamily="34" charset="-122"/>
                <a:cs typeface="Crimson Pro Semi Bold" pitchFamily="34" charset="-120"/>
              </a:rPr>
              <a:t>(d)(3) Advances Against Lien</a:t>
            </a:r>
            <a:endParaRPr lang="en-US" sz="2000" b="1" dirty="0"/>
          </a:p>
        </p:txBody>
      </p:sp>
      <p:sp>
        <p:nvSpPr>
          <p:cNvPr id="10" name="Text 8"/>
          <p:cNvSpPr/>
          <p:nvPr/>
        </p:nvSpPr>
        <p:spPr>
          <a:xfrm>
            <a:off x="7468195" y="2924595"/>
            <a:ext cx="6368415" cy="1306830"/>
          </a:xfrm>
          <a:prstGeom prst="rect">
            <a:avLst/>
          </a:prstGeom>
          <a:noFill/>
          <a:ln/>
        </p:spPr>
        <p:txBody>
          <a:bodyPr wrap="square" lIns="0" tIns="0" rIns="0" bIns="0" rtlCol="0" anchor="t"/>
          <a:lstStyle/>
          <a:p>
            <a:pPr marL="0" indent="0" algn="l">
              <a:lnSpc>
                <a:spcPts val="2550"/>
              </a:lnSpc>
              <a:buNone/>
            </a:pPr>
            <a:r>
              <a:rPr lang="en-US" sz="1600" b="1" dirty="0">
                <a:solidFill>
                  <a:srgbClr val="FF0000"/>
                </a:solidFill>
                <a:latin typeface="Heebo" pitchFamily="34" charset="0"/>
                <a:ea typeface="Heebo" pitchFamily="34" charset="-122"/>
                <a:cs typeface="Heebo" pitchFamily="34" charset="-120"/>
              </a:rPr>
              <a:t>Advances against lien of deposits have been granted without marking a lien on the bank's deposit receipts and the related accounts in accordance with the guidelines of the controlling authorities of the bank.</a:t>
            </a:r>
            <a:endParaRPr lang="en-US" sz="1600" b="1" dirty="0">
              <a:solidFill>
                <a:srgbClr val="FF0000"/>
              </a:solidFill>
            </a:endParaRPr>
          </a:p>
        </p:txBody>
      </p:sp>
      <p:sp>
        <p:nvSpPr>
          <p:cNvPr id="11" name="Text 9"/>
          <p:cNvSpPr/>
          <p:nvPr/>
        </p:nvSpPr>
        <p:spPr>
          <a:xfrm>
            <a:off x="7468195" y="4342805"/>
            <a:ext cx="6368415" cy="326708"/>
          </a:xfrm>
          <a:prstGeom prst="rect">
            <a:avLst/>
          </a:prstGeom>
          <a:noFill/>
          <a:ln/>
        </p:spPr>
        <p:txBody>
          <a:bodyPr wrap="none" lIns="0" tIns="0" rIns="0" bIns="0" rtlCol="0" anchor="t"/>
          <a:lstStyle/>
          <a:p>
            <a:pPr marL="342900" indent="-342900">
              <a:lnSpc>
                <a:spcPts val="2550"/>
              </a:lnSpc>
              <a:buSzPct val="100000"/>
              <a:buChar char="•"/>
            </a:pPr>
            <a:r>
              <a:rPr lang="en-US" sz="1600" dirty="0">
                <a:solidFill>
                  <a:srgbClr val="4C4C4D"/>
                </a:solidFill>
                <a:latin typeface="Heebo" pitchFamily="34" charset="0"/>
                <a:ea typeface="Heebo" pitchFamily="34" charset="-122"/>
                <a:cs typeface="Heebo" pitchFamily="34" charset="-120"/>
              </a:rPr>
              <a:t>Lien of FDR receipt has been marked by branch officials</a:t>
            </a:r>
            <a:endParaRPr lang="en-US" sz="1600" dirty="0"/>
          </a:p>
        </p:txBody>
      </p:sp>
      <p:sp>
        <p:nvSpPr>
          <p:cNvPr id="12" name="Text 10"/>
          <p:cNvSpPr/>
          <p:nvPr/>
        </p:nvSpPr>
        <p:spPr>
          <a:xfrm>
            <a:off x="7468195" y="4740950"/>
            <a:ext cx="6368415" cy="326708"/>
          </a:xfrm>
          <a:prstGeom prst="rect">
            <a:avLst/>
          </a:prstGeom>
          <a:noFill/>
          <a:ln/>
        </p:spPr>
        <p:txBody>
          <a:bodyPr wrap="none" lIns="0" tIns="0" rIns="0" bIns="0" rtlCol="0" anchor="t"/>
          <a:lstStyle/>
          <a:p>
            <a:pPr marL="342900" indent="-342900">
              <a:lnSpc>
                <a:spcPts val="2550"/>
              </a:lnSpc>
              <a:buSzPct val="100000"/>
              <a:buChar char="•"/>
            </a:pPr>
            <a:r>
              <a:rPr lang="en-US" sz="1600" dirty="0">
                <a:solidFill>
                  <a:srgbClr val="4C4C4D"/>
                </a:solidFill>
                <a:latin typeface="Heebo" pitchFamily="34" charset="0"/>
                <a:ea typeface="Heebo" pitchFamily="34" charset="-122"/>
                <a:cs typeface="Heebo" pitchFamily="34" charset="-120"/>
              </a:rPr>
              <a:t>FDR is properly discharged by all the parties to deposit</a:t>
            </a:r>
            <a:endParaRPr lang="en-US" sz="1600" dirty="0"/>
          </a:p>
        </p:txBody>
      </p:sp>
      <p:sp>
        <p:nvSpPr>
          <p:cNvPr id="13" name="Text 11"/>
          <p:cNvSpPr/>
          <p:nvPr/>
        </p:nvSpPr>
        <p:spPr>
          <a:xfrm>
            <a:off x="7468195" y="5139095"/>
            <a:ext cx="6368415" cy="653415"/>
          </a:xfrm>
          <a:prstGeom prst="rect">
            <a:avLst/>
          </a:prstGeom>
          <a:noFill/>
          <a:ln/>
        </p:spPr>
        <p:txBody>
          <a:bodyPr wrap="square" lIns="0" tIns="0" rIns="0" bIns="0" rtlCol="0" anchor="t"/>
          <a:lstStyle/>
          <a:p>
            <a:pPr marL="342900" indent="-342900">
              <a:lnSpc>
                <a:spcPts val="2550"/>
              </a:lnSpc>
              <a:buSzPct val="100000"/>
              <a:buChar char="•"/>
            </a:pPr>
            <a:r>
              <a:rPr lang="en-US" sz="1600" dirty="0">
                <a:solidFill>
                  <a:srgbClr val="4C4C4D"/>
                </a:solidFill>
                <a:latin typeface="Heebo" pitchFamily="34" charset="0"/>
                <a:ea typeface="Heebo" pitchFamily="34" charset="-122"/>
                <a:cs typeface="Heebo" pitchFamily="34" charset="-120"/>
              </a:rPr>
              <a:t>Signature discharging the FDR has been verified by branch officials</a:t>
            </a:r>
            <a:endParaRPr lang="en-US" sz="1600" dirty="0"/>
          </a:p>
        </p:txBody>
      </p:sp>
      <p:sp>
        <p:nvSpPr>
          <p:cNvPr id="14" name="Text 12"/>
          <p:cNvSpPr/>
          <p:nvPr/>
        </p:nvSpPr>
        <p:spPr>
          <a:xfrm>
            <a:off x="7468195" y="5863947"/>
            <a:ext cx="6368415" cy="326708"/>
          </a:xfrm>
          <a:prstGeom prst="rect">
            <a:avLst/>
          </a:prstGeom>
          <a:noFill/>
          <a:ln/>
        </p:spPr>
        <p:txBody>
          <a:bodyPr wrap="none" lIns="0" tIns="0" rIns="0" bIns="0" rtlCol="0" anchor="t"/>
          <a:lstStyle/>
          <a:p>
            <a:pPr marL="342900" indent="-342900">
              <a:lnSpc>
                <a:spcPts val="2550"/>
              </a:lnSpc>
              <a:buSzPct val="100000"/>
              <a:buChar char="•"/>
            </a:pPr>
            <a:r>
              <a:rPr lang="en-US" sz="1600" dirty="0">
                <a:solidFill>
                  <a:srgbClr val="4C4C4D"/>
                </a:solidFill>
                <a:latin typeface="Heebo" pitchFamily="34" charset="0"/>
                <a:ea typeface="Heebo" pitchFamily="34" charset="-122"/>
                <a:cs typeface="Heebo" pitchFamily="34" charset="-120"/>
              </a:rPr>
              <a:t>In computerized branches, lien has been marked in computer also</a:t>
            </a:r>
            <a:endParaRPr lang="en-US" sz="1600" dirty="0"/>
          </a:p>
        </p:txBody>
      </p:sp>
      <p:sp>
        <p:nvSpPr>
          <p:cNvPr id="15" name="Text 13"/>
          <p:cNvSpPr/>
          <p:nvPr/>
        </p:nvSpPr>
        <p:spPr>
          <a:xfrm>
            <a:off x="7468195" y="6262092"/>
            <a:ext cx="6368415" cy="653415"/>
          </a:xfrm>
          <a:prstGeom prst="rect">
            <a:avLst/>
          </a:prstGeom>
          <a:noFill/>
          <a:ln/>
        </p:spPr>
        <p:txBody>
          <a:bodyPr wrap="square" lIns="0" tIns="0" rIns="0" bIns="0" rtlCol="0" anchor="t"/>
          <a:lstStyle/>
          <a:p>
            <a:pPr marL="342900" indent="-342900">
              <a:lnSpc>
                <a:spcPts val="2550"/>
              </a:lnSpc>
              <a:buSzPct val="100000"/>
              <a:buChar char="•"/>
            </a:pPr>
            <a:r>
              <a:rPr lang="en-US" sz="1600" dirty="0">
                <a:solidFill>
                  <a:srgbClr val="4C4C4D"/>
                </a:solidFill>
                <a:latin typeface="Heebo" pitchFamily="34" charset="0"/>
                <a:ea typeface="Heebo" pitchFamily="34" charset="-122"/>
                <a:cs typeface="Heebo" pitchFamily="34" charset="-120"/>
              </a:rPr>
              <a:t>In case of loans against LIC/NSC/KVP, lien has been got marked in favour of bank from LIC/Post office as per prescribed procedure</a:t>
            </a:r>
            <a:endParaRPr lang="en-US" sz="1600" dirty="0"/>
          </a:p>
        </p:txBody>
      </p:sp>
      <p:sp>
        <p:nvSpPr>
          <p:cNvPr id="16" name="Text 14"/>
          <p:cNvSpPr/>
          <p:nvPr/>
        </p:nvSpPr>
        <p:spPr>
          <a:xfrm>
            <a:off x="7468195" y="6986945"/>
            <a:ext cx="6368415" cy="326708"/>
          </a:xfrm>
          <a:prstGeom prst="rect">
            <a:avLst/>
          </a:prstGeom>
          <a:noFill/>
          <a:ln/>
        </p:spPr>
        <p:txBody>
          <a:bodyPr wrap="none" lIns="0" tIns="0" rIns="0" bIns="0" rtlCol="0" anchor="t"/>
          <a:lstStyle/>
          <a:p>
            <a:pPr marL="342900" indent="-342900">
              <a:lnSpc>
                <a:spcPts val="2550"/>
              </a:lnSpc>
              <a:buSzPct val="100000"/>
              <a:buChar char="•"/>
            </a:pPr>
            <a:r>
              <a:rPr lang="en-US" sz="1600" dirty="0">
                <a:solidFill>
                  <a:srgbClr val="4C4C4D"/>
                </a:solidFill>
                <a:latin typeface="Heebo" pitchFamily="34" charset="0"/>
                <a:ea typeface="Heebo" pitchFamily="34" charset="-122"/>
                <a:cs typeface="Heebo" pitchFamily="34" charset="-120"/>
              </a:rPr>
              <a:t>All such securities matured but not adjusted in loan</a:t>
            </a:r>
            <a:endParaRPr lang="en-US" sz="160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name="Slide 28">
    <p:spTree>
      <p:nvGrpSpPr>
        <p:cNvPr id="1" name=""/>
        <p:cNvGrpSpPr/>
        <p:nvPr/>
      </p:nvGrpSpPr>
      <p:grpSpPr>
        <a:xfrm>
          <a:off x="0" y="0"/>
          <a:ext cx="0" cy="0"/>
          <a:chOff x="0" y="0"/>
          <a:chExt cx="0" cy="0"/>
        </a:xfrm>
      </p:grpSpPr>
      <p:sp>
        <p:nvSpPr>
          <p:cNvPr id="2" name="Text 0"/>
          <p:cNvSpPr/>
          <p:nvPr/>
        </p:nvSpPr>
        <p:spPr>
          <a:xfrm>
            <a:off x="793790" y="1003221"/>
            <a:ext cx="5670590" cy="708779"/>
          </a:xfrm>
          <a:prstGeom prst="rect">
            <a:avLst/>
          </a:prstGeom>
          <a:noFill/>
          <a:ln/>
        </p:spPr>
        <p:txBody>
          <a:bodyPr wrap="none" lIns="0" tIns="0" rIns="0" bIns="0" rtlCol="0" anchor="t"/>
          <a:lstStyle/>
          <a:p>
            <a:pPr marL="0" indent="0" algn="just">
              <a:lnSpc>
                <a:spcPts val="5550"/>
              </a:lnSpc>
              <a:buNone/>
            </a:pPr>
            <a:r>
              <a:rPr lang="en-US" sz="4450" dirty="0">
                <a:solidFill>
                  <a:srgbClr val="152D47"/>
                </a:solidFill>
                <a:latin typeface="Crimson Pro Semi Bold" pitchFamily="34" charset="0"/>
                <a:ea typeface="Crimson Pro Semi Bold" pitchFamily="34" charset="-122"/>
                <a:cs typeface="Crimson Pro Semi Bold" pitchFamily="34" charset="-120"/>
              </a:rPr>
              <a:t>I – Assets - 5. Advances</a:t>
            </a:r>
            <a:endParaRPr lang="en-US" sz="4450" dirty="0"/>
          </a:p>
        </p:txBody>
      </p:sp>
      <p:sp>
        <p:nvSpPr>
          <p:cNvPr id="3" name="Shape 1"/>
          <p:cNvSpPr/>
          <p:nvPr/>
        </p:nvSpPr>
        <p:spPr>
          <a:xfrm>
            <a:off x="793790" y="2165628"/>
            <a:ext cx="6408063" cy="5060633"/>
          </a:xfrm>
          <a:prstGeom prst="roundRect">
            <a:avLst>
              <a:gd name="adj" fmla="val 672"/>
            </a:avLst>
          </a:prstGeom>
          <a:solidFill>
            <a:srgbClr val="F2EEEE"/>
          </a:solidFill>
          <a:ln/>
        </p:spPr>
      </p:sp>
      <p:sp>
        <p:nvSpPr>
          <p:cNvPr id="4" name="Text 2"/>
          <p:cNvSpPr/>
          <p:nvPr/>
        </p:nvSpPr>
        <p:spPr>
          <a:xfrm>
            <a:off x="1020604" y="2392442"/>
            <a:ext cx="4486632" cy="354330"/>
          </a:xfrm>
          <a:prstGeom prst="rect">
            <a:avLst/>
          </a:prstGeom>
          <a:noFill/>
          <a:ln/>
        </p:spPr>
        <p:txBody>
          <a:bodyPr wrap="none" lIns="0" tIns="0" rIns="0" bIns="0" rtlCol="0" anchor="t"/>
          <a:lstStyle/>
          <a:p>
            <a:pPr marL="0" indent="0" algn="just">
              <a:lnSpc>
                <a:spcPts val="2750"/>
              </a:lnSpc>
              <a:buNone/>
            </a:pPr>
            <a:r>
              <a:rPr lang="en-US" sz="2200" b="1" dirty="0">
                <a:solidFill>
                  <a:srgbClr val="4C4C4D"/>
                </a:solidFill>
                <a:latin typeface="Crimson Pro Semi Bold" pitchFamily="34" charset="0"/>
                <a:ea typeface="Crimson Pro Semi Bold" pitchFamily="34" charset="-122"/>
                <a:cs typeface="Crimson Pro Semi Bold" pitchFamily="34" charset="-120"/>
              </a:rPr>
              <a:t>(e)(i) Review/Monitoring/Supervision</a:t>
            </a:r>
            <a:endParaRPr lang="en-US" sz="2200" b="1" dirty="0"/>
          </a:p>
        </p:txBody>
      </p:sp>
      <p:sp>
        <p:nvSpPr>
          <p:cNvPr id="5" name="Text 3"/>
          <p:cNvSpPr/>
          <p:nvPr/>
        </p:nvSpPr>
        <p:spPr>
          <a:xfrm>
            <a:off x="1020604" y="2882860"/>
            <a:ext cx="5954435" cy="1814513"/>
          </a:xfrm>
          <a:prstGeom prst="rect">
            <a:avLst/>
          </a:prstGeom>
          <a:noFill/>
          <a:ln/>
        </p:spPr>
        <p:txBody>
          <a:bodyPr wrap="square" lIns="0" tIns="0" rIns="0" bIns="0" rtlCol="0" anchor="t"/>
          <a:lstStyle/>
          <a:p>
            <a:pPr marL="0" indent="0" algn="just">
              <a:lnSpc>
                <a:spcPts val="2850"/>
              </a:lnSpc>
              <a:buNone/>
            </a:pPr>
            <a:r>
              <a:rPr lang="en-US" sz="1750" b="1" dirty="0">
                <a:solidFill>
                  <a:srgbClr val="FF0000"/>
                </a:solidFill>
                <a:latin typeface="Heebo" pitchFamily="34" charset="0"/>
                <a:ea typeface="Heebo" pitchFamily="34" charset="-122"/>
                <a:cs typeface="Heebo" pitchFamily="34" charset="-120"/>
              </a:rPr>
              <a:t>Is the procedure laid down by the controlling authorities of the bank, for periodic review of advances, including periodic balance confirmation / acknowledgement of debts, followed by the branch? Provide analysis of the accounts overdue for review/renewal.</a:t>
            </a:r>
            <a:endParaRPr lang="en-US" sz="1750" b="1" dirty="0">
              <a:solidFill>
                <a:srgbClr val="FF0000"/>
              </a:solidFill>
            </a:endParaRPr>
          </a:p>
        </p:txBody>
      </p:sp>
      <p:sp>
        <p:nvSpPr>
          <p:cNvPr id="6" name="Text 4"/>
          <p:cNvSpPr/>
          <p:nvPr/>
        </p:nvSpPr>
        <p:spPr>
          <a:xfrm>
            <a:off x="1020604" y="4833461"/>
            <a:ext cx="5954435" cy="725805"/>
          </a:xfrm>
          <a:prstGeom prst="rect">
            <a:avLst/>
          </a:prstGeom>
          <a:noFill/>
          <a:ln/>
        </p:spPr>
        <p:txBody>
          <a:bodyPr wrap="square" lIns="0" tIns="0" rIns="0" bIns="0" rtlCol="0" anchor="t"/>
          <a:lstStyle/>
          <a:p>
            <a:pPr marL="0" indent="0" algn="just">
              <a:lnSpc>
                <a:spcPts val="2850"/>
              </a:lnSpc>
              <a:buNone/>
            </a:pPr>
            <a:r>
              <a:rPr lang="en-US" sz="1750" dirty="0">
                <a:solidFill>
                  <a:srgbClr val="4C4C4D"/>
                </a:solidFill>
                <a:latin typeface="Heebo" pitchFamily="34" charset="0"/>
                <a:ea typeface="Heebo" pitchFamily="34" charset="-122"/>
                <a:cs typeface="Heebo" pitchFamily="34" charset="-120"/>
              </a:rPr>
              <a:t>What, in your opinion, are major shortcomings in monitoring, etc.</a:t>
            </a:r>
            <a:endParaRPr lang="en-US" sz="1750" dirty="0"/>
          </a:p>
        </p:txBody>
      </p:sp>
      <p:sp>
        <p:nvSpPr>
          <p:cNvPr id="7" name="Text 5"/>
          <p:cNvSpPr/>
          <p:nvPr/>
        </p:nvSpPr>
        <p:spPr>
          <a:xfrm>
            <a:off x="1020604" y="5695355"/>
            <a:ext cx="5954435" cy="362903"/>
          </a:xfrm>
          <a:prstGeom prst="rect">
            <a:avLst/>
          </a:prstGeom>
          <a:noFill/>
          <a:ln/>
        </p:spPr>
        <p:txBody>
          <a:bodyPr wrap="none" lIns="0" tIns="0" rIns="0" bIns="0" rtlCol="0" anchor="t"/>
          <a:lstStyle/>
          <a:p>
            <a:pPr marL="342900" indent="-342900" algn="just">
              <a:lnSpc>
                <a:spcPts val="2850"/>
              </a:lnSpc>
              <a:buSzPct val="100000"/>
              <a:buChar char="•"/>
            </a:pPr>
            <a:r>
              <a:rPr lang="en-US" sz="1750" dirty="0">
                <a:solidFill>
                  <a:srgbClr val="4C4C4D"/>
                </a:solidFill>
                <a:latin typeface="Heebo" pitchFamily="34" charset="0"/>
                <a:ea typeface="Heebo" pitchFamily="34" charset="-122"/>
                <a:cs typeface="Heebo" pitchFamily="34" charset="-120"/>
              </a:rPr>
              <a:t>(a) between 3 to 6 months, and</a:t>
            </a:r>
            <a:endParaRPr lang="en-US" sz="1750" dirty="0"/>
          </a:p>
        </p:txBody>
      </p:sp>
      <p:sp>
        <p:nvSpPr>
          <p:cNvPr id="8" name="Text 6"/>
          <p:cNvSpPr/>
          <p:nvPr/>
        </p:nvSpPr>
        <p:spPr>
          <a:xfrm>
            <a:off x="1020604" y="6137553"/>
            <a:ext cx="5954435" cy="362903"/>
          </a:xfrm>
          <a:prstGeom prst="rect">
            <a:avLst/>
          </a:prstGeom>
          <a:noFill/>
          <a:ln/>
        </p:spPr>
        <p:txBody>
          <a:bodyPr wrap="none" lIns="0" tIns="0" rIns="0" bIns="0" rtlCol="0" anchor="t"/>
          <a:lstStyle/>
          <a:p>
            <a:pPr marL="342900" indent="-342900" algn="just">
              <a:lnSpc>
                <a:spcPts val="2850"/>
              </a:lnSpc>
              <a:buSzPct val="100000"/>
              <a:buChar char="•"/>
            </a:pPr>
            <a:r>
              <a:rPr lang="en-US" sz="1750" dirty="0">
                <a:solidFill>
                  <a:srgbClr val="4C4C4D"/>
                </a:solidFill>
                <a:latin typeface="Heebo" pitchFamily="34" charset="0"/>
                <a:ea typeface="Heebo" pitchFamily="34" charset="-122"/>
                <a:cs typeface="Heebo" pitchFamily="34" charset="-120"/>
              </a:rPr>
              <a:t>(b) over 6 months</a:t>
            </a:r>
            <a:endParaRPr lang="en-US" sz="1750" dirty="0"/>
          </a:p>
        </p:txBody>
      </p:sp>
      <p:sp>
        <p:nvSpPr>
          <p:cNvPr id="10" name="Shape 8"/>
          <p:cNvSpPr/>
          <p:nvPr/>
        </p:nvSpPr>
        <p:spPr>
          <a:xfrm>
            <a:off x="7428667" y="2165628"/>
            <a:ext cx="6408063" cy="5060633"/>
          </a:xfrm>
          <a:prstGeom prst="roundRect">
            <a:avLst>
              <a:gd name="adj" fmla="val 672"/>
            </a:avLst>
          </a:prstGeom>
          <a:solidFill>
            <a:srgbClr val="F2EEEE"/>
          </a:solidFill>
          <a:ln/>
        </p:spPr>
      </p:sp>
      <p:sp>
        <p:nvSpPr>
          <p:cNvPr id="11" name="Text 9"/>
          <p:cNvSpPr/>
          <p:nvPr/>
        </p:nvSpPr>
        <p:spPr>
          <a:xfrm>
            <a:off x="7655481" y="2392442"/>
            <a:ext cx="2835235" cy="354330"/>
          </a:xfrm>
          <a:prstGeom prst="rect">
            <a:avLst/>
          </a:prstGeom>
          <a:noFill/>
          <a:ln/>
        </p:spPr>
        <p:txBody>
          <a:bodyPr wrap="none" lIns="0" tIns="0" rIns="0" bIns="0" rtlCol="0" anchor="t"/>
          <a:lstStyle/>
          <a:p>
            <a:pPr marL="0" indent="0" algn="just">
              <a:lnSpc>
                <a:spcPts val="2750"/>
              </a:lnSpc>
              <a:buNone/>
            </a:pPr>
            <a:r>
              <a:rPr lang="en-US" sz="2200" dirty="0">
                <a:solidFill>
                  <a:srgbClr val="4C4C4D"/>
                </a:solidFill>
                <a:latin typeface="Crimson Pro Semi Bold" pitchFamily="34" charset="0"/>
                <a:ea typeface="Crimson Pro Semi Bold" pitchFamily="34" charset="-122"/>
                <a:cs typeface="Crimson Pro Semi Bold" pitchFamily="34" charset="-120"/>
              </a:rPr>
              <a:t>Verification Process</a:t>
            </a:r>
            <a:endParaRPr lang="en-US" sz="2200" dirty="0"/>
          </a:p>
        </p:txBody>
      </p:sp>
      <p:sp>
        <p:nvSpPr>
          <p:cNvPr id="12" name="Text 10"/>
          <p:cNvSpPr/>
          <p:nvPr/>
        </p:nvSpPr>
        <p:spPr>
          <a:xfrm>
            <a:off x="7655481" y="2882860"/>
            <a:ext cx="5954435" cy="1088708"/>
          </a:xfrm>
          <a:prstGeom prst="rect">
            <a:avLst/>
          </a:prstGeom>
          <a:noFill/>
          <a:ln/>
        </p:spPr>
        <p:txBody>
          <a:bodyPr wrap="square" lIns="0" tIns="0" rIns="0" bIns="0" rtlCol="0" anchor="t"/>
          <a:lstStyle/>
          <a:p>
            <a:pPr marL="0" indent="0" algn="just">
              <a:lnSpc>
                <a:spcPts val="2850"/>
              </a:lnSpc>
              <a:buNone/>
            </a:pPr>
            <a:r>
              <a:rPr lang="en-US" sz="1750" dirty="0">
                <a:solidFill>
                  <a:srgbClr val="4C4C4D"/>
                </a:solidFill>
                <a:latin typeface="Heebo" pitchFamily="34" charset="0"/>
                <a:ea typeface="Heebo" pitchFamily="34" charset="-122"/>
                <a:cs typeface="Heebo" pitchFamily="34" charset="-120"/>
              </a:rPr>
              <a:t>Verify whether branch has followed procedures laid down by bank for timely review/renewal. Comment on any deviation in process.</a:t>
            </a:r>
            <a:endParaRPr lang="en-US" sz="1750" dirty="0"/>
          </a:p>
        </p:txBody>
      </p:sp>
      <p:sp>
        <p:nvSpPr>
          <p:cNvPr id="13" name="Text 11"/>
          <p:cNvSpPr/>
          <p:nvPr/>
        </p:nvSpPr>
        <p:spPr>
          <a:xfrm>
            <a:off x="7655481" y="4107656"/>
            <a:ext cx="5954435" cy="362903"/>
          </a:xfrm>
          <a:prstGeom prst="rect">
            <a:avLst/>
          </a:prstGeom>
          <a:noFill/>
          <a:ln/>
        </p:spPr>
        <p:txBody>
          <a:bodyPr wrap="none" lIns="0" tIns="0" rIns="0" bIns="0" rtlCol="0" anchor="t"/>
          <a:lstStyle/>
          <a:p>
            <a:pPr marL="0" indent="0" algn="just">
              <a:lnSpc>
                <a:spcPts val="2850"/>
              </a:lnSpc>
              <a:buNone/>
            </a:pPr>
            <a:r>
              <a:rPr lang="en-US" sz="1750" dirty="0">
                <a:solidFill>
                  <a:srgbClr val="4C4C4D"/>
                </a:solidFill>
                <a:latin typeface="Heebo" pitchFamily="34" charset="0"/>
                <a:ea typeface="Heebo" pitchFamily="34" charset="-122"/>
                <a:cs typeface="Heebo" pitchFamily="34" charset="-120"/>
              </a:rPr>
              <a:t>Verify the following important aspects:</a:t>
            </a:r>
            <a:endParaRPr lang="en-US" sz="1750" dirty="0"/>
          </a:p>
        </p:txBody>
      </p:sp>
      <p:sp>
        <p:nvSpPr>
          <p:cNvPr id="14" name="Text 12"/>
          <p:cNvSpPr/>
          <p:nvPr/>
        </p:nvSpPr>
        <p:spPr>
          <a:xfrm>
            <a:off x="7655481" y="4606647"/>
            <a:ext cx="5954435" cy="1088708"/>
          </a:xfrm>
          <a:prstGeom prst="rect">
            <a:avLst/>
          </a:prstGeom>
          <a:noFill/>
          <a:ln/>
        </p:spPr>
        <p:txBody>
          <a:bodyPr wrap="square" lIns="0" tIns="0" rIns="0" bIns="0" rtlCol="0" anchor="t"/>
          <a:lstStyle/>
          <a:p>
            <a:pPr marL="342900" indent="-342900" algn="just">
              <a:lnSpc>
                <a:spcPts val="2850"/>
              </a:lnSpc>
              <a:buSzPct val="100000"/>
              <a:buChar char="•"/>
            </a:pPr>
            <a:r>
              <a:rPr lang="en-US" sz="1750" b="1" dirty="0">
                <a:solidFill>
                  <a:srgbClr val="4C4C4D"/>
                </a:solidFill>
                <a:latin typeface="Heebo" pitchFamily="34" charset="0"/>
                <a:ea typeface="Heebo" pitchFamily="34" charset="-122"/>
                <a:cs typeface="Heebo" pitchFamily="34" charset="-120"/>
              </a:rPr>
              <a:t>At the time of review/renewal, there is system of recording adverse remarks already reported in internal audit report/concurrent audit reports in review note</a:t>
            </a:r>
            <a:endParaRPr lang="en-US" sz="1750" b="1" dirty="0"/>
          </a:p>
        </p:txBody>
      </p:sp>
      <p:sp>
        <p:nvSpPr>
          <p:cNvPr id="15" name="Text 13"/>
          <p:cNvSpPr/>
          <p:nvPr/>
        </p:nvSpPr>
        <p:spPr>
          <a:xfrm>
            <a:off x="7655481" y="5774650"/>
            <a:ext cx="5954435" cy="1088708"/>
          </a:xfrm>
          <a:prstGeom prst="rect">
            <a:avLst/>
          </a:prstGeom>
          <a:noFill/>
          <a:ln/>
        </p:spPr>
        <p:txBody>
          <a:bodyPr wrap="square" lIns="0" tIns="0" rIns="0" bIns="0" rtlCol="0" anchor="t"/>
          <a:lstStyle/>
          <a:p>
            <a:pPr marL="342900" indent="-342900" algn="just">
              <a:lnSpc>
                <a:spcPts val="2850"/>
              </a:lnSpc>
              <a:buSzPct val="100000"/>
              <a:buChar char="•"/>
            </a:pPr>
            <a:r>
              <a:rPr lang="en-US" sz="1750" b="1" dirty="0">
                <a:solidFill>
                  <a:srgbClr val="4C4C4D"/>
                </a:solidFill>
                <a:latin typeface="Heebo" pitchFamily="34" charset="0"/>
                <a:ea typeface="Heebo" pitchFamily="34" charset="-122"/>
                <a:cs typeface="Heebo" pitchFamily="34" charset="-120"/>
              </a:rPr>
              <a:t>There is system of obtaining the latest balance sheet, other supporting papers, key information required for review/renewal</a:t>
            </a:r>
            <a:endParaRPr lang="en-US" sz="1750" b="1"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name="Slide 29">
    <p:spTree>
      <p:nvGrpSpPr>
        <p:cNvPr id="1" name=""/>
        <p:cNvGrpSpPr/>
        <p:nvPr/>
      </p:nvGrpSpPr>
      <p:grpSpPr>
        <a:xfrm>
          <a:off x="0" y="0"/>
          <a:ext cx="0" cy="0"/>
          <a:chOff x="0" y="0"/>
          <a:chExt cx="0" cy="0"/>
        </a:xfrm>
      </p:grpSpPr>
      <p:sp>
        <p:nvSpPr>
          <p:cNvPr id="2" name="Text 0"/>
          <p:cNvSpPr/>
          <p:nvPr/>
        </p:nvSpPr>
        <p:spPr>
          <a:xfrm>
            <a:off x="793790" y="1323856"/>
            <a:ext cx="5670590" cy="708779"/>
          </a:xfrm>
          <a:prstGeom prst="rect">
            <a:avLst/>
          </a:prstGeom>
          <a:noFill/>
          <a:ln/>
        </p:spPr>
        <p:txBody>
          <a:bodyPr wrap="none" lIns="0" tIns="0" rIns="0" bIns="0" rtlCol="0" anchor="t"/>
          <a:lstStyle/>
          <a:p>
            <a:pPr marL="0" indent="0">
              <a:lnSpc>
                <a:spcPts val="5550"/>
              </a:lnSpc>
              <a:buNone/>
            </a:pPr>
            <a:r>
              <a:rPr lang="en-US" sz="4450" dirty="0">
                <a:solidFill>
                  <a:srgbClr val="152D47"/>
                </a:solidFill>
                <a:latin typeface="Crimson Pro Semi Bold" pitchFamily="34" charset="0"/>
                <a:ea typeface="Crimson Pro Semi Bold" pitchFamily="34" charset="-122"/>
                <a:cs typeface="Crimson Pro Semi Bold" pitchFamily="34" charset="-120"/>
              </a:rPr>
              <a:t>I – Assets - 5. Advances</a:t>
            </a:r>
            <a:endParaRPr lang="en-US" sz="4450" dirty="0"/>
          </a:p>
        </p:txBody>
      </p:sp>
      <p:sp>
        <p:nvSpPr>
          <p:cNvPr id="3" name="Text 1"/>
          <p:cNvSpPr/>
          <p:nvPr/>
        </p:nvSpPr>
        <p:spPr>
          <a:xfrm>
            <a:off x="793790" y="2372797"/>
            <a:ext cx="5868353" cy="354330"/>
          </a:xfrm>
          <a:prstGeom prst="rect">
            <a:avLst/>
          </a:prstGeom>
          <a:noFill/>
          <a:ln/>
        </p:spPr>
        <p:txBody>
          <a:bodyPr wrap="none" lIns="0" tIns="0" rIns="0" bIns="0" rtlCol="0" anchor="t"/>
          <a:lstStyle/>
          <a:p>
            <a:pPr marL="0" indent="0">
              <a:lnSpc>
                <a:spcPts val="2750"/>
              </a:lnSpc>
              <a:buNone/>
            </a:pPr>
            <a:r>
              <a:rPr lang="en-US" sz="2200" b="1" dirty="0">
                <a:solidFill>
                  <a:srgbClr val="152D47"/>
                </a:solidFill>
                <a:latin typeface="Crimson Pro Semi Bold" pitchFamily="34" charset="0"/>
                <a:ea typeface="Crimson Pro Semi Bold" pitchFamily="34" charset="-122"/>
                <a:cs typeface="Crimson Pro Semi Bold" pitchFamily="34" charset="-120"/>
              </a:rPr>
              <a:t>(e)(ii)(a) Monitoring Stock/Book Debt Statements</a:t>
            </a:r>
            <a:endParaRPr lang="en-US" sz="2200" b="1" dirty="0"/>
          </a:p>
        </p:txBody>
      </p:sp>
      <p:sp>
        <p:nvSpPr>
          <p:cNvPr id="4" name="Text 2"/>
          <p:cNvSpPr/>
          <p:nvPr/>
        </p:nvSpPr>
        <p:spPr>
          <a:xfrm>
            <a:off x="793790" y="3067288"/>
            <a:ext cx="13042821" cy="725805"/>
          </a:xfrm>
          <a:prstGeom prst="rect">
            <a:avLst/>
          </a:prstGeom>
          <a:noFill/>
          <a:ln/>
        </p:spPr>
        <p:txBody>
          <a:bodyPr wrap="square" lIns="0" tIns="0" rIns="0" bIns="0" rtlCol="0" anchor="t"/>
          <a:lstStyle/>
          <a:p>
            <a:pPr marL="0" indent="0" algn="just">
              <a:lnSpc>
                <a:spcPts val="2850"/>
              </a:lnSpc>
              <a:buNone/>
            </a:pPr>
            <a:r>
              <a:rPr lang="en-US" sz="1750" b="1" dirty="0">
                <a:solidFill>
                  <a:srgbClr val="FF0000"/>
                </a:solidFill>
                <a:latin typeface="Heebo" pitchFamily="34" charset="0"/>
                <a:ea typeface="Heebo" pitchFamily="34" charset="-122"/>
                <a:cs typeface="Heebo" pitchFamily="34" charset="-120"/>
              </a:rPr>
              <a:t>Are the stock/book debt statements and other periodic operational data and financial statements, etc., received regularly from the borrowers and duly scrutinized? Is suitable action taken on the basis of such scrutiny in appropriate cases?</a:t>
            </a:r>
            <a:endParaRPr lang="en-US" sz="1750" b="1" dirty="0">
              <a:solidFill>
                <a:srgbClr val="FF0000"/>
              </a:solidFill>
            </a:endParaRPr>
          </a:p>
        </p:txBody>
      </p:sp>
      <p:sp>
        <p:nvSpPr>
          <p:cNvPr id="5" name="Text 3"/>
          <p:cNvSpPr/>
          <p:nvPr/>
        </p:nvSpPr>
        <p:spPr>
          <a:xfrm>
            <a:off x="793790" y="4048244"/>
            <a:ext cx="13042821" cy="725805"/>
          </a:xfrm>
          <a:prstGeom prst="rect">
            <a:avLst/>
          </a:prstGeom>
          <a:noFill/>
          <a:ln/>
        </p:spPr>
        <p:txBody>
          <a:bodyPr wrap="square" lIns="0" tIns="0" rIns="0" bIns="0" rtlCol="0" anchor="t"/>
          <a:lstStyle/>
          <a:p>
            <a:pPr marL="342900" indent="-342900">
              <a:lnSpc>
                <a:spcPts val="2850"/>
              </a:lnSpc>
              <a:buSzPct val="100000"/>
              <a:buChar char="•"/>
            </a:pPr>
            <a:r>
              <a:rPr lang="en-US" sz="1750" dirty="0">
                <a:solidFill>
                  <a:srgbClr val="4C4C4D"/>
                </a:solidFill>
                <a:latin typeface="Heebo" pitchFamily="34" charset="0"/>
                <a:ea typeface="Heebo" pitchFamily="34" charset="-122"/>
                <a:cs typeface="Heebo" pitchFamily="34" charset="-120"/>
              </a:rPr>
              <a:t>Verify stock/book debt statements/ QIS data, other periodical operational data and financial details are being received regularly as prescribed</a:t>
            </a:r>
            <a:endParaRPr lang="en-US" sz="1750" dirty="0"/>
          </a:p>
        </p:txBody>
      </p:sp>
      <p:sp>
        <p:nvSpPr>
          <p:cNvPr id="6" name="Text 4"/>
          <p:cNvSpPr/>
          <p:nvPr/>
        </p:nvSpPr>
        <p:spPr>
          <a:xfrm>
            <a:off x="793790" y="4853345"/>
            <a:ext cx="13042821" cy="362903"/>
          </a:xfrm>
          <a:prstGeom prst="rect">
            <a:avLst/>
          </a:prstGeom>
          <a:noFill/>
          <a:ln/>
        </p:spPr>
        <p:txBody>
          <a:bodyPr wrap="none" lIns="0" tIns="0" rIns="0" bIns="0" rtlCol="0" anchor="t"/>
          <a:lstStyle/>
          <a:p>
            <a:pPr marL="342900" indent="-342900">
              <a:lnSpc>
                <a:spcPts val="2850"/>
              </a:lnSpc>
              <a:buSzPct val="100000"/>
              <a:buChar char="•"/>
            </a:pPr>
            <a:r>
              <a:rPr lang="en-US" sz="1750" dirty="0">
                <a:solidFill>
                  <a:srgbClr val="4C4C4D"/>
                </a:solidFill>
                <a:latin typeface="Heebo" pitchFamily="34" charset="0"/>
                <a:ea typeface="Heebo" pitchFamily="34" charset="-122"/>
                <a:cs typeface="Heebo" pitchFamily="34" charset="-120"/>
              </a:rPr>
              <a:t>Comment on statements not received with detailed particulars of account and period since when statements not received</a:t>
            </a:r>
            <a:endParaRPr lang="en-US" sz="1750" dirty="0"/>
          </a:p>
        </p:txBody>
      </p:sp>
      <p:sp>
        <p:nvSpPr>
          <p:cNvPr id="7" name="Text 5"/>
          <p:cNvSpPr/>
          <p:nvPr/>
        </p:nvSpPr>
        <p:spPr>
          <a:xfrm>
            <a:off x="793790" y="5295543"/>
            <a:ext cx="13042821" cy="362903"/>
          </a:xfrm>
          <a:prstGeom prst="rect">
            <a:avLst/>
          </a:prstGeom>
          <a:noFill/>
          <a:ln/>
        </p:spPr>
        <p:txBody>
          <a:bodyPr wrap="none" lIns="0" tIns="0" rIns="0" bIns="0" rtlCol="0" anchor="t"/>
          <a:lstStyle/>
          <a:p>
            <a:pPr marL="342900" indent="-342900">
              <a:lnSpc>
                <a:spcPts val="2850"/>
              </a:lnSpc>
              <a:buSzPct val="100000"/>
              <a:buChar char="•"/>
            </a:pPr>
            <a:r>
              <a:rPr lang="en-US" sz="1750" dirty="0">
                <a:solidFill>
                  <a:srgbClr val="4C4C4D"/>
                </a:solidFill>
                <a:latin typeface="Heebo" pitchFamily="34" charset="0"/>
                <a:ea typeface="Heebo" pitchFamily="34" charset="-122"/>
                <a:cs typeface="Heebo" pitchFamily="34" charset="-120"/>
              </a:rPr>
              <a:t>Review actions taken by the branch. If no action taken in terms of letters etc to borrowers then the same should be reported</a:t>
            </a:r>
            <a:endParaRPr lang="en-US" sz="1750" dirty="0"/>
          </a:p>
        </p:txBody>
      </p:sp>
      <p:sp>
        <p:nvSpPr>
          <p:cNvPr id="8" name="Text 6"/>
          <p:cNvSpPr/>
          <p:nvPr/>
        </p:nvSpPr>
        <p:spPr>
          <a:xfrm>
            <a:off x="793790" y="5737741"/>
            <a:ext cx="13042821" cy="725805"/>
          </a:xfrm>
          <a:prstGeom prst="rect">
            <a:avLst/>
          </a:prstGeom>
          <a:noFill/>
          <a:ln/>
        </p:spPr>
        <p:txBody>
          <a:bodyPr wrap="square" lIns="0" tIns="0" rIns="0" bIns="0" rtlCol="0" anchor="t"/>
          <a:lstStyle/>
          <a:p>
            <a:pPr marL="342900" indent="-342900">
              <a:lnSpc>
                <a:spcPts val="2850"/>
              </a:lnSpc>
              <a:buSzPct val="100000"/>
              <a:buChar char="•"/>
            </a:pPr>
            <a:r>
              <a:rPr lang="en-US" sz="1750" dirty="0">
                <a:solidFill>
                  <a:srgbClr val="4C4C4D"/>
                </a:solidFill>
                <a:latin typeface="Heebo" pitchFamily="34" charset="0"/>
                <a:ea typeface="Heebo" pitchFamily="34" charset="-122"/>
                <a:cs typeface="Heebo" pitchFamily="34" charset="-120"/>
              </a:rPr>
              <a:t>Verify that statements received are being scrutinized by branch officials and if there is any adverse observation, suitable action has been taken by branch</a:t>
            </a:r>
            <a:endParaRPr lang="en-US" sz="1750" dirty="0"/>
          </a:p>
        </p:txBody>
      </p:sp>
      <p:sp>
        <p:nvSpPr>
          <p:cNvPr id="9" name="Text 7"/>
          <p:cNvSpPr/>
          <p:nvPr/>
        </p:nvSpPr>
        <p:spPr>
          <a:xfrm>
            <a:off x="793790" y="6542842"/>
            <a:ext cx="13042821" cy="362903"/>
          </a:xfrm>
          <a:prstGeom prst="rect">
            <a:avLst/>
          </a:prstGeom>
          <a:noFill/>
          <a:ln/>
        </p:spPr>
        <p:txBody>
          <a:bodyPr wrap="none" lIns="0" tIns="0" rIns="0" bIns="0" rtlCol="0" anchor="t"/>
          <a:lstStyle/>
          <a:p>
            <a:pPr marL="342900" indent="-342900">
              <a:lnSpc>
                <a:spcPts val="2850"/>
              </a:lnSpc>
              <a:buSzPct val="100000"/>
              <a:buChar char="•"/>
            </a:pPr>
            <a:r>
              <a:rPr lang="en-US" sz="1750" dirty="0">
                <a:solidFill>
                  <a:srgbClr val="4C4C4D"/>
                </a:solidFill>
                <a:latin typeface="Heebo" pitchFamily="34" charset="0"/>
                <a:ea typeface="Heebo" pitchFamily="34" charset="-122"/>
                <a:cs typeface="Heebo" pitchFamily="34" charset="-120"/>
              </a:rPr>
              <a:t>Comment in report with details of accounts if process is not being followed</a:t>
            </a:r>
            <a:endParaRPr lang="en-US" sz="175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name="Slide 30">
    <p:spTree>
      <p:nvGrpSpPr>
        <p:cNvPr id="1" name=""/>
        <p:cNvGrpSpPr/>
        <p:nvPr/>
      </p:nvGrpSpPr>
      <p:grpSpPr>
        <a:xfrm>
          <a:off x="0" y="0"/>
          <a:ext cx="0" cy="0"/>
          <a:chOff x="0" y="0"/>
          <a:chExt cx="0" cy="0"/>
        </a:xfrm>
      </p:grpSpPr>
      <p:sp>
        <p:nvSpPr>
          <p:cNvPr id="2" name="Text 0"/>
          <p:cNvSpPr/>
          <p:nvPr/>
        </p:nvSpPr>
        <p:spPr>
          <a:xfrm>
            <a:off x="793790" y="1655564"/>
            <a:ext cx="5670590" cy="708779"/>
          </a:xfrm>
          <a:prstGeom prst="rect">
            <a:avLst/>
          </a:prstGeom>
          <a:noFill/>
          <a:ln/>
        </p:spPr>
        <p:txBody>
          <a:bodyPr wrap="none" lIns="0" tIns="0" rIns="0" bIns="0" rtlCol="0" anchor="t"/>
          <a:lstStyle/>
          <a:p>
            <a:pPr marL="0" indent="0" algn="just">
              <a:lnSpc>
                <a:spcPts val="5550"/>
              </a:lnSpc>
              <a:buNone/>
            </a:pPr>
            <a:r>
              <a:rPr lang="en-US" sz="4450" dirty="0">
                <a:solidFill>
                  <a:srgbClr val="152D47"/>
                </a:solidFill>
                <a:latin typeface="Crimson Pro Semi Bold" pitchFamily="34" charset="0"/>
                <a:ea typeface="Crimson Pro Semi Bold" pitchFamily="34" charset="-122"/>
                <a:cs typeface="Crimson Pro Semi Bold" pitchFamily="34" charset="-120"/>
              </a:rPr>
              <a:t>I – Assets - 5. Advances</a:t>
            </a:r>
            <a:endParaRPr lang="en-US" sz="4450" dirty="0"/>
          </a:p>
        </p:txBody>
      </p:sp>
      <p:sp>
        <p:nvSpPr>
          <p:cNvPr id="3" name="Text 1"/>
          <p:cNvSpPr/>
          <p:nvPr/>
        </p:nvSpPr>
        <p:spPr>
          <a:xfrm>
            <a:off x="793790" y="2931319"/>
            <a:ext cx="4568309" cy="354330"/>
          </a:xfrm>
          <a:prstGeom prst="rect">
            <a:avLst/>
          </a:prstGeom>
          <a:noFill/>
          <a:ln/>
        </p:spPr>
        <p:txBody>
          <a:bodyPr wrap="none" lIns="0" tIns="0" rIns="0" bIns="0" rtlCol="0" anchor="t"/>
          <a:lstStyle/>
          <a:p>
            <a:pPr marL="0" indent="0" algn="just">
              <a:lnSpc>
                <a:spcPts val="2750"/>
              </a:lnSpc>
              <a:buNone/>
            </a:pPr>
            <a:r>
              <a:rPr lang="en-US" sz="2200" b="1" dirty="0">
                <a:solidFill>
                  <a:srgbClr val="152D47"/>
                </a:solidFill>
                <a:latin typeface="Crimson Pro Semi Bold" pitchFamily="34" charset="0"/>
                <a:ea typeface="Crimson Pro Semi Bold" pitchFamily="34" charset="-122"/>
                <a:cs typeface="Crimson Pro Semi Bold" pitchFamily="34" charset="-120"/>
              </a:rPr>
              <a:t>(e)(ii)(b) Drawing Power Computation</a:t>
            </a:r>
            <a:endParaRPr lang="en-US" sz="2200" b="1" dirty="0"/>
          </a:p>
        </p:txBody>
      </p:sp>
      <p:sp>
        <p:nvSpPr>
          <p:cNvPr id="4" name="Text 2"/>
          <p:cNvSpPr/>
          <p:nvPr/>
        </p:nvSpPr>
        <p:spPr>
          <a:xfrm>
            <a:off x="793790" y="3512463"/>
            <a:ext cx="6244709" cy="362903"/>
          </a:xfrm>
          <a:prstGeom prst="rect">
            <a:avLst/>
          </a:prstGeom>
          <a:noFill/>
          <a:ln/>
        </p:spPr>
        <p:txBody>
          <a:bodyPr wrap="none" lIns="0" tIns="0" rIns="0" bIns="0" rtlCol="0" anchor="t"/>
          <a:lstStyle/>
          <a:p>
            <a:pPr marL="0" indent="0" algn="just">
              <a:lnSpc>
                <a:spcPts val="2850"/>
              </a:lnSpc>
              <a:buNone/>
            </a:pPr>
            <a:r>
              <a:rPr lang="en-US" sz="1750" b="1" dirty="0">
                <a:solidFill>
                  <a:srgbClr val="FF0000"/>
                </a:solidFill>
                <a:latin typeface="Heebo" pitchFamily="34" charset="0"/>
                <a:ea typeface="Heebo" pitchFamily="34" charset="-122"/>
                <a:cs typeface="Heebo" pitchFamily="34" charset="-120"/>
              </a:rPr>
              <a:t>Is the DP properly computed?</a:t>
            </a:r>
            <a:endParaRPr lang="en-US" sz="1750" b="1" dirty="0">
              <a:solidFill>
                <a:srgbClr val="FF0000"/>
              </a:solidFill>
            </a:endParaRPr>
          </a:p>
        </p:txBody>
      </p:sp>
      <p:sp>
        <p:nvSpPr>
          <p:cNvPr id="5" name="Text 3"/>
          <p:cNvSpPr/>
          <p:nvPr/>
        </p:nvSpPr>
        <p:spPr>
          <a:xfrm>
            <a:off x="793790" y="4079438"/>
            <a:ext cx="6244709" cy="362903"/>
          </a:xfrm>
          <a:prstGeom prst="rect">
            <a:avLst/>
          </a:prstGeom>
          <a:noFill/>
          <a:ln/>
        </p:spPr>
        <p:txBody>
          <a:bodyPr wrap="none" lIns="0" tIns="0" rIns="0" bIns="0" rtlCol="0" anchor="t"/>
          <a:lstStyle/>
          <a:p>
            <a:pPr marL="342900" indent="-342900" algn="just">
              <a:lnSpc>
                <a:spcPts val="2850"/>
              </a:lnSpc>
              <a:buSzPct val="100000"/>
              <a:buChar char="•"/>
            </a:pPr>
            <a:r>
              <a:rPr lang="en-US" sz="1750" dirty="0">
                <a:solidFill>
                  <a:srgbClr val="4C4C4D"/>
                </a:solidFill>
                <a:latin typeface="Heebo" pitchFamily="34" charset="0"/>
                <a:ea typeface="Heebo" pitchFamily="34" charset="-122"/>
                <a:cs typeface="Heebo" pitchFamily="34" charset="-120"/>
              </a:rPr>
              <a:t>Check the DP norms as per bank procedure</a:t>
            </a:r>
            <a:endParaRPr lang="en-US" sz="1750" dirty="0"/>
          </a:p>
        </p:txBody>
      </p:sp>
      <p:sp>
        <p:nvSpPr>
          <p:cNvPr id="6" name="Text 4"/>
          <p:cNvSpPr/>
          <p:nvPr/>
        </p:nvSpPr>
        <p:spPr>
          <a:xfrm>
            <a:off x="793790" y="4521637"/>
            <a:ext cx="6244709" cy="725805"/>
          </a:xfrm>
          <a:prstGeom prst="rect">
            <a:avLst/>
          </a:prstGeom>
          <a:noFill/>
          <a:ln/>
        </p:spPr>
        <p:txBody>
          <a:bodyPr wrap="square" lIns="0" tIns="0" rIns="0" bIns="0" rtlCol="0" anchor="t"/>
          <a:lstStyle/>
          <a:p>
            <a:pPr marL="342900" indent="-342900" algn="just">
              <a:lnSpc>
                <a:spcPts val="2850"/>
              </a:lnSpc>
              <a:buSzPct val="100000"/>
              <a:buChar char="•"/>
            </a:pPr>
            <a:r>
              <a:rPr lang="en-US" sz="1750" dirty="0">
                <a:solidFill>
                  <a:srgbClr val="4C4C4D"/>
                </a:solidFill>
                <a:latin typeface="Heebo" pitchFamily="34" charset="0"/>
                <a:ea typeface="Heebo" pitchFamily="34" charset="-122"/>
                <a:cs typeface="Heebo" pitchFamily="34" charset="-120"/>
              </a:rPr>
              <a:t>Check computation of DP with reference to financial statements as furnished</a:t>
            </a:r>
            <a:endParaRPr lang="en-US" sz="1750" dirty="0"/>
          </a:p>
        </p:txBody>
      </p:sp>
      <p:sp>
        <p:nvSpPr>
          <p:cNvPr id="7" name="Text 5"/>
          <p:cNvSpPr/>
          <p:nvPr/>
        </p:nvSpPr>
        <p:spPr>
          <a:xfrm>
            <a:off x="793790" y="5326737"/>
            <a:ext cx="6244709" cy="725805"/>
          </a:xfrm>
          <a:prstGeom prst="rect">
            <a:avLst/>
          </a:prstGeom>
          <a:noFill/>
          <a:ln/>
        </p:spPr>
        <p:txBody>
          <a:bodyPr wrap="square" lIns="0" tIns="0" rIns="0" bIns="0" rtlCol="0" anchor="t"/>
          <a:lstStyle/>
          <a:p>
            <a:pPr marL="342900" indent="-342900" algn="just">
              <a:lnSpc>
                <a:spcPts val="2850"/>
              </a:lnSpc>
              <a:buSzPct val="100000"/>
              <a:buChar char="•"/>
            </a:pPr>
            <a:r>
              <a:rPr lang="en-US" sz="1750" dirty="0">
                <a:solidFill>
                  <a:srgbClr val="4C4C4D"/>
                </a:solidFill>
                <a:latin typeface="Heebo" pitchFamily="34" charset="0"/>
                <a:ea typeface="Heebo" pitchFamily="34" charset="-122"/>
                <a:cs typeface="Heebo" pitchFamily="34" charset="-120"/>
              </a:rPr>
              <a:t>Test check with reference to Stock and Book Debts Reporting</a:t>
            </a:r>
            <a:endParaRPr lang="en-US" sz="1750" dirty="0"/>
          </a:p>
        </p:txBody>
      </p:sp>
      <p:sp>
        <p:nvSpPr>
          <p:cNvPr id="8" name="Text 6"/>
          <p:cNvSpPr/>
          <p:nvPr/>
        </p:nvSpPr>
        <p:spPr>
          <a:xfrm>
            <a:off x="793790" y="6131838"/>
            <a:ext cx="6244709" cy="362903"/>
          </a:xfrm>
          <a:prstGeom prst="rect">
            <a:avLst/>
          </a:prstGeom>
          <a:noFill/>
          <a:ln/>
        </p:spPr>
        <p:txBody>
          <a:bodyPr wrap="none" lIns="0" tIns="0" rIns="0" bIns="0" rtlCol="0" anchor="t"/>
          <a:lstStyle/>
          <a:p>
            <a:pPr marL="342900" indent="-342900" algn="just">
              <a:lnSpc>
                <a:spcPts val="2850"/>
              </a:lnSpc>
              <a:buSzPct val="100000"/>
              <a:buChar char="•"/>
            </a:pPr>
            <a:r>
              <a:rPr lang="en-US" sz="1750" dirty="0">
                <a:solidFill>
                  <a:srgbClr val="4C4C4D"/>
                </a:solidFill>
                <a:latin typeface="Heebo" pitchFamily="34" charset="0"/>
                <a:ea typeface="Heebo" pitchFamily="34" charset="-122"/>
                <a:cs typeface="Heebo" pitchFamily="34" charset="-120"/>
              </a:rPr>
              <a:t>Review carefully and report suspicious DP</a:t>
            </a:r>
            <a:endParaRPr lang="en-US" sz="1750" dirty="0"/>
          </a:p>
        </p:txBody>
      </p:sp>
      <p:sp>
        <p:nvSpPr>
          <p:cNvPr id="9" name="Text 7"/>
          <p:cNvSpPr/>
          <p:nvPr/>
        </p:nvSpPr>
        <p:spPr>
          <a:xfrm>
            <a:off x="7599521" y="2931319"/>
            <a:ext cx="4544973" cy="354330"/>
          </a:xfrm>
          <a:prstGeom prst="rect">
            <a:avLst/>
          </a:prstGeom>
          <a:noFill/>
          <a:ln/>
        </p:spPr>
        <p:txBody>
          <a:bodyPr wrap="none" lIns="0" tIns="0" rIns="0" bIns="0" rtlCol="0" anchor="t"/>
          <a:lstStyle/>
          <a:p>
            <a:pPr marL="0" indent="0" algn="just">
              <a:lnSpc>
                <a:spcPts val="2750"/>
              </a:lnSpc>
              <a:buNone/>
            </a:pPr>
            <a:r>
              <a:rPr lang="en-US" sz="2200" b="1" dirty="0">
                <a:solidFill>
                  <a:srgbClr val="152D47"/>
                </a:solidFill>
                <a:latin typeface="Crimson Pro Semi Bold" pitchFamily="34" charset="0"/>
                <a:ea typeface="Crimson Pro Semi Bold" pitchFamily="34" charset="-122"/>
                <a:cs typeface="Crimson Pro Semi Bold" pitchFamily="34" charset="-120"/>
              </a:rPr>
              <a:t>(e)(ii)(c) Audited Financial Statements</a:t>
            </a:r>
            <a:endParaRPr lang="en-US" sz="2200" b="1" dirty="0"/>
          </a:p>
        </p:txBody>
      </p:sp>
      <p:sp>
        <p:nvSpPr>
          <p:cNvPr id="10" name="Text 8"/>
          <p:cNvSpPr/>
          <p:nvPr/>
        </p:nvSpPr>
        <p:spPr>
          <a:xfrm>
            <a:off x="7599521" y="3512463"/>
            <a:ext cx="6244709" cy="1088708"/>
          </a:xfrm>
          <a:prstGeom prst="rect">
            <a:avLst/>
          </a:prstGeom>
          <a:noFill/>
          <a:ln/>
        </p:spPr>
        <p:txBody>
          <a:bodyPr wrap="square" lIns="0" tIns="0" rIns="0" bIns="0" rtlCol="0" anchor="t"/>
          <a:lstStyle/>
          <a:p>
            <a:pPr marL="0" indent="0" algn="just">
              <a:lnSpc>
                <a:spcPts val="2850"/>
              </a:lnSpc>
              <a:buNone/>
            </a:pPr>
            <a:r>
              <a:rPr lang="en-US" sz="1750" b="1" dirty="0">
                <a:solidFill>
                  <a:srgbClr val="FF0000"/>
                </a:solidFill>
                <a:latin typeface="Heebo" pitchFamily="34" charset="0"/>
                <a:ea typeface="Heebo" pitchFamily="34" charset="-122"/>
                <a:cs typeface="Heebo" pitchFamily="34" charset="-120"/>
              </a:rPr>
              <a:t>Whether the latest audited financial statements have been obtained from the borrower and whether the branch has a system to obtain such statements during the year?</a:t>
            </a:r>
            <a:endParaRPr lang="en-US" sz="1750" b="1" dirty="0">
              <a:solidFill>
                <a:srgbClr val="FF0000"/>
              </a:solidFill>
            </a:endParaRPr>
          </a:p>
        </p:txBody>
      </p:sp>
      <p:sp>
        <p:nvSpPr>
          <p:cNvPr id="11" name="Text 9"/>
          <p:cNvSpPr/>
          <p:nvPr/>
        </p:nvSpPr>
        <p:spPr>
          <a:xfrm>
            <a:off x="7599521" y="4805243"/>
            <a:ext cx="6244709" cy="362903"/>
          </a:xfrm>
          <a:prstGeom prst="rect">
            <a:avLst/>
          </a:prstGeom>
          <a:noFill/>
          <a:ln/>
        </p:spPr>
        <p:txBody>
          <a:bodyPr wrap="none" lIns="0" tIns="0" rIns="0" bIns="0" rtlCol="0" anchor="t"/>
          <a:lstStyle/>
          <a:p>
            <a:pPr marL="342900" indent="-342900" algn="just">
              <a:lnSpc>
                <a:spcPts val="2850"/>
              </a:lnSpc>
              <a:buSzPct val="100000"/>
              <a:buChar char="•"/>
            </a:pPr>
            <a:r>
              <a:rPr lang="en-US" sz="1750" dirty="0">
                <a:solidFill>
                  <a:srgbClr val="4C4C4D"/>
                </a:solidFill>
                <a:latin typeface="Heebo" pitchFamily="34" charset="0"/>
                <a:ea typeface="Heebo" pitchFamily="34" charset="-122"/>
                <a:cs typeface="Heebo" pitchFamily="34" charset="-120"/>
              </a:rPr>
              <a:t>Check if latest financials are available on record</a:t>
            </a:r>
            <a:endParaRPr lang="en-US" sz="1750" dirty="0"/>
          </a:p>
        </p:txBody>
      </p:sp>
      <p:sp>
        <p:nvSpPr>
          <p:cNvPr id="12" name="Text 10"/>
          <p:cNvSpPr/>
          <p:nvPr/>
        </p:nvSpPr>
        <p:spPr>
          <a:xfrm>
            <a:off x="7599521" y="5247442"/>
            <a:ext cx="6244709" cy="362903"/>
          </a:xfrm>
          <a:prstGeom prst="rect">
            <a:avLst/>
          </a:prstGeom>
          <a:noFill/>
          <a:ln/>
        </p:spPr>
        <p:txBody>
          <a:bodyPr wrap="none" lIns="0" tIns="0" rIns="0" bIns="0" rtlCol="0" anchor="t"/>
          <a:lstStyle/>
          <a:p>
            <a:pPr marL="342900" indent="-342900" algn="just">
              <a:lnSpc>
                <a:spcPts val="2850"/>
              </a:lnSpc>
              <a:buSzPct val="100000"/>
              <a:buChar char="•"/>
            </a:pPr>
            <a:r>
              <a:rPr lang="en-US" sz="1750" dirty="0">
                <a:solidFill>
                  <a:srgbClr val="4C4C4D"/>
                </a:solidFill>
                <a:latin typeface="Heebo" pitchFamily="34" charset="0"/>
                <a:ea typeface="Heebo" pitchFamily="34" charset="-122"/>
                <a:cs typeface="Heebo" pitchFamily="34" charset="-120"/>
              </a:rPr>
              <a:t>Report all exceptions where this is not available</a:t>
            </a:r>
            <a:endParaRPr lang="en-US" sz="1750" dirty="0"/>
          </a:p>
        </p:txBody>
      </p:sp>
      <p:sp>
        <p:nvSpPr>
          <p:cNvPr id="13" name="Text 11"/>
          <p:cNvSpPr/>
          <p:nvPr/>
        </p:nvSpPr>
        <p:spPr>
          <a:xfrm>
            <a:off x="7599521" y="5689640"/>
            <a:ext cx="6244709" cy="725805"/>
          </a:xfrm>
          <a:prstGeom prst="rect">
            <a:avLst/>
          </a:prstGeom>
          <a:noFill/>
          <a:ln/>
        </p:spPr>
        <p:txBody>
          <a:bodyPr wrap="square" lIns="0" tIns="0" rIns="0" bIns="0" rtlCol="0" anchor="t"/>
          <a:lstStyle/>
          <a:p>
            <a:pPr marL="342900" indent="-342900" algn="just">
              <a:lnSpc>
                <a:spcPts val="2850"/>
              </a:lnSpc>
              <a:buSzPct val="100000"/>
              <a:buChar char="•"/>
            </a:pPr>
            <a:r>
              <a:rPr lang="en-US" sz="1750" dirty="0">
                <a:solidFill>
                  <a:srgbClr val="4C4C4D"/>
                </a:solidFill>
                <a:latin typeface="Heebo" pitchFamily="34" charset="0"/>
                <a:ea typeface="Heebo" pitchFamily="34" charset="-122"/>
                <a:cs typeface="Heebo" pitchFamily="34" charset="-120"/>
              </a:rPr>
              <a:t>While reporting also report the last audited financials which are available on file</a:t>
            </a:r>
            <a:endParaRPr lang="en-US" sz="175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name="Slide 3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908090"/>
            <a:ext cx="4536519" cy="566976"/>
          </a:xfrm>
          <a:prstGeom prst="rect">
            <a:avLst/>
          </a:prstGeom>
          <a:noFill/>
          <a:ln/>
        </p:spPr>
        <p:txBody>
          <a:bodyPr wrap="none" lIns="0" tIns="0" rIns="0" bIns="0" rtlCol="0" anchor="t"/>
          <a:lstStyle/>
          <a:p>
            <a:pPr marL="0" indent="0">
              <a:lnSpc>
                <a:spcPts val="4450"/>
              </a:lnSpc>
              <a:buNone/>
            </a:pPr>
            <a:r>
              <a:rPr lang="en-US" sz="3550" dirty="0">
                <a:solidFill>
                  <a:srgbClr val="152D47"/>
                </a:solidFill>
                <a:latin typeface="Crimson Pro Semi Bold" pitchFamily="34" charset="0"/>
                <a:ea typeface="Crimson Pro Semi Bold" pitchFamily="34" charset="-122"/>
                <a:cs typeface="Crimson Pro Semi Bold" pitchFamily="34" charset="-120"/>
              </a:rPr>
              <a:t>I – Assets - 5. Advances</a:t>
            </a:r>
            <a:endParaRPr lang="en-US" sz="3550" dirty="0"/>
          </a:p>
        </p:txBody>
      </p:sp>
      <p:pic>
        <p:nvPicPr>
          <p:cNvPr id="4" name="Image 1" descr="preencoded.png"/>
          <p:cNvPicPr>
            <a:picLocks noChangeAspect="1"/>
          </p:cNvPicPr>
          <p:nvPr/>
        </p:nvPicPr>
        <p:blipFill>
          <a:blip r:embed="rId4"/>
          <a:stretch>
            <a:fillRect/>
          </a:stretch>
        </p:blipFill>
        <p:spPr>
          <a:xfrm>
            <a:off x="6280190" y="1747242"/>
            <a:ext cx="907256" cy="1335762"/>
          </a:xfrm>
          <a:prstGeom prst="rect">
            <a:avLst/>
          </a:prstGeom>
        </p:spPr>
      </p:pic>
      <p:sp>
        <p:nvSpPr>
          <p:cNvPr id="5" name="Text 1"/>
          <p:cNvSpPr/>
          <p:nvPr/>
        </p:nvSpPr>
        <p:spPr>
          <a:xfrm>
            <a:off x="7459623" y="1928693"/>
            <a:ext cx="3484126" cy="283488"/>
          </a:xfrm>
          <a:prstGeom prst="rect">
            <a:avLst/>
          </a:prstGeom>
          <a:noFill/>
          <a:ln/>
        </p:spPr>
        <p:txBody>
          <a:bodyPr wrap="none" lIns="0" tIns="0" rIns="0" bIns="0" rtlCol="0" anchor="t"/>
          <a:lstStyle/>
          <a:p>
            <a:pPr marL="0" indent="0" algn="l">
              <a:lnSpc>
                <a:spcPts val="2200"/>
              </a:lnSpc>
              <a:buNone/>
            </a:pPr>
            <a:r>
              <a:rPr lang="en-US" sz="1750" b="1" dirty="0">
                <a:solidFill>
                  <a:srgbClr val="4C4C4D"/>
                </a:solidFill>
                <a:latin typeface="Crimson Pro Semi Bold" pitchFamily="34" charset="0"/>
                <a:ea typeface="Crimson Pro Semi Bold" pitchFamily="34" charset="-122"/>
                <a:cs typeface="Crimson Pro Semi Bold" pitchFamily="34" charset="-120"/>
              </a:rPr>
              <a:t>(e)(iii)(1) Stock Audit Reports System</a:t>
            </a:r>
            <a:endParaRPr lang="en-US" sz="1750" b="1" dirty="0"/>
          </a:p>
        </p:txBody>
      </p:sp>
      <p:sp>
        <p:nvSpPr>
          <p:cNvPr id="6" name="Text 2"/>
          <p:cNvSpPr/>
          <p:nvPr/>
        </p:nvSpPr>
        <p:spPr>
          <a:xfrm>
            <a:off x="7459623" y="2321004"/>
            <a:ext cx="6376988" cy="580549"/>
          </a:xfrm>
          <a:prstGeom prst="rect">
            <a:avLst/>
          </a:prstGeom>
          <a:noFill/>
          <a:ln/>
        </p:spPr>
        <p:txBody>
          <a:bodyPr wrap="square" lIns="0" tIns="0" rIns="0" bIns="0" rtlCol="0" anchor="t"/>
          <a:lstStyle/>
          <a:p>
            <a:pPr marL="0" indent="0" algn="l">
              <a:lnSpc>
                <a:spcPts val="2250"/>
              </a:lnSpc>
              <a:buNone/>
            </a:pPr>
            <a:r>
              <a:rPr lang="en-US" sz="1400" b="1" dirty="0">
                <a:solidFill>
                  <a:srgbClr val="FF0000"/>
                </a:solidFill>
                <a:latin typeface="Heebo" pitchFamily="34" charset="0"/>
                <a:ea typeface="Heebo" pitchFamily="34" charset="-122"/>
                <a:cs typeface="Heebo" pitchFamily="34" charset="-120"/>
              </a:rPr>
              <a:t>Whether there exists a system of obtaining reports on stock audits periodically?</a:t>
            </a:r>
            <a:endParaRPr lang="en-US" sz="1400" b="1" dirty="0">
              <a:solidFill>
                <a:srgbClr val="FF0000"/>
              </a:solidFill>
            </a:endParaRPr>
          </a:p>
        </p:txBody>
      </p:sp>
      <p:pic>
        <p:nvPicPr>
          <p:cNvPr id="7" name="Image 2" descr="preencoded.png"/>
          <p:cNvPicPr>
            <a:picLocks noChangeAspect="1"/>
          </p:cNvPicPr>
          <p:nvPr/>
        </p:nvPicPr>
        <p:blipFill>
          <a:blip r:embed="rId5"/>
          <a:stretch>
            <a:fillRect/>
          </a:stretch>
        </p:blipFill>
        <p:spPr>
          <a:xfrm>
            <a:off x="6280190" y="3083004"/>
            <a:ext cx="907256" cy="1088708"/>
          </a:xfrm>
          <a:prstGeom prst="rect">
            <a:avLst/>
          </a:prstGeom>
        </p:spPr>
      </p:pic>
      <p:sp>
        <p:nvSpPr>
          <p:cNvPr id="8" name="Text 3"/>
          <p:cNvSpPr/>
          <p:nvPr/>
        </p:nvSpPr>
        <p:spPr>
          <a:xfrm>
            <a:off x="7459623" y="3264456"/>
            <a:ext cx="2789277" cy="283488"/>
          </a:xfrm>
          <a:prstGeom prst="rect">
            <a:avLst/>
          </a:prstGeom>
          <a:noFill/>
          <a:ln/>
        </p:spPr>
        <p:txBody>
          <a:bodyPr wrap="none" lIns="0" tIns="0" rIns="0" bIns="0" rtlCol="0" anchor="t"/>
          <a:lstStyle/>
          <a:p>
            <a:pPr marL="0" indent="0" algn="l">
              <a:lnSpc>
                <a:spcPts val="2200"/>
              </a:lnSpc>
              <a:buNone/>
            </a:pPr>
            <a:r>
              <a:rPr lang="en-US" sz="1750" b="1" dirty="0">
                <a:solidFill>
                  <a:srgbClr val="4C4C4D"/>
                </a:solidFill>
                <a:latin typeface="Crimson Pro Semi Bold" pitchFamily="34" charset="0"/>
                <a:ea typeface="Crimson Pro Semi Bold" pitchFamily="34" charset="-122"/>
                <a:cs typeface="Crimson Pro Semi Bold" pitchFamily="34" charset="-120"/>
              </a:rPr>
              <a:t>(e)(iii)(2) Branch Compliance</a:t>
            </a:r>
            <a:endParaRPr lang="en-US" sz="1750" b="1" dirty="0"/>
          </a:p>
        </p:txBody>
      </p:sp>
      <p:sp>
        <p:nvSpPr>
          <p:cNvPr id="9" name="Text 4"/>
          <p:cNvSpPr/>
          <p:nvPr/>
        </p:nvSpPr>
        <p:spPr>
          <a:xfrm>
            <a:off x="7459623" y="3656767"/>
            <a:ext cx="6376988" cy="290274"/>
          </a:xfrm>
          <a:prstGeom prst="rect">
            <a:avLst/>
          </a:prstGeom>
          <a:noFill/>
          <a:ln/>
        </p:spPr>
        <p:txBody>
          <a:bodyPr wrap="none" lIns="0" tIns="0" rIns="0" bIns="0" rtlCol="0" anchor="t"/>
          <a:lstStyle/>
          <a:p>
            <a:pPr marL="0" indent="0" algn="l">
              <a:lnSpc>
                <a:spcPts val="2250"/>
              </a:lnSpc>
              <a:buNone/>
            </a:pPr>
            <a:r>
              <a:rPr lang="en-US" sz="1400" b="1" dirty="0">
                <a:solidFill>
                  <a:srgbClr val="FF0000"/>
                </a:solidFill>
                <a:latin typeface="Heebo" pitchFamily="34" charset="0"/>
                <a:ea typeface="Heebo" pitchFamily="34" charset="-122"/>
                <a:cs typeface="Heebo" pitchFamily="34" charset="-120"/>
              </a:rPr>
              <a:t>If so, whether the branch has complied with such system?</a:t>
            </a:r>
            <a:endParaRPr lang="en-US" sz="1400" b="1" dirty="0">
              <a:solidFill>
                <a:srgbClr val="FF0000"/>
              </a:solidFill>
            </a:endParaRPr>
          </a:p>
        </p:txBody>
      </p:sp>
      <p:pic>
        <p:nvPicPr>
          <p:cNvPr id="10" name="Image 3" descr="preencoded.png"/>
          <p:cNvPicPr>
            <a:picLocks noChangeAspect="1"/>
          </p:cNvPicPr>
          <p:nvPr/>
        </p:nvPicPr>
        <p:blipFill>
          <a:blip r:embed="rId6"/>
          <a:stretch>
            <a:fillRect/>
          </a:stretch>
        </p:blipFill>
        <p:spPr>
          <a:xfrm>
            <a:off x="6280190" y="4171712"/>
            <a:ext cx="907256" cy="3149798"/>
          </a:xfrm>
          <a:prstGeom prst="rect">
            <a:avLst/>
          </a:prstGeom>
        </p:spPr>
      </p:pic>
      <p:sp>
        <p:nvSpPr>
          <p:cNvPr id="11" name="Text 5"/>
          <p:cNvSpPr/>
          <p:nvPr/>
        </p:nvSpPr>
        <p:spPr>
          <a:xfrm>
            <a:off x="7459623" y="4353163"/>
            <a:ext cx="2899053" cy="283488"/>
          </a:xfrm>
          <a:prstGeom prst="rect">
            <a:avLst/>
          </a:prstGeom>
          <a:noFill/>
          <a:ln/>
        </p:spPr>
        <p:txBody>
          <a:bodyPr wrap="none" lIns="0" tIns="0" rIns="0" bIns="0" rtlCol="0" anchor="t"/>
          <a:lstStyle/>
          <a:p>
            <a:pPr marL="0" indent="0" algn="l">
              <a:lnSpc>
                <a:spcPts val="2200"/>
              </a:lnSpc>
              <a:buNone/>
            </a:pPr>
            <a:r>
              <a:rPr lang="en-US" sz="1750" b="1" dirty="0">
                <a:solidFill>
                  <a:srgbClr val="4C4C4D"/>
                </a:solidFill>
                <a:latin typeface="Crimson Pro Semi Bold" pitchFamily="34" charset="0"/>
                <a:ea typeface="Crimson Pro Semi Bold" pitchFamily="34" charset="-122"/>
                <a:cs typeface="Crimson Pro Semi Bold" pitchFamily="34" charset="-120"/>
              </a:rPr>
              <a:t>(e)(iii)(3) Missing Stock Audits</a:t>
            </a:r>
            <a:endParaRPr lang="en-US" sz="1750" b="1" dirty="0"/>
          </a:p>
        </p:txBody>
      </p:sp>
      <p:sp>
        <p:nvSpPr>
          <p:cNvPr id="12" name="Text 6"/>
          <p:cNvSpPr/>
          <p:nvPr/>
        </p:nvSpPr>
        <p:spPr>
          <a:xfrm>
            <a:off x="7459623" y="4745474"/>
            <a:ext cx="6376988" cy="290274"/>
          </a:xfrm>
          <a:prstGeom prst="rect">
            <a:avLst/>
          </a:prstGeom>
          <a:noFill/>
          <a:ln/>
        </p:spPr>
        <p:txBody>
          <a:bodyPr wrap="none" lIns="0" tIns="0" rIns="0" bIns="0" rtlCol="0" anchor="t"/>
          <a:lstStyle/>
          <a:p>
            <a:pPr marL="0" indent="0" algn="l">
              <a:lnSpc>
                <a:spcPts val="2250"/>
              </a:lnSpc>
              <a:buNone/>
            </a:pPr>
            <a:r>
              <a:rPr lang="en-US" sz="1400" b="1" dirty="0">
                <a:solidFill>
                  <a:srgbClr val="FF0000"/>
                </a:solidFill>
                <a:latin typeface="Heebo" pitchFamily="34" charset="0"/>
                <a:ea typeface="Heebo" pitchFamily="34" charset="-122"/>
                <a:cs typeface="Heebo" pitchFamily="34" charset="-120"/>
              </a:rPr>
              <a:t>Details of cases where stock audit was required but not conducted.</a:t>
            </a:r>
            <a:endParaRPr lang="en-US" sz="1400" b="1" dirty="0">
              <a:solidFill>
                <a:srgbClr val="FF0000"/>
              </a:solidFill>
            </a:endParaRPr>
          </a:p>
        </p:txBody>
      </p:sp>
      <p:sp>
        <p:nvSpPr>
          <p:cNvPr id="13" name="Text 7"/>
          <p:cNvSpPr/>
          <p:nvPr/>
        </p:nvSpPr>
        <p:spPr>
          <a:xfrm>
            <a:off x="7459623" y="5144572"/>
            <a:ext cx="6376988" cy="290274"/>
          </a:xfrm>
          <a:prstGeom prst="rect">
            <a:avLst/>
          </a:prstGeom>
          <a:noFill/>
          <a:ln/>
        </p:spPr>
        <p:txBody>
          <a:bodyPr wrap="none" lIns="0" tIns="0" rIns="0" bIns="0" rtlCol="0" anchor="t"/>
          <a:lstStyle/>
          <a:p>
            <a:pPr marL="342900" indent="-342900">
              <a:lnSpc>
                <a:spcPts val="2250"/>
              </a:lnSpc>
              <a:buSzPct val="100000"/>
              <a:buChar char="•"/>
            </a:pPr>
            <a:r>
              <a:rPr lang="en-US" sz="1400" dirty="0">
                <a:solidFill>
                  <a:srgbClr val="4C4C4D"/>
                </a:solidFill>
                <a:latin typeface="Heebo" pitchFamily="34" charset="0"/>
                <a:ea typeface="Heebo" pitchFamily="34" charset="-122"/>
                <a:cs typeface="Heebo" pitchFamily="34" charset="-120"/>
              </a:rPr>
              <a:t>Comment in report of such non compliances</a:t>
            </a:r>
            <a:endParaRPr lang="en-US" sz="1400" dirty="0"/>
          </a:p>
        </p:txBody>
      </p:sp>
      <p:sp>
        <p:nvSpPr>
          <p:cNvPr id="14" name="Text 8"/>
          <p:cNvSpPr/>
          <p:nvPr/>
        </p:nvSpPr>
        <p:spPr>
          <a:xfrm>
            <a:off x="7459623" y="5498306"/>
            <a:ext cx="6376988" cy="290274"/>
          </a:xfrm>
          <a:prstGeom prst="rect">
            <a:avLst/>
          </a:prstGeom>
          <a:noFill/>
          <a:ln/>
        </p:spPr>
        <p:txBody>
          <a:bodyPr wrap="none" lIns="0" tIns="0" rIns="0" bIns="0" rtlCol="0" anchor="t"/>
          <a:lstStyle/>
          <a:p>
            <a:pPr marL="342900" indent="-342900">
              <a:lnSpc>
                <a:spcPts val="2250"/>
              </a:lnSpc>
              <a:buSzPct val="100000"/>
              <a:buChar char="•"/>
            </a:pPr>
            <a:r>
              <a:rPr lang="en-US" sz="1400" dirty="0">
                <a:solidFill>
                  <a:srgbClr val="4C4C4D"/>
                </a:solidFill>
                <a:latin typeface="Heebo" pitchFamily="34" charset="0"/>
                <a:ea typeface="Heebo" pitchFamily="34" charset="-122"/>
                <a:cs typeface="Heebo" pitchFamily="34" charset="-120"/>
              </a:rPr>
              <a:t>Further, verify deficiencies, reported in report, have since been rectified</a:t>
            </a:r>
            <a:endParaRPr lang="en-US" sz="1400" dirty="0"/>
          </a:p>
        </p:txBody>
      </p:sp>
      <p:sp>
        <p:nvSpPr>
          <p:cNvPr id="15" name="Text 9"/>
          <p:cNvSpPr/>
          <p:nvPr/>
        </p:nvSpPr>
        <p:spPr>
          <a:xfrm>
            <a:off x="7459623" y="5852041"/>
            <a:ext cx="6376988" cy="290274"/>
          </a:xfrm>
          <a:prstGeom prst="rect">
            <a:avLst/>
          </a:prstGeom>
          <a:noFill/>
          <a:ln/>
        </p:spPr>
        <p:txBody>
          <a:bodyPr wrap="none" lIns="0" tIns="0" rIns="0" bIns="0" rtlCol="0" anchor="t"/>
          <a:lstStyle/>
          <a:p>
            <a:pPr marL="342900" indent="-342900">
              <a:lnSpc>
                <a:spcPts val="2250"/>
              </a:lnSpc>
              <a:buSzPct val="100000"/>
              <a:buChar char="•"/>
            </a:pPr>
            <a:r>
              <a:rPr lang="en-US" sz="1400" dirty="0">
                <a:solidFill>
                  <a:srgbClr val="4C4C4D"/>
                </a:solidFill>
                <a:latin typeface="Heebo" pitchFamily="34" charset="0"/>
                <a:ea typeface="Heebo" pitchFamily="34" charset="-122"/>
                <a:cs typeface="Heebo" pitchFamily="34" charset="-120"/>
              </a:rPr>
              <a:t>If pending give the details of pending issues</a:t>
            </a:r>
            <a:endParaRPr lang="en-US" sz="1400" dirty="0"/>
          </a:p>
        </p:txBody>
      </p:sp>
      <p:sp>
        <p:nvSpPr>
          <p:cNvPr id="16" name="Text 10"/>
          <p:cNvSpPr/>
          <p:nvPr/>
        </p:nvSpPr>
        <p:spPr>
          <a:xfrm>
            <a:off x="7459623" y="6205776"/>
            <a:ext cx="6376988" cy="580549"/>
          </a:xfrm>
          <a:prstGeom prst="rect">
            <a:avLst/>
          </a:prstGeom>
          <a:noFill/>
          <a:ln/>
        </p:spPr>
        <p:txBody>
          <a:bodyPr wrap="square" lIns="0" tIns="0" rIns="0" bIns="0" rtlCol="0" anchor="t"/>
          <a:lstStyle/>
          <a:p>
            <a:pPr marL="342900" indent="-342900">
              <a:lnSpc>
                <a:spcPts val="2250"/>
              </a:lnSpc>
              <a:buSzPct val="100000"/>
              <a:buChar char="•"/>
            </a:pPr>
            <a:r>
              <a:rPr lang="en-US" sz="1400" dirty="0">
                <a:solidFill>
                  <a:srgbClr val="4C4C4D"/>
                </a:solidFill>
                <a:latin typeface="Heebo" pitchFamily="34" charset="0"/>
                <a:ea typeface="Heebo" pitchFamily="34" charset="-122"/>
                <a:cs typeface="Heebo" pitchFamily="34" charset="-120"/>
              </a:rPr>
              <a:t>Stock and Book debts audit are the fundamental requirements for DP and sanction limits</a:t>
            </a:r>
            <a:endParaRPr lang="en-US" sz="1400" dirty="0"/>
          </a:p>
        </p:txBody>
      </p:sp>
      <p:sp>
        <p:nvSpPr>
          <p:cNvPr id="17" name="Text 11"/>
          <p:cNvSpPr/>
          <p:nvPr/>
        </p:nvSpPr>
        <p:spPr>
          <a:xfrm>
            <a:off x="7459623" y="6849785"/>
            <a:ext cx="6376988" cy="290274"/>
          </a:xfrm>
          <a:prstGeom prst="rect">
            <a:avLst/>
          </a:prstGeom>
          <a:noFill/>
          <a:ln/>
        </p:spPr>
        <p:txBody>
          <a:bodyPr wrap="none" lIns="0" tIns="0" rIns="0" bIns="0" rtlCol="0" anchor="t"/>
          <a:lstStyle/>
          <a:p>
            <a:pPr marL="342900" indent="-342900">
              <a:lnSpc>
                <a:spcPts val="2250"/>
              </a:lnSpc>
              <a:buSzPct val="100000"/>
              <a:buChar char="•"/>
            </a:pPr>
            <a:r>
              <a:rPr lang="en-US" sz="1400" dirty="0">
                <a:solidFill>
                  <a:srgbClr val="4C4C4D"/>
                </a:solidFill>
                <a:latin typeface="Heebo" pitchFamily="34" charset="0"/>
                <a:ea typeface="Heebo" pitchFamily="34" charset="-122"/>
                <a:cs typeface="Heebo" pitchFamily="34" charset="-120"/>
              </a:rPr>
              <a:t>Report all exceptions</a:t>
            </a:r>
            <a:endParaRPr lang="en-US" sz="140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name="Slide 32">
    <p:spTree>
      <p:nvGrpSpPr>
        <p:cNvPr id="1" name=""/>
        <p:cNvGrpSpPr/>
        <p:nvPr/>
      </p:nvGrpSpPr>
      <p:grpSpPr>
        <a:xfrm>
          <a:off x="0" y="0"/>
          <a:ext cx="0" cy="0"/>
          <a:chOff x="0" y="0"/>
          <a:chExt cx="0" cy="0"/>
        </a:xfrm>
      </p:grpSpPr>
      <p:sp>
        <p:nvSpPr>
          <p:cNvPr id="2" name="Text 0"/>
          <p:cNvSpPr/>
          <p:nvPr/>
        </p:nvSpPr>
        <p:spPr>
          <a:xfrm>
            <a:off x="793790" y="658773"/>
            <a:ext cx="5103614" cy="637937"/>
          </a:xfrm>
          <a:prstGeom prst="rect">
            <a:avLst/>
          </a:prstGeom>
          <a:noFill/>
          <a:ln/>
        </p:spPr>
        <p:txBody>
          <a:bodyPr wrap="none" lIns="0" tIns="0" rIns="0" bIns="0" rtlCol="0" anchor="t"/>
          <a:lstStyle/>
          <a:p>
            <a:pPr marL="0" indent="0">
              <a:lnSpc>
                <a:spcPts val="5000"/>
              </a:lnSpc>
              <a:buNone/>
            </a:pPr>
            <a:r>
              <a:rPr lang="en-US" sz="4000" dirty="0">
                <a:solidFill>
                  <a:srgbClr val="152D47"/>
                </a:solidFill>
                <a:latin typeface="Crimson Pro Semi Bold" pitchFamily="34" charset="0"/>
                <a:ea typeface="Crimson Pro Semi Bold" pitchFamily="34" charset="-122"/>
                <a:cs typeface="Crimson Pro Semi Bold" pitchFamily="34" charset="-120"/>
              </a:rPr>
              <a:t>I – Assets - 5. Advances</a:t>
            </a:r>
            <a:endParaRPr lang="en-US" sz="4000" dirty="0"/>
          </a:p>
        </p:txBody>
      </p:sp>
      <p:pic>
        <p:nvPicPr>
          <p:cNvPr id="3" name="Image 0" descr="preencoded.png"/>
          <p:cNvPicPr>
            <a:picLocks noChangeAspect="1"/>
          </p:cNvPicPr>
          <p:nvPr/>
        </p:nvPicPr>
        <p:blipFill>
          <a:blip r:embed="rId3"/>
          <a:stretch>
            <a:fillRect/>
          </a:stretch>
        </p:blipFill>
        <p:spPr>
          <a:xfrm>
            <a:off x="2978348" y="1704975"/>
            <a:ext cx="2152055" cy="1176099"/>
          </a:xfrm>
          <a:prstGeom prst="rect">
            <a:avLst/>
          </a:prstGeom>
        </p:spPr>
      </p:pic>
      <p:sp>
        <p:nvSpPr>
          <p:cNvPr id="4" name="Text 1"/>
          <p:cNvSpPr/>
          <p:nvPr/>
        </p:nvSpPr>
        <p:spPr>
          <a:xfrm>
            <a:off x="3910846" y="2259330"/>
            <a:ext cx="287060" cy="358735"/>
          </a:xfrm>
          <a:prstGeom prst="rect">
            <a:avLst/>
          </a:prstGeom>
          <a:noFill/>
          <a:ln/>
        </p:spPr>
        <p:txBody>
          <a:bodyPr wrap="none" lIns="0" tIns="0" rIns="0" bIns="0" rtlCol="0" anchor="t"/>
          <a:lstStyle/>
          <a:p>
            <a:pPr marL="0" indent="0" algn="ctr">
              <a:lnSpc>
                <a:spcPts val="3600"/>
              </a:lnSpc>
              <a:buNone/>
            </a:pPr>
            <a:r>
              <a:rPr lang="en-US" sz="2250" dirty="0">
                <a:solidFill>
                  <a:srgbClr val="4C4C4D"/>
                </a:solidFill>
                <a:latin typeface="Crimson Pro Semi Bold" pitchFamily="34" charset="0"/>
                <a:ea typeface="Crimson Pro Semi Bold" pitchFamily="34" charset="-122"/>
                <a:cs typeface="Crimson Pro Semi Bold" pitchFamily="34" charset="-120"/>
              </a:rPr>
              <a:t>1</a:t>
            </a:r>
            <a:endParaRPr lang="en-US" sz="2250" dirty="0"/>
          </a:p>
        </p:txBody>
      </p:sp>
      <p:sp>
        <p:nvSpPr>
          <p:cNvPr id="5" name="Text 2"/>
          <p:cNvSpPr/>
          <p:nvPr/>
        </p:nvSpPr>
        <p:spPr>
          <a:xfrm>
            <a:off x="5334476" y="1909048"/>
            <a:ext cx="2999422" cy="318849"/>
          </a:xfrm>
          <a:prstGeom prst="rect">
            <a:avLst/>
          </a:prstGeom>
          <a:noFill/>
          <a:ln/>
        </p:spPr>
        <p:txBody>
          <a:bodyPr wrap="none" lIns="0" tIns="0" rIns="0" bIns="0" rtlCol="0" anchor="t"/>
          <a:lstStyle/>
          <a:p>
            <a:pPr marL="0" indent="0" algn="l">
              <a:lnSpc>
                <a:spcPts val="2500"/>
              </a:lnSpc>
              <a:buNone/>
            </a:pPr>
            <a:r>
              <a:rPr lang="en-US" sz="2000" dirty="0">
                <a:solidFill>
                  <a:srgbClr val="4C4C4D"/>
                </a:solidFill>
                <a:latin typeface="Crimson Pro Semi Bold" pitchFamily="34" charset="0"/>
                <a:ea typeface="Crimson Pro Semi Bold" pitchFamily="34" charset="-122"/>
                <a:cs typeface="Crimson Pro Semi Bold" pitchFamily="34" charset="-120"/>
              </a:rPr>
              <a:t>Verification of Audit Reports</a:t>
            </a:r>
            <a:endParaRPr lang="en-US" sz="2000" dirty="0"/>
          </a:p>
        </p:txBody>
      </p:sp>
      <p:sp>
        <p:nvSpPr>
          <p:cNvPr id="6" name="Text 3"/>
          <p:cNvSpPr/>
          <p:nvPr/>
        </p:nvSpPr>
        <p:spPr>
          <a:xfrm>
            <a:off x="5334476" y="2350294"/>
            <a:ext cx="3345299" cy="326708"/>
          </a:xfrm>
          <a:prstGeom prst="rect">
            <a:avLst/>
          </a:prstGeom>
          <a:noFill/>
          <a:ln/>
        </p:spPr>
        <p:txBody>
          <a:bodyPr wrap="none" lIns="0" tIns="0" rIns="0" bIns="0" rtlCol="0" anchor="t"/>
          <a:lstStyle/>
          <a:p>
            <a:pPr marL="0" indent="0" algn="l">
              <a:lnSpc>
                <a:spcPts val="2550"/>
              </a:lnSpc>
              <a:buNone/>
            </a:pPr>
            <a:r>
              <a:rPr lang="en-US" sz="1600" dirty="0">
                <a:solidFill>
                  <a:srgbClr val="4C4C4D"/>
                </a:solidFill>
                <a:latin typeface="Heebo" pitchFamily="34" charset="0"/>
                <a:ea typeface="Heebo" pitchFamily="34" charset="-122"/>
                <a:cs typeface="Heebo" pitchFamily="34" charset="-120"/>
              </a:rPr>
              <a:t>Thorough review of borrower profiles</a:t>
            </a:r>
            <a:endParaRPr lang="en-US" sz="1600" dirty="0"/>
          </a:p>
        </p:txBody>
      </p:sp>
      <p:sp>
        <p:nvSpPr>
          <p:cNvPr id="7" name="Shape 4"/>
          <p:cNvSpPr/>
          <p:nvPr/>
        </p:nvSpPr>
        <p:spPr>
          <a:xfrm>
            <a:off x="5181362" y="2897029"/>
            <a:ext cx="8604290" cy="11430"/>
          </a:xfrm>
          <a:prstGeom prst="roundRect">
            <a:avLst>
              <a:gd name="adj" fmla="val 267907"/>
            </a:avLst>
          </a:prstGeom>
          <a:solidFill>
            <a:srgbClr val="D8D4D4"/>
          </a:solidFill>
          <a:ln/>
        </p:spPr>
      </p:sp>
      <p:pic>
        <p:nvPicPr>
          <p:cNvPr id="8" name="Image 1" descr="preencoded.png"/>
          <p:cNvPicPr>
            <a:picLocks noChangeAspect="1"/>
          </p:cNvPicPr>
          <p:nvPr/>
        </p:nvPicPr>
        <p:blipFill>
          <a:blip r:embed="rId4"/>
          <a:stretch>
            <a:fillRect/>
          </a:stretch>
        </p:blipFill>
        <p:spPr>
          <a:xfrm>
            <a:off x="1902381" y="2932033"/>
            <a:ext cx="4304109" cy="1176099"/>
          </a:xfrm>
          <a:prstGeom prst="rect">
            <a:avLst/>
          </a:prstGeom>
        </p:spPr>
      </p:pic>
      <p:sp>
        <p:nvSpPr>
          <p:cNvPr id="9" name="Text 5"/>
          <p:cNvSpPr/>
          <p:nvPr/>
        </p:nvSpPr>
        <p:spPr>
          <a:xfrm>
            <a:off x="3910846" y="3340656"/>
            <a:ext cx="287060" cy="358735"/>
          </a:xfrm>
          <a:prstGeom prst="rect">
            <a:avLst/>
          </a:prstGeom>
          <a:noFill/>
          <a:ln/>
        </p:spPr>
        <p:txBody>
          <a:bodyPr wrap="none" lIns="0" tIns="0" rIns="0" bIns="0" rtlCol="0" anchor="t"/>
          <a:lstStyle/>
          <a:p>
            <a:pPr marL="0" indent="0" algn="ctr">
              <a:lnSpc>
                <a:spcPts val="3600"/>
              </a:lnSpc>
              <a:buNone/>
            </a:pPr>
            <a:r>
              <a:rPr lang="en-US" sz="2250" dirty="0">
                <a:solidFill>
                  <a:srgbClr val="4C4C4D"/>
                </a:solidFill>
                <a:latin typeface="Crimson Pro Semi Bold" pitchFamily="34" charset="0"/>
                <a:ea typeface="Crimson Pro Semi Bold" pitchFamily="34" charset="-122"/>
                <a:cs typeface="Crimson Pro Semi Bold" pitchFamily="34" charset="-120"/>
              </a:rPr>
              <a:t>2</a:t>
            </a:r>
            <a:endParaRPr lang="en-US" sz="2250" dirty="0"/>
          </a:p>
        </p:txBody>
      </p:sp>
      <p:sp>
        <p:nvSpPr>
          <p:cNvPr id="10" name="Text 6"/>
          <p:cNvSpPr/>
          <p:nvPr/>
        </p:nvSpPr>
        <p:spPr>
          <a:xfrm>
            <a:off x="6410563" y="3136106"/>
            <a:ext cx="3304461" cy="318849"/>
          </a:xfrm>
          <a:prstGeom prst="rect">
            <a:avLst/>
          </a:prstGeom>
          <a:noFill/>
          <a:ln/>
        </p:spPr>
        <p:txBody>
          <a:bodyPr wrap="none" lIns="0" tIns="0" rIns="0" bIns="0" rtlCol="0" anchor="t"/>
          <a:lstStyle/>
          <a:p>
            <a:pPr marL="0" indent="0" algn="l">
              <a:lnSpc>
                <a:spcPts val="2500"/>
              </a:lnSpc>
              <a:buNone/>
            </a:pPr>
            <a:r>
              <a:rPr lang="en-US" sz="2000" dirty="0">
                <a:solidFill>
                  <a:srgbClr val="4C4C4D"/>
                </a:solidFill>
                <a:latin typeface="Crimson Pro Semi Bold" pitchFamily="34" charset="0"/>
                <a:ea typeface="Crimson Pro Semi Bold" pitchFamily="34" charset="-122"/>
                <a:cs typeface="Crimson Pro Semi Bold" pitchFamily="34" charset="-120"/>
              </a:rPr>
              <a:t>Identifying Missing Statements</a:t>
            </a:r>
            <a:endParaRPr lang="en-US" sz="2000" dirty="0"/>
          </a:p>
        </p:txBody>
      </p:sp>
      <p:sp>
        <p:nvSpPr>
          <p:cNvPr id="11" name="Text 7"/>
          <p:cNvSpPr/>
          <p:nvPr/>
        </p:nvSpPr>
        <p:spPr>
          <a:xfrm>
            <a:off x="6410563" y="3577352"/>
            <a:ext cx="4296489" cy="326708"/>
          </a:xfrm>
          <a:prstGeom prst="rect">
            <a:avLst/>
          </a:prstGeom>
          <a:noFill/>
          <a:ln/>
        </p:spPr>
        <p:txBody>
          <a:bodyPr wrap="none" lIns="0" tIns="0" rIns="0" bIns="0" rtlCol="0" anchor="t"/>
          <a:lstStyle/>
          <a:p>
            <a:pPr marL="0" indent="0" algn="l">
              <a:lnSpc>
                <a:spcPts val="2550"/>
              </a:lnSpc>
              <a:buNone/>
            </a:pPr>
            <a:r>
              <a:rPr lang="en-US" sz="1600" dirty="0">
                <a:solidFill>
                  <a:srgbClr val="4C4C4D"/>
                </a:solidFill>
                <a:latin typeface="Heebo" pitchFamily="34" charset="0"/>
                <a:ea typeface="Heebo" pitchFamily="34" charset="-122"/>
                <a:cs typeface="Heebo" pitchFamily="34" charset="-120"/>
              </a:rPr>
              <a:t>Listing accounts without proper documentation</a:t>
            </a:r>
            <a:endParaRPr lang="en-US" sz="1600" dirty="0"/>
          </a:p>
        </p:txBody>
      </p:sp>
      <p:sp>
        <p:nvSpPr>
          <p:cNvPr id="12" name="Shape 8"/>
          <p:cNvSpPr/>
          <p:nvPr/>
        </p:nvSpPr>
        <p:spPr>
          <a:xfrm>
            <a:off x="6257449" y="4124087"/>
            <a:ext cx="7528203" cy="11430"/>
          </a:xfrm>
          <a:prstGeom prst="roundRect">
            <a:avLst>
              <a:gd name="adj" fmla="val 267907"/>
            </a:avLst>
          </a:prstGeom>
          <a:solidFill>
            <a:srgbClr val="D8D4D4"/>
          </a:solidFill>
          <a:ln/>
        </p:spPr>
      </p:sp>
      <p:pic>
        <p:nvPicPr>
          <p:cNvPr id="13" name="Image 2" descr="preencoded.png"/>
          <p:cNvPicPr>
            <a:picLocks noChangeAspect="1"/>
          </p:cNvPicPr>
          <p:nvPr/>
        </p:nvPicPr>
        <p:blipFill>
          <a:blip r:embed="rId5"/>
          <a:stretch>
            <a:fillRect/>
          </a:stretch>
        </p:blipFill>
        <p:spPr>
          <a:xfrm>
            <a:off x="826294" y="4159091"/>
            <a:ext cx="6456164" cy="1176099"/>
          </a:xfrm>
          <a:prstGeom prst="rect">
            <a:avLst/>
          </a:prstGeom>
        </p:spPr>
      </p:pic>
      <p:sp>
        <p:nvSpPr>
          <p:cNvPr id="14" name="Text 9"/>
          <p:cNvSpPr/>
          <p:nvPr/>
        </p:nvSpPr>
        <p:spPr>
          <a:xfrm>
            <a:off x="3910727" y="4567714"/>
            <a:ext cx="287060" cy="358735"/>
          </a:xfrm>
          <a:prstGeom prst="rect">
            <a:avLst/>
          </a:prstGeom>
          <a:noFill/>
          <a:ln/>
        </p:spPr>
        <p:txBody>
          <a:bodyPr wrap="none" lIns="0" tIns="0" rIns="0" bIns="0" rtlCol="0" anchor="t"/>
          <a:lstStyle/>
          <a:p>
            <a:pPr marL="0" indent="0" algn="ctr">
              <a:lnSpc>
                <a:spcPts val="3600"/>
              </a:lnSpc>
              <a:buNone/>
            </a:pPr>
            <a:r>
              <a:rPr lang="en-US" sz="2250" dirty="0">
                <a:solidFill>
                  <a:srgbClr val="4C4C4D"/>
                </a:solidFill>
                <a:latin typeface="Crimson Pro Semi Bold" pitchFamily="34" charset="0"/>
                <a:ea typeface="Crimson Pro Semi Bold" pitchFamily="34" charset="-122"/>
                <a:cs typeface="Crimson Pro Semi Bold" pitchFamily="34" charset="-120"/>
              </a:rPr>
              <a:t>3</a:t>
            </a:r>
            <a:endParaRPr lang="en-US" sz="2250" dirty="0"/>
          </a:p>
        </p:txBody>
      </p:sp>
      <p:sp>
        <p:nvSpPr>
          <p:cNvPr id="15" name="Text 10"/>
          <p:cNvSpPr/>
          <p:nvPr/>
        </p:nvSpPr>
        <p:spPr>
          <a:xfrm>
            <a:off x="7486531" y="4363164"/>
            <a:ext cx="2583299" cy="318849"/>
          </a:xfrm>
          <a:prstGeom prst="rect">
            <a:avLst/>
          </a:prstGeom>
          <a:noFill/>
          <a:ln/>
        </p:spPr>
        <p:txBody>
          <a:bodyPr wrap="none" lIns="0" tIns="0" rIns="0" bIns="0" rtlCol="0" anchor="t"/>
          <a:lstStyle/>
          <a:p>
            <a:pPr marL="0" indent="0" algn="l">
              <a:lnSpc>
                <a:spcPts val="2500"/>
              </a:lnSpc>
              <a:buNone/>
            </a:pPr>
            <a:r>
              <a:rPr lang="en-US" sz="2000" dirty="0">
                <a:solidFill>
                  <a:srgbClr val="4C4C4D"/>
                </a:solidFill>
                <a:latin typeface="Crimson Pro Semi Bold" pitchFamily="34" charset="0"/>
                <a:ea typeface="Crimson Pro Semi Bold" pitchFamily="34" charset="-122"/>
                <a:cs typeface="Crimson Pro Semi Bold" pitchFamily="34" charset="-120"/>
              </a:rPr>
              <a:t>Reporting Requirements</a:t>
            </a:r>
            <a:endParaRPr lang="en-US" sz="2000" dirty="0"/>
          </a:p>
        </p:txBody>
      </p:sp>
      <p:sp>
        <p:nvSpPr>
          <p:cNvPr id="16" name="Text 11"/>
          <p:cNvSpPr/>
          <p:nvPr/>
        </p:nvSpPr>
        <p:spPr>
          <a:xfrm>
            <a:off x="7486531" y="4804410"/>
            <a:ext cx="3123248" cy="326708"/>
          </a:xfrm>
          <a:prstGeom prst="rect">
            <a:avLst/>
          </a:prstGeom>
          <a:noFill/>
          <a:ln/>
        </p:spPr>
        <p:txBody>
          <a:bodyPr wrap="none" lIns="0" tIns="0" rIns="0" bIns="0" rtlCol="0" anchor="t"/>
          <a:lstStyle/>
          <a:p>
            <a:pPr marL="0" indent="0" algn="l">
              <a:lnSpc>
                <a:spcPts val="2550"/>
              </a:lnSpc>
              <a:buNone/>
            </a:pPr>
            <a:r>
              <a:rPr lang="en-US" sz="1600" dirty="0">
                <a:solidFill>
                  <a:srgbClr val="4C4C4D"/>
                </a:solidFill>
                <a:latin typeface="Heebo" pitchFamily="34" charset="0"/>
                <a:ea typeface="Heebo" pitchFamily="34" charset="-122"/>
                <a:cs typeface="Heebo" pitchFamily="34" charset="-120"/>
              </a:rPr>
              <a:t>Detailed disclosures of all findings</a:t>
            </a:r>
            <a:endParaRPr lang="en-US" sz="1600" dirty="0"/>
          </a:p>
        </p:txBody>
      </p:sp>
      <p:sp>
        <p:nvSpPr>
          <p:cNvPr id="17" name="Text 12"/>
          <p:cNvSpPr/>
          <p:nvPr/>
        </p:nvSpPr>
        <p:spPr>
          <a:xfrm>
            <a:off x="793790" y="5564743"/>
            <a:ext cx="13042821" cy="653415"/>
          </a:xfrm>
          <a:prstGeom prst="rect">
            <a:avLst/>
          </a:prstGeom>
          <a:noFill/>
          <a:ln/>
        </p:spPr>
        <p:txBody>
          <a:bodyPr wrap="square" lIns="0" tIns="0" rIns="0" bIns="0" rtlCol="0" anchor="t"/>
          <a:lstStyle/>
          <a:p>
            <a:pPr marL="0" indent="0">
              <a:lnSpc>
                <a:spcPts val="2550"/>
              </a:lnSpc>
              <a:buNone/>
            </a:pPr>
            <a:r>
              <a:rPr lang="en-US" sz="1600" b="1" dirty="0">
                <a:solidFill>
                  <a:srgbClr val="FF0000"/>
                </a:solidFill>
                <a:latin typeface="Heebo" pitchFamily="34" charset="0"/>
                <a:ea typeface="Heebo" pitchFamily="34" charset="-122"/>
                <a:cs typeface="Heebo" pitchFamily="34" charset="-120"/>
              </a:rPr>
              <a:t>(e)(iv) Indicate the cases of advances to non-corporate entities with limits beyond that is set by the bank where the branch has not obtained the duly audited accounts of borrowers.</a:t>
            </a:r>
            <a:endParaRPr lang="en-US" sz="1600" b="1" dirty="0">
              <a:solidFill>
                <a:srgbClr val="FF0000"/>
              </a:solidFill>
            </a:endParaRPr>
          </a:p>
        </p:txBody>
      </p:sp>
      <p:sp>
        <p:nvSpPr>
          <p:cNvPr id="18" name="Text 13"/>
          <p:cNvSpPr/>
          <p:nvPr/>
        </p:nvSpPr>
        <p:spPr>
          <a:xfrm>
            <a:off x="793790" y="6447711"/>
            <a:ext cx="13042821" cy="326708"/>
          </a:xfrm>
          <a:prstGeom prst="rect">
            <a:avLst/>
          </a:prstGeom>
          <a:noFill/>
          <a:ln/>
        </p:spPr>
        <p:txBody>
          <a:bodyPr wrap="none" lIns="0" tIns="0" rIns="0" bIns="0" rtlCol="0" anchor="t"/>
          <a:lstStyle/>
          <a:p>
            <a:pPr marL="342900" indent="-342900">
              <a:lnSpc>
                <a:spcPts val="2550"/>
              </a:lnSpc>
              <a:buSzPct val="100000"/>
              <a:buChar char="•"/>
            </a:pPr>
            <a:r>
              <a:rPr lang="en-US" sz="1600" dirty="0">
                <a:solidFill>
                  <a:srgbClr val="4C4C4D"/>
                </a:solidFill>
                <a:latin typeface="Heebo" pitchFamily="34" charset="0"/>
                <a:ea typeface="Heebo" pitchFamily="34" charset="-122"/>
                <a:cs typeface="Heebo" pitchFamily="34" charset="-120"/>
              </a:rPr>
              <a:t>Obtain from branch a complete list of all the accounts where limits have been sanctioned or renewed say, beyond Rs.10 lacs</a:t>
            </a:r>
            <a:endParaRPr lang="en-US" sz="1600" dirty="0"/>
          </a:p>
        </p:txBody>
      </p:sp>
      <p:sp>
        <p:nvSpPr>
          <p:cNvPr id="19" name="Text 14"/>
          <p:cNvSpPr/>
          <p:nvPr/>
        </p:nvSpPr>
        <p:spPr>
          <a:xfrm>
            <a:off x="793790" y="6845856"/>
            <a:ext cx="13042821" cy="326708"/>
          </a:xfrm>
          <a:prstGeom prst="rect">
            <a:avLst/>
          </a:prstGeom>
          <a:noFill/>
          <a:ln/>
        </p:spPr>
        <p:txBody>
          <a:bodyPr wrap="none" lIns="0" tIns="0" rIns="0" bIns="0" rtlCol="0" anchor="t"/>
          <a:lstStyle/>
          <a:p>
            <a:pPr marL="342900" indent="-342900">
              <a:lnSpc>
                <a:spcPts val="2550"/>
              </a:lnSpc>
              <a:buSzPct val="100000"/>
              <a:buChar char="•"/>
            </a:pPr>
            <a:r>
              <a:rPr lang="en-US" sz="1600" dirty="0">
                <a:solidFill>
                  <a:srgbClr val="4C4C4D"/>
                </a:solidFill>
                <a:latin typeface="Heebo" pitchFamily="34" charset="0"/>
                <a:ea typeface="Heebo" pitchFamily="34" charset="-122"/>
                <a:cs typeface="Heebo" pitchFamily="34" charset="-120"/>
              </a:rPr>
              <a:t>Verify that in all cases, branch has obtained the latest audited accounts of borrowers</a:t>
            </a:r>
            <a:endParaRPr lang="en-US" sz="1600" dirty="0"/>
          </a:p>
        </p:txBody>
      </p:sp>
      <p:sp>
        <p:nvSpPr>
          <p:cNvPr id="20" name="Text 15"/>
          <p:cNvSpPr/>
          <p:nvPr/>
        </p:nvSpPr>
        <p:spPr>
          <a:xfrm>
            <a:off x="793790" y="7244001"/>
            <a:ext cx="13042821" cy="326708"/>
          </a:xfrm>
          <a:prstGeom prst="rect">
            <a:avLst/>
          </a:prstGeom>
          <a:noFill/>
          <a:ln/>
        </p:spPr>
        <p:txBody>
          <a:bodyPr wrap="none" lIns="0" tIns="0" rIns="0" bIns="0" rtlCol="0" anchor="t"/>
          <a:lstStyle/>
          <a:p>
            <a:pPr marL="342900" indent="-342900">
              <a:lnSpc>
                <a:spcPts val="2550"/>
              </a:lnSpc>
              <a:buSzPct val="100000"/>
              <a:buChar char="•"/>
            </a:pPr>
            <a:r>
              <a:rPr lang="en-US" sz="1600" dirty="0">
                <a:solidFill>
                  <a:srgbClr val="4C4C4D"/>
                </a:solidFill>
                <a:latin typeface="Heebo" pitchFamily="34" charset="0"/>
                <a:ea typeface="Heebo" pitchFamily="34" charset="-122"/>
                <a:cs typeface="Heebo" pitchFamily="34" charset="-120"/>
              </a:rPr>
              <a:t>In case of deviation, give the details of all such accounts along with sanctioned limit and outstanding balances</a:t>
            </a:r>
            <a:endParaRPr lang="en-US" sz="160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name="Slide 33">
    <p:spTree>
      <p:nvGrpSpPr>
        <p:cNvPr id="1" name=""/>
        <p:cNvGrpSpPr/>
        <p:nvPr/>
      </p:nvGrpSpPr>
      <p:grpSpPr>
        <a:xfrm>
          <a:off x="0" y="0"/>
          <a:ext cx="0" cy="0"/>
          <a:chOff x="0" y="0"/>
          <a:chExt cx="0" cy="0"/>
        </a:xfrm>
      </p:grpSpPr>
      <p:sp>
        <p:nvSpPr>
          <p:cNvPr id="2" name="Text 0"/>
          <p:cNvSpPr/>
          <p:nvPr/>
        </p:nvSpPr>
        <p:spPr>
          <a:xfrm>
            <a:off x="793790" y="660678"/>
            <a:ext cx="5103614" cy="637937"/>
          </a:xfrm>
          <a:prstGeom prst="rect">
            <a:avLst/>
          </a:prstGeom>
          <a:noFill/>
          <a:ln/>
        </p:spPr>
        <p:txBody>
          <a:bodyPr wrap="none" lIns="0" tIns="0" rIns="0" bIns="0" rtlCol="0" anchor="t"/>
          <a:lstStyle/>
          <a:p>
            <a:pPr marL="0" indent="0" algn="just">
              <a:lnSpc>
                <a:spcPts val="5000"/>
              </a:lnSpc>
              <a:buNone/>
            </a:pPr>
            <a:r>
              <a:rPr lang="en-US" sz="4000" dirty="0">
                <a:solidFill>
                  <a:srgbClr val="152D47"/>
                </a:solidFill>
                <a:latin typeface="Crimson Pro Semi Bold" pitchFamily="34" charset="0"/>
                <a:ea typeface="Crimson Pro Semi Bold" pitchFamily="34" charset="-122"/>
                <a:cs typeface="Crimson Pro Semi Bold" pitchFamily="34" charset="-120"/>
              </a:rPr>
              <a:t>I – Assets - 5. Advances</a:t>
            </a:r>
            <a:endParaRPr lang="en-US" sz="4000" dirty="0"/>
          </a:p>
        </p:txBody>
      </p:sp>
      <p:pic>
        <p:nvPicPr>
          <p:cNvPr id="3" name="Image 0" descr="preencoded.png"/>
          <p:cNvPicPr>
            <a:picLocks noChangeAspect="1"/>
          </p:cNvPicPr>
          <p:nvPr/>
        </p:nvPicPr>
        <p:blipFill>
          <a:blip r:embed="rId3"/>
          <a:stretch>
            <a:fillRect/>
          </a:stretch>
        </p:blipFill>
        <p:spPr>
          <a:xfrm>
            <a:off x="793790" y="1706880"/>
            <a:ext cx="510302" cy="510302"/>
          </a:xfrm>
          <a:prstGeom prst="rect">
            <a:avLst/>
          </a:prstGeom>
        </p:spPr>
      </p:pic>
      <p:sp>
        <p:nvSpPr>
          <p:cNvPr id="4" name="Text 1"/>
          <p:cNvSpPr/>
          <p:nvPr/>
        </p:nvSpPr>
        <p:spPr>
          <a:xfrm>
            <a:off x="793790" y="2421255"/>
            <a:ext cx="2998470" cy="318849"/>
          </a:xfrm>
          <a:prstGeom prst="rect">
            <a:avLst/>
          </a:prstGeom>
          <a:noFill/>
          <a:ln/>
        </p:spPr>
        <p:txBody>
          <a:bodyPr wrap="none" lIns="0" tIns="0" rIns="0" bIns="0" rtlCol="0" anchor="t"/>
          <a:lstStyle/>
          <a:p>
            <a:pPr marL="0" indent="0" algn="just">
              <a:lnSpc>
                <a:spcPts val="2500"/>
              </a:lnSpc>
              <a:buNone/>
            </a:pPr>
            <a:r>
              <a:rPr lang="en-US" sz="2000" b="1" dirty="0">
                <a:solidFill>
                  <a:srgbClr val="4C4C4D"/>
                </a:solidFill>
                <a:latin typeface="Crimson Pro Semi Bold" pitchFamily="34" charset="0"/>
                <a:ea typeface="Crimson Pro Semi Bold" pitchFamily="34" charset="-122"/>
                <a:cs typeface="Crimson Pro Semi Bold" pitchFamily="34" charset="-120"/>
              </a:rPr>
              <a:t>(e)(v) Due Diligence Reports</a:t>
            </a:r>
            <a:endParaRPr lang="en-US" sz="2000" b="1" dirty="0"/>
          </a:p>
        </p:txBody>
      </p:sp>
      <p:sp>
        <p:nvSpPr>
          <p:cNvPr id="5" name="Text 2"/>
          <p:cNvSpPr/>
          <p:nvPr/>
        </p:nvSpPr>
        <p:spPr>
          <a:xfrm>
            <a:off x="793790" y="2862501"/>
            <a:ext cx="6368296" cy="1633538"/>
          </a:xfrm>
          <a:prstGeom prst="rect">
            <a:avLst/>
          </a:prstGeom>
          <a:noFill/>
          <a:ln/>
        </p:spPr>
        <p:txBody>
          <a:bodyPr wrap="square" lIns="0" tIns="0" rIns="0" bIns="0" rtlCol="0" anchor="t"/>
          <a:lstStyle/>
          <a:p>
            <a:pPr marL="0" indent="0" algn="just">
              <a:lnSpc>
                <a:spcPts val="2550"/>
              </a:lnSpc>
              <a:buNone/>
            </a:pPr>
            <a:r>
              <a:rPr lang="en-US" sz="1600" b="1" dirty="0">
                <a:solidFill>
                  <a:srgbClr val="FF0000"/>
                </a:solidFill>
                <a:latin typeface="Heebo" pitchFamily="34" charset="0"/>
                <a:ea typeface="Heebo" pitchFamily="34" charset="-122"/>
                <a:cs typeface="Heebo" pitchFamily="34" charset="-120"/>
              </a:rPr>
              <a:t>Does the branch have on its record, a due diligence report in the form and manner required by the Reserve Bank of India in respect of advances under consortium and multiple banking arrangements. Give the list of accounts where such certificate/report is not obtained or not available on record.</a:t>
            </a:r>
            <a:endParaRPr lang="en-US" sz="1600" b="1" dirty="0">
              <a:solidFill>
                <a:srgbClr val="FF0000"/>
              </a:solidFill>
            </a:endParaRPr>
          </a:p>
        </p:txBody>
      </p:sp>
      <p:sp>
        <p:nvSpPr>
          <p:cNvPr id="6" name="Text 3"/>
          <p:cNvSpPr/>
          <p:nvPr/>
        </p:nvSpPr>
        <p:spPr>
          <a:xfrm>
            <a:off x="793790" y="4618434"/>
            <a:ext cx="6368296" cy="653415"/>
          </a:xfrm>
          <a:prstGeom prst="rect">
            <a:avLst/>
          </a:prstGeom>
          <a:noFill/>
          <a:ln/>
        </p:spPr>
        <p:txBody>
          <a:bodyPr wrap="square" lIns="0" tIns="0" rIns="0" bIns="0" rtlCol="0" anchor="t"/>
          <a:lstStyle/>
          <a:p>
            <a:pPr marL="0" indent="0" algn="just">
              <a:lnSpc>
                <a:spcPts val="2550"/>
              </a:lnSpc>
              <a:buNone/>
            </a:pPr>
            <a:r>
              <a:rPr lang="en-US" sz="1600" dirty="0">
                <a:solidFill>
                  <a:srgbClr val="4C4C4D"/>
                </a:solidFill>
                <a:latin typeface="Heebo" pitchFamily="34" charset="0"/>
                <a:ea typeface="Heebo" pitchFamily="34" charset="-122"/>
                <a:cs typeface="Heebo" pitchFamily="34" charset="-120"/>
              </a:rPr>
              <a:t>(In case, the branch is not the lead bank, copy of certificate/report should be obtained from lead bank for review and record)</a:t>
            </a:r>
            <a:endParaRPr lang="en-US" sz="1600" dirty="0"/>
          </a:p>
        </p:txBody>
      </p:sp>
      <p:sp>
        <p:nvSpPr>
          <p:cNvPr id="7" name="Text 4"/>
          <p:cNvSpPr/>
          <p:nvPr/>
        </p:nvSpPr>
        <p:spPr>
          <a:xfrm>
            <a:off x="793790" y="5394246"/>
            <a:ext cx="6368296" cy="326708"/>
          </a:xfrm>
          <a:prstGeom prst="rect">
            <a:avLst/>
          </a:prstGeom>
          <a:noFill/>
          <a:ln/>
        </p:spPr>
        <p:txBody>
          <a:bodyPr wrap="none" lIns="0" tIns="0" rIns="0" bIns="0" rtlCol="0" anchor="t"/>
          <a:lstStyle/>
          <a:p>
            <a:pPr marL="342900" indent="-342900" algn="just">
              <a:lnSpc>
                <a:spcPts val="2550"/>
              </a:lnSpc>
              <a:buSzPct val="100000"/>
              <a:buChar char="•"/>
            </a:pPr>
            <a:r>
              <a:rPr lang="en-US" sz="1600" dirty="0">
                <a:solidFill>
                  <a:srgbClr val="4C4C4D"/>
                </a:solidFill>
                <a:latin typeface="Heebo" pitchFamily="34" charset="0"/>
                <a:ea typeface="Heebo" pitchFamily="34" charset="-122"/>
                <a:cs typeface="Heebo" pitchFamily="34" charset="-120"/>
              </a:rPr>
              <a:t>Check if latest financials are available on record</a:t>
            </a:r>
            <a:endParaRPr lang="en-US" sz="1600" dirty="0"/>
          </a:p>
        </p:txBody>
      </p:sp>
      <p:sp>
        <p:nvSpPr>
          <p:cNvPr id="8" name="Text 5"/>
          <p:cNvSpPr/>
          <p:nvPr/>
        </p:nvSpPr>
        <p:spPr>
          <a:xfrm>
            <a:off x="793790" y="5792391"/>
            <a:ext cx="6368296" cy="326708"/>
          </a:xfrm>
          <a:prstGeom prst="rect">
            <a:avLst/>
          </a:prstGeom>
          <a:noFill/>
          <a:ln/>
        </p:spPr>
        <p:txBody>
          <a:bodyPr wrap="none" lIns="0" tIns="0" rIns="0" bIns="0" rtlCol="0" anchor="t"/>
          <a:lstStyle/>
          <a:p>
            <a:pPr marL="342900" indent="-342900" algn="just">
              <a:lnSpc>
                <a:spcPts val="2550"/>
              </a:lnSpc>
              <a:buSzPct val="100000"/>
              <a:buChar char="•"/>
            </a:pPr>
            <a:r>
              <a:rPr lang="en-US" sz="1600" dirty="0">
                <a:solidFill>
                  <a:srgbClr val="4C4C4D"/>
                </a:solidFill>
                <a:latin typeface="Heebo" pitchFamily="34" charset="0"/>
                <a:ea typeface="Heebo" pitchFamily="34" charset="-122"/>
                <a:cs typeface="Heebo" pitchFamily="34" charset="-120"/>
              </a:rPr>
              <a:t>Report all exceptions where this is not available</a:t>
            </a:r>
            <a:endParaRPr lang="en-US" sz="1600" dirty="0"/>
          </a:p>
        </p:txBody>
      </p:sp>
      <p:sp>
        <p:nvSpPr>
          <p:cNvPr id="9" name="Text 6"/>
          <p:cNvSpPr/>
          <p:nvPr/>
        </p:nvSpPr>
        <p:spPr>
          <a:xfrm>
            <a:off x="793790" y="6190536"/>
            <a:ext cx="6368296" cy="653415"/>
          </a:xfrm>
          <a:prstGeom prst="rect">
            <a:avLst/>
          </a:prstGeom>
          <a:noFill/>
          <a:ln/>
        </p:spPr>
        <p:txBody>
          <a:bodyPr wrap="square" lIns="0" tIns="0" rIns="0" bIns="0" rtlCol="0" anchor="t"/>
          <a:lstStyle/>
          <a:p>
            <a:pPr marL="342900" indent="-342900" algn="just">
              <a:lnSpc>
                <a:spcPts val="2550"/>
              </a:lnSpc>
              <a:buSzPct val="100000"/>
              <a:buChar char="•"/>
            </a:pPr>
            <a:r>
              <a:rPr lang="en-US" sz="1600" dirty="0">
                <a:solidFill>
                  <a:srgbClr val="4C4C4D"/>
                </a:solidFill>
                <a:latin typeface="Heebo" pitchFamily="34" charset="0"/>
                <a:ea typeface="Heebo" pitchFamily="34" charset="-122"/>
                <a:cs typeface="Heebo" pitchFamily="34" charset="-120"/>
              </a:rPr>
              <a:t>While reporting also report the last audited financials which are available on file</a:t>
            </a:r>
            <a:endParaRPr lang="en-US" sz="1600" dirty="0"/>
          </a:p>
        </p:txBody>
      </p:sp>
      <p:sp>
        <p:nvSpPr>
          <p:cNvPr id="10" name="Text 7"/>
          <p:cNvSpPr/>
          <p:nvPr/>
        </p:nvSpPr>
        <p:spPr>
          <a:xfrm>
            <a:off x="793790" y="6915388"/>
            <a:ext cx="6368296" cy="653415"/>
          </a:xfrm>
          <a:prstGeom prst="rect">
            <a:avLst/>
          </a:prstGeom>
          <a:noFill/>
          <a:ln/>
        </p:spPr>
        <p:txBody>
          <a:bodyPr wrap="square" lIns="0" tIns="0" rIns="0" bIns="0" rtlCol="0" anchor="t"/>
          <a:lstStyle/>
          <a:p>
            <a:pPr marL="342900" indent="-342900" algn="just">
              <a:lnSpc>
                <a:spcPts val="2550"/>
              </a:lnSpc>
              <a:buSzPct val="100000"/>
              <a:buChar char="•"/>
            </a:pPr>
            <a:r>
              <a:rPr lang="en-US" sz="1600" dirty="0">
                <a:solidFill>
                  <a:srgbClr val="4C4C4D"/>
                </a:solidFill>
                <a:latin typeface="Heebo" pitchFamily="34" charset="0"/>
                <a:ea typeface="Heebo" pitchFamily="34" charset="-122"/>
                <a:cs typeface="Heebo" pitchFamily="34" charset="-120"/>
              </a:rPr>
              <a:t>Verify if that branch is obtaining stock audit reports periodically in all the cases as required by bank policy</a:t>
            </a:r>
            <a:endParaRPr lang="en-US" sz="1600" dirty="0"/>
          </a:p>
        </p:txBody>
      </p:sp>
      <p:pic>
        <p:nvPicPr>
          <p:cNvPr id="11" name="Image 1" descr="preencoded.png"/>
          <p:cNvPicPr>
            <a:picLocks noChangeAspect="1"/>
          </p:cNvPicPr>
          <p:nvPr/>
        </p:nvPicPr>
        <p:blipFill>
          <a:blip r:embed="rId4"/>
          <a:stretch>
            <a:fillRect/>
          </a:stretch>
        </p:blipFill>
        <p:spPr>
          <a:xfrm>
            <a:off x="7468195" y="1706880"/>
            <a:ext cx="510302" cy="510302"/>
          </a:xfrm>
          <a:prstGeom prst="rect">
            <a:avLst/>
          </a:prstGeom>
        </p:spPr>
      </p:pic>
      <p:sp>
        <p:nvSpPr>
          <p:cNvPr id="12" name="Text 8"/>
          <p:cNvSpPr/>
          <p:nvPr/>
        </p:nvSpPr>
        <p:spPr>
          <a:xfrm>
            <a:off x="7468195" y="2421255"/>
            <a:ext cx="2945368" cy="318849"/>
          </a:xfrm>
          <a:prstGeom prst="rect">
            <a:avLst/>
          </a:prstGeom>
          <a:noFill/>
          <a:ln/>
        </p:spPr>
        <p:txBody>
          <a:bodyPr wrap="none" lIns="0" tIns="0" rIns="0" bIns="0" rtlCol="0" anchor="t"/>
          <a:lstStyle/>
          <a:p>
            <a:pPr marL="0" indent="0" algn="just">
              <a:lnSpc>
                <a:spcPts val="2500"/>
              </a:lnSpc>
              <a:buNone/>
            </a:pPr>
            <a:r>
              <a:rPr lang="en-US" sz="2000" b="1" dirty="0">
                <a:solidFill>
                  <a:srgbClr val="4C4C4D"/>
                </a:solidFill>
                <a:latin typeface="Crimson Pro Semi Bold" pitchFamily="34" charset="0"/>
                <a:ea typeface="Crimson Pro Semi Bold" pitchFamily="34" charset="-122"/>
                <a:cs typeface="Crimson Pro Semi Bold" pitchFamily="34" charset="-120"/>
              </a:rPr>
              <a:t>(e)(vi) Securities Inspection</a:t>
            </a:r>
            <a:endParaRPr lang="en-US" sz="2000" b="1" dirty="0"/>
          </a:p>
        </p:txBody>
      </p:sp>
      <p:sp>
        <p:nvSpPr>
          <p:cNvPr id="13" name="Text 9"/>
          <p:cNvSpPr/>
          <p:nvPr/>
        </p:nvSpPr>
        <p:spPr>
          <a:xfrm>
            <a:off x="7468195" y="2862501"/>
            <a:ext cx="6368415" cy="980123"/>
          </a:xfrm>
          <a:prstGeom prst="rect">
            <a:avLst/>
          </a:prstGeom>
          <a:noFill/>
          <a:ln/>
        </p:spPr>
        <p:txBody>
          <a:bodyPr wrap="square" lIns="0" tIns="0" rIns="0" bIns="0" rtlCol="0" anchor="t"/>
          <a:lstStyle/>
          <a:p>
            <a:pPr marL="0" indent="0" algn="just">
              <a:lnSpc>
                <a:spcPts val="2550"/>
              </a:lnSpc>
              <a:buNone/>
            </a:pPr>
            <a:r>
              <a:rPr lang="en-US" sz="1600" b="1" dirty="0">
                <a:solidFill>
                  <a:srgbClr val="FF0000"/>
                </a:solidFill>
                <a:latin typeface="Heebo" pitchFamily="34" charset="0"/>
                <a:ea typeface="Heebo" pitchFamily="34" charset="-122"/>
                <a:cs typeface="Heebo" pitchFamily="34" charset="-120"/>
              </a:rPr>
              <a:t>Has the inspection or physical verification of securities charged to the bank been carried out by the branch as per the procedure laid down by the controlling authorities of the bank?</a:t>
            </a:r>
            <a:endParaRPr lang="en-US" sz="1600" b="1" dirty="0">
              <a:solidFill>
                <a:srgbClr val="FF0000"/>
              </a:solidFill>
            </a:endParaRPr>
          </a:p>
        </p:txBody>
      </p:sp>
      <p:sp>
        <p:nvSpPr>
          <p:cNvPr id="14" name="Text 10"/>
          <p:cNvSpPr/>
          <p:nvPr/>
        </p:nvSpPr>
        <p:spPr>
          <a:xfrm>
            <a:off x="7468195" y="3965019"/>
            <a:ext cx="6368415" cy="980123"/>
          </a:xfrm>
          <a:prstGeom prst="rect">
            <a:avLst/>
          </a:prstGeom>
          <a:noFill/>
          <a:ln/>
        </p:spPr>
        <p:txBody>
          <a:bodyPr wrap="square" lIns="0" tIns="0" rIns="0" bIns="0" rtlCol="0" anchor="t"/>
          <a:lstStyle/>
          <a:p>
            <a:pPr marL="0" indent="0" algn="just">
              <a:lnSpc>
                <a:spcPts val="2550"/>
              </a:lnSpc>
              <a:buNone/>
            </a:pPr>
            <a:r>
              <a:rPr lang="en-US" sz="1600" dirty="0">
                <a:solidFill>
                  <a:srgbClr val="4C4C4D"/>
                </a:solidFill>
                <a:latin typeface="Heebo" pitchFamily="34" charset="0"/>
                <a:ea typeface="Heebo" pitchFamily="34" charset="-122"/>
                <a:cs typeface="Heebo" pitchFamily="34" charset="-120"/>
              </a:rPr>
              <a:t>Whether there is a substantial deterioration in value of security during financial year as per latest valuation report in comparison with earlier valuation report on record?</a:t>
            </a:r>
            <a:endParaRPr lang="en-US" sz="1600" dirty="0"/>
          </a:p>
        </p:txBody>
      </p:sp>
      <p:sp>
        <p:nvSpPr>
          <p:cNvPr id="15" name="Text 11"/>
          <p:cNvSpPr/>
          <p:nvPr/>
        </p:nvSpPr>
        <p:spPr>
          <a:xfrm>
            <a:off x="7468195" y="5067538"/>
            <a:ext cx="6368415" cy="653415"/>
          </a:xfrm>
          <a:prstGeom prst="rect">
            <a:avLst/>
          </a:prstGeom>
          <a:noFill/>
          <a:ln/>
        </p:spPr>
        <p:txBody>
          <a:bodyPr wrap="square" lIns="0" tIns="0" rIns="0" bIns="0" rtlCol="0" anchor="t"/>
          <a:lstStyle/>
          <a:p>
            <a:pPr marL="342900" indent="-342900" algn="just">
              <a:lnSpc>
                <a:spcPts val="2550"/>
              </a:lnSpc>
              <a:buSzPct val="100000"/>
              <a:buChar char="•"/>
            </a:pPr>
            <a:r>
              <a:rPr lang="en-US" sz="1600" dirty="0">
                <a:solidFill>
                  <a:srgbClr val="4C4C4D"/>
                </a:solidFill>
                <a:latin typeface="Heebo" pitchFamily="34" charset="0"/>
                <a:ea typeface="Heebo" pitchFamily="34" charset="-122"/>
                <a:cs typeface="Heebo" pitchFamily="34" charset="-120"/>
              </a:rPr>
              <a:t>Obtain a list of cases where physical verification is not done as per prescribed guidelines</a:t>
            </a:r>
            <a:endParaRPr lang="en-US" sz="1600" dirty="0"/>
          </a:p>
        </p:txBody>
      </p:sp>
      <p:sp>
        <p:nvSpPr>
          <p:cNvPr id="16" name="Text 12"/>
          <p:cNvSpPr/>
          <p:nvPr/>
        </p:nvSpPr>
        <p:spPr>
          <a:xfrm>
            <a:off x="7468195" y="5792391"/>
            <a:ext cx="6368415" cy="653415"/>
          </a:xfrm>
          <a:prstGeom prst="rect">
            <a:avLst/>
          </a:prstGeom>
          <a:noFill/>
          <a:ln/>
        </p:spPr>
        <p:txBody>
          <a:bodyPr wrap="square" lIns="0" tIns="0" rIns="0" bIns="0" rtlCol="0" anchor="t"/>
          <a:lstStyle/>
          <a:p>
            <a:pPr marL="342900" indent="-342900" algn="just">
              <a:lnSpc>
                <a:spcPts val="2550"/>
              </a:lnSpc>
              <a:buSzPct val="100000"/>
              <a:buChar char="•"/>
            </a:pPr>
            <a:r>
              <a:rPr lang="en-US" sz="1600" dirty="0">
                <a:solidFill>
                  <a:srgbClr val="4C4C4D"/>
                </a:solidFill>
                <a:latin typeface="Heebo" pitchFamily="34" charset="0"/>
                <a:ea typeface="Heebo" pitchFamily="34" charset="-122"/>
                <a:cs typeface="Heebo" pitchFamily="34" charset="-120"/>
              </a:rPr>
              <a:t>Review inspection register maintained by branch to find out such accounts</a:t>
            </a:r>
            <a:endParaRPr lang="en-US" sz="160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name="Slide 34">
    <p:spTree>
      <p:nvGrpSpPr>
        <p:cNvPr id="1" name=""/>
        <p:cNvGrpSpPr/>
        <p:nvPr/>
      </p:nvGrpSpPr>
      <p:grpSpPr>
        <a:xfrm>
          <a:off x="0" y="0"/>
          <a:ext cx="0" cy="0"/>
          <a:chOff x="0" y="0"/>
          <a:chExt cx="0" cy="0"/>
        </a:xfrm>
      </p:grpSpPr>
      <p:sp>
        <p:nvSpPr>
          <p:cNvPr id="2" name="Text 0"/>
          <p:cNvSpPr/>
          <p:nvPr/>
        </p:nvSpPr>
        <p:spPr>
          <a:xfrm>
            <a:off x="793790" y="678061"/>
            <a:ext cx="4820007" cy="602456"/>
          </a:xfrm>
          <a:prstGeom prst="rect">
            <a:avLst/>
          </a:prstGeom>
          <a:noFill/>
          <a:ln/>
        </p:spPr>
        <p:txBody>
          <a:bodyPr wrap="none" lIns="0" tIns="0" rIns="0" bIns="0" rtlCol="0" anchor="t"/>
          <a:lstStyle/>
          <a:p>
            <a:pPr marL="0" indent="0">
              <a:lnSpc>
                <a:spcPts val="4700"/>
              </a:lnSpc>
              <a:buNone/>
            </a:pPr>
            <a:r>
              <a:rPr lang="en-US" sz="3750" dirty="0">
                <a:solidFill>
                  <a:srgbClr val="152D47"/>
                </a:solidFill>
                <a:latin typeface="Crimson Pro Semi Bold" pitchFamily="34" charset="0"/>
                <a:ea typeface="Crimson Pro Semi Bold" pitchFamily="34" charset="-122"/>
                <a:cs typeface="Crimson Pro Semi Bold" pitchFamily="34" charset="-120"/>
              </a:rPr>
              <a:t>I – Assets - 5. Advances</a:t>
            </a:r>
            <a:endParaRPr lang="en-US" sz="3750" dirty="0"/>
          </a:p>
        </p:txBody>
      </p:sp>
      <p:sp>
        <p:nvSpPr>
          <p:cNvPr id="3" name="Shape 1"/>
          <p:cNvSpPr/>
          <p:nvPr/>
        </p:nvSpPr>
        <p:spPr>
          <a:xfrm>
            <a:off x="793790" y="1882854"/>
            <a:ext cx="433745" cy="433745"/>
          </a:xfrm>
          <a:prstGeom prst="roundRect">
            <a:avLst>
              <a:gd name="adj" fmla="val 6668"/>
            </a:avLst>
          </a:prstGeom>
          <a:solidFill>
            <a:srgbClr val="F2EEEE"/>
          </a:solidFill>
          <a:ln/>
        </p:spPr>
      </p:sp>
      <p:sp>
        <p:nvSpPr>
          <p:cNvPr id="4" name="Text 2"/>
          <p:cNvSpPr/>
          <p:nvPr/>
        </p:nvSpPr>
        <p:spPr>
          <a:xfrm>
            <a:off x="866001" y="1918930"/>
            <a:ext cx="289203" cy="361474"/>
          </a:xfrm>
          <a:prstGeom prst="rect">
            <a:avLst/>
          </a:prstGeom>
          <a:noFill/>
          <a:ln/>
        </p:spPr>
        <p:txBody>
          <a:bodyPr wrap="none" lIns="0" tIns="0" rIns="0" bIns="0" rtlCol="0" anchor="t"/>
          <a:lstStyle/>
          <a:p>
            <a:pPr marL="0" indent="0" algn="ctr">
              <a:lnSpc>
                <a:spcPts val="2250"/>
              </a:lnSpc>
              <a:buNone/>
            </a:pPr>
            <a:r>
              <a:rPr lang="en-US" sz="2250" dirty="0">
                <a:solidFill>
                  <a:srgbClr val="4C4C4D"/>
                </a:solidFill>
                <a:latin typeface="Crimson Pro Semi Bold" pitchFamily="34" charset="0"/>
                <a:ea typeface="Crimson Pro Semi Bold" pitchFamily="34" charset="-122"/>
                <a:cs typeface="Crimson Pro Semi Bold" pitchFamily="34" charset="-120"/>
              </a:rPr>
              <a:t>1</a:t>
            </a:r>
            <a:endParaRPr lang="en-US" sz="2250" dirty="0"/>
          </a:p>
        </p:txBody>
      </p:sp>
      <p:sp>
        <p:nvSpPr>
          <p:cNvPr id="5" name="Text 3"/>
          <p:cNvSpPr/>
          <p:nvPr/>
        </p:nvSpPr>
        <p:spPr>
          <a:xfrm>
            <a:off x="1420297" y="1882854"/>
            <a:ext cx="3245168" cy="301228"/>
          </a:xfrm>
          <a:prstGeom prst="rect">
            <a:avLst/>
          </a:prstGeom>
          <a:noFill/>
          <a:ln/>
        </p:spPr>
        <p:txBody>
          <a:bodyPr wrap="none" lIns="0" tIns="0" rIns="0" bIns="0" rtlCol="0" anchor="t"/>
          <a:lstStyle/>
          <a:p>
            <a:pPr marL="0" indent="0">
              <a:lnSpc>
                <a:spcPts val="2350"/>
              </a:lnSpc>
              <a:buNone/>
            </a:pPr>
            <a:r>
              <a:rPr lang="en-US" sz="1850" b="1" dirty="0">
                <a:solidFill>
                  <a:srgbClr val="4C4C4D"/>
                </a:solidFill>
                <a:latin typeface="Crimson Pro Semi Bold" pitchFamily="34" charset="0"/>
                <a:ea typeface="Crimson Pro Semi Bold" pitchFamily="34" charset="-122"/>
                <a:cs typeface="Crimson Pro Semi Bold" pitchFamily="34" charset="-120"/>
              </a:rPr>
              <a:t>(e)(vii) Deficiencies in Securities</a:t>
            </a:r>
            <a:endParaRPr lang="en-US" sz="1850" b="1" dirty="0"/>
          </a:p>
        </p:txBody>
      </p:sp>
      <p:sp>
        <p:nvSpPr>
          <p:cNvPr id="6" name="Text 4"/>
          <p:cNvSpPr/>
          <p:nvPr/>
        </p:nvSpPr>
        <p:spPr>
          <a:xfrm>
            <a:off x="1420297" y="2299692"/>
            <a:ext cx="5798582" cy="1541859"/>
          </a:xfrm>
          <a:prstGeom prst="rect">
            <a:avLst/>
          </a:prstGeom>
          <a:noFill/>
          <a:ln/>
        </p:spPr>
        <p:txBody>
          <a:bodyPr wrap="square" lIns="0" tIns="0" rIns="0" bIns="0" rtlCol="0" anchor="t"/>
          <a:lstStyle/>
          <a:p>
            <a:pPr marL="0" indent="0" algn="just">
              <a:lnSpc>
                <a:spcPts val="2400"/>
              </a:lnSpc>
              <a:buNone/>
            </a:pPr>
            <a:r>
              <a:rPr lang="en-US" sz="1500" b="1" dirty="0">
                <a:solidFill>
                  <a:srgbClr val="FF0000"/>
                </a:solidFill>
                <a:latin typeface="Heebo" pitchFamily="34" charset="0"/>
                <a:ea typeface="Heebo" pitchFamily="34" charset="-122"/>
                <a:cs typeface="Heebo" pitchFamily="34" charset="-120"/>
              </a:rPr>
              <a:t>In respect of advances examined by you, have you come across cases of deficiencies, including in value of securities and inspection thereof or any other adverse features such as frequent/ unauthorized overdrawing beyond limits, inadequate insurance coverage, etc.?</a:t>
            </a:r>
            <a:endParaRPr lang="en-US" sz="1500" b="1" dirty="0">
              <a:solidFill>
                <a:srgbClr val="FF0000"/>
              </a:solidFill>
            </a:endParaRPr>
          </a:p>
        </p:txBody>
      </p:sp>
      <p:sp>
        <p:nvSpPr>
          <p:cNvPr id="7" name="Text 5"/>
          <p:cNvSpPr/>
          <p:nvPr/>
        </p:nvSpPr>
        <p:spPr>
          <a:xfrm>
            <a:off x="1420297" y="3957161"/>
            <a:ext cx="5798582" cy="925116"/>
          </a:xfrm>
          <a:prstGeom prst="rect">
            <a:avLst/>
          </a:prstGeom>
          <a:noFill/>
          <a:ln/>
        </p:spPr>
        <p:txBody>
          <a:bodyPr wrap="square" lIns="0" tIns="0" rIns="0" bIns="0" rtlCol="0" anchor="t"/>
          <a:lstStyle/>
          <a:p>
            <a:pPr marL="342900" indent="-342900">
              <a:lnSpc>
                <a:spcPts val="2400"/>
              </a:lnSpc>
              <a:buSzPct val="100000"/>
              <a:buChar char="•"/>
            </a:pPr>
            <a:r>
              <a:rPr lang="en-US" sz="1500" dirty="0">
                <a:solidFill>
                  <a:srgbClr val="4C4C4D"/>
                </a:solidFill>
                <a:latin typeface="Heebo" pitchFamily="34" charset="0"/>
                <a:ea typeface="Heebo" pitchFamily="34" charset="-122"/>
                <a:cs typeface="Heebo" pitchFamily="34" charset="-120"/>
              </a:rPr>
              <a:t>Identify any deficiencies in value of securities, frequent overdrawing, un-authorised overdrawing, inadequate insurance cover</a:t>
            </a:r>
            <a:endParaRPr lang="en-US" sz="1500" dirty="0"/>
          </a:p>
        </p:txBody>
      </p:sp>
      <p:sp>
        <p:nvSpPr>
          <p:cNvPr id="8" name="Text 6"/>
          <p:cNvSpPr/>
          <p:nvPr/>
        </p:nvSpPr>
        <p:spPr>
          <a:xfrm>
            <a:off x="1420297" y="4949666"/>
            <a:ext cx="5798582" cy="616744"/>
          </a:xfrm>
          <a:prstGeom prst="rect">
            <a:avLst/>
          </a:prstGeom>
          <a:noFill/>
          <a:ln/>
        </p:spPr>
        <p:txBody>
          <a:bodyPr wrap="square" lIns="0" tIns="0" rIns="0" bIns="0" rtlCol="0" anchor="t"/>
          <a:lstStyle/>
          <a:p>
            <a:pPr marL="342900" indent="-342900">
              <a:lnSpc>
                <a:spcPts val="2400"/>
              </a:lnSpc>
              <a:buSzPct val="100000"/>
              <a:buChar char="•"/>
            </a:pPr>
            <a:r>
              <a:rPr lang="en-US" sz="1500" dirty="0">
                <a:solidFill>
                  <a:srgbClr val="4C4C4D"/>
                </a:solidFill>
                <a:latin typeface="Heebo" pitchFamily="34" charset="0"/>
                <a:ea typeface="Heebo" pitchFamily="34" charset="-122"/>
                <a:cs typeface="Heebo" pitchFamily="34" charset="-120"/>
              </a:rPr>
              <a:t>Give detailed particulars of these accounts along with adverse features observed</a:t>
            </a:r>
            <a:endParaRPr lang="en-US" sz="1500" dirty="0"/>
          </a:p>
        </p:txBody>
      </p:sp>
      <p:sp>
        <p:nvSpPr>
          <p:cNvPr id="9" name="Text 7"/>
          <p:cNvSpPr/>
          <p:nvPr/>
        </p:nvSpPr>
        <p:spPr>
          <a:xfrm>
            <a:off x="1420297" y="5633799"/>
            <a:ext cx="5798582" cy="925116"/>
          </a:xfrm>
          <a:prstGeom prst="rect">
            <a:avLst/>
          </a:prstGeom>
          <a:noFill/>
          <a:ln/>
        </p:spPr>
        <p:txBody>
          <a:bodyPr wrap="square" lIns="0" tIns="0" rIns="0" bIns="0" rtlCol="0" anchor="t"/>
          <a:lstStyle/>
          <a:p>
            <a:pPr marL="342900" indent="-342900">
              <a:lnSpc>
                <a:spcPts val="2400"/>
              </a:lnSpc>
              <a:buSzPct val="100000"/>
              <a:buChar char="•"/>
            </a:pPr>
            <a:r>
              <a:rPr lang="en-US" sz="1500" dirty="0">
                <a:solidFill>
                  <a:srgbClr val="4C4C4D"/>
                </a:solidFill>
                <a:latin typeface="Heebo" pitchFamily="34" charset="0"/>
                <a:ea typeface="Heebo" pitchFamily="34" charset="-122"/>
                <a:cs typeface="Heebo" pitchFamily="34" charset="-120"/>
              </a:rPr>
              <a:t>Verify that there should not be major variation between stock/ book debts/ creditors figures being submitted in monthly statement and audited accounts, in case of cash credit limits</a:t>
            </a:r>
            <a:endParaRPr lang="en-US" sz="1500" dirty="0"/>
          </a:p>
        </p:txBody>
      </p:sp>
      <p:sp>
        <p:nvSpPr>
          <p:cNvPr id="10" name="Text 8"/>
          <p:cNvSpPr/>
          <p:nvPr/>
        </p:nvSpPr>
        <p:spPr>
          <a:xfrm>
            <a:off x="1420297" y="6626304"/>
            <a:ext cx="5798582" cy="925116"/>
          </a:xfrm>
          <a:prstGeom prst="rect">
            <a:avLst/>
          </a:prstGeom>
          <a:noFill/>
          <a:ln/>
        </p:spPr>
        <p:txBody>
          <a:bodyPr wrap="square" lIns="0" tIns="0" rIns="0" bIns="0" rtlCol="0" anchor="t"/>
          <a:lstStyle/>
          <a:p>
            <a:pPr marL="342900" indent="-342900">
              <a:lnSpc>
                <a:spcPts val="2400"/>
              </a:lnSpc>
              <a:buSzPct val="100000"/>
              <a:buChar char="•"/>
            </a:pPr>
            <a:r>
              <a:rPr lang="en-US" sz="1500" dirty="0">
                <a:solidFill>
                  <a:srgbClr val="4C4C4D"/>
                </a:solidFill>
                <a:latin typeface="Heebo" pitchFamily="34" charset="0"/>
                <a:ea typeface="Heebo" pitchFamily="34" charset="-122"/>
                <a:cs typeface="Heebo" pitchFamily="34" charset="-120"/>
              </a:rPr>
              <a:t>Comment on any material variation between both the figures, particularly at balance sheet date of the borrower without any justification</a:t>
            </a:r>
            <a:endParaRPr lang="en-US" sz="1500" dirty="0"/>
          </a:p>
        </p:txBody>
      </p:sp>
      <p:sp>
        <p:nvSpPr>
          <p:cNvPr id="11" name="Shape 9"/>
          <p:cNvSpPr/>
          <p:nvPr/>
        </p:nvSpPr>
        <p:spPr>
          <a:xfrm>
            <a:off x="7411641" y="1882854"/>
            <a:ext cx="433745" cy="433745"/>
          </a:xfrm>
          <a:prstGeom prst="roundRect">
            <a:avLst>
              <a:gd name="adj" fmla="val 6668"/>
            </a:avLst>
          </a:prstGeom>
          <a:solidFill>
            <a:srgbClr val="F2EEEE"/>
          </a:solidFill>
          <a:ln/>
        </p:spPr>
      </p:sp>
      <p:sp>
        <p:nvSpPr>
          <p:cNvPr id="12" name="Text 10"/>
          <p:cNvSpPr/>
          <p:nvPr/>
        </p:nvSpPr>
        <p:spPr>
          <a:xfrm>
            <a:off x="7483852" y="1918930"/>
            <a:ext cx="289203" cy="361474"/>
          </a:xfrm>
          <a:prstGeom prst="rect">
            <a:avLst/>
          </a:prstGeom>
          <a:noFill/>
          <a:ln/>
        </p:spPr>
        <p:txBody>
          <a:bodyPr wrap="none" lIns="0" tIns="0" rIns="0" bIns="0" rtlCol="0" anchor="t"/>
          <a:lstStyle/>
          <a:p>
            <a:pPr marL="0" indent="0" algn="ctr">
              <a:lnSpc>
                <a:spcPts val="2250"/>
              </a:lnSpc>
              <a:buNone/>
            </a:pPr>
            <a:r>
              <a:rPr lang="en-US" sz="2250" dirty="0">
                <a:solidFill>
                  <a:srgbClr val="4C4C4D"/>
                </a:solidFill>
                <a:latin typeface="Crimson Pro Semi Bold" pitchFamily="34" charset="0"/>
                <a:ea typeface="Crimson Pro Semi Bold" pitchFamily="34" charset="-122"/>
                <a:cs typeface="Crimson Pro Semi Bold" pitchFamily="34" charset="-120"/>
              </a:rPr>
              <a:t>2</a:t>
            </a:r>
            <a:endParaRPr lang="en-US" sz="2250" dirty="0"/>
          </a:p>
        </p:txBody>
      </p:sp>
      <p:sp>
        <p:nvSpPr>
          <p:cNvPr id="13" name="Text 11"/>
          <p:cNvSpPr/>
          <p:nvPr/>
        </p:nvSpPr>
        <p:spPr>
          <a:xfrm>
            <a:off x="8038148" y="1882854"/>
            <a:ext cx="3039070" cy="301228"/>
          </a:xfrm>
          <a:prstGeom prst="rect">
            <a:avLst/>
          </a:prstGeom>
          <a:noFill/>
          <a:ln/>
        </p:spPr>
        <p:txBody>
          <a:bodyPr wrap="none" lIns="0" tIns="0" rIns="0" bIns="0" rtlCol="0" anchor="t"/>
          <a:lstStyle/>
          <a:p>
            <a:pPr marL="0" indent="0">
              <a:lnSpc>
                <a:spcPts val="2350"/>
              </a:lnSpc>
              <a:buNone/>
            </a:pPr>
            <a:r>
              <a:rPr lang="en-US" sz="1850" b="1" dirty="0">
                <a:solidFill>
                  <a:srgbClr val="4C4C4D"/>
                </a:solidFill>
                <a:latin typeface="Crimson Pro Semi Bold" pitchFamily="34" charset="0"/>
                <a:ea typeface="Crimson Pro Semi Bold" pitchFamily="34" charset="-122"/>
                <a:cs typeface="Crimson Pro Semi Bold" pitchFamily="34" charset="-120"/>
              </a:rPr>
              <a:t>(e)(viii) Red-Flagged Accounts</a:t>
            </a:r>
            <a:endParaRPr lang="en-US" sz="1850" b="1" dirty="0"/>
          </a:p>
        </p:txBody>
      </p:sp>
      <p:sp>
        <p:nvSpPr>
          <p:cNvPr id="14" name="Text 12"/>
          <p:cNvSpPr/>
          <p:nvPr/>
        </p:nvSpPr>
        <p:spPr>
          <a:xfrm>
            <a:off x="8038148" y="2299692"/>
            <a:ext cx="5798582" cy="925116"/>
          </a:xfrm>
          <a:prstGeom prst="rect">
            <a:avLst/>
          </a:prstGeom>
          <a:noFill/>
          <a:ln/>
        </p:spPr>
        <p:txBody>
          <a:bodyPr wrap="square" lIns="0" tIns="0" rIns="0" bIns="0" rtlCol="0" anchor="t"/>
          <a:lstStyle/>
          <a:p>
            <a:pPr marL="0" indent="0" algn="just">
              <a:lnSpc>
                <a:spcPts val="2400"/>
              </a:lnSpc>
              <a:buNone/>
            </a:pPr>
            <a:r>
              <a:rPr lang="en-US" sz="1500" b="1" dirty="0">
                <a:solidFill>
                  <a:srgbClr val="FF0000"/>
                </a:solidFill>
                <a:latin typeface="Heebo" pitchFamily="34" charset="0"/>
                <a:ea typeface="Heebo" pitchFamily="34" charset="-122"/>
                <a:cs typeface="Heebo" pitchFamily="34" charset="-120"/>
              </a:rPr>
              <a:t>Whether the branch has any red-flagged account? If yes, whether any deviations were observed related to compliance of bank's policy related with Red Flag Accounts?</a:t>
            </a:r>
            <a:endParaRPr lang="en-US" sz="1500" b="1" dirty="0">
              <a:solidFill>
                <a:srgbClr val="FF0000"/>
              </a:solidFill>
            </a:endParaRPr>
          </a:p>
        </p:txBody>
      </p:sp>
      <p:sp>
        <p:nvSpPr>
          <p:cNvPr id="15" name="Text 13"/>
          <p:cNvSpPr/>
          <p:nvPr/>
        </p:nvSpPr>
        <p:spPr>
          <a:xfrm>
            <a:off x="8038148" y="3340418"/>
            <a:ext cx="5798582" cy="308372"/>
          </a:xfrm>
          <a:prstGeom prst="rect">
            <a:avLst/>
          </a:prstGeom>
          <a:noFill/>
          <a:ln/>
        </p:spPr>
        <p:txBody>
          <a:bodyPr wrap="none" lIns="0" tIns="0" rIns="0" bIns="0" rtlCol="0" anchor="t"/>
          <a:lstStyle/>
          <a:p>
            <a:pPr marL="342900" indent="-342900">
              <a:lnSpc>
                <a:spcPts val="2400"/>
              </a:lnSpc>
              <a:buSzPct val="100000"/>
              <a:buChar char="•"/>
            </a:pPr>
            <a:r>
              <a:rPr lang="en-US" sz="1500" dirty="0">
                <a:solidFill>
                  <a:srgbClr val="4C4C4D"/>
                </a:solidFill>
                <a:latin typeface="Heebo" pitchFamily="34" charset="0"/>
                <a:ea typeface="Heebo" pitchFamily="34" charset="-122"/>
                <a:cs typeface="Heebo" pitchFamily="34" charset="-120"/>
              </a:rPr>
              <a:t>Obtain bank policy on Red Flag of accounts</a:t>
            </a:r>
            <a:endParaRPr lang="en-US" sz="1500" dirty="0"/>
          </a:p>
        </p:txBody>
      </p:sp>
      <p:sp>
        <p:nvSpPr>
          <p:cNvPr id="16" name="Text 14"/>
          <p:cNvSpPr/>
          <p:nvPr/>
        </p:nvSpPr>
        <p:spPr>
          <a:xfrm>
            <a:off x="8038148" y="3716179"/>
            <a:ext cx="5798582" cy="616744"/>
          </a:xfrm>
          <a:prstGeom prst="rect">
            <a:avLst/>
          </a:prstGeom>
          <a:noFill/>
          <a:ln/>
        </p:spPr>
        <p:txBody>
          <a:bodyPr wrap="square" lIns="0" tIns="0" rIns="0" bIns="0" rtlCol="0" anchor="t"/>
          <a:lstStyle/>
          <a:p>
            <a:pPr marL="342900" indent="-342900">
              <a:lnSpc>
                <a:spcPts val="2400"/>
              </a:lnSpc>
              <a:buSzPct val="100000"/>
              <a:buChar char="•"/>
            </a:pPr>
            <a:r>
              <a:rPr lang="en-US" sz="1500" dirty="0">
                <a:solidFill>
                  <a:srgbClr val="4C4C4D"/>
                </a:solidFill>
                <a:latin typeface="Heebo" pitchFamily="34" charset="0"/>
                <a:ea typeface="Heebo" pitchFamily="34" charset="-122"/>
                <a:cs typeface="Heebo" pitchFamily="34" charset="-120"/>
              </a:rPr>
              <a:t>Review Framework for dealing with loan frauds from the RBI website</a:t>
            </a:r>
            <a:endParaRPr lang="en-US" sz="1500" dirty="0"/>
          </a:p>
        </p:txBody>
      </p:sp>
      <p:sp>
        <p:nvSpPr>
          <p:cNvPr id="17" name="Text 15"/>
          <p:cNvSpPr/>
          <p:nvPr/>
        </p:nvSpPr>
        <p:spPr>
          <a:xfrm>
            <a:off x="8038148" y="4400312"/>
            <a:ext cx="5798582" cy="616744"/>
          </a:xfrm>
          <a:prstGeom prst="rect">
            <a:avLst/>
          </a:prstGeom>
          <a:noFill/>
          <a:ln/>
        </p:spPr>
        <p:txBody>
          <a:bodyPr wrap="square" lIns="0" tIns="0" rIns="0" bIns="0" rtlCol="0" anchor="t"/>
          <a:lstStyle/>
          <a:p>
            <a:pPr marL="342900" indent="-342900">
              <a:lnSpc>
                <a:spcPts val="2400"/>
              </a:lnSpc>
              <a:buSzPct val="100000"/>
              <a:buChar char="•"/>
            </a:pPr>
            <a:r>
              <a:rPr lang="en-US" sz="1500" dirty="0">
                <a:solidFill>
                  <a:srgbClr val="4C4C4D"/>
                </a:solidFill>
                <a:latin typeface="Heebo" pitchFamily="34" charset="0"/>
                <a:ea typeface="Heebo" pitchFamily="34" charset="-122"/>
                <a:cs typeface="Heebo" pitchFamily="34" charset="-120"/>
              </a:rPr>
              <a:t>Perform review for such red flags independently also to the extent information is available</a:t>
            </a:r>
            <a:endParaRPr lang="en-US" sz="150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827377"/>
          </a:xfrm>
          <a:prstGeom prst="rect">
            <a:avLst/>
          </a:prstGeom>
        </p:spPr>
      </p:pic>
      <p:sp>
        <p:nvSpPr>
          <p:cNvPr id="4" name="Shape 1"/>
          <p:cNvSpPr/>
          <p:nvPr/>
        </p:nvSpPr>
        <p:spPr>
          <a:xfrm>
            <a:off x="678538" y="3810510"/>
            <a:ext cx="6410563" cy="3112889"/>
          </a:xfrm>
          <a:prstGeom prst="roundRect">
            <a:avLst>
              <a:gd name="adj" fmla="val 1090"/>
            </a:avLst>
          </a:prstGeom>
          <a:solidFill>
            <a:srgbClr val="F2EEEE"/>
          </a:solidFill>
          <a:ln/>
        </p:spPr>
      </p:sp>
      <p:sp>
        <p:nvSpPr>
          <p:cNvPr id="5" name="Text 2"/>
          <p:cNvSpPr/>
          <p:nvPr/>
        </p:nvSpPr>
        <p:spPr>
          <a:xfrm>
            <a:off x="904637" y="4036609"/>
            <a:ext cx="2827377" cy="353378"/>
          </a:xfrm>
          <a:prstGeom prst="rect">
            <a:avLst/>
          </a:prstGeom>
          <a:noFill/>
          <a:ln/>
        </p:spPr>
        <p:txBody>
          <a:bodyPr wrap="none" lIns="0" tIns="0" rIns="0" bIns="0" rtlCol="0" anchor="t"/>
          <a:lstStyle/>
          <a:p>
            <a:pPr marL="0" indent="0">
              <a:lnSpc>
                <a:spcPts val="2750"/>
              </a:lnSpc>
              <a:buNone/>
            </a:pPr>
            <a:r>
              <a:rPr lang="en-US" sz="2800" b="1" dirty="0">
                <a:solidFill>
                  <a:srgbClr val="FF0000"/>
                </a:solidFill>
                <a:latin typeface="Crimson Pro Semi Bold" pitchFamily="34" charset="0"/>
                <a:ea typeface="Crimson Pro Semi Bold" pitchFamily="34" charset="-122"/>
                <a:cs typeface="Crimson Pro Semi Bold" pitchFamily="34" charset="-120"/>
              </a:rPr>
              <a:t>Independent Reports</a:t>
            </a:r>
            <a:endParaRPr lang="en-US" sz="2800" b="1" dirty="0">
              <a:solidFill>
                <a:srgbClr val="FF0000"/>
              </a:solidFill>
            </a:endParaRPr>
          </a:p>
        </p:txBody>
      </p:sp>
      <p:sp>
        <p:nvSpPr>
          <p:cNvPr id="6" name="Text 3"/>
          <p:cNvSpPr/>
          <p:nvPr/>
        </p:nvSpPr>
        <p:spPr>
          <a:xfrm>
            <a:off x="904637" y="4525599"/>
            <a:ext cx="5958364" cy="1447800"/>
          </a:xfrm>
          <a:prstGeom prst="rect">
            <a:avLst/>
          </a:prstGeom>
          <a:noFill/>
          <a:ln/>
        </p:spPr>
        <p:txBody>
          <a:bodyPr wrap="square" lIns="0" tIns="0" rIns="0" bIns="0" rtlCol="0" anchor="t"/>
          <a:lstStyle/>
          <a:p>
            <a:pPr marL="0" indent="0" algn="just">
              <a:lnSpc>
                <a:spcPts val="2800"/>
              </a:lnSpc>
              <a:buNone/>
            </a:pPr>
            <a:r>
              <a:rPr lang="en-US" sz="1750" dirty="0">
                <a:latin typeface="Heebo" pitchFamily="34" charset="0"/>
                <a:ea typeface="Heebo" pitchFamily="34" charset="-122"/>
                <a:cs typeface="Heebo" pitchFamily="34" charset="-120"/>
              </a:rPr>
              <a:t>LFAR is not a substitute for the Statutory Audit Report and are two independent and different Audit Reports, hence cross-referencing for any comments or qualifications should not be done.</a:t>
            </a:r>
            <a:endParaRPr lang="en-US" sz="1750" dirty="0"/>
          </a:p>
        </p:txBody>
      </p:sp>
      <p:sp>
        <p:nvSpPr>
          <p:cNvPr id="7" name="Shape 4"/>
          <p:cNvSpPr/>
          <p:nvPr/>
        </p:nvSpPr>
        <p:spPr>
          <a:xfrm>
            <a:off x="7315200" y="3810510"/>
            <a:ext cx="6410563" cy="3112889"/>
          </a:xfrm>
          <a:prstGeom prst="roundRect">
            <a:avLst>
              <a:gd name="adj" fmla="val 1090"/>
            </a:avLst>
          </a:prstGeom>
          <a:solidFill>
            <a:srgbClr val="F2EEEE"/>
          </a:solidFill>
          <a:ln/>
        </p:spPr>
      </p:sp>
      <p:sp>
        <p:nvSpPr>
          <p:cNvPr id="8" name="Text 5"/>
          <p:cNvSpPr/>
          <p:nvPr/>
        </p:nvSpPr>
        <p:spPr>
          <a:xfrm>
            <a:off x="7541300" y="4036609"/>
            <a:ext cx="3714631" cy="353378"/>
          </a:xfrm>
          <a:prstGeom prst="rect">
            <a:avLst/>
          </a:prstGeom>
          <a:noFill/>
          <a:ln/>
        </p:spPr>
        <p:txBody>
          <a:bodyPr wrap="none" lIns="0" tIns="0" rIns="0" bIns="0" rtlCol="0" anchor="t"/>
          <a:lstStyle/>
          <a:p>
            <a:pPr marL="0" indent="0">
              <a:lnSpc>
                <a:spcPts val="2750"/>
              </a:lnSpc>
              <a:buNone/>
            </a:pPr>
            <a:r>
              <a:rPr lang="en-US" sz="2800" b="1" dirty="0">
                <a:solidFill>
                  <a:srgbClr val="FF0000"/>
                </a:solidFill>
                <a:latin typeface="Crimson Pro Semi Bold" pitchFamily="34" charset="0"/>
                <a:ea typeface="Crimson Pro Semi Bold" pitchFamily="34" charset="-122"/>
                <a:cs typeface="Crimson Pro Semi Bold" pitchFamily="34" charset="-120"/>
              </a:rPr>
              <a:t>Impact on Financial Statements</a:t>
            </a:r>
            <a:endParaRPr lang="en-US" sz="2800" b="1" dirty="0">
              <a:solidFill>
                <a:srgbClr val="FF0000"/>
              </a:solidFill>
            </a:endParaRPr>
          </a:p>
        </p:txBody>
      </p:sp>
      <p:sp>
        <p:nvSpPr>
          <p:cNvPr id="9" name="Text 6"/>
          <p:cNvSpPr/>
          <p:nvPr/>
        </p:nvSpPr>
        <p:spPr>
          <a:xfrm>
            <a:off x="7541300" y="4525599"/>
            <a:ext cx="5958364" cy="2171700"/>
          </a:xfrm>
          <a:prstGeom prst="rect">
            <a:avLst/>
          </a:prstGeom>
          <a:noFill/>
          <a:ln/>
        </p:spPr>
        <p:txBody>
          <a:bodyPr wrap="square" lIns="0" tIns="0" rIns="0" bIns="0" rtlCol="0" anchor="t"/>
          <a:lstStyle/>
          <a:p>
            <a:pPr marL="0" indent="0" algn="just">
              <a:lnSpc>
                <a:spcPts val="2800"/>
              </a:lnSpc>
              <a:buNone/>
            </a:pPr>
            <a:r>
              <a:rPr lang="en-US" sz="1750" dirty="0">
                <a:latin typeface="Heebo" pitchFamily="34" charset="0"/>
                <a:ea typeface="Heebo" pitchFamily="34" charset="-122"/>
                <a:cs typeface="Heebo" pitchFamily="34" charset="-120"/>
              </a:rPr>
              <a:t>Based on audit, if any matter having impact on true and fair view of financial statements or warrants adding qualification/Matter of emphasis in Auditor's Report (for e.g. non classification of account as NPA/ under-provision for advances)than mere reference of same in LFAR is not sufficient.</a:t>
            </a:r>
            <a:endParaRPr lang="en-US" sz="1750" dirty="0"/>
          </a:p>
        </p:txBody>
      </p:sp>
      <p:sp>
        <p:nvSpPr>
          <p:cNvPr id="10" name="Rectangle 9">
            <a:extLst>
              <a:ext uri="{FF2B5EF4-FFF2-40B4-BE49-F238E27FC236}">
                <a16:creationId xmlns:a16="http://schemas.microsoft.com/office/drawing/2014/main" xmlns="" id="{15F8BF6B-7123-F22F-8376-50BECF01D8F1}"/>
              </a:ext>
            </a:extLst>
          </p:cNvPr>
          <p:cNvSpPr/>
          <p:nvPr/>
        </p:nvSpPr>
        <p:spPr>
          <a:xfrm>
            <a:off x="385590" y="738130"/>
            <a:ext cx="5089793" cy="1575412"/>
          </a:xfrm>
          <a:prstGeom prst="rect">
            <a:avLst/>
          </a:prstGeom>
          <a:solidFill>
            <a:srgbClr val="0B6F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Text 0"/>
          <p:cNvSpPr/>
          <p:nvPr/>
        </p:nvSpPr>
        <p:spPr>
          <a:xfrm>
            <a:off x="165377" y="983133"/>
            <a:ext cx="7663101" cy="706874"/>
          </a:xfrm>
          <a:prstGeom prst="rect">
            <a:avLst/>
          </a:prstGeom>
          <a:noFill/>
          <a:ln/>
        </p:spPr>
        <p:txBody>
          <a:bodyPr wrap="none" lIns="0" tIns="0" rIns="0" bIns="0" rtlCol="0" anchor="t"/>
          <a:lstStyle/>
          <a:p>
            <a:pPr marL="0" indent="0">
              <a:lnSpc>
                <a:spcPts val="5550"/>
              </a:lnSpc>
              <a:buNone/>
            </a:pPr>
            <a:r>
              <a:rPr lang="en-US" sz="4450" b="1" dirty="0">
                <a:latin typeface="Crimson Pro Semi Bold" pitchFamily="34" charset="0"/>
                <a:ea typeface="Crimson Pro Semi Bold" pitchFamily="34" charset="-122"/>
                <a:cs typeface="Crimson Pro Semi Bold" pitchFamily="34" charset="-120"/>
              </a:rPr>
              <a:t>LFAR and Statutory Audit Report</a:t>
            </a:r>
            <a:endParaRPr lang="en-US" sz="4450" b="1"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name="Slide 35">
    <p:spTree>
      <p:nvGrpSpPr>
        <p:cNvPr id="1" name=""/>
        <p:cNvGrpSpPr/>
        <p:nvPr/>
      </p:nvGrpSpPr>
      <p:grpSpPr>
        <a:xfrm>
          <a:off x="0" y="0"/>
          <a:ext cx="0" cy="0"/>
          <a:chOff x="0" y="0"/>
          <a:chExt cx="0" cy="0"/>
        </a:xfrm>
      </p:grpSpPr>
      <p:sp>
        <p:nvSpPr>
          <p:cNvPr id="2" name="Text 0"/>
          <p:cNvSpPr/>
          <p:nvPr/>
        </p:nvSpPr>
        <p:spPr>
          <a:xfrm>
            <a:off x="793790" y="1593056"/>
            <a:ext cx="5670590" cy="708779"/>
          </a:xfrm>
          <a:prstGeom prst="rect">
            <a:avLst/>
          </a:prstGeom>
          <a:noFill/>
          <a:ln/>
        </p:spPr>
        <p:txBody>
          <a:bodyPr wrap="none" lIns="0" tIns="0" rIns="0" bIns="0" rtlCol="0" anchor="t"/>
          <a:lstStyle/>
          <a:p>
            <a:pPr marL="0" indent="0">
              <a:lnSpc>
                <a:spcPts val="5550"/>
              </a:lnSpc>
              <a:buNone/>
            </a:pPr>
            <a:r>
              <a:rPr lang="en-US" sz="4450" dirty="0">
                <a:solidFill>
                  <a:srgbClr val="152D47"/>
                </a:solidFill>
                <a:latin typeface="Crimson Pro Semi Bold" pitchFamily="34" charset="0"/>
                <a:ea typeface="Crimson Pro Semi Bold" pitchFamily="34" charset="-122"/>
                <a:cs typeface="Crimson Pro Semi Bold" pitchFamily="34" charset="-120"/>
              </a:rPr>
              <a:t>I – Assets - 5. Advances</a:t>
            </a:r>
            <a:endParaRPr lang="en-US" sz="4450" dirty="0"/>
          </a:p>
        </p:txBody>
      </p:sp>
      <p:sp>
        <p:nvSpPr>
          <p:cNvPr id="3" name="Text 1"/>
          <p:cNvSpPr/>
          <p:nvPr/>
        </p:nvSpPr>
        <p:spPr>
          <a:xfrm>
            <a:off x="793790" y="2868811"/>
            <a:ext cx="4451509" cy="354330"/>
          </a:xfrm>
          <a:prstGeom prst="rect">
            <a:avLst/>
          </a:prstGeom>
          <a:noFill/>
          <a:ln/>
        </p:spPr>
        <p:txBody>
          <a:bodyPr wrap="none" lIns="0" tIns="0" rIns="0" bIns="0" rtlCol="0" anchor="t"/>
          <a:lstStyle/>
          <a:p>
            <a:pPr marL="0" indent="0">
              <a:lnSpc>
                <a:spcPts val="2750"/>
              </a:lnSpc>
              <a:buNone/>
            </a:pPr>
            <a:r>
              <a:rPr lang="en-US" sz="2200" b="1" dirty="0">
                <a:solidFill>
                  <a:srgbClr val="152D47"/>
                </a:solidFill>
                <a:latin typeface="Crimson Pro Semi Bold" pitchFamily="34" charset="0"/>
                <a:ea typeface="Crimson Pro Semi Bold" pitchFamily="34" charset="-122"/>
                <a:cs typeface="Crimson Pro Semi Bold" pitchFamily="34" charset="-120"/>
              </a:rPr>
              <a:t>(e)(ix) Top 5 Standard Large Advances</a:t>
            </a:r>
            <a:endParaRPr lang="en-US" sz="2200" b="1" dirty="0"/>
          </a:p>
        </p:txBody>
      </p:sp>
      <p:sp>
        <p:nvSpPr>
          <p:cNvPr id="4" name="Text 2"/>
          <p:cNvSpPr/>
          <p:nvPr/>
        </p:nvSpPr>
        <p:spPr>
          <a:xfrm>
            <a:off x="793790" y="3449955"/>
            <a:ext cx="6244709" cy="1088708"/>
          </a:xfrm>
          <a:prstGeom prst="rect">
            <a:avLst/>
          </a:prstGeom>
          <a:noFill/>
          <a:ln/>
        </p:spPr>
        <p:txBody>
          <a:bodyPr wrap="square" lIns="0" tIns="0" rIns="0" bIns="0" rtlCol="0" anchor="t"/>
          <a:lstStyle/>
          <a:p>
            <a:pPr marL="0" indent="0" algn="just">
              <a:lnSpc>
                <a:spcPts val="2850"/>
              </a:lnSpc>
              <a:buNone/>
            </a:pPr>
            <a:r>
              <a:rPr lang="en-US" sz="1750" b="1" dirty="0">
                <a:solidFill>
                  <a:srgbClr val="FF0000"/>
                </a:solidFill>
                <a:latin typeface="Heebo" pitchFamily="34" charset="0"/>
                <a:ea typeface="Heebo" pitchFamily="34" charset="-122"/>
                <a:cs typeface="Heebo" pitchFamily="34" charset="-120"/>
              </a:rPr>
              <a:t>Comment on adverse features considered significant in top 5 standard large advances and which need management's attention.</a:t>
            </a:r>
            <a:endParaRPr lang="en-US" sz="1750" b="1" dirty="0">
              <a:solidFill>
                <a:srgbClr val="FF0000"/>
              </a:solidFill>
            </a:endParaRPr>
          </a:p>
        </p:txBody>
      </p:sp>
      <p:sp>
        <p:nvSpPr>
          <p:cNvPr id="5" name="Text 3"/>
          <p:cNvSpPr/>
          <p:nvPr/>
        </p:nvSpPr>
        <p:spPr>
          <a:xfrm>
            <a:off x="793790" y="4742736"/>
            <a:ext cx="6244709" cy="1088708"/>
          </a:xfrm>
          <a:prstGeom prst="rect">
            <a:avLst/>
          </a:prstGeom>
          <a:noFill/>
          <a:ln/>
        </p:spPr>
        <p:txBody>
          <a:bodyPr wrap="square" lIns="0" tIns="0" rIns="0" bIns="0" rtlCol="0" anchor="t"/>
          <a:lstStyle/>
          <a:p>
            <a:pPr marL="342900" indent="-342900">
              <a:lnSpc>
                <a:spcPts val="2850"/>
              </a:lnSpc>
              <a:buSzPct val="100000"/>
              <a:buChar char="•"/>
            </a:pPr>
            <a:r>
              <a:rPr lang="en-US" sz="1750" dirty="0">
                <a:solidFill>
                  <a:srgbClr val="4C4C4D"/>
                </a:solidFill>
                <a:latin typeface="Heebo" pitchFamily="34" charset="0"/>
                <a:ea typeface="Heebo" pitchFamily="34" charset="-122"/>
                <a:cs typeface="Heebo" pitchFamily="34" charset="-120"/>
              </a:rPr>
              <a:t>Consider such accounts and report separately here even if the same has been reported in other clauses. Indicate the % to the total advances in such cases.</a:t>
            </a:r>
            <a:endParaRPr lang="en-US" sz="1750" dirty="0"/>
          </a:p>
        </p:txBody>
      </p:sp>
      <p:sp>
        <p:nvSpPr>
          <p:cNvPr id="6" name="Text 4"/>
          <p:cNvSpPr/>
          <p:nvPr/>
        </p:nvSpPr>
        <p:spPr>
          <a:xfrm>
            <a:off x="7599521" y="2868811"/>
            <a:ext cx="3771900" cy="354330"/>
          </a:xfrm>
          <a:prstGeom prst="rect">
            <a:avLst/>
          </a:prstGeom>
          <a:noFill/>
          <a:ln/>
        </p:spPr>
        <p:txBody>
          <a:bodyPr wrap="none" lIns="0" tIns="0" rIns="0" bIns="0" rtlCol="0" anchor="t"/>
          <a:lstStyle/>
          <a:p>
            <a:pPr marL="0" indent="0">
              <a:lnSpc>
                <a:spcPts val="2750"/>
              </a:lnSpc>
              <a:buNone/>
            </a:pPr>
            <a:r>
              <a:rPr lang="en-US" sz="2200" b="1" dirty="0">
                <a:solidFill>
                  <a:srgbClr val="152D47"/>
                </a:solidFill>
                <a:latin typeface="Crimson Pro Semi Bold" pitchFamily="34" charset="0"/>
                <a:ea typeface="Crimson Pro Semi Bold" pitchFamily="34" charset="-122"/>
                <a:cs typeface="Crimson Pro Semi Bold" pitchFamily="34" charset="-120"/>
              </a:rPr>
              <a:t>(e)(x) Leasing Finance Activities</a:t>
            </a:r>
            <a:endParaRPr lang="en-US" sz="2200" b="1" dirty="0"/>
          </a:p>
        </p:txBody>
      </p:sp>
      <p:sp>
        <p:nvSpPr>
          <p:cNvPr id="7" name="Text 5"/>
          <p:cNvSpPr/>
          <p:nvPr/>
        </p:nvSpPr>
        <p:spPr>
          <a:xfrm>
            <a:off x="7599521" y="3449955"/>
            <a:ext cx="6244709" cy="2177415"/>
          </a:xfrm>
          <a:prstGeom prst="rect">
            <a:avLst/>
          </a:prstGeom>
          <a:noFill/>
          <a:ln/>
        </p:spPr>
        <p:txBody>
          <a:bodyPr wrap="square" lIns="0" tIns="0" rIns="0" bIns="0" rtlCol="0" anchor="t"/>
          <a:lstStyle/>
          <a:p>
            <a:pPr marL="0" indent="0" algn="just">
              <a:lnSpc>
                <a:spcPts val="2850"/>
              </a:lnSpc>
              <a:buNone/>
            </a:pPr>
            <a:r>
              <a:rPr lang="en-US" sz="1750" b="1" dirty="0">
                <a:solidFill>
                  <a:srgbClr val="FF0000"/>
                </a:solidFill>
                <a:latin typeface="Heebo" pitchFamily="34" charset="0"/>
                <a:ea typeface="Heebo" pitchFamily="34" charset="-122"/>
                <a:cs typeface="Heebo" pitchFamily="34" charset="-120"/>
              </a:rPr>
              <a:t>In respect of leasing finance activities, has the branch complied with the guidelines issued by the controlling authorities of the bank relating to security creation, asset inspection, insurance, etc.? Has the branch complied with the accounting norms prescribed by the controlling authorities of the bank relating to such leasing activities?</a:t>
            </a:r>
            <a:endParaRPr lang="en-US" sz="1750" b="1" dirty="0">
              <a:solidFill>
                <a:srgbClr val="FF0000"/>
              </a:solidFill>
            </a:endParaRPr>
          </a:p>
        </p:txBody>
      </p:sp>
      <p:sp>
        <p:nvSpPr>
          <p:cNvPr id="8" name="Text 6"/>
          <p:cNvSpPr/>
          <p:nvPr/>
        </p:nvSpPr>
        <p:spPr>
          <a:xfrm>
            <a:off x="7599521" y="5831443"/>
            <a:ext cx="6244709" cy="725805"/>
          </a:xfrm>
          <a:prstGeom prst="rect">
            <a:avLst/>
          </a:prstGeom>
          <a:noFill/>
          <a:ln/>
        </p:spPr>
        <p:txBody>
          <a:bodyPr wrap="square" lIns="0" tIns="0" rIns="0" bIns="0" rtlCol="0" anchor="t"/>
          <a:lstStyle/>
          <a:p>
            <a:pPr marL="342900" indent="-342900">
              <a:lnSpc>
                <a:spcPts val="2850"/>
              </a:lnSpc>
              <a:buSzPct val="100000"/>
              <a:buChar char="•"/>
            </a:pPr>
            <a:r>
              <a:rPr lang="en-US" sz="1750" dirty="0">
                <a:solidFill>
                  <a:srgbClr val="4C4C4D"/>
                </a:solidFill>
                <a:latin typeface="Heebo" pitchFamily="34" charset="0"/>
                <a:ea typeface="Heebo" pitchFamily="34" charset="-122"/>
                <a:cs typeface="Heebo" pitchFamily="34" charset="-120"/>
              </a:rPr>
              <a:t>Verify whether prescribed guidelines on noted issues and comment if there is any deviation.</a:t>
            </a:r>
            <a:endParaRPr lang="en-US" sz="175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name="Slide 36">
    <p:spTree>
      <p:nvGrpSpPr>
        <p:cNvPr id="1" name=""/>
        <p:cNvGrpSpPr/>
        <p:nvPr/>
      </p:nvGrpSpPr>
      <p:grpSpPr>
        <a:xfrm>
          <a:off x="0" y="0"/>
          <a:ext cx="0" cy="0"/>
          <a:chOff x="0" y="0"/>
          <a:chExt cx="0" cy="0"/>
        </a:xfrm>
      </p:grpSpPr>
      <p:sp>
        <p:nvSpPr>
          <p:cNvPr id="2" name="Text 0"/>
          <p:cNvSpPr/>
          <p:nvPr/>
        </p:nvSpPr>
        <p:spPr>
          <a:xfrm>
            <a:off x="793790" y="736759"/>
            <a:ext cx="10252710" cy="708779"/>
          </a:xfrm>
          <a:prstGeom prst="rect">
            <a:avLst/>
          </a:prstGeom>
          <a:noFill/>
          <a:ln/>
        </p:spPr>
        <p:txBody>
          <a:bodyPr wrap="none" lIns="0" tIns="0" rIns="0" bIns="0" rtlCol="0" anchor="t"/>
          <a:lstStyle/>
          <a:p>
            <a:pPr marL="0" indent="0" algn="just">
              <a:lnSpc>
                <a:spcPts val="5550"/>
              </a:lnSpc>
              <a:buNone/>
            </a:pPr>
            <a:r>
              <a:rPr lang="en-US" sz="4450" dirty="0">
                <a:solidFill>
                  <a:srgbClr val="152D47"/>
                </a:solidFill>
                <a:latin typeface="Crimson Pro Semi Bold" pitchFamily="34" charset="0"/>
                <a:ea typeface="Crimson Pro Semi Bold" pitchFamily="34" charset="-122"/>
                <a:cs typeface="Crimson Pro Semi Bold" pitchFamily="34" charset="-120"/>
              </a:rPr>
              <a:t>I – Assets - 5. Advances General Instructions</a:t>
            </a:r>
            <a:endParaRPr lang="en-US" sz="4450" dirty="0"/>
          </a:p>
        </p:txBody>
      </p:sp>
      <p:sp>
        <p:nvSpPr>
          <p:cNvPr id="3" name="Shape 1"/>
          <p:cNvSpPr/>
          <p:nvPr/>
        </p:nvSpPr>
        <p:spPr>
          <a:xfrm>
            <a:off x="793790" y="1899166"/>
            <a:ext cx="6408063" cy="5593556"/>
          </a:xfrm>
          <a:prstGeom prst="roundRect">
            <a:avLst>
              <a:gd name="adj" fmla="val 608"/>
            </a:avLst>
          </a:prstGeom>
          <a:solidFill>
            <a:srgbClr val="F2EEEE"/>
          </a:solidFill>
          <a:ln/>
        </p:spPr>
      </p:sp>
      <p:sp>
        <p:nvSpPr>
          <p:cNvPr id="4" name="Text 2"/>
          <p:cNvSpPr/>
          <p:nvPr/>
        </p:nvSpPr>
        <p:spPr>
          <a:xfrm>
            <a:off x="1020604" y="2125980"/>
            <a:ext cx="3273743" cy="354330"/>
          </a:xfrm>
          <a:prstGeom prst="rect">
            <a:avLst/>
          </a:prstGeom>
          <a:noFill/>
          <a:ln/>
        </p:spPr>
        <p:txBody>
          <a:bodyPr wrap="none" lIns="0" tIns="0" rIns="0" bIns="0" rtlCol="0" anchor="t"/>
          <a:lstStyle/>
          <a:p>
            <a:pPr marL="0" indent="0" algn="just">
              <a:lnSpc>
                <a:spcPts val="2750"/>
              </a:lnSpc>
              <a:buNone/>
            </a:pPr>
            <a:r>
              <a:rPr lang="en-US" sz="2200" b="1" dirty="0">
                <a:solidFill>
                  <a:srgbClr val="4C4C4D"/>
                </a:solidFill>
                <a:latin typeface="Crimson Pro Semi Bold" pitchFamily="34" charset="0"/>
                <a:ea typeface="Crimson Pro Semi Bold" pitchFamily="34" charset="-122"/>
                <a:cs typeface="Crimson Pro Semi Bold" pitchFamily="34" charset="-120"/>
              </a:rPr>
              <a:t>(f)(i)(a) Asset Classification</a:t>
            </a:r>
            <a:endParaRPr lang="en-US" sz="2200" b="1" dirty="0"/>
          </a:p>
        </p:txBody>
      </p:sp>
      <p:sp>
        <p:nvSpPr>
          <p:cNvPr id="5" name="Text 3"/>
          <p:cNvSpPr/>
          <p:nvPr/>
        </p:nvSpPr>
        <p:spPr>
          <a:xfrm>
            <a:off x="1020604" y="2616398"/>
            <a:ext cx="5954435" cy="1088708"/>
          </a:xfrm>
          <a:prstGeom prst="rect">
            <a:avLst/>
          </a:prstGeom>
          <a:noFill/>
          <a:ln/>
        </p:spPr>
        <p:txBody>
          <a:bodyPr wrap="square" lIns="0" tIns="0" rIns="0" bIns="0" rtlCol="0" anchor="t"/>
          <a:lstStyle/>
          <a:p>
            <a:pPr marL="0" indent="0" algn="just">
              <a:lnSpc>
                <a:spcPts val="2850"/>
              </a:lnSpc>
              <a:buNone/>
            </a:pPr>
            <a:r>
              <a:rPr lang="en-US" sz="1750" b="1" dirty="0">
                <a:solidFill>
                  <a:srgbClr val="FF0000"/>
                </a:solidFill>
                <a:latin typeface="Heebo" pitchFamily="34" charset="0"/>
                <a:ea typeface="Heebo" pitchFamily="34" charset="-122"/>
                <a:cs typeface="Heebo" pitchFamily="34" charset="-120"/>
              </a:rPr>
              <a:t>Has the branch identified and classified advances into standard / substandard / doubtful / loss assets through the computer system, without manual intervention?</a:t>
            </a:r>
            <a:endParaRPr lang="en-US" sz="1750" b="1" dirty="0">
              <a:solidFill>
                <a:srgbClr val="FF0000"/>
              </a:solidFill>
            </a:endParaRPr>
          </a:p>
        </p:txBody>
      </p:sp>
      <p:sp>
        <p:nvSpPr>
          <p:cNvPr id="6" name="Text 4"/>
          <p:cNvSpPr/>
          <p:nvPr/>
        </p:nvSpPr>
        <p:spPr>
          <a:xfrm>
            <a:off x="1020604" y="3841194"/>
            <a:ext cx="5954435" cy="725805"/>
          </a:xfrm>
          <a:prstGeom prst="rect">
            <a:avLst/>
          </a:prstGeom>
          <a:noFill/>
          <a:ln/>
        </p:spPr>
        <p:txBody>
          <a:bodyPr wrap="square" lIns="0" tIns="0" rIns="0" bIns="0" rtlCol="0" anchor="t"/>
          <a:lstStyle/>
          <a:p>
            <a:pPr marL="342900" indent="-342900" algn="just">
              <a:lnSpc>
                <a:spcPts val="2850"/>
              </a:lnSpc>
              <a:buSzPct val="100000"/>
              <a:buChar char="•"/>
            </a:pPr>
            <a:r>
              <a:rPr lang="en-US" sz="1750" dirty="0">
                <a:solidFill>
                  <a:srgbClr val="4C4C4D"/>
                </a:solidFill>
                <a:latin typeface="Heebo" pitchFamily="34" charset="0"/>
                <a:ea typeface="Heebo" pitchFamily="34" charset="-122"/>
                <a:cs typeface="Heebo" pitchFamily="34" charset="-120"/>
              </a:rPr>
              <a:t>Verify that branch has identified and classified advances as per RBI circulars</a:t>
            </a:r>
            <a:endParaRPr lang="en-US" sz="1750" dirty="0"/>
          </a:p>
        </p:txBody>
      </p:sp>
      <p:sp>
        <p:nvSpPr>
          <p:cNvPr id="7" name="Text 5"/>
          <p:cNvSpPr/>
          <p:nvPr/>
        </p:nvSpPr>
        <p:spPr>
          <a:xfrm>
            <a:off x="1020604" y="4646295"/>
            <a:ext cx="5954435" cy="1814513"/>
          </a:xfrm>
          <a:prstGeom prst="rect">
            <a:avLst/>
          </a:prstGeom>
          <a:noFill/>
          <a:ln/>
        </p:spPr>
        <p:txBody>
          <a:bodyPr wrap="square" lIns="0" tIns="0" rIns="0" bIns="0" rtlCol="0" anchor="t"/>
          <a:lstStyle/>
          <a:p>
            <a:pPr marL="342900" indent="-342900" algn="just">
              <a:lnSpc>
                <a:spcPts val="2850"/>
              </a:lnSpc>
              <a:buSzPct val="100000"/>
              <a:buChar char="•"/>
            </a:pPr>
            <a:r>
              <a:rPr lang="en-US" sz="1750" dirty="0">
                <a:solidFill>
                  <a:srgbClr val="4C4C4D"/>
                </a:solidFill>
                <a:latin typeface="Heebo" pitchFamily="34" charset="0"/>
                <a:ea typeface="Heebo" pitchFamily="34" charset="-122"/>
                <a:cs typeface="Heebo" pitchFamily="34" charset="-120"/>
              </a:rPr>
              <a:t>Verify the deposit account having debit balances due to charging of service charges/interest time to time and pending for recovery since long. Verify whether, prudential norms on Income Recognition, Asset Classification and Provisioning have been followed</a:t>
            </a:r>
            <a:endParaRPr lang="en-US" sz="1750" dirty="0"/>
          </a:p>
        </p:txBody>
      </p:sp>
      <p:sp>
        <p:nvSpPr>
          <p:cNvPr id="8" name="Text 6"/>
          <p:cNvSpPr/>
          <p:nvPr/>
        </p:nvSpPr>
        <p:spPr>
          <a:xfrm>
            <a:off x="1020604" y="6540103"/>
            <a:ext cx="5954435" cy="725805"/>
          </a:xfrm>
          <a:prstGeom prst="rect">
            <a:avLst/>
          </a:prstGeom>
          <a:noFill/>
          <a:ln/>
        </p:spPr>
        <p:txBody>
          <a:bodyPr wrap="square" lIns="0" tIns="0" rIns="0" bIns="0" rtlCol="0" anchor="t"/>
          <a:lstStyle/>
          <a:p>
            <a:pPr marL="342900" indent="-342900" algn="just">
              <a:lnSpc>
                <a:spcPts val="2850"/>
              </a:lnSpc>
              <a:buSzPct val="100000"/>
              <a:buChar char="•"/>
            </a:pPr>
            <a:r>
              <a:rPr lang="en-US" sz="1750" dirty="0">
                <a:solidFill>
                  <a:srgbClr val="4C4C4D"/>
                </a:solidFill>
                <a:latin typeface="Heebo" pitchFamily="34" charset="0"/>
                <a:ea typeface="Heebo" pitchFamily="34" charset="-122"/>
                <a:cs typeface="Heebo" pitchFamily="34" charset="-120"/>
              </a:rPr>
              <a:t>Comment on any deviation to RBI circular and HO instructions and MOC should be given if required</a:t>
            </a:r>
            <a:endParaRPr lang="en-US" sz="1750" dirty="0"/>
          </a:p>
        </p:txBody>
      </p:sp>
      <p:sp>
        <p:nvSpPr>
          <p:cNvPr id="9" name="Shape 7"/>
          <p:cNvSpPr/>
          <p:nvPr/>
        </p:nvSpPr>
        <p:spPr>
          <a:xfrm>
            <a:off x="7428667" y="1899166"/>
            <a:ext cx="6408063" cy="5593556"/>
          </a:xfrm>
          <a:prstGeom prst="roundRect">
            <a:avLst>
              <a:gd name="adj" fmla="val 608"/>
            </a:avLst>
          </a:prstGeom>
          <a:solidFill>
            <a:srgbClr val="F2EEEE"/>
          </a:solidFill>
          <a:ln/>
        </p:spPr>
      </p:sp>
      <p:sp>
        <p:nvSpPr>
          <p:cNvPr id="10" name="Text 8"/>
          <p:cNvSpPr/>
          <p:nvPr/>
        </p:nvSpPr>
        <p:spPr>
          <a:xfrm>
            <a:off x="7655481" y="2125980"/>
            <a:ext cx="3738682" cy="354330"/>
          </a:xfrm>
          <a:prstGeom prst="rect">
            <a:avLst/>
          </a:prstGeom>
          <a:noFill/>
          <a:ln/>
        </p:spPr>
        <p:txBody>
          <a:bodyPr wrap="none" lIns="0" tIns="0" rIns="0" bIns="0" rtlCol="0" anchor="t"/>
          <a:lstStyle/>
          <a:p>
            <a:pPr marL="0" indent="0" algn="just">
              <a:lnSpc>
                <a:spcPts val="2750"/>
              </a:lnSpc>
              <a:buNone/>
            </a:pPr>
            <a:r>
              <a:rPr lang="en-US" sz="2200" b="1" dirty="0">
                <a:solidFill>
                  <a:srgbClr val="4C4C4D"/>
                </a:solidFill>
                <a:latin typeface="Crimson Pro Semi Bold" pitchFamily="34" charset="0"/>
                <a:ea typeface="Crimson Pro Semi Bold" pitchFamily="34" charset="-122"/>
                <a:cs typeface="Crimson Pro Semi Bold" pitchFamily="34" charset="-120"/>
              </a:rPr>
              <a:t>(f)(i)(b) RBI Norms Compliance</a:t>
            </a:r>
            <a:endParaRPr lang="en-US" sz="2200" b="1" dirty="0"/>
          </a:p>
        </p:txBody>
      </p:sp>
      <p:sp>
        <p:nvSpPr>
          <p:cNvPr id="11" name="Text 9"/>
          <p:cNvSpPr/>
          <p:nvPr/>
        </p:nvSpPr>
        <p:spPr>
          <a:xfrm>
            <a:off x="7655481" y="2616398"/>
            <a:ext cx="5954435" cy="725805"/>
          </a:xfrm>
          <a:prstGeom prst="rect">
            <a:avLst/>
          </a:prstGeom>
          <a:noFill/>
          <a:ln/>
        </p:spPr>
        <p:txBody>
          <a:bodyPr wrap="square" lIns="0" tIns="0" rIns="0" bIns="0" rtlCol="0" anchor="t"/>
          <a:lstStyle/>
          <a:p>
            <a:pPr marL="0" indent="0" algn="just">
              <a:lnSpc>
                <a:spcPts val="2850"/>
              </a:lnSpc>
              <a:buNone/>
            </a:pPr>
            <a:r>
              <a:rPr lang="en-US" sz="1750" b="1" dirty="0">
                <a:solidFill>
                  <a:srgbClr val="FF0000"/>
                </a:solidFill>
                <a:latin typeface="Heebo" pitchFamily="34" charset="0"/>
                <a:ea typeface="Heebo" pitchFamily="34" charset="-122"/>
                <a:cs typeface="Heebo" pitchFamily="34" charset="-120"/>
              </a:rPr>
              <a:t>Is this identification &amp; classification in line with the norms prescribed by the Reserve Bank of India</a:t>
            </a:r>
            <a:endParaRPr lang="en-US" sz="1750" b="1" dirty="0">
              <a:solidFill>
                <a:srgbClr val="FF0000"/>
              </a:solidFill>
            </a:endParaRPr>
          </a:p>
        </p:txBody>
      </p:sp>
      <p:sp>
        <p:nvSpPr>
          <p:cNvPr id="12" name="Text 10"/>
          <p:cNvSpPr/>
          <p:nvPr/>
        </p:nvSpPr>
        <p:spPr>
          <a:xfrm>
            <a:off x="7655481" y="3478292"/>
            <a:ext cx="5954435" cy="725805"/>
          </a:xfrm>
          <a:prstGeom prst="rect">
            <a:avLst/>
          </a:prstGeom>
          <a:noFill/>
          <a:ln/>
        </p:spPr>
        <p:txBody>
          <a:bodyPr wrap="square" lIns="0" tIns="0" rIns="0" bIns="0" rtlCol="0" anchor="t"/>
          <a:lstStyle/>
          <a:p>
            <a:pPr marL="342900" indent="-342900">
              <a:lnSpc>
                <a:spcPts val="2850"/>
              </a:lnSpc>
              <a:buSzPct val="100000"/>
              <a:buChar char="•"/>
            </a:pPr>
            <a:r>
              <a:rPr lang="en-US" sz="1750" dirty="0">
                <a:solidFill>
                  <a:srgbClr val="4C4C4D"/>
                </a:solidFill>
                <a:latin typeface="Heebo" pitchFamily="34" charset="0"/>
                <a:ea typeface="Heebo" pitchFamily="34" charset="-122"/>
                <a:cs typeface="Heebo" pitchFamily="34" charset="-120"/>
              </a:rPr>
              <a:t>Refer to RBI Circular RBI/2020-21/27 DoS.CO.PPG.BC.1/11.01.005/2020-21</a:t>
            </a:r>
            <a:endParaRPr lang="en-US" sz="175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name="Slide 37">
    <p:spTree>
      <p:nvGrpSpPr>
        <p:cNvPr id="1" name=""/>
        <p:cNvGrpSpPr/>
        <p:nvPr/>
      </p:nvGrpSpPr>
      <p:grpSpPr>
        <a:xfrm>
          <a:off x="0" y="0"/>
          <a:ext cx="0" cy="0"/>
          <a:chOff x="0" y="0"/>
          <a:chExt cx="0" cy="0"/>
        </a:xfrm>
      </p:grpSpPr>
      <p:sp>
        <p:nvSpPr>
          <p:cNvPr id="2" name="Text 0"/>
          <p:cNvSpPr/>
          <p:nvPr/>
        </p:nvSpPr>
        <p:spPr>
          <a:xfrm>
            <a:off x="793790" y="778193"/>
            <a:ext cx="9227820" cy="637937"/>
          </a:xfrm>
          <a:prstGeom prst="rect">
            <a:avLst/>
          </a:prstGeom>
          <a:noFill/>
          <a:ln/>
        </p:spPr>
        <p:txBody>
          <a:bodyPr wrap="none" lIns="0" tIns="0" rIns="0" bIns="0" rtlCol="0" anchor="t"/>
          <a:lstStyle/>
          <a:p>
            <a:pPr marL="0" indent="0" algn="just">
              <a:lnSpc>
                <a:spcPts val="5000"/>
              </a:lnSpc>
              <a:buNone/>
            </a:pPr>
            <a:r>
              <a:rPr lang="en-US" sz="4000" dirty="0">
                <a:solidFill>
                  <a:srgbClr val="152D47"/>
                </a:solidFill>
                <a:latin typeface="Crimson Pro Semi Bold" pitchFamily="34" charset="0"/>
                <a:ea typeface="Crimson Pro Semi Bold" pitchFamily="34" charset="-122"/>
                <a:cs typeface="Crimson Pro Semi Bold" pitchFamily="34" charset="-120"/>
              </a:rPr>
              <a:t>I – Assets - 5. Advances General Instructions</a:t>
            </a:r>
            <a:endParaRPr lang="en-US" sz="4000" dirty="0"/>
          </a:p>
        </p:txBody>
      </p:sp>
      <p:pic>
        <p:nvPicPr>
          <p:cNvPr id="3" name="Image 0" descr="preencoded.png"/>
          <p:cNvPicPr>
            <a:picLocks noChangeAspect="1"/>
          </p:cNvPicPr>
          <p:nvPr/>
        </p:nvPicPr>
        <p:blipFill>
          <a:blip r:embed="rId3"/>
          <a:stretch>
            <a:fillRect/>
          </a:stretch>
        </p:blipFill>
        <p:spPr>
          <a:xfrm>
            <a:off x="793790" y="1824395"/>
            <a:ext cx="6521410" cy="816531"/>
          </a:xfrm>
          <a:prstGeom prst="rect">
            <a:avLst/>
          </a:prstGeom>
        </p:spPr>
      </p:pic>
      <p:sp>
        <p:nvSpPr>
          <p:cNvPr id="4" name="Text 1"/>
          <p:cNvSpPr/>
          <p:nvPr/>
        </p:nvSpPr>
        <p:spPr>
          <a:xfrm>
            <a:off x="997863" y="2947035"/>
            <a:ext cx="2866668" cy="318849"/>
          </a:xfrm>
          <a:prstGeom prst="rect">
            <a:avLst/>
          </a:prstGeom>
          <a:noFill/>
          <a:ln/>
        </p:spPr>
        <p:txBody>
          <a:bodyPr wrap="none" lIns="0" tIns="0" rIns="0" bIns="0" rtlCol="0" anchor="t"/>
          <a:lstStyle/>
          <a:p>
            <a:pPr marL="0" indent="0" algn="just">
              <a:lnSpc>
                <a:spcPts val="2500"/>
              </a:lnSpc>
              <a:buNone/>
            </a:pPr>
            <a:r>
              <a:rPr lang="en-US" sz="2000" b="1" dirty="0">
                <a:solidFill>
                  <a:srgbClr val="4C4C4D"/>
                </a:solidFill>
                <a:latin typeface="Crimson Pro Semi Bold" pitchFamily="34" charset="0"/>
                <a:ea typeface="Crimson Pro Semi Bold" pitchFamily="34" charset="-122"/>
                <a:cs typeface="Crimson Pro Semi Bold" pitchFamily="34" charset="-120"/>
              </a:rPr>
              <a:t>(f)(i)(c) SMA Classification</a:t>
            </a:r>
            <a:endParaRPr lang="en-US" sz="2000" b="1" dirty="0"/>
          </a:p>
        </p:txBody>
      </p:sp>
      <p:sp>
        <p:nvSpPr>
          <p:cNvPr id="5" name="Text 2"/>
          <p:cNvSpPr/>
          <p:nvPr/>
        </p:nvSpPr>
        <p:spPr>
          <a:xfrm>
            <a:off x="997863" y="3388281"/>
            <a:ext cx="6113264" cy="1633538"/>
          </a:xfrm>
          <a:prstGeom prst="rect">
            <a:avLst/>
          </a:prstGeom>
          <a:noFill/>
          <a:ln/>
        </p:spPr>
        <p:txBody>
          <a:bodyPr wrap="square" lIns="0" tIns="0" rIns="0" bIns="0" rtlCol="0" anchor="t"/>
          <a:lstStyle/>
          <a:p>
            <a:pPr marL="0" indent="0" algn="just">
              <a:lnSpc>
                <a:spcPts val="2550"/>
              </a:lnSpc>
              <a:buNone/>
            </a:pPr>
            <a:r>
              <a:rPr lang="en-US" sz="1600" b="1" dirty="0">
                <a:solidFill>
                  <a:srgbClr val="FF0000"/>
                </a:solidFill>
                <a:latin typeface="Heebo" pitchFamily="34" charset="0"/>
                <a:ea typeface="Heebo" pitchFamily="34" charset="-122"/>
                <a:cs typeface="Heebo" pitchFamily="34" charset="-120"/>
              </a:rPr>
              <a:t>Whether the branch is following the system of classifying the account into SMA-0, SMA-1, and SMA-2. Whether the auditor disagrees with the branch classification of advances into standard (Including SMA-0, SMA-1, SMA-2) / sub-standard / doubtful / loss assets, the details of such advances with reasons should be given</a:t>
            </a:r>
            <a:endParaRPr lang="en-US" sz="1600" b="1" dirty="0">
              <a:solidFill>
                <a:srgbClr val="FF0000"/>
              </a:solidFill>
            </a:endParaRPr>
          </a:p>
        </p:txBody>
      </p:sp>
      <p:sp>
        <p:nvSpPr>
          <p:cNvPr id="6" name="Text 3"/>
          <p:cNvSpPr/>
          <p:nvPr/>
        </p:nvSpPr>
        <p:spPr>
          <a:xfrm>
            <a:off x="997863" y="5144214"/>
            <a:ext cx="6113264" cy="653415"/>
          </a:xfrm>
          <a:prstGeom prst="rect">
            <a:avLst/>
          </a:prstGeom>
          <a:noFill/>
          <a:ln/>
        </p:spPr>
        <p:txBody>
          <a:bodyPr wrap="square" lIns="0" tIns="0" rIns="0" bIns="0" rtlCol="0" anchor="t"/>
          <a:lstStyle/>
          <a:p>
            <a:pPr marL="342900" indent="-342900" algn="just">
              <a:lnSpc>
                <a:spcPts val="2550"/>
              </a:lnSpc>
              <a:buSzPct val="100000"/>
              <a:buChar char="•"/>
            </a:pPr>
            <a:r>
              <a:rPr lang="en-US" sz="1600" dirty="0">
                <a:solidFill>
                  <a:srgbClr val="4C4C4D"/>
                </a:solidFill>
                <a:latin typeface="Heebo" pitchFamily="34" charset="0"/>
                <a:ea typeface="Heebo" pitchFamily="34" charset="-122"/>
                <a:cs typeface="Heebo" pitchFamily="34" charset="-120"/>
              </a:rPr>
              <a:t>Understand SMA 0,1,2 classifications based on overdue of 30, 60, 90 days</a:t>
            </a:r>
            <a:endParaRPr lang="en-US" sz="1600" dirty="0"/>
          </a:p>
        </p:txBody>
      </p:sp>
      <p:sp>
        <p:nvSpPr>
          <p:cNvPr id="7" name="Text 4"/>
          <p:cNvSpPr/>
          <p:nvPr/>
        </p:nvSpPr>
        <p:spPr>
          <a:xfrm>
            <a:off x="997863" y="5869067"/>
            <a:ext cx="6113264" cy="653415"/>
          </a:xfrm>
          <a:prstGeom prst="rect">
            <a:avLst/>
          </a:prstGeom>
          <a:noFill/>
          <a:ln/>
        </p:spPr>
        <p:txBody>
          <a:bodyPr wrap="square" lIns="0" tIns="0" rIns="0" bIns="0" rtlCol="0" anchor="t"/>
          <a:lstStyle/>
          <a:p>
            <a:pPr marL="342900" indent="-342900" algn="just">
              <a:lnSpc>
                <a:spcPts val="2550"/>
              </a:lnSpc>
              <a:buSzPct val="100000"/>
              <a:buChar char="•"/>
            </a:pPr>
            <a:r>
              <a:rPr lang="en-US" sz="1600" dirty="0">
                <a:solidFill>
                  <a:srgbClr val="4C4C4D"/>
                </a:solidFill>
                <a:latin typeface="Heebo" pitchFamily="34" charset="0"/>
                <a:ea typeface="Heebo" pitchFamily="34" charset="-122"/>
                <a:cs typeface="Heebo" pitchFamily="34" charset="-120"/>
              </a:rPr>
              <a:t>Check the loan balance and CCOD file, the marking would be present</a:t>
            </a:r>
            <a:endParaRPr lang="en-US" sz="1600" dirty="0"/>
          </a:p>
        </p:txBody>
      </p:sp>
      <p:sp>
        <p:nvSpPr>
          <p:cNvPr id="8" name="Text 5"/>
          <p:cNvSpPr/>
          <p:nvPr/>
        </p:nvSpPr>
        <p:spPr>
          <a:xfrm>
            <a:off x="997863" y="6593919"/>
            <a:ext cx="6113264" cy="653415"/>
          </a:xfrm>
          <a:prstGeom prst="rect">
            <a:avLst/>
          </a:prstGeom>
          <a:noFill/>
          <a:ln/>
        </p:spPr>
        <p:txBody>
          <a:bodyPr wrap="square" lIns="0" tIns="0" rIns="0" bIns="0" rtlCol="0" anchor="t"/>
          <a:lstStyle/>
          <a:p>
            <a:pPr marL="342900" indent="-342900" algn="just">
              <a:lnSpc>
                <a:spcPts val="2550"/>
              </a:lnSpc>
              <a:buSzPct val="100000"/>
              <a:buChar char="•"/>
            </a:pPr>
            <a:r>
              <a:rPr lang="en-US" sz="1600" dirty="0">
                <a:solidFill>
                  <a:srgbClr val="4C4C4D"/>
                </a:solidFill>
                <a:latin typeface="Heebo" pitchFamily="34" charset="0"/>
                <a:ea typeface="Heebo" pitchFamily="34" charset="-122"/>
                <a:cs typeface="Heebo" pitchFamily="34" charset="-120"/>
              </a:rPr>
              <a:t>Comment on classifications not agreeable, given by branch, • Give details along with reasons for the same</a:t>
            </a:r>
            <a:endParaRPr lang="en-US" sz="1600" dirty="0"/>
          </a:p>
        </p:txBody>
      </p:sp>
      <p:pic>
        <p:nvPicPr>
          <p:cNvPr id="9" name="Image 1" descr="preencoded.png"/>
          <p:cNvPicPr>
            <a:picLocks noChangeAspect="1"/>
          </p:cNvPicPr>
          <p:nvPr/>
        </p:nvPicPr>
        <p:blipFill>
          <a:blip r:embed="rId4"/>
          <a:stretch>
            <a:fillRect/>
          </a:stretch>
        </p:blipFill>
        <p:spPr>
          <a:xfrm>
            <a:off x="7315200" y="1824395"/>
            <a:ext cx="6521410" cy="816531"/>
          </a:xfrm>
          <a:prstGeom prst="rect">
            <a:avLst/>
          </a:prstGeom>
        </p:spPr>
      </p:pic>
      <p:sp>
        <p:nvSpPr>
          <p:cNvPr id="10" name="Text 6"/>
          <p:cNvSpPr/>
          <p:nvPr/>
        </p:nvSpPr>
        <p:spPr>
          <a:xfrm>
            <a:off x="7519273" y="2947035"/>
            <a:ext cx="3650218" cy="318849"/>
          </a:xfrm>
          <a:prstGeom prst="rect">
            <a:avLst/>
          </a:prstGeom>
          <a:noFill/>
          <a:ln/>
        </p:spPr>
        <p:txBody>
          <a:bodyPr wrap="none" lIns="0" tIns="0" rIns="0" bIns="0" rtlCol="0" anchor="t"/>
          <a:lstStyle/>
          <a:p>
            <a:pPr marL="0" indent="0" algn="just">
              <a:lnSpc>
                <a:spcPts val="2500"/>
              </a:lnSpc>
              <a:buNone/>
            </a:pPr>
            <a:r>
              <a:rPr lang="en-US" sz="2000" b="1" dirty="0">
                <a:solidFill>
                  <a:srgbClr val="4C4C4D"/>
                </a:solidFill>
                <a:latin typeface="Crimson Pro Semi Bold" pitchFamily="34" charset="0"/>
                <a:ea typeface="Crimson Pro Semi Bold" pitchFamily="34" charset="-122"/>
                <a:cs typeface="Crimson Pro Semi Bold" pitchFamily="34" charset="-120"/>
              </a:rPr>
              <a:t>(f)(i)(d) Memorandum of Changes</a:t>
            </a:r>
            <a:endParaRPr lang="en-US" sz="2000" b="1" dirty="0"/>
          </a:p>
        </p:txBody>
      </p:sp>
      <p:sp>
        <p:nvSpPr>
          <p:cNvPr id="11" name="Text 7"/>
          <p:cNvSpPr/>
          <p:nvPr/>
        </p:nvSpPr>
        <p:spPr>
          <a:xfrm>
            <a:off x="7519273" y="3388281"/>
            <a:ext cx="6113264" cy="653415"/>
          </a:xfrm>
          <a:prstGeom prst="rect">
            <a:avLst/>
          </a:prstGeom>
          <a:noFill/>
          <a:ln/>
        </p:spPr>
        <p:txBody>
          <a:bodyPr wrap="square" lIns="0" tIns="0" rIns="0" bIns="0" rtlCol="0" anchor="t"/>
          <a:lstStyle/>
          <a:p>
            <a:pPr marL="0" indent="0" algn="just">
              <a:lnSpc>
                <a:spcPts val="2550"/>
              </a:lnSpc>
              <a:buNone/>
            </a:pPr>
            <a:r>
              <a:rPr lang="en-US" sz="1600" b="1" dirty="0">
                <a:solidFill>
                  <a:srgbClr val="FF0000"/>
                </a:solidFill>
                <a:latin typeface="Heebo" pitchFamily="34" charset="0"/>
                <a:ea typeface="Heebo" pitchFamily="34" charset="-122"/>
                <a:cs typeface="Heebo" pitchFamily="34" charset="-120"/>
              </a:rPr>
              <a:t>Also indicate whether required changes have been incorporated/ suggested in the Memorandum of Changes.</a:t>
            </a:r>
            <a:endParaRPr lang="en-US" sz="1600" b="1" dirty="0">
              <a:solidFill>
                <a:srgbClr val="FF0000"/>
              </a:solidFill>
            </a:endParaRPr>
          </a:p>
        </p:txBody>
      </p:sp>
      <p:sp>
        <p:nvSpPr>
          <p:cNvPr id="12" name="Text 8"/>
          <p:cNvSpPr/>
          <p:nvPr/>
        </p:nvSpPr>
        <p:spPr>
          <a:xfrm>
            <a:off x="7519273" y="4164092"/>
            <a:ext cx="6113264" cy="653415"/>
          </a:xfrm>
          <a:prstGeom prst="rect">
            <a:avLst/>
          </a:prstGeom>
          <a:noFill/>
          <a:ln/>
        </p:spPr>
        <p:txBody>
          <a:bodyPr wrap="square" lIns="0" tIns="0" rIns="0" bIns="0" rtlCol="0" anchor="t"/>
          <a:lstStyle/>
          <a:p>
            <a:pPr marL="342900" indent="-342900" algn="just">
              <a:lnSpc>
                <a:spcPts val="2550"/>
              </a:lnSpc>
              <a:buSzPct val="100000"/>
              <a:buChar char="•"/>
            </a:pPr>
            <a:r>
              <a:rPr lang="en-US" sz="1600" dirty="0">
                <a:solidFill>
                  <a:srgbClr val="4C4C4D"/>
                </a:solidFill>
                <a:latin typeface="Heebo" pitchFamily="34" charset="0"/>
                <a:ea typeface="Heebo" pitchFamily="34" charset="-122"/>
                <a:cs typeface="Heebo" pitchFamily="34" charset="-120"/>
              </a:rPr>
              <a:t>Indicate whether suitable changes have been incorporated in Memorandum of changes also</a:t>
            </a:r>
            <a:endParaRPr lang="en-US" sz="160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name="Slide 38">
    <p:spTree>
      <p:nvGrpSpPr>
        <p:cNvPr id="1" name=""/>
        <p:cNvGrpSpPr/>
        <p:nvPr/>
      </p:nvGrpSpPr>
      <p:grpSpPr>
        <a:xfrm>
          <a:off x="0" y="0"/>
          <a:ext cx="0" cy="0"/>
          <a:chOff x="0" y="0"/>
          <a:chExt cx="0" cy="0"/>
        </a:xfrm>
      </p:grpSpPr>
      <p:sp>
        <p:nvSpPr>
          <p:cNvPr id="2" name="Text 0"/>
          <p:cNvSpPr/>
          <p:nvPr/>
        </p:nvSpPr>
        <p:spPr>
          <a:xfrm>
            <a:off x="793790" y="1774508"/>
            <a:ext cx="10252710" cy="708779"/>
          </a:xfrm>
          <a:prstGeom prst="rect">
            <a:avLst/>
          </a:prstGeom>
          <a:noFill/>
          <a:ln/>
        </p:spPr>
        <p:txBody>
          <a:bodyPr wrap="none" lIns="0" tIns="0" rIns="0" bIns="0" rtlCol="0" anchor="t"/>
          <a:lstStyle/>
          <a:p>
            <a:pPr marL="0" indent="0" algn="just">
              <a:lnSpc>
                <a:spcPts val="5550"/>
              </a:lnSpc>
              <a:buNone/>
            </a:pPr>
            <a:r>
              <a:rPr lang="en-US" sz="4450" dirty="0">
                <a:solidFill>
                  <a:srgbClr val="152D47"/>
                </a:solidFill>
                <a:latin typeface="Crimson Pro Semi Bold" pitchFamily="34" charset="0"/>
                <a:ea typeface="Crimson Pro Semi Bold" pitchFamily="34" charset="-122"/>
                <a:cs typeface="Crimson Pro Semi Bold" pitchFamily="34" charset="-120"/>
              </a:rPr>
              <a:t>I – Assets - 5. Advances General Instructions</a:t>
            </a:r>
            <a:endParaRPr lang="en-US" sz="4450" dirty="0"/>
          </a:p>
        </p:txBody>
      </p:sp>
      <p:sp>
        <p:nvSpPr>
          <p:cNvPr id="3" name="Text 1"/>
          <p:cNvSpPr/>
          <p:nvPr/>
        </p:nvSpPr>
        <p:spPr>
          <a:xfrm>
            <a:off x="793790" y="3050262"/>
            <a:ext cx="4914781" cy="354330"/>
          </a:xfrm>
          <a:prstGeom prst="rect">
            <a:avLst/>
          </a:prstGeom>
          <a:noFill/>
          <a:ln/>
        </p:spPr>
        <p:txBody>
          <a:bodyPr wrap="none" lIns="0" tIns="0" rIns="0" bIns="0" rtlCol="0" anchor="t"/>
          <a:lstStyle/>
          <a:p>
            <a:pPr marL="0" indent="0" algn="just">
              <a:lnSpc>
                <a:spcPts val="2750"/>
              </a:lnSpc>
              <a:buNone/>
            </a:pPr>
            <a:r>
              <a:rPr lang="en-US" sz="2200" b="1" dirty="0">
                <a:solidFill>
                  <a:srgbClr val="152D47"/>
                </a:solidFill>
                <a:latin typeface="Crimson Pro Semi Bold" pitchFamily="34" charset="0"/>
                <a:ea typeface="Crimson Pro Semi Bold" pitchFamily="34" charset="-122"/>
                <a:cs typeface="Crimson Pro Semi Bold" pitchFamily="34" charset="-120"/>
              </a:rPr>
              <a:t>(f)(i)(e) Upgraded/Downgraded Accounts</a:t>
            </a:r>
            <a:endParaRPr lang="en-US" sz="2200" b="1" dirty="0"/>
          </a:p>
        </p:txBody>
      </p:sp>
      <p:sp>
        <p:nvSpPr>
          <p:cNvPr id="4" name="Text 2"/>
          <p:cNvSpPr/>
          <p:nvPr/>
        </p:nvSpPr>
        <p:spPr>
          <a:xfrm>
            <a:off x="793790" y="3631406"/>
            <a:ext cx="6244709" cy="1451610"/>
          </a:xfrm>
          <a:prstGeom prst="rect">
            <a:avLst/>
          </a:prstGeom>
          <a:noFill/>
          <a:ln/>
        </p:spPr>
        <p:txBody>
          <a:bodyPr wrap="square" lIns="0" tIns="0" rIns="0" bIns="0" rtlCol="0" anchor="t"/>
          <a:lstStyle/>
          <a:p>
            <a:pPr marL="0" indent="0" algn="just">
              <a:lnSpc>
                <a:spcPts val="2850"/>
              </a:lnSpc>
              <a:buNone/>
            </a:pPr>
            <a:r>
              <a:rPr lang="en-US" sz="1750" b="1" dirty="0">
                <a:solidFill>
                  <a:srgbClr val="FF0000"/>
                </a:solidFill>
                <a:latin typeface="Heebo" pitchFamily="34" charset="0"/>
                <a:ea typeface="Heebo" pitchFamily="34" charset="-122"/>
                <a:cs typeface="Heebo" pitchFamily="34" charset="-120"/>
              </a:rPr>
              <a:t>List the accounts (with outstanding in excess of Rs. 10.00 crore) which have either been downgraded or upgraded with regard to their classification as Non-Performing Asset or Standard Asset during the year and the reason thereof.</a:t>
            </a:r>
            <a:endParaRPr lang="en-US" sz="1750" b="1" dirty="0">
              <a:solidFill>
                <a:srgbClr val="FF0000"/>
              </a:solidFill>
            </a:endParaRPr>
          </a:p>
        </p:txBody>
      </p:sp>
      <p:sp>
        <p:nvSpPr>
          <p:cNvPr id="5" name="Text 3"/>
          <p:cNvSpPr/>
          <p:nvPr/>
        </p:nvSpPr>
        <p:spPr>
          <a:xfrm>
            <a:off x="793790" y="5287089"/>
            <a:ext cx="6244709" cy="1088708"/>
          </a:xfrm>
          <a:prstGeom prst="rect">
            <a:avLst/>
          </a:prstGeom>
          <a:noFill/>
          <a:ln/>
        </p:spPr>
        <p:txBody>
          <a:bodyPr wrap="square" lIns="0" tIns="0" rIns="0" bIns="0" rtlCol="0" anchor="t"/>
          <a:lstStyle/>
          <a:p>
            <a:pPr marL="342900" indent="-342900" algn="just">
              <a:lnSpc>
                <a:spcPts val="2850"/>
              </a:lnSpc>
              <a:buSzPct val="100000"/>
              <a:buChar char="•"/>
            </a:pPr>
            <a:r>
              <a:rPr lang="en-US" sz="1750" dirty="0">
                <a:solidFill>
                  <a:srgbClr val="4C4C4D"/>
                </a:solidFill>
                <a:latin typeface="Heebo" pitchFamily="34" charset="0"/>
                <a:ea typeface="Heebo" pitchFamily="34" charset="-122"/>
                <a:cs typeface="Heebo" pitchFamily="34" charset="-120"/>
              </a:rPr>
              <a:t>Obtain the list from the bank of such movements across categories. This is a compulsory list to be provided by the branch and can be used after Test Checks</a:t>
            </a:r>
            <a:endParaRPr lang="en-US" sz="1750" dirty="0"/>
          </a:p>
        </p:txBody>
      </p:sp>
      <p:sp>
        <p:nvSpPr>
          <p:cNvPr id="6" name="Text 4"/>
          <p:cNvSpPr/>
          <p:nvPr/>
        </p:nvSpPr>
        <p:spPr>
          <a:xfrm>
            <a:off x="7599521" y="3050262"/>
            <a:ext cx="4637723" cy="354330"/>
          </a:xfrm>
          <a:prstGeom prst="rect">
            <a:avLst/>
          </a:prstGeom>
          <a:noFill/>
          <a:ln/>
        </p:spPr>
        <p:txBody>
          <a:bodyPr wrap="none" lIns="0" tIns="0" rIns="0" bIns="0" rtlCol="0" anchor="t"/>
          <a:lstStyle/>
          <a:p>
            <a:pPr marL="0" indent="0" algn="just">
              <a:lnSpc>
                <a:spcPts val="2750"/>
              </a:lnSpc>
              <a:buNone/>
            </a:pPr>
            <a:r>
              <a:rPr lang="en-US" sz="2200" b="1" dirty="0">
                <a:solidFill>
                  <a:srgbClr val="152D47"/>
                </a:solidFill>
                <a:latin typeface="Crimson Pro Semi Bold" pitchFamily="34" charset="0"/>
                <a:ea typeface="Crimson Pro Semi Bold" pitchFamily="34" charset="-122"/>
                <a:cs typeface="Crimson Pro Semi Bold" pitchFamily="34" charset="-120"/>
              </a:rPr>
              <a:t>(f)(i)(f) Income Recognition Guidelines</a:t>
            </a:r>
            <a:endParaRPr lang="en-US" sz="2200" b="1" dirty="0"/>
          </a:p>
        </p:txBody>
      </p:sp>
      <p:sp>
        <p:nvSpPr>
          <p:cNvPr id="7" name="Text 5"/>
          <p:cNvSpPr/>
          <p:nvPr/>
        </p:nvSpPr>
        <p:spPr>
          <a:xfrm>
            <a:off x="7599521" y="3631406"/>
            <a:ext cx="6244709" cy="725805"/>
          </a:xfrm>
          <a:prstGeom prst="rect">
            <a:avLst/>
          </a:prstGeom>
          <a:noFill/>
          <a:ln/>
        </p:spPr>
        <p:txBody>
          <a:bodyPr wrap="square" lIns="0" tIns="0" rIns="0" bIns="0" rtlCol="0" anchor="t"/>
          <a:lstStyle/>
          <a:p>
            <a:pPr marL="0" indent="0" algn="just">
              <a:lnSpc>
                <a:spcPts val="2850"/>
              </a:lnSpc>
              <a:buNone/>
            </a:pPr>
            <a:r>
              <a:rPr lang="en-US" sz="1750" b="1" dirty="0">
                <a:solidFill>
                  <a:srgbClr val="FF0000"/>
                </a:solidFill>
                <a:latin typeface="Heebo" pitchFamily="34" charset="0"/>
                <a:ea typeface="Heebo" pitchFamily="34" charset="-122"/>
                <a:cs typeface="Heebo" pitchFamily="34" charset="-120"/>
              </a:rPr>
              <a:t>Whether RBI guidelines on income recognition and provisioning have been followed.</a:t>
            </a:r>
            <a:endParaRPr lang="en-US" sz="1750" b="1" dirty="0">
              <a:solidFill>
                <a:srgbClr val="FF0000"/>
              </a:solidFill>
            </a:endParaRPr>
          </a:p>
        </p:txBody>
      </p:sp>
      <p:sp>
        <p:nvSpPr>
          <p:cNvPr id="8" name="Text 6"/>
          <p:cNvSpPr/>
          <p:nvPr/>
        </p:nvSpPr>
        <p:spPr>
          <a:xfrm>
            <a:off x="7599521" y="4561284"/>
            <a:ext cx="6244709" cy="362903"/>
          </a:xfrm>
          <a:prstGeom prst="rect">
            <a:avLst/>
          </a:prstGeom>
          <a:noFill/>
          <a:ln/>
        </p:spPr>
        <p:txBody>
          <a:bodyPr wrap="none" lIns="0" tIns="0" rIns="0" bIns="0" rtlCol="0" anchor="t"/>
          <a:lstStyle/>
          <a:p>
            <a:pPr marL="342900" indent="-342900" algn="just">
              <a:lnSpc>
                <a:spcPts val="2850"/>
              </a:lnSpc>
              <a:buSzPct val="100000"/>
              <a:buChar char="•"/>
            </a:pPr>
            <a:r>
              <a:rPr lang="en-US" sz="1750" dirty="0">
                <a:solidFill>
                  <a:srgbClr val="4C4C4D"/>
                </a:solidFill>
                <a:latin typeface="Heebo" pitchFamily="34" charset="0"/>
                <a:ea typeface="Heebo" pitchFamily="34" charset="-122"/>
                <a:cs typeface="Heebo" pitchFamily="34" charset="-120"/>
              </a:rPr>
              <a:t>Obtain the IRAC norms</a:t>
            </a:r>
            <a:endParaRPr lang="en-US" sz="1750" dirty="0"/>
          </a:p>
        </p:txBody>
      </p:sp>
      <p:sp>
        <p:nvSpPr>
          <p:cNvPr id="9" name="Text 7"/>
          <p:cNvSpPr/>
          <p:nvPr/>
        </p:nvSpPr>
        <p:spPr>
          <a:xfrm>
            <a:off x="7599521" y="5003483"/>
            <a:ext cx="6244709" cy="725805"/>
          </a:xfrm>
          <a:prstGeom prst="rect">
            <a:avLst/>
          </a:prstGeom>
          <a:noFill/>
          <a:ln/>
        </p:spPr>
        <p:txBody>
          <a:bodyPr wrap="square" lIns="0" tIns="0" rIns="0" bIns="0" rtlCol="0" anchor="t"/>
          <a:lstStyle/>
          <a:p>
            <a:pPr marL="342900" indent="-342900" algn="just">
              <a:lnSpc>
                <a:spcPts val="2850"/>
              </a:lnSpc>
              <a:buSzPct val="100000"/>
              <a:buChar char="•"/>
            </a:pPr>
            <a:r>
              <a:rPr lang="en-US" sz="1750" dirty="0">
                <a:solidFill>
                  <a:srgbClr val="4C4C4D"/>
                </a:solidFill>
                <a:latin typeface="Heebo" pitchFamily="34" charset="0"/>
                <a:ea typeface="Heebo" pitchFamily="34" charset="-122"/>
                <a:cs typeface="Heebo" pitchFamily="34" charset="-120"/>
              </a:rPr>
              <a:t>Check for compliance by review of master large advances and other random sample</a:t>
            </a:r>
            <a:endParaRPr lang="en-US" sz="175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name="Slide 39">
    <p:spTree>
      <p:nvGrpSpPr>
        <p:cNvPr id="1" name=""/>
        <p:cNvGrpSpPr/>
        <p:nvPr/>
      </p:nvGrpSpPr>
      <p:grpSpPr>
        <a:xfrm>
          <a:off x="0" y="0"/>
          <a:ext cx="0" cy="0"/>
          <a:chOff x="0" y="0"/>
          <a:chExt cx="0" cy="0"/>
        </a:xfrm>
      </p:grpSpPr>
      <p:sp>
        <p:nvSpPr>
          <p:cNvPr id="2" name="Text 0"/>
          <p:cNvSpPr/>
          <p:nvPr/>
        </p:nvSpPr>
        <p:spPr>
          <a:xfrm>
            <a:off x="793790" y="1251109"/>
            <a:ext cx="10252710" cy="708779"/>
          </a:xfrm>
          <a:prstGeom prst="rect">
            <a:avLst/>
          </a:prstGeom>
          <a:noFill/>
          <a:ln/>
        </p:spPr>
        <p:txBody>
          <a:bodyPr wrap="none" lIns="0" tIns="0" rIns="0" bIns="0" rtlCol="0" anchor="t"/>
          <a:lstStyle/>
          <a:p>
            <a:pPr marL="0" indent="0">
              <a:lnSpc>
                <a:spcPts val="5550"/>
              </a:lnSpc>
              <a:buNone/>
            </a:pPr>
            <a:r>
              <a:rPr lang="en-US" sz="4450" dirty="0">
                <a:solidFill>
                  <a:srgbClr val="152D47"/>
                </a:solidFill>
                <a:latin typeface="Crimson Pro Semi Bold" pitchFamily="34" charset="0"/>
                <a:ea typeface="Crimson Pro Semi Bold" pitchFamily="34" charset="-122"/>
                <a:cs typeface="Crimson Pro Semi Bold" pitchFamily="34" charset="-120"/>
              </a:rPr>
              <a:t>I – Assets - 5. Advances General Instructions</a:t>
            </a:r>
            <a:endParaRPr lang="en-US" sz="4450" dirty="0"/>
          </a:p>
        </p:txBody>
      </p:sp>
      <p:sp>
        <p:nvSpPr>
          <p:cNvPr id="3" name="Text 1"/>
          <p:cNvSpPr/>
          <p:nvPr/>
        </p:nvSpPr>
        <p:spPr>
          <a:xfrm>
            <a:off x="943928" y="2589371"/>
            <a:ext cx="3748564" cy="354330"/>
          </a:xfrm>
          <a:prstGeom prst="rect">
            <a:avLst/>
          </a:prstGeom>
          <a:noFill/>
          <a:ln/>
        </p:spPr>
        <p:txBody>
          <a:bodyPr wrap="none" lIns="0" tIns="0" rIns="0" bIns="0" rtlCol="0" anchor="t"/>
          <a:lstStyle/>
          <a:p>
            <a:pPr marL="0" indent="0" algn="r">
              <a:lnSpc>
                <a:spcPts val="2750"/>
              </a:lnSpc>
              <a:buNone/>
            </a:pPr>
            <a:r>
              <a:rPr lang="en-US" sz="2200" b="1" dirty="0">
                <a:solidFill>
                  <a:srgbClr val="4C4C4D"/>
                </a:solidFill>
                <a:latin typeface="Crimson Pro Semi Bold" pitchFamily="34" charset="0"/>
                <a:ea typeface="Crimson Pro Semi Bold" pitchFamily="34" charset="-122"/>
                <a:cs typeface="Crimson Pro Semi Bold" pitchFamily="34" charset="-120"/>
              </a:rPr>
              <a:t>(f)(ii)(a) Restructured Accounts</a:t>
            </a:r>
            <a:endParaRPr lang="en-US" sz="2200" b="1" dirty="0"/>
          </a:p>
        </p:txBody>
      </p:sp>
      <p:sp>
        <p:nvSpPr>
          <p:cNvPr id="4" name="Text 2"/>
          <p:cNvSpPr/>
          <p:nvPr/>
        </p:nvSpPr>
        <p:spPr>
          <a:xfrm>
            <a:off x="793790" y="3079790"/>
            <a:ext cx="3898702" cy="1451610"/>
          </a:xfrm>
          <a:prstGeom prst="rect">
            <a:avLst/>
          </a:prstGeom>
          <a:noFill/>
          <a:ln/>
        </p:spPr>
        <p:txBody>
          <a:bodyPr wrap="square" lIns="0" tIns="0" rIns="0" bIns="0" rtlCol="0" anchor="t"/>
          <a:lstStyle/>
          <a:p>
            <a:pPr marL="0" indent="0" algn="r">
              <a:lnSpc>
                <a:spcPts val="2850"/>
              </a:lnSpc>
              <a:buNone/>
            </a:pPr>
            <a:r>
              <a:rPr lang="en-US" sz="1750" b="1" dirty="0">
                <a:solidFill>
                  <a:srgbClr val="FF0000"/>
                </a:solidFill>
                <a:latin typeface="Heebo" pitchFamily="34" charset="0"/>
                <a:ea typeface="Heebo" pitchFamily="34" charset="-122"/>
                <a:cs typeface="Heebo" pitchFamily="34" charset="-120"/>
              </a:rPr>
              <a:t>Whether the branch has reported accounts restructured or rephased during the year to Controlling Authority of the bank?</a:t>
            </a:r>
            <a:endParaRPr lang="en-US" sz="1750" b="1" dirty="0">
              <a:solidFill>
                <a:srgbClr val="FF0000"/>
              </a:solidFill>
            </a:endParaRPr>
          </a:p>
        </p:txBody>
      </p:sp>
      <p:pic>
        <p:nvPicPr>
          <p:cNvPr id="5" name="Image 0" descr="preencoded.png"/>
          <p:cNvPicPr>
            <a:picLocks noChangeAspect="1"/>
          </p:cNvPicPr>
          <p:nvPr/>
        </p:nvPicPr>
        <p:blipFill>
          <a:blip r:embed="rId3"/>
          <a:stretch>
            <a:fillRect/>
          </a:stretch>
        </p:blipFill>
        <p:spPr>
          <a:xfrm>
            <a:off x="5032653" y="2413516"/>
            <a:ext cx="4564975" cy="4564975"/>
          </a:xfrm>
          <a:prstGeom prst="rect">
            <a:avLst/>
          </a:prstGeom>
        </p:spPr>
      </p:pic>
      <p:sp>
        <p:nvSpPr>
          <p:cNvPr id="6" name="Text 3"/>
          <p:cNvSpPr/>
          <p:nvPr/>
        </p:nvSpPr>
        <p:spPr>
          <a:xfrm>
            <a:off x="6226731" y="3176588"/>
            <a:ext cx="339328" cy="424220"/>
          </a:xfrm>
          <a:prstGeom prst="rect">
            <a:avLst/>
          </a:prstGeom>
          <a:noFill/>
          <a:ln/>
        </p:spPr>
        <p:txBody>
          <a:bodyPr wrap="none" lIns="0" tIns="0" rIns="0" bIns="0" rtlCol="0" anchor="t"/>
          <a:lstStyle/>
          <a:p>
            <a:pPr marL="0" indent="0">
              <a:lnSpc>
                <a:spcPts val="4250"/>
              </a:lnSpc>
              <a:buNone/>
            </a:pPr>
            <a:r>
              <a:rPr lang="en-US" sz="2650" dirty="0">
                <a:solidFill>
                  <a:srgbClr val="4C4C4D"/>
                </a:solidFill>
                <a:latin typeface="Crimson Pro Semi Bold" pitchFamily="34" charset="0"/>
                <a:ea typeface="Crimson Pro Semi Bold" pitchFamily="34" charset="-122"/>
                <a:cs typeface="Crimson Pro Semi Bold" pitchFamily="34" charset="-120"/>
              </a:rPr>
              <a:t>1</a:t>
            </a:r>
            <a:endParaRPr lang="en-US" sz="2650" dirty="0"/>
          </a:p>
        </p:txBody>
      </p:sp>
      <p:sp>
        <p:nvSpPr>
          <p:cNvPr id="7" name="Text 4"/>
          <p:cNvSpPr/>
          <p:nvPr/>
        </p:nvSpPr>
        <p:spPr>
          <a:xfrm>
            <a:off x="9937790" y="3133725"/>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0070C0"/>
                </a:solidFill>
                <a:latin typeface="Crimson Pro Semi Bold" pitchFamily="34" charset="0"/>
                <a:ea typeface="Crimson Pro Semi Bold" pitchFamily="34" charset="-122"/>
                <a:cs typeface="Crimson Pro Semi Bold" pitchFamily="34" charset="-120"/>
              </a:rPr>
              <a:t>Required Actions</a:t>
            </a:r>
            <a:endParaRPr lang="en-US" sz="2200" b="1" dirty="0">
              <a:solidFill>
                <a:srgbClr val="0070C0"/>
              </a:solidFill>
            </a:endParaRPr>
          </a:p>
        </p:txBody>
      </p:sp>
      <p:sp>
        <p:nvSpPr>
          <p:cNvPr id="8" name="Text 5"/>
          <p:cNvSpPr/>
          <p:nvPr/>
        </p:nvSpPr>
        <p:spPr>
          <a:xfrm>
            <a:off x="9937790" y="3624143"/>
            <a:ext cx="3898821" cy="362903"/>
          </a:xfrm>
          <a:prstGeom prst="rect">
            <a:avLst/>
          </a:prstGeom>
          <a:noFill/>
          <a:ln/>
        </p:spPr>
        <p:txBody>
          <a:bodyPr wrap="none" lIns="0" tIns="0" rIns="0" bIns="0" rtlCol="0" anchor="t"/>
          <a:lstStyle/>
          <a:p>
            <a:pPr marL="0" indent="0" algn="l">
              <a:lnSpc>
                <a:spcPts val="2850"/>
              </a:lnSpc>
              <a:buNone/>
            </a:pPr>
            <a:r>
              <a:rPr lang="en-US" sz="1750" dirty="0">
                <a:solidFill>
                  <a:srgbClr val="4C4C4D"/>
                </a:solidFill>
                <a:latin typeface="Heebo" pitchFamily="34" charset="0"/>
                <a:ea typeface="Heebo" pitchFamily="34" charset="-122"/>
                <a:cs typeface="Heebo" pitchFamily="34" charset="-120"/>
              </a:rPr>
              <a:t>Obtain the list from the bank</a:t>
            </a:r>
            <a:endParaRPr lang="en-US" sz="1750" dirty="0"/>
          </a:p>
        </p:txBody>
      </p:sp>
      <p:pic>
        <p:nvPicPr>
          <p:cNvPr id="9" name="Image 1" descr="preencoded.png"/>
          <p:cNvPicPr>
            <a:picLocks noChangeAspect="1"/>
          </p:cNvPicPr>
          <p:nvPr/>
        </p:nvPicPr>
        <p:blipFill>
          <a:blip r:embed="rId4"/>
          <a:stretch>
            <a:fillRect/>
          </a:stretch>
        </p:blipFill>
        <p:spPr>
          <a:xfrm>
            <a:off x="5032653" y="2413516"/>
            <a:ext cx="4564975" cy="4564975"/>
          </a:xfrm>
          <a:prstGeom prst="rect">
            <a:avLst/>
          </a:prstGeom>
        </p:spPr>
      </p:pic>
      <p:sp>
        <p:nvSpPr>
          <p:cNvPr id="10" name="Text 6"/>
          <p:cNvSpPr/>
          <p:nvPr/>
        </p:nvSpPr>
        <p:spPr>
          <a:xfrm>
            <a:off x="8452604" y="3565088"/>
            <a:ext cx="339328" cy="424220"/>
          </a:xfrm>
          <a:prstGeom prst="rect">
            <a:avLst/>
          </a:prstGeom>
          <a:noFill/>
          <a:ln/>
        </p:spPr>
        <p:txBody>
          <a:bodyPr wrap="none" lIns="0" tIns="0" rIns="0" bIns="0" rtlCol="0" anchor="t"/>
          <a:lstStyle/>
          <a:p>
            <a:pPr marL="0" indent="0">
              <a:lnSpc>
                <a:spcPts val="4250"/>
              </a:lnSpc>
              <a:buNone/>
            </a:pPr>
            <a:r>
              <a:rPr lang="en-US" sz="2650" dirty="0">
                <a:solidFill>
                  <a:srgbClr val="4C4C4D"/>
                </a:solidFill>
                <a:latin typeface="Crimson Pro Semi Bold" pitchFamily="34" charset="0"/>
                <a:ea typeface="Crimson Pro Semi Bold" pitchFamily="34" charset="-122"/>
                <a:cs typeface="Crimson Pro Semi Bold" pitchFamily="34" charset="-120"/>
              </a:rPr>
              <a:t>2</a:t>
            </a:r>
            <a:endParaRPr lang="en-US" sz="2650" dirty="0"/>
          </a:p>
        </p:txBody>
      </p:sp>
      <p:sp>
        <p:nvSpPr>
          <p:cNvPr id="11" name="Text 7"/>
          <p:cNvSpPr/>
          <p:nvPr/>
        </p:nvSpPr>
        <p:spPr>
          <a:xfrm>
            <a:off x="9937790" y="5223391"/>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0070C0"/>
                </a:solidFill>
                <a:latin typeface="Crimson Pro Semi Bold" pitchFamily="34" charset="0"/>
                <a:ea typeface="Crimson Pro Semi Bold" pitchFamily="34" charset="-122"/>
                <a:cs typeface="Crimson Pro Semi Bold" pitchFamily="34" charset="-120"/>
              </a:rPr>
              <a:t>Verification Process</a:t>
            </a:r>
            <a:endParaRPr lang="en-US" sz="2200" b="1" dirty="0">
              <a:solidFill>
                <a:srgbClr val="0070C0"/>
              </a:solidFill>
            </a:endParaRPr>
          </a:p>
        </p:txBody>
      </p:sp>
      <p:sp>
        <p:nvSpPr>
          <p:cNvPr id="12" name="Text 8"/>
          <p:cNvSpPr/>
          <p:nvPr/>
        </p:nvSpPr>
        <p:spPr>
          <a:xfrm>
            <a:off x="9937790" y="5713809"/>
            <a:ext cx="3898821" cy="1088708"/>
          </a:xfrm>
          <a:prstGeom prst="rect">
            <a:avLst/>
          </a:prstGeom>
          <a:noFill/>
          <a:ln/>
        </p:spPr>
        <p:txBody>
          <a:bodyPr wrap="square" lIns="0" tIns="0" rIns="0" bIns="0" rtlCol="0" anchor="t"/>
          <a:lstStyle/>
          <a:p>
            <a:pPr marL="0" indent="0" algn="l">
              <a:lnSpc>
                <a:spcPts val="2850"/>
              </a:lnSpc>
              <a:buNone/>
            </a:pPr>
            <a:r>
              <a:rPr lang="en-US" sz="1750" dirty="0">
                <a:solidFill>
                  <a:srgbClr val="4C4C4D"/>
                </a:solidFill>
                <a:latin typeface="Heebo" pitchFamily="34" charset="0"/>
                <a:ea typeface="Heebo" pitchFamily="34" charset="-122"/>
                <a:cs typeface="Heebo" pitchFamily="34" charset="-120"/>
              </a:rPr>
              <a:t>Enquire the system report reference which can provide this data from the Central Statutory or Circle auditors</a:t>
            </a:r>
            <a:endParaRPr lang="en-US" sz="1750" dirty="0"/>
          </a:p>
        </p:txBody>
      </p:sp>
      <p:pic>
        <p:nvPicPr>
          <p:cNvPr id="13" name="Image 2" descr="preencoded.png"/>
          <p:cNvPicPr>
            <a:picLocks noChangeAspect="1"/>
          </p:cNvPicPr>
          <p:nvPr/>
        </p:nvPicPr>
        <p:blipFill>
          <a:blip r:embed="rId5"/>
          <a:stretch>
            <a:fillRect/>
          </a:stretch>
        </p:blipFill>
        <p:spPr>
          <a:xfrm>
            <a:off x="5032653" y="2413516"/>
            <a:ext cx="4564975" cy="4564975"/>
          </a:xfrm>
          <a:prstGeom prst="rect">
            <a:avLst/>
          </a:prstGeom>
        </p:spPr>
      </p:pic>
      <p:sp>
        <p:nvSpPr>
          <p:cNvPr id="14" name="Text 9"/>
          <p:cNvSpPr/>
          <p:nvPr/>
        </p:nvSpPr>
        <p:spPr>
          <a:xfrm>
            <a:off x="8064103" y="5790962"/>
            <a:ext cx="339328" cy="424220"/>
          </a:xfrm>
          <a:prstGeom prst="rect">
            <a:avLst/>
          </a:prstGeom>
          <a:noFill/>
          <a:ln/>
        </p:spPr>
        <p:txBody>
          <a:bodyPr wrap="none" lIns="0" tIns="0" rIns="0" bIns="0" rtlCol="0" anchor="t"/>
          <a:lstStyle/>
          <a:p>
            <a:pPr marL="0" indent="0">
              <a:lnSpc>
                <a:spcPts val="4250"/>
              </a:lnSpc>
              <a:buNone/>
            </a:pPr>
            <a:r>
              <a:rPr lang="en-US" sz="2650" dirty="0">
                <a:solidFill>
                  <a:srgbClr val="4C4C4D"/>
                </a:solidFill>
                <a:latin typeface="Crimson Pro Semi Bold" pitchFamily="34" charset="0"/>
                <a:ea typeface="Crimson Pro Semi Bold" pitchFamily="34" charset="-122"/>
                <a:cs typeface="Crimson Pro Semi Bold" pitchFamily="34" charset="-120"/>
              </a:rPr>
              <a:t>3</a:t>
            </a:r>
            <a:endParaRPr lang="en-US" sz="2650" dirty="0"/>
          </a:p>
        </p:txBody>
      </p:sp>
      <p:sp>
        <p:nvSpPr>
          <p:cNvPr id="15" name="Text 10"/>
          <p:cNvSpPr/>
          <p:nvPr/>
        </p:nvSpPr>
        <p:spPr>
          <a:xfrm>
            <a:off x="1857256" y="5404842"/>
            <a:ext cx="2835235" cy="354330"/>
          </a:xfrm>
          <a:prstGeom prst="rect">
            <a:avLst/>
          </a:prstGeom>
          <a:noFill/>
          <a:ln/>
        </p:spPr>
        <p:txBody>
          <a:bodyPr wrap="none" lIns="0" tIns="0" rIns="0" bIns="0" rtlCol="0" anchor="t"/>
          <a:lstStyle/>
          <a:p>
            <a:pPr marL="0" indent="0" algn="r">
              <a:lnSpc>
                <a:spcPts val="2750"/>
              </a:lnSpc>
              <a:buNone/>
            </a:pPr>
            <a:r>
              <a:rPr lang="en-US" sz="2200" b="1" dirty="0">
                <a:solidFill>
                  <a:srgbClr val="0070C0"/>
                </a:solidFill>
                <a:latin typeface="Crimson Pro Semi Bold" pitchFamily="34" charset="0"/>
                <a:ea typeface="Crimson Pro Semi Bold" pitchFamily="34" charset="-122"/>
                <a:cs typeface="Crimson Pro Semi Bold" pitchFamily="34" charset="-120"/>
              </a:rPr>
              <a:t>Documentation</a:t>
            </a:r>
            <a:endParaRPr lang="en-US" sz="2200" b="1" dirty="0">
              <a:solidFill>
                <a:srgbClr val="0070C0"/>
              </a:solidFill>
            </a:endParaRPr>
          </a:p>
        </p:txBody>
      </p:sp>
      <p:sp>
        <p:nvSpPr>
          <p:cNvPr id="16" name="Text 11"/>
          <p:cNvSpPr/>
          <p:nvPr/>
        </p:nvSpPr>
        <p:spPr>
          <a:xfrm>
            <a:off x="793790" y="5895261"/>
            <a:ext cx="3898702" cy="725805"/>
          </a:xfrm>
          <a:prstGeom prst="rect">
            <a:avLst/>
          </a:prstGeom>
          <a:noFill/>
          <a:ln/>
        </p:spPr>
        <p:txBody>
          <a:bodyPr wrap="square" lIns="0" tIns="0" rIns="0" bIns="0" rtlCol="0" anchor="t"/>
          <a:lstStyle/>
          <a:p>
            <a:pPr marL="0" indent="0" algn="r">
              <a:lnSpc>
                <a:spcPts val="2850"/>
              </a:lnSpc>
              <a:buNone/>
            </a:pPr>
            <a:r>
              <a:rPr lang="en-US" sz="1750" dirty="0">
                <a:solidFill>
                  <a:srgbClr val="4C4C4D"/>
                </a:solidFill>
                <a:latin typeface="Heebo" pitchFamily="34" charset="0"/>
                <a:ea typeface="Heebo" pitchFamily="34" charset="-122"/>
                <a:cs typeface="Heebo" pitchFamily="34" charset="-120"/>
              </a:rPr>
              <a:t>Obtain list reported to controlling authority</a:t>
            </a:r>
            <a:endParaRPr lang="en-US" sz="1750" dirty="0"/>
          </a:p>
        </p:txBody>
      </p:sp>
      <p:pic>
        <p:nvPicPr>
          <p:cNvPr id="17" name="Image 3" descr="preencoded.png"/>
          <p:cNvPicPr>
            <a:picLocks noChangeAspect="1"/>
          </p:cNvPicPr>
          <p:nvPr/>
        </p:nvPicPr>
        <p:blipFill>
          <a:blip r:embed="rId6"/>
          <a:stretch>
            <a:fillRect/>
          </a:stretch>
        </p:blipFill>
        <p:spPr>
          <a:xfrm>
            <a:off x="5032653" y="2413516"/>
            <a:ext cx="4564975" cy="4564975"/>
          </a:xfrm>
          <a:prstGeom prst="rect">
            <a:avLst/>
          </a:prstGeom>
        </p:spPr>
      </p:pic>
      <p:sp>
        <p:nvSpPr>
          <p:cNvPr id="18" name="Text 12"/>
          <p:cNvSpPr/>
          <p:nvPr/>
        </p:nvSpPr>
        <p:spPr>
          <a:xfrm>
            <a:off x="5838230" y="5402461"/>
            <a:ext cx="339328" cy="424220"/>
          </a:xfrm>
          <a:prstGeom prst="rect">
            <a:avLst/>
          </a:prstGeom>
          <a:noFill/>
          <a:ln/>
        </p:spPr>
        <p:txBody>
          <a:bodyPr wrap="none" lIns="0" tIns="0" rIns="0" bIns="0" rtlCol="0" anchor="t"/>
          <a:lstStyle/>
          <a:p>
            <a:pPr marL="0" indent="0">
              <a:lnSpc>
                <a:spcPts val="4250"/>
              </a:lnSpc>
              <a:buNone/>
            </a:pPr>
            <a:r>
              <a:rPr lang="en-US" sz="2650" dirty="0">
                <a:solidFill>
                  <a:srgbClr val="4C4C4D"/>
                </a:solidFill>
                <a:latin typeface="Crimson Pro Semi Bold" pitchFamily="34" charset="0"/>
                <a:ea typeface="Crimson Pro Semi Bold" pitchFamily="34" charset="-122"/>
                <a:cs typeface="Crimson Pro Semi Bold" pitchFamily="34" charset="-120"/>
              </a:rPr>
              <a:t>4</a:t>
            </a:r>
            <a:endParaRPr lang="en-US" sz="265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name="Slide 40">
    <p:spTree>
      <p:nvGrpSpPr>
        <p:cNvPr id="1" name=""/>
        <p:cNvGrpSpPr/>
        <p:nvPr/>
      </p:nvGrpSpPr>
      <p:grpSpPr>
        <a:xfrm>
          <a:off x="0" y="0"/>
          <a:ext cx="0" cy="0"/>
          <a:chOff x="0" y="0"/>
          <a:chExt cx="0" cy="0"/>
        </a:xfrm>
      </p:grpSpPr>
      <p:sp>
        <p:nvSpPr>
          <p:cNvPr id="2" name="Text 0"/>
          <p:cNvSpPr/>
          <p:nvPr/>
        </p:nvSpPr>
        <p:spPr>
          <a:xfrm>
            <a:off x="780098" y="612934"/>
            <a:ext cx="10076140" cy="696516"/>
          </a:xfrm>
          <a:prstGeom prst="rect">
            <a:avLst/>
          </a:prstGeom>
          <a:noFill/>
          <a:ln/>
        </p:spPr>
        <p:txBody>
          <a:bodyPr wrap="none" lIns="0" tIns="0" rIns="0" bIns="0" rtlCol="0" anchor="t"/>
          <a:lstStyle/>
          <a:p>
            <a:pPr marL="0" indent="0" algn="just">
              <a:lnSpc>
                <a:spcPts val="5450"/>
              </a:lnSpc>
              <a:buNone/>
            </a:pPr>
            <a:r>
              <a:rPr lang="en-US" sz="4350" dirty="0">
                <a:solidFill>
                  <a:srgbClr val="152D47"/>
                </a:solidFill>
                <a:latin typeface="Crimson Pro Semi Bold" pitchFamily="34" charset="0"/>
                <a:ea typeface="Crimson Pro Semi Bold" pitchFamily="34" charset="-122"/>
                <a:cs typeface="Crimson Pro Semi Bold" pitchFamily="34" charset="-120"/>
              </a:rPr>
              <a:t>I – Assets - 5. Advances General Instructions</a:t>
            </a:r>
            <a:endParaRPr lang="en-US" sz="4350" dirty="0"/>
          </a:p>
        </p:txBody>
      </p:sp>
      <p:sp>
        <p:nvSpPr>
          <p:cNvPr id="3" name="Shape 1"/>
          <p:cNvSpPr/>
          <p:nvPr/>
        </p:nvSpPr>
        <p:spPr>
          <a:xfrm>
            <a:off x="780098" y="2423874"/>
            <a:ext cx="4133850" cy="222885"/>
          </a:xfrm>
          <a:prstGeom prst="roundRect">
            <a:avLst>
              <a:gd name="adj" fmla="val 15001"/>
            </a:avLst>
          </a:prstGeom>
          <a:solidFill>
            <a:srgbClr val="F2EEEE"/>
          </a:solidFill>
          <a:ln/>
        </p:spPr>
      </p:sp>
      <p:sp>
        <p:nvSpPr>
          <p:cNvPr id="4" name="Text 2"/>
          <p:cNvSpPr/>
          <p:nvPr/>
        </p:nvSpPr>
        <p:spPr>
          <a:xfrm>
            <a:off x="780098" y="2981087"/>
            <a:ext cx="2786301" cy="348258"/>
          </a:xfrm>
          <a:prstGeom prst="rect">
            <a:avLst/>
          </a:prstGeom>
          <a:noFill/>
          <a:ln/>
        </p:spPr>
        <p:txBody>
          <a:bodyPr wrap="none" lIns="0" tIns="0" rIns="0" bIns="0" rtlCol="0" anchor="t"/>
          <a:lstStyle/>
          <a:p>
            <a:pPr marL="0" indent="0" algn="just">
              <a:lnSpc>
                <a:spcPts val="2700"/>
              </a:lnSpc>
              <a:buNone/>
            </a:pPr>
            <a:r>
              <a:rPr lang="en-US" sz="2150" b="1" dirty="0">
                <a:solidFill>
                  <a:srgbClr val="4C4C4D"/>
                </a:solidFill>
                <a:latin typeface="Crimson Pro Semi Bold" pitchFamily="34" charset="0"/>
                <a:ea typeface="Crimson Pro Semi Bold" pitchFamily="34" charset="-122"/>
                <a:cs typeface="Crimson Pro Semi Bold" pitchFamily="34" charset="-120"/>
              </a:rPr>
              <a:t>(f)(ii)(b) RBI Guidelines</a:t>
            </a:r>
            <a:endParaRPr lang="en-US" sz="2150" b="1" dirty="0"/>
          </a:p>
        </p:txBody>
      </p:sp>
      <p:sp>
        <p:nvSpPr>
          <p:cNvPr id="5" name="Text 3"/>
          <p:cNvSpPr/>
          <p:nvPr/>
        </p:nvSpPr>
        <p:spPr>
          <a:xfrm>
            <a:off x="780098" y="3463052"/>
            <a:ext cx="4133850" cy="1069777"/>
          </a:xfrm>
          <a:prstGeom prst="rect">
            <a:avLst/>
          </a:prstGeom>
          <a:noFill/>
          <a:ln/>
        </p:spPr>
        <p:txBody>
          <a:bodyPr wrap="square" lIns="0" tIns="0" rIns="0" bIns="0" rtlCol="0" anchor="t"/>
          <a:lstStyle/>
          <a:p>
            <a:pPr marL="0" indent="0" algn="just">
              <a:lnSpc>
                <a:spcPts val="2800"/>
              </a:lnSpc>
              <a:buNone/>
            </a:pPr>
            <a:r>
              <a:rPr lang="en-US" sz="1750" b="1" dirty="0">
                <a:solidFill>
                  <a:srgbClr val="FF0000"/>
                </a:solidFill>
                <a:latin typeface="Heebo" pitchFamily="34" charset="0"/>
                <a:ea typeface="Heebo" pitchFamily="34" charset="-122"/>
                <a:cs typeface="Heebo" pitchFamily="34" charset="-120"/>
              </a:rPr>
              <a:t>Whether the RBI Guidelines for restructuring on all such cases have been followed.</a:t>
            </a:r>
            <a:endParaRPr lang="en-US" sz="1750" b="1" dirty="0">
              <a:solidFill>
                <a:srgbClr val="FF0000"/>
              </a:solidFill>
            </a:endParaRPr>
          </a:p>
        </p:txBody>
      </p:sp>
      <p:sp>
        <p:nvSpPr>
          <p:cNvPr id="6" name="Text 4"/>
          <p:cNvSpPr/>
          <p:nvPr/>
        </p:nvSpPr>
        <p:spPr>
          <a:xfrm>
            <a:off x="780098" y="4666536"/>
            <a:ext cx="4133850" cy="713184"/>
          </a:xfrm>
          <a:prstGeom prst="rect">
            <a:avLst/>
          </a:prstGeom>
          <a:noFill/>
          <a:ln/>
        </p:spPr>
        <p:txBody>
          <a:bodyPr wrap="square" lIns="0" tIns="0" rIns="0" bIns="0" rtlCol="0" anchor="t"/>
          <a:lstStyle/>
          <a:p>
            <a:pPr marL="342900" indent="-342900" algn="just">
              <a:lnSpc>
                <a:spcPts val="2800"/>
              </a:lnSpc>
              <a:buSzPct val="100000"/>
              <a:buChar char="•"/>
            </a:pPr>
            <a:r>
              <a:rPr lang="en-US" sz="1750" dirty="0">
                <a:solidFill>
                  <a:srgbClr val="4C4C4D"/>
                </a:solidFill>
                <a:latin typeface="Heebo" pitchFamily="34" charset="0"/>
                <a:ea typeface="Heebo" pitchFamily="34" charset="-122"/>
                <a:cs typeface="Heebo" pitchFamily="34" charset="-120"/>
              </a:rPr>
              <a:t>Review compliance with RBI guidelines on restructuring.</a:t>
            </a:r>
            <a:endParaRPr lang="en-US" sz="1750" dirty="0"/>
          </a:p>
        </p:txBody>
      </p:sp>
      <p:sp>
        <p:nvSpPr>
          <p:cNvPr id="7" name="Shape 5"/>
          <p:cNvSpPr/>
          <p:nvPr/>
        </p:nvSpPr>
        <p:spPr>
          <a:xfrm>
            <a:off x="5248275" y="2089547"/>
            <a:ext cx="4133850" cy="222885"/>
          </a:xfrm>
          <a:prstGeom prst="roundRect">
            <a:avLst>
              <a:gd name="adj" fmla="val 15001"/>
            </a:avLst>
          </a:prstGeom>
          <a:solidFill>
            <a:srgbClr val="F2EEEE"/>
          </a:solidFill>
          <a:ln/>
        </p:spPr>
      </p:sp>
      <p:sp>
        <p:nvSpPr>
          <p:cNvPr id="8" name="Text 6"/>
          <p:cNvSpPr/>
          <p:nvPr/>
        </p:nvSpPr>
        <p:spPr>
          <a:xfrm>
            <a:off x="5248275" y="2646759"/>
            <a:ext cx="2786301" cy="348258"/>
          </a:xfrm>
          <a:prstGeom prst="rect">
            <a:avLst/>
          </a:prstGeom>
          <a:noFill/>
          <a:ln/>
        </p:spPr>
        <p:txBody>
          <a:bodyPr wrap="none" lIns="0" tIns="0" rIns="0" bIns="0" rtlCol="0" anchor="t"/>
          <a:lstStyle/>
          <a:p>
            <a:pPr marL="0" indent="0" algn="just">
              <a:lnSpc>
                <a:spcPts val="2700"/>
              </a:lnSpc>
              <a:buNone/>
            </a:pPr>
            <a:r>
              <a:rPr lang="en-US" sz="2150" b="1" dirty="0">
                <a:solidFill>
                  <a:srgbClr val="4C4C4D"/>
                </a:solidFill>
                <a:latin typeface="Crimson Pro Semi Bold" pitchFamily="34" charset="0"/>
                <a:ea typeface="Crimson Pro Semi Bold" pitchFamily="34" charset="-122"/>
                <a:cs typeface="Crimson Pro Semi Bold" pitchFamily="34" charset="-120"/>
              </a:rPr>
              <a:t>(f)(ii)(c) Stressed Assets</a:t>
            </a:r>
            <a:endParaRPr lang="en-US" sz="2150" b="1" dirty="0"/>
          </a:p>
        </p:txBody>
      </p:sp>
      <p:sp>
        <p:nvSpPr>
          <p:cNvPr id="9" name="Text 7"/>
          <p:cNvSpPr/>
          <p:nvPr/>
        </p:nvSpPr>
        <p:spPr>
          <a:xfrm>
            <a:off x="5248275" y="3128724"/>
            <a:ext cx="4133850" cy="2496145"/>
          </a:xfrm>
          <a:prstGeom prst="rect">
            <a:avLst/>
          </a:prstGeom>
          <a:noFill/>
          <a:ln/>
        </p:spPr>
        <p:txBody>
          <a:bodyPr wrap="square" lIns="0" tIns="0" rIns="0" bIns="0" rtlCol="0" anchor="t"/>
          <a:lstStyle/>
          <a:p>
            <a:pPr marL="0" indent="0" algn="just">
              <a:lnSpc>
                <a:spcPts val="2800"/>
              </a:lnSpc>
              <a:buNone/>
            </a:pPr>
            <a:r>
              <a:rPr lang="en-US" sz="1750" b="1" dirty="0">
                <a:solidFill>
                  <a:srgbClr val="FF0000"/>
                </a:solidFill>
                <a:latin typeface="Heebo" pitchFamily="34" charset="0"/>
                <a:ea typeface="Heebo" pitchFamily="34" charset="-122"/>
                <a:cs typeface="Heebo" pitchFamily="34" charset="-120"/>
              </a:rPr>
              <a:t>Whether the branch complies with the regulatory stance for resolution of stressed assets, including the compliance with board approved policies in this regard, tracking/reporting of defaults for resolution purposes among others?</a:t>
            </a:r>
            <a:endParaRPr lang="en-US" sz="1750" b="1" dirty="0">
              <a:solidFill>
                <a:srgbClr val="FF0000"/>
              </a:solidFill>
            </a:endParaRPr>
          </a:p>
        </p:txBody>
      </p:sp>
      <p:sp>
        <p:nvSpPr>
          <p:cNvPr id="10" name="Text 8"/>
          <p:cNvSpPr/>
          <p:nvPr/>
        </p:nvSpPr>
        <p:spPr>
          <a:xfrm>
            <a:off x="5248275" y="5758577"/>
            <a:ext cx="4133850" cy="713184"/>
          </a:xfrm>
          <a:prstGeom prst="rect">
            <a:avLst/>
          </a:prstGeom>
          <a:noFill/>
          <a:ln/>
        </p:spPr>
        <p:txBody>
          <a:bodyPr wrap="square" lIns="0" tIns="0" rIns="0" bIns="0" rtlCol="0" anchor="t"/>
          <a:lstStyle/>
          <a:p>
            <a:pPr marL="342900" indent="-342900" algn="just">
              <a:lnSpc>
                <a:spcPts val="2800"/>
              </a:lnSpc>
              <a:buSzPct val="100000"/>
              <a:buChar char="•"/>
            </a:pPr>
            <a:r>
              <a:rPr lang="en-US" sz="1750" dirty="0">
                <a:solidFill>
                  <a:srgbClr val="4C4C4D"/>
                </a:solidFill>
                <a:latin typeface="Heebo" pitchFamily="34" charset="0"/>
                <a:ea typeface="Heebo" pitchFamily="34" charset="-122"/>
                <a:cs typeface="Heebo" pitchFamily="34" charset="-120"/>
              </a:rPr>
              <a:t>Review compliance with RBI and RBI guidelines on such accounts.</a:t>
            </a:r>
            <a:endParaRPr lang="en-US" sz="1750" dirty="0"/>
          </a:p>
        </p:txBody>
      </p:sp>
      <p:sp>
        <p:nvSpPr>
          <p:cNvPr id="11" name="Text 9"/>
          <p:cNvSpPr/>
          <p:nvPr/>
        </p:nvSpPr>
        <p:spPr>
          <a:xfrm>
            <a:off x="5248275" y="6549747"/>
            <a:ext cx="4133850" cy="1069777"/>
          </a:xfrm>
          <a:prstGeom prst="rect">
            <a:avLst/>
          </a:prstGeom>
          <a:noFill/>
          <a:ln/>
        </p:spPr>
        <p:txBody>
          <a:bodyPr wrap="square" lIns="0" tIns="0" rIns="0" bIns="0" rtlCol="0" anchor="t"/>
          <a:lstStyle/>
          <a:p>
            <a:pPr marL="342900" indent="-342900" algn="just">
              <a:lnSpc>
                <a:spcPts val="2800"/>
              </a:lnSpc>
              <a:buSzPct val="100000"/>
              <a:buChar char="•"/>
            </a:pPr>
            <a:r>
              <a:rPr lang="en-US" sz="1750" dirty="0">
                <a:solidFill>
                  <a:srgbClr val="4C4C4D"/>
                </a:solidFill>
                <a:latin typeface="Heebo" pitchFamily="34" charset="0"/>
                <a:ea typeface="Heebo" pitchFamily="34" charset="-122"/>
                <a:cs typeface="Heebo" pitchFamily="34" charset="-120"/>
              </a:rPr>
              <a:t>For example, repeated restructuring is not possible and the account has to be downgraded.</a:t>
            </a:r>
            <a:endParaRPr lang="en-US" sz="1750" dirty="0"/>
          </a:p>
        </p:txBody>
      </p:sp>
      <p:sp>
        <p:nvSpPr>
          <p:cNvPr id="12" name="Shape 10"/>
          <p:cNvSpPr/>
          <p:nvPr/>
        </p:nvSpPr>
        <p:spPr>
          <a:xfrm>
            <a:off x="9716453" y="1755219"/>
            <a:ext cx="4133850" cy="222885"/>
          </a:xfrm>
          <a:prstGeom prst="roundRect">
            <a:avLst>
              <a:gd name="adj" fmla="val 15001"/>
            </a:avLst>
          </a:prstGeom>
          <a:solidFill>
            <a:srgbClr val="F2EEEE"/>
          </a:solidFill>
          <a:ln/>
        </p:spPr>
      </p:sp>
      <p:sp>
        <p:nvSpPr>
          <p:cNvPr id="13" name="Text 11"/>
          <p:cNvSpPr/>
          <p:nvPr/>
        </p:nvSpPr>
        <p:spPr>
          <a:xfrm>
            <a:off x="9716453" y="2312432"/>
            <a:ext cx="2786301" cy="348258"/>
          </a:xfrm>
          <a:prstGeom prst="rect">
            <a:avLst/>
          </a:prstGeom>
          <a:noFill/>
          <a:ln/>
        </p:spPr>
        <p:txBody>
          <a:bodyPr wrap="none" lIns="0" tIns="0" rIns="0" bIns="0" rtlCol="0" anchor="t"/>
          <a:lstStyle/>
          <a:p>
            <a:pPr marL="0" indent="0" algn="just">
              <a:lnSpc>
                <a:spcPts val="2700"/>
              </a:lnSpc>
              <a:buNone/>
            </a:pPr>
            <a:r>
              <a:rPr lang="en-US" sz="2150" b="1" dirty="0">
                <a:solidFill>
                  <a:srgbClr val="4C4C4D"/>
                </a:solidFill>
                <a:latin typeface="Crimson Pro Semi Bold" pitchFamily="34" charset="0"/>
                <a:ea typeface="Crimson Pro Semi Bold" pitchFamily="34" charset="-122"/>
                <a:cs typeface="Crimson Pro Semi Bold" pitchFamily="34" charset="-120"/>
              </a:rPr>
              <a:t>(f)(iii)(a) Upgradations</a:t>
            </a:r>
            <a:endParaRPr lang="en-US" sz="2150" b="1" dirty="0"/>
          </a:p>
        </p:txBody>
      </p:sp>
      <p:sp>
        <p:nvSpPr>
          <p:cNvPr id="14" name="Text 12"/>
          <p:cNvSpPr/>
          <p:nvPr/>
        </p:nvSpPr>
        <p:spPr>
          <a:xfrm>
            <a:off x="9716453" y="2794397"/>
            <a:ext cx="4133850" cy="1069777"/>
          </a:xfrm>
          <a:prstGeom prst="rect">
            <a:avLst/>
          </a:prstGeom>
          <a:noFill/>
          <a:ln/>
        </p:spPr>
        <p:txBody>
          <a:bodyPr wrap="square" lIns="0" tIns="0" rIns="0" bIns="0" rtlCol="0" anchor="t"/>
          <a:lstStyle/>
          <a:p>
            <a:pPr marL="0" indent="0" algn="just">
              <a:lnSpc>
                <a:spcPts val="2800"/>
              </a:lnSpc>
              <a:buNone/>
            </a:pPr>
            <a:r>
              <a:rPr lang="en-US" sz="1750" b="1" dirty="0">
                <a:solidFill>
                  <a:srgbClr val="FF0000"/>
                </a:solidFill>
                <a:latin typeface="Heebo" pitchFamily="34" charset="0"/>
                <a:ea typeface="Heebo" pitchFamily="34" charset="-122"/>
                <a:cs typeface="Heebo" pitchFamily="34" charset="-120"/>
              </a:rPr>
              <a:t>Whether the upgradations in non-performing advances is in line with the norms of Reserve Bank of India</a:t>
            </a:r>
            <a:endParaRPr lang="en-US" sz="1750" b="1" dirty="0">
              <a:solidFill>
                <a:srgbClr val="FF0000"/>
              </a:solidFill>
            </a:endParaRPr>
          </a:p>
        </p:txBody>
      </p:sp>
      <p:sp>
        <p:nvSpPr>
          <p:cNvPr id="15" name="Text 13"/>
          <p:cNvSpPr/>
          <p:nvPr/>
        </p:nvSpPr>
        <p:spPr>
          <a:xfrm>
            <a:off x="9716453" y="3997881"/>
            <a:ext cx="4133850" cy="713184"/>
          </a:xfrm>
          <a:prstGeom prst="rect">
            <a:avLst/>
          </a:prstGeom>
          <a:noFill/>
          <a:ln/>
        </p:spPr>
        <p:txBody>
          <a:bodyPr wrap="square" lIns="0" tIns="0" rIns="0" bIns="0" rtlCol="0" anchor="t"/>
          <a:lstStyle/>
          <a:p>
            <a:pPr marL="342900" indent="-342900" algn="just">
              <a:lnSpc>
                <a:spcPts val="2800"/>
              </a:lnSpc>
              <a:buSzPct val="100000"/>
              <a:buChar char="•"/>
            </a:pPr>
            <a:r>
              <a:rPr lang="en-US" sz="1750" dirty="0">
                <a:solidFill>
                  <a:srgbClr val="4C4C4D"/>
                </a:solidFill>
                <a:latin typeface="Heebo" pitchFamily="34" charset="0"/>
                <a:ea typeface="Heebo" pitchFamily="34" charset="-122"/>
                <a:cs typeface="Heebo" pitchFamily="34" charset="-120"/>
              </a:rPr>
              <a:t>Review compliance with bank and RBI guidelines on such accounts</a:t>
            </a:r>
            <a:endParaRPr lang="en-US" sz="175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name="Slide 41">
    <p:spTree>
      <p:nvGrpSpPr>
        <p:cNvPr id="1" name=""/>
        <p:cNvGrpSpPr/>
        <p:nvPr/>
      </p:nvGrpSpPr>
      <p:grpSpPr>
        <a:xfrm>
          <a:off x="0" y="0"/>
          <a:ext cx="0" cy="0"/>
          <a:chOff x="0" y="0"/>
          <a:chExt cx="0" cy="0"/>
        </a:xfrm>
      </p:grpSpPr>
      <p:sp>
        <p:nvSpPr>
          <p:cNvPr id="2" name="Text 0"/>
          <p:cNvSpPr/>
          <p:nvPr/>
        </p:nvSpPr>
        <p:spPr>
          <a:xfrm>
            <a:off x="793790" y="1099661"/>
            <a:ext cx="10252710" cy="708779"/>
          </a:xfrm>
          <a:prstGeom prst="rect">
            <a:avLst/>
          </a:prstGeom>
          <a:noFill/>
          <a:ln/>
        </p:spPr>
        <p:txBody>
          <a:bodyPr wrap="none" lIns="0" tIns="0" rIns="0" bIns="0" rtlCol="0" anchor="t"/>
          <a:lstStyle/>
          <a:p>
            <a:pPr marL="0" indent="0" algn="just">
              <a:lnSpc>
                <a:spcPts val="5550"/>
              </a:lnSpc>
              <a:buNone/>
            </a:pPr>
            <a:r>
              <a:rPr lang="en-US" sz="4450" dirty="0">
                <a:solidFill>
                  <a:srgbClr val="152D47"/>
                </a:solidFill>
                <a:latin typeface="Crimson Pro Semi Bold" pitchFamily="34" charset="0"/>
                <a:ea typeface="Crimson Pro Semi Bold" pitchFamily="34" charset="-122"/>
                <a:cs typeface="Crimson Pro Semi Bold" pitchFamily="34" charset="-120"/>
              </a:rPr>
              <a:t>I – Assets - 5. Advances General Instructions</a:t>
            </a:r>
            <a:endParaRPr lang="en-US" sz="4450" dirty="0"/>
          </a:p>
        </p:txBody>
      </p:sp>
      <p:sp>
        <p:nvSpPr>
          <p:cNvPr id="3" name="Shape 1"/>
          <p:cNvSpPr/>
          <p:nvPr/>
        </p:nvSpPr>
        <p:spPr>
          <a:xfrm>
            <a:off x="793790" y="2262068"/>
            <a:ext cx="6408063" cy="4867751"/>
          </a:xfrm>
          <a:prstGeom prst="roundRect">
            <a:avLst>
              <a:gd name="adj" fmla="val 699"/>
            </a:avLst>
          </a:prstGeom>
          <a:solidFill>
            <a:srgbClr val="F2EEEE"/>
          </a:solidFill>
          <a:ln/>
        </p:spPr>
      </p:sp>
      <p:sp>
        <p:nvSpPr>
          <p:cNvPr id="4" name="Text 2"/>
          <p:cNvSpPr/>
          <p:nvPr/>
        </p:nvSpPr>
        <p:spPr>
          <a:xfrm>
            <a:off x="1020604" y="2488883"/>
            <a:ext cx="4973717" cy="354330"/>
          </a:xfrm>
          <a:prstGeom prst="rect">
            <a:avLst/>
          </a:prstGeom>
          <a:noFill/>
          <a:ln/>
        </p:spPr>
        <p:txBody>
          <a:bodyPr wrap="none" lIns="0" tIns="0" rIns="0" bIns="0" rtlCol="0" anchor="t"/>
          <a:lstStyle/>
          <a:p>
            <a:pPr marL="0" indent="0" algn="just">
              <a:lnSpc>
                <a:spcPts val="2750"/>
              </a:lnSpc>
              <a:buNone/>
            </a:pPr>
            <a:r>
              <a:rPr lang="en-US" sz="2200" b="1" dirty="0">
                <a:solidFill>
                  <a:srgbClr val="4C4C4D"/>
                </a:solidFill>
                <a:latin typeface="Crimson Pro Semi Bold" pitchFamily="34" charset="0"/>
                <a:ea typeface="Crimson Pro Semi Bold" pitchFamily="34" charset="-122"/>
                <a:cs typeface="Crimson Pro Semi Bold" pitchFamily="34" charset="-120"/>
              </a:rPr>
              <a:t>(f)(iii)(b) Disagreement with Upgradation</a:t>
            </a:r>
            <a:endParaRPr lang="en-US" sz="2200" b="1" dirty="0"/>
          </a:p>
        </p:txBody>
      </p:sp>
      <p:sp>
        <p:nvSpPr>
          <p:cNvPr id="5" name="Text 3"/>
          <p:cNvSpPr/>
          <p:nvPr/>
        </p:nvSpPr>
        <p:spPr>
          <a:xfrm>
            <a:off x="1020604" y="2979301"/>
            <a:ext cx="5954435" cy="725805"/>
          </a:xfrm>
          <a:prstGeom prst="rect">
            <a:avLst/>
          </a:prstGeom>
          <a:noFill/>
          <a:ln/>
        </p:spPr>
        <p:txBody>
          <a:bodyPr wrap="square" lIns="0" tIns="0" rIns="0" bIns="0" rtlCol="0" anchor="t"/>
          <a:lstStyle/>
          <a:p>
            <a:pPr marL="0" indent="0" algn="just">
              <a:lnSpc>
                <a:spcPts val="2850"/>
              </a:lnSpc>
              <a:buNone/>
            </a:pPr>
            <a:r>
              <a:rPr lang="en-US" sz="1750" b="1" dirty="0">
                <a:solidFill>
                  <a:srgbClr val="FF0000"/>
                </a:solidFill>
                <a:latin typeface="Heebo" pitchFamily="34" charset="0"/>
                <a:ea typeface="Heebo" pitchFamily="34" charset="-122"/>
                <a:cs typeface="Heebo" pitchFamily="34" charset="-120"/>
              </a:rPr>
              <a:t>Where the auditor disagrees with upgradation of accounts? If yes, give reasons thereof.</a:t>
            </a:r>
            <a:endParaRPr lang="en-US" sz="1750" b="1" dirty="0">
              <a:solidFill>
                <a:srgbClr val="FF0000"/>
              </a:solidFill>
            </a:endParaRPr>
          </a:p>
        </p:txBody>
      </p:sp>
      <p:sp>
        <p:nvSpPr>
          <p:cNvPr id="6" name="Text 4"/>
          <p:cNvSpPr/>
          <p:nvPr/>
        </p:nvSpPr>
        <p:spPr>
          <a:xfrm>
            <a:off x="1020604" y="3841194"/>
            <a:ext cx="5954435" cy="1088708"/>
          </a:xfrm>
          <a:prstGeom prst="rect">
            <a:avLst/>
          </a:prstGeom>
          <a:noFill/>
          <a:ln/>
        </p:spPr>
        <p:txBody>
          <a:bodyPr wrap="square" lIns="0" tIns="0" rIns="0" bIns="0" rtlCol="0" anchor="t"/>
          <a:lstStyle/>
          <a:p>
            <a:pPr marL="342900" indent="-342900" algn="just">
              <a:lnSpc>
                <a:spcPts val="2850"/>
              </a:lnSpc>
              <a:buSzPct val="100000"/>
              <a:buChar char="•"/>
            </a:pPr>
            <a:r>
              <a:rPr lang="en-US" sz="1750" dirty="0">
                <a:solidFill>
                  <a:srgbClr val="4C4C4D"/>
                </a:solidFill>
                <a:latin typeface="Heebo" pitchFamily="34" charset="0"/>
                <a:ea typeface="Heebo" pitchFamily="34" charset="-122"/>
                <a:cs typeface="Heebo" pitchFamily="34" charset="-120"/>
              </a:rPr>
              <a:t>All deviations as observed by the Auditor may be reported along with a small note on the matter and discussions with Branch Head.</a:t>
            </a:r>
            <a:endParaRPr lang="en-US" sz="1750" dirty="0"/>
          </a:p>
        </p:txBody>
      </p:sp>
      <p:sp>
        <p:nvSpPr>
          <p:cNvPr id="7" name="Shape 5"/>
          <p:cNvSpPr/>
          <p:nvPr/>
        </p:nvSpPr>
        <p:spPr>
          <a:xfrm>
            <a:off x="7428667" y="2262068"/>
            <a:ext cx="6408063" cy="4867751"/>
          </a:xfrm>
          <a:prstGeom prst="roundRect">
            <a:avLst>
              <a:gd name="adj" fmla="val 699"/>
            </a:avLst>
          </a:prstGeom>
          <a:solidFill>
            <a:srgbClr val="F2EEEE"/>
          </a:solidFill>
          <a:ln/>
        </p:spPr>
      </p:sp>
      <p:sp>
        <p:nvSpPr>
          <p:cNvPr id="8" name="Text 6"/>
          <p:cNvSpPr/>
          <p:nvPr/>
        </p:nvSpPr>
        <p:spPr>
          <a:xfrm>
            <a:off x="7655481" y="2488883"/>
            <a:ext cx="2835235" cy="354330"/>
          </a:xfrm>
          <a:prstGeom prst="rect">
            <a:avLst/>
          </a:prstGeom>
          <a:noFill/>
          <a:ln/>
        </p:spPr>
        <p:txBody>
          <a:bodyPr wrap="none" lIns="0" tIns="0" rIns="0" bIns="0" rtlCol="0" anchor="t"/>
          <a:lstStyle/>
          <a:p>
            <a:pPr marL="0" indent="0" algn="just">
              <a:lnSpc>
                <a:spcPts val="2750"/>
              </a:lnSpc>
              <a:buNone/>
            </a:pPr>
            <a:r>
              <a:rPr lang="en-US" sz="2200" b="1" dirty="0">
                <a:solidFill>
                  <a:srgbClr val="4C4C4D"/>
                </a:solidFill>
                <a:latin typeface="Crimson Pro Semi Bold" pitchFamily="34" charset="0"/>
                <a:ea typeface="Crimson Pro Semi Bold" pitchFamily="34" charset="-122"/>
                <a:cs typeface="Crimson Pro Semi Bold" pitchFamily="34" charset="-120"/>
              </a:rPr>
              <a:t>(f)(iv) Legal Action</a:t>
            </a:r>
            <a:endParaRPr lang="en-US" sz="2200" b="1" dirty="0"/>
          </a:p>
        </p:txBody>
      </p:sp>
      <p:sp>
        <p:nvSpPr>
          <p:cNvPr id="9" name="Text 7"/>
          <p:cNvSpPr/>
          <p:nvPr/>
        </p:nvSpPr>
        <p:spPr>
          <a:xfrm>
            <a:off x="7655481" y="2979301"/>
            <a:ext cx="5954435" cy="1814513"/>
          </a:xfrm>
          <a:prstGeom prst="rect">
            <a:avLst/>
          </a:prstGeom>
          <a:noFill/>
          <a:ln/>
        </p:spPr>
        <p:txBody>
          <a:bodyPr wrap="square" lIns="0" tIns="0" rIns="0" bIns="0" rtlCol="0" anchor="t"/>
          <a:lstStyle/>
          <a:p>
            <a:pPr marL="0" indent="0" algn="just">
              <a:lnSpc>
                <a:spcPts val="2850"/>
              </a:lnSpc>
              <a:buNone/>
            </a:pPr>
            <a:r>
              <a:rPr lang="en-US" sz="1750" b="1" dirty="0">
                <a:solidFill>
                  <a:srgbClr val="FF0000"/>
                </a:solidFill>
                <a:latin typeface="Heebo" pitchFamily="34" charset="0"/>
                <a:ea typeface="Heebo" pitchFamily="34" charset="-122"/>
                <a:cs typeface="Heebo" pitchFamily="34" charset="-120"/>
              </a:rPr>
              <a:t>Have you come across cases where the relevant Controlling Authority of the bank has authorized legal action for recovery of advances or recalling of advances, but no such action was taken by the branch? If so, give details of such cases.</a:t>
            </a:r>
            <a:endParaRPr lang="en-US" sz="1750" b="1" dirty="0">
              <a:solidFill>
                <a:srgbClr val="FF0000"/>
              </a:solidFill>
            </a:endParaRPr>
          </a:p>
        </p:txBody>
      </p:sp>
      <p:sp>
        <p:nvSpPr>
          <p:cNvPr id="10" name="Text 8"/>
          <p:cNvSpPr/>
          <p:nvPr/>
        </p:nvSpPr>
        <p:spPr>
          <a:xfrm>
            <a:off x="7655481" y="4929902"/>
            <a:ext cx="5954435" cy="1088708"/>
          </a:xfrm>
          <a:prstGeom prst="rect">
            <a:avLst/>
          </a:prstGeom>
          <a:noFill/>
          <a:ln/>
        </p:spPr>
        <p:txBody>
          <a:bodyPr wrap="square" lIns="0" tIns="0" rIns="0" bIns="0" rtlCol="0" anchor="t"/>
          <a:lstStyle/>
          <a:p>
            <a:pPr marL="342900" indent="-342900" algn="just">
              <a:lnSpc>
                <a:spcPts val="2850"/>
              </a:lnSpc>
              <a:buSzPct val="100000"/>
              <a:buChar char="•"/>
            </a:pPr>
            <a:r>
              <a:rPr lang="en-US" sz="1750" dirty="0">
                <a:solidFill>
                  <a:srgbClr val="4C4C4D"/>
                </a:solidFill>
                <a:latin typeface="Heebo" pitchFamily="34" charset="0"/>
                <a:ea typeface="Heebo" pitchFamily="34" charset="-122"/>
                <a:cs typeface="Heebo" pitchFamily="34" charset="-120"/>
              </a:rPr>
              <a:t>Obtain Specific (seek and obtain) information from the Controlling office of the branch and maintain on Audit file.</a:t>
            </a:r>
            <a:endParaRPr lang="en-US" sz="1750" dirty="0"/>
          </a:p>
        </p:txBody>
      </p:sp>
      <p:sp>
        <p:nvSpPr>
          <p:cNvPr id="11" name="Text 9"/>
          <p:cNvSpPr/>
          <p:nvPr/>
        </p:nvSpPr>
        <p:spPr>
          <a:xfrm>
            <a:off x="7655481" y="6097905"/>
            <a:ext cx="5954435" cy="362903"/>
          </a:xfrm>
          <a:prstGeom prst="rect">
            <a:avLst/>
          </a:prstGeom>
          <a:noFill/>
          <a:ln/>
        </p:spPr>
        <p:txBody>
          <a:bodyPr wrap="none" lIns="0" tIns="0" rIns="0" bIns="0" rtlCol="0" anchor="t"/>
          <a:lstStyle/>
          <a:p>
            <a:pPr marL="342900" indent="-342900" algn="just">
              <a:lnSpc>
                <a:spcPts val="2850"/>
              </a:lnSpc>
              <a:buSzPct val="100000"/>
              <a:buChar char="•"/>
            </a:pPr>
            <a:r>
              <a:rPr lang="en-US" sz="1750" dirty="0">
                <a:solidFill>
                  <a:srgbClr val="4C4C4D"/>
                </a:solidFill>
                <a:latin typeface="Heebo" pitchFamily="34" charset="0"/>
                <a:ea typeface="Heebo" pitchFamily="34" charset="-122"/>
                <a:cs typeface="Heebo" pitchFamily="34" charset="-120"/>
              </a:rPr>
              <a:t>Check compliance</a:t>
            </a:r>
            <a:endParaRPr lang="en-US" sz="1750" dirty="0"/>
          </a:p>
        </p:txBody>
      </p:sp>
      <p:sp>
        <p:nvSpPr>
          <p:cNvPr id="12" name="Text 10"/>
          <p:cNvSpPr/>
          <p:nvPr/>
        </p:nvSpPr>
        <p:spPr>
          <a:xfrm>
            <a:off x="7655481" y="6540103"/>
            <a:ext cx="5954435" cy="362903"/>
          </a:xfrm>
          <a:prstGeom prst="rect">
            <a:avLst/>
          </a:prstGeom>
          <a:noFill/>
          <a:ln/>
        </p:spPr>
        <p:txBody>
          <a:bodyPr wrap="none" lIns="0" tIns="0" rIns="0" bIns="0" rtlCol="0" anchor="t"/>
          <a:lstStyle/>
          <a:p>
            <a:pPr marL="342900" indent="-342900" algn="just">
              <a:lnSpc>
                <a:spcPts val="2850"/>
              </a:lnSpc>
              <a:buSzPct val="100000"/>
              <a:buChar char="•"/>
            </a:pPr>
            <a:r>
              <a:rPr lang="en-US" sz="1750" dirty="0">
                <a:solidFill>
                  <a:srgbClr val="4C4C4D"/>
                </a:solidFill>
                <a:latin typeface="Heebo" pitchFamily="34" charset="0"/>
                <a:ea typeface="Heebo" pitchFamily="34" charset="-122"/>
                <a:cs typeface="Heebo" pitchFamily="34" charset="-120"/>
              </a:rPr>
              <a:t>If such list is not provided, state so</a:t>
            </a:r>
            <a:endParaRPr lang="en-US" sz="175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name="Slide 42">
    <p:spTree>
      <p:nvGrpSpPr>
        <p:cNvPr id="1" name=""/>
        <p:cNvGrpSpPr/>
        <p:nvPr/>
      </p:nvGrpSpPr>
      <p:grpSpPr>
        <a:xfrm>
          <a:off x="0" y="0"/>
          <a:ext cx="0" cy="0"/>
          <a:chOff x="0" y="0"/>
          <a:chExt cx="0" cy="0"/>
        </a:xfrm>
      </p:grpSpPr>
      <p:sp>
        <p:nvSpPr>
          <p:cNvPr id="2" name="Text 0"/>
          <p:cNvSpPr/>
          <p:nvPr/>
        </p:nvSpPr>
        <p:spPr>
          <a:xfrm>
            <a:off x="793790" y="861536"/>
            <a:ext cx="10252710" cy="708779"/>
          </a:xfrm>
          <a:prstGeom prst="rect">
            <a:avLst/>
          </a:prstGeom>
          <a:noFill/>
          <a:ln/>
        </p:spPr>
        <p:txBody>
          <a:bodyPr wrap="none" lIns="0" tIns="0" rIns="0" bIns="0" rtlCol="0" anchor="t"/>
          <a:lstStyle/>
          <a:p>
            <a:pPr marL="0" indent="0" algn="just">
              <a:lnSpc>
                <a:spcPts val="5550"/>
              </a:lnSpc>
              <a:buNone/>
            </a:pPr>
            <a:r>
              <a:rPr lang="en-US" sz="4450" dirty="0">
                <a:solidFill>
                  <a:srgbClr val="152D47"/>
                </a:solidFill>
                <a:latin typeface="Crimson Pro Semi Bold" pitchFamily="34" charset="0"/>
                <a:ea typeface="Crimson Pro Semi Bold" pitchFamily="34" charset="-122"/>
                <a:cs typeface="Crimson Pro Semi Bold" pitchFamily="34" charset="-120"/>
              </a:rPr>
              <a:t>I – Assets - 5. Advances General Instructions</a:t>
            </a:r>
            <a:endParaRPr lang="en-US" sz="4450" dirty="0"/>
          </a:p>
        </p:txBody>
      </p:sp>
      <p:pic>
        <p:nvPicPr>
          <p:cNvPr id="3" name="Image 0" descr="preencoded.png"/>
          <p:cNvPicPr>
            <a:picLocks noChangeAspect="1"/>
          </p:cNvPicPr>
          <p:nvPr/>
        </p:nvPicPr>
        <p:blipFill>
          <a:blip r:embed="rId3"/>
          <a:stretch>
            <a:fillRect/>
          </a:stretch>
        </p:blipFill>
        <p:spPr>
          <a:xfrm>
            <a:off x="793790" y="2023943"/>
            <a:ext cx="566976" cy="566976"/>
          </a:xfrm>
          <a:prstGeom prst="rect">
            <a:avLst/>
          </a:prstGeom>
        </p:spPr>
      </p:pic>
      <p:sp>
        <p:nvSpPr>
          <p:cNvPr id="4" name="Text 1"/>
          <p:cNvSpPr/>
          <p:nvPr/>
        </p:nvSpPr>
        <p:spPr>
          <a:xfrm>
            <a:off x="793790" y="2817733"/>
            <a:ext cx="2835235" cy="354330"/>
          </a:xfrm>
          <a:prstGeom prst="rect">
            <a:avLst/>
          </a:prstGeom>
          <a:noFill/>
          <a:ln/>
        </p:spPr>
        <p:txBody>
          <a:bodyPr wrap="none" lIns="0" tIns="0" rIns="0" bIns="0" rtlCol="0" anchor="t"/>
          <a:lstStyle/>
          <a:p>
            <a:pPr marL="0" indent="0" algn="just">
              <a:lnSpc>
                <a:spcPts val="2750"/>
              </a:lnSpc>
              <a:buNone/>
            </a:pPr>
            <a:r>
              <a:rPr lang="en-US" sz="2200" b="1" dirty="0">
                <a:solidFill>
                  <a:srgbClr val="4C4C4D"/>
                </a:solidFill>
                <a:latin typeface="Crimson Pro Semi Bold" pitchFamily="34" charset="0"/>
                <a:ea typeface="Crimson Pro Semi Bold" pitchFamily="34" charset="-122"/>
                <a:cs typeface="Crimson Pro Semi Bold" pitchFamily="34" charset="-120"/>
              </a:rPr>
              <a:t>(f)(v) IBC Process</a:t>
            </a:r>
            <a:endParaRPr lang="en-US" sz="2200" b="1" dirty="0"/>
          </a:p>
        </p:txBody>
      </p:sp>
      <p:sp>
        <p:nvSpPr>
          <p:cNvPr id="5" name="Text 2"/>
          <p:cNvSpPr/>
          <p:nvPr/>
        </p:nvSpPr>
        <p:spPr>
          <a:xfrm>
            <a:off x="793790" y="3308152"/>
            <a:ext cx="6351270" cy="725805"/>
          </a:xfrm>
          <a:prstGeom prst="rect">
            <a:avLst/>
          </a:prstGeom>
          <a:noFill/>
          <a:ln/>
        </p:spPr>
        <p:txBody>
          <a:bodyPr wrap="square" lIns="0" tIns="0" rIns="0" bIns="0" rtlCol="0" anchor="t"/>
          <a:lstStyle/>
          <a:p>
            <a:pPr marL="0" indent="0" algn="just">
              <a:lnSpc>
                <a:spcPts val="2850"/>
              </a:lnSpc>
              <a:buNone/>
            </a:pPr>
            <a:r>
              <a:rPr lang="en-US" sz="1750" b="1" dirty="0">
                <a:solidFill>
                  <a:srgbClr val="FF0000"/>
                </a:solidFill>
                <a:latin typeface="Heebo" pitchFamily="34" charset="0"/>
                <a:ea typeface="Heebo" pitchFamily="34" charset="-122"/>
                <a:cs typeface="Heebo" pitchFamily="34" charset="-120"/>
              </a:rPr>
              <a:t>Whether there are any accounts wherein process under IBC is mandated but not initiated by the branch?</a:t>
            </a:r>
            <a:endParaRPr lang="en-US" sz="1750" b="1" dirty="0">
              <a:solidFill>
                <a:srgbClr val="FF0000"/>
              </a:solidFill>
            </a:endParaRPr>
          </a:p>
        </p:txBody>
      </p:sp>
      <p:sp>
        <p:nvSpPr>
          <p:cNvPr id="6" name="Text 3"/>
          <p:cNvSpPr/>
          <p:nvPr/>
        </p:nvSpPr>
        <p:spPr>
          <a:xfrm>
            <a:off x="793790" y="4170045"/>
            <a:ext cx="6351270" cy="1451610"/>
          </a:xfrm>
          <a:prstGeom prst="rect">
            <a:avLst/>
          </a:prstGeom>
          <a:noFill/>
          <a:ln/>
        </p:spPr>
        <p:txBody>
          <a:bodyPr wrap="square" lIns="0" tIns="0" rIns="0" bIns="0" rtlCol="0" anchor="t"/>
          <a:lstStyle/>
          <a:p>
            <a:pPr marL="0" indent="0" algn="just">
              <a:lnSpc>
                <a:spcPts val="2850"/>
              </a:lnSpc>
              <a:buNone/>
            </a:pPr>
            <a:r>
              <a:rPr lang="en-US" sz="1750" dirty="0">
                <a:solidFill>
                  <a:srgbClr val="4C4C4D"/>
                </a:solidFill>
                <a:latin typeface="Heebo" pitchFamily="34" charset="0"/>
                <a:ea typeface="Heebo" pitchFamily="34" charset="-122"/>
                <a:cs typeface="Heebo" pitchFamily="34" charset="-120"/>
              </a:rPr>
              <a:t>Whether there are any borrowers at the branch against whom the process of IBC is initiated by any of the creditors including bank? If yes, provide the list of such accounts and comment on the adequacy of provision made thereto?</a:t>
            </a:r>
            <a:endParaRPr lang="en-US" sz="1750" dirty="0"/>
          </a:p>
        </p:txBody>
      </p:sp>
      <p:sp>
        <p:nvSpPr>
          <p:cNvPr id="7" name="Text 4"/>
          <p:cNvSpPr/>
          <p:nvPr/>
        </p:nvSpPr>
        <p:spPr>
          <a:xfrm>
            <a:off x="793790" y="5757743"/>
            <a:ext cx="6351270" cy="362903"/>
          </a:xfrm>
          <a:prstGeom prst="rect">
            <a:avLst/>
          </a:prstGeom>
          <a:noFill/>
          <a:ln/>
        </p:spPr>
        <p:txBody>
          <a:bodyPr wrap="none" lIns="0" tIns="0" rIns="0" bIns="0" rtlCol="0" anchor="t"/>
          <a:lstStyle/>
          <a:p>
            <a:pPr marL="342900" indent="-342900" algn="just">
              <a:lnSpc>
                <a:spcPts val="2850"/>
              </a:lnSpc>
              <a:buSzPct val="100000"/>
              <a:buChar char="•"/>
            </a:pPr>
            <a:r>
              <a:rPr lang="en-US" sz="1750" dirty="0">
                <a:solidFill>
                  <a:srgbClr val="4C4C4D"/>
                </a:solidFill>
                <a:latin typeface="Heebo" pitchFamily="34" charset="0"/>
                <a:ea typeface="Heebo" pitchFamily="34" charset="-122"/>
                <a:cs typeface="Heebo" pitchFamily="34" charset="-120"/>
              </a:rPr>
              <a:t>Obtain RBI circular and bank procedure in this regard</a:t>
            </a:r>
            <a:endParaRPr lang="en-US" sz="1750" dirty="0"/>
          </a:p>
        </p:txBody>
      </p:sp>
      <p:sp>
        <p:nvSpPr>
          <p:cNvPr id="8" name="Text 5"/>
          <p:cNvSpPr/>
          <p:nvPr/>
        </p:nvSpPr>
        <p:spPr>
          <a:xfrm>
            <a:off x="793790" y="6199942"/>
            <a:ext cx="6351270" cy="362903"/>
          </a:xfrm>
          <a:prstGeom prst="rect">
            <a:avLst/>
          </a:prstGeom>
          <a:noFill/>
          <a:ln/>
        </p:spPr>
        <p:txBody>
          <a:bodyPr wrap="none" lIns="0" tIns="0" rIns="0" bIns="0" rtlCol="0" anchor="t"/>
          <a:lstStyle/>
          <a:p>
            <a:pPr marL="342900" indent="-342900" algn="just">
              <a:lnSpc>
                <a:spcPts val="2850"/>
              </a:lnSpc>
              <a:buSzPct val="100000"/>
              <a:buChar char="•"/>
            </a:pPr>
            <a:r>
              <a:rPr lang="en-US" sz="1750" dirty="0">
                <a:solidFill>
                  <a:srgbClr val="4C4C4D"/>
                </a:solidFill>
                <a:latin typeface="Heebo" pitchFamily="34" charset="0"/>
                <a:ea typeface="Heebo" pitchFamily="34" charset="-122"/>
                <a:cs typeface="Heebo" pitchFamily="34" charset="-120"/>
              </a:rPr>
              <a:t>Ensure compliance</a:t>
            </a:r>
            <a:endParaRPr lang="en-US" sz="1750" dirty="0"/>
          </a:p>
        </p:txBody>
      </p:sp>
      <p:sp>
        <p:nvSpPr>
          <p:cNvPr id="9" name="Text 6"/>
          <p:cNvSpPr/>
          <p:nvPr/>
        </p:nvSpPr>
        <p:spPr>
          <a:xfrm>
            <a:off x="793790" y="6642140"/>
            <a:ext cx="6351270" cy="725805"/>
          </a:xfrm>
          <a:prstGeom prst="rect">
            <a:avLst/>
          </a:prstGeom>
          <a:noFill/>
          <a:ln/>
        </p:spPr>
        <p:txBody>
          <a:bodyPr wrap="square" lIns="0" tIns="0" rIns="0" bIns="0" rtlCol="0" anchor="t"/>
          <a:lstStyle/>
          <a:p>
            <a:pPr marL="342900" indent="-342900" algn="just">
              <a:lnSpc>
                <a:spcPts val="2850"/>
              </a:lnSpc>
              <a:buSzPct val="100000"/>
              <a:buChar char="•"/>
            </a:pPr>
            <a:r>
              <a:rPr lang="en-US" sz="1750" dirty="0">
                <a:solidFill>
                  <a:srgbClr val="4C4C4D"/>
                </a:solidFill>
                <a:latin typeface="Heebo" pitchFamily="34" charset="0"/>
                <a:ea typeface="Heebo" pitchFamily="34" charset="-122"/>
                <a:cs typeface="Heebo" pitchFamily="34" charset="-120"/>
              </a:rPr>
              <a:t>Obtain specific list of cases under IBC and report on the same</a:t>
            </a:r>
            <a:endParaRPr lang="en-US" sz="1750" dirty="0"/>
          </a:p>
        </p:txBody>
      </p:sp>
      <p:pic>
        <p:nvPicPr>
          <p:cNvPr id="10" name="Image 1" descr="preencoded.png"/>
          <p:cNvPicPr>
            <a:picLocks noChangeAspect="1"/>
          </p:cNvPicPr>
          <p:nvPr/>
        </p:nvPicPr>
        <p:blipFill>
          <a:blip r:embed="rId4"/>
          <a:stretch>
            <a:fillRect/>
          </a:stretch>
        </p:blipFill>
        <p:spPr>
          <a:xfrm>
            <a:off x="7485221" y="2023943"/>
            <a:ext cx="566976" cy="566976"/>
          </a:xfrm>
          <a:prstGeom prst="rect">
            <a:avLst/>
          </a:prstGeom>
        </p:spPr>
      </p:pic>
      <p:sp>
        <p:nvSpPr>
          <p:cNvPr id="11" name="Text 7"/>
          <p:cNvSpPr/>
          <p:nvPr/>
        </p:nvSpPr>
        <p:spPr>
          <a:xfrm>
            <a:off x="7485221" y="2817733"/>
            <a:ext cx="2835235" cy="354330"/>
          </a:xfrm>
          <a:prstGeom prst="rect">
            <a:avLst/>
          </a:prstGeom>
          <a:noFill/>
          <a:ln/>
        </p:spPr>
        <p:txBody>
          <a:bodyPr wrap="none" lIns="0" tIns="0" rIns="0" bIns="0" rtlCol="0" anchor="t"/>
          <a:lstStyle/>
          <a:p>
            <a:pPr marL="0" indent="0" algn="just">
              <a:lnSpc>
                <a:spcPts val="2750"/>
              </a:lnSpc>
              <a:buNone/>
            </a:pPr>
            <a:r>
              <a:rPr lang="en-US" sz="2200" b="1" dirty="0">
                <a:solidFill>
                  <a:srgbClr val="4C4C4D"/>
                </a:solidFill>
                <a:latin typeface="Crimson Pro Semi Bold" pitchFamily="34" charset="0"/>
                <a:ea typeface="Crimson Pro Semi Bold" pitchFamily="34" charset="-122"/>
                <a:cs typeface="Crimson Pro Semi Bold" pitchFamily="34" charset="-120"/>
              </a:rPr>
              <a:t>(f)(vi)(a) ECGC Claims</a:t>
            </a:r>
            <a:endParaRPr lang="en-US" sz="2200" b="1" dirty="0"/>
          </a:p>
        </p:txBody>
      </p:sp>
      <p:sp>
        <p:nvSpPr>
          <p:cNvPr id="12" name="Text 8"/>
          <p:cNvSpPr/>
          <p:nvPr/>
        </p:nvSpPr>
        <p:spPr>
          <a:xfrm>
            <a:off x="7485221" y="3308152"/>
            <a:ext cx="6351389" cy="725805"/>
          </a:xfrm>
          <a:prstGeom prst="rect">
            <a:avLst/>
          </a:prstGeom>
          <a:noFill/>
          <a:ln/>
        </p:spPr>
        <p:txBody>
          <a:bodyPr wrap="square" lIns="0" tIns="0" rIns="0" bIns="0" rtlCol="0" anchor="t"/>
          <a:lstStyle/>
          <a:p>
            <a:pPr marL="0" indent="0" algn="just">
              <a:lnSpc>
                <a:spcPts val="2850"/>
              </a:lnSpc>
              <a:buNone/>
            </a:pPr>
            <a:r>
              <a:rPr lang="en-US" sz="1750" b="1" dirty="0">
                <a:solidFill>
                  <a:srgbClr val="FF0000"/>
                </a:solidFill>
                <a:latin typeface="Heebo" pitchFamily="34" charset="0"/>
                <a:ea typeface="Heebo" pitchFamily="34" charset="-122"/>
                <a:cs typeface="Heebo" pitchFamily="34" charset="-120"/>
              </a:rPr>
              <a:t>Have appropriate claims for credit guarantee (ECGC and others), if any, been duly lodged and settled?</a:t>
            </a:r>
            <a:endParaRPr lang="en-US" sz="1750" b="1" dirty="0">
              <a:solidFill>
                <a:srgbClr val="FF0000"/>
              </a:solidFill>
            </a:endParaRPr>
          </a:p>
        </p:txBody>
      </p:sp>
      <p:sp>
        <p:nvSpPr>
          <p:cNvPr id="13" name="Text 9"/>
          <p:cNvSpPr/>
          <p:nvPr/>
        </p:nvSpPr>
        <p:spPr>
          <a:xfrm>
            <a:off x="7485221" y="4170045"/>
            <a:ext cx="6351389" cy="1088708"/>
          </a:xfrm>
          <a:prstGeom prst="rect">
            <a:avLst/>
          </a:prstGeom>
          <a:noFill/>
          <a:ln/>
        </p:spPr>
        <p:txBody>
          <a:bodyPr wrap="square" lIns="0" tIns="0" rIns="0" bIns="0" rtlCol="0" anchor="t"/>
          <a:lstStyle/>
          <a:p>
            <a:pPr marL="342900" indent="-342900" algn="just">
              <a:lnSpc>
                <a:spcPts val="2850"/>
              </a:lnSpc>
              <a:buSzPct val="100000"/>
              <a:buChar char="•"/>
            </a:pPr>
            <a:r>
              <a:rPr lang="en-US" sz="1750" dirty="0">
                <a:solidFill>
                  <a:srgbClr val="4C4C4D"/>
                </a:solidFill>
                <a:latin typeface="Heebo" pitchFamily="34" charset="0"/>
                <a:ea typeface="Heebo" pitchFamily="34" charset="-122"/>
                <a:cs typeface="Heebo" pitchFamily="34" charset="-120"/>
              </a:rPr>
              <a:t>Verify that there is process of identifying the cases, where claims are required to be lodged with ECGC and any other department</a:t>
            </a:r>
            <a:endParaRPr lang="en-US" sz="1750" dirty="0"/>
          </a:p>
        </p:txBody>
      </p:sp>
      <p:sp>
        <p:nvSpPr>
          <p:cNvPr id="14" name="Text 10"/>
          <p:cNvSpPr/>
          <p:nvPr/>
        </p:nvSpPr>
        <p:spPr>
          <a:xfrm>
            <a:off x="7485221" y="5338048"/>
            <a:ext cx="6351389" cy="1451610"/>
          </a:xfrm>
          <a:prstGeom prst="rect">
            <a:avLst/>
          </a:prstGeom>
          <a:noFill/>
          <a:ln/>
        </p:spPr>
        <p:txBody>
          <a:bodyPr wrap="square" lIns="0" tIns="0" rIns="0" bIns="0" rtlCol="0" anchor="t"/>
          <a:lstStyle/>
          <a:p>
            <a:pPr marL="342900" indent="-342900" algn="just">
              <a:lnSpc>
                <a:spcPts val="2850"/>
              </a:lnSpc>
              <a:buSzPct val="100000"/>
              <a:buChar char="•"/>
            </a:pPr>
            <a:r>
              <a:rPr lang="en-US" sz="1750" dirty="0">
                <a:solidFill>
                  <a:srgbClr val="4C4C4D"/>
                </a:solidFill>
                <a:latin typeface="Heebo" pitchFamily="34" charset="0"/>
                <a:ea typeface="Heebo" pitchFamily="34" charset="-122"/>
                <a:cs typeface="Heebo" pitchFamily="34" charset="-120"/>
              </a:rPr>
              <a:t>Verify, whether in required case, branch has taken step for lodging the claims and same have been lodged. Obtain the numbers of accounts with outstanding balance relating to ECGC and any other claims.</a:t>
            </a:r>
            <a:endParaRPr lang="en-US" sz="175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name="Slide 43">
    <p:spTree>
      <p:nvGrpSpPr>
        <p:cNvPr id="1" name=""/>
        <p:cNvGrpSpPr/>
        <p:nvPr/>
      </p:nvGrpSpPr>
      <p:grpSpPr>
        <a:xfrm>
          <a:off x="0" y="0"/>
          <a:ext cx="0" cy="0"/>
          <a:chOff x="0" y="0"/>
          <a:chExt cx="0" cy="0"/>
        </a:xfrm>
      </p:grpSpPr>
      <p:sp>
        <p:nvSpPr>
          <p:cNvPr id="2" name="Text 0"/>
          <p:cNvSpPr/>
          <p:nvPr/>
        </p:nvSpPr>
        <p:spPr>
          <a:xfrm>
            <a:off x="632460" y="497324"/>
            <a:ext cx="6125408" cy="423505"/>
          </a:xfrm>
          <a:prstGeom prst="rect">
            <a:avLst/>
          </a:prstGeom>
          <a:noFill/>
          <a:ln/>
        </p:spPr>
        <p:txBody>
          <a:bodyPr wrap="none" lIns="0" tIns="0" rIns="0" bIns="0" rtlCol="0" anchor="t"/>
          <a:lstStyle/>
          <a:p>
            <a:pPr marL="0" indent="0" algn="just">
              <a:lnSpc>
                <a:spcPts val="3300"/>
              </a:lnSpc>
              <a:buNone/>
            </a:pPr>
            <a:r>
              <a:rPr lang="en-US" sz="2650" dirty="0">
                <a:solidFill>
                  <a:srgbClr val="152D47"/>
                </a:solidFill>
                <a:latin typeface="Crimson Pro Semi Bold" pitchFamily="34" charset="0"/>
                <a:ea typeface="Crimson Pro Semi Bold" pitchFamily="34" charset="-122"/>
                <a:cs typeface="Crimson Pro Semi Bold" pitchFamily="34" charset="-120"/>
              </a:rPr>
              <a:t>I – Assets - 5. Advances General Instructions</a:t>
            </a:r>
            <a:endParaRPr lang="en-US" sz="2650" dirty="0"/>
          </a:p>
        </p:txBody>
      </p:sp>
      <p:sp>
        <p:nvSpPr>
          <p:cNvPr id="3" name="Shape 1"/>
          <p:cNvSpPr/>
          <p:nvPr/>
        </p:nvSpPr>
        <p:spPr>
          <a:xfrm>
            <a:off x="632460" y="1598414"/>
            <a:ext cx="4319588" cy="135493"/>
          </a:xfrm>
          <a:prstGeom prst="roundRect">
            <a:avLst>
              <a:gd name="adj" fmla="val 15004"/>
            </a:avLst>
          </a:prstGeom>
          <a:solidFill>
            <a:srgbClr val="F2EEEE"/>
          </a:solidFill>
          <a:ln/>
        </p:spPr>
      </p:sp>
      <p:sp>
        <p:nvSpPr>
          <p:cNvPr id="4" name="Text 2"/>
          <p:cNvSpPr/>
          <p:nvPr/>
        </p:nvSpPr>
        <p:spPr>
          <a:xfrm>
            <a:off x="632460" y="1937147"/>
            <a:ext cx="1800106" cy="211693"/>
          </a:xfrm>
          <a:prstGeom prst="rect">
            <a:avLst/>
          </a:prstGeom>
          <a:noFill/>
          <a:ln/>
        </p:spPr>
        <p:txBody>
          <a:bodyPr wrap="none" lIns="0" tIns="0" rIns="0" bIns="0" rtlCol="0" anchor="t"/>
          <a:lstStyle/>
          <a:p>
            <a:pPr marL="0" indent="0" algn="just">
              <a:lnSpc>
                <a:spcPts val="1650"/>
              </a:lnSpc>
              <a:buNone/>
            </a:pPr>
            <a:r>
              <a:rPr lang="en-US" sz="1600" b="1" dirty="0">
                <a:solidFill>
                  <a:srgbClr val="4C4C4D"/>
                </a:solidFill>
                <a:latin typeface="Crimson Pro Semi Bold" pitchFamily="34" charset="0"/>
                <a:ea typeface="Crimson Pro Semi Bold" pitchFamily="34" charset="-122"/>
                <a:cs typeface="Crimson Pro Semi Bold" pitchFamily="34" charset="-120"/>
              </a:rPr>
              <a:t>(f)(vi)(b) Rejected Claims</a:t>
            </a:r>
            <a:endParaRPr lang="en-US" sz="1600" b="1" dirty="0"/>
          </a:p>
        </p:txBody>
      </p:sp>
      <p:sp>
        <p:nvSpPr>
          <p:cNvPr id="5" name="Text 3"/>
          <p:cNvSpPr/>
          <p:nvPr/>
        </p:nvSpPr>
        <p:spPr>
          <a:xfrm>
            <a:off x="632460" y="2230160"/>
            <a:ext cx="4319588" cy="216694"/>
          </a:xfrm>
          <a:prstGeom prst="rect">
            <a:avLst/>
          </a:prstGeom>
          <a:noFill/>
          <a:ln/>
        </p:spPr>
        <p:txBody>
          <a:bodyPr wrap="none" lIns="0" tIns="0" rIns="0" bIns="0" rtlCol="0" anchor="t"/>
          <a:lstStyle/>
          <a:p>
            <a:pPr marL="0" indent="0" algn="just">
              <a:lnSpc>
                <a:spcPts val="1700"/>
              </a:lnSpc>
              <a:buNone/>
            </a:pPr>
            <a:r>
              <a:rPr lang="en-US" sz="1400" b="1" dirty="0">
                <a:solidFill>
                  <a:srgbClr val="FF0000"/>
                </a:solidFill>
                <a:latin typeface="Heebo" pitchFamily="34" charset="0"/>
                <a:ea typeface="Heebo" pitchFamily="34" charset="-122"/>
                <a:cs typeface="Heebo" pitchFamily="34" charset="-120"/>
              </a:rPr>
              <a:t>Give details of claims rejected? (As per the given table)</a:t>
            </a:r>
            <a:endParaRPr lang="en-US" sz="1400" b="1" dirty="0">
              <a:solidFill>
                <a:srgbClr val="FF0000"/>
              </a:solidFill>
            </a:endParaRPr>
          </a:p>
        </p:txBody>
      </p:sp>
      <p:sp>
        <p:nvSpPr>
          <p:cNvPr id="6" name="Text 4"/>
          <p:cNvSpPr/>
          <p:nvPr/>
        </p:nvSpPr>
        <p:spPr>
          <a:xfrm>
            <a:off x="632460" y="2692089"/>
            <a:ext cx="4319588" cy="866775"/>
          </a:xfrm>
          <a:prstGeom prst="rect">
            <a:avLst/>
          </a:prstGeom>
          <a:noFill/>
          <a:ln/>
        </p:spPr>
        <p:txBody>
          <a:bodyPr wrap="square" lIns="0" tIns="0" rIns="0" bIns="0" rtlCol="0" anchor="t"/>
          <a:lstStyle/>
          <a:p>
            <a:pPr marL="342900" indent="-342900" algn="just">
              <a:lnSpc>
                <a:spcPts val="1700"/>
              </a:lnSpc>
              <a:buSzPct val="100000"/>
              <a:buChar char="•"/>
            </a:pPr>
            <a:r>
              <a:rPr lang="en-US" sz="1400" dirty="0">
                <a:solidFill>
                  <a:srgbClr val="4C4C4D"/>
                </a:solidFill>
                <a:latin typeface="Heebo" pitchFamily="34" charset="0"/>
                <a:ea typeface="Heebo" pitchFamily="34" charset="-122"/>
                <a:cs typeface="Heebo" pitchFamily="34" charset="-120"/>
              </a:rPr>
              <a:t>Furnish year-wise breakup of number of account with amount in prescribed format for claims as at beginning of the year, claims lodged, accepted /settled/ rejected during the year and balance at year end.</a:t>
            </a:r>
            <a:endParaRPr lang="en-US" sz="1400" dirty="0"/>
          </a:p>
        </p:txBody>
      </p:sp>
      <p:sp>
        <p:nvSpPr>
          <p:cNvPr id="7" name="Text 5"/>
          <p:cNvSpPr/>
          <p:nvPr/>
        </p:nvSpPr>
        <p:spPr>
          <a:xfrm>
            <a:off x="632460" y="3891165"/>
            <a:ext cx="4319588" cy="216694"/>
          </a:xfrm>
          <a:prstGeom prst="rect">
            <a:avLst/>
          </a:prstGeom>
          <a:noFill/>
          <a:ln/>
        </p:spPr>
        <p:txBody>
          <a:bodyPr wrap="none" lIns="0" tIns="0" rIns="0" bIns="0" rtlCol="0" anchor="t"/>
          <a:lstStyle/>
          <a:p>
            <a:pPr marL="342900" indent="-342900" algn="just">
              <a:lnSpc>
                <a:spcPts val="1700"/>
              </a:lnSpc>
              <a:buSzPct val="100000"/>
              <a:buChar char="•"/>
            </a:pPr>
            <a:r>
              <a:rPr lang="en-US" sz="1400" dirty="0">
                <a:solidFill>
                  <a:srgbClr val="4C4C4D"/>
                </a:solidFill>
                <a:latin typeface="Heebo" pitchFamily="34" charset="0"/>
                <a:ea typeface="Heebo" pitchFamily="34" charset="-122"/>
                <a:cs typeface="Heebo" pitchFamily="34" charset="-120"/>
              </a:rPr>
              <a:t>However, banks have opted out of DICGC</a:t>
            </a:r>
            <a:endParaRPr lang="en-US" sz="1400" dirty="0"/>
          </a:p>
        </p:txBody>
      </p:sp>
      <p:sp>
        <p:nvSpPr>
          <p:cNvPr id="8" name="Text 6"/>
          <p:cNvSpPr/>
          <p:nvPr/>
        </p:nvSpPr>
        <p:spPr>
          <a:xfrm>
            <a:off x="632460" y="4263593"/>
            <a:ext cx="4319588" cy="216694"/>
          </a:xfrm>
          <a:prstGeom prst="rect">
            <a:avLst/>
          </a:prstGeom>
          <a:noFill/>
          <a:ln/>
        </p:spPr>
        <p:txBody>
          <a:bodyPr wrap="none" lIns="0" tIns="0" rIns="0" bIns="0" rtlCol="0" anchor="t"/>
          <a:lstStyle/>
          <a:p>
            <a:pPr marL="342900" indent="-342900" algn="just">
              <a:lnSpc>
                <a:spcPts val="1700"/>
              </a:lnSpc>
              <a:buSzPct val="100000"/>
              <a:buChar char="•"/>
            </a:pPr>
            <a:r>
              <a:rPr lang="en-US" sz="1400" dirty="0">
                <a:solidFill>
                  <a:srgbClr val="4C4C4D"/>
                </a:solidFill>
                <a:latin typeface="Heebo" pitchFamily="34" charset="0"/>
                <a:ea typeface="Heebo" pitchFamily="34" charset="-122"/>
                <a:cs typeface="Heebo" pitchFamily="34" charset="-120"/>
              </a:rPr>
              <a:t>As applicable</a:t>
            </a:r>
            <a:endParaRPr lang="en-US" sz="1400" dirty="0"/>
          </a:p>
        </p:txBody>
      </p:sp>
      <p:sp>
        <p:nvSpPr>
          <p:cNvPr id="9" name="Shape 7"/>
          <p:cNvSpPr/>
          <p:nvPr/>
        </p:nvSpPr>
        <p:spPr>
          <a:xfrm>
            <a:off x="5155287" y="1395055"/>
            <a:ext cx="4319707" cy="135493"/>
          </a:xfrm>
          <a:prstGeom prst="roundRect">
            <a:avLst>
              <a:gd name="adj" fmla="val 15004"/>
            </a:avLst>
          </a:prstGeom>
          <a:solidFill>
            <a:srgbClr val="F2EEEE"/>
          </a:solidFill>
          <a:ln/>
        </p:spPr>
      </p:sp>
      <p:sp>
        <p:nvSpPr>
          <p:cNvPr id="10" name="Text 8"/>
          <p:cNvSpPr/>
          <p:nvPr/>
        </p:nvSpPr>
        <p:spPr>
          <a:xfrm>
            <a:off x="5155287" y="1733788"/>
            <a:ext cx="2091571" cy="211693"/>
          </a:xfrm>
          <a:prstGeom prst="rect">
            <a:avLst/>
          </a:prstGeom>
          <a:noFill/>
          <a:ln/>
        </p:spPr>
        <p:txBody>
          <a:bodyPr wrap="none" lIns="0" tIns="0" rIns="0" bIns="0" rtlCol="0" anchor="t"/>
          <a:lstStyle/>
          <a:p>
            <a:pPr marL="0" indent="0" algn="just">
              <a:lnSpc>
                <a:spcPts val="1650"/>
              </a:lnSpc>
              <a:buNone/>
            </a:pPr>
            <a:r>
              <a:rPr lang="en-US" sz="1600" b="1" dirty="0">
                <a:solidFill>
                  <a:srgbClr val="4C4C4D"/>
                </a:solidFill>
                <a:latin typeface="Crimson Pro Semi Bold" pitchFamily="34" charset="0"/>
                <a:ea typeface="Crimson Pro Semi Bold" pitchFamily="34" charset="-122"/>
                <a:cs typeface="Crimson Pro Semi Bold" pitchFamily="34" charset="-120"/>
              </a:rPr>
              <a:t>(f)(vi)(c) Provisioning Impact</a:t>
            </a:r>
            <a:endParaRPr lang="en-US" sz="1600" b="1" dirty="0"/>
          </a:p>
        </p:txBody>
      </p:sp>
      <p:sp>
        <p:nvSpPr>
          <p:cNvPr id="11" name="Text 9"/>
          <p:cNvSpPr/>
          <p:nvPr/>
        </p:nvSpPr>
        <p:spPr>
          <a:xfrm>
            <a:off x="5155287" y="2189303"/>
            <a:ext cx="4319707" cy="433388"/>
          </a:xfrm>
          <a:prstGeom prst="rect">
            <a:avLst/>
          </a:prstGeom>
          <a:noFill/>
          <a:ln/>
        </p:spPr>
        <p:txBody>
          <a:bodyPr wrap="square" lIns="0" tIns="0" rIns="0" bIns="0" rtlCol="0" anchor="t"/>
          <a:lstStyle/>
          <a:p>
            <a:pPr marL="0" indent="0" algn="just">
              <a:lnSpc>
                <a:spcPts val="1700"/>
              </a:lnSpc>
              <a:buNone/>
            </a:pPr>
            <a:r>
              <a:rPr lang="en-US" sz="1400" b="1" dirty="0">
                <a:solidFill>
                  <a:srgbClr val="FF0000"/>
                </a:solidFill>
                <a:latin typeface="Heebo" pitchFamily="34" charset="0"/>
                <a:ea typeface="Heebo" pitchFamily="34" charset="-122"/>
                <a:cs typeface="Heebo" pitchFamily="34" charset="-120"/>
              </a:rPr>
              <a:t>Whether the rejection is appropriately considered while determining the provisioning requirements</a:t>
            </a:r>
            <a:endParaRPr lang="en-US" sz="1400" b="1" dirty="0">
              <a:solidFill>
                <a:srgbClr val="FF0000"/>
              </a:solidFill>
            </a:endParaRPr>
          </a:p>
        </p:txBody>
      </p:sp>
      <p:sp>
        <p:nvSpPr>
          <p:cNvPr id="12" name="Shape 10"/>
          <p:cNvSpPr/>
          <p:nvPr/>
        </p:nvSpPr>
        <p:spPr>
          <a:xfrm>
            <a:off x="9678233" y="1191816"/>
            <a:ext cx="4319707" cy="135493"/>
          </a:xfrm>
          <a:prstGeom prst="roundRect">
            <a:avLst>
              <a:gd name="adj" fmla="val 15004"/>
            </a:avLst>
          </a:prstGeom>
          <a:solidFill>
            <a:srgbClr val="F2EEEE"/>
          </a:solidFill>
          <a:ln/>
        </p:spPr>
      </p:sp>
      <p:sp>
        <p:nvSpPr>
          <p:cNvPr id="13" name="Text 11"/>
          <p:cNvSpPr/>
          <p:nvPr/>
        </p:nvSpPr>
        <p:spPr>
          <a:xfrm>
            <a:off x="9678233" y="1530548"/>
            <a:ext cx="1775817" cy="211693"/>
          </a:xfrm>
          <a:prstGeom prst="rect">
            <a:avLst/>
          </a:prstGeom>
          <a:noFill/>
          <a:ln/>
        </p:spPr>
        <p:txBody>
          <a:bodyPr wrap="none" lIns="0" tIns="0" rIns="0" bIns="0" rtlCol="0" anchor="t"/>
          <a:lstStyle/>
          <a:p>
            <a:pPr marL="0" indent="0" algn="just">
              <a:lnSpc>
                <a:spcPts val="1650"/>
              </a:lnSpc>
              <a:buNone/>
            </a:pPr>
            <a:r>
              <a:rPr lang="en-US" sz="1600" b="1" dirty="0">
                <a:solidFill>
                  <a:srgbClr val="4C4C4D"/>
                </a:solidFill>
                <a:latin typeface="Crimson Pro Semi Bold" pitchFamily="34" charset="0"/>
                <a:ea typeface="Crimson Pro Semi Bold" pitchFamily="34" charset="-122"/>
                <a:cs typeface="Crimson Pro Semi Bold" pitchFamily="34" charset="-120"/>
              </a:rPr>
              <a:t>(f)(vii) Valuation Reports</a:t>
            </a:r>
            <a:endParaRPr lang="en-US" sz="1600" b="1" dirty="0"/>
          </a:p>
        </p:txBody>
      </p:sp>
      <p:sp>
        <p:nvSpPr>
          <p:cNvPr id="14" name="Text 12"/>
          <p:cNvSpPr/>
          <p:nvPr/>
        </p:nvSpPr>
        <p:spPr>
          <a:xfrm>
            <a:off x="9678233" y="2042993"/>
            <a:ext cx="4319707" cy="866775"/>
          </a:xfrm>
          <a:prstGeom prst="rect">
            <a:avLst/>
          </a:prstGeom>
          <a:noFill/>
          <a:ln/>
        </p:spPr>
        <p:txBody>
          <a:bodyPr wrap="square" lIns="0" tIns="0" rIns="0" bIns="0" rtlCol="0" anchor="t"/>
          <a:lstStyle/>
          <a:p>
            <a:pPr marL="0" indent="0" algn="just">
              <a:lnSpc>
                <a:spcPts val="1700"/>
              </a:lnSpc>
              <a:buNone/>
            </a:pPr>
            <a:r>
              <a:rPr lang="en-US" sz="1400" b="1" dirty="0">
                <a:solidFill>
                  <a:srgbClr val="FF0000"/>
                </a:solidFill>
                <a:latin typeface="Heebo" pitchFamily="34" charset="0"/>
                <a:ea typeface="Heebo" pitchFamily="34" charset="-122"/>
                <a:cs typeface="Heebo" pitchFamily="34" charset="-120"/>
              </a:rPr>
              <a:t>In respect of non-performing assets, has the branch obtained valuation reports from approved valuers for the immovables charged to the bank, once in three years, unless the circumstances warrant a shorter duration?</a:t>
            </a:r>
            <a:endParaRPr lang="en-US" sz="1400" b="1" dirty="0">
              <a:solidFill>
                <a:srgbClr val="FF0000"/>
              </a:solidFill>
            </a:endParaRPr>
          </a:p>
        </p:txBody>
      </p:sp>
      <p:sp>
        <p:nvSpPr>
          <p:cNvPr id="15" name="Text 13"/>
          <p:cNvSpPr/>
          <p:nvPr/>
        </p:nvSpPr>
        <p:spPr>
          <a:xfrm>
            <a:off x="9678233" y="3480970"/>
            <a:ext cx="4319707" cy="866775"/>
          </a:xfrm>
          <a:prstGeom prst="rect">
            <a:avLst/>
          </a:prstGeom>
          <a:noFill/>
          <a:ln/>
        </p:spPr>
        <p:txBody>
          <a:bodyPr wrap="square" lIns="0" tIns="0" rIns="0" bIns="0" rtlCol="0" anchor="t"/>
          <a:lstStyle/>
          <a:p>
            <a:pPr marL="342900" indent="-342900" algn="just">
              <a:lnSpc>
                <a:spcPts val="1700"/>
              </a:lnSpc>
              <a:buSzPct val="100000"/>
              <a:buChar char="•"/>
            </a:pPr>
            <a:r>
              <a:rPr lang="en-US" sz="1400" dirty="0">
                <a:solidFill>
                  <a:srgbClr val="4C4C4D"/>
                </a:solidFill>
                <a:latin typeface="Heebo" pitchFamily="34" charset="0"/>
                <a:ea typeface="Heebo" pitchFamily="34" charset="-122"/>
                <a:cs typeface="Heebo" pitchFamily="34" charset="-120"/>
              </a:rPr>
              <a:t>Verify in case of NPA accounts, whether branch has obtained approved valuer report for fixed assets charged to bank once in three years or shorter duration as prescribed by the bank any deviation same should be commented upon.</a:t>
            </a:r>
            <a:endParaRPr lang="en-US" sz="1400" dirty="0"/>
          </a:p>
        </p:txBody>
      </p:sp>
      <p:sp>
        <p:nvSpPr>
          <p:cNvPr id="16" name="Text 14"/>
          <p:cNvSpPr/>
          <p:nvPr/>
        </p:nvSpPr>
        <p:spPr>
          <a:xfrm>
            <a:off x="9678233" y="5138380"/>
            <a:ext cx="4319707" cy="866775"/>
          </a:xfrm>
          <a:prstGeom prst="rect">
            <a:avLst/>
          </a:prstGeom>
          <a:noFill/>
          <a:ln/>
        </p:spPr>
        <p:txBody>
          <a:bodyPr wrap="square" lIns="0" tIns="0" rIns="0" bIns="0" rtlCol="0" anchor="t"/>
          <a:lstStyle/>
          <a:p>
            <a:pPr marL="342900" indent="-342900" algn="just">
              <a:lnSpc>
                <a:spcPts val="1700"/>
              </a:lnSpc>
              <a:buSzPct val="100000"/>
              <a:buChar char="•"/>
            </a:pPr>
            <a:r>
              <a:rPr lang="en-US" sz="1400" dirty="0">
                <a:solidFill>
                  <a:srgbClr val="4C4C4D"/>
                </a:solidFill>
                <a:latin typeface="Heebo" pitchFamily="34" charset="0"/>
                <a:ea typeface="Heebo" pitchFamily="34" charset="-122"/>
                <a:cs typeface="Heebo" pitchFamily="34" charset="-120"/>
              </a:rPr>
              <a:t>Auditor should also verify compliance of Notes given at the end of clause 5.3 of prudential norms master circular dated July 1, 2015 for stock audit and valuation of collaterals by external agencies in case of NPAs with balance of Rs. 5 crore and above.</a:t>
            </a:r>
            <a:endParaRPr lang="en-US" sz="1400" dirty="0"/>
          </a:p>
        </p:txBody>
      </p:sp>
      <p:pic>
        <p:nvPicPr>
          <p:cNvPr id="17" name="Image 0" descr="preencoded.png"/>
          <p:cNvPicPr>
            <a:picLocks noChangeAspect="1"/>
          </p:cNvPicPr>
          <p:nvPr/>
        </p:nvPicPr>
        <p:blipFill>
          <a:blip r:embed="rId3"/>
          <a:stretch>
            <a:fillRect/>
          </a:stretch>
        </p:blipFill>
        <p:spPr>
          <a:xfrm>
            <a:off x="632460" y="4704993"/>
            <a:ext cx="4048958" cy="3027283"/>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name="Slide 44">
    <p:spTree>
      <p:nvGrpSpPr>
        <p:cNvPr id="1" name=""/>
        <p:cNvGrpSpPr/>
        <p:nvPr/>
      </p:nvGrpSpPr>
      <p:grpSpPr>
        <a:xfrm>
          <a:off x="0" y="0"/>
          <a:ext cx="0" cy="0"/>
          <a:chOff x="0" y="0"/>
          <a:chExt cx="0" cy="0"/>
        </a:xfrm>
      </p:grpSpPr>
      <p:sp>
        <p:nvSpPr>
          <p:cNvPr id="2" name="Text 0"/>
          <p:cNvSpPr/>
          <p:nvPr/>
        </p:nvSpPr>
        <p:spPr>
          <a:xfrm>
            <a:off x="793790" y="877133"/>
            <a:ext cx="10252710" cy="708779"/>
          </a:xfrm>
          <a:prstGeom prst="rect">
            <a:avLst/>
          </a:prstGeom>
          <a:noFill/>
          <a:ln/>
        </p:spPr>
        <p:txBody>
          <a:bodyPr wrap="none" lIns="0" tIns="0" rIns="0" bIns="0" rtlCol="0" anchor="t"/>
          <a:lstStyle/>
          <a:p>
            <a:pPr marL="0" indent="0" algn="just">
              <a:lnSpc>
                <a:spcPts val="5550"/>
              </a:lnSpc>
              <a:buNone/>
            </a:pPr>
            <a:r>
              <a:rPr lang="en-US" sz="4450" dirty="0">
                <a:solidFill>
                  <a:srgbClr val="152D47"/>
                </a:solidFill>
                <a:latin typeface="Crimson Pro Semi Bold" pitchFamily="34" charset="0"/>
                <a:ea typeface="Crimson Pro Semi Bold" pitchFamily="34" charset="-122"/>
                <a:cs typeface="Crimson Pro Semi Bold" pitchFamily="34" charset="-120"/>
              </a:rPr>
              <a:t>I – Assets - 5. Advances General Instructions</a:t>
            </a:r>
            <a:endParaRPr lang="en-US" sz="4450" dirty="0"/>
          </a:p>
        </p:txBody>
      </p:sp>
      <p:sp>
        <p:nvSpPr>
          <p:cNvPr id="3" name="Text 1"/>
          <p:cNvSpPr/>
          <p:nvPr/>
        </p:nvSpPr>
        <p:spPr>
          <a:xfrm>
            <a:off x="2197418" y="2039541"/>
            <a:ext cx="2835235" cy="354330"/>
          </a:xfrm>
          <a:prstGeom prst="rect">
            <a:avLst/>
          </a:prstGeom>
          <a:noFill/>
          <a:ln/>
        </p:spPr>
        <p:txBody>
          <a:bodyPr wrap="none" lIns="0" tIns="0" rIns="0" bIns="0" rtlCol="0" anchor="t"/>
          <a:lstStyle/>
          <a:p>
            <a:pPr marL="0" indent="0" algn="r">
              <a:lnSpc>
                <a:spcPts val="2750"/>
              </a:lnSpc>
              <a:buNone/>
            </a:pPr>
            <a:r>
              <a:rPr lang="en-US" sz="2200" b="1" dirty="0">
                <a:solidFill>
                  <a:srgbClr val="4C4C4D"/>
                </a:solidFill>
                <a:latin typeface="Crimson Pro Semi Bold" pitchFamily="34" charset="0"/>
                <a:ea typeface="Crimson Pro Semi Bold" pitchFamily="34" charset="-122"/>
                <a:cs typeface="Crimson Pro Semi Bold" pitchFamily="34" charset="-120"/>
              </a:rPr>
              <a:t>(f)(viii) Recovery Policy</a:t>
            </a:r>
            <a:endParaRPr lang="en-US" sz="2200" b="1" dirty="0"/>
          </a:p>
        </p:txBody>
      </p:sp>
      <p:sp>
        <p:nvSpPr>
          <p:cNvPr id="4" name="Text 2"/>
          <p:cNvSpPr/>
          <p:nvPr/>
        </p:nvSpPr>
        <p:spPr>
          <a:xfrm>
            <a:off x="793790" y="2529959"/>
            <a:ext cx="4238863" cy="2177415"/>
          </a:xfrm>
          <a:prstGeom prst="rect">
            <a:avLst/>
          </a:prstGeom>
          <a:noFill/>
          <a:ln/>
        </p:spPr>
        <p:txBody>
          <a:bodyPr wrap="square" lIns="0" tIns="0" rIns="0" bIns="0" rtlCol="0" anchor="t"/>
          <a:lstStyle/>
          <a:p>
            <a:pPr marL="0" indent="0" algn="r">
              <a:lnSpc>
                <a:spcPts val="2850"/>
              </a:lnSpc>
              <a:buNone/>
            </a:pPr>
            <a:r>
              <a:rPr lang="en-US" sz="1750" b="1" dirty="0">
                <a:solidFill>
                  <a:srgbClr val="FF0000"/>
                </a:solidFill>
                <a:latin typeface="Heebo" pitchFamily="34" charset="0"/>
                <a:ea typeface="Heebo" pitchFamily="34" charset="-122"/>
                <a:cs typeface="Heebo" pitchFamily="34" charset="-120"/>
              </a:rPr>
              <a:t>In the cases examined by you, has the branch complied with the Recovery Policy prescribed by the controlling authorities of the bank with respect to compromise/settlement and write-off cases?</a:t>
            </a:r>
            <a:endParaRPr lang="en-US" sz="1750" b="1" dirty="0">
              <a:solidFill>
                <a:srgbClr val="FF0000"/>
              </a:solidFill>
            </a:endParaRPr>
          </a:p>
        </p:txBody>
      </p:sp>
      <p:pic>
        <p:nvPicPr>
          <p:cNvPr id="5" name="Image 0" descr="preencoded.png"/>
          <p:cNvPicPr>
            <a:picLocks noChangeAspect="1"/>
          </p:cNvPicPr>
          <p:nvPr/>
        </p:nvPicPr>
        <p:blipFill>
          <a:blip r:embed="rId3"/>
          <a:stretch>
            <a:fillRect/>
          </a:stretch>
        </p:blipFill>
        <p:spPr>
          <a:xfrm>
            <a:off x="5032653" y="2413516"/>
            <a:ext cx="4564975" cy="4564975"/>
          </a:xfrm>
          <a:prstGeom prst="rect">
            <a:avLst/>
          </a:prstGeom>
        </p:spPr>
      </p:pic>
      <p:sp>
        <p:nvSpPr>
          <p:cNvPr id="6" name="Text 3"/>
          <p:cNvSpPr/>
          <p:nvPr/>
        </p:nvSpPr>
        <p:spPr>
          <a:xfrm>
            <a:off x="6324362" y="3665458"/>
            <a:ext cx="318968" cy="398621"/>
          </a:xfrm>
          <a:prstGeom prst="rect">
            <a:avLst/>
          </a:prstGeom>
          <a:noFill/>
          <a:ln/>
        </p:spPr>
        <p:txBody>
          <a:bodyPr wrap="none" lIns="0" tIns="0" rIns="0" bIns="0" rtlCol="0" anchor="t"/>
          <a:lstStyle/>
          <a:p>
            <a:pPr marL="0" indent="0" algn="just">
              <a:lnSpc>
                <a:spcPts val="4000"/>
              </a:lnSpc>
              <a:buNone/>
            </a:pPr>
            <a:r>
              <a:rPr lang="en-US" sz="2500" dirty="0">
                <a:solidFill>
                  <a:srgbClr val="4C4C4D"/>
                </a:solidFill>
                <a:latin typeface="Crimson Pro Semi Bold" pitchFamily="34" charset="0"/>
                <a:ea typeface="Crimson Pro Semi Bold" pitchFamily="34" charset="-122"/>
                <a:cs typeface="Crimson Pro Semi Bold" pitchFamily="34" charset="-120"/>
              </a:rPr>
              <a:t>1</a:t>
            </a:r>
            <a:endParaRPr lang="en-US" sz="2500" dirty="0"/>
          </a:p>
        </p:txBody>
      </p:sp>
      <p:sp>
        <p:nvSpPr>
          <p:cNvPr id="7" name="Text 4"/>
          <p:cNvSpPr/>
          <p:nvPr/>
        </p:nvSpPr>
        <p:spPr>
          <a:xfrm>
            <a:off x="9597628" y="2402443"/>
            <a:ext cx="2835235" cy="354330"/>
          </a:xfrm>
          <a:prstGeom prst="rect">
            <a:avLst/>
          </a:prstGeom>
          <a:noFill/>
          <a:ln/>
        </p:spPr>
        <p:txBody>
          <a:bodyPr wrap="none" lIns="0" tIns="0" rIns="0" bIns="0" rtlCol="0" anchor="t"/>
          <a:lstStyle/>
          <a:p>
            <a:pPr marL="0" indent="0" algn="just">
              <a:lnSpc>
                <a:spcPts val="2750"/>
              </a:lnSpc>
              <a:buNone/>
            </a:pPr>
            <a:r>
              <a:rPr lang="en-US" sz="2200" b="1" dirty="0">
                <a:solidFill>
                  <a:srgbClr val="0070C0"/>
                </a:solidFill>
                <a:latin typeface="Crimson Pro Semi Bold" pitchFamily="34" charset="0"/>
                <a:ea typeface="Crimson Pro Semi Bold" pitchFamily="34" charset="-122"/>
                <a:cs typeface="Crimson Pro Semi Bold" pitchFamily="34" charset="-120"/>
              </a:rPr>
              <a:t>Documentation</a:t>
            </a:r>
            <a:endParaRPr lang="en-US" sz="2200" b="1" dirty="0">
              <a:solidFill>
                <a:srgbClr val="0070C0"/>
              </a:solidFill>
            </a:endParaRPr>
          </a:p>
        </p:txBody>
      </p:sp>
      <p:sp>
        <p:nvSpPr>
          <p:cNvPr id="8" name="Text 5"/>
          <p:cNvSpPr/>
          <p:nvPr/>
        </p:nvSpPr>
        <p:spPr>
          <a:xfrm>
            <a:off x="9597628" y="2892862"/>
            <a:ext cx="4238982" cy="1451610"/>
          </a:xfrm>
          <a:prstGeom prst="rect">
            <a:avLst/>
          </a:prstGeom>
          <a:noFill/>
          <a:ln/>
        </p:spPr>
        <p:txBody>
          <a:bodyPr wrap="square" lIns="0" tIns="0" rIns="0" bIns="0" rtlCol="0" anchor="t"/>
          <a:lstStyle/>
          <a:p>
            <a:pPr marL="0" indent="0" algn="just">
              <a:lnSpc>
                <a:spcPts val="2850"/>
              </a:lnSpc>
              <a:buNone/>
            </a:pPr>
            <a:r>
              <a:rPr lang="en-US" sz="1750" dirty="0">
                <a:solidFill>
                  <a:srgbClr val="4C4C4D"/>
                </a:solidFill>
                <a:latin typeface="Heebo" pitchFamily="34" charset="0"/>
                <a:ea typeface="Heebo" pitchFamily="34" charset="-122"/>
                <a:cs typeface="Heebo" pitchFamily="34" charset="-120"/>
              </a:rPr>
              <a:t>Details of the cases of compromise/settlement and write-off cases involving write-offs/waivers in excess of Rs. 50.00 lakhs may be given.</a:t>
            </a:r>
            <a:endParaRPr lang="en-US" sz="1750" dirty="0"/>
          </a:p>
        </p:txBody>
      </p:sp>
      <p:pic>
        <p:nvPicPr>
          <p:cNvPr id="9" name="Image 1" descr="preencoded.png"/>
          <p:cNvPicPr>
            <a:picLocks noChangeAspect="1"/>
          </p:cNvPicPr>
          <p:nvPr/>
        </p:nvPicPr>
        <p:blipFill>
          <a:blip r:embed="rId4"/>
          <a:stretch>
            <a:fillRect/>
          </a:stretch>
        </p:blipFill>
        <p:spPr>
          <a:xfrm>
            <a:off x="5032653" y="2413516"/>
            <a:ext cx="4564975" cy="4564975"/>
          </a:xfrm>
          <a:prstGeom prst="rect">
            <a:avLst/>
          </a:prstGeom>
        </p:spPr>
      </p:pic>
      <p:sp>
        <p:nvSpPr>
          <p:cNvPr id="10" name="Text 6"/>
          <p:cNvSpPr/>
          <p:nvPr/>
        </p:nvSpPr>
        <p:spPr>
          <a:xfrm>
            <a:off x="7986713" y="3665458"/>
            <a:ext cx="318968" cy="398621"/>
          </a:xfrm>
          <a:prstGeom prst="rect">
            <a:avLst/>
          </a:prstGeom>
          <a:noFill/>
          <a:ln/>
        </p:spPr>
        <p:txBody>
          <a:bodyPr wrap="none" lIns="0" tIns="0" rIns="0" bIns="0" rtlCol="0" anchor="t"/>
          <a:lstStyle/>
          <a:p>
            <a:pPr marL="0" indent="0" algn="just">
              <a:lnSpc>
                <a:spcPts val="4000"/>
              </a:lnSpc>
              <a:buNone/>
            </a:pPr>
            <a:r>
              <a:rPr lang="en-US" sz="2500" dirty="0">
                <a:solidFill>
                  <a:srgbClr val="4C4C4D"/>
                </a:solidFill>
                <a:latin typeface="Crimson Pro Semi Bold" pitchFamily="34" charset="0"/>
                <a:ea typeface="Crimson Pro Semi Bold" pitchFamily="34" charset="-122"/>
                <a:cs typeface="Crimson Pro Semi Bold" pitchFamily="34" charset="-120"/>
              </a:rPr>
              <a:t>2</a:t>
            </a:r>
            <a:endParaRPr lang="en-US" sz="2500" dirty="0"/>
          </a:p>
        </p:txBody>
      </p:sp>
      <p:sp>
        <p:nvSpPr>
          <p:cNvPr id="11" name="Text 7"/>
          <p:cNvSpPr/>
          <p:nvPr/>
        </p:nvSpPr>
        <p:spPr>
          <a:xfrm>
            <a:off x="9597628" y="5047536"/>
            <a:ext cx="2835235" cy="354330"/>
          </a:xfrm>
          <a:prstGeom prst="rect">
            <a:avLst/>
          </a:prstGeom>
          <a:noFill/>
          <a:ln/>
        </p:spPr>
        <p:txBody>
          <a:bodyPr wrap="none" lIns="0" tIns="0" rIns="0" bIns="0" rtlCol="0" anchor="t"/>
          <a:lstStyle/>
          <a:p>
            <a:pPr marL="0" indent="0" algn="just">
              <a:lnSpc>
                <a:spcPts val="2750"/>
              </a:lnSpc>
              <a:buNone/>
            </a:pPr>
            <a:r>
              <a:rPr lang="en-US" sz="2200" b="1" dirty="0">
                <a:solidFill>
                  <a:srgbClr val="0070C0"/>
                </a:solidFill>
                <a:latin typeface="Crimson Pro Semi Bold" pitchFamily="34" charset="0"/>
                <a:ea typeface="Crimson Pro Semi Bold" pitchFamily="34" charset="-122"/>
                <a:cs typeface="Crimson Pro Semi Bold" pitchFamily="34" charset="-120"/>
              </a:rPr>
              <a:t>Verification</a:t>
            </a:r>
            <a:endParaRPr lang="en-US" sz="2200" b="1" dirty="0">
              <a:solidFill>
                <a:srgbClr val="0070C0"/>
              </a:solidFill>
            </a:endParaRPr>
          </a:p>
        </p:txBody>
      </p:sp>
      <p:sp>
        <p:nvSpPr>
          <p:cNvPr id="12" name="Text 8"/>
          <p:cNvSpPr/>
          <p:nvPr/>
        </p:nvSpPr>
        <p:spPr>
          <a:xfrm>
            <a:off x="9597628" y="5537954"/>
            <a:ext cx="4238982" cy="1814513"/>
          </a:xfrm>
          <a:prstGeom prst="rect">
            <a:avLst/>
          </a:prstGeom>
          <a:noFill/>
          <a:ln/>
        </p:spPr>
        <p:txBody>
          <a:bodyPr wrap="square" lIns="0" tIns="0" rIns="0" bIns="0" rtlCol="0" anchor="t"/>
          <a:lstStyle/>
          <a:p>
            <a:pPr marL="0" indent="0" algn="just">
              <a:lnSpc>
                <a:spcPts val="2850"/>
              </a:lnSpc>
              <a:buNone/>
            </a:pPr>
            <a:r>
              <a:rPr lang="en-US" sz="1750" dirty="0">
                <a:solidFill>
                  <a:srgbClr val="4C4C4D"/>
                </a:solidFill>
                <a:latin typeface="Heebo" pitchFamily="34" charset="0"/>
                <a:ea typeface="Heebo" pitchFamily="34" charset="-122"/>
                <a:cs typeface="Heebo" pitchFamily="34" charset="-120"/>
              </a:rPr>
              <a:t>Verify that prescribed policy of the bank for compromise/settlement and write off is followed by the branch. Approval from designated authority has been obtained as per policy in all cases.</a:t>
            </a:r>
            <a:endParaRPr lang="en-US" sz="1750" dirty="0"/>
          </a:p>
        </p:txBody>
      </p:sp>
      <p:pic>
        <p:nvPicPr>
          <p:cNvPr id="13" name="Image 2" descr="preencoded.png"/>
          <p:cNvPicPr>
            <a:picLocks noChangeAspect="1"/>
          </p:cNvPicPr>
          <p:nvPr/>
        </p:nvPicPr>
        <p:blipFill>
          <a:blip r:embed="rId5"/>
          <a:stretch>
            <a:fillRect/>
          </a:stretch>
        </p:blipFill>
        <p:spPr>
          <a:xfrm>
            <a:off x="5032653" y="2413516"/>
            <a:ext cx="4564975" cy="4564975"/>
          </a:xfrm>
          <a:prstGeom prst="rect">
            <a:avLst/>
          </a:prstGeom>
        </p:spPr>
      </p:pic>
      <p:sp>
        <p:nvSpPr>
          <p:cNvPr id="14" name="Text 9"/>
          <p:cNvSpPr/>
          <p:nvPr/>
        </p:nvSpPr>
        <p:spPr>
          <a:xfrm>
            <a:off x="7986713" y="5327809"/>
            <a:ext cx="318968" cy="398621"/>
          </a:xfrm>
          <a:prstGeom prst="rect">
            <a:avLst/>
          </a:prstGeom>
          <a:noFill/>
          <a:ln/>
        </p:spPr>
        <p:txBody>
          <a:bodyPr wrap="none" lIns="0" tIns="0" rIns="0" bIns="0" rtlCol="0" anchor="t"/>
          <a:lstStyle/>
          <a:p>
            <a:pPr marL="0" indent="0" algn="just">
              <a:lnSpc>
                <a:spcPts val="4000"/>
              </a:lnSpc>
              <a:buNone/>
            </a:pPr>
            <a:r>
              <a:rPr lang="en-US" sz="2500" dirty="0">
                <a:solidFill>
                  <a:srgbClr val="4C4C4D"/>
                </a:solidFill>
                <a:latin typeface="Crimson Pro Semi Bold" pitchFamily="34" charset="0"/>
                <a:ea typeface="Crimson Pro Semi Bold" pitchFamily="34" charset="-122"/>
                <a:cs typeface="Crimson Pro Semi Bold" pitchFamily="34" charset="-120"/>
              </a:rPr>
              <a:t>3</a:t>
            </a:r>
            <a:endParaRPr lang="en-US" sz="2500" dirty="0"/>
          </a:p>
        </p:txBody>
      </p:sp>
      <p:sp>
        <p:nvSpPr>
          <p:cNvPr id="15" name="Text 10"/>
          <p:cNvSpPr/>
          <p:nvPr/>
        </p:nvSpPr>
        <p:spPr>
          <a:xfrm>
            <a:off x="2197418" y="5228987"/>
            <a:ext cx="2835235" cy="354330"/>
          </a:xfrm>
          <a:prstGeom prst="rect">
            <a:avLst/>
          </a:prstGeom>
          <a:noFill/>
          <a:ln/>
        </p:spPr>
        <p:txBody>
          <a:bodyPr wrap="none" lIns="0" tIns="0" rIns="0" bIns="0" rtlCol="0" anchor="t"/>
          <a:lstStyle/>
          <a:p>
            <a:pPr marL="0" indent="0" algn="r">
              <a:lnSpc>
                <a:spcPts val="2750"/>
              </a:lnSpc>
              <a:buNone/>
            </a:pPr>
            <a:r>
              <a:rPr lang="en-US" sz="2200" b="1" dirty="0">
                <a:solidFill>
                  <a:srgbClr val="0070C0"/>
                </a:solidFill>
                <a:latin typeface="Crimson Pro Semi Bold" pitchFamily="34" charset="0"/>
                <a:ea typeface="Crimson Pro Semi Bold" pitchFamily="34" charset="-122"/>
                <a:cs typeface="Crimson Pro Semi Bold" pitchFamily="34" charset="-120"/>
              </a:rPr>
              <a:t>Reporting</a:t>
            </a:r>
            <a:endParaRPr lang="en-US" sz="2200" b="1" dirty="0">
              <a:solidFill>
                <a:srgbClr val="0070C0"/>
              </a:solidFill>
            </a:endParaRPr>
          </a:p>
        </p:txBody>
      </p:sp>
      <p:sp>
        <p:nvSpPr>
          <p:cNvPr id="16" name="Text 11"/>
          <p:cNvSpPr/>
          <p:nvPr/>
        </p:nvSpPr>
        <p:spPr>
          <a:xfrm>
            <a:off x="793790" y="5719405"/>
            <a:ext cx="4238863" cy="1451610"/>
          </a:xfrm>
          <a:prstGeom prst="rect">
            <a:avLst/>
          </a:prstGeom>
          <a:noFill/>
          <a:ln/>
        </p:spPr>
        <p:txBody>
          <a:bodyPr wrap="square" lIns="0" tIns="0" rIns="0" bIns="0" rtlCol="0" anchor="t"/>
          <a:lstStyle/>
          <a:p>
            <a:pPr marL="0" indent="0" algn="r">
              <a:lnSpc>
                <a:spcPts val="2850"/>
              </a:lnSpc>
              <a:buNone/>
            </a:pPr>
            <a:r>
              <a:rPr lang="en-US" sz="1750" dirty="0">
                <a:solidFill>
                  <a:srgbClr val="4C4C4D"/>
                </a:solidFill>
                <a:latin typeface="Heebo" pitchFamily="34" charset="0"/>
                <a:ea typeface="Heebo" pitchFamily="34" charset="-122"/>
                <a:cs typeface="Heebo" pitchFamily="34" charset="-120"/>
              </a:rPr>
              <a:t>Details of all cases of compromise/ settlement and write off cases involving write off/waiver in excess of Rs. 50 lacs and submit along with report.</a:t>
            </a:r>
            <a:endParaRPr lang="en-US" sz="1750" dirty="0"/>
          </a:p>
        </p:txBody>
      </p:sp>
      <p:pic>
        <p:nvPicPr>
          <p:cNvPr id="17" name="Image 3" descr="preencoded.png"/>
          <p:cNvPicPr>
            <a:picLocks noChangeAspect="1"/>
          </p:cNvPicPr>
          <p:nvPr/>
        </p:nvPicPr>
        <p:blipFill>
          <a:blip r:embed="rId6"/>
          <a:stretch>
            <a:fillRect/>
          </a:stretch>
        </p:blipFill>
        <p:spPr>
          <a:xfrm>
            <a:off x="5032653" y="2413516"/>
            <a:ext cx="4564975" cy="4564975"/>
          </a:xfrm>
          <a:prstGeom prst="rect">
            <a:avLst/>
          </a:prstGeom>
        </p:spPr>
      </p:pic>
      <p:sp>
        <p:nvSpPr>
          <p:cNvPr id="18" name="Text 12"/>
          <p:cNvSpPr/>
          <p:nvPr/>
        </p:nvSpPr>
        <p:spPr>
          <a:xfrm>
            <a:off x="6324362" y="5327809"/>
            <a:ext cx="318968" cy="398621"/>
          </a:xfrm>
          <a:prstGeom prst="rect">
            <a:avLst/>
          </a:prstGeom>
          <a:noFill/>
          <a:ln/>
        </p:spPr>
        <p:txBody>
          <a:bodyPr wrap="none" lIns="0" tIns="0" rIns="0" bIns="0" rtlCol="0" anchor="t"/>
          <a:lstStyle/>
          <a:p>
            <a:pPr marL="0" indent="0" algn="just">
              <a:lnSpc>
                <a:spcPts val="4000"/>
              </a:lnSpc>
              <a:buNone/>
            </a:pPr>
            <a:r>
              <a:rPr lang="en-US" sz="2500" dirty="0">
                <a:solidFill>
                  <a:srgbClr val="4C4C4D"/>
                </a:solidFill>
                <a:latin typeface="Crimson Pro Semi Bold" pitchFamily="34" charset="0"/>
                <a:ea typeface="Crimson Pro Semi Bold" pitchFamily="34" charset="-122"/>
                <a:cs typeface="Crimson Pro Semi Bold" pitchFamily="34" charset="-120"/>
              </a:rPr>
              <a:t>4</a:t>
            </a:r>
            <a:endParaRPr lang="en-US" sz="250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93790" y="1398627"/>
            <a:ext cx="5670590" cy="708779"/>
          </a:xfrm>
          <a:prstGeom prst="rect">
            <a:avLst/>
          </a:prstGeom>
          <a:noFill/>
          <a:ln/>
        </p:spPr>
        <p:txBody>
          <a:bodyPr wrap="none" lIns="0" tIns="0" rIns="0" bIns="0" rtlCol="0" anchor="t"/>
          <a:lstStyle/>
          <a:p>
            <a:pPr marL="0" indent="0">
              <a:lnSpc>
                <a:spcPts val="5550"/>
              </a:lnSpc>
              <a:buNone/>
            </a:pPr>
            <a:r>
              <a:rPr lang="en-US" sz="4450" dirty="0">
                <a:latin typeface="Crimson Pro Semi Bold" pitchFamily="34" charset="0"/>
                <a:ea typeface="Crimson Pro Semi Bold" pitchFamily="34" charset="-122"/>
                <a:cs typeface="Crimson Pro Semi Bold" pitchFamily="34" charset="-120"/>
              </a:rPr>
              <a:t>LFAR</a:t>
            </a:r>
            <a:endParaRPr lang="en-US" sz="4450" dirty="0"/>
          </a:p>
        </p:txBody>
      </p:sp>
      <p:sp>
        <p:nvSpPr>
          <p:cNvPr id="3" name="Text 1"/>
          <p:cNvSpPr/>
          <p:nvPr/>
        </p:nvSpPr>
        <p:spPr>
          <a:xfrm>
            <a:off x="2200394" y="3778806"/>
            <a:ext cx="2835235" cy="354330"/>
          </a:xfrm>
          <a:prstGeom prst="rect">
            <a:avLst/>
          </a:prstGeom>
          <a:noFill/>
          <a:ln/>
        </p:spPr>
        <p:txBody>
          <a:bodyPr wrap="none" lIns="0" tIns="0" rIns="0" bIns="0" rtlCol="0" anchor="t"/>
          <a:lstStyle/>
          <a:p>
            <a:pPr marL="0" indent="0" algn="r">
              <a:lnSpc>
                <a:spcPts val="2750"/>
              </a:lnSpc>
              <a:buNone/>
            </a:pPr>
            <a:r>
              <a:rPr lang="en-US" sz="2200" dirty="0">
                <a:latin typeface="Crimson Pro Semi Bold" pitchFamily="34" charset="0"/>
                <a:ea typeface="Crimson Pro Semi Bold" pitchFamily="34" charset="-122"/>
                <a:cs typeface="Crimson Pro Semi Bold" pitchFamily="34" charset="-120"/>
              </a:rPr>
              <a:t>Compliance &amp; Controls</a:t>
            </a:r>
            <a:endParaRPr lang="en-US" sz="2200" dirty="0"/>
          </a:p>
        </p:txBody>
      </p:sp>
      <p:sp>
        <p:nvSpPr>
          <p:cNvPr id="4" name="Text 2"/>
          <p:cNvSpPr/>
          <p:nvPr/>
        </p:nvSpPr>
        <p:spPr>
          <a:xfrm>
            <a:off x="793790" y="4269224"/>
            <a:ext cx="4241840" cy="725805"/>
          </a:xfrm>
          <a:prstGeom prst="rect">
            <a:avLst/>
          </a:prstGeom>
          <a:noFill/>
          <a:ln/>
        </p:spPr>
        <p:txBody>
          <a:bodyPr wrap="square" lIns="0" tIns="0" rIns="0" bIns="0" rtlCol="0" anchor="t"/>
          <a:lstStyle/>
          <a:p>
            <a:pPr marL="0" indent="0" algn="r">
              <a:lnSpc>
                <a:spcPts val="2850"/>
              </a:lnSpc>
              <a:buNone/>
            </a:pPr>
            <a:r>
              <a:rPr lang="en-US" sz="1750" dirty="0">
                <a:latin typeface="Heebo" pitchFamily="34" charset="0"/>
                <a:ea typeface="Heebo" pitchFamily="34" charset="-122"/>
                <a:cs typeface="Heebo" pitchFamily="34" charset="-120"/>
              </a:rPr>
              <a:t>Ensuring adherence to banking regulations and internal policies</a:t>
            </a:r>
            <a:endParaRPr lang="en-US" sz="1750" dirty="0"/>
          </a:p>
        </p:txBody>
      </p:sp>
      <p:pic>
        <p:nvPicPr>
          <p:cNvPr id="5" name="Image 0" descr="preencoded.png"/>
          <p:cNvPicPr>
            <a:picLocks noChangeAspect="1"/>
          </p:cNvPicPr>
          <p:nvPr/>
        </p:nvPicPr>
        <p:blipFill>
          <a:blip r:embed="rId3"/>
          <a:stretch>
            <a:fillRect/>
          </a:stretch>
        </p:blipFill>
        <p:spPr>
          <a:xfrm>
            <a:off x="5489258" y="2561034"/>
            <a:ext cx="3651885" cy="3651885"/>
          </a:xfrm>
          <a:prstGeom prst="rect">
            <a:avLst/>
          </a:prstGeom>
        </p:spPr>
      </p:pic>
      <p:sp>
        <p:nvSpPr>
          <p:cNvPr id="6" name="Shape 3"/>
          <p:cNvSpPr/>
          <p:nvPr/>
        </p:nvSpPr>
        <p:spPr>
          <a:xfrm>
            <a:off x="5274231" y="4103489"/>
            <a:ext cx="566976" cy="566976"/>
          </a:xfrm>
          <a:prstGeom prst="roundRect">
            <a:avLst>
              <a:gd name="adj" fmla="val 1611154"/>
            </a:avLst>
          </a:prstGeom>
          <a:solidFill>
            <a:srgbClr val="F2EEEE"/>
          </a:solidFill>
          <a:ln/>
        </p:spPr>
      </p:sp>
      <p:sp>
        <p:nvSpPr>
          <p:cNvPr id="7" name="Text 4"/>
          <p:cNvSpPr/>
          <p:nvPr/>
        </p:nvSpPr>
        <p:spPr>
          <a:xfrm>
            <a:off x="5430083" y="4227433"/>
            <a:ext cx="255151" cy="318968"/>
          </a:xfrm>
          <a:prstGeom prst="rect">
            <a:avLst/>
          </a:prstGeom>
          <a:noFill/>
          <a:ln/>
        </p:spPr>
        <p:txBody>
          <a:bodyPr wrap="none" lIns="0" tIns="0" rIns="0" bIns="0" rtlCol="0" anchor="t"/>
          <a:lstStyle/>
          <a:p>
            <a:pPr marL="0" indent="0">
              <a:lnSpc>
                <a:spcPts val="3200"/>
              </a:lnSpc>
              <a:buNone/>
            </a:pPr>
            <a:r>
              <a:rPr lang="en-US" sz="2000" dirty="0">
                <a:latin typeface="Crimson Pro Semi Bold" pitchFamily="34" charset="0"/>
                <a:ea typeface="Crimson Pro Semi Bold" pitchFamily="34" charset="-122"/>
                <a:cs typeface="Crimson Pro Semi Bold" pitchFamily="34" charset="-120"/>
              </a:rPr>
              <a:t>1</a:t>
            </a:r>
            <a:endParaRPr lang="en-US" sz="2000" dirty="0"/>
          </a:p>
        </p:txBody>
      </p:sp>
      <p:sp>
        <p:nvSpPr>
          <p:cNvPr id="8" name="Text 5"/>
          <p:cNvSpPr/>
          <p:nvPr/>
        </p:nvSpPr>
        <p:spPr>
          <a:xfrm>
            <a:off x="9481304" y="2780824"/>
            <a:ext cx="2835235" cy="354330"/>
          </a:xfrm>
          <a:prstGeom prst="rect">
            <a:avLst/>
          </a:prstGeom>
          <a:noFill/>
          <a:ln/>
        </p:spPr>
        <p:txBody>
          <a:bodyPr wrap="none" lIns="0" tIns="0" rIns="0" bIns="0" rtlCol="0" anchor="t"/>
          <a:lstStyle/>
          <a:p>
            <a:pPr marL="0" indent="0" algn="l">
              <a:lnSpc>
                <a:spcPts val="2750"/>
              </a:lnSpc>
              <a:buNone/>
            </a:pPr>
            <a:r>
              <a:rPr lang="en-US" sz="2200" dirty="0">
                <a:latin typeface="Crimson Pro Semi Bold" pitchFamily="34" charset="0"/>
                <a:ea typeface="Crimson Pro Semi Bold" pitchFamily="34" charset="-122"/>
                <a:cs typeface="Crimson Pro Semi Bold" pitchFamily="34" charset="-120"/>
              </a:rPr>
              <a:t>Deficiencies</a:t>
            </a:r>
            <a:endParaRPr lang="en-US" sz="2200" dirty="0"/>
          </a:p>
        </p:txBody>
      </p:sp>
      <p:sp>
        <p:nvSpPr>
          <p:cNvPr id="9" name="Text 6"/>
          <p:cNvSpPr/>
          <p:nvPr/>
        </p:nvSpPr>
        <p:spPr>
          <a:xfrm>
            <a:off x="9481304" y="3271242"/>
            <a:ext cx="4355306" cy="725805"/>
          </a:xfrm>
          <a:prstGeom prst="rect">
            <a:avLst/>
          </a:prstGeom>
          <a:noFill/>
          <a:ln/>
        </p:spPr>
        <p:txBody>
          <a:bodyPr wrap="square" lIns="0" tIns="0" rIns="0" bIns="0" rtlCol="0" anchor="t"/>
          <a:lstStyle/>
          <a:p>
            <a:pPr marL="0" indent="0" algn="l">
              <a:lnSpc>
                <a:spcPts val="2850"/>
              </a:lnSpc>
              <a:buNone/>
            </a:pPr>
            <a:r>
              <a:rPr lang="en-US" sz="1750" dirty="0">
                <a:latin typeface="Heebo" pitchFamily="34" charset="0"/>
                <a:ea typeface="Heebo" pitchFamily="34" charset="-122"/>
                <a:cs typeface="Heebo" pitchFamily="34" charset="-120"/>
              </a:rPr>
              <a:t>Identifying areas of weakness or non-compliance</a:t>
            </a:r>
            <a:endParaRPr lang="en-US" sz="1750" dirty="0"/>
          </a:p>
        </p:txBody>
      </p:sp>
      <p:pic>
        <p:nvPicPr>
          <p:cNvPr id="10" name="Image 1" descr="preencoded.png"/>
          <p:cNvPicPr>
            <a:picLocks noChangeAspect="1"/>
          </p:cNvPicPr>
          <p:nvPr/>
        </p:nvPicPr>
        <p:blipFill>
          <a:blip r:embed="rId4"/>
          <a:stretch>
            <a:fillRect/>
          </a:stretch>
        </p:blipFill>
        <p:spPr>
          <a:xfrm>
            <a:off x="5489258" y="2561034"/>
            <a:ext cx="3651885" cy="3651885"/>
          </a:xfrm>
          <a:prstGeom prst="rect">
            <a:avLst/>
          </a:prstGeom>
        </p:spPr>
      </p:pic>
      <p:sp>
        <p:nvSpPr>
          <p:cNvPr id="11" name="Shape 7"/>
          <p:cNvSpPr/>
          <p:nvPr/>
        </p:nvSpPr>
        <p:spPr>
          <a:xfrm>
            <a:off x="7910393" y="2581394"/>
            <a:ext cx="566976" cy="566976"/>
          </a:xfrm>
          <a:prstGeom prst="roundRect">
            <a:avLst>
              <a:gd name="adj" fmla="val 1611154"/>
            </a:avLst>
          </a:prstGeom>
          <a:solidFill>
            <a:srgbClr val="F2EEEE"/>
          </a:solidFill>
          <a:ln/>
        </p:spPr>
      </p:sp>
      <p:sp>
        <p:nvSpPr>
          <p:cNvPr id="12" name="Text 8"/>
          <p:cNvSpPr/>
          <p:nvPr/>
        </p:nvSpPr>
        <p:spPr>
          <a:xfrm>
            <a:off x="8066246" y="2705338"/>
            <a:ext cx="255151" cy="318968"/>
          </a:xfrm>
          <a:prstGeom prst="rect">
            <a:avLst/>
          </a:prstGeom>
          <a:noFill/>
          <a:ln/>
        </p:spPr>
        <p:txBody>
          <a:bodyPr wrap="none" lIns="0" tIns="0" rIns="0" bIns="0" rtlCol="0" anchor="t"/>
          <a:lstStyle/>
          <a:p>
            <a:pPr marL="0" indent="0">
              <a:lnSpc>
                <a:spcPts val="3200"/>
              </a:lnSpc>
              <a:buNone/>
            </a:pPr>
            <a:r>
              <a:rPr lang="en-US" sz="2000" dirty="0">
                <a:latin typeface="Crimson Pro Semi Bold" pitchFamily="34" charset="0"/>
                <a:ea typeface="Crimson Pro Semi Bold" pitchFamily="34" charset="-122"/>
                <a:cs typeface="Crimson Pro Semi Bold" pitchFamily="34" charset="-120"/>
              </a:rPr>
              <a:t>2</a:t>
            </a:r>
            <a:endParaRPr lang="en-US" sz="2000" dirty="0"/>
          </a:p>
        </p:txBody>
      </p:sp>
      <p:sp>
        <p:nvSpPr>
          <p:cNvPr id="13" name="Text 9"/>
          <p:cNvSpPr/>
          <p:nvPr/>
        </p:nvSpPr>
        <p:spPr>
          <a:xfrm>
            <a:off x="9481304" y="4776788"/>
            <a:ext cx="2923699" cy="354330"/>
          </a:xfrm>
          <a:prstGeom prst="rect">
            <a:avLst/>
          </a:prstGeom>
          <a:noFill/>
          <a:ln/>
        </p:spPr>
        <p:txBody>
          <a:bodyPr wrap="none" lIns="0" tIns="0" rIns="0" bIns="0" rtlCol="0" anchor="t"/>
          <a:lstStyle/>
          <a:p>
            <a:pPr marL="0" indent="0" algn="l">
              <a:lnSpc>
                <a:spcPts val="2750"/>
              </a:lnSpc>
              <a:buNone/>
            </a:pPr>
            <a:r>
              <a:rPr lang="en-US" sz="2200" dirty="0">
                <a:latin typeface="Crimson Pro Semi Bold" pitchFamily="34" charset="0"/>
                <a:ea typeface="Crimson Pro Semi Bold" pitchFamily="34" charset="-122"/>
                <a:cs typeface="Crimson Pro Semi Bold" pitchFamily="34" charset="-120"/>
              </a:rPr>
              <a:t>Test check &amp; Verification</a:t>
            </a:r>
            <a:endParaRPr lang="en-US" sz="2200" dirty="0"/>
          </a:p>
        </p:txBody>
      </p:sp>
      <p:sp>
        <p:nvSpPr>
          <p:cNvPr id="14" name="Text 10"/>
          <p:cNvSpPr/>
          <p:nvPr/>
        </p:nvSpPr>
        <p:spPr>
          <a:xfrm>
            <a:off x="9481304" y="5267206"/>
            <a:ext cx="4355306" cy="725805"/>
          </a:xfrm>
          <a:prstGeom prst="rect">
            <a:avLst/>
          </a:prstGeom>
          <a:noFill/>
          <a:ln/>
        </p:spPr>
        <p:txBody>
          <a:bodyPr wrap="square" lIns="0" tIns="0" rIns="0" bIns="0" rtlCol="0" anchor="t"/>
          <a:lstStyle/>
          <a:p>
            <a:pPr marL="0" indent="0" algn="l">
              <a:lnSpc>
                <a:spcPts val="2850"/>
              </a:lnSpc>
              <a:buNone/>
            </a:pPr>
            <a:r>
              <a:rPr lang="en-US" sz="1750" dirty="0">
                <a:latin typeface="Heebo" pitchFamily="34" charset="0"/>
                <a:ea typeface="Heebo" pitchFamily="34" charset="-122"/>
                <a:cs typeface="Heebo" pitchFamily="34" charset="-120"/>
              </a:rPr>
              <a:t>Performing procedures to verify accuracy and compliance</a:t>
            </a:r>
            <a:endParaRPr lang="en-US" sz="1750" dirty="0"/>
          </a:p>
        </p:txBody>
      </p:sp>
      <p:pic>
        <p:nvPicPr>
          <p:cNvPr id="15" name="Image 2" descr="preencoded.png"/>
          <p:cNvPicPr>
            <a:picLocks noChangeAspect="1"/>
          </p:cNvPicPr>
          <p:nvPr/>
        </p:nvPicPr>
        <p:blipFill>
          <a:blip r:embed="rId5"/>
          <a:stretch>
            <a:fillRect/>
          </a:stretch>
        </p:blipFill>
        <p:spPr>
          <a:xfrm>
            <a:off x="5489258" y="2561034"/>
            <a:ext cx="3651885" cy="3651885"/>
          </a:xfrm>
          <a:prstGeom prst="rect">
            <a:avLst/>
          </a:prstGeom>
        </p:spPr>
      </p:pic>
      <p:sp>
        <p:nvSpPr>
          <p:cNvPr id="16" name="Shape 11"/>
          <p:cNvSpPr/>
          <p:nvPr/>
        </p:nvSpPr>
        <p:spPr>
          <a:xfrm>
            <a:off x="7910393" y="5625465"/>
            <a:ext cx="566976" cy="566976"/>
          </a:xfrm>
          <a:prstGeom prst="roundRect">
            <a:avLst>
              <a:gd name="adj" fmla="val 1611154"/>
            </a:avLst>
          </a:prstGeom>
          <a:solidFill>
            <a:srgbClr val="F2EEEE"/>
          </a:solidFill>
          <a:ln/>
        </p:spPr>
      </p:sp>
      <p:sp>
        <p:nvSpPr>
          <p:cNvPr id="17" name="Text 12"/>
          <p:cNvSpPr/>
          <p:nvPr/>
        </p:nvSpPr>
        <p:spPr>
          <a:xfrm>
            <a:off x="8066246" y="5749409"/>
            <a:ext cx="255151" cy="318968"/>
          </a:xfrm>
          <a:prstGeom prst="rect">
            <a:avLst/>
          </a:prstGeom>
          <a:noFill/>
          <a:ln/>
        </p:spPr>
        <p:txBody>
          <a:bodyPr wrap="none" lIns="0" tIns="0" rIns="0" bIns="0" rtlCol="0" anchor="t"/>
          <a:lstStyle/>
          <a:p>
            <a:pPr marL="0" indent="0">
              <a:lnSpc>
                <a:spcPts val="3200"/>
              </a:lnSpc>
              <a:buNone/>
            </a:pPr>
            <a:r>
              <a:rPr lang="en-US" sz="2000" dirty="0">
                <a:latin typeface="Crimson Pro Semi Bold" pitchFamily="34" charset="0"/>
                <a:ea typeface="Crimson Pro Semi Bold" pitchFamily="34" charset="-122"/>
                <a:cs typeface="Crimson Pro Semi Bold" pitchFamily="34" charset="-120"/>
              </a:rPr>
              <a:t>3</a:t>
            </a:r>
            <a:endParaRPr lang="en-US" sz="2000" dirty="0"/>
          </a:p>
        </p:txBody>
      </p:sp>
      <p:sp>
        <p:nvSpPr>
          <p:cNvPr id="18" name="Text 13"/>
          <p:cNvSpPr/>
          <p:nvPr/>
        </p:nvSpPr>
        <p:spPr>
          <a:xfrm>
            <a:off x="2388930" y="1645979"/>
            <a:ext cx="13042821" cy="362903"/>
          </a:xfrm>
          <a:prstGeom prst="rect">
            <a:avLst/>
          </a:prstGeom>
          <a:noFill/>
          <a:ln/>
        </p:spPr>
        <p:txBody>
          <a:bodyPr wrap="none" lIns="0" tIns="0" rIns="0" bIns="0" rtlCol="0" anchor="t"/>
          <a:lstStyle/>
          <a:p>
            <a:pPr marL="0" indent="0">
              <a:lnSpc>
                <a:spcPts val="2850"/>
              </a:lnSpc>
              <a:buNone/>
            </a:pPr>
            <a:r>
              <a:rPr lang="en-US" sz="1750" dirty="0">
                <a:latin typeface="Heebo" pitchFamily="34" charset="0"/>
                <a:ea typeface="Heebo" pitchFamily="34" charset="-122"/>
                <a:cs typeface="Heebo" pitchFamily="34" charset="-120"/>
              </a:rPr>
              <a:t>Broad 3 categories</a:t>
            </a:r>
            <a:endParaRPr lang="en-US" sz="175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name="Slide 45">
    <p:spTree>
      <p:nvGrpSpPr>
        <p:cNvPr id="1" name=""/>
        <p:cNvGrpSpPr/>
        <p:nvPr/>
      </p:nvGrpSpPr>
      <p:grpSpPr>
        <a:xfrm>
          <a:off x="0" y="0"/>
          <a:ext cx="0" cy="0"/>
          <a:chOff x="0" y="0"/>
          <a:chExt cx="0" cy="0"/>
        </a:xfrm>
      </p:grpSpPr>
      <p:sp>
        <p:nvSpPr>
          <p:cNvPr id="2" name="Text 0"/>
          <p:cNvSpPr/>
          <p:nvPr/>
        </p:nvSpPr>
        <p:spPr>
          <a:xfrm>
            <a:off x="793790" y="1955959"/>
            <a:ext cx="10252710" cy="708779"/>
          </a:xfrm>
          <a:prstGeom prst="rect">
            <a:avLst/>
          </a:prstGeom>
          <a:noFill/>
          <a:ln/>
        </p:spPr>
        <p:txBody>
          <a:bodyPr wrap="none" lIns="0" tIns="0" rIns="0" bIns="0" rtlCol="0" anchor="t"/>
          <a:lstStyle/>
          <a:p>
            <a:pPr marL="0" indent="0" algn="just">
              <a:lnSpc>
                <a:spcPts val="5550"/>
              </a:lnSpc>
              <a:buNone/>
            </a:pPr>
            <a:r>
              <a:rPr lang="en-US" sz="4450" dirty="0">
                <a:solidFill>
                  <a:srgbClr val="152D47"/>
                </a:solidFill>
                <a:latin typeface="Crimson Pro Semi Bold" pitchFamily="34" charset="0"/>
                <a:ea typeface="Crimson Pro Semi Bold" pitchFamily="34" charset="-122"/>
                <a:cs typeface="Crimson Pro Semi Bold" pitchFamily="34" charset="-120"/>
              </a:rPr>
              <a:t>I – Assets - 5. Advances General Instructions</a:t>
            </a:r>
            <a:endParaRPr lang="en-US" sz="4450" dirty="0"/>
          </a:p>
        </p:txBody>
      </p:sp>
      <p:sp>
        <p:nvSpPr>
          <p:cNvPr id="3" name="Text 1"/>
          <p:cNvSpPr/>
          <p:nvPr/>
        </p:nvSpPr>
        <p:spPr>
          <a:xfrm>
            <a:off x="793790" y="3231713"/>
            <a:ext cx="3231356" cy="354330"/>
          </a:xfrm>
          <a:prstGeom prst="rect">
            <a:avLst/>
          </a:prstGeom>
          <a:noFill/>
          <a:ln/>
        </p:spPr>
        <p:txBody>
          <a:bodyPr wrap="none" lIns="0" tIns="0" rIns="0" bIns="0" rtlCol="0" anchor="t"/>
          <a:lstStyle/>
          <a:p>
            <a:pPr marL="0" indent="0" algn="just">
              <a:lnSpc>
                <a:spcPts val="2750"/>
              </a:lnSpc>
              <a:buNone/>
            </a:pPr>
            <a:r>
              <a:rPr lang="en-US" sz="2200" b="1" dirty="0">
                <a:solidFill>
                  <a:srgbClr val="152D47"/>
                </a:solidFill>
                <a:latin typeface="Crimson Pro Semi Bold" pitchFamily="34" charset="0"/>
                <a:ea typeface="Crimson Pro Semi Bold" pitchFamily="34" charset="-122"/>
                <a:cs typeface="Crimson Pro Semi Bold" pitchFamily="34" charset="-120"/>
              </a:rPr>
              <a:t>(f)(ix) Execution of Decrees</a:t>
            </a:r>
            <a:endParaRPr lang="en-US" sz="2200" b="1" dirty="0"/>
          </a:p>
        </p:txBody>
      </p:sp>
      <p:sp>
        <p:nvSpPr>
          <p:cNvPr id="4" name="Text 2"/>
          <p:cNvSpPr/>
          <p:nvPr/>
        </p:nvSpPr>
        <p:spPr>
          <a:xfrm>
            <a:off x="793790" y="3812858"/>
            <a:ext cx="6244709" cy="1451610"/>
          </a:xfrm>
          <a:prstGeom prst="rect">
            <a:avLst/>
          </a:prstGeom>
          <a:noFill/>
          <a:ln/>
        </p:spPr>
        <p:txBody>
          <a:bodyPr wrap="square" lIns="0" tIns="0" rIns="0" bIns="0" rtlCol="0" anchor="t"/>
          <a:lstStyle/>
          <a:p>
            <a:pPr marL="0" indent="0" algn="just">
              <a:lnSpc>
                <a:spcPts val="2850"/>
              </a:lnSpc>
              <a:buNone/>
            </a:pPr>
            <a:r>
              <a:rPr lang="en-US" sz="1750" b="1" dirty="0">
                <a:solidFill>
                  <a:srgbClr val="FF0000"/>
                </a:solidFill>
                <a:latin typeface="Heebo" pitchFamily="34" charset="0"/>
                <a:ea typeface="Heebo" pitchFamily="34" charset="-122"/>
                <a:cs typeface="Heebo" pitchFamily="34" charset="-120"/>
              </a:rPr>
              <a:t>Is the branch prompt in ensuring execution of decrees obtained for recovery from the defaulting borrowers? Give Age-wise analysis of decrees obtained and pending execution.</a:t>
            </a:r>
            <a:endParaRPr lang="en-US" sz="1750" b="1" dirty="0">
              <a:solidFill>
                <a:srgbClr val="FF0000"/>
              </a:solidFill>
            </a:endParaRPr>
          </a:p>
        </p:txBody>
      </p:sp>
      <p:sp>
        <p:nvSpPr>
          <p:cNvPr id="5" name="Text 3"/>
          <p:cNvSpPr/>
          <p:nvPr/>
        </p:nvSpPr>
        <p:spPr>
          <a:xfrm>
            <a:off x="793790" y="5468541"/>
            <a:ext cx="6244709" cy="725805"/>
          </a:xfrm>
          <a:prstGeom prst="rect">
            <a:avLst/>
          </a:prstGeom>
          <a:noFill/>
          <a:ln/>
        </p:spPr>
        <p:txBody>
          <a:bodyPr wrap="square" lIns="0" tIns="0" rIns="0" bIns="0" rtlCol="0" anchor="t"/>
          <a:lstStyle/>
          <a:p>
            <a:pPr marL="342900" indent="-342900" algn="just">
              <a:lnSpc>
                <a:spcPts val="2850"/>
              </a:lnSpc>
              <a:buSzPct val="100000"/>
              <a:buChar char="•"/>
            </a:pPr>
            <a:r>
              <a:rPr lang="en-US" sz="1750" dirty="0">
                <a:solidFill>
                  <a:srgbClr val="4C4C4D"/>
                </a:solidFill>
                <a:latin typeface="Heebo" pitchFamily="34" charset="0"/>
                <a:ea typeface="Heebo" pitchFamily="34" charset="-122"/>
                <a:cs typeface="Heebo" pitchFamily="34" charset="-120"/>
              </a:rPr>
              <a:t>Review the process followed by branch for execution of decrees and comment, if it is in line with guidelines of HO</a:t>
            </a:r>
            <a:endParaRPr lang="en-US" sz="1750" dirty="0"/>
          </a:p>
        </p:txBody>
      </p:sp>
      <p:sp>
        <p:nvSpPr>
          <p:cNvPr id="6" name="Text 4"/>
          <p:cNvSpPr/>
          <p:nvPr/>
        </p:nvSpPr>
        <p:spPr>
          <a:xfrm>
            <a:off x="7599521" y="3231713"/>
            <a:ext cx="2835235" cy="354330"/>
          </a:xfrm>
          <a:prstGeom prst="rect">
            <a:avLst/>
          </a:prstGeom>
          <a:noFill/>
          <a:ln/>
        </p:spPr>
        <p:txBody>
          <a:bodyPr wrap="none" lIns="0" tIns="0" rIns="0" bIns="0" rtlCol="0" anchor="t"/>
          <a:lstStyle/>
          <a:p>
            <a:pPr marL="0" indent="0" algn="just">
              <a:lnSpc>
                <a:spcPts val="2750"/>
              </a:lnSpc>
              <a:buNone/>
            </a:pPr>
            <a:r>
              <a:rPr lang="en-US" sz="2200" b="1" dirty="0">
                <a:solidFill>
                  <a:srgbClr val="152D47"/>
                </a:solidFill>
                <a:latin typeface="Crimson Pro Semi Bold" pitchFamily="34" charset="0"/>
                <a:ea typeface="Crimson Pro Semi Bold" pitchFamily="34" charset="-122"/>
                <a:cs typeface="Crimson Pro Semi Bold" pitchFamily="34" charset="-120"/>
              </a:rPr>
              <a:t>(f)(x) Recoveries</a:t>
            </a:r>
            <a:endParaRPr lang="en-US" sz="2200" b="1" dirty="0"/>
          </a:p>
        </p:txBody>
      </p:sp>
      <p:sp>
        <p:nvSpPr>
          <p:cNvPr id="7" name="Text 5"/>
          <p:cNvSpPr/>
          <p:nvPr/>
        </p:nvSpPr>
        <p:spPr>
          <a:xfrm>
            <a:off x="7599521" y="3812858"/>
            <a:ext cx="6244709" cy="725805"/>
          </a:xfrm>
          <a:prstGeom prst="rect">
            <a:avLst/>
          </a:prstGeom>
          <a:noFill/>
          <a:ln/>
        </p:spPr>
        <p:txBody>
          <a:bodyPr wrap="square" lIns="0" tIns="0" rIns="0" bIns="0" rtlCol="0" anchor="t"/>
          <a:lstStyle/>
          <a:p>
            <a:pPr marL="0" indent="0" algn="just">
              <a:lnSpc>
                <a:spcPts val="2850"/>
              </a:lnSpc>
              <a:buNone/>
            </a:pPr>
            <a:r>
              <a:rPr lang="en-US" sz="1750" b="1" dirty="0">
                <a:solidFill>
                  <a:srgbClr val="FF0000"/>
                </a:solidFill>
                <a:latin typeface="Heebo" pitchFamily="34" charset="0"/>
                <a:ea typeface="Heebo" pitchFamily="34" charset="-122"/>
                <a:cs typeface="Heebo" pitchFamily="34" charset="-120"/>
              </a:rPr>
              <a:t>Whether recoveries have been properly appropriated against principal, interest, etc. as per the bank's policy.</a:t>
            </a:r>
            <a:endParaRPr lang="en-US" sz="1750" b="1" dirty="0">
              <a:solidFill>
                <a:srgbClr val="FF0000"/>
              </a:solidFill>
            </a:endParaRPr>
          </a:p>
        </p:txBody>
      </p:sp>
      <p:sp>
        <p:nvSpPr>
          <p:cNvPr id="8" name="Text 6"/>
          <p:cNvSpPr/>
          <p:nvPr/>
        </p:nvSpPr>
        <p:spPr>
          <a:xfrm>
            <a:off x="7599521" y="4742736"/>
            <a:ext cx="6244709" cy="362903"/>
          </a:xfrm>
          <a:prstGeom prst="rect">
            <a:avLst/>
          </a:prstGeom>
          <a:noFill/>
          <a:ln/>
        </p:spPr>
        <p:txBody>
          <a:bodyPr wrap="none" lIns="0" tIns="0" rIns="0" bIns="0" rtlCol="0" anchor="t"/>
          <a:lstStyle/>
          <a:p>
            <a:pPr marL="342900" indent="-342900" algn="just">
              <a:lnSpc>
                <a:spcPts val="2850"/>
              </a:lnSpc>
              <a:buSzPct val="100000"/>
              <a:buChar char="•"/>
            </a:pPr>
            <a:r>
              <a:rPr lang="en-US" sz="1750" dirty="0">
                <a:solidFill>
                  <a:srgbClr val="4C4C4D"/>
                </a:solidFill>
                <a:latin typeface="Heebo" pitchFamily="34" charset="0"/>
                <a:ea typeface="Heebo" pitchFamily="34" charset="-122"/>
                <a:cs typeface="Heebo" pitchFamily="34" charset="-120"/>
              </a:rPr>
              <a:t>Check all recoveries</a:t>
            </a:r>
            <a:endParaRPr lang="en-US" sz="1750" dirty="0"/>
          </a:p>
        </p:txBody>
      </p:sp>
      <p:sp>
        <p:nvSpPr>
          <p:cNvPr id="9" name="Text 7"/>
          <p:cNvSpPr/>
          <p:nvPr/>
        </p:nvSpPr>
        <p:spPr>
          <a:xfrm>
            <a:off x="7599521" y="5184934"/>
            <a:ext cx="6244709" cy="362903"/>
          </a:xfrm>
          <a:prstGeom prst="rect">
            <a:avLst/>
          </a:prstGeom>
          <a:noFill/>
          <a:ln/>
        </p:spPr>
        <p:txBody>
          <a:bodyPr wrap="none" lIns="0" tIns="0" rIns="0" bIns="0" rtlCol="0" anchor="t"/>
          <a:lstStyle/>
          <a:p>
            <a:pPr marL="342900" indent="-342900" algn="just">
              <a:lnSpc>
                <a:spcPts val="2850"/>
              </a:lnSpc>
              <a:buSzPct val="100000"/>
              <a:buChar char="•"/>
            </a:pPr>
            <a:r>
              <a:rPr lang="en-US" sz="1750" dirty="0">
                <a:solidFill>
                  <a:srgbClr val="4C4C4D"/>
                </a:solidFill>
                <a:latin typeface="Heebo" pitchFamily="34" charset="0"/>
                <a:ea typeface="Heebo" pitchFamily="34" charset="-122"/>
                <a:cs typeface="Heebo" pitchFamily="34" charset="-120"/>
              </a:rPr>
              <a:t>Ensure accuracy of accounting</a:t>
            </a:r>
            <a:endParaRPr lang="en-US" sz="175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name="Slide 4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551748"/>
          </a:xfrm>
          <a:prstGeom prst="rect">
            <a:avLst/>
          </a:prstGeom>
        </p:spPr>
      </p:pic>
      <p:sp>
        <p:nvSpPr>
          <p:cNvPr id="3" name="Text 0"/>
          <p:cNvSpPr/>
          <p:nvPr/>
        </p:nvSpPr>
        <p:spPr>
          <a:xfrm>
            <a:off x="793790" y="3342799"/>
            <a:ext cx="9227820" cy="637937"/>
          </a:xfrm>
          <a:prstGeom prst="rect">
            <a:avLst/>
          </a:prstGeom>
          <a:noFill/>
          <a:ln/>
        </p:spPr>
        <p:txBody>
          <a:bodyPr wrap="none" lIns="0" tIns="0" rIns="0" bIns="0" rtlCol="0" anchor="t"/>
          <a:lstStyle/>
          <a:p>
            <a:pPr marL="0" indent="0" algn="just">
              <a:lnSpc>
                <a:spcPts val="5000"/>
              </a:lnSpc>
              <a:buNone/>
            </a:pPr>
            <a:r>
              <a:rPr lang="en-US" sz="4000" dirty="0">
                <a:solidFill>
                  <a:srgbClr val="152D47"/>
                </a:solidFill>
                <a:latin typeface="Crimson Pro Semi Bold" pitchFamily="34" charset="0"/>
                <a:ea typeface="Crimson Pro Semi Bold" pitchFamily="34" charset="-122"/>
                <a:cs typeface="Crimson Pro Semi Bold" pitchFamily="34" charset="-120"/>
              </a:rPr>
              <a:t>I – Assets - 5. Advances General Instructions</a:t>
            </a:r>
            <a:endParaRPr lang="en-US" sz="4000" dirty="0"/>
          </a:p>
        </p:txBody>
      </p:sp>
      <p:sp>
        <p:nvSpPr>
          <p:cNvPr id="4" name="Shape 1"/>
          <p:cNvSpPr/>
          <p:nvPr/>
        </p:nvSpPr>
        <p:spPr>
          <a:xfrm>
            <a:off x="793790" y="4516398"/>
            <a:ext cx="459224" cy="459224"/>
          </a:xfrm>
          <a:prstGeom prst="roundRect">
            <a:avLst>
              <a:gd name="adj" fmla="val 6668"/>
            </a:avLst>
          </a:prstGeom>
          <a:solidFill>
            <a:srgbClr val="F2EEEE"/>
          </a:solidFill>
          <a:ln/>
        </p:spPr>
      </p:sp>
      <p:sp>
        <p:nvSpPr>
          <p:cNvPr id="5" name="Text 2"/>
          <p:cNvSpPr/>
          <p:nvPr/>
        </p:nvSpPr>
        <p:spPr>
          <a:xfrm>
            <a:off x="870287" y="4554617"/>
            <a:ext cx="306110" cy="382667"/>
          </a:xfrm>
          <a:prstGeom prst="rect">
            <a:avLst/>
          </a:prstGeom>
          <a:noFill/>
          <a:ln/>
        </p:spPr>
        <p:txBody>
          <a:bodyPr wrap="none" lIns="0" tIns="0" rIns="0" bIns="0" rtlCol="0" anchor="t"/>
          <a:lstStyle/>
          <a:p>
            <a:pPr marL="0" indent="0" algn="just">
              <a:lnSpc>
                <a:spcPts val="2400"/>
              </a:lnSpc>
              <a:buNone/>
            </a:pPr>
            <a:r>
              <a:rPr lang="en-US" sz="2400" dirty="0">
                <a:solidFill>
                  <a:srgbClr val="4C4C4D"/>
                </a:solidFill>
                <a:latin typeface="Crimson Pro Semi Bold" pitchFamily="34" charset="0"/>
                <a:ea typeface="Crimson Pro Semi Bold" pitchFamily="34" charset="-122"/>
                <a:cs typeface="Crimson Pro Semi Bold" pitchFamily="34" charset="-120"/>
              </a:rPr>
              <a:t>1</a:t>
            </a:r>
            <a:endParaRPr lang="en-US" sz="2400" dirty="0"/>
          </a:p>
        </p:txBody>
      </p:sp>
      <p:sp>
        <p:nvSpPr>
          <p:cNvPr id="6" name="Text 3"/>
          <p:cNvSpPr/>
          <p:nvPr/>
        </p:nvSpPr>
        <p:spPr>
          <a:xfrm>
            <a:off x="1457087" y="4516398"/>
            <a:ext cx="3203138" cy="318849"/>
          </a:xfrm>
          <a:prstGeom prst="rect">
            <a:avLst/>
          </a:prstGeom>
          <a:noFill/>
          <a:ln/>
        </p:spPr>
        <p:txBody>
          <a:bodyPr wrap="none" lIns="0" tIns="0" rIns="0" bIns="0" rtlCol="0" anchor="t"/>
          <a:lstStyle/>
          <a:p>
            <a:pPr marL="0" indent="0" algn="just">
              <a:lnSpc>
                <a:spcPts val="2500"/>
              </a:lnSpc>
              <a:buNone/>
            </a:pPr>
            <a:r>
              <a:rPr lang="en-US" sz="2000" b="1" dirty="0">
                <a:solidFill>
                  <a:srgbClr val="4C4C4D"/>
                </a:solidFill>
                <a:latin typeface="Crimson Pro Semi Bold" pitchFamily="34" charset="0"/>
                <a:ea typeface="Crimson Pro Semi Bold" pitchFamily="34" charset="-122"/>
                <a:cs typeface="Crimson Pro Semi Bold" pitchFamily="34" charset="-120"/>
              </a:rPr>
              <a:t>(f)(xi) Centralized Documents</a:t>
            </a:r>
            <a:endParaRPr lang="en-US" sz="2000" b="1" dirty="0"/>
          </a:p>
        </p:txBody>
      </p:sp>
      <p:sp>
        <p:nvSpPr>
          <p:cNvPr id="7" name="Text 4"/>
          <p:cNvSpPr/>
          <p:nvPr/>
        </p:nvSpPr>
        <p:spPr>
          <a:xfrm>
            <a:off x="1457087" y="4957643"/>
            <a:ext cx="5756077" cy="1306830"/>
          </a:xfrm>
          <a:prstGeom prst="rect">
            <a:avLst/>
          </a:prstGeom>
          <a:noFill/>
          <a:ln/>
        </p:spPr>
        <p:txBody>
          <a:bodyPr wrap="square" lIns="0" tIns="0" rIns="0" bIns="0" rtlCol="0" anchor="t"/>
          <a:lstStyle/>
          <a:p>
            <a:pPr marL="0" indent="0" algn="just">
              <a:lnSpc>
                <a:spcPts val="2550"/>
              </a:lnSpc>
              <a:buNone/>
            </a:pPr>
            <a:r>
              <a:rPr lang="en-US" sz="1600" b="1" dirty="0">
                <a:solidFill>
                  <a:srgbClr val="FF0000"/>
                </a:solidFill>
                <a:latin typeface="Heebo" pitchFamily="34" charset="0"/>
                <a:ea typeface="Heebo" pitchFamily="34" charset="-122"/>
                <a:cs typeface="Heebo" pitchFamily="34" charset="-120"/>
              </a:rPr>
              <a:t>In cases where documents are held at centralized processing centres / office, whether the auditor has received the relevant documents as asked by them on test check basis and satisfied themselves. Report the exceptions, if any</a:t>
            </a:r>
            <a:endParaRPr lang="en-US" sz="1600" b="1" dirty="0">
              <a:solidFill>
                <a:srgbClr val="FF0000"/>
              </a:solidFill>
            </a:endParaRPr>
          </a:p>
        </p:txBody>
      </p:sp>
      <p:sp>
        <p:nvSpPr>
          <p:cNvPr id="8" name="Text 5"/>
          <p:cNvSpPr/>
          <p:nvPr/>
        </p:nvSpPr>
        <p:spPr>
          <a:xfrm>
            <a:off x="1457087" y="6386870"/>
            <a:ext cx="5756077" cy="653415"/>
          </a:xfrm>
          <a:prstGeom prst="rect">
            <a:avLst/>
          </a:prstGeom>
          <a:noFill/>
          <a:ln/>
        </p:spPr>
        <p:txBody>
          <a:bodyPr wrap="square" lIns="0" tIns="0" rIns="0" bIns="0" rtlCol="0" anchor="t"/>
          <a:lstStyle/>
          <a:p>
            <a:pPr marL="342900" indent="-342900" algn="just">
              <a:lnSpc>
                <a:spcPts val="2550"/>
              </a:lnSpc>
              <a:buSzPct val="100000"/>
              <a:buChar char="•"/>
            </a:pPr>
            <a:r>
              <a:rPr lang="en-US" sz="1600" dirty="0">
                <a:solidFill>
                  <a:srgbClr val="4C4C4D"/>
                </a:solidFill>
                <a:latin typeface="Heebo" pitchFamily="34" charset="0"/>
                <a:ea typeface="Heebo" pitchFamily="34" charset="-122"/>
                <a:cs typeface="Heebo" pitchFamily="34" charset="-120"/>
              </a:rPr>
              <a:t>The Auditor should ask for an receive such document samples (or visit)</a:t>
            </a:r>
            <a:endParaRPr lang="en-US" sz="1600" dirty="0"/>
          </a:p>
        </p:txBody>
      </p:sp>
      <p:sp>
        <p:nvSpPr>
          <p:cNvPr id="9" name="Text 6"/>
          <p:cNvSpPr/>
          <p:nvPr/>
        </p:nvSpPr>
        <p:spPr>
          <a:xfrm>
            <a:off x="1457087" y="7111722"/>
            <a:ext cx="5756077" cy="326708"/>
          </a:xfrm>
          <a:prstGeom prst="rect">
            <a:avLst/>
          </a:prstGeom>
          <a:noFill/>
          <a:ln/>
        </p:spPr>
        <p:txBody>
          <a:bodyPr wrap="none" lIns="0" tIns="0" rIns="0" bIns="0" rtlCol="0" anchor="t"/>
          <a:lstStyle/>
          <a:p>
            <a:pPr marL="342900" indent="-342900" algn="just">
              <a:lnSpc>
                <a:spcPts val="2550"/>
              </a:lnSpc>
              <a:buSzPct val="100000"/>
              <a:buChar char="•"/>
            </a:pPr>
            <a:r>
              <a:rPr lang="en-US" sz="1600" dirty="0">
                <a:solidFill>
                  <a:srgbClr val="4C4C4D"/>
                </a:solidFill>
                <a:latin typeface="Heebo" pitchFamily="34" charset="0"/>
                <a:ea typeface="Heebo" pitchFamily="34" charset="-122"/>
                <a:cs typeface="Heebo" pitchFamily="34" charset="-120"/>
              </a:rPr>
              <a:t>If not obtained, disclaimer may be issued</a:t>
            </a:r>
            <a:endParaRPr lang="en-US" sz="1600" dirty="0"/>
          </a:p>
        </p:txBody>
      </p:sp>
      <p:sp>
        <p:nvSpPr>
          <p:cNvPr id="10" name="Shape 7"/>
          <p:cNvSpPr/>
          <p:nvPr/>
        </p:nvSpPr>
        <p:spPr>
          <a:xfrm>
            <a:off x="7417237" y="4516398"/>
            <a:ext cx="459224" cy="459224"/>
          </a:xfrm>
          <a:prstGeom prst="roundRect">
            <a:avLst>
              <a:gd name="adj" fmla="val 6668"/>
            </a:avLst>
          </a:prstGeom>
          <a:solidFill>
            <a:srgbClr val="F2EEEE"/>
          </a:solidFill>
          <a:ln/>
        </p:spPr>
      </p:sp>
      <p:sp>
        <p:nvSpPr>
          <p:cNvPr id="11" name="Text 8"/>
          <p:cNvSpPr/>
          <p:nvPr/>
        </p:nvSpPr>
        <p:spPr>
          <a:xfrm>
            <a:off x="7493734" y="4554617"/>
            <a:ext cx="306110" cy="382667"/>
          </a:xfrm>
          <a:prstGeom prst="rect">
            <a:avLst/>
          </a:prstGeom>
          <a:noFill/>
          <a:ln/>
        </p:spPr>
        <p:txBody>
          <a:bodyPr wrap="none" lIns="0" tIns="0" rIns="0" bIns="0" rtlCol="0" anchor="t"/>
          <a:lstStyle/>
          <a:p>
            <a:pPr marL="0" indent="0" algn="just">
              <a:lnSpc>
                <a:spcPts val="2400"/>
              </a:lnSpc>
              <a:buNone/>
            </a:pPr>
            <a:r>
              <a:rPr lang="en-US" sz="2400" dirty="0">
                <a:solidFill>
                  <a:srgbClr val="4C4C4D"/>
                </a:solidFill>
                <a:latin typeface="Crimson Pro Semi Bold" pitchFamily="34" charset="0"/>
                <a:ea typeface="Crimson Pro Semi Bold" pitchFamily="34" charset="-122"/>
                <a:cs typeface="Crimson Pro Semi Bold" pitchFamily="34" charset="-120"/>
              </a:rPr>
              <a:t>2</a:t>
            </a:r>
            <a:endParaRPr lang="en-US" sz="2400" dirty="0"/>
          </a:p>
        </p:txBody>
      </p:sp>
      <p:sp>
        <p:nvSpPr>
          <p:cNvPr id="12" name="Text 9"/>
          <p:cNvSpPr/>
          <p:nvPr/>
        </p:nvSpPr>
        <p:spPr>
          <a:xfrm>
            <a:off x="8080534" y="4516398"/>
            <a:ext cx="2750820" cy="318849"/>
          </a:xfrm>
          <a:prstGeom prst="rect">
            <a:avLst/>
          </a:prstGeom>
          <a:noFill/>
          <a:ln/>
        </p:spPr>
        <p:txBody>
          <a:bodyPr wrap="none" lIns="0" tIns="0" rIns="0" bIns="0" rtlCol="0" anchor="t"/>
          <a:lstStyle/>
          <a:p>
            <a:pPr marL="0" indent="0" algn="just">
              <a:lnSpc>
                <a:spcPts val="2500"/>
              </a:lnSpc>
              <a:buNone/>
            </a:pPr>
            <a:r>
              <a:rPr lang="en-US" sz="2000" b="1" dirty="0">
                <a:solidFill>
                  <a:srgbClr val="4C4C4D"/>
                </a:solidFill>
                <a:latin typeface="Crimson Pro Semi Bold" pitchFamily="34" charset="0"/>
                <a:ea typeface="Crimson Pro Semi Bold" pitchFamily="34" charset="-122"/>
                <a:cs typeface="Crimson Pro Semi Bold" pitchFamily="34" charset="-120"/>
              </a:rPr>
              <a:t>(f)(xii) Major Deficiencies</a:t>
            </a:r>
            <a:endParaRPr lang="en-US" sz="2000" b="1" dirty="0"/>
          </a:p>
        </p:txBody>
      </p:sp>
      <p:sp>
        <p:nvSpPr>
          <p:cNvPr id="13" name="Text 10"/>
          <p:cNvSpPr/>
          <p:nvPr/>
        </p:nvSpPr>
        <p:spPr>
          <a:xfrm>
            <a:off x="8080534" y="4957643"/>
            <a:ext cx="5756077" cy="653415"/>
          </a:xfrm>
          <a:prstGeom prst="rect">
            <a:avLst/>
          </a:prstGeom>
          <a:noFill/>
          <a:ln/>
        </p:spPr>
        <p:txBody>
          <a:bodyPr wrap="square" lIns="0" tIns="0" rIns="0" bIns="0" rtlCol="0" anchor="t"/>
          <a:lstStyle/>
          <a:p>
            <a:pPr marL="0" indent="0" algn="just">
              <a:lnSpc>
                <a:spcPts val="2550"/>
              </a:lnSpc>
              <a:buNone/>
            </a:pPr>
            <a:r>
              <a:rPr lang="en-US" sz="1600" b="1" dirty="0">
                <a:solidFill>
                  <a:srgbClr val="FF0000"/>
                </a:solidFill>
                <a:latin typeface="Heebo" pitchFamily="34" charset="0"/>
                <a:ea typeface="Heebo" pitchFamily="34" charset="-122"/>
                <a:cs typeface="Heebo" pitchFamily="34" charset="-120"/>
              </a:rPr>
              <a:t>List the major deficiencies in credit review, monitoring and supervision.</a:t>
            </a:r>
            <a:endParaRPr lang="en-US" sz="1600" b="1" dirty="0">
              <a:solidFill>
                <a:srgbClr val="FF0000"/>
              </a:solidFill>
            </a:endParaRPr>
          </a:p>
        </p:txBody>
      </p:sp>
      <p:sp>
        <p:nvSpPr>
          <p:cNvPr id="14" name="Text 11"/>
          <p:cNvSpPr/>
          <p:nvPr/>
        </p:nvSpPr>
        <p:spPr>
          <a:xfrm>
            <a:off x="8080534" y="5733455"/>
            <a:ext cx="5756077" cy="653415"/>
          </a:xfrm>
          <a:prstGeom prst="rect">
            <a:avLst/>
          </a:prstGeom>
          <a:noFill/>
          <a:ln/>
        </p:spPr>
        <p:txBody>
          <a:bodyPr wrap="square" lIns="0" tIns="0" rIns="0" bIns="0" rtlCol="0" anchor="t"/>
          <a:lstStyle/>
          <a:p>
            <a:pPr marL="342900" indent="-342900" algn="just">
              <a:lnSpc>
                <a:spcPts val="2550"/>
              </a:lnSpc>
              <a:buSzPct val="100000"/>
              <a:buChar char="•"/>
            </a:pPr>
            <a:r>
              <a:rPr lang="en-US" sz="1600" dirty="0">
                <a:solidFill>
                  <a:srgbClr val="4C4C4D"/>
                </a:solidFill>
                <a:latin typeface="Heebo" pitchFamily="34" charset="0"/>
                <a:ea typeface="Heebo" pitchFamily="34" charset="-122"/>
                <a:cs typeface="Heebo" pitchFamily="34" charset="-120"/>
              </a:rPr>
              <a:t>Any deviation of RBI guidelines should also be commented upon.</a:t>
            </a:r>
            <a:endParaRPr lang="en-US" sz="160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724495"/>
            <a:ext cx="4594027" cy="566976"/>
          </a:xfrm>
          <a:prstGeom prst="rect">
            <a:avLst/>
          </a:prstGeom>
          <a:noFill/>
          <a:ln/>
        </p:spPr>
        <p:txBody>
          <a:bodyPr wrap="none" lIns="0" tIns="0" rIns="0" bIns="0" rtlCol="0" anchor="t"/>
          <a:lstStyle/>
          <a:p>
            <a:pPr marL="0" indent="0" algn="just">
              <a:lnSpc>
                <a:spcPts val="4450"/>
              </a:lnSpc>
              <a:buNone/>
            </a:pPr>
            <a:r>
              <a:rPr lang="en-US" sz="3550" dirty="0">
                <a:latin typeface="Crimson Pro Semi Bold" pitchFamily="34" charset="0"/>
                <a:ea typeface="Crimson Pro Semi Bold" pitchFamily="34" charset="-122"/>
                <a:cs typeface="Crimson Pro Semi Bold" pitchFamily="34" charset="-120"/>
              </a:rPr>
              <a:t>I – Assets 6. Other Assets</a:t>
            </a:r>
            <a:endParaRPr lang="en-US" sz="3550" dirty="0"/>
          </a:p>
        </p:txBody>
      </p:sp>
      <p:sp>
        <p:nvSpPr>
          <p:cNvPr id="3" name="Text 1"/>
          <p:cNvSpPr/>
          <p:nvPr/>
        </p:nvSpPr>
        <p:spPr>
          <a:xfrm>
            <a:off x="793790" y="1654373"/>
            <a:ext cx="13042821" cy="290274"/>
          </a:xfrm>
          <a:prstGeom prst="rect">
            <a:avLst/>
          </a:prstGeom>
          <a:noFill/>
          <a:ln/>
        </p:spPr>
        <p:txBody>
          <a:bodyPr wrap="none" lIns="0" tIns="0" rIns="0" bIns="0" rtlCol="0" anchor="t"/>
          <a:lstStyle/>
          <a:p>
            <a:pPr marL="0" indent="0" algn="just">
              <a:lnSpc>
                <a:spcPts val="2250"/>
              </a:lnSpc>
              <a:buNone/>
            </a:pPr>
            <a:r>
              <a:rPr lang="en-US" sz="1400" b="1" dirty="0">
                <a:latin typeface="Heebo" pitchFamily="34" charset="0"/>
                <a:ea typeface="Heebo" pitchFamily="34" charset="-122"/>
                <a:cs typeface="Heebo" pitchFamily="34" charset="-120"/>
              </a:rPr>
              <a:t>(a) Suspense Accounts/Sundry Assets</a:t>
            </a:r>
            <a:endParaRPr lang="en-US" sz="1400" dirty="0"/>
          </a:p>
        </p:txBody>
      </p:sp>
      <p:sp>
        <p:nvSpPr>
          <p:cNvPr id="4" name="Text 2"/>
          <p:cNvSpPr/>
          <p:nvPr/>
        </p:nvSpPr>
        <p:spPr>
          <a:xfrm>
            <a:off x="793790" y="2148721"/>
            <a:ext cx="13042821" cy="290274"/>
          </a:xfrm>
          <a:prstGeom prst="rect">
            <a:avLst/>
          </a:prstGeom>
          <a:noFill/>
          <a:ln/>
        </p:spPr>
        <p:txBody>
          <a:bodyPr wrap="none" lIns="0" tIns="0" rIns="0" bIns="0" rtlCol="0" anchor="t"/>
          <a:lstStyle/>
          <a:p>
            <a:pPr marL="0" indent="0" algn="just">
              <a:lnSpc>
                <a:spcPts val="2250"/>
              </a:lnSpc>
              <a:buNone/>
            </a:pPr>
            <a:r>
              <a:rPr lang="en-US" sz="1400" b="1" dirty="0">
                <a:latin typeface="Heebo" pitchFamily="34" charset="0"/>
                <a:ea typeface="Heebo" pitchFamily="34" charset="-122"/>
                <a:cs typeface="Heebo" pitchFamily="34" charset="-120"/>
              </a:rPr>
              <a:t>(i)</a:t>
            </a:r>
            <a:endParaRPr lang="en-US" sz="1400" dirty="0"/>
          </a:p>
        </p:txBody>
      </p:sp>
      <p:sp>
        <p:nvSpPr>
          <p:cNvPr id="5" name="Text 3"/>
          <p:cNvSpPr/>
          <p:nvPr/>
        </p:nvSpPr>
        <p:spPr>
          <a:xfrm>
            <a:off x="793790" y="2643068"/>
            <a:ext cx="13042821" cy="870823"/>
          </a:xfrm>
          <a:prstGeom prst="rect">
            <a:avLst/>
          </a:prstGeom>
          <a:noFill/>
          <a:ln/>
        </p:spPr>
        <p:txBody>
          <a:bodyPr wrap="square" lIns="0" tIns="0" rIns="0" bIns="0" rtlCol="0" anchor="t"/>
          <a:lstStyle/>
          <a:p>
            <a:pPr marL="0" indent="0" algn="just">
              <a:lnSpc>
                <a:spcPts val="2250"/>
              </a:lnSpc>
              <a:buNone/>
            </a:pPr>
            <a:r>
              <a:rPr lang="en-US" sz="1400" b="1" dirty="0">
                <a:latin typeface="Heebo" pitchFamily="34" charset="0"/>
                <a:ea typeface="Heebo" pitchFamily="34" charset="-122"/>
                <a:cs typeface="Heebo" pitchFamily="34" charset="-120"/>
              </a:rPr>
              <a:t>Does the system of the bank ensure expeditious clearance of items debited to Suspense Account?</a:t>
            </a:r>
            <a:r>
              <a:rPr lang="en-US" sz="1400" dirty="0">
                <a:latin typeface="Heebo" pitchFamily="34" charset="0"/>
                <a:ea typeface="Heebo" pitchFamily="34" charset="-122"/>
                <a:cs typeface="Heebo" pitchFamily="34" charset="-120"/>
              </a:rPr>
              <a:t> Details of outstanding entries in excess of 90 days may be obtained from the branch and the reasons for delay in adjusting the entries may be ascertained. Does your scrutiny of the accounts under various sub-heads reveal balances, which in your opinion are not recoverable and would require a provision/write-off? If so, give details.</a:t>
            </a:r>
            <a:endParaRPr lang="en-US" sz="1400" dirty="0"/>
          </a:p>
        </p:txBody>
      </p:sp>
      <p:sp>
        <p:nvSpPr>
          <p:cNvPr id="6" name="Text 4"/>
          <p:cNvSpPr/>
          <p:nvPr/>
        </p:nvSpPr>
        <p:spPr>
          <a:xfrm>
            <a:off x="793790" y="3717965"/>
            <a:ext cx="13042821" cy="290274"/>
          </a:xfrm>
          <a:prstGeom prst="rect">
            <a:avLst/>
          </a:prstGeom>
          <a:noFill/>
          <a:ln/>
        </p:spPr>
        <p:txBody>
          <a:bodyPr wrap="none" lIns="0" tIns="0" rIns="0" bIns="0" rtlCol="0" anchor="t"/>
          <a:lstStyle/>
          <a:p>
            <a:pPr marL="342900" indent="-342900" algn="just">
              <a:lnSpc>
                <a:spcPts val="2250"/>
              </a:lnSpc>
              <a:buSzPct val="100000"/>
              <a:buChar char="•"/>
            </a:pPr>
            <a:r>
              <a:rPr lang="en-US" sz="1400" dirty="0">
                <a:latin typeface="Heebo" pitchFamily="34" charset="0"/>
                <a:ea typeface="Heebo" pitchFamily="34" charset="-122"/>
                <a:cs typeface="Heebo" pitchFamily="34" charset="-120"/>
              </a:rPr>
              <a:t>Verify the old outstanding entries pending for adjustment including reasons of delay in adjusting the entries.</a:t>
            </a:r>
            <a:endParaRPr lang="en-US" sz="1400" dirty="0"/>
          </a:p>
        </p:txBody>
      </p:sp>
      <p:sp>
        <p:nvSpPr>
          <p:cNvPr id="7" name="Text 5"/>
          <p:cNvSpPr/>
          <p:nvPr/>
        </p:nvSpPr>
        <p:spPr>
          <a:xfrm>
            <a:off x="793790" y="4071699"/>
            <a:ext cx="13042821" cy="290274"/>
          </a:xfrm>
          <a:prstGeom prst="rect">
            <a:avLst/>
          </a:prstGeom>
          <a:noFill/>
          <a:ln/>
        </p:spPr>
        <p:txBody>
          <a:bodyPr wrap="none" lIns="0" tIns="0" rIns="0" bIns="0" rtlCol="0" anchor="t"/>
          <a:lstStyle/>
          <a:p>
            <a:pPr marL="342900" indent="-342900" algn="just">
              <a:lnSpc>
                <a:spcPts val="2250"/>
              </a:lnSpc>
              <a:buSzPct val="100000"/>
              <a:buChar char="•"/>
            </a:pPr>
            <a:r>
              <a:rPr lang="en-US" sz="1400" dirty="0">
                <a:latin typeface="Heebo" pitchFamily="34" charset="0"/>
                <a:ea typeface="Heebo" pitchFamily="34" charset="-122"/>
                <a:cs typeface="Heebo" pitchFamily="34" charset="-120"/>
              </a:rPr>
              <a:t>Comment on procedure of clearance of items in suspense/sundry asset account if it is inadequate and entries are outstanding beyond prescribed time</a:t>
            </a:r>
            <a:endParaRPr lang="en-US" sz="1400" dirty="0"/>
          </a:p>
        </p:txBody>
      </p:sp>
      <p:sp>
        <p:nvSpPr>
          <p:cNvPr id="8" name="Text 6"/>
          <p:cNvSpPr/>
          <p:nvPr/>
        </p:nvSpPr>
        <p:spPr>
          <a:xfrm>
            <a:off x="793790" y="4425434"/>
            <a:ext cx="13042821" cy="290274"/>
          </a:xfrm>
          <a:prstGeom prst="rect">
            <a:avLst/>
          </a:prstGeom>
          <a:noFill/>
          <a:ln/>
        </p:spPr>
        <p:txBody>
          <a:bodyPr wrap="none" lIns="0" tIns="0" rIns="0" bIns="0" rtlCol="0" anchor="t"/>
          <a:lstStyle/>
          <a:p>
            <a:pPr marL="342900" indent="-342900" algn="just">
              <a:lnSpc>
                <a:spcPts val="2250"/>
              </a:lnSpc>
              <a:buSzPct val="100000"/>
              <a:buChar char="•"/>
            </a:pPr>
            <a:r>
              <a:rPr lang="en-US" sz="1400" dirty="0">
                <a:latin typeface="Heebo" pitchFamily="34" charset="0"/>
                <a:ea typeface="Heebo" pitchFamily="34" charset="-122"/>
                <a:cs typeface="Heebo" pitchFamily="34" charset="-120"/>
              </a:rPr>
              <a:t>Review the steps taken for reversal of old entries</a:t>
            </a:r>
            <a:endParaRPr lang="en-US" sz="1400" dirty="0"/>
          </a:p>
        </p:txBody>
      </p:sp>
      <p:sp>
        <p:nvSpPr>
          <p:cNvPr id="9" name="Text 7"/>
          <p:cNvSpPr/>
          <p:nvPr/>
        </p:nvSpPr>
        <p:spPr>
          <a:xfrm>
            <a:off x="793790" y="4919782"/>
            <a:ext cx="13042821" cy="290274"/>
          </a:xfrm>
          <a:prstGeom prst="rect">
            <a:avLst/>
          </a:prstGeom>
          <a:noFill/>
          <a:ln/>
        </p:spPr>
        <p:txBody>
          <a:bodyPr wrap="none" lIns="0" tIns="0" rIns="0" bIns="0" rtlCol="0" anchor="t"/>
          <a:lstStyle/>
          <a:p>
            <a:pPr marL="0" indent="0" algn="just">
              <a:lnSpc>
                <a:spcPts val="2250"/>
              </a:lnSpc>
              <a:buNone/>
            </a:pPr>
            <a:r>
              <a:rPr lang="en-US" sz="1400" b="1" dirty="0">
                <a:latin typeface="Heebo" pitchFamily="34" charset="0"/>
                <a:ea typeface="Heebo" pitchFamily="34" charset="-122"/>
                <a:cs typeface="Heebo" pitchFamily="34" charset="-120"/>
              </a:rPr>
              <a:t>(ii)</a:t>
            </a:r>
            <a:endParaRPr lang="en-US" sz="1400" dirty="0"/>
          </a:p>
        </p:txBody>
      </p:sp>
      <p:sp>
        <p:nvSpPr>
          <p:cNvPr id="10" name="Text 8"/>
          <p:cNvSpPr/>
          <p:nvPr/>
        </p:nvSpPr>
        <p:spPr>
          <a:xfrm>
            <a:off x="793790" y="5414129"/>
            <a:ext cx="13042821" cy="580549"/>
          </a:xfrm>
          <a:prstGeom prst="rect">
            <a:avLst/>
          </a:prstGeom>
          <a:noFill/>
          <a:ln/>
        </p:spPr>
        <p:txBody>
          <a:bodyPr wrap="square" lIns="0" tIns="0" rIns="0" bIns="0" rtlCol="0" anchor="t"/>
          <a:lstStyle/>
          <a:p>
            <a:pPr marL="0" indent="0" algn="just">
              <a:lnSpc>
                <a:spcPts val="2250"/>
              </a:lnSpc>
              <a:buNone/>
            </a:pPr>
            <a:r>
              <a:rPr lang="en-US" sz="1400" b="1" dirty="0">
                <a:latin typeface="Heebo" pitchFamily="34" charset="0"/>
                <a:ea typeface="Heebo" pitchFamily="34" charset="-122"/>
                <a:cs typeface="Heebo" pitchFamily="34" charset="-120"/>
              </a:rPr>
              <a:t>Does your test check indicate any unusual items in these accounts?</a:t>
            </a:r>
            <a:r>
              <a:rPr lang="en-US" sz="1400" dirty="0">
                <a:latin typeface="Heebo" pitchFamily="34" charset="0"/>
                <a:ea typeface="Heebo" pitchFamily="34" charset="-122"/>
                <a:cs typeface="Heebo" pitchFamily="34" charset="-120"/>
              </a:rPr>
              <a:t> If so, report their nature and the amounts involved. Are there any intangible items under this head e.g. losses not provided / pending investigation?</a:t>
            </a:r>
            <a:endParaRPr lang="en-US" sz="1400" dirty="0"/>
          </a:p>
        </p:txBody>
      </p:sp>
      <p:sp>
        <p:nvSpPr>
          <p:cNvPr id="11" name="Text 9"/>
          <p:cNvSpPr/>
          <p:nvPr/>
        </p:nvSpPr>
        <p:spPr>
          <a:xfrm>
            <a:off x="793790" y="6198751"/>
            <a:ext cx="13042821" cy="290274"/>
          </a:xfrm>
          <a:prstGeom prst="rect">
            <a:avLst/>
          </a:prstGeom>
          <a:noFill/>
          <a:ln/>
        </p:spPr>
        <p:txBody>
          <a:bodyPr wrap="none" lIns="0" tIns="0" rIns="0" bIns="0" rtlCol="0" anchor="t"/>
          <a:lstStyle/>
          <a:p>
            <a:pPr marL="342900" indent="-342900" algn="just">
              <a:lnSpc>
                <a:spcPts val="2250"/>
              </a:lnSpc>
              <a:buSzPct val="100000"/>
              <a:buChar char="•"/>
            </a:pPr>
            <a:r>
              <a:rPr lang="en-US" sz="1400" dirty="0">
                <a:latin typeface="Heebo" pitchFamily="34" charset="0"/>
                <a:ea typeface="Heebo" pitchFamily="34" charset="-122"/>
                <a:cs typeface="Heebo" pitchFamily="34" charset="-120"/>
              </a:rPr>
              <a:t>Report any unusual item same along with its nature and amount involved.</a:t>
            </a:r>
            <a:endParaRPr lang="en-US" sz="1400" dirty="0"/>
          </a:p>
        </p:txBody>
      </p:sp>
      <p:sp>
        <p:nvSpPr>
          <p:cNvPr id="13" name="Shape 11"/>
          <p:cNvSpPr/>
          <p:nvPr/>
        </p:nvSpPr>
        <p:spPr>
          <a:xfrm>
            <a:off x="793790" y="7201019"/>
            <a:ext cx="290274" cy="290274"/>
          </a:xfrm>
          <a:prstGeom prst="roundRect">
            <a:avLst>
              <a:gd name="adj" fmla="val 31498121"/>
            </a:avLst>
          </a:prstGeom>
          <a:noFill/>
          <a:ln w="7620">
            <a:solidFill>
              <a:srgbClr val="FFFFFF"/>
            </a:solidFill>
            <a:prstDash val="solid"/>
          </a:ln>
        </p:spPr>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67A8C59-C7BA-3BE1-3BD9-8B3E54274AC7}"/>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xmlns="" id="{A98C6345-1168-CF0F-5829-6E70E1FBCDDA}"/>
              </a:ext>
            </a:extLst>
          </p:cNvPr>
          <p:cNvSpPr/>
          <p:nvPr/>
        </p:nvSpPr>
        <p:spPr>
          <a:xfrm>
            <a:off x="2605025" y="1354929"/>
            <a:ext cx="5623798" cy="702826"/>
          </a:xfrm>
          <a:prstGeom prst="rect">
            <a:avLst/>
          </a:prstGeom>
          <a:noFill/>
          <a:ln/>
        </p:spPr>
        <p:txBody>
          <a:bodyPr wrap="none" lIns="0" tIns="0" rIns="0" bIns="0" rtlCol="0" anchor="t"/>
          <a:lstStyle/>
          <a:p>
            <a:pPr marL="0" indent="0">
              <a:lnSpc>
                <a:spcPts val="5500"/>
              </a:lnSpc>
              <a:buNone/>
            </a:pPr>
            <a:r>
              <a:rPr lang="en-US" sz="4400" b="1" dirty="0">
                <a:latin typeface="Crimson Pro Semi Bold" pitchFamily="34" charset="0"/>
                <a:ea typeface="Crimson Pro Semi Bold" pitchFamily="34" charset="-122"/>
                <a:cs typeface="Crimson Pro Semi Bold" pitchFamily="34" charset="-120"/>
              </a:rPr>
              <a:t>II – Liabilities</a:t>
            </a:r>
          </a:p>
        </p:txBody>
      </p:sp>
      <p:sp>
        <p:nvSpPr>
          <p:cNvPr id="5" name="Rectangle 4">
            <a:extLst>
              <a:ext uri="{FF2B5EF4-FFF2-40B4-BE49-F238E27FC236}">
                <a16:creationId xmlns:a16="http://schemas.microsoft.com/office/drawing/2014/main" xmlns="" id="{DED8C430-0A3C-6E76-9EE5-AC2BA5739644}"/>
              </a:ext>
            </a:extLst>
          </p:cNvPr>
          <p:cNvSpPr/>
          <p:nvPr/>
        </p:nvSpPr>
        <p:spPr>
          <a:xfrm>
            <a:off x="3270947" y="1848807"/>
            <a:ext cx="8219662" cy="3947106"/>
          </a:xfrm>
          <a:prstGeom prst="rect">
            <a:avLst/>
          </a:prstGeom>
        </p:spPr>
        <p:txBody>
          <a:bodyPr wrap="square">
            <a:spAutoFit/>
          </a:bodyPr>
          <a:lstStyle/>
          <a:p>
            <a:pPr marL="347472" indent="-347472">
              <a:lnSpc>
                <a:spcPct val="300000"/>
              </a:lnSpc>
              <a:spcBef>
                <a:spcPts val="768"/>
              </a:spcBef>
              <a:buFont typeface="+mj-lt"/>
              <a:buAutoNum type="alphaLcParenR"/>
            </a:pPr>
            <a:r>
              <a:rPr lang="en-IN" sz="2800" dirty="0">
                <a:cs typeface="Heebo" panose="020B0604020202020204" charset="-79"/>
              </a:rPr>
              <a:t>Deposits</a:t>
            </a:r>
          </a:p>
          <a:p>
            <a:pPr marL="347472" indent="-347472">
              <a:lnSpc>
                <a:spcPct val="300000"/>
              </a:lnSpc>
              <a:spcBef>
                <a:spcPts val="768"/>
              </a:spcBef>
              <a:buFont typeface="+mj-lt"/>
              <a:buAutoNum type="alphaLcParenR"/>
            </a:pPr>
            <a:r>
              <a:rPr lang="en-IN" sz="2800" dirty="0">
                <a:cs typeface="Heebo" panose="020B0604020202020204" charset="-79"/>
              </a:rPr>
              <a:t>Other Liabilities - Bills Payable, Sundry Deposits, etc.</a:t>
            </a:r>
            <a:endParaRPr lang="en-IN" sz="2800" dirty="0">
              <a:effectLst/>
              <a:cs typeface="Heebo" panose="020B0604020202020204" charset="-79"/>
            </a:endParaRPr>
          </a:p>
          <a:p>
            <a:pPr marL="347472" indent="-347472">
              <a:lnSpc>
                <a:spcPct val="300000"/>
              </a:lnSpc>
              <a:spcBef>
                <a:spcPts val="768"/>
              </a:spcBef>
              <a:buFont typeface="+mj-lt"/>
              <a:buAutoNum type="alphaLcParenR"/>
            </a:pPr>
            <a:r>
              <a:rPr lang="en-IN" sz="2800" dirty="0"/>
              <a:t>Contingent Liabilities</a:t>
            </a:r>
            <a:endParaRPr lang="en-IN" sz="2800" dirty="0">
              <a:effectLst/>
              <a:cs typeface="Heebo" panose="020B0604020202020204" charset="-79"/>
            </a:endParaRPr>
          </a:p>
        </p:txBody>
      </p:sp>
      <p:grpSp>
        <p:nvGrpSpPr>
          <p:cNvPr id="3" name="Group 2">
            <a:extLst>
              <a:ext uri="{FF2B5EF4-FFF2-40B4-BE49-F238E27FC236}">
                <a16:creationId xmlns:a16="http://schemas.microsoft.com/office/drawing/2014/main" xmlns="" id="{DC7A7D63-2C4B-27B4-FCBB-EE05A050B381}"/>
              </a:ext>
            </a:extLst>
          </p:cNvPr>
          <p:cNvGrpSpPr>
            <a:grpSpLocks/>
          </p:cNvGrpSpPr>
          <p:nvPr/>
        </p:nvGrpSpPr>
        <p:grpSpPr>
          <a:xfrm>
            <a:off x="1" y="1"/>
            <a:ext cx="3692525" cy="2869565"/>
            <a:chOff x="0" y="0"/>
            <a:chExt cx="3692525" cy="2869565"/>
          </a:xfrm>
        </p:grpSpPr>
        <p:sp>
          <p:nvSpPr>
            <p:cNvPr id="4" name="Graphic 7">
              <a:extLst>
                <a:ext uri="{FF2B5EF4-FFF2-40B4-BE49-F238E27FC236}">
                  <a16:creationId xmlns:a16="http://schemas.microsoft.com/office/drawing/2014/main" xmlns="" id="{2F5AE7AD-F019-ACE0-63C2-D13C56ADDF61}"/>
                </a:ext>
              </a:extLst>
            </p:cNvPr>
            <p:cNvSpPr/>
            <p:nvPr/>
          </p:nvSpPr>
          <p:spPr>
            <a:xfrm>
              <a:off x="31" y="11"/>
              <a:ext cx="3692525" cy="2869565"/>
            </a:xfrm>
            <a:custGeom>
              <a:avLst/>
              <a:gdLst/>
              <a:ahLst/>
              <a:cxnLst/>
              <a:rect l="l" t="t" r="r" b="b"/>
              <a:pathLst>
                <a:path w="3692525" h="2869565">
                  <a:moveTo>
                    <a:pt x="1199553" y="1732229"/>
                  </a:moveTo>
                  <a:lnTo>
                    <a:pt x="600138" y="1099870"/>
                  </a:lnTo>
                  <a:lnTo>
                    <a:pt x="0" y="1668754"/>
                  </a:lnTo>
                  <a:lnTo>
                    <a:pt x="0" y="2869298"/>
                  </a:lnTo>
                  <a:lnTo>
                    <a:pt x="1199553" y="1732229"/>
                  </a:lnTo>
                  <a:close/>
                </a:path>
                <a:path w="3692525" h="2869565">
                  <a:moveTo>
                    <a:pt x="3691966" y="0"/>
                  </a:moveTo>
                  <a:lnTo>
                    <a:pt x="2311323" y="0"/>
                  </a:lnTo>
                  <a:lnTo>
                    <a:pt x="2296909" y="1099794"/>
                  </a:lnTo>
                  <a:lnTo>
                    <a:pt x="3691966" y="0"/>
                  </a:lnTo>
                  <a:close/>
                </a:path>
              </a:pathLst>
            </a:custGeom>
            <a:solidFill>
              <a:srgbClr val="0070C0"/>
            </a:solidFill>
          </p:spPr>
          <p:txBody>
            <a:bodyPr wrap="square" lIns="0" tIns="0" rIns="0" bIns="0" rtlCol="0">
              <a:prstTxWarp prst="textNoShape">
                <a:avLst/>
              </a:prstTxWarp>
              <a:noAutofit/>
            </a:bodyPr>
            <a:lstStyle/>
            <a:p>
              <a:endParaRPr lang="en-IN"/>
            </a:p>
          </p:txBody>
        </p:sp>
        <p:sp>
          <p:nvSpPr>
            <p:cNvPr id="6" name="Graphic 8">
              <a:extLst>
                <a:ext uri="{FF2B5EF4-FFF2-40B4-BE49-F238E27FC236}">
                  <a16:creationId xmlns:a16="http://schemas.microsoft.com/office/drawing/2014/main" xmlns="" id="{83B9E4DD-95E0-2294-6FD8-10427D37EDAF}"/>
                </a:ext>
              </a:extLst>
            </p:cNvPr>
            <p:cNvSpPr/>
            <p:nvPr/>
          </p:nvSpPr>
          <p:spPr>
            <a:xfrm>
              <a:off x="0" y="0"/>
              <a:ext cx="2409825" cy="2038985"/>
            </a:xfrm>
            <a:custGeom>
              <a:avLst/>
              <a:gdLst/>
              <a:ahLst/>
              <a:cxnLst/>
              <a:rect l="l" t="t" r="r" b="b"/>
              <a:pathLst>
                <a:path w="2409825" h="2038985">
                  <a:moveTo>
                    <a:pt x="2409350" y="0"/>
                  </a:moveTo>
                  <a:lnTo>
                    <a:pt x="2337712" y="2038444"/>
                  </a:lnTo>
                  <a:lnTo>
                    <a:pt x="0" y="18625"/>
                  </a:lnTo>
                  <a:lnTo>
                    <a:pt x="101791" y="0"/>
                  </a:lnTo>
                  <a:lnTo>
                    <a:pt x="2409350" y="0"/>
                  </a:lnTo>
                  <a:close/>
                </a:path>
              </a:pathLst>
            </a:custGeom>
            <a:solidFill>
              <a:srgbClr val="002060"/>
            </a:solidFill>
          </p:spPr>
          <p:txBody>
            <a:bodyPr wrap="square" lIns="0" tIns="0" rIns="0" bIns="0" rtlCol="0">
              <a:prstTxWarp prst="textNoShape">
                <a:avLst/>
              </a:prstTxWarp>
              <a:noAutofit/>
            </a:bodyPr>
            <a:lstStyle/>
            <a:p>
              <a:endParaRPr lang="en-IN" dirty="0"/>
            </a:p>
          </p:txBody>
        </p:sp>
      </p:grpSp>
      <p:grpSp>
        <p:nvGrpSpPr>
          <p:cNvPr id="7" name="Group 6">
            <a:extLst>
              <a:ext uri="{FF2B5EF4-FFF2-40B4-BE49-F238E27FC236}">
                <a16:creationId xmlns:a16="http://schemas.microsoft.com/office/drawing/2014/main" xmlns="" id="{A1AE3317-8720-A261-F19B-5A7E4A5B12EB}"/>
              </a:ext>
            </a:extLst>
          </p:cNvPr>
          <p:cNvGrpSpPr>
            <a:grpSpLocks/>
          </p:cNvGrpSpPr>
          <p:nvPr/>
        </p:nvGrpSpPr>
        <p:grpSpPr>
          <a:xfrm>
            <a:off x="4876195" y="4975225"/>
            <a:ext cx="9753600" cy="3254375"/>
            <a:chOff x="0" y="7"/>
            <a:chExt cx="9754205" cy="3425825"/>
          </a:xfrm>
        </p:grpSpPr>
        <p:sp>
          <p:nvSpPr>
            <p:cNvPr id="8" name="Graphic 2">
              <a:extLst>
                <a:ext uri="{FF2B5EF4-FFF2-40B4-BE49-F238E27FC236}">
                  <a16:creationId xmlns:a16="http://schemas.microsoft.com/office/drawing/2014/main" xmlns="" id="{748A32D9-50D1-695E-A92F-8AAF4B90B9A3}"/>
                </a:ext>
              </a:extLst>
            </p:cNvPr>
            <p:cNvSpPr/>
            <p:nvPr/>
          </p:nvSpPr>
          <p:spPr>
            <a:xfrm>
              <a:off x="0" y="7"/>
              <a:ext cx="9753600" cy="3425825"/>
            </a:xfrm>
            <a:custGeom>
              <a:avLst/>
              <a:gdLst/>
              <a:ahLst/>
              <a:cxnLst/>
              <a:rect l="l" t="t" r="r" b="b"/>
              <a:pathLst>
                <a:path w="9753600" h="3425825">
                  <a:moveTo>
                    <a:pt x="9753587" y="2872803"/>
                  </a:moveTo>
                  <a:lnTo>
                    <a:pt x="9753473" y="0"/>
                  </a:lnTo>
                  <a:lnTo>
                    <a:pt x="8243227" y="1436408"/>
                  </a:lnTo>
                  <a:lnTo>
                    <a:pt x="9753448" y="2872803"/>
                  </a:lnTo>
                  <a:lnTo>
                    <a:pt x="8653132" y="2872803"/>
                  </a:lnTo>
                  <a:lnTo>
                    <a:pt x="8133512" y="2293924"/>
                  </a:lnTo>
                  <a:lnTo>
                    <a:pt x="7613891" y="2872803"/>
                  </a:lnTo>
                  <a:lnTo>
                    <a:pt x="0" y="2872803"/>
                  </a:lnTo>
                  <a:lnTo>
                    <a:pt x="0" y="3425253"/>
                  </a:lnTo>
                  <a:lnTo>
                    <a:pt x="9753587" y="3425253"/>
                  </a:lnTo>
                  <a:lnTo>
                    <a:pt x="9753587" y="2872803"/>
                  </a:lnTo>
                  <a:close/>
                </a:path>
              </a:pathLst>
            </a:custGeom>
            <a:solidFill>
              <a:srgbClr val="0070C0"/>
            </a:solidFill>
          </p:spPr>
          <p:txBody>
            <a:bodyPr wrap="square" lIns="0" tIns="0" rIns="0" bIns="0" rtlCol="0">
              <a:prstTxWarp prst="textNoShape">
                <a:avLst/>
              </a:prstTxWarp>
              <a:noAutofit/>
            </a:bodyPr>
            <a:lstStyle/>
            <a:p>
              <a:endParaRPr lang="en-IN" dirty="0"/>
            </a:p>
          </p:txBody>
        </p:sp>
        <p:sp>
          <p:nvSpPr>
            <p:cNvPr id="9" name="Graphic 3">
              <a:extLst>
                <a:ext uri="{FF2B5EF4-FFF2-40B4-BE49-F238E27FC236}">
                  <a16:creationId xmlns:a16="http://schemas.microsoft.com/office/drawing/2014/main" xmlns="" id="{329DD1D3-43FA-502F-5A1C-3C779974257E}"/>
                </a:ext>
              </a:extLst>
            </p:cNvPr>
            <p:cNvSpPr/>
            <p:nvPr/>
          </p:nvSpPr>
          <p:spPr>
            <a:xfrm>
              <a:off x="8058120" y="1506951"/>
              <a:ext cx="1696085" cy="1918335"/>
            </a:xfrm>
            <a:custGeom>
              <a:avLst/>
              <a:gdLst/>
              <a:ahLst/>
              <a:cxnLst/>
              <a:rect l="l" t="t" r="r" b="b"/>
              <a:pathLst>
                <a:path w="1696085" h="1918335">
                  <a:moveTo>
                    <a:pt x="1688334" y="1885400"/>
                  </a:moveTo>
                  <a:lnTo>
                    <a:pt x="1498530" y="1918297"/>
                  </a:lnTo>
                  <a:lnTo>
                    <a:pt x="0" y="1918297"/>
                  </a:lnTo>
                  <a:lnTo>
                    <a:pt x="1695478" y="0"/>
                  </a:lnTo>
                  <a:lnTo>
                    <a:pt x="1695478" y="1738088"/>
                  </a:lnTo>
                  <a:lnTo>
                    <a:pt x="1688334" y="1885400"/>
                  </a:lnTo>
                  <a:close/>
                </a:path>
              </a:pathLst>
            </a:custGeom>
            <a:solidFill>
              <a:srgbClr val="002060"/>
            </a:solidFill>
          </p:spPr>
          <p:txBody>
            <a:bodyPr wrap="square" lIns="0" tIns="0" rIns="0" bIns="0" rtlCol="0">
              <a:prstTxWarp prst="textNoShape">
                <a:avLst/>
              </a:prstTxWarp>
              <a:noAutofit/>
            </a:bodyPr>
            <a:lstStyle/>
            <a:p>
              <a:endParaRPr lang="en-IN" dirty="0"/>
            </a:p>
          </p:txBody>
        </p:sp>
      </p:grpSp>
    </p:spTree>
    <p:extLst>
      <p:ext uri="{BB962C8B-B14F-4D97-AF65-F5344CB8AC3E}">
        <p14:creationId xmlns:p14="http://schemas.microsoft.com/office/powerpoint/2010/main" xmlns="" val="42032739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82955" y="755333"/>
            <a:ext cx="5650706" cy="699135"/>
          </a:xfrm>
          <a:prstGeom prst="rect">
            <a:avLst/>
          </a:prstGeom>
          <a:noFill/>
          <a:ln/>
        </p:spPr>
        <p:txBody>
          <a:bodyPr wrap="none" lIns="0" tIns="0" rIns="0" bIns="0" rtlCol="0" anchor="t"/>
          <a:lstStyle/>
          <a:p>
            <a:pPr marL="0" indent="0" algn="just">
              <a:lnSpc>
                <a:spcPts val="5500"/>
              </a:lnSpc>
              <a:buNone/>
            </a:pPr>
            <a:r>
              <a:rPr lang="en-US" sz="4400" dirty="0">
                <a:latin typeface="Crimson Pro Semi Bold" pitchFamily="34" charset="0"/>
                <a:ea typeface="Crimson Pro Semi Bold" pitchFamily="34" charset="-122"/>
                <a:cs typeface="Crimson Pro Semi Bold" pitchFamily="34" charset="-120"/>
              </a:rPr>
              <a:t>II – Liabilities 1. Deposits</a:t>
            </a:r>
            <a:endParaRPr lang="en-US" sz="4400" dirty="0"/>
          </a:p>
        </p:txBody>
      </p:sp>
      <p:sp>
        <p:nvSpPr>
          <p:cNvPr id="3" name="Shape 1"/>
          <p:cNvSpPr/>
          <p:nvPr/>
        </p:nvSpPr>
        <p:spPr>
          <a:xfrm>
            <a:off x="782955" y="2153483"/>
            <a:ext cx="503277" cy="503277"/>
          </a:xfrm>
          <a:prstGeom prst="roundRect">
            <a:avLst>
              <a:gd name="adj" fmla="val 6668"/>
            </a:avLst>
          </a:prstGeom>
          <a:solidFill>
            <a:srgbClr val="F2EEEE"/>
          </a:solidFill>
          <a:ln/>
        </p:spPr>
      </p:sp>
      <p:sp>
        <p:nvSpPr>
          <p:cNvPr id="4" name="Text 2"/>
          <p:cNvSpPr/>
          <p:nvPr/>
        </p:nvSpPr>
        <p:spPr>
          <a:xfrm>
            <a:off x="866775" y="2195334"/>
            <a:ext cx="335518" cy="419457"/>
          </a:xfrm>
          <a:prstGeom prst="rect">
            <a:avLst/>
          </a:prstGeom>
          <a:noFill/>
          <a:ln/>
        </p:spPr>
        <p:txBody>
          <a:bodyPr wrap="none" lIns="0" tIns="0" rIns="0" bIns="0" rtlCol="0" anchor="t"/>
          <a:lstStyle/>
          <a:p>
            <a:pPr marL="0" indent="0" algn="just">
              <a:lnSpc>
                <a:spcPts val="2600"/>
              </a:lnSpc>
              <a:buNone/>
            </a:pPr>
            <a:r>
              <a:rPr lang="en-US" sz="2600" dirty="0">
                <a:latin typeface="Crimson Pro Semi Bold" pitchFamily="34" charset="0"/>
                <a:ea typeface="Crimson Pro Semi Bold" pitchFamily="34" charset="-122"/>
                <a:cs typeface="Crimson Pro Semi Bold" pitchFamily="34" charset="-120"/>
              </a:rPr>
              <a:t>1</a:t>
            </a:r>
            <a:endParaRPr lang="en-US" sz="2600" dirty="0"/>
          </a:p>
        </p:txBody>
      </p:sp>
      <p:sp>
        <p:nvSpPr>
          <p:cNvPr id="5" name="Text 3"/>
          <p:cNvSpPr/>
          <p:nvPr/>
        </p:nvSpPr>
        <p:spPr>
          <a:xfrm>
            <a:off x="1509951" y="2153483"/>
            <a:ext cx="4013478" cy="349568"/>
          </a:xfrm>
          <a:prstGeom prst="rect">
            <a:avLst/>
          </a:prstGeom>
          <a:noFill/>
          <a:ln/>
        </p:spPr>
        <p:txBody>
          <a:bodyPr wrap="none" lIns="0" tIns="0" rIns="0" bIns="0" rtlCol="0" anchor="t"/>
          <a:lstStyle/>
          <a:p>
            <a:pPr marL="0" indent="0" algn="just">
              <a:lnSpc>
                <a:spcPts val="2750"/>
              </a:lnSpc>
              <a:buNone/>
            </a:pPr>
            <a:r>
              <a:rPr lang="en-US" sz="2200" dirty="0">
                <a:latin typeface="Crimson Pro Semi Bold" pitchFamily="34" charset="0"/>
                <a:ea typeface="Crimson Pro Semi Bold" pitchFamily="34" charset="-122"/>
                <a:cs typeface="Crimson Pro Semi Bold" pitchFamily="34" charset="-120"/>
              </a:rPr>
              <a:t>(a) Dormant/Inoperative Accounts</a:t>
            </a:r>
            <a:endParaRPr lang="en-US" sz="2200" dirty="0"/>
          </a:p>
        </p:txBody>
      </p:sp>
      <p:sp>
        <p:nvSpPr>
          <p:cNvPr id="6" name="Text 4"/>
          <p:cNvSpPr/>
          <p:nvPr/>
        </p:nvSpPr>
        <p:spPr>
          <a:xfrm>
            <a:off x="1509950" y="2637234"/>
            <a:ext cx="5917169" cy="2147411"/>
          </a:xfrm>
          <a:prstGeom prst="rect">
            <a:avLst/>
          </a:prstGeom>
          <a:noFill/>
          <a:ln/>
        </p:spPr>
        <p:txBody>
          <a:bodyPr wrap="square" lIns="0" tIns="0" rIns="0" bIns="0" rtlCol="0" anchor="t"/>
          <a:lstStyle/>
          <a:p>
            <a:pPr marL="0" indent="0" algn="just">
              <a:lnSpc>
                <a:spcPts val="2800"/>
              </a:lnSpc>
              <a:buNone/>
            </a:pPr>
            <a:r>
              <a:rPr lang="en-US" sz="1750" b="1" dirty="0">
                <a:solidFill>
                  <a:srgbClr val="FF0000"/>
                </a:solidFill>
                <a:latin typeface="Heebo" pitchFamily="34" charset="0"/>
                <a:ea typeface="Heebo" pitchFamily="34" charset="-122"/>
                <a:cs typeface="Heebo" pitchFamily="34" charset="-120"/>
              </a:rPr>
              <a:t>Does the bank have a system of identification of dormant/ inoperative accounts and internal controls with regard to operations in such accounts? In the cases examined by you, have you come across instances where the guidelines laid down in this regard have not been followed? If yes, give details thereof.</a:t>
            </a:r>
            <a:endParaRPr lang="en-US" sz="1750" b="1" dirty="0">
              <a:solidFill>
                <a:srgbClr val="FF0000"/>
              </a:solidFill>
            </a:endParaRPr>
          </a:p>
        </p:txBody>
      </p:sp>
      <p:sp>
        <p:nvSpPr>
          <p:cNvPr id="7" name="Text 5"/>
          <p:cNvSpPr/>
          <p:nvPr/>
        </p:nvSpPr>
        <p:spPr>
          <a:xfrm>
            <a:off x="1509951" y="4918829"/>
            <a:ext cx="5693450" cy="715804"/>
          </a:xfrm>
          <a:prstGeom prst="rect">
            <a:avLst/>
          </a:prstGeom>
          <a:noFill/>
          <a:ln/>
        </p:spPr>
        <p:txBody>
          <a:bodyPr wrap="square" lIns="0" tIns="0" rIns="0" bIns="0" rtlCol="0" anchor="t"/>
          <a:lstStyle/>
          <a:p>
            <a:pPr marL="342900" indent="-342900" algn="just">
              <a:lnSpc>
                <a:spcPts val="2800"/>
              </a:lnSpc>
              <a:buSzPct val="100000"/>
              <a:buChar char="•"/>
            </a:pPr>
            <a:r>
              <a:rPr lang="en-US" sz="1750" dirty="0">
                <a:latin typeface="Heebo" pitchFamily="34" charset="0"/>
                <a:ea typeface="Heebo" pitchFamily="34" charset="-122"/>
                <a:cs typeface="Heebo" pitchFamily="34" charset="-120"/>
              </a:rPr>
              <a:t>Read prescribed procedure with respect to conduct and operation in inoperative accounts in the bank.</a:t>
            </a:r>
            <a:endParaRPr lang="en-US" sz="1750" dirty="0"/>
          </a:p>
        </p:txBody>
      </p:sp>
      <p:sp>
        <p:nvSpPr>
          <p:cNvPr id="8" name="Text 6"/>
          <p:cNvSpPr/>
          <p:nvPr/>
        </p:nvSpPr>
        <p:spPr>
          <a:xfrm>
            <a:off x="1509951" y="5712857"/>
            <a:ext cx="5693450" cy="715804"/>
          </a:xfrm>
          <a:prstGeom prst="rect">
            <a:avLst/>
          </a:prstGeom>
          <a:noFill/>
          <a:ln/>
        </p:spPr>
        <p:txBody>
          <a:bodyPr wrap="square" lIns="0" tIns="0" rIns="0" bIns="0" rtlCol="0" anchor="t"/>
          <a:lstStyle/>
          <a:p>
            <a:pPr marL="342900" indent="-342900" algn="just">
              <a:lnSpc>
                <a:spcPts val="2800"/>
              </a:lnSpc>
              <a:buSzPct val="100000"/>
              <a:buChar char="•"/>
            </a:pPr>
            <a:r>
              <a:rPr lang="en-US" sz="1750" dirty="0">
                <a:latin typeface="Heebo" pitchFamily="34" charset="0"/>
                <a:ea typeface="Heebo" pitchFamily="34" charset="-122"/>
                <a:cs typeface="Heebo" pitchFamily="34" charset="-120"/>
              </a:rPr>
              <a:t>Verify entries in inoperative accounts on test check basis.</a:t>
            </a:r>
            <a:endParaRPr lang="en-US" sz="1750" dirty="0"/>
          </a:p>
        </p:txBody>
      </p:sp>
      <p:sp>
        <p:nvSpPr>
          <p:cNvPr id="9" name="Text 7"/>
          <p:cNvSpPr/>
          <p:nvPr/>
        </p:nvSpPr>
        <p:spPr>
          <a:xfrm>
            <a:off x="1509951" y="6506885"/>
            <a:ext cx="5693450" cy="357902"/>
          </a:xfrm>
          <a:prstGeom prst="rect">
            <a:avLst/>
          </a:prstGeom>
          <a:noFill/>
          <a:ln/>
        </p:spPr>
        <p:txBody>
          <a:bodyPr wrap="none" lIns="0" tIns="0" rIns="0" bIns="0" rtlCol="0" anchor="t"/>
          <a:lstStyle/>
          <a:p>
            <a:pPr marL="342900" indent="-342900" algn="just">
              <a:lnSpc>
                <a:spcPts val="2800"/>
              </a:lnSpc>
              <a:buSzPct val="100000"/>
              <a:buChar char="•"/>
            </a:pPr>
            <a:r>
              <a:rPr lang="en-US" sz="1750" dirty="0">
                <a:latin typeface="Heebo" pitchFamily="34" charset="0"/>
                <a:ea typeface="Heebo" pitchFamily="34" charset="-122"/>
                <a:cs typeface="Heebo" pitchFamily="34" charset="-120"/>
              </a:rPr>
              <a:t>Comment on breach of guidelines.</a:t>
            </a:r>
            <a:endParaRPr lang="en-US" sz="1750" dirty="0"/>
          </a:p>
        </p:txBody>
      </p:sp>
      <p:sp>
        <p:nvSpPr>
          <p:cNvPr id="10" name="Shape 8"/>
          <p:cNvSpPr/>
          <p:nvPr/>
        </p:nvSpPr>
        <p:spPr>
          <a:xfrm>
            <a:off x="7427119" y="2153483"/>
            <a:ext cx="503277" cy="503277"/>
          </a:xfrm>
          <a:prstGeom prst="roundRect">
            <a:avLst>
              <a:gd name="adj" fmla="val 6668"/>
            </a:avLst>
          </a:prstGeom>
          <a:solidFill>
            <a:srgbClr val="F2EEEE"/>
          </a:solidFill>
          <a:ln/>
        </p:spPr>
      </p:sp>
      <p:sp>
        <p:nvSpPr>
          <p:cNvPr id="11" name="Text 9"/>
          <p:cNvSpPr/>
          <p:nvPr/>
        </p:nvSpPr>
        <p:spPr>
          <a:xfrm>
            <a:off x="7510939" y="2195334"/>
            <a:ext cx="335518" cy="419457"/>
          </a:xfrm>
          <a:prstGeom prst="rect">
            <a:avLst/>
          </a:prstGeom>
          <a:noFill/>
          <a:ln/>
        </p:spPr>
        <p:txBody>
          <a:bodyPr wrap="none" lIns="0" tIns="0" rIns="0" bIns="0" rtlCol="0" anchor="t"/>
          <a:lstStyle/>
          <a:p>
            <a:pPr marL="0" indent="0" algn="just">
              <a:lnSpc>
                <a:spcPts val="2600"/>
              </a:lnSpc>
              <a:buNone/>
            </a:pPr>
            <a:r>
              <a:rPr lang="en-US" sz="2600" dirty="0">
                <a:latin typeface="Crimson Pro Semi Bold" pitchFamily="34" charset="0"/>
                <a:ea typeface="Crimson Pro Semi Bold" pitchFamily="34" charset="-122"/>
                <a:cs typeface="Crimson Pro Semi Bold" pitchFamily="34" charset="-120"/>
              </a:rPr>
              <a:t>2</a:t>
            </a:r>
            <a:endParaRPr lang="en-US" sz="2600" dirty="0"/>
          </a:p>
        </p:txBody>
      </p:sp>
      <p:sp>
        <p:nvSpPr>
          <p:cNvPr id="12" name="Text 10"/>
          <p:cNvSpPr/>
          <p:nvPr/>
        </p:nvSpPr>
        <p:spPr>
          <a:xfrm>
            <a:off x="8154114" y="2153483"/>
            <a:ext cx="4146471" cy="349568"/>
          </a:xfrm>
          <a:prstGeom prst="rect">
            <a:avLst/>
          </a:prstGeom>
          <a:noFill/>
          <a:ln/>
        </p:spPr>
        <p:txBody>
          <a:bodyPr wrap="none" lIns="0" tIns="0" rIns="0" bIns="0" rtlCol="0" anchor="t"/>
          <a:lstStyle/>
          <a:p>
            <a:pPr marL="0" indent="0" algn="just">
              <a:lnSpc>
                <a:spcPts val="2750"/>
              </a:lnSpc>
              <a:buNone/>
            </a:pPr>
            <a:r>
              <a:rPr lang="en-US" sz="2200" dirty="0">
                <a:latin typeface="Crimson Pro Semi Bold" pitchFamily="34" charset="0"/>
                <a:ea typeface="Crimson Pro Semi Bold" pitchFamily="34" charset="-122"/>
                <a:cs typeface="Crimson Pro Semi Bold" pitchFamily="34" charset="-120"/>
              </a:rPr>
              <a:t>(b) Unusual Movements in Deposits</a:t>
            </a:r>
            <a:endParaRPr lang="en-US" sz="2200" dirty="0"/>
          </a:p>
        </p:txBody>
      </p:sp>
      <p:sp>
        <p:nvSpPr>
          <p:cNvPr id="13" name="Text 11"/>
          <p:cNvSpPr/>
          <p:nvPr/>
        </p:nvSpPr>
        <p:spPr>
          <a:xfrm>
            <a:off x="8154113" y="2637234"/>
            <a:ext cx="5917169" cy="1789509"/>
          </a:xfrm>
          <a:prstGeom prst="rect">
            <a:avLst/>
          </a:prstGeom>
          <a:noFill/>
          <a:ln/>
        </p:spPr>
        <p:txBody>
          <a:bodyPr wrap="square" lIns="0" tIns="0" rIns="0" bIns="0" rtlCol="0" anchor="t"/>
          <a:lstStyle/>
          <a:p>
            <a:pPr marL="0" indent="0" algn="just">
              <a:lnSpc>
                <a:spcPts val="2800"/>
              </a:lnSpc>
              <a:buNone/>
            </a:pPr>
            <a:r>
              <a:rPr lang="en-US" sz="1750" b="1" dirty="0">
                <a:solidFill>
                  <a:srgbClr val="FF0000"/>
                </a:solidFill>
                <a:latin typeface="Heebo" pitchFamily="34" charset="0"/>
                <a:ea typeface="Heebo" pitchFamily="34" charset="-122"/>
                <a:cs typeface="Heebo" pitchFamily="34" charset="-120"/>
              </a:rPr>
              <a:t>After the balance sheet date and till the date of audit, whether there have been any unusual large movements (whether increase or decrease) in the aggregate deposits held at the year-end? If so, obtain the clarifications from the branch and give your comments thereon.</a:t>
            </a:r>
            <a:endParaRPr lang="en-US" sz="1750" b="1" dirty="0">
              <a:solidFill>
                <a:srgbClr val="FF0000"/>
              </a:solidFill>
            </a:endParaRPr>
          </a:p>
        </p:txBody>
      </p:sp>
      <p:sp>
        <p:nvSpPr>
          <p:cNvPr id="14" name="Text 12"/>
          <p:cNvSpPr/>
          <p:nvPr/>
        </p:nvSpPr>
        <p:spPr>
          <a:xfrm>
            <a:off x="8154114" y="4560927"/>
            <a:ext cx="5693450" cy="1431608"/>
          </a:xfrm>
          <a:prstGeom prst="rect">
            <a:avLst/>
          </a:prstGeom>
          <a:noFill/>
          <a:ln/>
        </p:spPr>
        <p:txBody>
          <a:bodyPr wrap="square" lIns="0" tIns="0" rIns="0" bIns="0" rtlCol="0" anchor="t"/>
          <a:lstStyle/>
          <a:p>
            <a:pPr marL="342900" indent="-342900" algn="just">
              <a:lnSpc>
                <a:spcPts val="2800"/>
              </a:lnSpc>
              <a:buSzPct val="100000"/>
              <a:buChar char="•"/>
            </a:pPr>
            <a:r>
              <a:rPr lang="en-US" sz="1750" dirty="0">
                <a:latin typeface="Heebo" pitchFamily="34" charset="0"/>
                <a:ea typeface="Heebo" pitchFamily="34" charset="-122"/>
                <a:cs typeface="Heebo" pitchFamily="34" charset="-120"/>
              </a:rPr>
              <a:t>Compare the figures of deposits after balance sheet date with deposit figure as on balance sheet and find out any unusual variation in various heads of deposits accounts.</a:t>
            </a:r>
            <a:endParaRPr lang="en-US" sz="1750" dirty="0"/>
          </a:p>
        </p:txBody>
      </p:sp>
      <p:sp>
        <p:nvSpPr>
          <p:cNvPr id="15" name="Text 13"/>
          <p:cNvSpPr/>
          <p:nvPr/>
        </p:nvSpPr>
        <p:spPr>
          <a:xfrm>
            <a:off x="8154114" y="6070759"/>
            <a:ext cx="5693450" cy="715804"/>
          </a:xfrm>
          <a:prstGeom prst="rect">
            <a:avLst/>
          </a:prstGeom>
          <a:noFill/>
          <a:ln/>
        </p:spPr>
        <p:txBody>
          <a:bodyPr wrap="square" lIns="0" tIns="0" rIns="0" bIns="0" rtlCol="0" anchor="t"/>
          <a:lstStyle/>
          <a:p>
            <a:pPr marL="342900" indent="-342900" algn="just">
              <a:lnSpc>
                <a:spcPts val="2800"/>
              </a:lnSpc>
              <a:buSzPct val="100000"/>
              <a:buChar char="•"/>
            </a:pPr>
            <a:r>
              <a:rPr lang="en-US" sz="1750" dirty="0">
                <a:latin typeface="Heebo" pitchFamily="34" charset="0"/>
                <a:ea typeface="Heebo" pitchFamily="34" charset="-122"/>
                <a:cs typeface="Heebo" pitchFamily="34" charset="-120"/>
              </a:rPr>
              <a:t>Obtain clarification from the branch for unusual large movements of deposits and comment thereon.</a:t>
            </a:r>
            <a:endParaRPr lang="en-US" sz="175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86527" y="618530"/>
            <a:ext cx="5393293" cy="667107"/>
          </a:xfrm>
          <a:prstGeom prst="rect">
            <a:avLst/>
          </a:prstGeom>
          <a:noFill/>
          <a:ln/>
        </p:spPr>
        <p:txBody>
          <a:bodyPr wrap="none" lIns="0" tIns="0" rIns="0" bIns="0" rtlCol="0" anchor="t"/>
          <a:lstStyle/>
          <a:p>
            <a:pPr marL="0" indent="0" algn="just">
              <a:lnSpc>
                <a:spcPts val="5250"/>
              </a:lnSpc>
              <a:buNone/>
            </a:pPr>
            <a:r>
              <a:rPr lang="en-US" sz="4200" dirty="0">
                <a:latin typeface="Crimson Pro Semi Bold" pitchFamily="34" charset="0"/>
                <a:ea typeface="Crimson Pro Semi Bold" pitchFamily="34" charset="-122"/>
                <a:cs typeface="Crimson Pro Semi Bold" pitchFamily="34" charset="-120"/>
              </a:rPr>
              <a:t>II – Liabilities 1. Deposits</a:t>
            </a:r>
            <a:endParaRPr lang="en-US" sz="4200" dirty="0"/>
          </a:p>
        </p:txBody>
      </p:sp>
      <p:sp>
        <p:nvSpPr>
          <p:cNvPr id="3" name="Text 1"/>
          <p:cNvSpPr/>
          <p:nvPr/>
        </p:nvSpPr>
        <p:spPr>
          <a:xfrm>
            <a:off x="786527" y="1819275"/>
            <a:ext cx="2668786" cy="333613"/>
          </a:xfrm>
          <a:prstGeom prst="rect">
            <a:avLst/>
          </a:prstGeom>
          <a:noFill/>
          <a:ln/>
        </p:spPr>
        <p:txBody>
          <a:bodyPr wrap="none" lIns="0" tIns="0" rIns="0" bIns="0" rtlCol="0" anchor="t"/>
          <a:lstStyle/>
          <a:p>
            <a:pPr marL="0" indent="0" algn="just">
              <a:lnSpc>
                <a:spcPts val="2600"/>
              </a:lnSpc>
              <a:buNone/>
            </a:pPr>
            <a:r>
              <a:rPr lang="en-US" sz="2100" dirty="0">
                <a:latin typeface="Crimson Pro Semi Bold" pitchFamily="34" charset="0"/>
                <a:ea typeface="Crimson Pro Semi Bold" pitchFamily="34" charset="-122"/>
                <a:cs typeface="Crimson Pro Semi Bold" pitchFamily="34" charset="-120"/>
              </a:rPr>
              <a:t>(c) FCNR(B) Deposits</a:t>
            </a:r>
            <a:endParaRPr lang="en-US" sz="2100" dirty="0"/>
          </a:p>
        </p:txBody>
      </p:sp>
      <p:sp>
        <p:nvSpPr>
          <p:cNvPr id="4" name="Text 2"/>
          <p:cNvSpPr/>
          <p:nvPr/>
        </p:nvSpPr>
        <p:spPr>
          <a:xfrm>
            <a:off x="786527" y="2366367"/>
            <a:ext cx="6268283" cy="2048827"/>
          </a:xfrm>
          <a:prstGeom prst="rect">
            <a:avLst/>
          </a:prstGeom>
          <a:noFill/>
          <a:ln/>
        </p:spPr>
        <p:txBody>
          <a:bodyPr wrap="square" lIns="0" tIns="0" rIns="0" bIns="0" rtlCol="0" anchor="t"/>
          <a:lstStyle/>
          <a:p>
            <a:pPr marL="0" indent="0" algn="just">
              <a:lnSpc>
                <a:spcPts val="2650"/>
              </a:lnSpc>
              <a:buNone/>
            </a:pPr>
            <a:r>
              <a:rPr lang="en-US" sz="1650" b="1" dirty="0">
                <a:solidFill>
                  <a:srgbClr val="FF0000"/>
                </a:solidFill>
                <a:latin typeface="Heebo" pitchFamily="34" charset="0"/>
                <a:ea typeface="Heebo" pitchFamily="34" charset="-122"/>
                <a:cs typeface="Heebo" pitchFamily="34" charset="-120"/>
              </a:rPr>
              <a:t>Whether the scheme of automatic renewal of deposits applies to FCNR(B) deposits? Where such deposits have been renewed, report whether the branch has satisfied itself as to the 'non-resident status' of the depositor and whether the renewal is made as per the applicable regulatory guidelines and the original receipts / soft copy have been dispatched.</a:t>
            </a:r>
            <a:endParaRPr lang="en-US" sz="1650" b="1" dirty="0">
              <a:solidFill>
                <a:srgbClr val="FF0000"/>
              </a:solidFill>
            </a:endParaRPr>
          </a:p>
        </p:txBody>
      </p:sp>
      <p:sp>
        <p:nvSpPr>
          <p:cNvPr id="5" name="Text 3"/>
          <p:cNvSpPr/>
          <p:nvPr/>
        </p:nvSpPr>
        <p:spPr>
          <a:xfrm>
            <a:off x="786527" y="4607243"/>
            <a:ext cx="6268283" cy="341471"/>
          </a:xfrm>
          <a:prstGeom prst="rect">
            <a:avLst/>
          </a:prstGeom>
          <a:noFill/>
          <a:ln/>
        </p:spPr>
        <p:txBody>
          <a:bodyPr wrap="none" lIns="0" tIns="0" rIns="0" bIns="0" rtlCol="0" anchor="t"/>
          <a:lstStyle/>
          <a:p>
            <a:pPr marL="342900" indent="-342900" algn="just">
              <a:lnSpc>
                <a:spcPts val="2650"/>
              </a:lnSpc>
              <a:buSzPct val="100000"/>
              <a:buChar char="•"/>
            </a:pPr>
            <a:r>
              <a:rPr lang="en-US" sz="1650" dirty="0">
                <a:latin typeface="Heebo" pitchFamily="34" charset="0"/>
                <a:ea typeface="Heebo" pitchFamily="34" charset="-122"/>
                <a:cs typeface="Heebo" pitchFamily="34" charset="-120"/>
              </a:rPr>
              <a:t>Understand FCNR(B) deposit guidelines of RBI and bank.</a:t>
            </a:r>
            <a:endParaRPr lang="en-US" sz="1650" dirty="0"/>
          </a:p>
        </p:txBody>
      </p:sp>
      <p:sp>
        <p:nvSpPr>
          <p:cNvPr id="6" name="Text 4"/>
          <p:cNvSpPr/>
          <p:nvPr/>
        </p:nvSpPr>
        <p:spPr>
          <a:xfrm>
            <a:off x="786527" y="5023366"/>
            <a:ext cx="6268283" cy="341471"/>
          </a:xfrm>
          <a:prstGeom prst="rect">
            <a:avLst/>
          </a:prstGeom>
          <a:noFill/>
          <a:ln/>
        </p:spPr>
        <p:txBody>
          <a:bodyPr wrap="none" lIns="0" tIns="0" rIns="0" bIns="0" rtlCol="0" anchor="t"/>
          <a:lstStyle/>
          <a:p>
            <a:pPr marL="342900" indent="-342900" algn="just">
              <a:lnSpc>
                <a:spcPts val="2650"/>
              </a:lnSpc>
              <a:buSzPct val="100000"/>
              <a:buChar char="•"/>
            </a:pPr>
            <a:r>
              <a:rPr lang="en-US" sz="1650" dirty="0">
                <a:latin typeface="Heebo" pitchFamily="34" charset="0"/>
                <a:ea typeface="Heebo" pitchFamily="34" charset="-122"/>
                <a:cs typeface="Heebo" pitchFamily="34" charset="-120"/>
              </a:rPr>
              <a:t>Obtain list of FCNR(B) deposits.</a:t>
            </a:r>
            <a:endParaRPr lang="en-US" sz="1650" dirty="0"/>
          </a:p>
        </p:txBody>
      </p:sp>
      <p:sp>
        <p:nvSpPr>
          <p:cNvPr id="7" name="Text 5"/>
          <p:cNvSpPr/>
          <p:nvPr/>
        </p:nvSpPr>
        <p:spPr>
          <a:xfrm>
            <a:off x="786527" y="5439489"/>
            <a:ext cx="6268283" cy="682943"/>
          </a:xfrm>
          <a:prstGeom prst="rect">
            <a:avLst/>
          </a:prstGeom>
          <a:noFill/>
          <a:ln/>
        </p:spPr>
        <p:txBody>
          <a:bodyPr wrap="square" lIns="0" tIns="0" rIns="0" bIns="0" rtlCol="0" anchor="t"/>
          <a:lstStyle/>
          <a:p>
            <a:pPr marL="342900" indent="-342900" algn="just">
              <a:lnSpc>
                <a:spcPts val="2650"/>
              </a:lnSpc>
              <a:buSzPct val="100000"/>
              <a:buChar char="•"/>
            </a:pPr>
            <a:r>
              <a:rPr lang="en-US" sz="1650" dirty="0">
                <a:latin typeface="Heebo" pitchFamily="34" charset="0"/>
                <a:ea typeface="Heebo" pitchFamily="34" charset="-122"/>
                <a:cs typeface="Heebo" pitchFamily="34" charset="-120"/>
              </a:rPr>
              <a:t>Check Residential Status of the depositor (number of days etc).</a:t>
            </a:r>
            <a:endParaRPr lang="en-US" sz="1650" dirty="0"/>
          </a:p>
        </p:txBody>
      </p:sp>
      <p:sp>
        <p:nvSpPr>
          <p:cNvPr id="8" name="Text 6"/>
          <p:cNvSpPr/>
          <p:nvPr/>
        </p:nvSpPr>
        <p:spPr>
          <a:xfrm>
            <a:off x="786527" y="5872234"/>
            <a:ext cx="6268283" cy="341471"/>
          </a:xfrm>
          <a:prstGeom prst="rect">
            <a:avLst/>
          </a:prstGeom>
          <a:noFill/>
          <a:ln/>
        </p:spPr>
        <p:txBody>
          <a:bodyPr wrap="none" lIns="0" tIns="0" rIns="0" bIns="0" rtlCol="0" anchor="t"/>
          <a:lstStyle/>
          <a:p>
            <a:pPr marL="342900" indent="-342900" algn="just">
              <a:lnSpc>
                <a:spcPts val="2650"/>
              </a:lnSpc>
              <a:buSzPct val="100000"/>
              <a:buChar char="•"/>
            </a:pPr>
            <a:r>
              <a:rPr lang="en-US" sz="1650" dirty="0">
                <a:latin typeface="Heebo" pitchFamily="34" charset="0"/>
                <a:ea typeface="Heebo" pitchFamily="34" charset="-122"/>
                <a:cs typeface="Heebo" pitchFamily="34" charset="-120"/>
              </a:rPr>
              <a:t>Check Covid relaxations, if any.</a:t>
            </a:r>
            <a:endParaRPr lang="en-US" sz="1650" dirty="0"/>
          </a:p>
        </p:txBody>
      </p:sp>
      <p:sp>
        <p:nvSpPr>
          <p:cNvPr id="9" name="Text 7"/>
          <p:cNvSpPr/>
          <p:nvPr/>
        </p:nvSpPr>
        <p:spPr>
          <a:xfrm>
            <a:off x="786527" y="6288357"/>
            <a:ext cx="6268283" cy="341471"/>
          </a:xfrm>
          <a:prstGeom prst="rect">
            <a:avLst/>
          </a:prstGeom>
          <a:noFill/>
          <a:ln/>
        </p:spPr>
        <p:txBody>
          <a:bodyPr wrap="none" lIns="0" tIns="0" rIns="0" bIns="0" rtlCol="0" anchor="t"/>
          <a:lstStyle/>
          <a:p>
            <a:pPr marL="342900" indent="-342900" algn="just">
              <a:lnSpc>
                <a:spcPts val="2650"/>
              </a:lnSpc>
              <a:buSzPct val="100000"/>
              <a:buChar char="•"/>
            </a:pPr>
            <a:r>
              <a:rPr lang="en-US" sz="1650" dirty="0">
                <a:latin typeface="Heebo" pitchFamily="34" charset="0"/>
                <a:ea typeface="Heebo" pitchFamily="34" charset="-122"/>
                <a:cs typeface="Heebo" pitchFamily="34" charset="-120"/>
              </a:rPr>
              <a:t>Ensure compliance.</a:t>
            </a:r>
            <a:endParaRPr lang="en-US" sz="1650" dirty="0"/>
          </a:p>
        </p:txBody>
      </p:sp>
      <p:sp>
        <p:nvSpPr>
          <p:cNvPr id="10" name="Text 8"/>
          <p:cNvSpPr/>
          <p:nvPr/>
        </p:nvSpPr>
        <p:spPr>
          <a:xfrm>
            <a:off x="7583210" y="1819275"/>
            <a:ext cx="4021098" cy="333613"/>
          </a:xfrm>
          <a:prstGeom prst="rect">
            <a:avLst/>
          </a:prstGeom>
          <a:noFill/>
          <a:ln/>
        </p:spPr>
        <p:txBody>
          <a:bodyPr wrap="none" lIns="0" tIns="0" rIns="0" bIns="0" rtlCol="0" anchor="t"/>
          <a:lstStyle/>
          <a:p>
            <a:pPr marL="0" indent="0" algn="just">
              <a:lnSpc>
                <a:spcPts val="2600"/>
              </a:lnSpc>
              <a:buNone/>
            </a:pPr>
            <a:r>
              <a:rPr lang="en-US" sz="2100" dirty="0">
                <a:latin typeface="Crimson Pro Semi Bold" pitchFamily="34" charset="0"/>
                <a:ea typeface="Crimson Pro Semi Bold" pitchFamily="34" charset="-122"/>
                <a:cs typeface="Crimson Pro Semi Bold" pitchFamily="34" charset="-120"/>
              </a:rPr>
              <a:t>(d) Minimum Balance Requirements</a:t>
            </a:r>
            <a:endParaRPr lang="en-US" sz="2100" dirty="0"/>
          </a:p>
        </p:txBody>
      </p:sp>
      <p:sp>
        <p:nvSpPr>
          <p:cNvPr id="11" name="Text 9"/>
          <p:cNvSpPr/>
          <p:nvPr/>
        </p:nvSpPr>
        <p:spPr>
          <a:xfrm>
            <a:off x="7583210" y="2366367"/>
            <a:ext cx="6268283" cy="1024414"/>
          </a:xfrm>
          <a:prstGeom prst="rect">
            <a:avLst/>
          </a:prstGeom>
          <a:noFill/>
          <a:ln/>
        </p:spPr>
        <p:txBody>
          <a:bodyPr wrap="square" lIns="0" tIns="0" rIns="0" bIns="0" rtlCol="0" anchor="t"/>
          <a:lstStyle/>
          <a:p>
            <a:pPr marL="0" indent="0" algn="just">
              <a:lnSpc>
                <a:spcPts val="2650"/>
              </a:lnSpc>
              <a:buNone/>
            </a:pPr>
            <a:r>
              <a:rPr lang="en-US" sz="1650" b="1" dirty="0">
                <a:solidFill>
                  <a:srgbClr val="FF0000"/>
                </a:solidFill>
                <a:latin typeface="Heebo" pitchFamily="34" charset="0"/>
                <a:ea typeface="Heebo" pitchFamily="34" charset="-122"/>
                <a:cs typeface="Heebo" pitchFamily="34" charset="-120"/>
              </a:rPr>
              <a:t>Is the branch complying with the regulations on minimum balance requirement and levy of charges on non-maintenance of minimum balance in individual savings accounts?</a:t>
            </a:r>
            <a:endParaRPr lang="en-US" sz="1650" b="1" dirty="0">
              <a:solidFill>
                <a:srgbClr val="FF0000"/>
              </a:solidFill>
            </a:endParaRPr>
          </a:p>
        </p:txBody>
      </p:sp>
      <p:sp>
        <p:nvSpPr>
          <p:cNvPr id="12" name="Text 10"/>
          <p:cNvSpPr/>
          <p:nvPr/>
        </p:nvSpPr>
        <p:spPr>
          <a:xfrm>
            <a:off x="7583210" y="3582829"/>
            <a:ext cx="6268283" cy="341471"/>
          </a:xfrm>
          <a:prstGeom prst="rect">
            <a:avLst/>
          </a:prstGeom>
          <a:noFill/>
          <a:ln/>
        </p:spPr>
        <p:txBody>
          <a:bodyPr wrap="none" lIns="0" tIns="0" rIns="0" bIns="0" rtlCol="0" anchor="t"/>
          <a:lstStyle/>
          <a:p>
            <a:pPr marL="342900" indent="-342900" algn="just">
              <a:lnSpc>
                <a:spcPts val="2650"/>
              </a:lnSpc>
              <a:buSzPct val="100000"/>
              <a:buChar char="•"/>
            </a:pPr>
            <a:r>
              <a:rPr lang="en-US" sz="1650" dirty="0">
                <a:latin typeface="Heebo" pitchFamily="34" charset="0"/>
                <a:ea typeface="Heebo" pitchFamily="34" charset="-122"/>
                <a:cs typeface="Heebo" pitchFamily="34" charset="-120"/>
              </a:rPr>
              <a:t>Enquire bank policy on such charges.</a:t>
            </a:r>
            <a:endParaRPr lang="en-US" sz="1650" dirty="0"/>
          </a:p>
        </p:txBody>
      </p:sp>
      <p:sp>
        <p:nvSpPr>
          <p:cNvPr id="13" name="Text 11"/>
          <p:cNvSpPr/>
          <p:nvPr/>
        </p:nvSpPr>
        <p:spPr>
          <a:xfrm>
            <a:off x="7583210" y="3998952"/>
            <a:ext cx="6268283" cy="682943"/>
          </a:xfrm>
          <a:prstGeom prst="rect">
            <a:avLst/>
          </a:prstGeom>
          <a:noFill/>
          <a:ln/>
        </p:spPr>
        <p:txBody>
          <a:bodyPr wrap="square" lIns="0" tIns="0" rIns="0" bIns="0" rtlCol="0" anchor="t"/>
          <a:lstStyle/>
          <a:p>
            <a:pPr marL="342900" indent="-342900" algn="just">
              <a:lnSpc>
                <a:spcPts val="2650"/>
              </a:lnSpc>
              <a:buSzPct val="100000"/>
              <a:buChar char="•"/>
            </a:pPr>
            <a:r>
              <a:rPr lang="en-US" sz="1650" dirty="0">
                <a:latin typeface="Heebo" pitchFamily="34" charset="0"/>
                <a:ea typeface="Heebo" pitchFamily="34" charset="-122"/>
                <a:cs typeface="Heebo" pitchFamily="34" charset="-120"/>
              </a:rPr>
              <a:t>For a sample of accounts, check if the same has been complied with.</a:t>
            </a:r>
            <a:endParaRPr lang="en-US" sz="1650" dirty="0"/>
          </a:p>
        </p:txBody>
      </p:sp>
      <p:sp>
        <p:nvSpPr>
          <p:cNvPr id="14" name="Text 12"/>
          <p:cNvSpPr/>
          <p:nvPr/>
        </p:nvSpPr>
        <p:spPr>
          <a:xfrm>
            <a:off x="7583210" y="4756547"/>
            <a:ext cx="6268283" cy="341471"/>
          </a:xfrm>
          <a:prstGeom prst="rect">
            <a:avLst/>
          </a:prstGeom>
          <a:noFill/>
          <a:ln/>
        </p:spPr>
        <p:txBody>
          <a:bodyPr wrap="none" lIns="0" tIns="0" rIns="0" bIns="0" rtlCol="0" anchor="t"/>
          <a:lstStyle/>
          <a:p>
            <a:pPr marL="342900" indent="-342900" algn="just">
              <a:lnSpc>
                <a:spcPts val="2650"/>
              </a:lnSpc>
              <a:buSzPct val="100000"/>
              <a:buChar char="•"/>
            </a:pPr>
            <a:r>
              <a:rPr lang="en-US" sz="1650" dirty="0">
                <a:latin typeface="Heebo" pitchFamily="34" charset="0"/>
                <a:ea typeface="Heebo" pitchFamily="34" charset="-122"/>
                <a:cs typeface="Heebo" pitchFamily="34" charset="-120"/>
              </a:rPr>
              <a:t>Report non compliances</a:t>
            </a:r>
            <a:endParaRPr lang="en-US" sz="165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3487102" y="642149"/>
            <a:ext cx="6772632" cy="631984"/>
          </a:xfrm>
          <a:prstGeom prst="rect">
            <a:avLst/>
          </a:prstGeom>
          <a:noFill/>
          <a:ln/>
        </p:spPr>
        <p:txBody>
          <a:bodyPr wrap="none" lIns="0" tIns="0" rIns="0" bIns="0" rtlCol="0" anchor="t"/>
          <a:lstStyle/>
          <a:p>
            <a:pPr marL="0" indent="0">
              <a:lnSpc>
                <a:spcPts val="4950"/>
              </a:lnSpc>
              <a:buNone/>
            </a:pPr>
            <a:r>
              <a:rPr lang="en-US" sz="3950" dirty="0">
                <a:latin typeface="Crimson Pro Semi Bold" pitchFamily="34" charset="0"/>
                <a:ea typeface="Crimson Pro Semi Bold" pitchFamily="34" charset="-122"/>
                <a:cs typeface="Crimson Pro Semi Bold" pitchFamily="34" charset="-120"/>
              </a:rPr>
              <a:t>II – Liabilities 2. Other Liabilities</a:t>
            </a:r>
            <a:endParaRPr lang="en-US" sz="3950" dirty="0"/>
          </a:p>
        </p:txBody>
      </p:sp>
      <p:sp>
        <p:nvSpPr>
          <p:cNvPr id="4" name="Shape 1"/>
          <p:cNvSpPr/>
          <p:nvPr/>
        </p:nvSpPr>
        <p:spPr>
          <a:xfrm>
            <a:off x="3714630" y="1577504"/>
            <a:ext cx="22860" cy="5505926"/>
          </a:xfrm>
          <a:prstGeom prst="roundRect">
            <a:avLst>
              <a:gd name="adj" fmla="val 132724"/>
            </a:avLst>
          </a:prstGeom>
          <a:solidFill>
            <a:srgbClr val="D8D4D4"/>
          </a:solidFill>
          <a:ln/>
        </p:spPr>
      </p:sp>
      <p:sp>
        <p:nvSpPr>
          <p:cNvPr id="5" name="Shape 2"/>
          <p:cNvSpPr/>
          <p:nvPr/>
        </p:nvSpPr>
        <p:spPr>
          <a:xfrm>
            <a:off x="3919299" y="2021131"/>
            <a:ext cx="606743" cy="22860"/>
          </a:xfrm>
          <a:prstGeom prst="roundRect">
            <a:avLst>
              <a:gd name="adj" fmla="val 132724"/>
            </a:avLst>
          </a:prstGeom>
          <a:solidFill>
            <a:srgbClr val="D8D4D4"/>
          </a:solidFill>
          <a:ln/>
        </p:spPr>
      </p:sp>
      <p:sp>
        <p:nvSpPr>
          <p:cNvPr id="6" name="Shape 3"/>
          <p:cNvSpPr/>
          <p:nvPr/>
        </p:nvSpPr>
        <p:spPr>
          <a:xfrm>
            <a:off x="3487102" y="1805032"/>
            <a:ext cx="455057" cy="455057"/>
          </a:xfrm>
          <a:prstGeom prst="roundRect">
            <a:avLst>
              <a:gd name="adj" fmla="val 6667"/>
            </a:avLst>
          </a:prstGeom>
          <a:solidFill>
            <a:srgbClr val="F2EEEE"/>
          </a:solidFill>
          <a:ln/>
        </p:spPr>
      </p:sp>
      <p:sp>
        <p:nvSpPr>
          <p:cNvPr id="7" name="Text 4"/>
          <p:cNvSpPr/>
          <p:nvPr/>
        </p:nvSpPr>
        <p:spPr>
          <a:xfrm>
            <a:off x="3562945" y="1842954"/>
            <a:ext cx="303371" cy="379214"/>
          </a:xfrm>
          <a:prstGeom prst="rect">
            <a:avLst/>
          </a:prstGeom>
          <a:noFill/>
          <a:ln/>
        </p:spPr>
        <p:txBody>
          <a:bodyPr wrap="none" lIns="0" tIns="0" rIns="0" bIns="0" rtlCol="0" anchor="t"/>
          <a:lstStyle/>
          <a:p>
            <a:pPr marL="0" indent="0" algn="ctr">
              <a:lnSpc>
                <a:spcPts val="2350"/>
              </a:lnSpc>
              <a:buNone/>
            </a:pPr>
            <a:r>
              <a:rPr lang="en-US" sz="2350" dirty="0">
                <a:latin typeface="Crimson Pro Semi Bold" pitchFamily="34" charset="0"/>
                <a:ea typeface="Crimson Pro Semi Bold" pitchFamily="34" charset="-122"/>
                <a:cs typeface="Crimson Pro Semi Bold" pitchFamily="34" charset="-120"/>
              </a:rPr>
              <a:t>1</a:t>
            </a:r>
            <a:endParaRPr lang="en-US" sz="2350" dirty="0"/>
          </a:p>
        </p:txBody>
      </p:sp>
      <p:sp>
        <p:nvSpPr>
          <p:cNvPr id="8" name="Text 5"/>
          <p:cNvSpPr/>
          <p:nvPr/>
        </p:nvSpPr>
        <p:spPr>
          <a:xfrm>
            <a:off x="4725947" y="1779672"/>
            <a:ext cx="2747962" cy="316111"/>
          </a:xfrm>
          <a:prstGeom prst="rect">
            <a:avLst/>
          </a:prstGeom>
          <a:noFill/>
          <a:ln/>
        </p:spPr>
        <p:txBody>
          <a:bodyPr wrap="none" lIns="0" tIns="0" rIns="0" bIns="0" rtlCol="0" anchor="t"/>
          <a:lstStyle/>
          <a:p>
            <a:pPr marL="0" indent="0" algn="l">
              <a:lnSpc>
                <a:spcPts val="2450"/>
              </a:lnSpc>
              <a:buNone/>
            </a:pPr>
            <a:r>
              <a:rPr lang="en-US" sz="1950" b="1" dirty="0">
                <a:latin typeface="Crimson Pro Semi Bold" pitchFamily="34" charset="0"/>
                <a:ea typeface="Crimson Pro Semi Bold" pitchFamily="34" charset="-122"/>
                <a:cs typeface="Crimson Pro Semi Bold" pitchFamily="34" charset="-120"/>
              </a:rPr>
              <a:t>(a) Old Outstanding Items</a:t>
            </a:r>
            <a:endParaRPr lang="en-US" sz="1950" b="1" dirty="0"/>
          </a:p>
        </p:txBody>
      </p:sp>
      <p:sp>
        <p:nvSpPr>
          <p:cNvPr id="9" name="Text 6"/>
          <p:cNvSpPr/>
          <p:nvPr/>
        </p:nvSpPr>
        <p:spPr>
          <a:xfrm>
            <a:off x="4725947" y="2217107"/>
            <a:ext cx="6332101" cy="970836"/>
          </a:xfrm>
          <a:prstGeom prst="rect">
            <a:avLst/>
          </a:prstGeom>
          <a:noFill/>
          <a:ln/>
        </p:spPr>
        <p:txBody>
          <a:bodyPr wrap="square" lIns="0" tIns="0" rIns="0" bIns="0" rtlCol="0" anchor="t"/>
          <a:lstStyle/>
          <a:p>
            <a:pPr marL="0" indent="0" algn="just">
              <a:lnSpc>
                <a:spcPts val="2500"/>
              </a:lnSpc>
              <a:buNone/>
            </a:pPr>
            <a:r>
              <a:rPr lang="en-US" sz="1550" b="1" dirty="0">
                <a:solidFill>
                  <a:srgbClr val="FF0000"/>
                </a:solidFill>
                <a:latin typeface="Heebo" pitchFamily="34" charset="0"/>
                <a:ea typeface="Heebo" pitchFamily="34" charset="-122"/>
                <a:cs typeface="Heebo" pitchFamily="34" charset="-120"/>
              </a:rPr>
              <a:t>The number of items and the aggregate amount of old outstanding items pending for one years or more be obtained from the branch and reported under appropriate heads. Give details thereof.</a:t>
            </a:r>
            <a:endParaRPr lang="en-US" sz="1550" b="1" dirty="0">
              <a:solidFill>
                <a:srgbClr val="FF0000"/>
              </a:solidFill>
            </a:endParaRPr>
          </a:p>
        </p:txBody>
      </p:sp>
      <p:sp>
        <p:nvSpPr>
          <p:cNvPr id="10" name="Text 7"/>
          <p:cNvSpPr/>
          <p:nvPr/>
        </p:nvSpPr>
        <p:spPr>
          <a:xfrm>
            <a:off x="4725947" y="3309268"/>
            <a:ext cx="6332101" cy="647224"/>
          </a:xfrm>
          <a:prstGeom prst="rect">
            <a:avLst/>
          </a:prstGeom>
          <a:noFill/>
          <a:ln/>
        </p:spPr>
        <p:txBody>
          <a:bodyPr wrap="square" lIns="0" tIns="0" rIns="0" bIns="0" rtlCol="0" anchor="t"/>
          <a:lstStyle/>
          <a:p>
            <a:pPr marL="342900" indent="-342900">
              <a:lnSpc>
                <a:spcPts val="2500"/>
              </a:lnSpc>
              <a:buSzPct val="100000"/>
              <a:buChar char="•"/>
            </a:pPr>
            <a:r>
              <a:rPr lang="en-US" sz="1550" dirty="0">
                <a:latin typeface="Heebo" pitchFamily="34" charset="0"/>
                <a:ea typeface="Heebo" pitchFamily="34" charset="-122"/>
                <a:cs typeface="Heebo" pitchFamily="34" charset="-120"/>
              </a:rPr>
              <a:t>Obtain the list of all old items pending for a years or more under the heads bills payable, sundry deposits etc.</a:t>
            </a:r>
            <a:endParaRPr lang="en-US" sz="1550" dirty="0"/>
          </a:p>
        </p:txBody>
      </p:sp>
      <p:sp>
        <p:nvSpPr>
          <p:cNvPr id="11" name="Text 8"/>
          <p:cNvSpPr/>
          <p:nvPr/>
        </p:nvSpPr>
        <p:spPr>
          <a:xfrm>
            <a:off x="4725947" y="4027215"/>
            <a:ext cx="6332101" cy="323612"/>
          </a:xfrm>
          <a:prstGeom prst="rect">
            <a:avLst/>
          </a:prstGeom>
          <a:noFill/>
          <a:ln/>
        </p:spPr>
        <p:txBody>
          <a:bodyPr wrap="none" lIns="0" tIns="0" rIns="0" bIns="0" rtlCol="0" anchor="t"/>
          <a:lstStyle/>
          <a:p>
            <a:pPr marL="342900" indent="-342900">
              <a:lnSpc>
                <a:spcPts val="2500"/>
              </a:lnSpc>
              <a:buSzPct val="100000"/>
              <a:buChar char="•"/>
            </a:pPr>
            <a:r>
              <a:rPr lang="en-US" sz="1550" dirty="0">
                <a:latin typeface="Heebo" pitchFamily="34" charset="0"/>
                <a:ea typeface="Heebo" pitchFamily="34" charset="-122"/>
                <a:cs typeface="Heebo" pitchFamily="34" charset="-120"/>
              </a:rPr>
              <a:t>And report in format given.</a:t>
            </a:r>
            <a:endParaRPr lang="en-US" sz="1550" dirty="0"/>
          </a:p>
        </p:txBody>
      </p:sp>
      <p:sp>
        <p:nvSpPr>
          <p:cNvPr id="12" name="Shape 9"/>
          <p:cNvSpPr/>
          <p:nvPr/>
        </p:nvSpPr>
        <p:spPr>
          <a:xfrm>
            <a:off x="3919299" y="5198790"/>
            <a:ext cx="606743" cy="22860"/>
          </a:xfrm>
          <a:prstGeom prst="roundRect">
            <a:avLst>
              <a:gd name="adj" fmla="val 132724"/>
            </a:avLst>
          </a:prstGeom>
          <a:solidFill>
            <a:srgbClr val="D8D4D4"/>
          </a:solidFill>
          <a:ln/>
        </p:spPr>
      </p:sp>
      <p:sp>
        <p:nvSpPr>
          <p:cNvPr id="13" name="Shape 10"/>
          <p:cNvSpPr/>
          <p:nvPr/>
        </p:nvSpPr>
        <p:spPr>
          <a:xfrm>
            <a:off x="3487102" y="4982691"/>
            <a:ext cx="455057" cy="455057"/>
          </a:xfrm>
          <a:prstGeom prst="roundRect">
            <a:avLst>
              <a:gd name="adj" fmla="val 6667"/>
            </a:avLst>
          </a:prstGeom>
          <a:solidFill>
            <a:srgbClr val="F2EEEE"/>
          </a:solidFill>
          <a:ln/>
        </p:spPr>
      </p:sp>
      <p:sp>
        <p:nvSpPr>
          <p:cNvPr id="14" name="Text 11"/>
          <p:cNvSpPr/>
          <p:nvPr/>
        </p:nvSpPr>
        <p:spPr>
          <a:xfrm>
            <a:off x="3562945" y="5020613"/>
            <a:ext cx="303371" cy="379214"/>
          </a:xfrm>
          <a:prstGeom prst="rect">
            <a:avLst/>
          </a:prstGeom>
          <a:noFill/>
          <a:ln/>
        </p:spPr>
        <p:txBody>
          <a:bodyPr wrap="none" lIns="0" tIns="0" rIns="0" bIns="0" rtlCol="0" anchor="t"/>
          <a:lstStyle/>
          <a:p>
            <a:pPr marL="0" indent="0" algn="ctr">
              <a:lnSpc>
                <a:spcPts val="2350"/>
              </a:lnSpc>
              <a:buNone/>
            </a:pPr>
            <a:r>
              <a:rPr lang="en-US" sz="2350" dirty="0">
                <a:latin typeface="Crimson Pro Semi Bold" pitchFamily="34" charset="0"/>
                <a:ea typeface="Crimson Pro Semi Bold" pitchFamily="34" charset="-122"/>
                <a:cs typeface="Crimson Pro Semi Bold" pitchFamily="34" charset="-120"/>
              </a:rPr>
              <a:t>2</a:t>
            </a:r>
            <a:endParaRPr lang="en-US" sz="2350" dirty="0"/>
          </a:p>
        </p:txBody>
      </p:sp>
      <p:sp>
        <p:nvSpPr>
          <p:cNvPr id="15" name="Text 12"/>
          <p:cNvSpPr/>
          <p:nvPr/>
        </p:nvSpPr>
        <p:spPr>
          <a:xfrm>
            <a:off x="4725947" y="4957331"/>
            <a:ext cx="3581281" cy="316111"/>
          </a:xfrm>
          <a:prstGeom prst="rect">
            <a:avLst/>
          </a:prstGeom>
          <a:noFill/>
          <a:ln/>
        </p:spPr>
        <p:txBody>
          <a:bodyPr wrap="none" lIns="0" tIns="0" rIns="0" bIns="0" rtlCol="0" anchor="t"/>
          <a:lstStyle/>
          <a:p>
            <a:pPr marL="0" indent="0" algn="l">
              <a:lnSpc>
                <a:spcPts val="2450"/>
              </a:lnSpc>
              <a:buNone/>
            </a:pPr>
            <a:r>
              <a:rPr lang="en-US" sz="1950" b="1" dirty="0">
                <a:latin typeface="Crimson Pro Semi Bold" pitchFamily="34" charset="0"/>
                <a:ea typeface="Crimson Pro Semi Bold" pitchFamily="34" charset="-122"/>
                <a:cs typeface="Crimson Pro Semi Bold" pitchFamily="34" charset="-120"/>
              </a:rPr>
              <a:t>(b) Unusual Items or Withdrawals</a:t>
            </a:r>
            <a:endParaRPr lang="en-US" sz="1950" b="1" dirty="0"/>
          </a:p>
        </p:txBody>
      </p:sp>
      <p:sp>
        <p:nvSpPr>
          <p:cNvPr id="16" name="Text 13"/>
          <p:cNvSpPr/>
          <p:nvPr/>
        </p:nvSpPr>
        <p:spPr>
          <a:xfrm>
            <a:off x="4725947" y="5394767"/>
            <a:ext cx="6332101" cy="647224"/>
          </a:xfrm>
          <a:prstGeom prst="rect">
            <a:avLst/>
          </a:prstGeom>
          <a:noFill/>
          <a:ln/>
        </p:spPr>
        <p:txBody>
          <a:bodyPr wrap="square" lIns="0" tIns="0" rIns="0" bIns="0" rtlCol="0" anchor="t"/>
          <a:lstStyle/>
          <a:p>
            <a:pPr marL="0" indent="0" algn="just">
              <a:lnSpc>
                <a:spcPts val="2500"/>
              </a:lnSpc>
              <a:buNone/>
            </a:pPr>
            <a:r>
              <a:rPr lang="en-US" sz="1550" b="1" dirty="0">
                <a:solidFill>
                  <a:srgbClr val="FF0000"/>
                </a:solidFill>
                <a:latin typeface="Heebo" pitchFamily="34" charset="0"/>
                <a:ea typeface="Heebo" pitchFamily="34" charset="-122"/>
                <a:cs typeface="Heebo" pitchFamily="34" charset="-120"/>
              </a:rPr>
              <a:t>Does your test check indicate any unusual items or material withdrawals or debits in these accounts? If so, give details thereof.</a:t>
            </a:r>
            <a:endParaRPr lang="en-US" sz="1550" b="1" dirty="0">
              <a:solidFill>
                <a:srgbClr val="FF0000"/>
              </a:solidFill>
            </a:endParaRPr>
          </a:p>
        </p:txBody>
      </p:sp>
      <p:sp>
        <p:nvSpPr>
          <p:cNvPr id="17" name="Text 14"/>
          <p:cNvSpPr/>
          <p:nvPr/>
        </p:nvSpPr>
        <p:spPr>
          <a:xfrm>
            <a:off x="4725947" y="6163315"/>
            <a:ext cx="6332101" cy="323612"/>
          </a:xfrm>
          <a:prstGeom prst="rect">
            <a:avLst/>
          </a:prstGeom>
          <a:noFill/>
          <a:ln/>
        </p:spPr>
        <p:txBody>
          <a:bodyPr wrap="none" lIns="0" tIns="0" rIns="0" bIns="0" rtlCol="0" anchor="t"/>
          <a:lstStyle/>
          <a:p>
            <a:pPr marL="342900" indent="-342900">
              <a:lnSpc>
                <a:spcPts val="2500"/>
              </a:lnSpc>
              <a:buSzPct val="100000"/>
              <a:buChar char="•"/>
            </a:pPr>
            <a:r>
              <a:rPr lang="en-US" sz="1550" dirty="0">
                <a:latin typeface="Heebo" pitchFamily="34" charset="0"/>
                <a:ea typeface="Heebo" pitchFamily="34" charset="-122"/>
                <a:cs typeface="Heebo" pitchFamily="34" charset="-120"/>
              </a:rPr>
              <a:t>Verify entries relating to material withdrawals or debits.</a:t>
            </a:r>
            <a:endParaRPr lang="en-US" sz="1550" dirty="0"/>
          </a:p>
        </p:txBody>
      </p:sp>
      <p:sp>
        <p:nvSpPr>
          <p:cNvPr id="18" name="Text 15"/>
          <p:cNvSpPr/>
          <p:nvPr/>
        </p:nvSpPr>
        <p:spPr>
          <a:xfrm>
            <a:off x="4725947" y="6557650"/>
            <a:ext cx="6332101" cy="323612"/>
          </a:xfrm>
          <a:prstGeom prst="rect">
            <a:avLst/>
          </a:prstGeom>
          <a:noFill/>
          <a:ln/>
        </p:spPr>
        <p:txBody>
          <a:bodyPr wrap="none" lIns="0" tIns="0" rIns="0" bIns="0" rtlCol="0" anchor="t"/>
          <a:lstStyle/>
          <a:p>
            <a:pPr marL="342900" indent="-342900">
              <a:lnSpc>
                <a:spcPts val="2500"/>
              </a:lnSpc>
              <a:buSzPct val="100000"/>
              <a:buChar char="•"/>
            </a:pPr>
            <a:r>
              <a:rPr lang="en-US" sz="1550" dirty="0">
                <a:latin typeface="Heebo" pitchFamily="34" charset="0"/>
                <a:ea typeface="Heebo" pitchFamily="34" charset="-122"/>
                <a:cs typeface="Heebo" pitchFamily="34" charset="-120"/>
              </a:rPr>
              <a:t>Unusual transaction should be reported.</a:t>
            </a:r>
            <a:endParaRPr lang="en-US" sz="155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268260"/>
          </a:xfrm>
          <a:prstGeom prst="rect">
            <a:avLst/>
          </a:prstGeom>
        </p:spPr>
      </p:pic>
      <p:sp>
        <p:nvSpPr>
          <p:cNvPr id="3" name="Text 0"/>
          <p:cNvSpPr/>
          <p:nvPr/>
        </p:nvSpPr>
        <p:spPr>
          <a:xfrm>
            <a:off x="793790" y="2948226"/>
            <a:ext cx="7099816" cy="566976"/>
          </a:xfrm>
          <a:prstGeom prst="rect">
            <a:avLst/>
          </a:prstGeom>
          <a:noFill/>
          <a:ln/>
        </p:spPr>
        <p:txBody>
          <a:bodyPr wrap="none" lIns="0" tIns="0" rIns="0" bIns="0" rtlCol="0" anchor="t"/>
          <a:lstStyle/>
          <a:p>
            <a:pPr marL="0" indent="0" algn="just">
              <a:lnSpc>
                <a:spcPts val="4450"/>
              </a:lnSpc>
              <a:buNone/>
            </a:pPr>
            <a:r>
              <a:rPr lang="en-US" sz="3550" dirty="0">
                <a:latin typeface="Crimson Pro Semi Bold" pitchFamily="34" charset="0"/>
                <a:ea typeface="Crimson Pro Semi Bold" pitchFamily="34" charset="-122"/>
                <a:cs typeface="Crimson Pro Semi Bold" pitchFamily="34" charset="-120"/>
              </a:rPr>
              <a:t>II – Liabilities 3. Contingent Liabilities</a:t>
            </a:r>
            <a:endParaRPr lang="en-US" sz="3550" dirty="0"/>
          </a:p>
        </p:txBody>
      </p:sp>
      <p:sp>
        <p:nvSpPr>
          <p:cNvPr id="4" name="Shape 1"/>
          <p:cNvSpPr/>
          <p:nvPr/>
        </p:nvSpPr>
        <p:spPr>
          <a:xfrm>
            <a:off x="793790" y="3787378"/>
            <a:ext cx="6430685" cy="3267789"/>
          </a:xfrm>
          <a:prstGeom prst="roundRect">
            <a:avLst>
              <a:gd name="adj" fmla="val 833"/>
            </a:avLst>
          </a:prstGeom>
          <a:solidFill>
            <a:srgbClr val="F2EEEE"/>
          </a:solidFill>
          <a:ln/>
        </p:spPr>
      </p:sp>
      <p:sp>
        <p:nvSpPr>
          <p:cNvPr id="5" name="Text 2"/>
          <p:cNvSpPr/>
          <p:nvPr/>
        </p:nvSpPr>
        <p:spPr>
          <a:xfrm>
            <a:off x="975241" y="3968829"/>
            <a:ext cx="3872032" cy="283488"/>
          </a:xfrm>
          <a:prstGeom prst="rect">
            <a:avLst/>
          </a:prstGeom>
          <a:noFill/>
          <a:ln/>
        </p:spPr>
        <p:txBody>
          <a:bodyPr wrap="none" lIns="0" tIns="0" rIns="0" bIns="0" rtlCol="0" anchor="t"/>
          <a:lstStyle/>
          <a:p>
            <a:pPr marL="0" indent="0" algn="just">
              <a:lnSpc>
                <a:spcPts val="2200"/>
              </a:lnSpc>
              <a:buNone/>
            </a:pPr>
            <a:r>
              <a:rPr lang="en-US" sz="2400" b="1" dirty="0">
                <a:latin typeface="Crimson Pro Semi Bold" pitchFamily="34" charset="0"/>
                <a:ea typeface="Crimson Pro Semi Bold" pitchFamily="34" charset="-122"/>
                <a:cs typeface="Crimson Pro Semi Bold" pitchFamily="34" charset="-120"/>
              </a:rPr>
              <a:t>Contingent Liabilities Not Acknowledged</a:t>
            </a:r>
            <a:endParaRPr lang="en-US" sz="2400" b="1" dirty="0"/>
          </a:p>
        </p:txBody>
      </p:sp>
      <p:sp>
        <p:nvSpPr>
          <p:cNvPr id="6" name="Text 3"/>
          <p:cNvSpPr/>
          <p:nvPr/>
        </p:nvSpPr>
        <p:spPr>
          <a:xfrm>
            <a:off x="975241" y="4361140"/>
            <a:ext cx="6067782" cy="870823"/>
          </a:xfrm>
          <a:prstGeom prst="rect">
            <a:avLst/>
          </a:prstGeom>
          <a:noFill/>
          <a:ln/>
        </p:spPr>
        <p:txBody>
          <a:bodyPr wrap="square" lIns="0" tIns="0" rIns="0" bIns="0" rtlCol="0" anchor="t"/>
          <a:lstStyle/>
          <a:p>
            <a:pPr marL="0" indent="0" algn="just">
              <a:lnSpc>
                <a:spcPct val="150000"/>
              </a:lnSpc>
              <a:buNone/>
            </a:pPr>
            <a:r>
              <a:rPr lang="en-US" sz="1600" b="1" dirty="0">
                <a:solidFill>
                  <a:srgbClr val="FF0000"/>
                </a:solidFill>
                <a:latin typeface="Heebo" pitchFamily="34" charset="0"/>
                <a:ea typeface="Heebo" pitchFamily="34" charset="-122"/>
                <a:cs typeface="Heebo" pitchFamily="34" charset="-120"/>
              </a:rPr>
              <a:t>List of major items of the contingent liabilities (other than constituent's liabilities such as guarantees, letter of credit, acceptances, endorsements, etc.) not acknowledged by the branch?</a:t>
            </a:r>
            <a:endParaRPr lang="en-US" sz="1600" b="1" dirty="0">
              <a:solidFill>
                <a:srgbClr val="FF0000"/>
              </a:solidFill>
            </a:endParaRPr>
          </a:p>
        </p:txBody>
      </p:sp>
      <p:sp>
        <p:nvSpPr>
          <p:cNvPr id="7" name="Shape 4"/>
          <p:cNvSpPr/>
          <p:nvPr/>
        </p:nvSpPr>
        <p:spPr>
          <a:xfrm>
            <a:off x="7405926" y="3787378"/>
            <a:ext cx="6430685" cy="3267789"/>
          </a:xfrm>
          <a:prstGeom prst="roundRect">
            <a:avLst>
              <a:gd name="adj" fmla="val 833"/>
            </a:avLst>
          </a:prstGeom>
          <a:solidFill>
            <a:srgbClr val="F2EEEE"/>
          </a:solidFill>
          <a:ln/>
        </p:spPr>
      </p:sp>
      <p:sp>
        <p:nvSpPr>
          <p:cNvPr id="8" name="Text 5"/>
          <p:cNvSpPr/>
          <p:nvPr/>
        </p:nvSpPr>
        <p:spPr>
          <a:xfrm>
            <a:off x="7587377" y="3968829"/>
            <a:ext cx="2268260" cy="283488"/>
          </a:xfrm>
          <a:prstGeom prst="rect">
            <a:avLst/>
          </a:prstGeom>
          <a:noFill/>
          <a:ln/>
        </p:spPr>
        <p:txBody>
          <a:bodyPr wrap="none" lIns="0" tIns="0" rIns="0" bIns="0" rtlCol="0" anchor="t"/>
          <a:lstStyle/>
          <a:p>
            <a:pPr marL="0" indent="0" algn="just">
              <a:lnSpc>
                <a:spcPts val="2200"/>
              </a:lnSpc>
              <a:buNone/>
            </a:pPr>
            <a:r>
              <a:rPr lang="en-US" sz="1750" dirty="0">
                <a:latin typeface="Crimson Pro Semi Bold" pitchFamily="34" charset="0"/>
                <a:ea typeface="Crimson Pro Semi Bold" pitchFamily="34" charset="-122"/>
                <a:cs typeface="Crimson Pro Semi Bold" pitchFamily="34" charset="-120"/>
              </a:rPr>
              <a:t>Verification Steps</a:t>
            </a:r>
            <a:endParaRPr lang="en-US" sz="1750" dirty="0"/>
          </a:p>
        </p:txBody>
      </p:sp>
      <p:sp>
        <p:nvSpPr>
          <p:cNvPr id="9" name="Text 6"/>
          <p:cNvSpPr/>
          <p:nvPr/>
        </p:nvSpPr>
        <p:spPr>
          <a:xfrm>
            <a:off x="7587377" y="4361140"/>
            <a:ext cx="6067782" cy="580549"/>
          </a:xfrm>
          <a:prstGeom prst="rect">
            <a:avLst/>
          </a:prstGeom>
          <a:noFill/>
          <a:ln/>
        </p:spPr>
        <p:txBody>
          <a:bodyPr wrap="square" lIns="0" tIns="0" rIns="0" bIns="0" rtlCol="0" anchor="t"/>
          <a:lstStyle/>
          <a:p>
            <a:pPr marL="342900" indent="-342900" algn="just">
              <a:lnSpc>
                <a:spcPts val="2250"/>
              </a:lnSpc>
              <a:buSzPct val="100000"/>
              <a:buChar char="•"/>
            </a:pPr>
            <a:r>
              <a:rPr lang="en-US" sz="1400" dirty="0">
                <a:latin typeface="Heebo" pitchFamily="34" charset="0"/>
                <a:ea typeface="Heebo" pitchFamily="34" charset="-122"/>
                <a:cs typeface="Heebo" pitchFamily="34" charset="-120"/>
              </a:rPr>
              <a:t>Verify the branch records and find out if branch is having proper controls for recording all the contingent liabilities.</a:t>
            </a:r>
            <a:endParaRPr lang="en-US" sz="1400" dirty="0"/>
          </a:p>
        </p:txBody>
      </p:sp>
      <p:sp>
        <p:nvSpPr>
          <p:cNvPr id="10" name="Text 7"/>
          <p:cNvSpPr/>
          <p:nvPr/>
        </p:nvSpPr>
        <p:spPr>
          <a:xfrm>
            <a:off x="7587377" y="5005149"/>
            <a:ext cx="6067782" cy="580549"/>
          </a:xfrm>
          <a:prstGeom prst="rect">
            <a:avLst/>
          </a:prstGeom>
          <a:noFill/>
          <a:ln/>
        </p:spPr>
        <p:txBody>
          <a:bodyPr wrap="square" lIns="0" tIns="0" rIns="0" bIns="0" rtlCol="0" anchor="t"/>
          <a:lstStyle/>
          <a:p>
            <a:pPr marL="342900" indent="-342900" algn="just">
              <a:lnSpc>
                <a:spcPts val="2250"/>
              </a:lnSpc>
              <a:buSzPct val="100000"/>
              <a:buChar char="•"/>
            </a:pPr>
            <a:r>
              <a:rPr lang="en-US" sz="1400" dirty="0">
                <a:latin typeface="Heebo" pitchFamily="34" charset="0"/>
                <a:ea typeface="Heebo" pitchFamily="34" charset="-122"/>
                <a:cs typeface="Heebo" pitchFamily="34" charset="-120"/>
              </a:rPr>
              <a:t>Verify that all the contingent liabilities cases are included in that list and are correctly valued.</a:t>
            </a:r>
            <a:endParaRPr lang="en-US" sz="1400" dirty="0"/>
          </a:p>
        </p:txBody>
      </p:sp>
      <p:sp>
        <p:nvSpPr>
          <p:cNvPr id="11" name="Text 8"/>
          <p:cNvSpPr/>
          <p:nvPr/>
        </p:nvSpPr>
        <p:spPr>
          <a:xfrm>
            <a:off x="7587377" y="5649158"/>
            <a:ext cx="6067782" cy="580549"/>
          </a:xfrm>
          <a:prstGeom prst="rect">
            <a:avLst/>
          </a:prstGeom>
          <a:noFill/>
          <a:ln/>
        </p:spPr>
        <p:txBody>
          <a:bodyPr wrap="square" lIns="0" tIns="0" rIns="0" bIns="0" rtlCol="0" anchor="t"/>
          <a:lstStyle/>
          <a:p>
            <a:pPr marL="342900" indent="-342900" algn="just">
              <a:lnSpc>
                <a:spcPts val="2250"/>
              </a:lnSpc>
              <a:buSzPct val="100000"/>
              <a:buChar char="•"/>
            </a:pPr>
            <a:r>
              <a:rPr lang="en-US" sz="1400" dirty="0">
                <a:latin typeface="Heebo" pitchFamily="34" charset="0"/>
                <a:ea typeface="Heebo" pitchFamily="34" charset="-122"/>
                <a:cs typeface="Heebo" pitchFamily="34" charset="-120"/>
              </a:rPr>
              <a:t>Obtain the representation from management that all contingent liabilities have been disclosed.</a:t>
            </a:r>
            <a:endParaRPr lang="en-US" sz="1400" dirty="0"/>
          </a:p>
        </p:txBody>
      </p:sp>
      <p:sp>
        <p:nvSpPr>
          <p:cNvPr id="12" name="Text 9"/>
          <p:cNvSpPr/>
          <p:nvPr/>
        </p:nvSpPr>
        <p:spPr>
          <a:xfrm>
            <a:off x="7587377" y="6293167"/>
            <a:ext cx="6067782" cy="580549"/>
          </a:xfrm>
          <a:prstGeom prst="rect">
            <a:avLst/>
          </a:prstGeom>
          <a:noFill/>
          <a:ln/>
        </p:spPr>
        <p:txBody>
          <a:bodyPr wrap="square" lIns="0" tIns="0" rIns="0" bIns="0" rtlCol="0" anchor="t"/>
          <a:lstStyle/>
          <a:p>
            <a:pPr marL="342900" indent="-342900" algn="just">
              <a:lnSpc>
                <a:spcPts val="2250"/>
              </a:lnSpc>
              <a:buSzPct val="100000"/>
              <a:buChar char="•"/>
            </a:pPr>
            <a:r>
              <a:rPr lang="en-US" sz="1400" dirty="0">
                <a:latin typeface="Heebo" pitchFamily="34" charset="0"/>
                <a:ea typeface="Heebo" pitchFamily="34" charset="-122"/>
                <a:cs typeface="Heebo" pitchFamily="34" charset="-120"/>
              </a:rPr>
              <a:t>In case of verification, if it appears that bank loss is clear, identified and not disputed, recommend for accounting of the liability for the same.</a:t>
            </a:r>
            <a:endParaRPr lang="en-US" sz="140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638294"/>
            <a:ext cx="6380202" cy="566976"/>
          </a:xfrm>
          <a:prstGeom prst="rect">
            <a:avLst/>
          </a:prstGeom>
          <a:noFill/>
          <a:ln/>
        </p:spPr>
        <p:txBody>
          <a:bodyPr wrap="none" lIns="0" tIns="0" rIns="0" bIns="0" rtlCol="0" anchor="t"/>
          <a:lstStyle/>
          <a:p>
            <a:pPr marL="0" indent="0">
              <a:lnSpc>
                <a:spcPts val="4450"/>
              </a:lnSpc>
              <a:buNone/>
            </a:pPr>
            <a:r>
              <a:rPr lang="en-US" sz="3550" dirty="0">
                <a:solidFill>
                  <a:srgbClr val="152D47"/>
                </a:solidFill>
                <a:latin typeface="Crimson Pro Semi Bold" pitchFamily="34" charset="0"/>
                <a:ea typeface="Crimson Pro Semi Bold" pitchFamily="34" charset="-122"/>
                <a:cs typeface="Crimson Pro Semi Bold" pitchFamily="34" charset="-120"/>
              </a:rPr>
              <a:t>III – PROFIT AND LOSS ACCOUNT</a:t>
            </a:r>
            <a:endParaRPr lang="en-US" sz="3550" dirty="0"/>
          </a:p>
        </p:txBody>
      </p:sp>
      <p:pic>
        <p:nvPicPr>
          <p:cNvPr id="3" name="Image 0" descr="preencoded.png"/>
          <p:cNvPicPr>
            <a:picLocks noChangeAspect="1"/>
          </p:cNvPicPr>
          <p:nvPr/>
        </p:nvPicPr>
        <p:blipFill>
          <a:blip r:embed="rId3"/>
          <a:stretch>
            <a:fillRect/>
          </a:stretch>
        </p:blipFill>
        <p:spPr>
          <a:xfrm>
            <a:off x="793790" y="1568172"/>
            <a:ext cx="907256" cy="3086338"/>
          </a:xfrm>
          <a:prstGeom prst="rect">
            <a:avLst/>
          </a:prstGeom>
        </p:spPr>
      </p:pic>
      <p:sp>
        <p:nvSpPr>
          <p:cNvPr id="4" name="Text 1"/>
          <p:cNvSpPr/>
          <p:nvPr/>
        </p:nvSpPr>
        <p:spPr>
          <a:xfrm>
            <a:off x="1973223" y="1749623"/>
            <a:ext cx="4892397" cy="283488"/>
          </a:xfrm>
          <a:prstGeom prst="rect">
            <a:avLst/>
          </a:prstGeom>
          <a:noFill/>
          <a:ln/>
        </p:spPr>
        <p:txBody>
          <a:bodyPr wrap="none" lIns="0" tIns="0" rIns="0" bIns="0" rtlCol="0" anchor="t"/>
          <a:lstStyle/>
          <a:p>
            <a:pPr marL="0" indent="0" algn="l">
              <a:lnSpc>
                <a:spcPts val="2200"/>
              </a:lnSpc>
              <a:buNone/>
            </a:pPr>
            <a:r>
              <a:rPr lang="en-US" sz="2400" b="1" dirty="0">
                <a:solidFill>
                  <a:srgbClr val="4C4C4D"/>
                </a:solidFill>
                <a:latin typeface="Crimson Pro Semi Bold" pitchFamily="34" charset="0"/>
                <a:ea typeface="Crimson Pro Semi Bold" pitchFamily="34" charset="-122"/>
                <a:cs typeface="Crimson Pro Semi Bold" pitchFamily="34" charset="-120"/>
              </a:rPr>
              <a:t>(a) Interest/Discount/Commission/Fees Verification</a:t>
            </a:r>
            <a:endParaRPr lang="en-US" sz="2400" b="1" dirty="0"/>
          </a:p>
        </p:txBody>
      </p:sp>
      <p:sp>
        <p:nvSpPr>
          <p:cNvPr id="5" name="Text 2"/>
          <p:cNvSpPr/>
          <p:nvPr/>
        </p:nvSpPr>
        <p:spPr>
          <a:xfrm>
            <a:off x="1973223" y="2141934"/>
            <a:ext cx="11863387" cy="290274"/>
          </a:xfrm>
          <a:prstGeom prst="rect">
            <a:avLst/>
          </a:prstGeom>
          <a:noFill/>
          <a:ln/>
        </p:spPr>
        <p:txBody>
          <a:bodyPr wrap="none" lIns="0" tIns="0" rIns="0" bIns="0" rtlCol="0" anchor="t"/>
          <a:lstStyle/>
          <a:p>
            <a:pPr marL="0" indent="0" algn="just">
              <a:lnSpc>
                <a:spcPts val="2250"/>
              </a:lnSpc>
              <a:buNone/>
            </a:pPr>
            <a:r>
              <a:rPr lang="en-US" sz="1400" b="1" dirty="0">
                <a:solidFill>
                  <a:srgbClr val="FF0000"/>
                </a:solidFill>
                <a:latin typeface="Heebo" pitchFamily="34" charset="0"/>
                <a:ea typeface="Heebo" pitchFamily="34" charset="-122"/>
                <a:cs typeface="Heebo" pitchFamily="34" charset="-120"/>
              </a:rPr>
              <a:t>Has the test checking of interest/discount/ commission/ fees etc. revealed excess/short credit of a material amount? If so, give details thereof.</a:t>
            </a:r>
            <a:endParaRPr lang="en-US" sz="1400" b="1" dirty="0">
              <a:solidFill>
                <a:srgbClr val="FF0000"/>
              </a:solidFill>
            </a:endParaRPr>
          </a:p>
        </p:txBody>
      </p:sp>
      <p:sp>
        <p:nvSpPr>
          <p:cNvPr id="6" name="Text 3"/>
          <p:cNvSpPr/>
          <p:nvPr/>
        </p:nvSpPr>
        <p:spPr>
          <a:xfrm>
            <a:off x="1973223" y="2541032"/>
            <a:ext cx="11863387" cy="580549"/>
          </a:xfrm>
          <a:prstGeom prst="rect">
            <a:avLst/>
          </a:prstGeom>
          <a:noFill/>
          <a:ln/>
        </p:spPr>
        <p:txBody>
          <a:bodyPr wrap="square" lIns="0" tIns="0" rIns="0" bIns="0" rtlCol="0" anchor="t"/>
          <a:lstStyle/>
          <a:p>
            <a:pPr marL="342900" indent="-342900">
              <a:lnSpc>
                <a:spcPts val="2250"/>
              </a:lnSpc>
              <a:buSzPct val="100000"/>
              <a:buChar char="•"/>
            </a:pPr>
            <a:r>
              <a:rPr lang="en-US" sz="1400" dirty="0">
                <a:solidFill>
                  <a:srgbClr val="4C4C4D"/>
                </a:solidFill>
                <a:latin typeface="Heebo" pitchFamily="34" charset="0"/>
                <a:ea typeface="Heebo" pitchFamily="34" charset="-122"/>
                <a:cs typeface="Heebo" pitchFamily="34" charset="-120"/>
              </a:rPr>
              <a:t>Verify whether there is a system to find out the discrepancies in interest/discount and timely adjustment for the same are being done as per prescribed guidelines.</a:t>
            </a:r>
            <a:endParaRPr lang="en-US" sz="1400" dirty="0"/>
          </a:p>
        </p:txBody>
      </p:sp>
      <p:sp>
        <p:nvSpPr>
          <p:cNvPr id="7" name="Text 4"/>
          <p:cNvSpPr/>
          <p:nvPr/>
        </p:nvSpPr>
        <p:spPr>
          <a:xfrm>
            <a:off x="1973223" y="3185041"/>
            <a:ext cx="11863387" cy="290274"/>
          </a:xfrm>
          <a:prstGeom prst="rect">
            <a:avLst/>
          </a:prstGeom>
          <a:noFill/>
          <a:ln/>
        </p:spPr>
        <p:txBody>
          <a:bodyPr wrap="none" lIns="0" tIns="0" rIns="0" bIns="0" rtlCol="0" anchor="t"/>
          <a:lstStyle/>
          <a:p>
            <a:pPr marL="342900" indent="-342900">
              <a:lnSpc>
                <a:spcPts val="2250"/>
              </a:lnSpc>
              <a:buSzPct val="100000"/>
              <a:buChar char="•"/>
            </a:pPr>
            <a:r>
              <a:rPr lang="en-US" sz="1400" dirty="0">
                <a:solidFill>
                  <a:srgbClr val="4C4C4D"/>
                </a:solidFill>
                <a:latin typeface="Heebo" pitchFamily="34" charset="0"/>
                <a:ea typeface="Heebo" pitchFamily="34" charset="-122"/>
                <a:cs typeface="Heebo" pitchFamily="34" charset="-120"/>
              </a:rPr>
              <a:t>Comment on any deviation</a:t>
            </a:r>
            <a:endParaRPr lang="en-US" sz="1400" dirty="0"/>
          </a:p>
        </p:txBody>
      </p:sp>
      <p:sp>
        <p:nvSpPr>
          <p:cNvPr id="8" name="Text 5"/>
          <p:cNvSpPr/>
          <p:nvPr/>
        </p:nvSpPr>
        <p:spPr>
          <a:xfrm>
            <a:off x="1973223" y="3538776"/>
            <a:ext cx="11863387" cy="580549"/>
          </a:xfrm>
          <a:prstGeom prst="rect">
            <a:avLst/>
          </a:prstGeom>
          <a:noFill/>
          <a:ln/>
        </p:spPr>
        <p:txBody>
          <a:bodyPr wrap="square" lIns="0" tIns="0" rIns="0" bIns="0" rtlCol="0" anchor="t"/>
          <a:lstStyle/>
          <a:p>
            <a:pPr marL="342900" indent="-342900">
              <a:lnSpc>
                <a:spcPts val="2250"/>
              </a:lnSpc>
              <a:buSzPct val="100000"/>
              <a:buChar char="•"/>
            </a:pPr>
            <a:r>
              <a:rPr lang="en-US" sz="1400" dirty="0">
                <a:solidFill>
                  <a:srgbClr val="4C4C4D"/>
                </a:solidFill>
                <a:latin typeface="Heebo" pitchFamily="34" charset="0"/>
                <a:ea typeface="Heebo" pitchFamily="34" charset="-122"/>
                <a:cs typeface="Heebo" pitchFamily="34" charset="-120"/>
              </a:rPr>
              <a:t>Verify revenue audit report/ concurrent audit reports/ internal audit reports -- Ensure all errors reported here relating to incomes have been corrected in accounts.</a:t>
            </a:r>
            <a:endParaRPr lang="en-US" sz="1400" dirty="0"/>
          </a:p>
        </p:txBody>
      </p:sp>
      <p:sp>
        <p:nvSpPr>
          <p:cNvPr id="9" name="Text 6"/>
          <p:cNvSpPr/>
          <p:nvPr/>
        </p:nvSpPr>
        <p:spPr>
          <a:xfrm>
            <a:off x="1973223" y="4182785"/>
            <a:ext cx="11863387" cy="290274"/>
          </a:xfrm>
          <a:prstGeom prst="rect">
            <a:avLst/>
          </a:prstGeom>
          <a:noFill/>
          <a:ln/>
        </p:spPr>
        <p:txBody>
          <a:bodyPr wrap="none" lIns="0" tIns="0" rIns="0" bIns="0" rtlCol="0" anchor="t"/>
          <a:lstStyle/>
          <a:p>
            <a:pPr marL="342900" indent="-342900">
              <a:lnSpc>
                <a:spcPts val="2250"/>
              </a:lnSpc>
              <a:buSzPct val="100000"/>
              <a:buChar char="•"/>
            </a:pPr>
            <a:r>
              <a:rPr lang="en-US" sz="1400" dirty="0">
                <a:solidFill>
                  <a:srgbClr val="4C4C4D"/>
                </a:solidFill>
                <a:latin typeface="Heebo" pitchFamily="34" charset="0"/>
                <a:ea typeface="Heebo" pitchFamily="34" charset="-122"/>
                <a:cs typeface="Heebo" pitchFamily="34" charset="-120"/>
              </a:rPr>
              <a:t>Comment on corrections that are pending and MOC should be recommended if required</a:t>
            </a:r>
            <a:endParaRPr lang="en-US" sz="1400" dirty="0"/>
          </a:p>
        </p:txBody>
      </p:sp>
      <p:pic>
        <p:nvPicPr>
          <p:cNvPr id="10" name="Image 1" descr="preencoded.png"/>
          <p:cNvPicPr>
            <a:picLocks noChangeAspect="1"/>
          </p:cNvPicPr>
          <p:nvPr/>
        </p:nvPicPr>
        <p:blipFill>
          <a:blip r:embed="rId4"/>
          <a:stretch>
            <a:fillRect/>
          </a:stretch>
        </p:blipFill>
        <p:spPr>
          <a:xfrm>
            <a:off x="793790" y="4654510"/>
            <a:ext cx="907256" cy="2442329"/>
          </a:xfrm>
          <a:prstGeom prst="rect">
            <a:avLst/>
          </a:prstGeom>
        </p:spPr>
      </p:pic>
      <p:sp>
        <p:nvSpPr>
          <p:cNvPr id="11" name="Text 7"/>
          <p:cNvSpPr/>
          <p:nvPr/>
        </p:nvSpPr>
        <p:spPr>
          <a:xfrm>
            <a:off x="1973223" y="4835962"/>
            <a:ext cx="2890004" cy="283488"/>
          </a:xfrm>
          <a:prstGeom prst="rect">
            <a:avLst/>
          </a:prstGeom>
          <a:noFill/>
          <a:ln/>
        </p:spPr>
        <p:txBody>
          <a:bodyPr wrap="none" lIns="0" tIns="0" rIns="0" bIns="0" rtlCol="0" anchor="t"/>
          <a:lstStyle/>
          <a:p>
            <a:pPr marL="0" indent="0" algn="l">
              <a:lnSpc>
                <a:spcPts val="2200"/>
              </a:lnSpc>
              <a:buNone/>
            </a:pPr>
            <a:r>
              <a:rPr lang="en-US" sz="2400" b="1" dirty="0">
                <a:solidFill>
                  <a:srgbClr val="4C4C4D"/>
                </a:solidFill>
                <a:latin typeface="Crimson Pro Semi Bold" pitchFamily="34" charset="0"/>
                <a:ea typeface="Crimson Pro Semi Bold" pitchFamily="34" charset="-122"/>
                <a:cs typeface="Crimson Pro Semi Bold" pitchFamily="34" charset="-120"/>
              </a:rPr>
              <a:t>(b) Income Recognition Norms</a:t>
            </a:r>
            <a:endParaRPr lang="en-US" sz="2400" b="1" dirty="0"/>
          </a:p>
        </p:txBody>
      </p:sp>
      <p:sp>
        <p:nvSpPr>
          <p:cNvPr id="12" name="Text 8"/>
          <p:cNvSpPr/>
          <p:nvPr/>
        </p:nvSpPr>
        <p:spPr>
          <a:xfrm>
            <a:off x="1973223" y="5228273"/>
            <a:ext cx="11863387" cy="580549"/>
          </a:xfrm>
          <a:prstGeom prst="rect">
            <a:avLst/>
          </a:prstGeom>
          <a:noFill/>
          <a:ln/>
        </p:spPr>
        <p:txBody>
          <a:bodyPr wrap="square" lIns="0" tIns="0" rIns="0" bIns="0" rtlCol="0" anchor="t"/>
          <a:lstStyle/>
          <a:p>
            <a:pPr marL="0" indent="0" algn="just">
              <a:lnSpc>
                <a:spcPts val="2250"/>
              </a:lnSpc>
              <a:buNone/>
            </a:pPr>
            <a:r>
              <a:rPr lang="en-US" sz="1400" b="1" dirty="0">
                <a:solidFill>
                  <a:srgbClr val="FF0000"/>
                </a:solidFill>
                <a:latin typeface="Heebo" pitchFamily="34" charset="0"/>
                <a:ea typeface="Heebo" pitchFamily="34" charset="-122"/>
                <a:cs typeface="Heebo" pitchFamily="34" charset="-120"/>
              </a:rPr>
              <a:t>Has the branch complied with the Income Recognition norms prescribed by R.B.I.? (The Auditor may refer to the instructions of the controlling authorities of the bank regarding charging of interest on non-performing assets).</a:t>
            </a:r>
            <a:endParaRPr lang="en-US" sz="1400" b="1" dirty="0">
              <a:solidFill>
                <a:srgbClr val="FF0000"/>
              </a:solidFill>
            </a:endParaRPr>
          </a:p>
        </p:txBody>
      </p:sp>
      <p:sp>
        <p:nvSpPr>
          <p:cNvPr id="13" name="Text 9"/>
          <p:cNvSpPr/>
          <p:nvPr/>
        </p:nvSpPr>
        <p:spPr>
          <a:xfrm>
            <a:off x="1973223" y="5917644"/>
            <a:ext cx="11863387" cy="290274"/>
          </a:xfrm>
          <a:prstGeom prst="rect">
            <a:avLst/>
          </a:prstGeom>
          <a:noFill/>
          <a:ln/>
        </p:spPr>
        <p:txBody>
          <a:bodyPr wrap="none" lIns="0" tIns="0" rIns="0" bIns="0" rtlCol="0" anchor="t"/>
          <a:lstStyle/>
          <a:p>
            <a:pPr marL="342900" indent="-342900">
              <a:lnSpc>
                <a:spcPts val="2250"/>
              </a:lnSpc>
              <a:buSzPct val="100000"/>
              <a:buChar char="•"/>
            </a:pPr>
            <a:r>
              <a:rPr lang="en-US" sz="1400" dirty="0">
                <a:solidFill>
                  <a:srgbClr val="4C4C4D"/>
                </a:solidFill>
                <a:latin typeface="Heebo" pitchFamily="34" charset="0"/>
                <a:ea typeface="Heebo" pitchFamily="34" charset="-122"/>
                <a:cs typeface="Heebo" pitchFamily="34" charset="-120"/>
              </a:rPr>
              <a:t>Refer to Master circular and bank guidelines for income recognition.</a:t>
            </a:r>
            <a:endParaRPr lang="en-US" sz="1400" dirty="0"/>
          </a:p>
        </p:txBody>
      </p:sp>
      <p:sp>
        <p:nvSpPr>
          <p:cNvPr id="14" name="Text 10"/>
          <p:cNvSpPr/>
          <p:nvPr/>
        </p:nvSpPr>
        <p:spPr>
          <a:xfrm>
            <a:off x="1973223" y="6271379"/>
            <a:ext cx="11863387" cy="290274"/>
          </a:xfrm>
          <a:prstGeom prst="rect">
            <a:avLst/>
          </a:prstGeom>
          <a:noFill/>
          <a:ln/>
        </p:spPr>
        <p:txBody>
          <a:bodyPr wrap="none" lIns="0" tIns="0" rIns="0" bIns="0" rtlCol="0" anchor="t"/>
          <a:lstStyle/>
          <a:p>
            <a:pPr marL="342900" indent="-342900">
              <a:lnSpc>
                <a:spcPts val="2250"/>
              </a:lnSpc>
              <a:buSzPct val="100000"/>
              <a:buChar char="•"/>
            </a:pPr>
            <a:r>
              <a:rPr lang="en-US" sz="1400" dirty="0">
                <a:solidFill>
                  <a:srgbClr val="4C4C4D"/>
                </a:solidFill>
                <a:latin typeface="Heebo" pitchFamily="34" charset="0"/>
                <a:ea typeface="Heebo" pitchFamily="34" charset="-122"/>
                <a:cs typeface="Heebo" pitchFamily="34" charset="-120"/>
              </a:rPr>
              <a:t>And also refer to instruction issued by the respective bank on charging and recognition of interest on NPA accounts.</a:t>
            </a:r>
            <a:endParaRPr lang="en-US" sz="1400" dirty="0"/>
          </a:p>
        </p:txBody>
      </p:sp>
      <p:sp>
        <p:nvSpPr>
          <p:cNvPr id="15" name="Text 11"/>
          <p:cNvSpPr/>
          <p:nvPr/>
        </p:nvSpPr>
        <p:spPr>
          <a:xfrm>
            <a:off x="1973223" y="6625114"/>
            <a:ext cx="11863387" cy="290274"/>
          </a:xfrm>
          <a:prstGeom prst="rect">
            <a:avLst/>
          </a:prstGeom>
          <a:noFill/>
          <a:ln/>
        </p:spPr>
        <p:txBody>
          <a:bodyPr wrap="none" lIns="0" tIns="0" rIns="0" bIns="0" rtlCol="0" anchor="t"/>
          <a:lstStyle/>
          <a:p>
            <a:pPr marL="342900" indent="-342900">
              <a:lnSpc>
                <a:spcPts val="2250"/>
              </a:lnSpc>
              <a:buSzPct val="100000"/>
              <a:buChar char="•"/>
            </a:pPr>
            <a:r>
              <a:rPr lang="en-US" sz="1400" dirty="0">
                <a:solidFill>
                  <a:srgbClr val="4C4C4D"/>
                </a:solidFill>
                <a:latin typeface="Heebo" pitchFamily="34" charset="0"/>
                <a:ea typeface="Heebo" pitchFamily="34" charset="-122"/>
                <a:cs typeface="Heebo" pitchFamily="34" charset="-120"/>
              </a:rPr>
              <a:t>Report if there is breach in the compliance of guidelines. In case MOC is required same should be recommended.</a:t>
            </a:r>
            <a:endParaRPr lang="en-US" sz="140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0932" y="621744"/>
            <a:ext cx="7152323" cy="635556"/>
          </a:xfrm>
          <a:prstGeom prst="rect">
            <a:avLst/>
          </a:prstGeom>
          <a:noFill/>
          <a:ln/>
        </p:spPr>
        <p:txBody>
          <a:bodyPr wrap="none" lIns="0" tIns="0" rIns="0" bIns="0" rtlCol="0" anchor="t"/>
          <a:lstStyle/>
          <a:p>
            <a:pPr marL="0" indent="0" algn="just">
              <a:lnSpc>
                <a:spcPts val="5000"/>
              </a:lnSpc>
              <a:buNone/>
            </a:pPr>
            <a:r>
              <a:rPr lang="en-US" sz="4000" dirty="0">
                <a:solidFill>
                  <a:srgbClr val="152D47"/>
                </a:solidFill>
                <a:latin typeface="Crimson Pro Semi Bold" pitchFamily="34" charset="0"/>
                <a:ea typeface="Crimson Pro Semi Bold" pitchFamily="34" charset="-122"/>
                <a:cs typeface="Crimson Pro Semi Bold" pitchFamily="34" charset="-120"/>
              </a:rPr>
              <a:t>III – PROFIT AND LOSS ACCOUNT</a:t>
            </a:r>
            <a:endParaRPr lang="en-US" sz="4000" dirty="0"/>
          </a:p>
        </p:txBody>
      </p:sp>
      <p:pic>
        <p:nvPicPr>
          <p:cNvPr id="3" name="Image 0" descr="preencoded.png"/>
          <p:cNvPicPr>
            <a:picLocks noChangeAspect="1"/>
          </p:cNvPicPr>
          <p:nvPr/>
        </p:nvPicPr>
        <p:blipFill>
          <a:blip r:embed="rId3"/>
          <a:stretch>
            <a:fillRect/>
          </a:stretch>
        </p:blipFill>
        <p:spPr>
          <a:xfrm>
            <a:off x="790932" y="1664018"/>
            <a:ext cx="508397" cy="508397"/>
          </a:xfrm>
          <a:prstGeom prst="rect">
            <a:avLst/>
          </a:prstGeom>
        </p:spPr>
      </p:pic>
      <p:sp>
        <p:nvSpPr>
          <p:cNvPr id="4" name="Text 1"/>
          <p:cNvSpPr/>
          <p:nvPr/>
        </p:nvSpPr>
        <p:spPr>
          <a:xfrm>
            <a:off x="790932" y="2375773"/>
            <a:ext cx="2542342" cy="317659"/>
          </a:xfrm>
          <a:prstGeom prst="rect">
            <a:avLst/>
          </a:prstGeom>
          <a:noFill/>
          <a:ln/>
        </p:spPr>
        <p:txBody>
          <a:bodyPr wrap="none" lIns="0" tIns="0" rIns="0" bIns="0" rtlCol="0" anchor="t"/>
          <a:lstStyle/>
          <a:p>
            <a:pPr marL="0" indent="0" algn="just">
              <a:lnSpc>
                <a:spcPts val="2500"/>
              </a:lnSpc>
              <a:buNone/>
            </a:pPr>
            <a:r>
              <a:rPr lang="en-US" sz="2800" dirty="0">
                <a:solidFill>
                  <a:srgbClr val="4C4C4D"/>
                </a:solidFill>
                <a:latin typeface="Crimson Pro Semi Bold" pitchFamily="34" charset="0"/>
                <a:ea typeface="Crimson Pro Semi Bold" pitchFamily="34" charset="-122"/>
                <a:cs typeface="Crimson Pro Semi Bold" pitchFamily="34" charset="-120"/>
              </a:rPr>
              <a:t>(c) Interest on Deposits</a:t>
            </a:r>
            <a:endParaRPr lang="en-US" sz="2800" dirty="0"/>
          </a:p>
        </p:txBody>
      </p:sp>
      <p:sp>
        <p:nvSpPr>
          <p:cNvPr id="5" name="Text 2"/>
          <p:cNvSpPr/>
          <p:nvPr/>
        </p:nvSpPr>
        <p:spPr>
          <a:xfrm>
            <a:off x="790932" y="2815352"/>
            <a:ext cx="6371749" cy="650558"/>
          </a:xfrm>
          <a:prstGeom prst="rect">
            <a:avLst/>
          </a:prstGeom>
          <a:noFill/>
          <a:ln/>
        </p:spPr>
        <p:txBody>
          <a:bodyPr wrap="square" lIns="0" tIns="0" rIns="0" bIns="0" rtlCol="0" anchor="t"/>
          <a:lstStyle/>
          <a:p>
            <a:pPr marL="0" indent="0" algn="just">
              <a:lnSpc>
                <a:spcPts val="2550"/>
              </a:lnSpc>
              <a:buNone/>
            </a:pPr>
            <a:r>
              <a:rPr lang="en-US" sz="1600" b="1" dirty="0">
                <a:solidFill>
                  <a:srgbClr val="FF0000"/>
                </a:solidFill>
                <a:latin typeface="Heebo" pitchFamily="34" charset="0"/>
                <a:ea typeface="Heebo" pitchFamily="34" charset="-122"/>
                <a:cs typeface="Heebo" pitchFamily="34" charset="-120"/>
              </a:rPr>
              <a:t>Has the test check of interest on deposits revealed any excess/short debit of material amount? If so, give details thereof.</a:t>
            </a:r>
            <a:endParaRPr lang="en-US" sz="1600" b="1" dirty="0">
              <a:solidFill>
                <a:srgbClr val="FF0000"/>
              </a:solidFill>
            </a:endParaRPr>
          </a:p>
        </p:txBody>
      </p:sp>
      <p:sp>
        <p:nvSpPr>
          <p:cNvPr id="6" name="Text 3"/>
          <p:cNvSpPr/>
          <p:nvPr/>
        </p:nvSpPr>
        <p:spPr>
          <a:xfrm>
            <a:off x="790932" y="3913108"/>
            <a:ext cx="6371749" cy="975836"/>
          </a:xfrm>
          <a:prstGeom prst="rect">
            <a:avLst/>
          </a:prstGeom>
          <a:noFill/>
          <a:ln/>
        </p:spPr>
        <p:txBody>
          <a:bodyPr wrap="square" lIns="0" tIns="0" rIns="0" bIns="0" rtlCol="0" anchor="t"/>
          <a:lstStyle/>
          <a:p>
            <a:pPr marL="342900" indent="-342900" algn="just">
              <a:lnSpc>
                <a:spcPts val="2550"/>
              </a:lnSpc>
              <a:buSzPct val="100000"/>
              <a:buChar char="•"/>
            </a:pPr>
            <a:r>
              <a:rPr lang="en-US" sz="1600" dirty="0">
                <a:solidFill>
                  <a:srgbClr val="4C4C4D"/>
                </a:solidFill>
                <a:latin typeface="Heebo" pitchFamily="34" charset="0"/>
                <a:ea typeface="Heebo" pitchFamily="34" charset="-122"/>
                <a:cs typeface="Heebo" pitchFamily="34" charset="-120"/>
              </a:rPr>
              <a:t>Verify whether branch is having system of finding out the discrepancies in interest on deposits and timely adjustment for the same are being done as per prescribed guidelines.</a:t>
            </a:r>
            <a:endParaRPr lang="en-US" sz="1600" dirty="0"/>
          </a:p>
        </p:txBody>
      </p:sp>
      <p:sp>
        <p:nvSpPr>
          <p:cNvPr id="7" name="Text 4"/>
          <p:cNvSpPr/>
          <p:nvPr/>
        </p:nvSpPr>
        <p:spPr>
          <a:xfrm>
            <a:off x="790932" y="4960025"/>
            <a:ext cx="6371749" cy="325279"/>
          </a:xfrm>
          <a:prstGeom prst="rect">
            <a:avLst/>
          </a:prstGeom>
          <a:noFill/>
          <a:ln/>
        </p:spPr>
        <p:txBody>
          <a:bodyPr wrap="none" lIns="0" tIns="0" rIns="0" bIns="0" rtlCol="0" anchor="t"/>
          <a:lstStyle/>
          <a:p>
            <a:pPr marL="342900" indent="-342900" algn="just">
              <a:lnSpc>
                <a:spcPts val="2550"/>
              </a:lnSpc>
              <a:buSzPct val="100000"/>
              <a:buChar char="•"/>
            </a:pPr>
            <a:r>
              <a:rPr lang="en-US" sz="1600" dirty="0">
                <a:solidFill>
                  <a:srgbClr val="4C4C4D"/>
                </a:solidFill>
                <a:latin typeface="Heebo" pitchFamily="34" charset="0"/>
                <a:ea typeface="Heebo" pitchFamily="34" charset="-122"/>
                <a:cs typeface="Heebo" pitchFamily="34" charset="-120"/>
              </a:rPr>
              <a:t>Comment on any deviations identified</a:t>
            </a:r>
            <a:endParaRPr lang="en-US" sz="1600" dirty="0"/>
          </a:p>
        </p:txBody>
      </p:sp>
      <p:sp>
        <p:nvSpPr>
          <p:cNvPr id="8" name="Text 5"/>
          <p:cNvSpPr/>
          <p:nvPr/>
        </p:nvSpPr>
        <p:spPr>
          <a:xfrm>
            <a:off x="790932" y="5356384"/>
            <a:ext cx="6371749" cy="1301115"/>
          </a:xfrm>
          <a:prstGeom prst="rect">
            <a:avLst/>
          </a:prstGeom>
          <a:noFill/>
          <a:ln/>
        </p:spPr>
        <p:txBody>
          <a:bodyPr wrap="square" lIns="0" tIns="0" rIns="0" bIns="0" rtlCol="0" anchor="t"/>
          <a:lstStyle/>
          <a:p>
            <a:pPr marL="342900" indent="-342900" algn="just">
              <a:lnSpc>
                <a:spcPts val="2550"/>
              </a:lnSpc>
              <a:buSzPct val="100000"/>
              <a:buChar char="•"/>
            </a:pPr>
            <a:r>
              <a:rPr lang="en-US" sz="1600" dirty="0">
                <a:solidFill>
                  <a:srgbClr val="4C4C4D"/>
                </a:solidFill>
                <a:latin typeface="Heebo" pitchFamily="34" charset="0"/>
                <a:ea typeface="Heebo" pitchFamily="34" charset="-122"/>
                <a:cs typeface="Heebo" pitchFamily="34" charset="-120"/>
              </a:rPr>
              <a:t>Verify revenue audit report/ concurrent audit reports/ internal audit reports -- Ensure all errors reported in these reports relating to interest on deposits (excess/short debit) have been corrected in accounts.</a:t>
            </a:r>
            <a:endParaRPr lang="en-US" sz="1600" dirty="0"/>
          </a:p>
        </p:txBody>
      </p:sp>
      <p:sp>
        <p:nvSpPr>
          <p:cNvPr id="9" name="Text 6"/>
          <p:cNvSpPr/>
          <p:nvPr/>
        </p:nvSpPr>
        <p:spPr>
          <a:xfrm>
            <a:off x="790932" y="6728579"/>
            <a:ext cx="6371749" cy="650558"/>
          </a:xfrm>
          <a:prstGeom prst="rect">
            <a:avLst/>
          </a:prstGeom>
          <a:noFill/>
          <a:ln/>
        </p:spPr>
        <p:txBody>
          <a:bodyPr wrap="square" lIns="0" tIns="0" rIns="0" bIns="0" rtlCol="0" anchor="t"/>
          <a:lstStyle/>
          <a:p>
            <a:pPr marL="342900" indent="-342900" algn="just">
              <a:lnSpc>
                <a:spcPts val="2550"/>
              </a:lnSpc>
              <a:buSzPct val="100000"/>
              <a:buChar char="•"/>
            </a:pPr>
            <a:r>
              <a:rPr lang="en-US" sz="1600" dirty="0">
                <a:solidFill>
                  <a:srgbClr val="4C4C4D"/>
                </a:solidFill>
                <a:latin typeface="Heebo" pitchFamily="34" charset="0"/>
                <a:ea typeface="Heebo" pitchFamily="34" charset="-122"/>
                <a:cs typeface="Heebo" pitchFamily="34" charset="-120"/>
              </a:rPr>
              <a:t>Comment on corrections pending and MOC should be recommended if required.</a:t>
            </a:r>
            <a:endParaRPr lang="en-US" sz="1600" dirty="0"/>
          </a:p>
        </p:txBody>
      </p:sp>
      <p:pic>
        <p:nvPicPr>
          <p:cNvPr id="10" name="Image 1" descr="preencoded.png"/>
          <p:cNvPicPr>
            <a:picLocks noChangeAspect="1"/>
          </p:cNvPicPr>
          <p:nvPr/>
        </p:nvPicPr>
        <p:blipFill>
          <a:blip r:embed="rId4"/>
          <a:stretch>
            <a:fillRect/>
          </a:stretch>
        </p:blipFill>
        <p:spPr>
          <a:xfrm>
            <a:off x="7467719" y="1664018"/>
            <a:ext cx="508397" cy="508397"/>
          </a:xfrm>
          <a:prstGeom prst="rect">
            <a:avLst/>
          </a:prstGeom>
        </p:spPr>
      </p:pic>
      <p:sp>
        <p:nvSpPr>
          <p:cNvPr id="11" name="Text 7"/>
          <p:cNvSpPr/>
          <p:nvPr/>
        </p:nvSpPr>
        <p:spPr>
          <a:xfrm>
            <a:off x="7467719" y="2375773"/>
            <a:ext cx="4427458" cy="317659"/>
          </a:xfrm>
          <a:prstGeom prst="rect">
            <a:avLst/>
          </a:prstGeom>
          <a:noFill/>
          <a:ln/>
        </p:spPr>
        <p:txBody>
          <a:bodyPr wrap="none" lIns="0" tIns="0" rIns="0" bIns="0" rtlCol="0" anchor="t"/>
          <a:lstStyle/>
          <a:p>
            <a:pPr marL="0" indent="0" algn="just">
              <a:lnSpc>
                <a:spcPts val="2500"/>
              </a:lnSpc>
              <a:buNone/>
            </a:pPr>
            <a:r>
              <a:rPr lang="en-US" sz="2800" dirty="0">
                <a:solidFill>
                  <a:srgbClr val="4C4C4D"/>
                </a:solidFill>
                <a:latin typeface="Crimson Pro Semi Bold" pitchFamily="34" charset="0"/>
                <a:ea typeface="Crimson Pro Semi Bold" pitchFamily="34" charset="-122"/>
                <a:cs typeface="Crimson Pro Semi Bold" pitchFamily="34" charset="-120"/>
              </a:rPr>
              <a:t>(d) Interest on Overdue/Matured Deposits</a:t>
            </a:r>
            <a:endParaRPr lang="en-US" sz="2800" dirty="0"/>
          </a:p>
        </p:txBody>
      </p:sp>
      <p:sp>
        <p:nvSpPr>
          <p:cNvPr id="12" name="Text 8"/>
          <p:cNvSpPr/>
          <p:nvPr/>
        </p:nvSpPr>
        <p:spPr>
          <a:xfrm>
            <a:off x="7467719" y="2815352"/>
            <a:ext cx="6371749" cy="975836"/>
          </a:xfrm>
          <a:prstGeom prst="rect">
            <a:avLst/>
          </a:prstGeom>
          <a:noFill/>
          <a:ln/>
        </p:spPr>
        <p:txBody>
          <a:bodyPr wrap="square" lIns="0" tIns="0" rIns="0" bIns="0" rtlCol="0" anchor="t"/>
          <a:lstStyle/>
          <a:p>
            <a:pPr marL="0" indent="0" algn="just">
              <a:lnSpc>
                <a:spcPts val="2550"/>
              </a:lnSpc>
              <a:buNone/>
            </a:pPr>
            <a:r>
              <a:rPr lang="en-US" sz="1600" b="1" dirty="0">
                <a:solidFill>
                  <a:srgbClr val="FF0000"/>
                </a:solidFill>
                <a:latin typeface="Heebo" pitchFamily="34" charset="0"/>
                <a:ea typeface="Heebo" pitchFamily="34" charset="-122"/>
                <a:cs typeface="Heebo" pitchFamily="34" charset="-120"/>
              </a:rPr>
              <a:t>Does the bank have a system of estimating and providing interest accrued on overdue/matured/ unpaid/ unclaimed term deposits including in respect of deceased depositors?</a:t>
            </a:r>
            <a:endParaRPr lang="en-US" sz="1600" b="1" dirty="0">
              <a:solidFill>
                <a:srgbClr val="FF0000"/>
              </a:solidFill>
            </a:endParaRPr>
          </a:p>
        </p:txBody>
      </p:sp>
      <p:sp>
        <p:nvSpPr>
          <p:cNvPr id="13" name="Text 9"/>
          <p:cNvSpPr/>
          <p:nvPr/>
        </p:nvSpPr>
        <p:spPr>
          <a:xfrm>
            <a:off x="7467719" y="3913108"/>
            <a:ext cx="6371749" cy="325279"/>
          </a:xfrm>
          <a:prstGeom prst="rect">
            <a:avLst/>
          </a:prstGeom>
          <a:noFill/>
          <a:ln/>
        </p:spPr>
        <p:txBody>
          <a:bodyPr wrap="none" lIns="0" tIns="0" rIns="0" bIns="0" rtlCol="0" anchor="t"/>
          <a:lstStyle/>
          <a:p>
            <a:pPr marL="342900" indent="-342900" algn="just">
              <a:lnSpc>
                <a:spcPts val="2550"/>
              </a:lnSpc>
              <a:buSzPct val="100000"/>
              <a:buChar char="•"/>
            </a:pPr>
            <a:r>
              <a:rPr lang="en-US" sz="1600" dirty="0">
                <a:solidFill>
                  <a:srgbClr val="4C4C4D"/>
                </a:solidFill>
                <a:latin typeface="Heebo" pitchFamily="34" charset="0"/>
                <a:ea typeface="Heebo" pitchFamily="34" charset="-122"/>
                <a:cs typeface="Heebo" pitchFamily="34" charset="-120"/>
              </a:rPr>
              <a:t>Verify the bank accounting policy in this regard.</a:t>
            </a:r>
            <a:endParaRPr lang="en-US" sz="1600" dirty="0"/>
          </a:p>
        </p:txBody>
      </p:sp>
      <p:sp>
        <p:nvSpPr>
          <p:cNvPr id="14" name="Text 10"/>
          <p:cNvSpPr/>
          <p:nvPr/>
        </p:nvSpPr>
        <p:spPr>
          <a:xfrm>
            <a:off x="7467719" y="4309467"/>
            <a:ext cx="6371749" cy="325279"/>
          </a:xfrm>
          <a:prstGeom prst="rect">
            <a:avLst/>
          </a:prstGeom>
          <a:noFill/>
          <a:ln/>
        </p:spPr>
        <p:txBody>
          <a:bodyPr wrap="none" lIns="0" tIns="0" rIns="0" bIns="0" rtlCol="0" anchor="t"/>
          <a:lstStyle/>
          <a:p>
            <a:pPr marL="342900" indent="-342900" algn="just">
              <a:lnSpc>
                <a:spcPts val="2550"/>
              </a:lnSpc>
              <a:buSzPct val="100000"/>
              <a:buChar char="•"/>
            </a:pPr>
            <a:r>
              <a:rPr lang="en-US" sz="1600" dirty="0">
                <a:solidFill>
                  <a:srgbClr val="4C4C4D"/>
                </a:solidFill>
                <a:latin typeface="Heebo" pitchFamily="34" charset="0"/>
                <a:ea typeface="Heebo" pitchFamily="34" charset="-122"/>
                <a:cs typeface="Heebo" pitchFamily="34" charset="-120"/>
              </a:rPr>
              <a:t>Comment if this activity is to be done at HO</a:t>
            </a:r>
            <a:endParaRPr lang="en-US" sz="1600" dirty="0"/>
          </a:p>
        </p:txBody>
      </p:sp>
      <p:sp>
        <p:nvSpPr>
          <p:cNvPr id="15" name="Text 11"/>
          <p:cNvSpPr/>
          <p:nvPr/>
        </p:nvSpPr>
        <p:spPr>
          <a:xfrm>
            <a:off x="7467719" y="4705826"/>
            <a:ext cx="6371749" cy="1301115"/>
          </a:xfrm>
          <a:prstGeom prst="rect">
            <a:avLst/>
          </a:prstGeom>
          <a:noFill/>
          <a:ln/>
        </p:spPr>
        <p:txBody>
          <a:bodyPr wrap="square" lIns="0" tIns="0" rIns="0" bIns="0" rtlCol="0" anchor="t"/>
          <a:lstStyle/>
          <a:p>
            <a:pPr marL="342900" indent="-342900" algn="just">
              <a:lnSpc>
                <a:spcPts val="2550"/>
              </a:lnSpc>
              <a:buSzPct val="100000"/>
              <a:buChar char="•"/>
            </a:pPr>
            <a:r>
              <a:rPr lang="en-US" sz="1600" dirty="0">
                <a:solidFill>
                  <a:srgbClr val="4C4C4D"/>
                </a:solidFill>
                <a:latin typeface="Heebo" pitchFamily="34" charset="0"/>
                <a:ea typeface="Heebo" pitchFamily="34" charset="-122"/>
                <a:cs typeface="Heebo" pitchFamily="34" charset="-120"/>
              </a:rPr>
              <a:t>Verify the basis of making provision of interest on overdue/matured deposits, in case, interest on overdue deposits is being accounted for at branch. It should be as per bank prescribed policy</a:t>
            </a:r>
            <a:endParaRPr lang="en-US" sz="160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3" name="Text 0"/>
          <p:cNvSpPr/>
          <p:nvPr/>
        </p:nvSpPr>
        <p:spPr>
          <a:xfrm>
            <a:off x="2534455" y="1299359"/>
            <a:ext cx="5670590" cy="708779"/>
          </a:xfrm>
          <a:prstGeom prst="rect">
            <a:avLst/>
          </a:prstGeom>
          <a:noFill/>
          <a:ln/>
        </p:spPr>
        <p:txBody>
          <a:bodyPr wrap="none" lIns="0" tIns="0" rIns="0" bIns="0" rtlCol="0" anchor="t"/>
          <a:lstStyle/>
          <a:p>
            <a:pPr marL="0" indent="0" algn="ctr">
              <a:lnSpc>
                <a:spcPts val="5550"/>
              </a:lnSpc>
              <a:buNone/>
            </a:pPr>
            <a:r>
              <a:rPr lang="en-US" sz="4450" dirty="0">
                <a:solidFill>
                  <a:srgbClr val="152D47"/>
                </a:solidFill>
                <a:latin typeface="Crimson Pro Semi Bold" pitchFamily="34" charset="0"/>
                <a:ea typeface="Crimson Pro Semi Bold" pitchFamily="34" charset="-122"/>
                <a:cs typeface="Crimson Pro Semi Bold" pitchFamily="34" charset="-120"/>
              </a:rPr>
              <a:t>LFAR</a:t>
            </a:r>
            <a:endParaRPr lang="en-US" sz="4450" dirty="0"/>
          </a:p>
        </p:txBody>
      </p:sp>
      <p:sp>
        <p:nvSpPr>
          <p:cNvPr id="4" name="Shape 1"/>
          <p:cNvSpPr/>
          <p:nvPr/>
        </p:nvSpPr>
        <p:spPr>
          <a:xfrm>
            <a:off x="2534455" y="2603450"/>
            <a:ext cx="510302" cy="510302"/>
          </a:xfrm>
          <a:prstGeom prst="roundRect">
            <a:avLst>
              <a:gd name="adj" fmla="val 6667"/>
            </a:avLst>
          </a:prstGeom>
          <a:solidFill>
            <a:srgbClr val="F2EEEE"/>
          </a:solidFill>
          <a:ln/>
        </p:spPr>
      </p:sp>
      <p:sp>
        <p:nvSpPr>
          <p:cNvPr id="5" name="Text 2"/>
          <p:cNvSpPr/>
          <p:nvPr/>
        </p:nvSpPr>
        <p:spPr>
          <a:xfrm>
            <a:off x="2619525" y="2688461"/>
            <a:ext cx="340162" cy="425291"/>
          </a:xfrm>
          <a:prstGeom prst="rect">
            <a:avLst/>
          </a:prstGeom>
          <a:noFill/>
          <a:ln/>
        </p:spPr>
        <p:txBody>
          <a:bodyPr wrap="none" lIns="0" tIns="0" rIns="0" bIns="0" rtlCol="0" anchor="t"/>
          <a:lstStyle/>
          <a:p>
            <a:pPr marL="0" indent="0" algn="ctr">
              <a:lnSpc>
                <a:spcPts val="2650"/>
              </a:lnSpc>
              <a:buNone/>
            </a:pPr>
            <a:r>
              <a:rPr lang="en-US" sz="2650" dirty="0">
                <a:latin typeface="Crimson Pro Semi Bold" pitchFamily="34" charset="0"/>
              </a:rPr>
              <a:t>I</a:t>
            </a:r>
            <a:endParaRPr lang="en-US" sz="2650" dirty="0"/>
          </a:p>
        </p:txBody>
      </p:sp>
      <p:sp>
        <p:nvSpPr>
          <p:cNvPr id="6" name="Text 3"/>
          <p:cNvSpPr/>
          <p:nvPr/>
        </p:nvSpPr>
        <p:spPr>
          <a:xfrm>
            <a:off x="3271571" y="2681436"/>
            <a:ext cx="2835235" cy="354330"/>
          </a:xfrm>
          <a:prstGeom prst="rect">
            <a:avLst/>
          </a:prstGeom>
          <a:noFill/>
          <a:ln/>
        </p:spPr>
        <p:txBody>
          <a:bodyPr wrap="none" lIns="0" tIns="0" rIns="0" bIns="0" rtlCol="0" anchor="t"/>
          <a:lstStyle/>
          <a:p>
            <a:pPr>
              <a:lnSpc>
                <a:spcPts val="2850"/>
              </a:lnSpc>
            </a:pPr>
            <a:r>
              <a:rPr lang="en-US" sz="1750" dirty="0">
                <a:latin typeface="Heebo" pitchFamily="34" charset="0"/>
                <a:cs typeface="Heebo" pitchFamily="34" charset="-120"/>
              </a:rPr>
              <a:t>ASSETS</a:t>
            </a:r>
          </a:p>
        </p:txBody>
      </p:sp>
      <p:sp>
        <p:nvSpPr>
          <p:cNvPr id="7" name="Shape 4"/>
          <p:cNvSpPr/>
          <p:nvPr/>
        </p:nvSpPr>
        <p:spPr>
          <a:xfrm>
            <a:off x="2534455" y="3850868"/>
            <a:ext cx="510302" cy="510302"/>
          </a:xfrm>
          <a:prstGeom prst="roundRect">
            <a:avLst>
              <a:gd name="adj" fmla="val 6667"/>
            </a:avLst>
          </a:prstGeom>
          <a:solidFill>
            <a:srgbClr val="F2EEEE"/>
          </a:solidFill>
          <a:ln/>
        </p:spPr>
      </p:sp>
      <p:sp>
        <p:nvSpPr>
          <p:cNvPr id="8" name="Text 5"/>
          <p:cNvSpPr/>
          <p:nvPr/>
        </p:nvSpPr>
        <p:spPr>
          <a:xfrm>
            <a:off x="2619525" y="3949949"/>
            <a:ext cx="340162" cy="425291"/>
          </a:xfrm>
          <a:prstGeom prst="rect">
            <a:avLst/>
          </a:prstGeom>
          <a:noFill/>
          <a:ln/>
        </p:spPr>
        <p:txBody>
          <a:bodyPr wrap="none" lIns="0" tIns="0" rIns="0" bIns="0" rtlCol="0" anchor="t"/>
          <a:lstStyle/>
          <a:p>
            <a:pPr marL="0" indent="0" algn="ctr">
              <a:lnSpc>
                <a:spcPts val="2650"/>
              </a:lnSpc>
              <a:buNone/>
            </a:pPr>
            <a:r>
              <a:rPr lang="en-US" sz="2650" dirty="0">
                <a:latin typeface="Crimson Pro Semi Bold" pitchFamily="34" charset="0"/>
                <a:ea typeface="Crimson Pro Semi Bold" pitchFamily="34" charset="-122"/>
                <a:cs typeface="Crimson Pro Semi Bold" pitchFamily="34" charset="-120"/>
              </a:rPr>
              <a:t>II</a:t>
            </a:r>
            <a:endParaRPr lang="en-US" sz="2650" dirty="0"/>
          </a:p>
        </p:txBody>
      </p:sp>
      <p:sp>
        <p:nvSpPr>
          <p:cNvPr id="9" name="Text 6"/>
          <p:cNvSpPr/>
          <p:nvPr/>
        </p:nvSpPr>
        <p:spPr>
          <a:xfrm>
            <a:off x="3271570" y="3893373"/>
            <a:ext cx="6819305" cy="362903"/>
          </a:xfrm>
          <a:prstGeom prst="rect">
            <a:avLst/>
          </a:prstGeom>
          <a:noFill/>
          <a:ln/>
        </p:spPr>
        <p:txBody>
          <a:bodyPr wrap="none" lIns="0" tIns="0" rIns="0" bIns="0" rtlCol="0" anchor="t"/>
          <a:lstStyle/>
          <a:p>
            <a:pPr marL="0" indent="0">
              <a:lnSpc>
                <a:spcPts val="2850"/>
              </a:lnSpc>
              <a:buNone/>
            </a:pPr>
            <a:r>
              <a:rPr lang="en-US" sz="1750" dirty="0">
                <a:latin typeface="Heebo" pitchFamily="34" charset="0"/>
                <a:ea typeface="Heebo" pitchFamily="34" charset="-122"/>
                <a:cs typeface="Heebo" pitchFamily="34" charset="-120"/>
              </a:rPr>
              <a:t>LIABILITIES</a:t>
            </a:r>
          </a:p>
        </p:txBody>
      </p:sp>
      <p:sp>
        <p:nvSpPr>
          <p:cNvPr id="10" name="Shape 7"/>
          <p:cNvSpPr/>
          <p:nvPr/>
        </p:nvSpPr>
        <p:spPr>
          <a:xfrm>
            <a:off x="2534455" y="5098286"/>
            <a:ext cx="510302" cy="510302"/>
          </a:xfrm>
          <a:prstGeom prst="roundRect">
            <a:avLst>
              <a:gd name="adj" fmla="val 6667"/>
            </a:avLst>
          </a:prstGeom>
          <a:solidFill>
            <a:srgbClr val="F2EEEE"/>
          </a:solidFill>
          <a:ln/>
        </p:spPr>
      </p:sp>
      <p:sp>
        <p:nvSpPr>
          <p:cNvPr id="11" name="Text 8"/>
          <p:cNvSpPr/>
          <p:nvPr/>
        </p:nvSpPr>
        <p:spPr>
          <a:xfrm>
            <a:off x="2619525" y="5197367"/>
            <a:ext cx="340162" cy="425291"/>
          </a:xfrm>
          <a:prstGeom prst="rect">
            <a:avLst/>
          </a:prstGeom>
          <a:noFill/>
          <a:ln/>
        </p:spPr>
        <p:txBody>
          <a:bodyPr wrap="none" lIns="0" tIns="0" rIns="0" bIns="0" rtlCol="0" anchor="t"/>
          <a:lstStyle/>
          <a:p>
            <a:pPr marL="0" indent="0" algn="ctr">
              <a:lnSpc>
                <a:spcPts val="2650"/>
              </a:lnSpc>
              <a:buNone/>
            </a:pPr>
            <a:r>
              <a:rPr lang="en-US" sz="2650" dirty="0">
                <a:latin typeface="Crimson Pro Semi Bold" pitchFamily="34" charset="0"/>
                <a:ea typeface="Crimson Pro Semi Bold" pitchFamily="34" charset="-122"/>
                <a:cs typeface="Crimson Pro Semi Bold" pitchFamily="34" charset="-120"/>
              </a:rPr>
              <a:t>III</a:t>
            </a:r>
            <a:endParaRPr lang="en-US" sz="2650" dirty="0"/>
          </a:p>
        </p:txBody>
      </p:sp>
      <p:sp>
        <p:nvSpPr>
          <p:cNvPr id="12" name="Text 9"/>
          <p:cNvSpPr/>
          <p:nvPr/>
        </p:nvSpPr>
        <p:spPr>
          <a:xfrm>
            <a:off x="3271571" y="5140791"/>
            <a:ext cx="6819305" cy="362903"/>
          </a:xfrm>
          <a:prstGeom prst="rect">
            <a:avLst/>
          </a:prstGeom>
          <a:noFill/>
          <a:ln/>
        </p:spPr>
        <p:txBody>
          <a:bodyPr wrap="none" lIns="0" tIns="0" rIns="0" bIns="0" rtlCol="0" anchor="t"/>
          <a:lstStyle/>
          <a:p>
            <a:pPr>
              <a:lnSpc>
                <a:spcPts val="2850"/>
              </a:lnSpc>
            </a:pPr>
            <a:r>
              <a:rPr lang="en-IN" sz="1750" dirty="0">
                <a:latin typeface="Heebo" pitchFamily="34" charset="0"/>
                <a:cs typeface="Heebo" pitchFamily="34" charset="-120"/>
              </a:rPr>
              <a:t>PROFIT AND LOSS ACCOUNT</a:t>
            </a:r>
            <a:endParaRPr lang="en-US" sz="1750" dirty="0">
              <a:latin typeface="Heebo" pitchFamily="34" charset="0"/>
              <a:cs typeface="Heebo" pitchFamily="34" charset="-120"/>
            </a:endParaRPr>
          </a:p>
        </p:txBody>
      </p:sp>
      <p:sp>
        <p:nvSpPr>
          <p:cNvPr id="13" name="Shape 10"/>
          <p:cNvSpPr/>
          <p:nvPr/>
        </p:nvSpPr>
        <p:spPr>
          <a:xfrm>
            <a:off x="2534455" y="6345704"/>
            <a:ext cx="510302" cy="510302"/>
          </a:xfrm>
          <a:prstGeom prst="roundRect">
            <a:avLst>
              <a:gd name="adj" fmla="val 6667"/>
            </a:avLst>
          </a:prstGeom>
          <a:solidFill>
            <a:srgbClr val="F2EEEE"/>
          </a:solidFill>
          <a:ln/>
        </p:spPr>
      </p:sp>
      <p:sp>
        <p:nvSpPr>
          <p:cNvPr id="14" name="Text 11"/>
          <p:cNvSpPr/>
          <p:nvPr/>
        </p:nvSpPr>
        <p:spPr>
          <a:xfrm>
            <a:off x="2619525" y="6444785"/>
            <a:ext cx="340162" cy="425291"/>
          </a:xfrm>
          <a:prstGeom prst="rect">
            <a:avLst/>
          </a:prstGeom>
          <a:noFill/>
          <a:ln/>
        </p:spPr>
        <p:txBody>
          <a:bodyPr wrap="none" lIns="0" tIns="0" rIns="0" bIns="0" rtlCol="0" anchor="t"/>
          <a:lstStyle/>
          <a:p>
            <a:pPr marL="0" indent="0" algn="ctr">
              <a:lnSpc>
                <a:spcPts val="2650"/>
              </a:lnSpc>
              <a:buNone/>
            </a:pPr>
            <a:r>
              <a:rPr lang="en-US" sz="2650" dirty="0">
                <a:latin typeface="Crimson Pro Semi Bold" pitchFamily="34" charset="0"/>
              </a:rPr>
              <a:t>IV</a:t>
            </a:r>
            <a:endParaRPr lang="en-US" sz="2650" dirty="0"/>
          </a:p>
        </p:txBody>
      </p:sp>
      <p:sp>
        <p:nvSpPr>
          <p:cNvPr id="15" name="Text 12"/>
          <p:cNvSpPr/>
          <p:nvPr/>
        </p:nvSpPr>
        <p:spPr>
          <a:xfrm>
            <a:off x="3271571" y="6416656"/>
            <a:ext cx="6819305" cy="362903"/>
          </a:xfrm>
          <a:prstGeom prst="rect">
            <a:avLst/>
          </a:prstGeom>
          <a:noFill/>
          <a:ln/>
        </p:spPr>
        <p:txBody>
          <a:bodyPr wrap="none" lIns="0" tIns="0" rIns="0" bIns="0" rtlCol="0" anchor="t"/>
          <a:lstStyle/>
          <a:p>
            <a:pPr>
              <a:lnSpc>
                <a:spcPts val="2850"/>
              </a:lnSpc>
            </a:pPr>
            <a:r>
              <a:rPr lang="en-IN" sz="1750" dirty="0">
                <a:latin typeface="Heebo" pitchFamily="34" charset="0"/>
                <a:cs typeface="Heebo" pitchFamily="34" charset="-120"/>
              </a:rPr>
              <a:t>GENERAL</a:t>
            </a:r>
            <a:endParaRPr lang="en-US" sz="1750" dirty="0">
              <a:latin typeface="Heebo" pitchFamily="34" charset="0"/>
              <a:cs typeface="Heebo" pitchFamily="34" charset="-120"/>
            </a:endParaRPr>
          </a:p>
        </p:txBody>
      </p:sp>
      <p:grpSp>
        <p:nvGrpSpPr>
          <p:cNvPr id="16" name="Group 15">
            <a:extLst>
              <a:ext uri="{FF2B5EF4-FFF2-40B4-BE49-F238E27FC236}">
                <a16:creationId xmlns:a16="http://schemas.microsoft.com/office/drawing/2014/main" xmlns="" id="{E0A37F8E-52BA-80B9-BFF0-EA1A97930CB3}"/>
              </a:ext>
            </a:extLst>
          </p:cNvPr>
          <p:cNvGrpSpPr>
            <a:grpSpLocks/>
          </p:cNvGrpSpPr>
          <p:nvPr/>
        </p:nvGrpSpPr>
        <p:grpSpPr>
          <a:xfrm>
            <a:off x="1" y="1"/>
            <a:ext cx="3692525" cy="2869565"/>
            <a:chOff x="0" y="0"/>
            <a:chExt cx="3692525" cy="2869565"/>
          </a:xfrm>
        </p:grpSpPr>
        <p:sp>
          <p:nvSpPr>
            <p:cNvPr id="17" name="Graphic 7">
              <a:extLst>
                <a:ext uri="{FF2B5EF4-FFF2-40B4-BE49-F238E27FC236}">
                  <a16:creationId xmlns:a16="http://schemas.microsoft.com/office/drawing/2014/main" xmlns="" id="{EB49771A-46A5-539A-91BB-B66B89E280B5}"/>
                </a:ext>
              </a:extLst>
            </p:cNvPr>
            <p:cNvSpPr/>
            <p:nvPr/>
          </p:nvSpPr>
          <p:spPr>
            <a:xfrm>
              <a:off x="31" y="11"/>
              <a:ext cx="3692525" cy="2869565"/>
            </a:xfrm>
            <a:custGeom>
              <a:avLst/>
              <a:gdLst/>
              <a:ahLst/>
              <a:cxnLst/>
              <a:rect l="l" t="t" r="r" b="b"/>
              <a:pathLst>
                <a:path w="3692525" h="2869565">
                  <a:moveTo>
                    <a:pt x="1199553" y="1732229"/>
                  </a:moveTo>
                  <a:lnTo>
                    <a:pt x="600138" y="1099870"/>
                  </a:lnTo>
                  <a:lnTo>
                    <a:pt x="0" y="1668754"/>
                  </a:lnTo>
                  <a:lnTo>
                    <a:pt x="0" y="2869298"/>
                  </a:lnTo>
                  <a:lnTo>
                    <a:pt x="1199553" y="1732229"/>
                  </a:lnTo>
                  <a:close/>
                </a:path>
                <a:path w="3692525" h="2869565">
                  <a:moveTo>
                    <a:pt x="3691966" y="0"/>
                  </a:moveTo>
                  <a:lnTo>
                    <a:pt x="2311323" y="0"/>
                  </a:lnTo>
                  <a:lnTo>
                    <a:pt x="2296909" y="1099794"/>
                  </a:lnTo>
                  <a:lnTo>
                    <a:pt x="3691966" y="0"/>
                  </a:lnTo>
                  <a:close/>
                </a:path>
              </a:pathLst>
            </a:custGeom>
            <a:solidFill>
              <a:srgbClr val="0070C0"/>
            </a:solidFill>
          </p:spPr>
          <p:txBody>
            <a:bodyPr wrap="square" lIns="0" tIns="0" rIns="0" bIns="0" rtlCol="0">
              <a:prstTxWarp prst="textNoShape">
                <a:avLst/>
              </a:prstTxWarp>
              <a:noAutofit/>
            </a:bodyPr>
            <a:lstStyle/>
            <a:p>
              <a:endParaRPr lang="en-IN"/>
            </a:p>
          </p:txBody>
        </p:sp>
        <p:sp>
          <p:nvSpPr>
            <p:cNvPr id="18" name="Graphic 8">
              <a:extLst>
                <a:ext uri="{FF2B5EF4-FFF2-40B4-BE49-F238E27FC236}">
                  <a16:creationId xmlns:a16="http://schemas.microsoft.com/office/drawing/2014/main" xmlns="" id="{9B33B079-58BB-08EB-3C55-7B1F71A2B50C}"/>
                </a:ext>
              </a:extLst>
            </p:cNvPr>
            <p:cNvSpPr/>
            <p:nvPr/>
          </p:nvSpPr>
          <p:spPr>
            <a:xfrm>
              <a:off x="0" y="0"/>
              <a:ext cx="2409825" cy="2038985"/>
            </a:xfrm>
            <a:custGeom>
              <a:avLst/>
              <a:gdLst/>
              <a:ahLst/>
              <a:cxnLst/>
              <a:rect l="l" t="t" r="r" b="b"/>
              <a:pathLst>
                <a:path w="2409825" h="2038985">
                  <a:moveTo>
                    <a:pt x="2409350" y="0"/>
                  </a:moveTo>
                  <a:lnTo>
                    <a:pt x="2337712" y="2038444"/>
                  </a:lnTo>
                  <a:lnTo>
                    <a:pt x="0" y="18625"/>
                  </a:lnTo>
                  <a:lnTo>
                    <a:pt x="101791" y="0"/>
                  </a:lnTo>
                  <a:lnTo>
                    <a:pt x="2409350" y="0"/>
                  </a:lnTo>
                  <a:close/>
                </a:path>
              </a:pathLst>
            </a:custGeom>
            <a:solidFill>
              <a:srgbClr val="002060"/>
            </a:solidFill>
          </p:spPr>
          <p:txBody>
            <a:bodyPr wrap="square" lIns="0" tIns="0" rIns="0" bIns="0" rtlCol="0">
              <a:prstTxWarp prst="textNoShape">
                <a:avLst/>
              </a:prstTxWarp>
              <a:noAutofit/>
            </a:bodyPr>
            <a:lstStyle/>
            <a:p>
              <a:endParaRPr lang="en-IN" dirty="0"/>
            </a:p>
          </p:txBody>
        </p:sp>
      </p:grpSp>
      <p:pic>
        <p:nvPicPr>
          <p:cNvPr id="1028" name="Picture 4" descr="Automated Branch Audit Tool | Assess &amp; Address Risk | Quest CE">
            <a:extLst>
              <a:ext uri="{FF2B5EF4-FFF2-40B4-BE49-F238E27FC236}">
                <a16:creationId xmlns:a16="http://schemas.microsoft.com/office/drawing/2014/main" xmlns="" id="{E106593B-9284-F8F4-67A0-A8B88B6C7175}"/>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350211" y="150111"/>
            <a:ext cx="5814215" cy="8134506"/>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9" name="Group 18">
            <a:extLst>
              <a:ext uri="{FF2B5EF4-FFF2-40B4-BE49-F238E27FC236}">
                <a16:creationId xmlns:a16="http://schemas.microsoft.com/office/drawing/2014/main" xmlns="" id="{F8E9C524-0E49-883F-0C50-FF872782C6A1}"/>
              </a:ext>
            </a:extLst>
          </p:cNvPr>
          <p:cNvGrpSpPr>
            <a:grpSpLocks/>
          </p:cNvGrpSpPr>
          <p:nvPr/>
        </p:nvGrpSpPr>
        <p:grpSpPr>
          <a:xfrm>
            <a:off x="4876800" y="5030242"/>
            <a:ext cx="9753600" cy="3254375"/>
            <a:chOff x="0" y="7"/>
            <a:chExt cx="9754205" cy="3425825"/>
          </a:xfrm>
        </p:grpSpPr>
        <p:sp>
          <p:nvSpPr>
            <p:cNvPr id="20" name="Graphic 2">
              <a:extLst>
                <a:ext uri="{FF2B5EF4-FFF2-40B4-BE49-F238E27FC236}">
                  <a16:creationId xmlns:a16="http://schemas.microsoft.com/office/drawing/2014/main" xmlns="" id="{64A2BB46-001C-3B20-5737-EF03F92FC130}"/>
                </a:ext>
              </a:extLst>
            </p:cNvPr>
            <p:cNvSpPr/>
            <p:nvPr/>
          </p:nvSpPr>
          <p:spPr>
            <a:xfrm>
              <a:off x="0" y="7"/>
              <a:ext cx="9753600" cy="3425825"/>
            </a:xfrm>
            <a:custGeom>
              <a:avLst/>
              <a:gdLst/>
              <a:ahLst/>
              <a:cxnLst/>
              <a:rect l="l" t="t" r="r" b="b"/>
              <a:pathLst>
                <a:path w="9753600" h="3425825">
                  <a:moveTo>
                    <a:pt x="9753587" y="2872803"/>
                  </a:moveTo>
                  <a:lnTo>
                    <a:pt x="9753473" y="0"/>
                  </a:lnTo>
                  <a:lnTo>
                    <a:pt x="8243227" y="1436408"/>
                  </a:lnTo>
                  <a:lnTo>
                    <a:pt x="9753448" y="2872803"/>
                  </a:lnTo>
                  <a:lnTo>
                    <a:pt x="8653132" y="2872803"/>
                  </a:lnTo>
                  <a:lnTo>
                    <a:pt x="8133512" y="2293924"/>
                  </a:lnTo>
                  <a:lnTo>
                    <a:pt x="7613891" y="2872803"/>
                  </a:lnTo>
                  <a:lnTo>
                    <a:pt x="0" y="2872803"/>
                  </a:lnTo>
                  <a:lnTo>
                    <a:pt x="0" y="3425253"/>
                  </a:lnTo>
                  <a:lnTo>
                    <a:pt x="9753587" y="3425253"/>
                  </a:lnTo>
                  <a:lnTo>
                    <a:pt x="9753587" y="2872803"/>
                  </a:lnTo>
                  <a:close/>
                </a:path>
              </a:pathLst>
            </a:custGeom>
            <a:solidFill>
              <a:srgbClr val="0070C0"/>
            </a:solidFill>
          </p:spPr>
          <p:txBody>
            <a:bodyPr wrap="square" lIns="0" tIns="0" rIns="0" bIns="0" rtlCol="0">
              <a:prstTxWarp prst="textNoShape">
                <a:avLst/>
              </a:prstTxWarp>
              <a:noAutofit/>
            </a:bodyPr>
            <a:lstStyle/>
            <a:p>
              <a:endParaRPr lang="en-IN" dirty="0"/>
            </a:p>
          </p:txBody>
        </p:sp>
        <p:sp>
          <p:nvSpPr>
            <p:cNvPr id="21" name="Graphic 3">
              <a:extLst>
                <a:ext uri="{FF2B5EF4-FFF2-40B4-BE49-F238E27FC236}">
                  <a16:creationId xmlns:a16="http://schemas.microsoft.com/office/drawing/2014/main" xmlns="" id="{348B2D80-1BC4-2CEB-233C-B9C15AC055BB}"/>
                </a:ext>
              </a:extLst>
            </p:cNvPr>
            <p:cNvSpPr/>
            <p:nvPr/>
          </p:nvSpPr>
          <p:spPr>
            <a:xfrm>
              <a:off x="8058120" y="1506951"/>
              <a:ext cx="1696085" cy="1918335"/>
            </a:xfrm>
            <a:custGeom>
              <a:avLst/>
              <a:gdLst/>
              <a:ahLst/>
              <a:cxnLst/>
              <a:rect l="l" t="t" r="r" b="b"/>
              <a:pathLst>
                <a:path w="1696085" h="1918335">
                  <a:moveTo>
                    <a:pt x="1688334" y="1885400"/>
                  </a:moveTo>
                  <a:lnTo>
                    <a:pt x="1498530" y="1918297"/>
                  </a:lnTo>
                  <a:lnTo>
                    <a:pt x="0" y="1918297"/>
                  </a:lnTo>
                  <a:lnTo>
                    <a:pt x="1695478" y="0"/>
                  </a:lnTo>
                  <a:lnTo>
                    <a:pt x="1695478" y="1738088"/>
                  </a:lnTo>
                  <a:lnTo>
                    <a:pt x="1688334" y="1885400"/>
                  </a:lnTo>
                  <a:close/>
                </a:path>
              </a:pathLst>
            </a:custGeom>
            <a:solidFill>
              <a:srgbClr val="002060"/>
            </a:solidFill>
          </p:spPr>
          <p:txBody>
            <a:bodyPr wrap="square" lIns="0" tIns="0" rIns="0" bIns="0" rtlCol="0">
              <a:prstTxWarp prst="textNoShape">
                <a:avLst/>
              </a:prstTxWarp>
              <a:noAutofit/>
            </a:bodyPr>
            <a:lstStyle/>
            <a:p>
              <a:endParaRPr lang="en-IN" dirty="0"/>
            </a:p>
          </p:txBody>
        </p:sp>
      </p:gr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930950"/>
            <a:ext cx="7976473" cy="708779"/>
          </a:xfrm>
          <a:prstGeom prst="rect">
            <a:avLst/>
          </a:prstGeom>
          <a:noFill/>
          <a:ln/>
        </p:spPr>
        <p:txBody>
          <a:bodyPr wrap="none" lIns="0" tIns="0" rIns="0" bIns="0" rtlCol="0" anchor="t"/>
          <a:lstStyle/>
          <a:p>
            <a:pPr marL="0" indent="0">
              <a:lnSpc>
                <a:spcPts val="5550"/>
              </a:lnSpc>
              <a:buNone/>
            </a:pPr>
            <a:r>
              <a:rPr lang="en-US" sz="4450" dirty="0">
                <a:solidFill>
                  <a:srgbClr val="152D47"/>
                </a:solidFill>
                <a:latin typeface="Crimson Pro Semi Bold" pitchFamily="34" charset="0"/>
                <a:ea typeface="Crimson Pro Semi Bold" pitchFamily="34" charset="-122"/>
                <a:cs typeface="Crimson Pro Semi Bold" pitchFamily="34" charset="-120"/>
              </a:rPr>
              <a:t>III – PROFIT AND LOSS ACCOUNT</a:t>
            </a:r>
            <a:endParaRPr lang="en-US" sz="4450" dirty="0"/>
          </a:p>
        </p:txBody>
      </p:sp>
      <p:sp>
        <p:nvSpPr>
          <p:cNvPr id="3" name="Text 1"/>
          <p:cNvSpPr/>
          <p:nvPr/>
        </p:nvSpPr>
        <p:spPr>
          <a:xfrm>
            <a:off x="1857256" y="2093357"/>
            <a:ext cx="2835235" cy="354330"/>
          </a:xfrm>
          <a:prstGeom prst="rect">
            <a:avLst/>
          </a:prstGeom>
          <a:noFill/>
          <a:ln/>
        </p:spPr>
        <p:txBody>
          <a:bodyPr wrap="none" lIns="0" tIns="0" rIns="0" bIns="0" rtlCol="0" anchor="t"/>
          <a:lstStyle/>
          <a:p>
            <a:pPr marL="0" indent="0" algn="r">
              <a:lnSpc>
                <a:spcPts val="2750"/>
              </a:lnSpc>
              <a:buNone/>
            </a:pPr>
            <a:r>
              <a:rPr lang="en-US" sz="2200" b="1" dirty="0">
                <a:solidFill>
                  <a:srgbClr val="4C4C4D"/>
                </a:solidFill>
                <a:latin typeface="Crimson Pro Semi Bold" pitchFamily="34" charset="0"/>
                <a:ea typeface="Crimson Pro Semi Bold" pitchFamily="34" charset="-122"/>
                <a:cs typeface="Crimson Pro Semi Bold" pitchFamily="34" charset="-120"/>
              </a:rPr>
              <a:t>(e) Divergent Trends</a:t>
            </a:r>
            <a:endParaRPr lang="en-US" sz="2200" b="1" dirty="0"/>
          </a:p>
        </p:txBody>
      </p:sp>
      <p:sp>
        <p:nvSpPr>
          <p:cNvPr id="4" name="Text 2"/>
          <p:cNvSpPr/>
          <p:nvPr/>
        </p:nvSpPr>
        <p:spPr>
          <a:xfrm>
            <a:off x="638978" y="2583775"/>
            <a:ext cx="4053514" cy="2540318"/>
          </a:xfrm>
          <a:prstGeom prst="rect">
            <a:avLst/>
          </a:prstGeom>
          <a:noFill/>
          <a:ln/>
        </p:spPr>
        <p:txBody>
          <a:bodyPr wrap="square" lIns="0" tIns="0" rIns="0" bIns="0" rtlCol="0" anchor="t"/>
          <a:lstStyle/>
          <a:p>
            <a:pPr marL="0" indent="0" algn="r">
              <a:lnSpc>
                <a:spcPts val="2850"/>
              </a:lnSpc>
              <a:buNone/>
            </a:pPr>
            <a:r>
              <a:rPr lang="en-US" sz="1750" b="1" dirty="0">
                <a:solidFill>
                  <a:srgbClr val="FF0000"/>
                </a:solidFill>
                <a:latin typeface="Heebo" pitchFamily="34" charset="0"/>
                <a:ea typeface="Heebo" pitchFamily="34" charset="-122"/>
                <a:cs typeface="Heebo" pitchFamily="34" charset="-120"/>
              </a:rPr>
              <a:t>Are there any divergent trends in major items of income and expenditure, in comparison with corresponding previous year, which are not satisfactorily explained by the branch? If so, the same may be reported.</a:t>
            </a:r>
            <a:endParaRPr lang="en-US" sz="1750" b="1" dirty="0">
              <a:solidFill>
                <a:srgbClr val="FF0000"/>
              </a:solidFill>
            </a:endParaRPr>
          </a:p>
        </p:txBody>
      </p:sp>
      <p:pic>
        <p:nvPicPr>
          <p:cNvPr id="5" name="Image 0" descr="preencoded.png"/>
          <p:cNvPicPr>
            <a:picLocks noChangeAspect="1"/>
          </p:cNvPicPr>
          <p:nvPr/>
        </p:nvPicPr>
        <p:blipFill>
          <a:blip r:embed="rId3"/>
          <a:stretch>
            <a:fillRect/>
          </a:stretch>
        </p:blipFill>
        <p:spPr>
          <a:xfrm>
            <a:off x="5032653" y="2104430"/>
            <a:ext cx="4564975" cy="4564975"/>
          </a:xfrm>
          <a:prstGeom prst="rect">
            <a:avLst/>
          </a:prstGeom>
        </p:spPr>
      </p:pic>
      <p:sp>
        <p:nvSpPr>
          <p:cNvPr id="6" name="Text 3"/>
          <p:cNvSpPr/>
          <p:nvPr/>
        </p:nvSpPr>
        <p:spPr>
          <a:xfrm>
            <a:off x="6015633" y="3044904"/>
            <a:ext cx="339328" cy="424220"/>
          </a:xfrm>
          <a:prstGeom prst="rect">
            <a:avLst/>
          </a:prstGeom>
          <a:noFill/>
          <a:ln/>
        </p:spPr>
        <p:txBody>
          <a:bodyPr wrap="none" lIns="0" tIns="0" rIns="0" bIns="0" rtlCol="0" anchor="t"/>
          <a:lstStyle/>
          <a:p>
            <a:pPr marL="0" indent="0">
              <a:lnSpc>
                <a:spcPts val="4250"/>
              </a:lnSpc>
              <a:buNone/>
            </a:pPr>
            <a:r>
              <a:rPr lang="en-US" sz="2650" dirty="0">
                <a:solidFill>
                  <a:srgbClr val="4C4C4D"/>
                </a:solidFill>
                <a:latin typeface="Crimson Pro Semi Bold" pitchFamily="34" charset="0"/>
                <a:ea typeface="Crimson Pro Semi Bold" pitchFamily="34" charset="-122"/>
                <a:cs typeface="Crimson Pro Semi Bold" pitchFamily="34" charset="-120"/>
              </a:rPr>
              <a:t>1</a:t>
            </a:r>
            <a:endParaRPr lang="en-US" sz="2650" dirty="0"/>
          </a:p>
        </p:txBody>
      </p:sp>
      <p:sp>
        <p:nvSpPr>
          <p:cNvPr id="7" name="Text 4"/>
          <p:cNvSpPr/>
          <p:nvPr/>
        </p:nvSpPr>
        <p:spPr>
          <a:xfrm>
            <a:off x="9937790" y="2274808"/>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C4C4D"/>
                </a:solidFill>
                <a:latin typeface="Crimson Pro Semi Bold" pitchFamily="34" charset="0"/>
                <a:ea typeface="Crimson Pro Semi Bold" pitchFamily="34" charset="-122"/>
                <a:cs typeface="Crimson Pro Semi Bold" pitchFamily="34" charset="-120"/>
              </a:rPr>
              <a:t>Comparative Study</a:t>
            </a:r>
            <a:endParaRPr lang="en-US" sz="2200" dirty="0"/>
          </a:p>
        </p:txBody>
      </p:sp>
      <p:sp>
        <p:nvSpPr>
          <p:cNvPr id="8" name="Text 5"/>
          <p:cNvSpPr/>
          <p:nvPr/>
        </p:nvSpPr>
        <p:spPr>
          <a:xfrm>
            <a:off x="9937790" y="2765227"/>
            <a:ext cx="3898821" cy="2177415"/>
          </a:xfrm>
          <a:prstGeom prst="rect">
            <a:avLst/>
          </a:prstGeom>
          <a:noFill/>
          <a:ln/>
        </p:spPr>
        <p:txBody>
          <a:bodyPr wrap="square" lIns="0" tIns="0" rIns="0" bIns="0" rtlCol="0" anchor="t"/>
          <a:lstStyle/>
          <a:p>
            <a:pPr marL="0" indent="0" algn="l">
              <a:lnSpc>
                <a:spcPts val="2850"/>
              </a:lnSpc>
              <a:buNone/>
            </a:pPr>
            <a:r>
              <a:rPr lang="en-US" sz="1750" dirty="0">
                <a:solidFill>
                  <a:srgbClr val="4C4C4D"/>
                </a:solidFill>
                <a:latin typeface="Heebo" pitchFamily="34" charset="0"/>
                <a:ea typeface="Heebo" pitchFamily="34" charset="-122"/>
                <a:cs typeface="Heebo" pitchFamily="34" charset="-120"/>
              </a:rPr>
              <a:t>Do comparative study of all major income and expenditure accounts figures with the previous year figures. Co-relate total interest paid to average deposits figures and total interest income to average loans figures.</a:t>
            </a:r>
            <a:endParaRPr lang="en-US" sz="1750" dirty="0"/>
          </a:p>
        </p:txBody>
      </p:sp>
      <p:pic>
        <p:nvPicPr>
          <p:cNvPr id="9" name="Image 1" descr="preencoded.png"/>
          <p:cNvPicPr>
            <a:picLocks noChangeAspect="1"/>
          </p:cNvPicPr>
          <p:nvPr/>
        </p:nvPicPr>
        <p:blipFill>
          <a:blip r:embed="rId4"/>
          <a:stretch>
            <a:fillRect/>
          </a:stretch>
        </p:blipFill>
        <p:spPr>
          <a:xfrm>
            <a:off x="5032653" y="2104430"/>
            <a:ext cx="4564975" cy="4564975"/>
          </a:xfrm>
          <a:prstGeom prst="rect">
            <a:avLst/>
          </a:prstGeom>
        </p:spPr>
      </p:pic>
      <p:sp>
        <p:nvSpPr>
          <p:cNvPr id="10" name="Text 6"/>
          <p:cNvSpPr/>
          <p:nvPr/>
        </p:nvSpPr>
        <p:spPr>
          <a:xfrm>
            <a:off x="8275201" y="3044904"/>
            <a:ext cx="339328" cy="424220"/>
          </a:xfrm>
          <a:prstGeom prst="rect">
            <a:avLst/>
          </a:prstGeom>
          <a:noFill/>
          <a:ln/>
        </p:spPr>
        <p:txBody>
          <a:bodyPr wrap="none" lIns="0" tIns="0" rIns="0" bIns="0" rtlCol="0" anchor="t"/>
          <a:lstStyle/>
          <a:p>
            <a:pPr marL="0" indent="0">
              <a:lnSpc>
                <a:spcPts val="4250"/>
              </a:lnSpc>
              <a:buNone/>
            </a:pPr>
            <a:r>
              <a:rPr lang="en-US" sz="2650" dirty="0">
                <a:solidFill>
                  <a:srgbClr val="4C4C4D"/>
                </a:solidFill>
                <a:latin typeface="Crimson Pro Semi Bold" pitchFamily="34" charset="0"/>
                <a:ea typeface="Crimson Pro Semi Bold" pitchFamily="34" charset="-122"/>
                <a:cs typeface="Crimson Pro Semi Bold" pitchFamily="34" charset="-120"/>
              </a:rPr>
              <a:t>2</a:t>
            </a:r>
            <a:endParaRPr lang="en-US" sz="2650" dirty="0"/>
          </a:p>
        </p:txBody>
      </p:sp>
      <p:sp>
        <p:nvSpPr>
          <p:cNvPr id="11" name="Text 7"/>
          <p:cNvSpPr/>
          <p:nvPr/>
        </p:nvSpPr>
        <p:spPr>
          <a:xfrm>
            <a:off x="9937790" y="5464254"/>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C4C4D"/>
                </a:solidFill>
                <a:latin typeface="Crimson Pro Semi Bold" pitchFamily="34" charset="0"/>
                <a:ea typeface="Crimson Pro Semi Bold" pitchFamily="34" charset="-122"/>
                <a:cs typeface="Crimson Pro Semi Bold" pitchFamily="34" charset="-120"/>
              </a:rPr>
              <a:t>Comment on Trends</a:t>
            </a:r>
            <a:endParaRPr lang="en-US" sz="2200" dirty="0"/>
          </a:p>
        </p:txBody>
      </p:sp>
      <p:sp>
        <p:nvSpPr>
          <p:cNvPr id="12" name="Text 8"/>
          <p:cNvSpPr/>
          <p:nvPr/>
        </p:nvSpPr>
        <p:spPr>
          <a:xfrm>
            <a:off x="9937790" y="5954673"/>
            <a:ext cx="3898821" cy="725805"/>
          </a:xfrm>
          <a:prstGeom prst="rect">
            <a:avLst/>
          </a:prstGeom>
          <a:noFill/>
          <a:ln/>
        </p:spPr>
        <p:txBody>
          <a:bodyPr wrap="square" lIns="0" tIns="0" rIns="0" bIns="0" rtlCol="0" anchor="t"/>
          <a:lstStyle/>
          <a:p>
            <a:pPr marL="0" indent="0" algn="l">
              <a:lnSpc>
                <a:spcPts val="2850"/>
              </a:lnSpc>
              <a:buNone/>
            </a:pPr>
            <a:r>
              <a:rPr lang="en-US" sz="1750" dirty="0">
                <a:solidFill>
                  <a:srgbClr val="4C4C4D"/>
                </a:solidFill>
                <a:latin typeface="Heebo" pitchFamily="34" charset="0"/>
                <a:ea typeface="Heebo" pitchFamily="34" charset="-122"/>
                <a:cs typeface="Heebo" pitchFamily="34" charset="-120"/>
              </a:rPr>
              <a:t>Comment on any major divergent trend in figures is observed</a:t>
            </a:r>
            <a:endParaRPr lang="en-US" sz="1750" dirty="0"/>
          </a:p>
        </p:txBody>
      </p:sp>
      <p:pic>
        <p:nvPicPr>
          <p:cNvPr id="13" name="Image 2" descr="preencoded.png"/>
          <p:cNvPicPr>
            <a:picLocks noChangeAspect="1"/>
          </p:cNvPicPr>
          <p:nvPr/>
        </p:nvPicPr>
        <p:blipFill>
          <a:blip r:embed="rId5"/>
          <a:stretch>
            <a:fillRect/>
          </a:stretch>
        </p:blipFill>
        <p:spPr>
          <a:xfrm>
            <a:off x="5032653" y="2104430"/>
            <a:ext cx="4564975" cy="4564975"/>
          </a:xfrm>
          <a:prstGeom prst="rect">
            <a:avLst/>
          </a:prstGeom>
        </p:spPr>
      </p:pic>
      <p:sp>
        <p:nvSpPr>
          <p:cNvPr id="14" name="Text 9"/>
          <p:cNvSpPr/>
          <p:nvPr/>
        </p:nvSpPr>
        <p:spPr>
          <a:xfrm>
            <a:off x="8275201" y="5304473"/>
            <a:ext cx="339328" cy="424220"/>
          </a:xfrm>
          <a:prstGeom prst="rect">
            <a:avLst/>
          </a:prstGeom>
          <a:noFill/>
          <a:ln/>
        </p:spPr>
        <p:txBody>
          <a:bodyPr wrap="none" lIns="0" tIns="0" rIns="0" bIns="0" rtlCol="0" anchor="t"/>
          <a:lstStyle/>
          <a:p>
            <a:pPr marL="0" indent="0">
              <a:lnSpc>
                <a:spcPts val="4250"/>
              </a:lnSpc>
              <a:buNone/>
            </a:pPr>
            <a:r>
              <a:rPr lang="en-US" sz="2650" dirty="0">
                <a:solidFill>
                  <a:srgbClr val="4C4C4D"/>
                </a:solidFill>
                <a:latin typeface="Crimson Pro Semi Bold" pitchFamily="34" charset="0"/>
                <a:ea typeface="Crimson Pro Semi Bold" pitchFamily="34" charset="-122"/>
                <a:cs typeface="Crimson Pro Semi Bold" pitchFamily="34" charset="-120"/>
              </a:rPr>
              <a:t>3</a:t>
            </a:r>
            <a:endParaRPr lang="en-US" sz="2650" dirty="0"/>
          </a:p>
        </p:txBody>
      </p:sp>
      <p:sp>
        <p:nvSpPr>
          <p:cNvPr id="15" name="Text 10"/>
          <p:cNvSpPr/>
          <p:nvPr/>
        </p:nvSpPr>
        <p:spPr>
          <a:xfrm>
            <a:off x="1857256" y="5464254"/>
            <a:ext cx="2835235" cy="354330"/>
          </a:xfrm>
          <a:prstGeom prst="rect">
            <a:avLst/>
          </a:prstGeom>
          <a:noFill/>
          <a:ln/>
        </p:spPr>
        <p:txBody>
          <a:bodyPr wrap="none" lIns="0" tIns="0" rIns="0" bIns="0" rtlCol="0" anchor="t"/>
          <a:lstStyle/>
          <a:p>
            <a:pPr marL="0" indent="0" algn="r">
              <a:lnSpc>
                <a:spcPts val="2750"/>
              </a:lnSpc>
              <a:buNone/>
            </a:pPr>
            <a:r>
              <a:rPr lang="en-US" sz="2200" dirty="0">
                <a:solidFill>
                  <a:srgbClr val="4C4C4D"/>
                </a:solidFill>
                <a:latin typeface="Crimson Pro Semi Bold" pitchFamily="34" charset="0"/>
                <a:ea typeface="Crimson Pro Semi Bold" pitchFamily="34" charset="-122"/>
                <a:cs typeface="Crimson Pro Semi Bold" pitchFamily="34" charset="-120"/>
              </a:rPr>
              <a:t>Branch Explanation</a:t>
            </a:r>
            <a:endParaRPr lang="en-US" sz="2200" dirty="0"/>
          </a:p>
        </p:txBody>
      </p:sp>
      <p:sp>
        <p:nvSpPr>
          <p:cNvPr id="16" name="Text 11"/>
          <p:cNvSpPr/>
          <p:nvPr/>
        </p:nvSpPr>
        <p:spPr>
          <a:xfrm>
            <a:off x="793790" y="5954673"/>
            <a:ext cx="3898702" cy="725805"/>
          </a:xfrm>
          <a:prstGeom prst="rect">
            <a:avLst/>
          </a:prstGeom>
          <a:noFill/>
          <a:ln/>
        </p:spPr>
        <p:txBody>
          <a:bodyPr wrap="square" lIns="0" tIns="0" rIns="0" bIns="0" rtlCol="0" anchor="t"/>
          <a:lstStyle/>
          <a:p>
            <a:pPr marL="0" indent="0" algn="r">
              <a:lnSpc>
                <a:spcPts val="2850"/>
              </a:lnSpc>
              <a:buNone/>
            </a:pPr>
            <a:r>
              <a:rPr lang="en-US" sz="1750" dirty="0">
                <a:solidFill>
                  <a:srgbClr val="4C4C4D"/>
                </a:solidFill>
                <a:latin typeface="Heebo" pitchFamily="34" charset="0"/>
                <a:ea typeface="Heebo" pitchFamily="34" charset="-122"/>
                <a:cs typeface="Heebo" pitchFamily="34" charset="-120"/>
              </a:rPr>
              <a:t>Obtain appropriate justification from branch explaining the divergent trends</a:t>
            </a:r>
            <a:endParaRPr lang="en-US" sz="1750" dirty="0"/>
          </a:p>
        </p:txBody>
      </p:sp>
      <p:pic>
        <p:nvPicPr>
          <p:cNvPr id="17" name="Image 3" descr="preencoded.png"/>
          <p:cNvPicPr>
            <a:picLocks noChangeAspect="1"/>
          </p:cNvPicPr>
          <p:nvPr/>
        </p:nvPicPr>
        <p:blipFill>
          <a:blip r:embed="rId6"/>
          <a:stretch>
            <a:fillRect/>
          </a:stretch>
        </p:blipFill>
        <p:spPr>
          <a:xfrm>
            <a:off x="5032653" y="2104430"/>
            <a:ext cx="4564975" cy="4564975"/>
          </a:xfrm>
          <a:prstGeom prst="rect">
            <a:avLst/>
          </a:prstGeom>
        </p:spPr>
      </p:pic>
      <p:sp>
        <p:nvSpPr>
          <p:cNvPr id="18" name="Text 12"/>
          <p:cNvSpPr/>
          <p:nvPr/>
        </p:nvSpPr>
        <p:spPr>
          <a:xfrm>
            <a:off x="6015633" y="5304473"/>
            <a:ext cx="339328" cy="424220"/>
          </a:xfrm>
          <a:prstGeom prst="rect">
            <a:avLst/>
          </a:prstGeom>
          <a:noFill/>
          <a:ln/>
        </p:spPr>
        <p:txBody>
          <a:bodyPr wrap="none" lIns="0" tIns="0" rIns="0" bIns="0" rtlCol="0" anchor="t"/>
          <a:lstStyle/>
          <a:p>
            <a:pPr marL="0" indent="0">
              <a:lnSpc>
                <a:spcPts val="4250"/>
              </a:lnSpc>
              <a:buNone/>
            </a:pPr>
            <a:r>
              <a:rPr lang="en-US" sz="2650" dirty="0">
                <a:solidFill>
                  <a:srgbClr val="4C4C4D"/>
                </a:solidFill>
                <a:latin typeface="Crimson Pro Semi Bold" pitchFamily="34" charset="0"/>
                <a:ea typeface="Crimson Pro Semi Bold" pitchFamily="34" charset="-122"/>
                <a:cs typeface="Crimson Pro Semi Bold" pitchFamily="34" charset="-120"/>
              </a:rPr>
              <a:t>4</a:t>
            </a:r>
            <a:endParaRPr lang="en-US" sz="265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865227"/>
            <a:ext cx="11845409" cy="673418"/>
          </a:xfrm>
          <a:prstGeom prst="rect">
            <a:avLst/>
          </a:prstGeom>
          <a:noFill/>
          <a:ln/>
        </p:spPr>
        <p:txBody>
          <a:bodyPr wrap="none" lIns="0" tIns="0" rIns="0" bIns="0" rtlCol="0" anchor="t"/>
          <a:lstStyle/>
          <a:p>
            <a:pPr marL="0" indent="0" algn="just">
              <a:lnSpc>
                <a:spcPts val="5300"/>
              </a:lnSpc>
              <a:buNone/>
            </a:pPr>
            <a:r>
              <a:rPr lang="en-US" sz="4200" dirty="0">
                <a:solidFill>
                  <a:srgbClr val="152D47"/>
                </a:solidFill>
                <a:latin typeface="Crimson Pro Semi Bold" pitchFamily="34" charset="0"/>
                <a:ea typeface="Crimson Pro Semi Bold" pitchFamily="34" charset="-122"/>
                <a:cs typeface="Crimson Pro Semi Bold" pitchFamily="34" charset="-120"/>
              </a:rPr>
              <a:t>IV – GENERAL 1. GOLD/ BULLION / SECURITY ITEMS</a:t>
            </a:r>
            <a:endParaRPr lang="en-US" sz="4200" dirty="0"/>
          </a:p>
        </p:txBody>
      </p:sp>
      <p:sp>
        <p:nvSpPr>
          <p:cNvPr id="3" name="Shape 1"/>
          <p:cNvSpPr/>
          <p:nvPr/>
        </p:nvSpPr>
        <p:spPr>
          <a:xfrm>
            <a:off x="793790" y="2292668"/>
            <a:ext cx="6359843" cy="215384"/>
          </a:xfrm>
          <a:prstGeom prst="roundRect">
            <a:avLst>
              <a:gd name="adj" fmla="val 15007"/>
            </a:avLst>
          </a:prstGeom>
          <a:solidFill>
            <a:srgbClr val="F2EEEE"/>
          </a:solidFill>
          <a:ln/>
        </p:spPr>
      </p:sp>
      <p:sp>
        <p:nvSpPr>
          <p:cNvPr id="4" name="Text 2"/>
          <p:cNvSpPr/>
          <p:nvPr/>
        </p:nvSpPr>
        <p:spPr>
          <a:xfrm>
            <a:off x="793790" y="2831187"/>
            <a:ext cx="2693551" cy="336590"/>
          </a:xfrm>
          <a:prstGeom prst="rect">
            <a:avLst/>
          </a:prstGeom>
          <a:noFill/>
          <a:ln/>
        </p:spPr>
        <p:txBody>
          <a:bodyPr wrap="none" lIns="0" tIns="0" rIns="0" bIns="0" rtlCol="0" anchor="t"/>
          <a:lstStyle/>
          <a:p>
            <a:pPr marL="0" indent="0" algn="just">
              <a:lnSpc>
                <a:spcPts val="2650"/>
              </a:lnSpc>
              <a:buNone/>
            </a:pPr>
            <a:r>
              <a:rPr lang="en-US" sz="2800" b="1" dirty="0">
                <a:solidFill>
                  <a:srgbClr val="4C4C4D"/>
                </a:solidFill>
                <a:latin typeface="Crimson Pro Semi Bold" pitchFamily="34" charset="0"/>
                <a:ea typeface="Crimson Pro Semi Bold" pitchFamily="34" charset="-122"/>
                <a:cs typeface="Crimson Pro Semi Bold" pitchFamily="34" charset="-120"/>
              </a:rPr>
              <a:t>(a) Custody System</a:t>
            </a:r>
            <a:endParaRPr lang="en-US" sz="2800" b="1" dirty="0"/>
          </a:p>
        </p:txBody>
      </p:sp>
      <p:sp>
        <p:nvSpPr>
          <p:cNvPr id="5" name="Text 3"/>
          <p:cNvSpPr/>
          <p:nvPr/>
        </p:nvSpPr>
        <p:spPr>
          <a:xfrm>
            <a:off x="793790" y="3296960"/>
            <a:ext cx="6359843" cy="1034415"/>
          </a:xfrm>
          <a:prstGeom prst="rect">
            <a:avLst/>
          </a:prstGeom>
          <a:noFill/>
          <a:ln/>
        </p:spPr>
        <p:txBody>
          <a:bodyPr wrap="square" lIns="0" tIns="0" rIns="0" bIns="0" rtlCol="0" anchor="t"/>
          <a:lstStyle/>
          <a:p>
            <a:pPr marL="0" indent="0" algn="just">
              <a:lnSpc>
                <a:spcPts val="2700"/>
              </a:lnSpc>
              <a:buNone/>
            </a:pPr>
            <a:r>
              <a:rPr lang="en-US" sz="1650" b="1" dirty="0">
                <a:solidFill>
                  <a:srgbClr val="FF0000"/>
                </a:solidFill>
                <a:latin typeface="Heebo" pitchFamily="34" charset="0"/>
                <a:ea typeface="Heebo" pitchFamily="34" charset="-122"/>
                <a:cs typeface="Heebo" pitchFamily="34" charset="-120"/>
              </a:rPr>
              <a:t>Does the system ensure that gold/bullion is in effective joint custody of two or more officials, as per the instructions of the controlling authorities of the bank?</a:t>
            </a:r>
            <a:endParaRPr lang="en-US" sz="1650" b="1" dirty="0">
              <a:solidFill>
                <a:srgbClr val="FF0000"/>
              </a:solidFill>
            </a:endParaRPr>
          </a:p>
        </p:txBody>
      </p:sp>
      <p:sp>
        <p:nvSpPr>
          <p:cNvPr id="6" name="Text 4"/>
          <p:cNvSpPr/>
          <p:nvPr/>
        </p:nvSpPr>
        <p:spPr>
          <a:xfrm>
            <a:off x="793790" y="4460558"/>
            <a:ext cx="6359843" cy="344805"/>
          </a:xfrm>
          <a:prstGeom prst="rect">
            <a:avLst/>
          </a:prstGeom>
          <a:noFill/>
          <a:ln/>
        </p:spPr>
        <p:txBody>
          <a:bodyPr wrap="none" lIns="0" tIns="0" rIns="0" bIns="0" rtlCol="0" anchor="t"/>
          <a:lstStyle/>
          <a:p>
            <a:pPr marL="342900" indent="-342900" algn="just">
              <a:lnSpc>
                <a:spcPts val="2700"/>
              </a:lnSpc>
              <a:buSzPct val="100000"/>
              <a:buChar char="•"/>
            </a:pPr>
            <a:r>
              <a:rPr lang="en-US" sz="1650" dirty="0">
                <a:solidFill>
                  <a:srgbClr val="4C4C4D"/>
                </a:solidFill>
                <a:latin typeface="Heebo" pitchFamily="34" charset="0"/>
                <a:ea typeface="Heebo" pitchFamily="34" charset="-122"/>
                <a:cs typeface="Heebo" pitchFamily="34" charset="-120"/>
              </a:rPr>
              <a:t>Review policy of the bank on Gold and bullion custody</a:t>
            </a:r>
            <a:endParaRPr lang="en-US" sz="1650" dirty="0"/>
          </a:p>
        </p:txBody>
      </p:sp>
      <p:sp>
        <p:nvSpPr>
          <p:cNvPr id="7" name="Text 5"/>
          <p:cNvSpPr/>
          <p:nvPr/>
        </p:nvSpPr>
        <p:spPr>
          <a:xfrm>
            <a:off x="793790" y="4880729"/>
            <a:ext cx="6359843" cy="344805"/>
          </a:xfrm>
          <a:prstGeom prst="rect">
            <a:avLst/>
          </a:prstGeom>
          <a:noFill/>
          <a:ln/>
        </p:spPr>
        <p:txBody>
          <a:bodyPr wrap="none" lIns="0" tIns="0" rIns="0" bIns="0" rtlCol="0" anchor="t"/>
          <a:lstStyle/>
          <a:p>
            <a:pPr marL="342900" indent="-342900" algn="just">
              <a:lnSpc>
                <a:spcPts val="2700"/>
              </a:lnSpc>
              <a:buSzPct val="100000"/>
              <a:buChar char="•"/>
            </a:pPr>
            <a:r>
              <a:rPr lang="en-US" sz="1650" dirty="0">
                <a:solidFill>
                  <a:srgbClr val="4C4C4D"/>
                </a:solidFill>
                <a:latin typeface="Heebo" pitchFamily="34" charset="0"/>
                <a:ea typeface="Heebo" pitchFamily="34" charset="-122"/>
                <a:cs typeface="Heebo" pitchFamily="34" charset="-120"/>
              </a:rPr>
              <a:t>Ensure compliance</a:t>
            </a:r>
            <a:endParaRPr lang="en-US" sz="1650" dirty="0"/>
          </a:p>
        </p:txBody>
      </p:sp>
      <p:sp>
        <p:nvSpPr>
          <p:cNvPr id="8" name="Text 6"/>
          <p:cNvSpPr/>
          <p:nvPr/>
        </p:nvSpPr>
        <p:spPr>
          <a:xfrm>
            <a:off x="793790" y="5300901"/>
            <a:ext cx="6359843" cy="344805"/>
          </a:xfrm>
          <a:prstGeom prst="rect">
            <a:avLst/>
          </a:prstGeom>
          <a:noFill/>
          <a:ln/>
        </p:spPr>
        <p:txBody>
          <a:bodyPr wrap="none" lIns="0" tIns="0" rIns="0" bIns="0" rtlCol="0" anchor="t"/>
          <a:lstStyle/>
          <a:p>
            <a:pPr marL="342900" indent="-342900" algn="just">
              <a:lnSpc>
                <a:spcPts val="2700"/>
              </a:lnSpc>
              <a:buSzPct val="100000"/>
              <a:buChar char="•"/>
            </a:pPr>
            <a:r>
              <a:rPr lang="en-US" sz="1650" dirty="0">
                <a:solidFill>
                  <a:srgbClr val="4C4C4D"/>
                </a:solidFill>
                <a:latin typeface="Heebo" pitchFamily="34" charset="0"/>
                <a:ea typeface="Heebo" pitchFamily="34" charset="-122"/>
                <a:cs typeface="Heebo" pitchFamily="34" charset="-120"/>
              </a:rPr>
              <a:t>Verify Key register</a:t>
            </a:r>
            <a:endParaRPr lang="en-US" sz="1650" dirty="0"/>
          </a:p>
        </p:txBody>
      </p:sp>
      <p:sp>
        <p:nvSpPr>
          <p:cNvPr id="9" name="Shape 7"/>
          <p:cNvSpPr/>
          <p:nvPr/>
        </p:nvSpPr>
        <p:spPr>
          <a:xfrm>
            <a:off x="7476768" y="1969532"/>
            <a:ext cx="6359843" cy="215384"/>
          </a:xfrm>
          <a:prstGeom prst="roundRect">
            <a:avLst>
              <a:gd name="adj" fmla="val 15007"/>
            </a:avLst>
          </a:prstGeom>
          <a:solidFill>
            <a:srgbClr val="F2EEEE"/>
          </a:solidFill>
          <a:ln/>
        </p:spPr>
      </p:sp>
      <p:sp>
        <p:nvSpPr>
          <p:cNvPr id="10" name="Text 8"/>
          <p:cNvSpPr/>
          <p:nvPr/>
        </p:nvSpPr>
        <p:spPr>
          <a:xfrm>
            <a:off x="7476768" y="2508052"/>
            <a:ext cx="2693551" cy="336590"/>
          </a:xfrm>
          <a:prstGeom prst="rect">
            <a:avLst/>
          </a:prstGeom>
          <a:noFill/>
          <a:ln/>
        </p:spPr>
        <p:txBody>
          <a:bodyPr wrap="none" lIns="0" tIns="0" rIns="0" bIns="0" rtlCol="0" anchor="t"/>
          <a:lstStyle/>
          <a:p>
            <a:pPr marL="0" indent="0" algn="just">
              <a:lnSpc>
                <a:spcPts val="2650"/>
              </a:lnSpc>
              <a:buNone/>
            </a:pPr>
            <a:r>
              <a:rPr lang="en-US" sz="2800" b="1" dirty="0">
                <a:solidFill>
                  <a:srgbClr val="4C4C4D"/>
                </a:solidFill>
                <a:latin typeface="Crimson Pro Semi Bold" pitchFamily="34" charset="0"/>
                <a:ea typeface="Crimson Pro Semi Bold" pitchFamily="34" charset="-122"/>
                <a:cs typeface="Crimson Pro Semi Bold" pitchFamily="34" charset="-120"/>
              </a:rPr>
              <a:t>(b) Record Maintenance</a:t>
            </a:r>
            <a:endParaRPr lang="en-US" sz="2800" b="1" dirty="0"/>
          </a:p>
        </p:txBody>
      </p:sp>
      <p:sp>
        <p:nvSpPr>
          <p:cNvPr id="11" name="Text 9"/>
          <p:cNvSpPr/>
          <p:nvPr/>
        </p:nvSpPr>
        <p:spPr>
          <a:xfrm>
            <a:off x="7476768" y="2973824"/>
            <a:ext cx="6359843" cy="1724025"/>
          </a:xfrm>
          <a:prstGeom prst="rect">
            <a:avLst/>
          </a:prstGeom>
          <a:noFill/>
          <a:ln/>
        </p:spPr>
        <p:txBody>
          <a:bodyPr wrap="square" lIns="0" tIns="0" rIns="0" bIns="0" rtlCol="0" anchor="t"/>
          <a:lstStyle/>
          <a:p>
            <a:pPr marL="0" indent="0" algn="just">
              <a:lnSpc>
                <a:spcPts val="2700"/>
              </a:lnSpc>
              <a:buNone/>
            </a:pPr>
            <a:r>
              <a:rPr lang="en-US" sz="1650" b="1" dirty="0">
                <a:solidFill>
                  <a:srgbClr val="FF0000"/>
                </a:solidFill>
                <a:latin typeface="Heebo" pitchFamily="34" charset="0"/>
                <a:ea typeface="Heebo" pitchFamily="34" charset="-122"/>
                <a:cs typeface="Heebo" pitchFamily="34" charset="-120"/>
              </a:rPr>
              <a:t>Does the branch maintain adequate records for receipt, issues and balances of gold/bullion and updated regularly? Does the periodic verification reveal any excess/shortage of stocks as compared to book records and if any discrepancies observed have been promptly reported to controlling authorities of the bank?</a:t>
            </a:r>
            <a:endParaRPr lang="en-US" sz="1650" b="1" dirty="0">
              <a:solidFill>
                <a:srgbClr val="FF0000"/>
              </a:solidFill>
            </a:endParaRPr>
          </a:p>
        </p:txBody>
      </p:sp>
      <p:sp>
        <p:nvSpPr>
          <p:cNvPr id="12" name="Text 10"/>
          <p:cNvSpPr/>
          <p:nvPr/>
        </p:nvSpPr>
        <p:spPr>
          <a:xfrm>
            <a:off x="7476768" y="4827032"/>
            <a:ext cx="6359843" cy="344805"/>
          </a:xfrm>
          <a:prstGeom prst="rect">
            <a:avLst/>
          </a:prstGeom>
          <a:noFill/>
          <a:ln/>
        </p:spPr>
        <p:txBody>
          <a:bodyPr wrap="none" lIns="0" tIns="0" rIns="0" bIns="0" rtlCol="0" anchor="t"/>
          <a:lstStyle/>
          <a:p>
            <a:pPr marL="342900" indent="-342900" algn="just">
              <a:lnSpc>
                <a:spcPts val="2700"/>
              </a:lnSpc>
              <a:buSzPct val="100000"/>
              <a:buChar char="•"/>
            </a:pPr>
            <a:r>
              <a:rPr lang="en-US" sz="1650" dirty="0">
                <a:solidFill>
                  <a:srgbClr val="4C4C4D"/>
                </a:solidFill>
                <a:latin typeface="Heebo" pitchFamily="34" charset="0"/>
                <a:ea typeface="Heebo" pitchFamily="34" charset="-122"/>
                <a:cs typeface="Heebo" pitchFamily="34" charset="-120"/>
              </a:rPr>
              <a:t>Obtain register for such assets</a:t>
            </a:r>
            <a:endParaRPr lang="en-US" sz="1650" dirty="0"/>
          </a:p>
        </p:txBody>
      </p:sp>
      <p:sp>
        <p:nvSpPr>
          <p:cNvPr id="13" name="Text 11"/>
          <p:cNvSpPr/>
          <p:nvPr/>
        </p:nvSpPr>
        <p:spPr>
          <a:xfrm>
            <a:off x="7476768" y="5247203"/>
            <a:ext cx="6359843" cy="344805"/>
          </a:xfrm>
          <a:prstGeom prst="rect">
            <a:avLst/>
          </a:prstGeom>
          <a:noFill/>
          <a:ln/>
        </p:spPr>
        <p:txBody>
          <a:bodyPr wrap="none" lIns="0" tIns="0" rIns="0" bIns="0" rtlCol="0" anchor="t"/>
          <a:lstStyle/>
          <a:p>
            <a:pPr marL="342900" indent="-342900" algn="just">
              <a:lnSpc>
                <a:spcPts val="2700"/>
              </a:lnSpc>
              <a:buSzPct val="100000"/>
              <a:buChar char="•"/>
            </a:pPr>
            <a:r>
              <a:rPr lang="en-US" sz="1650" dirty="0">
                <a:solidFill>
                  <a:srgbClr val="4C4C4D"/>
                </a:solidFill>
                <a:latin typeface="Heebo" pitchFamily="34" charset="0"/>
                <a:ea typeface="Heebo" pitchFamily="34" charset="-122"/>
                <a:cs typeface="Heebo" pitchFamily="34" charset="-120"/>
              </a:rPr>
              <a:t>Obtain policy for verification</a:t>
            </a:r>
            <a:endParaRPr lang="en-US" sz="1650" dirty="0"/>
          </a:p>
        </p:txBody>
      </p:sp>
      <p:sp>
        <p:nvSpPr>
          <p:cNvPr id="14" name="Text 12"/>
          <p:cNvSpPr/>
          <p:nvPr/>
        </p:nvSpPr>
        <p:spPr>
          <a:xfrm>
            <a:off x="7476768" y="5667375"/>
            <a:ext cx="6359843" cy="689610"/>
          </a:xfrm>
          <a:prstGeom prst="rect">
            <a:avLst/>
          </a:prstGeom>
          <a:noFill/>
          <a:ln/>
        </p:spPr>
        <p:txBody>
          <a:bodyPr wrap="square" lIns="0" tIns="0" rIns="0" bIns="0" rtlCol="0" anchor="t"/>
          <a:lstStyle/>
          <a:p>
            <a:pPr marL="342900" indent="-342900" algn="just">
              <a:lnSpc>
                <a:spcPts val="2700"/>
              </a:lnSpc>
              <a:buSzPct val="100000"/>
              <a:buChar char="•"/>
            </a:pPr>
            <a:r>
              <a:rPr lang="en-US" sz="1650" dirty="0">
                <a:solidFill>
                  <a:srgbClr val="4C4C4D"/>
                </a:solidFill>
                <a:latin typeface="Heebo" pitchFamily="34" charset="0"/>
                <a:ea typeface="Heebo" pitchFamily="34" charset="-122"/>
                <a:cs typeface="Heebo" pitchFamily="34" charset="-120"/>
              </a:rPr>
              <a:t>Check and note down dates on which verification has been conducted and documented</a:t>
            </a:r>
            <a:endParaRPr lang="en-US" sz="1650" dirty="0"/>
          </a:p>
        </p:txBody>
      </p:sp>
      <p:sp>
        <p:nvSpPr>
          <p:cNvPr id="15" name="Text 13"/>
          <p:cNvSpPr/>
          <p:nvPr/>
        </p:nvSpPr>
        <p:spPr>
          <a:xfrm>
            <a:off x="7476768" y="6432352"/>
            <a:ext cx="6359843" cy="344805"/>
          </a:xfrm>
          <a:prstGeom prst="rect">
            <a:avLst/>
          </a:prstGeom>
          <a:noFill/>
          <a:ln/>
        </p:spPr>
        <p:txBody>
          <a:bodyPr wrap="none" lIns="0" tIns="0" rIns="0" bIns="0" rtlCol="0" anchor="t"/>
          <a:lstStyle/>
          <a:p>
            <a:pPr marL="342900" indent="-342900" algn="just">
              <a:lnSpc>
                <a:spcPts val="2700"/>
              </a:lnSpc>
              <a:buSzPct val="100000"/>
              <a:buChar char="•"/>
            </a:pPr>
            <a:r>
              <a:rPr lang="en-US" sz="1650" dirty="0">
                <a:solidFill>
                  <a:srgbClr val="4C4C4D"/>
                </a:solidFill>
                <a:latin typeface="Heebo" pitchFamily="34" charset="0"/>
                <a:ea typeface="Heebo" pitchFamily="34" charset="-122"/>
                <a:cs typeface="Heebo" pitchFamily="34" charset="-120"/>
              </a:rPr>
              <a:t>Discrepancies should be reported to the Controlling Authority</a:t>
            </a:r>
            <a:endParaRPr lang="en-US" sz="165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623768"/>
            <a:ext cx="10599063" cy="602456"/>
          </a:xfrm>
          <a:prstGeom prst="rect">
            <a:avLst/>
          </a:prstGeom>
          <a:noFill/>
          <a:ln/>
        </p:spPr>
        <p:txBody>
          <a:bodyPr wrap="none" lIns="0" tIns="0" rIns="0" bIns="0" rtlCol="0" anchor="t"/>
          <a:lstStyle/>
          <a:p>
            <a:pPr marL="0" indent="0">
              <a:lnSpc>
                <a:spcPts val="4700"/>
              </a:lnSpc>
              <a:buNone/>
            </a:pPr>
            <a:r>
              <a:rPr lang="en-US" sz="3750" dirty="0">
                <a:solidFill>
                  <a:srgbClr val="152D47"/>
                </a:solidFill>
                <a:latin typeface="Crimson Pro Semi Bold" pitchFamily="34" charset="0"/>
                <a:ea typeface="Crimson Pro Semi Bold" pitchFamily="34" charset="-122"/>
                <a:cs typeface="Crimson Pro Semi Bold" pitchFamily="34" charset="-120"/>
              </a:rPr>
              <a:t>IV – GENERAL 1. GOLD/ BULLION / SECURITY ITEMS</a:t>
            </a:r>
            <a:endParaRPr lang="en-US" sz="3750" dirty="0"/>
          </a:p>
        </p:txBody>
      </p:sp>
      <p:pic>
        <p:nvPicPr>
          <p:cNvPr id="3" name="Image 0" descr="preencoded.png"/>
          <p:cNvPicPr>
            <a:picLocks noChangeAspect="1"/>
          </p:cNvPicPr>
          <p:nvPr/>
        </p:nvPicPr>
        <p:blipFill>
          <a:blip r:embed="rId3"/>
          <a:stretch>
            <a:fillRect/>
          </a:stretch>
        </p:blipFill>
        <p:spPr>
          <a:xfrm>
            <a:off x="2978348" y="1611749"/>
            <a:ext cx="2152055" cy="1110734"/>
          </a:xfrm>
          <a:prstGeom prst="rect">
            <a:avLst/>
          </a:prstGeom>
        </p:spPr>
      </p:pic>
      <p:sp>
        <p:nvSpPr>
          <p:cNvPr id="4" name="Text 1"/>
          <p:cNvSpPr/>
          <p:nvPr/>
        </p:nvSpPr>
        <p:spPr>
          <a:xfrm>
            <a:off x="3918823" y="2135267"/>
            <a:ext cx="271105" cy="338852"/>
          </a:xfrm>
          <a:prstGeom prst="rect">
            <a:avLst/>
          </a:prstGeom>
          <a:noFill/>
          <a:ln/>
        </p:spPr>
        <p:txBody>
          <a:bodyPr wrap="none" lIns="0" tIns="0" rIns="0" bIns="0" rtlCol="0" anchor="t"/>
          <a:lstStyle/>
          <a:p>
            <a:pPr marL="0" indent="0" algn="ctr">
              <a:lnSpc>
                <a:spcPts val="3400"/>
              </a:lnSpc>
              <a:buNone/>
            </a:pPr>
            <a:r>
              <a:rPr lang="en-US" sz="2100" dirty="0">
                <a:solidFill>
                  <a:srgbClr val="4C4C4D"/>
                </a:solidFill>
                <a:latin typeface="Crimson Pro Semi Bold" pitchFamily="34" charset="0"/>
                <a:ea typeface="Crimson Pro Semi Bold" pitchFamily="34" charset="-122"/>
                <a:cs typeface="Crimson Pro Semi Bold" pitchFamily="34" charset="-120"/>
              </a:rPr>
              <a:t>1</a:t>
            </a:r>
            <a:endParaRPr lang="en-US" sz="2100" dirty="0"/>
          </a:p>
        </p:txBody>
      </p:sp>
      <p:sp>
        <p:nvSpPr>
          <p:cNvPr id="5" name="Text 2"/>
          <p:cNvSpPr/>
          <p:nvPr/>
        </p:nvSpPr>
        <p:spPr>
          <a:xfrm>
            <a:off x="5323165" y="1804511"/>
            <a:ext cx="2614493" cy="301228"/>
          </a:xfrm>
          <a:prstGeom prst="rect">
            <a:avLst/>
          </a:prstGeom>
          <a:noFill/>
          <a:ln/>
        </p:spPr>
        <p:txBody>
          <a:bodyPr wrap="none" lIns="0" tIns="0" rIns="0" bIns="0" rtlCol="0" anchor="t"/>
          <a:lstStyle/>
          <a:p>
            <a:pPr marL="0" indent="0" algn="l">
              <a:lnSpc>
                <a:spcPts val="2350"/>
              </a:lnSpc>
              <a:buNone/>
            </a:pPr>
            <a:r>
              <a:rPr lang="en-US" sz="1850" dirty="0">
                <a:solidFill>
                  <a:srgbClr val="4C4C4D"/>
                </a:solidFill>
                <a:latin typeface="Crimson Pro Semi Bold" pitchFamily="34" charset="0"/>
                <a:ea typeface="Crimson Pro Semi Bold" pitchFamily="34" charset="-122"/>
                <a:cs typeface="Crimson Pro Semi Bold" pitchFamily="34" charset="-120"/>
              </a:rPr>
              <a:t>Adequate Internal Control</a:t>
            </a:r>
            <a:endParaRPr lang="en-US" sz="1850" dirty="0"/>
          </a:p>
        </p:txBody>
      </p:sp>
      <p:sp>
        <p:nvSpPr>
          <p:cNvPr id="6" name="Text 3"/>
          <p:cNvSpPr/>
          <p:nvPr/>
        </p:nvSpPr>
        <p:spPr>
          <a:xfrm>
            <a:off x="5323165" y="2221349"/>
            <a:ext cx="3094792" cy="308372"/>
          </a:xfrm>
          <a:prstGeom prst="rect">
            <a:avLst/>
          </a:prstGeom>
          <a:noFill/>
          <a:ln/>
        </p:spPr>
        <p:txBody>
          <a:bodyPr wrap="none" lIns="0" tIns="0" rIns="0" bIns="0" rtlCol="0" anchor="t"/>
          <a:lstStyle/>
          <a:p>
            <a:pPr marL="0" indent="0" algn="l">
              <a:lnSpc>
                <a:spcPts val="2400"/>
              </a:lnSpc>
              <a:buNone/>
            </a:pPr>
            <a:r>
              <a:rPr lang="en-US" sz="1500" dirty="0">
                <a:solidFill>
                  <a:srgbClr val="4C4C4D"/>
                </a:solidFill>
                <a:latin typeface="Heebo" pitchFamily="34" charset="0"/>
                <a:ea typeface="Heebo" pitchFamily="34" charset="-122"/>
                <a:cs typeface="Heebo" pitchFamily="34" charset="-120"/>
              </a:rPr>
              <a:t>System ensures security of all items</a:t>
            </a:r>
            <a:endParaRPr lang="en-US" sz="1500" dirty="0"/>
          </a:p>
        </p:txBody>
      </p:sp>
      <p:sp>
        <p:nvSpPr>
          <p:cNvPr id="7" name="Shape 4"/>
          <p:cNvSpPr/>
          <p:nvPr/>
        </p:nvSpPr>
        <p:spPr>
          <a:xfrm>
            <a:off x="5178504" y="2737009"/>
            <a:ext cx="8610005" cy="11430"/>
          </a:xfrm>
          <a:prstGeom prst="roundRect">
            <a:avLst>
              <a:gd name="adj" fmla="val 253023"/>
            </a:avLst>
          </a:prstGeom>
          <a:solidFill>
            <a:srgbClr val="D8D4D4"/>
          </a:solidFill>
          <a:ln/>
        </p:spPr>
      </p:sp>
      <p:pic>
        <p:nvPicPr>
          <p:cNvPr id="8" name="Image 1" descr="preencoded.png"/>
          <p:cNvPicPr>
            <a:picLocks noChangeAspect="1"/>
          </p:cNvPicPr>
          <p:nvPr/>
        </p:nvPicPr>
        <p:blipFill>
          <a:blip r:embed="rId4"/>
          <a:stretch>
            <a:fillRect/>
          </a:stretch>
        </p:blipFill>
        <p:spPr>
          <a:xfrm>
            <a:off x="1902381" y="2770584"/>
            <a:ext cx="4304109" cy="1110734"/>
          </a:xfrm>
          <a:prstGeom prst="rect">
            <a:avLst/>
          </a:prstGeom>
        </p:spPr>
      </p:pic>
      <p:sp>
        <p:nvSpPr>
          <p:cNvPr id="9" name="Text 5"/>
          <p:cNvSpPr/>
          <p:nvPr/>
        </p:nvSpPr>
        <p:spPr>
          <a:xfrm>
            <a:off x="3918823" y="3156466"/>
            <a:ext cx="271105" cy="338852"/>
          </a:xfrm>
          <a:prstGeom prst="rect">
            <a:avLst/>
          </a:prstGeom>
          <a:noFill/>
          <a:ln/>
        </p:spPr>
        <p:txBody>
          <a:bodyPr wrap="none" lIns="0" tIns="0" rIns="0" bIns="0" rtlCol="0" anchor="t"/>
          <a:lstStyle/>
          <a:p>
            <a:pPr marL="0" indent="0" algn="ctr">
              <a:lnSpc>
                <a:spcPts val="3400"/>
              </a:lnSpc>
              <a:buNone/>
            </a:pPr>
            <a:r>
              <a:rPr lang="en-US" sz="2100" dirty="0">
                <a:solidFill>
                  <a:srgbClr val="4C4C4D"/>
                </a:solidFill>
                <a:latin typeface="Crimson Pro Semi Bold" pitchFamily="34" charset="0"/>
                <a:ea typeface="Crimson Pro Semi Bold" pitchFamily="34" charset="-122"/>
                <a:cs typeface="Crimson Pro Semi Bold" pitchFamily="34" charset="-120"/>
              </a:rPr>
              <a:t>2</a:t>
            </a:r>
            <a:endParaRPr lang="en-US" sz="2100" dirty="0"/>
          </a:p>
        </p:txBody>
      </p:sp>
      <p:sp>
        <p:nvSpPr>
          <p:cNvPr id="10" name="Text 6"/>
          <p:cNvSpPr/>
          <p:nvPr/>
        </p:nvSpPr>
        <p:spPr>
          <a:xfrm>
            <a:off x="6399252" y="2963347"/>
            <a:ext cx="2409944" cy="301228"/>
          </a:xfrm>
          <a:prstGeom prst="rect">
            <a:avLst/>
          </a:prstGeom>
          <a:noFill/>
          <a:ln/>
        </p:spPr>
        <p:txBody>
          <a:bodyPr wrap="none" lIns="0" tIns="0" rIns="0" bIns="0" rtlCol="0" anchor="t"/>
          <a:lstStyle/>
          <a:p>
            <a:pPr marL="0" indent="0" algn="l">
              <a:lnSpc>
                <a:spcPts val="2350"/>
              </a:lnSpc>
              <a:buNone/>
            </a:pPr>
            <a:r>
              <a:rPr lang="en-US" sz="1850" dirty="0">
                <a:solidFill>
                  <a:srgbClr val="4C4C4D"/>
                </a:solidFill>
                <a:latin typeface="Crimson Pro Semi Bold" pitchFamily="34" charset="0"/>
                <a:ea typeface="Crimson Pro Semi Bold" pitchFamily="34" charset="-122"/>
                <a:cs typeface="Crimson Pro Semi Bold" pitchFamily="34" charset="-120"/>
              </a:rPr>
              <a:t>Proper Documentation</a:t>
            </a:r>
            <a:endParaRPr lang="en-US" sz="1850" dirty="0"/>
          </a:p>
        </p:txBody>
      </p:sp>
      <p:sp>
        <p:nvSpPr>
          <p:cNvPr id="11" name="Text 7"/>
          <p:cNvSpPr/>
          <p:nvPr/>
        </p:nvSpPr>
        <p:spPr>
          <a:xfrm>
            <a:off x="6399252" y="3380184"/>
            <a:ext cx="3145869" cy="308372"/>
          </a:xfrm>
          <a:prstGeom prst="rect">
            <a:avLst/>
          </a:prstGeom>
          <a:noFill/>
          <a:ln/>
        </p:spPr>
        <p:txBody>
          <a:bodyPr wrap="none" lIns="0" tIns="0" rIns="0" bIns="0" rtlCol="0" anchor="t"/>
          <a:lstStyle/>
          <a:p>
            <a:pPr marL="0" indent="0" algn="l">
              <a:lnSpc>
                <a:spcPts val="2400"/>
              </a:lnSpc>
              <a:buNone/>
            </a:pPr>
            <a:r>
              <a:rPr lang="en-US" sz="1500" dirty="0">
                <a:solidFill>
                  <a:srgbClr val="4C4C4D"/>
                </a:solidFill>
                <a:latin typeface="Heebo" pitchFamily="34" charset="0"/>
                <a:ea typeface="Heebo" pitchFamily="34" charset="-122"/>
                <a:cs typeface="Heebo" pitchFamily="34" charset="-120"/>
              </a:rPr>
              <a:t>Records track all movement of items</a:t>
            </a:r>
            <a:endParaRPr lang="en-US" sz="1500" dirty="0"/>
          </a:p>
        </p:txBody>
      </p:sp>
      <p:sp>
        <p:nvSpPr>
          <p:cNvPr id="12" name="Shape 8"/>
          <p:cNvSpPr/>
          <p:nvPr/>
        </p:nvSpPr>
        <p:spPr>
          <a:xfrm>
            <a:off x="6254591" y="3895844"/>
            <a:ext cx="7533918" cy="11430"/>
          </a:xfrm>
          <a:prstGeom prst="roundRect">
            <a:avLst>
              <a:gd name="adj" fmla="val 253023"/>
            </a:avLst>
          </a:prstGeom>
          <a:solidFill>
            <a:srgbClr val="D8D4D4"/>
          </a:solidFill>
          <a:ln/>
        </p:spPr>
      </p:sp>
      <p:pic>
        <p:nvPicPr>
          <p:cNvPr id="13" name="Image 2" descr="preencoded.png"/>
          <p:cNvPicPr>
            <a:picLocks noChangeAspect="1"/>
          </p:cNvPicPr>
          <p:nvPr/>
        </p:nvPicPr>
        <p:blipFill>
          <a:blip r:embed="rId5"/>
          <a:stretch>
            <a:fillRect/>
          </a:stretch>
        </p:blipFill>
        <p:spPr>
          <a:xfrm>
            <a:off x="826294" y="3929420"/>
            <a:ext cx="6456164" cy="1110734"/>
          </a:xfrm>
          <a:prstGeom prst="rect">
            <a:avLst/>
          </a:prstGeom>
        </p:spPr>
      </p:pic>
      <p:sp>
        <p:nvSpPr>
          <p:cNvPr id="14" name="Text 9"/>
          <p:cNvSpPr/>
          <p:nvPr/>
        </p:nvSpPr>
        <p:spPr>
          <a:xfrm>
            <a:off x="3918704" y="4315301"/>
            <a:ext cx="271105" cy="338852"/>
          </a:xfrm>
          <a:prstGeom prst="rect">
            <a:avLst/>
          </a:prstGeom>
          <a:noFill/>
          <a:ln/>
        </p:spPr>
        <p:txBody>
          <a:bodyPr wrap="none" lIns="0" tIns="0" rIns="0" bIns="0" rtlCol="0" anchor="t"/>
          <a:lstStyle/>
          <a:p>
            <a:pPr marL="0" indent="0" algn="ctr">
              <a:lnSpc>
                <a:spcPts val="3400"/>
              </a:lnSpc>
              <a:buNone/>
            </a:pPr>
            <a:r>
              <a:rPr lang="en-US" sz="2100" dirty="0">
                <a:solidFill>
                  <a:srgbClr val="4C4C4D"/>
                </a:solidFill>
                <a:latin typeface="Crimson Pro Semi Bold" pitchFamily="34" charset="0"/>
                <a:ea typeface="Crimson Pro Semi Bold" pitchFamily="34" charset="-122"/>
                <a:cs typeface="Crimson Pro Semi Bold" pitchFamily="34" charset="-120"/>
              </a:rPr>
              <a:t>3</a:t>
            </a:r>
            <a:endParaRPr lang="en-US" sz="2100" dirty="0"/>
          </a:p>
        </p:txBody>
      </p:sp>
      <p:sp>
        <p:nvSpPr>
          <p:cNvPr id="15" name="Text 10"/>
          <p:cNvSpPr/>
          <p:nvPr/>
        </p:nvSpPr>
        <p:spPr>
          <a:xfrm>
            <a:off x="7475220" y="4122182"/>
            <a:ext cx="2409944" cy="301228"/>
          </a:xfrm>
          <a:prstGeom prst="rect">
            <a:avLst/>
          </a:prstGeom>
          <a:noFill/>
          <a:ln/>
        </p:spPr>
        <p:txBody>
          <a:bodyPr wrap="none" lIns="0" tIns="0" rIns="0" bIns="0" rtlCol="0" anchor="t"/>
          <a:lstStyle/>
          <a:p>
            <a:pPr marL="0" indent="0" algn="l">
              <a:lnSpc>
                <a:spcPts val="2350"/>
              </a:lnSpc>
              <a:buNone/>
            </a:pPr>
            <a:r>
              <a:rPr lang="en-US" sz="1850" dirty="0">
                <a:solidFill>
                  <a:srgbClr val="4C4C4D"/>
                </a:solidFill>
                <a:latin typeface="Crimson Pro Semi Bold" pitchFamily="34" charset="0"/>
                <a:ea typeface="Crimson Pro Semi Bold" pitchFamily="34" charset="-122"/>
                <a:cs typeface="Crimson Pro Semi Bold" pitchFamily="34" charset="-120"/>
              </a:rPr>
              <a:t>Regular Verification</a:t>
            </a:r>
            <a:endParaRPr lang="en-US" sz="1850" dirty="0"/>
          </a:p>
        </p:txBody>
      </p:sp>
      <p:sp>
        <p:nvSpPr>
          <p:cNvPr id="16" name="Text 11"/>
          <p:cNvSpPr/>
          <p:nvPr/>
        </p:nvSpPr>
        <p:spPr>
          <a:xfrm>
            <a:off x="7475220" y="4539020"/>
            <a:ext cx="3115866" cy="308372"/>
          </a:xfrm>
          <a:prstGeom prst="rect">
            <a:avLst/>
          </a:prstGeom>
          <a:noFill/>
          <a:ln/>
        </p:spPr>
        <p:txBody>
          <a:bodyPr wrap="none" lIns="0" tIns="0" rIns="0" bIns="0" rtlCol="0" anchor="t"/>
          <a:lstStyle/>
          <a:p>
            <a:pPr marL="0" indent="0" algn="l">
              <a:lnSpc>
                <a:spcPts val="2400"/>
              </a:lnSpc>
              <a:buNone/>
            </a:pPr>
            <a:r>
              <a:rPr lang="en-US" sz="1500" dirty="0">
                <a:solidFill>
                  <a:srgbClr val="4C4C4D"/>
                </a:solidFill>
                <a:latin typeface="Heebo" pitchFamily="34" charset="0"/>
                <a:ea typeface="Heebo" pitchFamily="34" charset="-122"/>
                <a:cs typeface="Heebo" pitchFamily="34" charset="-120"/>
              </a:rPr>
              <a:t>Physical checks conducted regularly</a:t>
            </a:r>
            <a:endParaRPr lang="en-US" sz="1500" dirty="0"/>
          </a:p>
        </p:txBody>
      </p:sp>
      <p:sp>
        <p:nvSpPr>
          <p:cNvPr id="17" name="Text 12"/>
          <p:cNvSpPr/>
          <p:nvPr/>
        </p:nvSpPr>
        <p:spPr>
          <a:xfrm>
            <a:off x="793790" y="5256967"/>
            <a:ext cx="13042821" cy="925116"/>
          </a:xfrm>
          <a:prstGeom prst="rect">
            <a:avLst/>
          </a:prstGeom>
          <a:noFill/>
          <a:ln/>
        </p:spPr>
        <p:txBody>
          <a:bodyPr wrap="square" lIns="0" tIns="0" rIns="0" bIns="0" rtlCol="0" anchor="t"/>
          <a:lstStyle/>
          <a:p>
            <a:pPr marL="0" indent="0">
              <a:lnSpc>
                <a:spcPts val="2400"/>
              </a:lnSpc>
              <a:buNone/>
            </a:pPr>
            <a:r>
              <a:rPr lang="en-US" sz="1500" b="1" dirty="0">
                <a:solidFill>
                  <a:srgbClr val="FF0000"/>
                </a:solidFill>
                <a:latin typeface="Heebo" pitchFamily="34" charset="0"/>
                <a:ea typeface="Heebo" pitchFamily="34" charset="-122"/>
                <a:cs typeface="Heebo" pitchFamily="34" charset="-120"/>
              </a:rPr>
              <a:t>(c) Does the system of the Bank ensure adequate internal control over issue and custody of security items (Term Deposit Receipts, Drafts, Pay Orders, Cheque Books, Traveller's Cheques, Gift Cheques, etc.)? Whether the system is being followed by the branch? Have you come across cases of missing/lost items?</a:t>
            </a:r>
            <a:endParaRPr lang="en-US" sz="1500" b="1" dirty="0">
              <a:solidFill>
                <a:srgbClr val="FF0000"/>
              </a:solidFill>
            </a:endParaRPr>
          </a:p>
        </p:txBody>
      </p:sp>
      <p:sp>
        <p:nvSpPr>
          <p:cNvPr id="18" name="Text 13"/>
          <p:cNvSpPr/>
          <p:nvPr/>
        </p:nvSpPr>
        <p:spPr>
          <a:xfrm>
            <a:off x="793790" y="6398895"/>
            <a:ext cx="13042821" cy="308372"/>
          </a:xfrm>
          <a:prstGeom prst="rect">
            <a:avLst/>
          </a:prstGeom>
          <a:noFill/>
          <a:ln/>
        </p:spPr>
        <p:txBody>
          <a:bodyPr wrap="none" lIns="0" tIns="0" rIns="0" bIns="0" rtlCol="0" anchor="t"/>
          <a:lstStyle/>
          <a:p>
            <a:pPr marL="342900" indent="-342900">
              <a:lnSpc>
                <a:spcPts val="2400"/>
              </a:lnSpc>
              <a:buSzPct val="100000"/>
              <a:buChar char="•"/>
            </a:pPr>
            <a:r>
              <a:rPr lang="en-US" sz="1500" dirty="0">
                <a:solidFill>
                  <a:srgbClr val="4C4C4D"/>
                </a:solidFill>
                <a:latin typeface="Heebo" pitchFamily="34" charset="0"/>
                <a:ea typeface="Heebo" pitchFamily="34" charset="-122"/>
                <a:cs typeface="Heebo" pitchFamily="34" charset="-120"/>
              </a:rPr>
              <a:t>Obtain Stationery register</a:t>
            </a:r>
            <a:endParaRPr lang="en-US" sz="1500" dirty="0"/>
          </a:p>
        </p:txBody>
      </p:sp>
      <p:sp>
        <p:nvSpPr>
          <p:cNvPr id="19" name="Text 14"/>
          <p:cNvSpPr/>
          <p:nvPr/>
        </p:nvSpPr>
        <p:spPr>
          <a:xfrm>
            <a:off x="793790" y="6774656"/>
            <a:ext cx="13042821" cy="308372"/>
          </a:xfrm>
          <a:prstGeom prst="rect">
            <a:avLst/>
          </a:prstGeom>
          <a:noFill/>
          <a:ln/>
        </p:spPr>
        <p:txBody>
          <a:bodyPr wrap="none" lIns="0" tIns="0" rIns="0" bIns="0" rtlCol="0" anchor="t"/>
          <a:lstStyle/>
          <a:p>
            <a:pPr marL="342900" indent="-342900">
              <a:lnSpc>
                <a:spcPts val="2400"/>
              </a:lnSpc>
              <a:buSzPct val="100000"/>
              <a:buChar char="•"/>
            </a:pPr>
            <a:r>
              <a:rPr lang="en-US" sz="1500" dirty="0">
                <a:solidFill>
                  <a:srgbClr val="4C4C4D"/>
                </a:solidFill>
                <a:latin typeface="Heebo" pitchFamily="34" charset="0"/>
                <a:ea typeface="Heebo" pitchFamily="34" charset="-122"/>
                <a:cs typeface="Heebo" pitchFamily="34" charset="-120"/>
              </a:rPr>
              <a:t>Test Physical verification should be conducted</a:t>
            </a:r>
            <a:endParaRPr lang="en-US" sz="150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35557170-066A-31D9-2000-19797764007D}"/>
              </a:ext>
            </a:extLst>
          </p:cNvPr>
          <p:cNvGrpSpPr>
            <a:grpSpLocks/>
          </p:cNvGrpSpPr>
          <p:nvPr/>
        </p:nvGrpSpPr>
        <p:grpSpPr>
          <a:xfrm>
            <a:off x="2" y="1906"/>
            <a:ext cx="4431030" cy="3443478"/>
            <a:chOff x="0" y="0"/>
            <a:chExt cx="3692525" cy="2869565"/>
          </a:xfrm>
        </p:grpSpPr>
        <p:sp>
          <p:nvSpPr>
            <p:cNvPr id="4" name="Graphic 7">
              <a:extLst>
                <a:ext uri="{FF2B5EF4-FFF2-40B4-BE49-F238E27FC236}">
                  <a16:creationId xmlns:a16="http://schemas.microsoft.com/office/drawing/2014/main" xmlns="" id="{BFBFB778-D168-BA94-5CC8-C35BD9A108C1}"/>
                </a:ext>
              </a:extLst>
            </p:cNvPr>
            <p:cNvSpPr/>
            <p:nvPr/>
          </p:nvSpPr>
          <p:spPr>
            <a:xfrm>
              <a:off x="31" y="11"/>
              <a:ext cx="3692525" cy="2869565"/>
            </a:xfrm>
            <a:custGeom>
              <a:avLst/>
              <a:gdLst/>
              <a:ahLst/>
              <a:cxnLst/>
              <a:rect l="l" t="t" r="r" b="b"/>
              <a:pathLst>
                <a:path w="3692525" h="2869565">
                  <a:moveTo>
                    <a:pt x="1199553" y="1732229"/>
                  </a:moveTo>
                  <a:lnTo>
                    <a:pt x="600138" y="1099870"/>
                  </a:lnTo>
                  <a:lnTo>
                    <a:pt x="0" y="1668754"/>
                  </a:lnTo>
                  <a:lnTo>
                    <a:pt x="0" y="2869298"/>
                  </a:lnTo>
                  <a:lnTo>
                    <a:pt x="1199553" y="1732229"/>
                  </a:lnTo>
                  <a:close/>
                </a:path>
                <a:path w="3692525" h="2869565">
                  <a:moveTo>
                    <a:pt x="3691966" y="0"/>
                  </a:moveTo>
                  <a:lnTo>
                    <a:pt x="2311323" y="0"/>
                  </a:lnTo>
                  <a:lnTo>
                    <a:pt x="2296909" y="1099794"/>
                  </a:lnTo>
                  <a:lnTo>
                    <a:pt x="3691966" y="0"/>
                  </a:lnTo>
                  <a:close/>
                </a:path>
              </a:pathLst>
            </a:custGeom>
            <a:solidFill>
              <a:srgbClr val="0070C0"/>
            </a:solidFill>
          </p:spPr>
          <p:txBody>
            <a:bodyPr wrap="square" lIns="0" tIns="0" rIns="0" bIns="0" rtlCol="0">
              <a:prstTxWarp prst="textNoShape">
                <a:avLst/>
              </a:prstTxWarp>
              <a:noAutofit/>
            </a:bodyPr>
            <a:lstStyle/>
            <a:p>
              <a:endParaRPr lang="en-IN" sz="2160"/>
            </a:p>
          </p:txBody>
        </p:sp>
        <p:sp>
          <p:nvSpPr>
            <p:cNvPr id="5" name="Graphic 8">
              <a:extLst>
                <a:ext uri="{FF2B5EF4-FFF2-40B4-BE49-F238E27FC236}">
                  <a16:creationId xmlns:a16="http://schemas.microsoft.com/office/drawing/2014/main" xmlns="" id="{2C6A5DAD-4C53-6402-B7DE-43EAF1636D17}"/>
                </a:ext>
              </a:extLst>
            </p:cNvPr>
            <p:cNvSpPr/>
            <p:nvPr/>
          </p:nvSpPr>
          <p:spPr>
            <a:xfrm>
              <a:off x="0" y="0"/>
              <a:ext cx="2409825" cy="2038985"/>
            </a:xfrm>
            <a:custGeom>
              <a:avLst/>
              <a:gdLst/>
              <a:ahLst/>
              <a:cxnLst/>
              <a:rect l="l" t="t" r="r" b="b"/>
              <a:pathLst>
                <a:path w="2409825" h="2038985">
                  <a:moveTo>
                    <a:pt x="2409350" y="0"/>
                  </a:moveTo>
                  <a:lnTo>
                    <a:pt x="2337712" y="2038444"/>
                  </a:lnTo>
                  <a:lnTo>
                    <a:pt x="0" y="18625"/>
                  </a:lnTo>
                  <a:lnTo>
                    <a:pt x="101791" y="0"/>
                  </a:lnTo>
                  <a:lnTo>
                    <a:pt x="2409350" y="0"/>
                  </a:lnTo>
                  <a:close/>
                </a:path>
              </a:pathLst>
            </a:custGeom>
            <a:solidFill>
              <a:srgbClr val="002060"/>
            </a:solidFill>
          </p:spPr>
          <p:txBody>
            <a:bodyPr wrap="square" lIns="0" tIns="0" rIns="0" bIns="0" rtlCol="0">
              <a:prstTxWarp prst="textNoShape">
                <a:avLst/>
              </a:prstTxWarp>
              <a:noAutofit/>
            </a:bodyPr>
            <a:lstStyle/>
            <a:p>
              <a:endParaRPr lang="en-IN" sz="2160" dirty="0"/>
            </a:p>
          </p:txBody>
        </p:sp>
      </p:grpSp>
      <p:grpSp>
        <p:nvGrpSpPr>
          <p:cNvPr id="6" name="Group 5">
            <a:extLst>
              <a:ext uri="{FF2B5EF4-FFF2-40B4-BE49-F238E27FC236}">
                <a16:creationId xmlns:a16="http://schemas.microsoft.com/office/drawing/2014/main" xmlns="" id="{02942FCC-889A-0A0D-C0BF-952FECEA3878}"/>
              </a:ext>
            </a:extLst>
          </p:cNvPr>
          <p:cNvGrpSpPr>
            <a:grpSpLocks/>
          </p:cNvGrpSpPr>
          <p:nvPr/>
        </p:nvGrpSpPr>
        <p:grpSpPr>
          <a:xfrm>
            <a:off x="2926080" y="4324351"/>
            <a:ext cx="11704320" cy="3905250"/>
            <a:chOff x="0" y="7"/>
            <a:chExt cx="9754205" cy="3425825"/>
          </a:xfrm>
        </p:grpSpPr>
        <p:sp>
          <p:nvSpPr>
            <p:cNvPr id="7" name="Graphic 2">
              <a:extLst>
                <a:ext uri="{FF2B5EF4-FFF2-40B4-BE49-F238E27FC236}">
                  <a16:creationId xmlns:a16="http://schemas.microsoft.com/office/drawing/2014/main" xmlns="" id="{72F02890-4534-B499-0625-E76A7CB99D0E}"/>
                </a:ext>
              </a:extLst>
            </p:cNvPr>
            <p:cNvSpPr/>
            <p:nvPr/>
          </p:nvSpPr>
          <p:spPr>
            <a:xfrm>
              <a:off x="0" y="7"/>
              <a:ext cx="9753600" cy="3425825"/>
            </a:xfrm>
            <a:custGeom>
              <a:avLst/>
              <a:gdLst/>
              <a:ahLst/>
              <a:cxnLst/>
              <a:rect l="l" t="t" r="r" b="b"/>
              <a:pathLst>
                <a:path w="9753600" h="3425825">
                  <a:moveTo>
                    <a:pt x="9753587" y="2872803"/>
                  </a:moveTo>
                  <a:lnTo>
                    <a:pt x="9753473" y="0"/>
                  </a:lnTo>
                  <a:lnTo>
                    <a:pt x="8243227" y="1436408"/>
                  </a:lnTo>
                  <a:lnTo>
                    <a:pt x="9753448" y="2872803"/>
                  </a:lnTo>
                  <a:lnTo>
                    <a:pt x="8653132" y="2872803"/>
                  </a:lnTo>
                  <a:lnTo>
                    <a:pt x="8133512" y="2293924"/>
                  </a:lnTo>
                  <a:lnTo>
                    <a:pt x="7613891" y="2872803"/>
                  </a:lnTo>
                  <a:lnTo>
                    <a:pt x="0" y="2872803"/>
                  </a:lnTo>
                  <a:lnTo>
                    <a:pt x="0" y="3425253"/>
                  </a:lnTo>
                  <a:lnTo>
                    <a:pt x="9753587" y="3425253"/>
                  </a:lnTo>
                  <a:lnTo>
                    <a:pt x="9753587" y="2872803"/>
                  </a:lnTo>
                  <a:close/>
                </a:path>
              </a:pathLst>
            </a:custGeom>
            <a:solidFill>
              <a:srgbClr val="0070C0"/>
            </a:solidFill>
          </p:spPr>
          <p:txBody>
            <a:bodyPr wrap="square" lIns="0" tIns="0" rIns="0" bIns="0" rtlCol="0">
              <a:prstTxWarp prst="textNoShape">
                <a:avLst/>
              </a:prstTxWarp>
              <a:noAutofit/>
            </a:bodyPr>
            <a:lstStyle/>
            <a:p>
              <a:endParaRPr lang="en-IN" sz="2160" dirty="0"/>
            </a:p>
          </p:txBody>
        </p:sp>
        <p:sp>
          <p:nvSpPr>
            <p:cNvPr id="8" name="Graphic 3">
              <a:extLst>
                <a:ext uri="{FF2B5EF4-FFF2-40B4-BE49-F238E27FC236}">
                  <a16:creationId xmlns:a16="http://schemas.microsoft.com/office/drawing/2014/main" xmlns="" id="{3C00881A-BD70-53EF-FF55-A41B7703819B}"/>
                </a:ext>
              </a:extLst>
            </p:cNvPr>
            <p:cNvSpPr/>
            <p:nvPr/>
          </p:nvSpPr>
          <p:spPr>
            <a:xfrm>
              <a:off x="8058120" y="1506951"/>
              <a:ext cx="1696085" cy="1918335"/>
            </a:xfrm>
            <a:custGeom>
              <a:avLst/>
              <a:gdLst/>
              <a:ahLst/>
              <a:cxnLst/>
              <a:rect l="l" t="t" r="r" b="b"/>
              <a:pathLst>
                <a:path w="1696085" h="1918335">
                  <a:moveTo>
                    <a:pt x="1688334" y="1885400"/>
                  </a:moveTo>
                  <a:lnTo>
                    <a:pt x="1498530" y="1918297"/>
                  </a:lnTo>
                  <a:lnTo>
                    <a:pt x="0" y="1918297"/>
                  </a:lnTo>
                  <a:lnTo>
                    <a:pt x="1695478" y="0"/>
                  </a:lnTo>
                  <a:lnTo>
                    <a:pt x="1695478" y="1738088"/>
                  </a:lnTo>
                  <a:lnTo>
                    <a:pt x="1688334" y="1885400"/>
                  </a:lnTo>
                  <a:close/>
                </a:path>
              </a:pathLst>
            </a:custGeom>
            <a:solidFill>
              <a:srgbClr val="002060"/>
            </a:solidFill>
          </p:spPr>
          <p:txBody>
            <a:bodyPr wrap="square" lIns="0" tIns="0" rIns="0" bIns="0" rtlCol="0">
              <a:prstTxWarp prst="textNoShape">
                <a:avLst/>
              </a:prstTxWarp>
              <a:noAutofit/>
            </a:bodyPr>
            <a:lstStyle/>
            <a:p>
              <a:endParaRPr lang="en-IN" sz="2160" dirty="0"/>
            </a:p>
          </p:txBody>
        </p:sp>
      </p:grpSp>
      <p:sp>
        <p:nvSpPr>
          <p:cNvPr id="9" name="Rectangle 7">
            <a:extLst>
              <a:ext uri="{FF2B5EF4-FFF2-40B4-BE49-F238E27FC236}">
                <a16:creationId xmlns:a16="http://schemas.microsoft.com/office/drawing/2014/main" xmlns="" id="{3D32CF69-078F-A566-DFB7-FCD81EA18DCC}"/>
              </a:ext>
            </a:extLst>
          </p:cNvPr>
          <p:cNvSpPr>
            <a:spLocks noChangeArrowheads="1"/>
          </p:cNvSpPr>
          <p:nvPr/>
        </p:nvSpPr>
        <p:spPr bwMode="auto">
          <a:xfrm>
            <a:off x="1717966" y="-492108"/>
            <a:ext cx="221664" cy="4431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endParaRPr lang="en-IN" sz="2160"/>
          </a:p>
        </p:txBody>
      </p:sp>
      <p:sp>
        <p:nvSpPr>
          <p:cNvPr id="10" name="Rectangle 8">
            <a:extLst>
              <a:ext uri="{FF2B5EF4-FFF2-40B4-BE49-F238E27FC236}">
                <a16:creationId xmlns:a16="http://schemas.microsoft.com/office/drawing/2014/main" xmlns="" id="{5E8E2A50-AC81-3C25-3337-CF7D7EA2072E}"/>
              </a:ext>
            </a:extLst>
          </p:cNvPr>
          <p:cNvSpPr>
            <a:spLocks noChangeArrowheads="1"/>
          </p:cNvSpPr>
          <p:nvPr/>
        </p:nvSpPr>
        <p:spPr bwMode="auto">
          <a:xfrm>
            <a:off x="1717966" y="-217788"/>
            <a:ext cx="221664" cy="4431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endParaRPr lang="en-IN" sz="2160"/>
          </a:p>
        </p:txBody>
      </p:sp>
      <p:sp>
        <p:nvSpPr>
          <p:cNvPr id="11" name="Rectangle 9">
            <a:extLst>
              <a:ext uri="{FF2B5EF4-FFF2-40B4-BE49-F238E27FC236}">
                <a16:creationId xmlns:a16="http://schemas.microsoft.com/office/drawing/2014/main" xmlns="" id="{66BF3B73-464C-AD1C-8016-F5812465050B}"/>
              </a:ext>
            </a:extLst>
          </p:cNvPr>
          <p:cNvSpPr>
            <a:spLocks noChangeArrowheads="1"/>
          </p:cNvSpPr>
          <p:nvPr/>
        </p:nvSpPr>
        <p:spPr bwMode="auto">
          <a:xfrm>
            <a:off x="1717966" y="3226452"/>
            <a:ext cx="221664" cy="4431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endParaRPr lang="en-IN" sz="2160"/>
          </a:p>
        </p:txBody>
      </p:sp>
      <p:sp>
        <p:nvSpPr>
          <p:cNvPr id="13" name="Text 0">
            <a:extLst>
              <a:ext uri="{FF2B5EF4-FFF2-40B4-BE49-F238E27FC236}">
                <a16:creationId xmlns:a16="http://schemas.microsoft.com/office/drawing/2014/main" xmlns="" id="{9D135974-C5DB-479F-ACD0-6106748B0366}"/>
              </a:ext>
            </a:extLst>
          </p:cNvPr>
          <p:cNvSpPr/>
          <p:nvPr/>
        </p:nvSpPr>
        <p:spPr>
          <a:xfrm>
            <a:off x="4440133" y="5434382"/>
            <a:ext cx="6396230" cy="842594"/>
          </a:xfrm>
          <a:prstGeom prst="rect">
            <a:avLst/>
          </a:prstGeom>
          <a:noFill/>
          <a:ln/>
        </p:spPr>
        <p:txBody>
          <a:bodyPr wrap="none" lIns="0" tIns="0" rIns="0" bIns="0" rtlCol="0" anchor="ctr"/>
          <a:lstStyle/>
          <a:p>
            <a:pPr algn="ctr">
              <a:lnSpc>
                <a:spcPts val="5550"/>
              </a:lnSpc>
            </a:pPr>
            <a:r>
              <a:rPr lang="en-US" sz="5280" b="1" spc="50" dirty="0">
                <a:ln w="0"/>
                <a:solidFill>
                  <a:srgbClr val="00214E"/>
                </a:solidFill>
                <a:effectLst>
                  <a:innerShdw blurRad="63500" dist="50800" dir="13500000">
                    <a:srgbClr val="000000">
                      <a:alpha val="50000"/>
                    </a:srgbClr>
                  </a:innerShdw>
                </a:effectLst>
                <a:latin typeface="Angsana New" panose="02020603050405020304" pitchFamily="18" charset="-34"/>
                <a:cs typeface="Angsana New" panose="02020603050405020304" pitchFamily="18" charset="-34"/>
              </a:rPr>
              <a:t>CA DEEPAK LADDA</a:t>
            </a:r>
          </a:p>
          <a:p>
            <a:pPr algn="ctr">
              <a:lnSpc>
                <a:spcPts val="5550"/>
              </a:lnSpc>
            </a:pPr>
            <a:r>
              <a:rPr lang="en-US" sz="5280" b="1" spc="50" dirty="0">
                <a:ln w="0"/>
                <a:solidFill>
                  <a:srgbClr val="00214E"/>
                </a:solidFill>
                <a:effectLst>
                  <a:innerShdw blurRad="63500" dist="50800" dir="13500000">
                    <a:srgbClr val="000000">
                      <a:alpha val="50000"/>
                    </a:srgbClr>
                  </a:innerShdw>
                </a:effectLst>
                <a:latin typeface="Angsana New" panose="02020603050405020304" pitchFamily="18" charset="-34"/>
                <a:cs typeface="Angsana New" panose="02020603050405020304" pitchFamily="18" charset="-34"/>
              </a:rPr>
              <a:t>B.com, PGDT,FCA, DISA</a:t>
            </a:r>
          </a:p>
          <a:p>
            <a:pPr algn="ctr">
              <a:lnSpc>
                <a:spcPts val="5550"/>
              </a:lnSpc>
            </a:pPr>
            <a:endParaRPr lang="en-US" sz="5280" b="1" spc="50" dirty="0">
              <a:ln w="0"/>
              <a:solidFill>
                <a:srgbClr val="00214E"/>
              </a:solidFill>
              <a:effectLst>
                <a:innerShdw blurRad="63500" dist="50800" dir="13500000">
                  <a:srgbClr val="000000">
                    <a:alpha val="50000"/>
                  </a:srgbClr>
                </a:innerShdw>
              </a:effectLst>
              <a:latin typeface="Angsana New" panose="02020603050405020304" pitchFamily="18" charset="-34"/>
              <a:cs typeface="Angsana New" panose="02020603050405020304" pitchFamily="18" charset="-34"/>
            </a:endParaRPr>
          </a:p>
        </p:txBody>
      </p:sp>
      <p:sp>
        <p:nvSpPr>
          <p:cNvPr id="14" name="Slide Number Placeholder 2">
            <a:extLst>
              <a:ext uri="{FF2B5EF4-FFF2-40B4-BE49-F238E27FC236}">
                <a16:creationId xmlns:a16="http://schemas.microsoft.com/office/drawing/2014/main" xmlns="" id="{FCDCC38A-FDBE-CCDE-A3AB-BBD7FC2F0C32}"/>
              </a:ext>
            </a:extLst>
          </p:cNvPr>
          <p:cNvSpPr txBox="1">
            <a:spLocks/>
          </p:cNvSpPr>
          <p:nvPr/>
        </p:nvSpPr>
        <p:spPr>
          <a:xfrm>
            <a:off x="10332720" y="7629525"/>
            <a:ext cx="3291840" cy="438150"/>
          </a:xfrm>
          <a:prstGeom prst="rect">
            <a:avLst/>
          </a:prstGeom>
        </p:spPr>
        <p:txBody>
          <a:bodyPr vert="horz" lIns="109728" tIns="54864" rIns="109728" bIns="54864"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C5559C9-335E-41BC-812C-CA8E9B336414}" type="slidenum">
              <a:rPr lang="en-IN" sz="1440"/>
              <a:pPr/>
              <a:t>53</a:t>
            </a:fld>
            <a:endParaRPr lang="en-IN" sz="1440"/>
          </a:p>
        </p:txBody>
      </p:sp>
      <p:sp>
        <p:nvSpPr>
          <p:cNvPr id="15" name="Text 0">
            <a:extLst>
              <a:ext uri="{FF2B5EF4-FFF2-40B4-BE49-F238E27FC236}">
                <a16:creationId xmlns:a16="http://schemas.microsoft.com/office/drawing/2014/main" xmlns="" id="{81D656E3-1519-63E0-066D-D377F20FD7FC}"/>
              </a:ext>
            </a:extLst>
          </p:cNvPr>
          <p:cNvSpPr/>
          <p:nvPr/>
        </p:nvSpPr>
        <p:spPr>
          <a:xfrm>
            <a:off x="5056630" y="2527878"/>
            <a:ext cx="4517141" cy="842594"/>
          </a:xfrm>
          <a:prstGeom prst="rect">
            <a:avLst/>
          </a:prstGeom>
          <a:noFill/>
          <a:ln/>
        </p:spPr>
        <p:txBody>
          <a:bodyPr wrap="none" lIns="0" tIns="0" rIns="0" bIns="0" rtlCol="0" anchor="ctr"/>
          <a:lstStyle/>
          <a:p>
            <a:pPr algn="ctr">
              <a:lnSpc>
                <a:spcPts val="5550"/>
              </a:lnSpc>
            </a:pPr>
            <a:r>
              <a:rPr lang="en-US" sz="5280" b="1" spc="50" dirty="0">
                <a:ln w="0"/>
                <a:solidFill>
                  <a:srgbClr val="00214E"/>
                </a:solidFill>
                <a:effectLst>
                  <a:innerShdw blurRad="63500" dist="50800" dir="13500000">
                    <a:srgbClr val="000000">
                      <a:alpha val="50000"/>
                    </a:srgbClr>
                  </a:innerShdw>
                </a:effectLst>
                <a:latin typeface="Angsana New" panose="02020603050405020304" pitchFamily="18" charset="-34"/>
                <a:cs typeface="Angsana New" panose="02020603050405020304" pitchFamily="18" charset="-34"/>
              </a:rPr>
              <a:t>THANKYOU TO ALL FROM</a:t>
            </a:r>
          </a:p>
        </p:txBody>
      </p:sp>
      <p:sp>
        <p:nvSpPr>
          <p:cNvPr id="16" name="Slide Number Placeholder 15">
            <a:extLst>
              <a:ext uri="{FF2B5EF4-FFF2-40B4-BE49-F238E27FC236}">
                <a16:creationId xmlns:a16="http://schemas.microsoft.com/office/drawing/2014/main" xmlns="" id="{49B4600D-24E0-04DF-EE1B-D4B442C942B1}"/>
              </a:ext>
            </a:extLst>
          </p:cNvPr>
          <p:cNvSpPr>
            <a:spLocks noGrp="1"/>
          </p:cNvSpPr>
          <p:nvPr>
            <p:ph type="sldNum" sz="quarter" idx="12"/>
          </p:nvPr>
        </p:nvSpPr>
        <p:spPr/>
        <p:txBody>
          <a:bodyPr/>
          <a:lstStyle/>
          <a:p>
            <a:fld id="{FC5559C9-335E-41BC-812C-CA8E9B336414}" type="slidenum">
              <a:rPr lang="en-IN" smtClean="0"/>
              <a:pPr/>
              <a:t>53</a:t>
            </a:fld>
            <a:endParaRPr lang="en-IN"/>
          </a:p>
        </p:txBody>
      </p:sp>
      <p:sp>
        <p:nvSpPr>
          <p:cNvPr id="2" name="TextBox 1">
            <a:extLst>
              <a:ext uri="{FF2B5EF4-FFF2-40B4-BE49-F238E27FC236}">
                <a16:creationId xmlns:a16="http://schemas.microsoft.com/office/drawing/2014/main" xmlns="" id="{2A401264-E1A6-4743-9DEF-691942FB7ECA}"/>
              </a:ext>
            </a:extLst>
          </p:cNvPr>
          <p:cNvSpPr txBox="1"/>
          <p:nvPr/>
        </p:nvSpPr>
        <p:spPr>
          <a:xfrm>
            <a:off x="4431069" y="6305877"/>
            <a:ext cx="7616151" cy="461665"/>
          </a:xfrm>
          <a:prstGeom prst="rect">
            <a:avLst/>
          </a:prstGeom>
          <a:noFill/>
        </p:spPr>
        <p:txBody>
          <a:bodyPr wrap="square" rtlCol="0">
            <a:spAutoFit/>
          </a:bodyPr>
          <a:lstStyle/>
          <a:p>
            <a:r>
              <a:rPr lang="en-US" sz="2400" b="1" dirty="0">
                <a:hlinkClick r:id="rId2"/>
              </a:rPr>
              <a:t>deepakladda@gmail.com</a:t>
            </a:r>
            <a:r>
              <a:rPr lang="en-US" sz="2400" b="1" dirty="0"/>
              <a:t> 9000226342</a:t>
            </a:r>
            <a:endParaRPr lang="en-IN" sz="2400" b="1" dirty="0"/>
          </a:p>
        </p:txBody>
      </p:sp>
    </p:spTree>
    <p:extLst>
      <p:ext uri="{BB962C8B-B14F-4D97-AF65-F5344CB8AC3E}">
        <p14:creationId xmlns:p14="http://schemas.microsoft.com/office/powerpoint/2010/main" xmlns="" val="31446561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a:extLst>
              <a:ext uri="{FF2B5EF4-FFF2-40B4-BE49-F238E27FC236}">
                <a16:creationId xmlns:a16="http://schemas.microsoft.com/office/drawing/2014/main" xmlns="" id="{1BD4A4FE-C92E-4436-BE48-290A75D553C2}"/>
              </a:ext>
            </a:extLst>
          </p:cNvPr>
          <p:cNvSpPr/>
          <p:nvPr/>
        </p:nvSpPr>
        <p:spPr>
          <a:xfrm>
            <a:off x="2957564" y="1060048"/>
            <a:ext cx="5623798" cy="702826"/>
          </a:xfrm>
          <a:prstGeom prst="rect">
            <a:avLst/>
          </a:prstGeom>
          <a:noFill/>
          <a:ln/>
        </p:spPr>
        <p:txBody>
          <a:bodyPr wrap="none" lIns="0" tIns="0" rIns="0" bIns="0" rtlCol="0" anchor="t"/>
          <a:lstStyle/>
          <a:p>
            <a:pPr marL="0" indent="0">
              <a:lnSpc>
                <a:spcPts val="5500"/>
              </a:lnSpc>
              <a:buNone/>
            </a:pPr>
            <a:r>
              <a:rPr lang="en-US" sz="4400" b="1" dirty="0">
                <a:latin typeface="Crimson Pro Semi Bold" pitchFamily="34" charset="0"/>
                <a:ea typeface="Crimson Pro Semi Bold" pitchFamily="34" charset="-122"/>
                <a:cs typeface="Crimson Pro Semi Bold" pitchFamily="34" charset="-120"/>
              </a:rPr>
              <a:t>I – Assets</a:t>
            </a:r>
          </a:p>
        </p:txBody>
      </p:sp>
      <p:sp>
        <p:nvSpPr>
          <p:cNvPr id="5" name="Rectangle 4">
            <a:extLst>
              <a:ext uri="{FF2B5EF4-FFF2-40B4-BE49-F238E27FC236}">
                <a16:creationId xmlns:a16="http://schemas.microsoft.com/office/drawing/2014/main" xmlns="" id="{F0AA083E-1C9D-4CEB-86AE-70C2C5C5D601}"/>
              </a:ext>
            </a:extLst>
          </p:cNvPr>
          <p:cNvSpPr/>
          <p:nvPr/>
        </p:nvSpPr>
        <p:spPr>
          <a:xfrm>
            <a:off x="3601961" y="2038986"/>
            <a:ext cx="8219662" cy="4703852"/>
          </a:xfrm>
          <a:prstGeom prst="rect">
            <a:avLst/>
          </a:prstGeom>
        </p:spPr>
        <p:txBody>
          <a:bodyPr wrap="square">
            <a:spAutoFit/>
          </a:bodyPr>
          <a:lstStyle/>
          <a:p>
            <a:pPr marL="347472" indent="-347472">
              <a:lnSpc>
                <a:spcPct val="200000"/>
              </a:lnSpc>
              <a:spcBef>
                <a:spcPts val="768"/>
              </a:spcBef>
              <a:buFont typeface="+mj-lt"/>
              <a:buAutoNum type="alphaLcParenR"/>
            </a:pPr>
            <a:r>
              <a:rPr lang="en-IN" sz="2800" dirty="0">
                <a:cs typeface="Heebo" panose="020B0604020202020204" charset="-79"/>
              </a:rPr>
              <a:t>Cash</a:t>
            </a:r>
          </a:p>
          <a:p>
            <a:pPr marL="347472" indent="-347472">
              <a:lnSpc>
                <a:spcPct val="200000"/>
              </a:lnSpc>
              <a:spcBef>
                <a:spcPts val="768"/>
              </a:spcBef>
              <a:buFont typeface="+mj-lt"/>
              <a:buAutoNum type="alphaLcParenR"/>
            </a:pPr>
            <a:r>
              <a:rPr lang="en-IN" sz="2800" dirty="0">
                <a:cs typeface="Heebo" panose="020B0604020202020204" charset="-79"/>
              </a:rPr>
              <a:t>Balances with RBI, SBI, and Other Banks</a:t>
            </a:r>
            <a:endParaRPr lang="en-IN" sz="2800" dirty="0">
              <a:effectLst/>
              <a:cs typeface="Heebo" panose="020B0604020202020204" charset="-79"/>
            </a:endParaRPr>
          </a:p>
          <a:p>
            <a:pPr marL="347472" indent="-347472">
              <a:lnSpc>
                <a:spcPct val="200000"/>
              </a:lnSpc>
              <a:spcBef>
                <a:spcPts val="768"/>
              </a:spcBef>
              <a:buFont typeface="+mj-lt"/>
              <a:buAutoNum type="alphaLcParenR"/>
            </a:pPr>
            <a:r>
              <a:rPr lang="en-IN" sz="2800" dirty="0">
                <a:cs typeface="Heebo" panose="020B0604020202020204" charset="-79"/>
              </a:rPr>
              <a:t>Money at Call and Short Notice</a:t>
            </a:r>
            <a:endParaRPr lang="en-IN" sz="2800" dirty="0">
              <a:effectLst/>
              <a:cs typeface="Heebo" panose="020B0604020202020204" charset="-79"/>
            </a:endParaRPr>
          </a:p>
          <a:p>
            <a:pPr marL="347472" indent="-347472">
              <a:lnSpc>
                <a:spcPct val="200000"/>
              </a:lnSpc>
              <a:spcBef>
                <a:spcPts val="768"/>
              </a:spcBef>
              <a:buFont typeface="+mj-lt"/>
              <a:buAutoNum type="alphaLcParenR"/>
            </a:pPr>
            <a:r>
              <a:rPr lang="en-IN" sz="2800" dirty="0">
                <a:cs typeface="Heebo" panose="020B0604020202020204" charset="-79"/>
              </a:rPr>
              <a:t>Investments (For branches outside India)</a:t>
            </a:r>
            <a:endParaRPr lang="en-IN" sz="2800" dirty="0">
              <a:effectLst/>
              <a:cs typeface="Heebo" panose="020B0604020202020204" charset="-79"/>
            </a:endParaRPr>
          </a:p>
          <a:p>
            <a:pPr marL="347472" indent="-347472">
              <a:lnSpc>
                <a:spcPct val="200000"/>
              </a:lnSpc>
              <a:spcBef>
                <a:spcPts val="768"/>
              </a:spcBef>
              <a:buFont typeface="+mj-lt"/>
              <a:buAutoNum type="alphaLcParenR"/>
            </a:pPr>
            <a:r>
              <a:rPr lang="en-IN" sz="2800" dirty="0">
                <a:cs typeface="Heebo" panose="020B0604020202020204" charset="-79"/>
              </a:rPr>
              <a:t>Advances</a:t>
            </a:r>
            <a:endParaRPr lang="en-IN" sz="2800" dirty="0">
              <a:effectLst/>
              <a:cs typeface="Heebo" panose="020B0604020202020204" charset="-79"/>
            </a:endParaRPr>
          </a:p>
        </p:txBody>
      </p:sp>
      <p:grpSp>
        <p:nvGrpSpPr>
          <p:cNvPr id="3" name="Group 2">
            <a:extLst>
              <a:ext uri="{FF2B5EF4-FFF2-40B4-BE49-F238E27FC236}">
                <a16:creationId xmlns:a16="http://schemas.microsoft.com/office/drawing/2014/main" xmlns="" id="{F70D7CAD-731D-6550-175A-425610E98171}"/>
              </a:ext>
            </a:extLst>
          </p:cNvPr>
          <p:cNvGrpSpPr>
            <a:grpSpLocks/>
          </p:cNvGrpSpPr>
          <p:nvPr/>
        </p:nvGrpSpPr>
        <p:grpSpPr>
          <a:xfrm>
            <a:off x="1" y="1"/>
            <a:ext cx="3692525" cy="2869565"/>
            <a:chOff x="0" y="0"/>
            <a:chExt cx="3692525" cy="2869565"/>
          </a:xfrm>
        </p:grpSpPr>
        <p:sp>
          <p:nvSpPr>
            <p:cNvPr id="4" name="Graphic 7">
              <a:extLst>
                <a:ext uri="{FF2B5EF4-FFF2-40B4-BE49-F238E27FC236}">
                  <a16:creationId xmlns:a16="http://schemas.microsoft.com/office/drawing/2014/main" xmlns="" id="{DF731FB3-96A3-4EA5-340A-620D1F2D9B96}"/>
                </a:ext>
              </a:extLst>
            </p:cNvPr>
            <p:cNvSpPr/>
            <p:nvPr/>
          </p:nvSpPr>
          <p:spPr>
            <a:xfrm>
              <a:off x="31" y="11"/>
              <a:ext cx="3692525" cy="2869565"/>
            </a:xfrm>
            <a:custGeom>
              <a:avLst/>
              <a:gdLst/>
              <a:ahLst/>
              <a:cxnLst/>
              <a:rect l="l" t="t" r="r" b="b"/>
              <a:pathLst>
                <a:path w="3692525" h="2869565">
                  <a:moveTo>
                    <a:pt x="1199553" y="1732229"/>
                  </a:moveTo>
                  <a:lnTo>
                    <a:pt x="600138" y="1099870"/>
                  </a:lnTo>
                  <a:lnTo>
                    <a:pt x="0" y="1668754"/>
                  </a:lnTo>
                  <a:lnTo>
                    <a:pt x="0" y="2869298"/>
                  </a:lnTo>
                  <a:lnTo>
                    <a:pt x="1199553" y="1732229"/>
                  </a:lnTo>
                  <a:close/>
                </a:path>
                <a:path w="3692525" h="2869565">
                  <a:moveTo>
                    <a:pt x="3691966" y="0"/>
                  </a:moveTo>
                  <a:lnTo>
                    <a:pt x="2311323" y="0"/>
                  </a:lnTo>
                  <a:lnTo>
                    <a:pt x="2296909" y="1099794"/>
                  </a:lnTo>
                  <a:lnTo>
                    <a:pt x="3691966" y="0"/>
                  </a:lnTo>
                  <a:close/>
                </a:path>
              </a:pathLst>
            </a:custGeom>
            <a:solidFill>
              <a:srgbClr val="0070C0"/>
            </a:solidFill>
          </p:spPr>
          <p:txBody>
            <a:bodyPr wrap="square" lIns="0" tIns="0" rIns="0" bIns="0" rtlCol="0">
              <a:prstTxWarp prst="textNoShape">
                <a:avLst/>
              </a:prstTxWarp>
              <a:noAutofit/>
            </a:bodyPr>
            <a:lstStyle/>
            <a:p>
              <a:endParaRPr lang="en-IN"/>
            </a:p>
          </p:txBody>
        </p:sp>
        <p:sp>
          <p:nvSpPr>
            <p:cNvPr id="6" name="Graphic 8">
              <a:extLst>
                <a:ext uri="{FF2B5EF4-FFF2-40B4-BE49-F238E27FC236}">
                  <a16:creationId xmlns:a16="http://schemas.microsoft.com/office/drawing/2014/main" xmlns="" id="{F3662315-DE0E-C991-377E-E0F4725D40E3}"/>
                </a:ext>
              </a:extLst>
            </p:cNvPr>
            <p:cNvSpPr/>
            <p:nvPr/>
          </p:nvSpPr>
          <p:spPr>
            <a:xfrm>
              <a:off x="0" y="0"/>
              <a:ext cx="2409825" cy="2038985"/>
            </a:xfrm>
            <a:custGeom>
              <a:avLst/>
              <a:gdLst/>
              <a:ahLst/>
              <a:cxnLst/>
              <a:rect l="l" t="t" r="r" b="b"/>
              <a:pathLst>
                <a:path w="2409825" h="2038985">
                  <a:moveTo>
                    <a:pt x="2409350" y="0"/>
                  </a:moveTo>
                  <a:lnTo>
                    <a:pt x="2337712" y="2038444"/>
                  </a:lnTo>
                  <a:lnTo>
                    <a:pt x="0" y="18625"/>
                  </a:lnTo>
                  <a:lnTo>
                    <a:pt x="101791" y="0"/>
                  </a:lnTo>
                  <a:lnTo>
                    <a:pt x="2409350" y="0"/>
                  </a:lnTo>
                  <a:close/>
                </a:path>
              </a:pathLst>
            </a:custGeom>
            <a:solidFill>
              <a:srgbClr val="002060"/>
            </a:solidFill>
          </p:spPr>
          <p:txBody>
            <a:bodyPr wrap="square" lIns="0" tIns="0" rIns="0" bIns="0" rtlCol="0">
              <a:prstTxWarp prst="textNoShape">
                <a:avLst/>
              </a:prstTxWarp>
              <a:noAutofit/>
            </a:bodyPr>
            <a:lstStyle/>
            <a:p>
              <a:endParaRPr lang="en-IN" dirty="0"/>
            </a:p>
          </p:txBody>
        </p:sp>
      </p:grpSp>
      <p:grpSp>
        <p:nvGrpSpPr>
          <p:cNvPr id="7" name="Group 6">
            <a:extLst>
              <a:ext uri="{FF2B5EF4-FFF2-40B4-BE49-F238E27FC236}">
                <a16:creationId xmlns:a16="http://schemas.microsoft.com/office/drawing/2014/main" xmlns="" id="{5BB0303F-A73B-2F7E-7A0C-F3A0C6861EF7}"/>
              </a:ext>
            </a:extLst>
          </p:cNvPr>
          <p:cNvGrpSpPr>
            <a:grpSpLocks/>
          </p:cNvGrpSpPr>
          <p:nvPr/>
        </p:nvGrpSpPr>
        <p:grpSpPr>
          <a:xfrm>
            <a:off x="4876195" y="4975225"/>
            <a:ext cx="9753600" cy="3254375"/>
            <a:chOff x="0" y="7"/>
            <a:chExt cx="9754205" cy="3425825"/>
          </a:xfrm>
        </p:grpSpPr>
        <p:sp>
          <p:nvSpPr>
            <p:cNvPr id="8" name="Graphic 2">
              <a:extLst>
                <a:ext uri="{FF2B5EF4-FFF2-40B4-BE49-F238E27FC236}">
                  <a16:creationId xmlns:a16="http://schemas.microsoft.com/office/drawing/2014/main" xmlns="" id="{8F0896C6-DE4B-F94A-D7FB-1339B94A8321}"/>
                </a:ext>
              </a:extLst>
            </p:cNvPr>
            <p:cNvSpPr/>
            <p:nvPr/>
          </p:nvSpPr>
          <p:spPr>
            <a:xfrm>
              <a:off x="0" y="7"/>
              <a:ext cx="9753600" cy="3425825"/>
            </a:xfrm>
            <a:custGeom>
              <a:avLst/>
              <a:gdLst/>
              <a:ahLst/>
              <a:cxnLst/>
              <a:rect l="l" t="t" r="r" b="b"/>
              <a:pathLst>
                <a:path w="9753600" h="3425825">
                  <a:moveTo>
                    <a:pt x="9753587" y="2872803"/>
                  </a:moveTo>
                  <a:lnTo>
                    <a:pt x="9753473" y="0"/>
                  </a:lnTo>
                  <a:lnTo>
                    <a:pt x="8243227" y="1436408"/>
                  </a:lnTo>
                  <a:lnTo>
                    <a:pt x="9753448" y="2872803"/>
                  </a:lnTo>
                  <a:lnTo>
                    <a:pt x="8653132" y="2872803"/>
                  </a:lnTo>
                  <a:lnTo>
                    <a:pt x="8133512" y="2293924"/>
                  </a:lnTo>
                  <a:lnTo>
                    <a:pt x="7613891" y="2872803"/>
                  </a:lnTo>
                  <a:lnTo>
                    <a:pt x="0" y="2872803"/>
                  </a:lnTo>
                  <a:lnTo>
                    <a:pt x="0" y="3425253"/>
                  </a:lnTo>
                  <a:lnTo>
                    <a:pt x="9753587" y="3425253"/>
                  </a:lnTo>
                  <a:lnTo>
                    <a:pt x="9753587" y="2872803"/>
                  </a:lnTo>
                  <a:close/>
                </a:path>
              </a:pathLst>
            </a:custGeom>
            <a:solidFill>
              <a:srgbClr val="0070C0"/>
            </a:solidFill>
          </p:spPr>
          <p:txBody>
            <a:bodyPr wrap="square" lIns="0" tIns="0" rIns="0" bIns="0" rtlCol="0">
              <a:prstTxWarp prst="textNoShape">
                <a:avLst/>
              </a:prstTxWarp>
              <a:noAutofit/>
            </a:bodyPr>
            <a:lstStyle/>
            <a:p>
              <a:endParaRPr lang="en-IN" dirty="0"/>
            </a:p>
          </p:txBody>
        </p:sp>
        <p:sp>
          <p:nvSpPr>
            <p:cNvPr id="9" name="Graphic 3">
              <a:extLst>
                <a:ext uri="{FF2B5EF4-FFF2-40B4-BE49-F238E27FC236}">
                  <a16:creationId xmlns:a16="http://schemas.microsoft.com/office/drawing/2014/main" xmlns="" id="{486F54F5-B20F-1F12-2CDF-4247F36AA71B}"/>
                </a:ext>
              </a:extLst>
            </p:cNvPr>
            <p:cNvSpPr/>
            <p:nvPr/>
          </p:nvSpPr>
          <p:spPr>
            <a:xfrm>
              <a:off x="8058120" y="1506951"/>
              <a:ext cx="1696085" cy="1918335"/>
            </a:xfrm>
            <a:custGeom>
              <a:avLst/>
              <a:gdLst/>
              <a:ahLst/>
              <a:cxnLst/>
              <a:rect l="l" t="t" r="r" b="b"/>
              <a:pathLst>
                <a:path w="1696085" h="1918335">
                  <a:moveTo>
                    <a:pt x="1688334" y="1885400"/>
                  </a:moveTo>
                  <a:lnTo>
                    <a:pt x="1498530" y="1918297"/>
                  </a:lnTo>
                  <a:lnTo>
                    <a:pt x="0" y="1918297"/>
                  </a:lnTo>
                  <a:lnTo>
                    <a:pt x="1695478" y="0"/>
                  </a:lnTo>
                  <a:lnTo>
                    <a:pt x="1695478" y="1738088"/>
                  </a:lnTo>
                  <a:lnTo>
                    <a:pt x="1688334" y="1885400"/>
                  </a:lnTo>
                  <a:close/>
                </a:path>
              </a:pathLst>
            </a:custGeom>
            <a:solidFill>
              <a:srgbClr val="002060"/>
            </a:solidFill>
          </p:spPr>
          <p:txBody>
            <a:bodyPr wrap="square" lIns="0" tIns="0" rIns="0" bIns="0" rtlCol="0">
              <a:prstTxWarp prst="textNoShape">
                <a:avLst/>
              </a:prstTxWarp>
              <a:noAutofit/>
            </a:bodyPr>
            <a:lstStyle/>
            <a:p>
              <a:endParaRPr lang="en-IN" dirty="0"/>
            </a:p>
          </p:txBody>
        </p:sp>
      </p:grpSp>
      <p:sp>
        <p:nvSpPr>
          <p:cNvPr id="10" name="Rectangle 7">
            <a:extLst>
              <a:ext uri="{FF2B5EF4-FFF2-40B4-BE49-F238E27FC236}">
                <a16:creationId xmlns:a16="http://schemas.microsoft.com/office/drawing/2014/main" xmlns="" id="{D27BA51C-17BD-ED3B-BC57-FA388BA4F86D}"/>
              </a:ext>
            </a:extLst>
          </p:cNvPr>
          <p:cNvSpPr>
            <a:spLocks noChangeArrowheads="1"/>
          </p:cNvSpPr>
          <p:nvPr/>
        </p:nvSpPr>
        <p:spPr bwMode="auto">
          <a:xfrm>
            <a:off x="1431638" y="-411677"/>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1" name="Rectangle 8">
            <a:extLst>
              <a:ext uri="{FF2B5EF4-FFF2-40B4-BE49-F238E27FC236}">
                <a16:creationId xmlns:a16="http://schemas.microsoft.com/office/drawing/2014/main" xmlns="" id="{6B664501-F251-8082-7C0B-9D0C68BDEA64}"/>
              </a:ext>
            </a:extLst>
          </p:cNvPr>
          <p:cNvSpPr>
            <a:spLocks noChangeArrowheads="1"/>
          </p:cNvSpPr>
          <p:nvPr/>
        </p:nvSpPr>
        <p:spPr bwMode="auto">
          <a:xfrm>
            <a:off x="1431638" y="-183077"/>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2" name="Rectangle 9">
            <a:extLst>
              <a:ext uri="{FF2B5EF4-FFF2-40B4-BE49-F238E27FC236}">
                <a16:creationId xmlns:a16="http://schemas.microsoft.com/office/drawing/2014/main" xmlns="" id="{2B7B6744-818B-7559-DE34-A8BF09F16C3D}"/>
              </a:ext>
            </a:extLst>
          </p:cNvPr>
          <p:cNvSpPr>
            <a:spLocks noChangeArrowheads="1"/>
          </p:cNvSpPr>
          <p:nvPr/>
        </p:nvSpPr>
        <p:spPr bwMode="auto">
          <a:xfrm>
            <a:off x="3601961" y="3128046"/>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Tree>
    <p:extLst>
      <p:ext uri="{BB962C8B-B14F-4D97-AF65-F5344CB8AC3E}">
        <p14:creationId xmlns:p14="http://schemas.microsoft.com/office/powerpoint/2010/main" xmlns="" val="194861223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87241" y="619125"/>
            <a:ext cx="5623798" cy="702826"/>
          </a:xfrm>
          <a:prstGeom prst="rect">
            <a:avLst/>
          </a:prstGeom>
          <a:noFill/>
          <a:ln/>
        </p:spPr>
        <p:txBody>
          <a:bodyPr wrap="none" lIns="0" tIns="0" rIns="0" bIns="0" rtlCol="0" anchor="t"/>
          <a:lstStyle/>
          <a:p>
            <a:pPr marL="0" indent="0">
              <a:lnSpc>
                <a:spcPts val="5500"/>
              </a:lnSpc>
              <a:buNone/>
            </a:pPr>
            <a:r>
              <a:rPr lang="en-US" sz="4400" dirty="0">
                <a:latin typeface="Crimson Pro Semi Bold" pitchFamily="34" charset="0"/>
                <a:ea typeface="Crimson Pro Semi Bold" pitchFamily="34" charset="-122"/>
                <a:cs typeface="Crimson Pro Semi Bold" pitchFamily="34" charset="-120"/>
              </a:rPr>
              <a:t>I – Assets - 1. CASH</a:t>
            </a:r>
            <a:endParaRPr lang="en-US" sz="4400" dirty="0"/>
          </a:p>
        </p:txBody>
      </p:sp>
      <p:sp>
        <p:nvSpPr>
          <p:cNvPr id="3" name="Text 1"/>
          <p:cNvSpPr/>
          <p:nvPr/>
        </p:nvSpPr>
        <p:spPr>
          <a:xfrm>
            <a:off x="787241" y="1884283"/>
            <a:ext cx="2811899" cy="351472"/>
          </a:xfrm>
          <a:prstGeom prst="rect">
            <a:avLst/>
          </a:prstGeom>
          <a:noFill/>
          <a:ln/>
        </p:spPr>
        <p:txBody>
          <a:bodyPr wrap="none" lIns="0" tIns="0" rIns="0" bIns="0" rtlCol="0" anchor="t"/>
          <a:lstStyle/>
          <a:p>
            <a:pPr marL="0" indent="0">
              <a:lnSpc>
                <a:spcPts val="2750"/>
              </a:lnSpc>
              <a:buNone/>
            </a:pPr>
            <a:r>
              <a:rPr lang="en-US" sz="2200" b="1" dirty="0">
                <a:latin typeface="Crimson Pro Semi Bold" pitchFamily="34" charset="0"/>
                <a:ea typeface="Crimson Pro Semi Bold" pitchFamily="34" charset="-122"/>
                <a:cs typeface="Crimson Pro Semi Bold" pitchFamily="34" charset="-120"/>
              </a:rPr>
              <a:t>(a) Joint Custody</a:t>
            </a:r>
            <a:endParaRPr lang="en-US" sz="2200" b="1" dirty="0"/>
          </a:p>
        </p:txBody>
      </p:sp>
      <p:sp>
        <p:nvSpPr>
          <p:cNvPr id="4" name="Text 2"/>
          <p:cNvSpPr/>
          <p:nvPr/>
        </p:nvSpPr>
        <p:spPr>
          <a:xfrm>
            <a:off x="787241" y="2460665"/>
            <a:ext cx="6253520" cy="1079421"/>
          </a:xfrm>
          <a:prstGeom prst="rect">
            <a:avLst/>
          </a:prstGeom>
          <a:noFill/>
          <a:ln/>
        </p:spPr>
        <p:txBody>
          <a:bodyPr wrap="square" lIns="0" tIns="0" rIns="0" bIns="0" rtlCol="0" anchor="t"/>
          <a:lstStyle/>
          <a:p>
            <a:pPr marL="0" indent="0">
              <a:lnSpc>
                <a:spcPts val="2800"/>
              </a:lnSpc>
              <a:buNone/>
            </a:pPr>
            <a:r>
              <a:rPr lang="en-US" sz="1750" b="1" dirty="0">
                <a:solidFill>
                  <a:srgbClr val="FF0000"/>
                </a:solidFill>
                <a:latin typeface="Heebo" pitchFamily="34" charset="0"/>
                <a:ea typeface="Heebo" pitchFamily="34" charset="-122"/>
                <a:cs typeface="Heebo" pitchFamily="34" charset="-120"/>
              </a:rPr>
              <a:t>Does the system ensure that cash maintained is in effective joint custody of two or more officials, as per the instructions of the controlling authorities of the bank?</a:t>
            </a:r>
            <a:endParaRPr lang="en-US" sz="1750" b="1" dirty="0">
              <a:solidFill>
                <a:srgbClr val="FF0000"/>
              </a:solidFill>
            </a:endParaRPr>
          </a:p>
        </p:txBody>
      </p:sp>
      <p:sp>
        <p:nvSpPr>
          <p:cNvPr id="5" name="Text 3"/>
          <p:cNvSpPr/>
          <p:nvPr/>
        </p:nvSpPr>
        <p:spPr>
          <a:xfrm>
            <a:off x="787241" y="3742492"/>
            <a:ext cx="6253520" cy="359807"/>
          </a:xfrm>
          <a:prstGeom prst="rect">
            <a:avLst/>
          </a:prstGeom>
          <a:noFill/>
          <a:ln/>
        </p:spPr>
        <p:txBody>
          <a:bodyPr wrap="none" lIns="0" tIns="0" rIns="0" bIns="0" rtlCol="0" anchor="t"/>
          <a:lstStyle/>
          <a:p>
            <a:pPr marL="342900" indent="-342900">
              <a:lnSpc>
                <a:spcPts val="2800"/>
              </a:lnSpc>
              <a:buSzPct val="100000"/>
              <a:buChar char="•"/>
            </a:pPr>
            <a:r>
              <a:rPr lang="en-US" sz="1750" dirty="0">
                <a:latin typeface="Heebo" pitchFamily="34" charset="0"/>
                <a:ea typeface="Heebo" pitchFamily="34" charset="-122"/>
                <a:cs typeface="Heebo" pitchFamily="34" charset="-120"/>
              </a:rPr>
              <a:t>Obtain the Bank Guidelines</a:t>
            </a:r>
            <a:endParaRPr lang="en-US" sz="1750" dirty="0"/>
          </a:p>
        </p:txBody>
      </p:sp>
      <p:sp>
        <p:nvSpPr>
          <p:cNvPr id="6" name="Text 4"/>
          <p:cNvSpPr/>
          <p:nvPr/>
        </p:nvSpPr>
        <p:spPr>
          <a:xfrm>
            <a:off x="787241" y="4180999"/>
            <a:ext cx="6253520" cy="359807"/>
          </a:xfrm>
          <a:prstGeom prst="rect">
            <a:avLst/>
          </a:prstGeom>
          <a:noFill/>
          <a:ln/>
        </p:spPr>
        <p:txBody>
          <a:bodyPr wrap="none" lIns="0" tIns="0" rIns="0" bIns="0" rtlCol="0" anchor="t"/>
          <a:lstStyle/>
          <a:p>
            <a:pPr marL="342900" indent="-342900">
              <a:lnSpc>
                <a:spcPts val="2800"/>
              </a:lnSpc>
              <a:buSzPct val="100000"/>
              <a:buChar char="•"/>
            </a:pPr>
            <a:r>
              <a:rPr lang="en-US" sz="1750" dirty="0">
                <a:latin typeface="Heebo" pitchFamily="34" charset="0"/>
                <a:ea typeface="Heebo" pitchFamily="34" charset="-122"/>
                <a:cs typeface="Heebo" pitchFamily="34" charset="-120"/>
              </a:rPr>
              <a:t>Ensure Joint Custodians exist</a:t>
            </a:r>
            <a:endParaRPr lang="en-US" sz="1750" dirty="0"/>
          </a:p>
        </p:txBody>
      </p:sp>
      <p:sp>
        <p:nvSpPr>
          <p:cNvPr id="7" name="Text 5"/>
          <p:cNvSpPr/>
          <p:nvPr/>
        </p:nvSpPr>
        <p:spPr>
          <a:xfrm>
            <a:off x="787241" y="4619506"/>
            <a:ext cx="6253520" cy="359807"/>
          </a:xfrm>
          <a:prstGeom prst="rect">
            <a:avLst/>
          </a:prstGeom>
          <a:noFill/>
          <a:ln/>
        </p:spPr>
        <p:txBody>
          <a:bodyPr wrap="none" lIns="0" tIns="0" rIns="0" bIns="0" rtlCol="0" anchor="t"/>
          <a:lstStyle/>
          <a:p>
            <a:pPr marL="342900" indent="-342900">
              <a:lnSpc>
                <a:spcPts val="2800"/>
              </a:lnSpc>
              <a:buSzPct val="100000"/>
              <a:buChar char="•"/>
            </a:pPr>
            <a:r>
              <a:rPr lang="en-US" sz="1750" dirty="0">
                <a:latin typeface="Heebo" pitchFamily="34" charset="0"/>
                <a:ea typeface="Heebo" pitchFamily="34" charset="-122"/>
                <a:cs typeface="Heebo" pitchFamily="34" charset="-120"/>
              </a:rPr>
              <a:t>Ensure that Joint Custodians are the relevant hierarchy</a:t>
            </a:r>
            <a:endParaRPr lang="en-US" sz="1750" dirty="0"/>
          </a:p>
        </p:txBody>
      </p:sp>
      <p:sp>
        <p:nvSpPr>
          <p:cNvPr id="8" name="Text 6"/>
          <p:cNvSpPr/>
          <p:nvPr/>
        </p:nvSpPr>
        <p:spPr>
          <a:xfrm>
            <a:off x="787241" y="5058013"/>
            <a:ext cx="6253520" cy="719614"/>
          </a:xfrm>
          <a:prstGeom prst="rect">
            <a:avLst/>
          </a:prstGeom>
          <a:noFill/>
          <a:ln/>
        </p:spPr>
        <p:txBody>
          <a:bodyPr wrap="square" lIns="0" tIns="0" rIns="0" bIns="0" rtlCol="0" anchor="t"/>
          <a:lstStyle/>
          <a:p>
            <a:pPr marL="342900" indent="-342900">
              <a:lnSpc>
                <a:spcPts val="2800"/>
              </a:lnSpc>
              <a:buSzPct val="100000"/>
              <a:buChar char="•"/>
            </a:pPr>
            <a:r>
              <a:rPr lang="en-US" sz="1750" dirty="0">
                <a:latin typeface="Heebo" pitchFamily="34" charset="0"/>
                <a:ea typeface="Heebo" pitchFamily="34" charset="-122"/>
                <a:cs typeface="Heebo" pitchFamily="34" charset="-120"/>
              </a:rPr>
              <a:t>Ask for vault and ATM to be opened and ensure it is done by the Joint Custodians only</a:t>
            </a:r>
            <a:endParaRPr lang="en-US" sz="1750" dirty="0"/>
          </a:p>
        </p:txBody>
      </p:sp>
      <p:sp>
        <p:nvSpPr>
          <p:cNvPr id="9" name="Text 7"/>
          <p:cNvSpPr/>
          <p:nvPr/>
        </p:nvSpPr>
        <p:spPr>
          <a:xfrm>
            <a:off x="787241" y="5856327"/>
            <a:ext cx="6253520" cy="359807"/>
          </a:xfrm>
          <a:prstGeom prst="rect">
            <a:avLst/>
          </a:prstGeom>
          <a:noFill/>
          <a:ln/>
        </p:spPr>
        <p:txBody>
          <a:bodyPr wrap="none" lIns="0" tIns="0" rIns="0" bIns="0" rtlCol="0" anchor="t"/>
          <a:lstStyle/>
          <a:p>
            <a:pPr marL="342900" indent="-342900">
              <a:lnSpc>
                <a:spcPts val="2800"/>
              </a:lnSpc>
              <a:buSzPct val="100000"/>
              <a:buChar char="•"/>
            </a:pPr>
            <a:r>
              <a:rPr lang="en-US" sz="1750" dirty="0">
                <a:latin typeface="Heebo" pitchFamily="34" charset="0"/>
                <a:ea typeface="Heebo" pitchFamily="34" charset="-122"/>
                <a:cs typeface="Heebo" pitchFamily="34" charset="-120"/>
              </a:rPr>
              <a:t>Verify Key register</a:t>
            </a:r>
            <a:endParaRPr lang="en-US" sz="1750" dirty="0"/>
          </a:p>
        </p:txBody>
      </p:sp>
      <p:sp>
        <p:nvSpPr>
          <p:cNvPr id="10" name="Text 8"/>
          <p:cNvSpPr/>
          <p:nvPr/>
        </p:nvSpPr>
        <p:spPr>
          <a:xfrm>
            <a:off x="787241" y="6294834"/>
            <a:ext cx="6253520" cy="359807"/>
          </a:xfrm>
          <a:prstGeom prst="rect">
            <a:avLst/>
          </a:prstGeom>
          <a:noFill/>
          <a:ln/>
        </p:spPr>
        <p:txBody>
          <a:bodyPr wrap="none" lIns="0" tIns="0" rIns="0" bIns="0" rtlCol="0" anchor="t"/>
          <a:lstStyle/>
          <a:p>
            <a:pPr marL="342900" indent="-342900">
              <a:lnSpc>
                <a:spcPts val="2800"/>
              </a:lnSpc>
              <a:buSzPct val="100000"/>
              <a:buChar char="•"/>
            </a:pPr>
            <a:r>
              <a:rPr lang="en-US" sz="1750" dirty="0">
                <a:latin typeface="Heebo" pitchFamily="34" charset="0"/>
                <a:ea typeface="Heebo" pitchFamily="34" charset="-122"/>
                <a:cs typeface="Heebo" pitchFamily="34" charset="-120"/>
              </a:rPr>
              <a:t>Verify duplicate key protocols, if any</a:t>
            </a:r>
            <a:endParaRPr lang="en-US" sz="1750" dirty="0"/>
          </a:p>
        </p:txBody>
      </p:sp>
      <p:sp>
        <p:nvSpPr>
          <p:cNvPr id="11" name="Text 9"/>
          <p:cNvSpPr/>
          <p:nvPr/>
        </p:nvSpPr>
        <p:spPr>
          <a:xfrm>
            <a:off x="787241" y="6733342"/>
            <a:ext cx="6253520" cy="359807"/>
          </a:xfrm>
          <a:prstGeom prst="rect">
            <a:avLst/>
          </a:prstGeom>
          <a:noFill/>
          <a:ln/>
        </p:spPr>
        <p:txBody>
          <a:bodyPr wrap="none" lIns="0" tIns="0" rIns="0" bIns="0" rtlCol="0" anchor="t"/>
          <a:lstStyle/>
          <a:p>
            <a:pPr marL="342900" indent="-342900">
              <a:lnSpc>
                <a:spcPts val="2800"/>
              </a:lnSpc>
              <a:buSzPct val="100000"/>
              <a:buChar char="•"/>
            </a:pPr>
            <a:r>
              <a:rPr lang="en-US" sz="1750" dirty="0">
                <a:latin typeface="Heebo" pitchFamily="34" charset="0"/>
                <a:ea typeface="Heebo" pitchFamily="34" charset="-122"/>
                <a:cs typeface="Heebo" pitchFamily="34" charset="-120"/>
              </a:rPr>
              <a:t>Document compliance in Working Papers</a:t>
            </a:r>
            <a:endParaRPr lang="en-US" sz="1750" dirty="0"/>
          </a:p>
        </p:txBody>
      </p:sp>
      <p:sp>
        <p:nvSpPr>
          <p:cNvPr id="12" name="Text 10"/>
          <p:cNvSpPr/>
          <p:nvPr/>
        </p:nvSpPr>
        <p:spPr>
          <a:xfrm>
            <a:off x="787241" y="7171849"/>
            <a:ext cx="6253520" cy="359807"/>
          </a:xfrm>
          <a:prstGeom prst="rect">
            <a:avLst/>
          </a:prstGeom>
          <a:noFill/>
          <a:ln/>
        </p:spPr>
        <p:txBody>
          <a:bodyPr wrap="none" lIns="0" tIns="0" rIns="0" bIns="0" rtlCol="0" anchor="t"/>
          <a:lstStyle/>
          <a:p>
            <a:pPr marL="342900" indent="-342900">
              <a:lnSpc>
                <a:spcPts val="2800"/>
              </a:lnSpc>
              <a:buSzPct val="100000"/>
              <a:buChar char="•"/>
            </a:pPr>
            <a:r>
              <a:rPr lang="en-US" sz="1750" dirty="0">
                <a:latin typeface="Heebo" pitchFamily="34" charset="0"/>
                <a:ea typeface="Heebo" pitchFamily="34" charset="-122"/>
                <a:cs typeface="Heebo" pitchFamily="34" charset="-120"/>
              </a:rPr>
              <a:t>Obtain Cash Certificate from Branch</a:t>
            </a:r>
            <a:endParaRPr lang="en-US" sz="1750" dirty="0"/>
          </a:p>
        </p:txBody>
      </p:sp>
      <p:sp>
        <p:nvSpPr>
          <p:cNvPr id="13" name="Text 11"/>
          <p:cNvSpPr/>
          <p:nvPr/>
        </p:nvSpPr>
        <p:spPr>
          <a:xfrm>
            <a:off x="7597259" y="1884283"/>
            <a:ext cx="2811899" cy="351472"/>
          </a:xfrm>
          <a:prstGeom prst="rect">
            <a:avLst/>
          </a:prstGeom>
          <a:noFill/>
          <a:ln/>
        </p:spPr>
        <p:txBody>
          <a:bodyPr wrap="none" lIns="0" tIns="0" rIns="0" bIns="0" rtlCol="0" anchor="t"/>
          <a:lstStyle/>
          <a:p>
            <a:pPr marL="0" indent="0">
              <a:lnSpc>
                <a:spcPts val="2750"/>
              </a:lnSpc>
              <a:buNone/>
            </a:pPr>
            <a:r>
              <a:rPr lang="en-US" sz="2200" b="1" dirty="0">
                <a:latin typeface="Crimson Pro Semi Bold" pitchFamily="34" charset="0"/>
                <a:ea typeface="Crimson Pro Semi Bold" pitchFamily="34" charset="-122"/>
                <a:cs typeface="Crimson Pro Semi Bold" pitchFamily="34" charset="-120"/>
              </a:rPr>
              <a:t>(b) Periodic Verification</a:t>
            </a:r>
            <a:endParaRPr lang="en-US" sz="2200" b="1" dirty="0"/>
          </a:p>
        </p:txBody>
      </p:sp>
      <p:sp>
        <p:nvSpPr>
          <p:cNvPr id="14" name="Text 12"/>
          <p:cNvSpPr/>
          <p:nvPr/>
        </p:nvSpPr>
        <p:spPr>
          <a:xfrm>
            <a:off x="7597259" y="2460665"/>
            <a:ext cx="6253520" cy="1079421"/>
          </a:xfrm>
          <a:prstGeom prst="rect">
            <a:avLst/>
          </a:prstGeom>
          <a:noFill/>
          <a:ln/>
        </p:spPr>
        <p:txBody>
          <a:bodyPr wrap="square" lIns="0" tIns="0" rIns="0" bIns="0" rtlCol="0" anchor="t"/>
          <a:lstStyle/>
          <a:p>
            <a:pPr marL="0" indent="0">
              <a:lnSpc>
                <a:spcPts val="2800"/>
              </a:lnSpc>
              <a:buNone/>
            </a:pPr>
            <a:r>
              <a:rPr lang="en-US" sz="1750" b="1" dirty="0">
                <a:solidFill>
                  <a:srgbClr val="FF0000"/>
                </a:solidFill>
                <a:latin typeface="Heebo" pitchFamily="34" charset="0"/>
                <a:ea typeface="Heebo" pitchFamily="34" charset="-122"/>
                <a:cs typeface="Heebo" pitchFamily="34" charset="-120"/>
              </a:rPr>
              <a:t>Have the cash balances at the branch/ATMs been checked at periodic intervals as per the procedure prescribed by the controlling authorities of the bank?</a:t>
            </a:r>
            <a:endParaRPr lang="en-US" sz="1750" b="1" dirty="0">
              <a:solidFill>
                <a:srgbClr val="FF0000"/>
              </a:solidFill>
            </a:endParaRPr>
          </a:p>
        </p:txBody>
      </p:sp>
      <p:sp>
        <p:nvSpPr>
          <p:cNvPr id="15" name="Text 13"/>
          <p:cNvSpPr/>
          <p:nvPr/>
        </p:nvSpPr>
        <p:spPr>
          <a:xfrm>
            <a:off x="7597259" y="3742492"/>
            <a:ext cx="6253520" cy="359807"/>
          </a:xfrm>
          <a:prstGeom prst="rect">
            <a:avLst/>
          </a:prstGeom>
          <a:noFill/>
          <a:ln/>
        </p:spPr>
        <p:txBody>
          <a:bodyPr wrap="none" lIns="0" tIns="0" rIns="0" bIns="0" rtlCol="0" anchor="t"/>
          <a:lstStyle/>
          <a:p>
            <a:pPr marL="342900" indent="-342900">
              <a:lnSpc>
                <a:spcPts val="2800"/>
              </a:lnSpc>
              <a:buSzPct val="100000"/>
              <a:buChar char="•"/>
            </a:pPr>
            <a:r>
              <a:rPr lang="en-US" sz="1750" dirty="0">
                <a:latin typeface="Heebo" pitchFamily="34" charset="0"/>
                <a:ea typeface="Heebo" pitchFamily="34" charset="-122"/>
                <a:cs typeface="Heebo" pitchFamily="34" charset="-120"/>
              </a:rPr>
              <a:t>Obtain the Bank Guidelines for verification</a:t>
            </a:r>
            <a:endParaRPr lang="en-US" sz="1750" dirty="0"/>
          </a:p>
        </p:txBody>
      </p:sp>
      <p:sp>
        <p:nvSpPr>
          <p:cNvPr id="16" name="Text 14"/>
          <p:cNvSpPr/>
          <p:nvPr/>
        </p:nvSpPr>
        <p:spPr>
          <a:xfrm>
            <a:off x="7597259" y="4180999"/>
            <a:ext cx="6253520" cy="359807"/>
          </a:xfrm>
          <a:prstGeom prst="rect">
            <a:avLst/>
          </a:prstGeom>
          <a:noFill/>
          <a:ln/>
        </p:spPr>
        <p:txBody>
          <a:bodyPr wrap="none" lIns="0" tIns="0" rIns="0" bIns="0" rtlCol="0" anchor="t"/>
          <a:lstStyle/>
          <a:p>
            <a:pPr marL="342900" indent="-342900">
              <a:lnSpc>
                <a:spcPts val="2800"/>
              </a:lnSpc>
              <a:buSzPct val="100000"/>
              <a:buChar char="•"/>
            </a:pPr>
            <a:r>
              <a:rPr lang="en-US" sz="1750" dirty="0">
                <a:latin typeface="Heebo" pitchFamily="34" charset="0"/>
                <a:ea typeface="Heebo" pitchFamily="34" charset="-122"/>
                <a:cs typeface="Heebo" pitchFamily="34" charset="-120"/>
              </a:rPr>
              <a:t>Guidelines would usually be daily or monthly</a:t>
            </a:r>
            <a:endParaRPr lang="en-US" sz="1750" dirty="0"/>
          </a:p>
        </p:txBody>
      </p:sp>
      <p:sp>
        <p:nvSpPr>
          <p:cNvPr id="17" name="Text 15"/>
          <p:cNvSpPr/>
          <p:nvPr/>
        </p:nvSpPr>
        <p:spPr>
          <a:xfrm>
            <a:off x="7597259" y="4619506"/>
            <a:ext cx="6253520" cy="359807"/>
          </a:xfrm>
          <a:prstGeom prst="rect">
            <a:avLst/>
          </a:prstGeom>
          <a:noFill/>
          <a:ln/>
        </p:spPr>
        <p:txBody>
          <a:bodyPr wrap="none" lIns="0" tIns="0" rIns="0" bIns="0" rtlCol="0" anchor="t"/>
          <a:lstStyle/>
          <a:p>
            <a:pPr marL="342900" indent="-342900">
              <a:lnSpc>
                <a:spcPts val="2800"/>
              </a:lnSpc>
              <a:buSzPct val="100000"/>
              <a:buChar char="•"/>
            </a:pPr>
            <a:r>
              <a:rPr lang="en-US" sz="1750" dirty="0">
                <a:latin typeface="Heebo" pitchFamily="34" charset="0"/>
                <a:ea typeface="Heebo" pitchFamily="34" charset="-122"/>
                <a:cs typeface="Heebo" pitchFamily="34" charset="-120"/>
              </a:rPr>
              <a:t>Ensure Compliance with the same</a:t>
            </a:r>
            <a:endParaRPr lang="en-US" sz="1750" dirty="0"/>
          </a:p>
        </p:txBody>
      </p:sp>
      <p:sp>
        <p:nvSpPr>
          <p:cNvPr id="18" name="Text 16"/>
          <p:cNvSpPr/>
          <p:nvPr/>
        </p:nvSpPr>
        <p:spPr>
          <a:xfrm>
            <a:off x="7597259" y="5058013"/>
            <a:ext cx="6253520" cy="719614"/>
          </a:xfrm>
          <a:prstGeom prst="rect">
            <a:avLst/>
          </a:prstGeom>
          <a:noFill/>
          <a:ln/>
        </p:spPr>
        <p:txBody>
          <a:bodyPr wrap="square" lIns="0" tIns="0" rIns="0" bIns="0" rtlCol="0" anchor="t"/>
          <a:lstStyle/>
          <a:p>
            <a:pPr marL="342900" indent="-342900">
              <a:lnSpc>
                <a:spcPts val="2800"/>
              </a:lnSpc>
              <a:buSzPct val="100000"/>
              <a:buChar char="•"/>
            </a:pPr>
            <a:r>
              <a:rPr lang="en-US" sz="1750" dirty="0">
                <a:latin typeface="Heebo" pitchFamily="34" charset="0"/>
                <a:ea typeface="Heebo" pitchFamily="34" charset="-122"/>
                <a:cs typeface="Heebo" pitchFamily="34" charset="-120"/>
              </a:rPr>
              <a:t>Ensure that the verification is evidenced • Document months / days verified in working papers</a:t>
            </a:r>
            <a:endParaRPr lang="en-US" sz="175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789503" y="620316"/>
            <a:ext cx="5639276" cy="704850"/>
          </a:xfrm>
          <a:prstGeom prst="rect">
            <a:avLst/>
          </a:prstGeom>
          <a:noFill/>
          <a:ln/>
        </p:spPr>
        <p:txBody>
          <a:bodyPr wrap="none" lIns="0" tIns="0" rIns="0" bIns="0" rtlCol="0" anchor="t"/>
          <a:lstStyle/>
          <a:p>
            <a:pPr marL="0" indent="0">
              <a:lnSpc>
                <a:spcPts val="5550"/>
              </a:lnSpc>
              <a:buNone/>
            </a:pPr>
            <a:r>
              <a:rPr lang="en-US" sz="4400" dirty="0">
                <a:latin typeface="Crimson Pro Semi Bold" pitchFamily="34" charset="0"/>
                <a:ea typeface="Crimson Pro Semi Bold" pitchFamily="34" charset="-122"/>
                <a:cs typeface="Crimson Pro Semi Bold" pitchFamily="34" charset="-120"/>
              </a:rPr>
              <a:t>I – Assets - 1. CASH</a:t>
            </a:r>
            <a:endParaRPr lang="en-US" sz="4400" dirty="0"/>
          </a:p>
        </p:txBody>
      </p:sp>
      <p:sp>
        <p:nvSpPr>
          <p:cNvPr id="3" name="Shape 1"/>
          <p:cNvSpPr/>
          <p:nvPr/>
        </p:nvSpPr>
        <p:spPr>
          <a:xfrm>
            <a:off x="789502" y="1776293"/>
            <a:ext cx="6356509" cy="225504"/>
          </a:xfrm>
          <a:prstGeom prst="roundRect">
            <a:avLst>
              <a:gd name="adj" fmla="val 15005"/>
            </a:avLst>
          </a:prstGeom>
          <a:solidFill>
            <a:srgbClr val="F2EEEE"/>
          </a:solidFill>
          <a:ln/>
        </p:spPr>
      </p:sp>
      <p:sp>
        <p:nvSpPr>
          <p:cNvPr id="4" name="Text 2"/>
          <p:cNvSpPr/>
          <p:nvPr/>
        </p:nvSpPr>
        <p:spPr>
          <a:xfrm>
            <a:off x="789503" y="2452924"/>
            <a:ext cx="3015734" cy="352425"/>
          </a:xfrm>
          <a:prstGeom prst="rect">
            <a:avLst/>
          </a:prstGeom>
          <a:noFill/>
          <a:ln/>
        </p:spPr>
        <p:txBody>
          <a:bodyPr wrap="none" lIns="0" tIns="0" rIns="0" bIns="0" rtlCol="0" anchor="t"/>
          <a:lstStyle/>
          <a:p>
            <a:pPr marL="0" indent="0" algn="l">
              <a:lnSpc>
                <a:spcPts val="2750"/>
              </a:lnSpc>
              <a:buNone/>
            </a:pPr>
            <a:r>
              <a:rPr lang="en-US" sz="2200" b="1" dirty="0">
                <a:latin typeface="Crimson Pro Semi Bold" pitchFamily="34" charset="0"/>
                <a:ea typeface="Crimson Pro Semi Bold" pitchFamily="34" charset="-122"/>
                <a:cs typeface="Crimson Pro Semi Bold" pitchFamily="34" charset="-120"/>
              </a:rPr>
              <a:t>(c)(i) Cash Balance Limits</a:t>
            </a:r>
            <a:endParaRPr lang="en-US" sz="2200" b="1" dirty="0"/>
          </a:p>
        </p:txBody>
      </p:sp>
      <p:sp>
        <p:nvSpPr>
          <p:cNvPr id="5" name="Text 3"/>
          <p:cNvSpPr/>
          <p:nvPr/>
        </p:nvSpPr>
        <p:spPr>
          <a:xfrm>
            <a:off x="789503" y="2940604"/>
            <a:ext cx="6356509" cy="1082993"/>
          </a:xfrm>
          <a:prstGeom prst="rect">
            <a:avLst/>
          </a:prstGeom>
          <a:noFill/>
          <a:ln/>
        </p:spPr>
        <p:txBody>
          <a:bodyPr wrap="square" lIns="0" tIns="0" rIns="0" bIns="0" rtlCol="0" anchor="t"/>
          <a:lstStyle/>
          <a:p>
            <a:pPr marL="0" indent="0" algn="just">
              <a:lnSpc>
                <a:spcPts val="2800"/>
              </a:lnSpc>
              <a:buNone/>
            </a:pPr>
            <a:r>
              <a:rPr lang="en-US" sz="1750" b="1" dirty="0">
                <a:solidFill>
                  <a:srgbClr val="FF0000"/>
                </a:solidFill>
                <a:latin typeface="Heebo" pitchFamily="34" charset="0"/>
                <a:ea typeface="Heebo" pitchFamily="34" charset="-122"/>
                <a:cs typeface="Heebo" pitchFamily="34" charset="-120"/>
              </a:rPr>
              <a:t>Does the branch generally maintain / carry cash balances, which vary significantly from the limits fixed by the controlling authorities of the bank?</a:t>
            </a:r>
            <a:endParaRPr lang="en-US" sz="1750" b="1" dirty="0">
              <a:solidFill>
                <a:srgbClr val="FF0000"/>
              </a:solidFill>
            </a:endParaRPr>
          </a:p>
        </p:txBody>
      </p:sp>
      <p:sp>
        <p:nvSpPr>
          <p:cNvPr id="6" name="Text 4"/>
          <p:cNvSpPr/>
          <p:nvPr/>
        </p:nvSpPr>
        <p:spPr>
          <a:xfrm>
            <a:off x="789503" y="4158851"/>
            <a:ext cx="6356509" cy="360998"/>
          </a:xfrm>
          <a:prstGeom prst="rect">
            <a:avLst/>
          </a:prstGeom>
          <a:noFill/>
          <a:ln/>
        </p:spPr>
        <p:txBody>
          <a:bodyPr wrap="none" lIns="0" tIns="0" rIns="0" bIns="0" rtlCol="0" anchor="t"/>
          <a:lstStyle/>
          <a:p>
            <a:pPr marL="342900" indent="-342900">
              <a:lnSpc>
                <a:spcPts val="2800"/>
              </a:lnSpc>
              <a:buSzPct val="100000"/>
              <a:buChar char="•"/>
            </a:pPr>
            <a:r>
              <a:rPr lang="en-US" sz="1750" dirty="0">
                <a:latin typeface="Heebo" pitchFamily="34" charset="0"/>
                <a:ea typeface="Heebo" pitchFamily="34" charset="-122"/>
                <a:cs typeface="Heebo" pitchFamily="34" charset="-120"/>
              </a:rPr>
              <a:t>Obtain Cash Retention limit for Branch and ATM</a:t>
            </a:r>
            <a:endParaRPr lang="en-US" sz="1750" dirty="0"/>
          </a:p>
        </p:txBody>
      </p:sp>
      <p:sp>
        <p:nvSpPr>
          <p:cNvPr id="7" name="Text 5"/>
          <p:cNvSpPr/>
          <p:nvPr/>
        </p:nvSpPr>
        <p:spPr>
          <a:xfrm>
            <a:off x="789503" y="4598787"/>
            <a:ext cx="6356509" cy="360998"/>
          </a:xfrm>
          <a:prstGeom prst="rect">
            <a:avLst/>
          </a:prstGeom>
          <a:noFill/>
          <a:ln/>
        </p:spPr>
        <p:txBody>
          <a:bodyPr wrap="none" lIns="0" tIns="0" rIns="0" bIns="0" rtlCol="0" anchor="t"/>
          <a:lstStyle/>
          <a:p>
            <a:pPr marL="342900" indent="-342900">
              <a:lnSpc>
                <a:spcPts val="2800"/>
              </a:lnSpc>
              <a:buSzPct val="100000"/>
              <a:buChar char="•"/>
            </a:pPr>
            <a:r>
              <a:rPr lang="en-US" sz="1750" dirty="0">
                <a:latin typeface="Heebo" pitchFamily="34" charset="0"/>
                <a:ea typeface="Heebo" pitchFamily="34" charset="-122"/>
                <a:cs typeface="Heebo" pitchFamily="34" charset="-120"/>
              </a:rPr>
              <a:t>Obtain Cash Retention limit ATM</a:t>
            </a:r>
            <a:endParaRPr lang="en-US" sz="1750" dirty="0"/>
          </a:p>
        </p:txBody>
      </p:sp>
      <p:sp>
        <p:nvSpPr>
          <p:cNvPr id="8" name="Text 6"/>
          <p:cNvSpPr/>
          <p:nvPr/>
        </p:nvSpPr>
        <p:spPr>
          <a:xfrm>
            <a:off x="789503" y="5038723"/>
            <a:ext cx="6356509" cy="360998"/>
          </a:xfrm>
          <a:prstGeom prst="rect">
            <a:avLst/>
          </a:prstGeom>
          <a:noFill/>
          <a:ln/>
        </p:spPr>
        <p:txBody>
          <a:bodyPr wrap="none" lIns="0" tIns="0" rIns="0" bIns="0" rtlCol="0" anchor="t"/>
          <a:lstStyle/>
          <a:p>
            <a:pPr marL="342900" indent="-342900">
              <a:lnSpc>
                <a:spcPts val="2800"/>
              </a:lnSpc>
              <a:buSzPct val="100000"/>
              <a:buChar char="•"/>
            </a:pPr>
            <a:r>
              <a:rPr lang="en-US" sz="1750" dirty="0">
                <a:latin typeface="Heebo" pitchFamily="34" charset="0"/>
                <a:ea typeface="Heebo" pitchFamily="34" charset="-122"/>
                <a:cs typeface="Heebo" pitchFamily="34" charset="-120"/>
              </a:rPr>
              <a:t>Obtain Daily balance of Cash report for both</a:t>
            </a:r>
            <a:endParaRPr lang="en-US" sz="1750" dirty="0"/>
          </a:p>
        </p:txBody>
      </p:sp>
      <p:sp>
        <p:nvSpPr>
          <p:cNvPr id="9" name="Text 7"/>
          <p:cNvSpPr/>
          <p:nvPr/>
        </p:nvSpPr>
        <p:spPr>
          <a:xfrm>
            <a:off x="789503" y="5478659"/>
            <a:ext cx="6356509" cy="360998"/>
          </a:xfrm>
          <a:prstGeom prst="rect">
            <a:avLst/>
          </a:prstGeom>
          <a:noFill/>
          <a:ln/>
        </p:spPr>
        <p:txBody>
          <a:bodyPr wrap="none" lIns="0" tIns="0" rIns="0" bIns="0" rtlCol="0" anchor="t"/>
          <a:lstStyle/>
          <a:p>
            <a:pPr marL="342900" indent="-342900">
              <a:lnSpc>
                <a:spcPts val="2800"/>
              </a:lnSpc>
              <a:buSzPct val="100000"/>
              <a:buChar char="•"/>
            </a:pPr>
            <a:r>
              <a:rPr lang="en-US" sz="1750" dirty="0">
                <a:latin typeface="Heebo" pitchFamily="34" charset="0"/>
                <a:ea typeface="Heebo" pitchFamily="34" charset="-122"/>
                <a:cs typeface="Heebo" pitchFamily="34" charset="-120"/>
              </a:rPr>
              <a:t>Verify Compliance</a:t>
            </a:r>
            <a:endParaRPr lang="en-US" sz="1750" dirty="0"/>
          </a:p>
        </p:txBody>
      </p:sp>
      <p:sp>
        <p:nvSpPr>
          <p:cNvPr id="10" name="Text 8"/>
          <p:cNvSpPr/>
          <p:nvPr/>
        </p:nvSpPr>
        <p:spPr>
          <a:xfrm>
            <a:off x="789503" y="5918595"/>
            <a:ext cx="6356509" cy="360998"/>
          </a:xfrm>
          <a:prstGeom prst="rect">
            <a:avLst/>
          </a:prstGeom>
          <a:noFill/>
          <a:ln/>
        </p:spPr>
        <p:txBody>
          <a:bodyPr wrap="none" lIns="0" tIns="0" rIns="0" bIns="0" rtlCol="0" anchor="t"/>
          <a:lstStyle/>
          <a:p>
            <a:pPr marL="342900" indent="-342900">
              <a:lnSpc>
                <a:spcPts val="2800"/>
              </a:lnSpc>
              <a:buSzPct val="100000"/>
              <a:buChar char="•"/>
            </a:pPr>
            <a:r>
              <a:rPr lang="en-US" sz="1750" dirty="0">
                <a:latin typeface="Heebo" pitchFamily="34" charset="0"/>
                <a:ea typeface="Heebo" pitchFamily="34" charset="-122"/>
                <a:cs typeface="Heebo" pitchFamily="34" charset="-120"/>
              </a:rPr>
              <a:t>Record dates where balances are significantly higher</a:t>
            </a:r>
            <a:endParaRPr lang="en-US" sz="1750" dirty="0"/>
          </a:p>
        </p:txBody>
      </p:sp>
      <p:sp>
        <p:nvSpPr>
          <p:cNvPr id="11" name="Text 9"/>
          <p:cNvSpPr/>
          <p:nvPr/>
        </p:nvSpPr>
        <p:spPr>
          <a:xfrm>
            <a:off x="789503" y="6358531"/>
            <a:ext cx="6356509" cy="360998"/>
          </a:xfrm>
          <a:prstGeom prst="rect">
            <a:avLst/>
          </a:prstGeom>
          <a:noFill/>
          <a:ln/>
        </p:spPr>
        <p:txBody>
          <a:bodyPr wrap="none" lIns="0" tIns="0" rIns="0" bIns="0" rtlCol="0" anchor="t"/>
          <a:lstStyle/>
          <a:p>
            <a:pPr marL="342900" indent="-342900">
              <a:lnSpc>
                <a:spcPts val="2800"/>
              </a:lnSpc>
              <a:buSzPct val="100000"/>
              <a:buChar char="•"/>
            </a:pPr>
            <a:r>
              <a:rPr lang="en-US" sz="1750" dirty="0">
                <a:latin typeface="Heebo" pitchFamily="34" charset="0"/>
                <a:ea typeface="Heebo" pitchFamily="34" charset="-122"/>
                <a:cs typeface="Heebo" pitchFamily="34" charset="-120"/>
              </a:rPr>
              <a:t>Check if these have been reported to HO</a:t>
            </a:r>
            <a:endParaRPr lang="en-US" sz="1750" dirty="0"/>
          </a:p>
        </p:txBody>
      </p:sp>
      <p:sp>
        <p:nvSpPr>
          <p:cNvPr id="12" name="Shape 10"/>
          <p:cNvSpPr/>
          <p:nvPr/>
        </p:nvSpPr>
        <p:spPr>
          <a:xfrm>
            <a:off x="7484269" y="1776293"/>
            <a:ext cx="6356628" cy="225504"/>
          </a:xfrm>
          <a:prstGeom prst="roundRect">
            <a:avLst>
              <a:gd name="adj" fmla="val 15005"/>
            </a:avLst>
          </a:prstGeom>
          <a:solidFill>
            <a:srgbClr val="F2EEEE"/>
          </a:solidFill>
          <a:ln/>
        </p:spPr>
      </p:sp>
      <p:sp>
        <p:nvSpPr>
          <p:cNvPr id="13" name="Text 11"/>
          <p:cNvSpPr/>
          <p:nvPr/>
        </p:nvSpPr>
        <p:spPr>
          <a:xfrm>
            <a:off x="7484269" y="2340054"/>
            <a:ext cx="3358039" cy="352425"/>
          </a:xfrm>
          <a:prstGeom prst="rect">
            <a:avLst/>
          </a:prstGeom>
          <a:noFill/>
          <a:ln/>
        </p:spPr>
        <p:txBody>
          <a:bodyPr wrap="none" lIns="0" tIns="0" rIns="0" bIns="0" rtlCol="0" anchor="t"/>
          <a:lstStyle/>
          <a:p>
            <a:pPr marL="0" indent="0" algn="l">
              <a:lnSpc>
                <a:spcPts val="2750"/>
              </a:lnSpc>
              <a:buNone/>
            </a:pPr>
            <a:r>
              <a:rPr lang="en-US" sz="2200" b="1" dirty="0">
                <a:latin typeface="Crimson Pro Semi Bold" pitchFamily="34" charset="0"/>
                <a:ea typeface="Crimson Pro Semi Bold" pitchFamily="34" charset="-122"/>
                <a:cs typeface="Crimson Pro Semi Bold" pitchFamily="34" charset="-120"/>
              </a:rPr>
              <a:t>(c)(ii) ATM Cash Verification</a:t>
            </a:r>
            <a:endParaRPr lang="en-US" sz="2200" b="1" dirty="0"/>
          </a:p>
        </p:txBody>
      </p:sp>
      <p:sp>
        <p:nvSpPr>
          <p:cNvPr id="14" name="Text 12"/>
          <p:cNvSpPr/>
          <p:nvPr/>
        </p:nvSpPr>
        <p:spPr>
          <a:xfrm>
            <a:off x="7484269" y="2827734"/>
            <a:ext cx="6356628" cy="1804988"/>
          </a:xfrm>
          <a:prstGeom prst="rect">
            <a:avLst/>
          </a:prstGeom>
          <a:noFill/>
          <a:ln/>
        </p:spPr>
        <p:txBody>
          <a:bodyPr wrap="square" lIns="0" tIns="0" rIns="0" bIns="0" rtlCol="0" anchor="t"/>
          <a:lstStyle/>
          <a:p>
            <a:pPr marL="0" indent="0" algn="just">
              <a:lnSpc>
                <a:spcPts val="2800"/>
              </a:lnSpc>
              <a:buNone/>
            </a:pPr>
            <a:r>
              <a:rPr lang="en-US" sz="1750" b="1" dirty="0">
                <a:solidFill>
                  <a:srgbClr val="FF0000"/>
                </a:solidFill>
                <a:latin typeface="Heebo" pitchFamily="34" charset="0"/>
                <a:ea typeface="Heebo" pitchFamily="34" charset="-122"/>
                <a:cs typeface="Heebo" pitchFamily="34" charset="-120"/>
              </a:rPr>
              <a:t>Does the figure of the balance in the branch books in respect of cash with its ATM(s) tally with the amounts of balances with the respective ATMs, based on the year end scrolls generated by the ATMs? If there is any difference, same should be reported</a:t>
            </a:r>
            <a:endParaRPr lang="en-US" sz="1750" b="1" dirty="0">
              <a:solidFill>
                <a:srgbClr val="FF0000"/>
              </a:solidFill>
            </a:endParaRPr>
          </a:p>
        </p:txBody>
      </p:sp>
      <p:sp>
        <p:nvSpPr>
          <p:cNvPr id="15" name="Text 13"/>
          <p:cNvSpPr/>
          <p:nvPr/>
        </p:nvSpPr>
        <p:spPr>
          <a:xfrm>
            <a:off x="7484269" y="4767977"/>
            <a:ext cx="6356628" cy="721995"/>
          </a:xfrm>
          <a:prstGeom prst="rect">
            <a:avLst/>
          </a:prstGeom>
          <a:noFill/>
          <a:ln/>
        </p:spPr>
        <p:txBody>
          <a:bodyPr wrap="square" lIns="0" tIns="0" rIns="0" bIns="0" rtlCol="0" anchor="t"/>
          <a:lstStyle/>
          <a:p>
            <a:pPr marL="342900" indent="-342900">
              <a:lnSpc>
                <a:spcPts val="2800"/>
              </a:lnSpc>
              <a:buSzPct val="100000"/>
              <a:buChar char="•"/>
            </a:pPr>
            <a:r>
              <a:rPr lang="en-US" sz="1750" dirty="0">
                <a:latin typeface="Heebo" pitchFamily="34" charset="0"/>
                <a:ea typeface="Heebo" pitchFamily="34" charset="-122"/>
                <a:cs typeface="Heebo" pitchFamily="34" charset="-120"/>
              </a:rPr>
              <a:t>Obtain balance as at 31 March 2024 from Books for ATM Cash</a:t>
            </a:r>
            <a:endParaRPr lang="en-US" sz="1750" dirty="0"/>
          </a:p>
        </p:txBody>
      </p:sp>
      <p:sp>
        <p:nvSpPr>
          <p:cNvPr id="16" name="Text 14"/>
          <p:cNvSpPr/>
          <p:nvPr/>
        </p:nvSpPr>
        <p:spPr>
          <a:xfrm>
            <a:off x="7484269" y="5568910"/>
            <a:ext cx="6356628" cy="360998"/>
          </a:xfrm>
          <a:prstGeom prst="rect">
            <a:avLst/>
          </a:prstGeom>
          <a:noFill/>
          <a:ln/>
        </p:spPr>
        <p:txBody>
          <a:bodyPr wrap="none" lIns="0" tIns="0" rIns="0" bIns="0" rtlCol="0" anchor="t"/>
          <a:lstStyle/>
          <a:p>
            <a:pPr marL="342900" indent="-342900">
              <a:lnSpc>
                <a:spcPts val="2800"/>
              </a:lnSpc>
              <a:buSzPct val="100000"/>
              <a:buChar char="•"/>
            </a:pPr>
            <a:r>
              <a:rPr lang="en-US" sz="1750" dirty="0">
                <a:latin typeface="Heebo" pitchFamily="34" charset="0"/>
                <a:ea typeface="Heebo" pitchFamily="34" charset="-122"/>
                <a:cs typeface="Heebo" pitchFamily="34" charset="-120"/>
              </a:rPr>
              <a:t>Conduct physical verification as at visit date</a:t>
            </a:r>
            <a:endParaRPr lang="en-US" sz="1750" dirty="0"/>
          </a:p>
        </p:txBody>
      </p:sp>
      <p:sp>
        <p:nvSpPr>
          <p:cNvPr id="17" name="Text 15"/>
          <p:cNvSpPr/>
          <p:nvPr/>
        </p:nvSpPr>
        <p:spPr>
          <a:xfrm>
            <a:off x="7484269" y="6008846"/>
            <a:ext cx="6356628" cy="721995"/>
          </a:xfrm>
          <a:prstGeom prst="rect">
            <a:avLst/>
          </a:prstGeom>
          <a:noFill/>
          <a:ln/>
        </p:spPr>
        <p:txBody>
          <a:bodyPr wrap="square" lIns="0" tIns="0" rIns="0" bIns="0" rtlCol="0" anchor="t"/>
          <a:lstStyle/>
          <a:p>
            <a:pPr marL="342900" indent="-342900">
              <a:lnSpc>
                <a:spcPts val="2800"/>
              </a:lnSpc>
              <a:buSzPct val="100000"/>
              <a:buChar char="•"/>
            </a:pPr>
            <a:r>
              <a:rPr lang="en-US" sz="1750" dirty="0">
                <a:latin typeface="Heebo" pitchFamily="34" charset="0"/>
                <a:ea typeface="Heebo" pitchFamily="34" charset="-122"/>
                <a:cs typeface="Heebo" pitchFamily="34" charset="-120"/>
              </a:rPr>
              <a:t>Perform roll back procedures if visit is not at closing of March 31, 2024</a:t>
            </a:r>
            <a:endParaRPr lang="en-US" sz="1750" dirty="0"/>
          </a:p>
        </p:txBody>
      </p:sp>
      <p:sp>
        <p:nvSpPr>
          <p:cNvPr id="18" name="Text 16"/>
          <p:cNvSpPr/>
          <p:nvPr/>
        </p:nvSpPr>
        <p:spPr>
          <a:xfrm>
            <a:off x="7484269" y="6809780"/>
            <a:ext cx="6356628" cy="360998"/>
          </a:xfrm>
          <a:prstGeom prst="rect">
            <a:avLst/>
          </a:prstGeom>
          <a:noFill/>
          <a:ln/>
        </p:spPr>
        <p:txBody>
          <a:bodyPr wrap="none" lIns="0" tIns="0" rIns="0" bIns="0" rtlCol="0" anchor="t"/>
          <a:lstStyle/>
          <a:p>
            <a:pPr marL="342900" indent="-342900">
              <a:lnSpc>
                <a:spcPts val="2800"/>
              </a:lnSpc>
              <a:buSzPct val="100000"/>
              <a:buChar char="•"/>
            </a:pPr>
            <a:r>
              <a:rPr lang="en-US" sz="1750" dirty="0">
                <a:latin typeface="Heebo" pitchFamily="34" charset="0"/>
                <a:ea typeface="Heebo" pitchFamily="34" charset="-122"/>
                <a:cs typeface="Heebo" pitchFamily="34" charset="-120"/>
              </a:rPr>
              <a:t>In case of difference, the same must be reported</a:t>
            </a:r>
            <a:endParaRPr lang="en-US" sz="1750" dirty="0"/>
          </a:p>
        </p:txBody>
      </p:sp>
      <p:sp>
        <p:nvSpPr>
          <p:cNvPr id="19" name="Text 17"/>
          <p:cNvSpPr/>
          <p:nvPr/>
        </p:nvSpPr>
        <p:spPr>
          <a:xfrm>
            <a:off x="7484269" y="7249716"/>
            <a:ext cx="6356628" cy="360998"/>
          </a:xfrm>
          <a:prstGeom prst="rect">
            <a:avLst/>
          </a:prstGeom>
          <a:noFill/>
          <a:ln/>
        </p:spPr>
        <p:txBody>
          <a:bodyPr wrap="none" lIns="0" tIns="0" rIns="0" bIns="0" rtlCol="0" anchor="t"/>
          <a:lstStyle/>
          <a:p>
            <a:pPr marL="342900" indent="-342900">
              <a:lnSpc>
                <a:spcPts val="2800"/>
              </a:lnSpc>
              <a:buSzPct val="100000"/>
              <a:buChar char="•"/>
            </a:pPr>
            <a:r>
              <a:rPr lang="en-US" sz="1750" dirty="0">
                <a:latin typeface="Heebo" pitchFamily="34" charset="0"/>
                <a:ea typeface="Heebo" pitchFamily="34" charset="-122"/>
                <a:cs typeface="Heebo" pitchFamily="34" charset="-120"/>
              </a:rPr>
              <a:t>Obtain Cash Certificate from Branch</a:t>
            </a:r>
            <a:endParaRPr lang="en-US" sz="175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1451372"/>
            <a:ext cx="5670590" cy="708779"/>
          </a:xfrm>
          <a:prstGeom prst="rect">
            <a:avLst/>
          </a:prstGeom>
          <a:noFill/>
          <a:ln/>
        </p:spPr>
        <p:txBody>
          <a:bodyPr wrap="none" lIns="0" tIns="0" rIns="0" bIns="0" rtlCol="0" anchor="t"/>
          <a:lstStyle/>
          <a:p>
            <a:pPr marL="0" indent="0">
              <a:lnSpc>
                <a:spcPts val="5550"/>
              </a:lnSpc>
              <a:buNone/>
            </a:pPr>
            <a:r>
              <a:rPr lang="en-US" sz="4450" dirty="0">
                <a:latin typeface="Crimson Pro Semi Bold" pitchFamily="34" charset="0"/>
                <a:ea typeface="Crimson Pro Semi Bold" pitchFamily="34" charset="-122"/>
                <a:cs typeface="Crimson Pro Semi Bold" pitchFamily="34" charset="-120"/>
              </a:rPr>
              <a:t>I – Assets - 1. CASH</a:t>
            </a:r>
            <a:endParaRPr lang="en-US" sz="4450" dirty="0"/>
          </a:p>
        </p:txBody>
      </p:sp>
      <p:pic>
        <p:nvPicPr>
          <p:cNvPr id="4" name="Image 1" descr="preencoded.png"/>
          <p:cNvPicPr>
            <a:picLocks noChangeAspect="1"/>
          </p:cNvPicPr>
          <p:nvPr/>
        </p:nvPicPr>
        <p:blipFill>
          <a:blip r:embed="rId4"/>
          <a:stretch>
            <a:fillRect/>
          </a:stretch>
        </p:blipFill>
        <p:spPr>
          <a:xfrm>
            <a:off x="3441250" y="2830684"/>
            <a:ext cx="375549" cy="375549"/>
          </a:xfrm>
          <a:prstGeom prst="rect">
            <a:avLst/>
          </a:prstGeom>
        </p:spPr>
      </p:pic>
      <p:sp>
        <p:nvSpPr>
          <p:cNvPr id="5" name="Text 1"/>
          <p:cNvSpPr/>
          <p:nvPr/>
        </p:nvSpPr>
        <p:spPr>
          <a:xfrm>
            <a:off x="793790" y="2795110"/>
            <a:ext cx="2835235" cy="354330"/>
          </a:xfrm>
          <a:prstGeom prst="rect">
            <a:avLst/>
          </a:prstGeom>
          <a:noFill/>
          <a:ln/>
        </p:spPr>
        <p:txBody>
          <a:bodyPr wrap="none" lIns="0" tIns="0" rIns="0" bIns="0" rtlCol="0" anchor="t"/>
          <a:lstStyle/>
          <a:p>
            <a:pPr marL="0" indent="0" algn="l">
              <a:lnSpc>
                <a:spcPts val="2750"/>
              </a:lnSpc>
              <a:buNone/>
            </a:pPr>
            <a:r>
              <a:rPr lang="en-US" sz="2200" b="1" dirty="0">
                <a:latin typeface="Crimson Pro Semi Bold" pitchFamily="34" charset="0"/>
                <a:ea typeface="Crimson Pro Semi Bold" pitchFamily="34" charset="-122"/>
                <a:cs typeface="Crimson Pro Semi Bold" pitchFamily="34" charset="-120"/>
              </a:rPr>
              <a:t>(d) Insurance Coverage</a:t>
            </a:r>
            <a:endParaRPr lang="en-US" sz="2200" b="1" dirty="0"/>
          </a:p>
        </p:txBody>
      </p:sp>
      <p:sp>
        <p:nvSpPr>
          <p:cNvPr id="6" name="Text 2"/>
          <p:cNvSpPr/>
          <p:nvPr/>
        </p:nvSpPr>
        <p:spPr>
          <a:xfrm>
            <a:off x="793790" y="3648431"/>
            <a:ext cx="7556421" cy="725805"/>
          </a:xfrm>
          <a:prstGeom prst="rect">
            <a:avLst/>
          </a:prstGeom>
          <a:noFill/>
          <a:ln/>
        </p:spPr>
        <p:txBody>
          <a:bodyPr wrap="square" lIns="0" tIns="0" rIns="0" bIns="0" rtlCol="0" anchor="t"/>
          <a:lstStyle/>
          <a:p>
            <a:pPr marL="0" indent="0" algn="just">
              <a:lnSpc>
                <a:spcPts val="2850"/>
              </a:lnSpc>
              <a:buNone/>
            </a:pPr>
            <a:r>
              <a:rPr lang="en-US" sz="1750" b="1" dirty="0">
                <a:solidFill>
                  <a:srgbClr val="FF0000"/>
                </a:solidFill>
                <a:latin typeface="Heebo" pitchFamily="34" charset="0"/>
                <a:ea typeface="Heebo" pitchFamily="34" charset="-122"/>
                <a:cs typeface="Heebo" pitchFamily="34" charset="-120"/>
              </a:rPr>
              <a:t>Whether the insurance cover available with the branch adequately meets the requirement to cover the cash-in hand and cash-in transit?</a:t>
            </a:r>
            <a:endParaRPr lang="en-US" sz="1750" b="1" dirty="0">
              <a:solidFill>
                <a:srgbClr val="FF0000"/>
              </a:solidFill>
            </a:endParaRPr>
          </a:p>
        </p:txBody>
      </p:sp>
      <p:sp>
        <p:nvSpPr>
          <p:cNvPr id="7" name="Text 3"/>
          <p:cNvSpPr/>
          <p:nvPr/>
        </p:nvSpPr>
        <p:spPr>
          <a:xfrm>
            <a:off x="793790" y="4510324"/>
            <a:ext cx="7556421" cy="362903"/>
          </a:xfrm>
          <a:prstGeom prst="rect">
            <a:avLst/>
          </a:prstGeom>
          <a:noFill/>
          <a:ln/>
        </p:spPr>
        <p:txBody>
          <a:bodyPr wrap="none" lIns="0" tIns="0" rIns="0" bIns="0" rtlCol="0" anchor="t"/>
          <a:lstStyle/>
          <a:p>
            <a:pPr marL="342900" indent="-342900">
              <a:lnSpc>
                <a:spcPts val="2850"/>
              </a:lnSpc>
              <a:buSzPct val="100000"/>
              <a:buChar char="•"/>
            </a:pPr>
            <a:r>
              <a:rPr lang="en-US" sz="1750" dirty="0">
                <a:latin typeface="Heebo" pitchFamily="34" charset="0"/>
                <a:ea typeface="Heebo" pitchFamily="34" charset="-122"/>
                <a:cs typeface="Heebo" pitchFamily="34" charset="-120"/>
              </a:rPr>
              <a:t>Check if insurance is obtained by HO</a:t>
            </a:r>
            <a:endParaRPr lang="en-US" sz="1750" dirty="0"/>
          </a:p>
        </p:txBody>
      </p:sp>
      <p:sp>
        <p:nvSpPr>
          <p:cNvPr id="8" name="Text 4"/>
          <p:cNvSpPr/>
          <p:nvPr/>
        </p:nvSpPr>
        <p:spPr>
          <a:xfrm>
            <a:off x="793790" y="4952522"/>
            <a:ext cx="7556421" cy="362903"/>
          </a:xfrm>
          <a:prstGeom prst="rect">
            <a:avLst/>
          </a:prstGeom>
          <a:noFill/>
          <a:ln/>
        </p:spPr>
        <p:txBody>
          <a:bodyPr wrap="none" lIns="0" tIns="0" rIns="0" bIns="0" rtlCol="0" anchor="t"/>
          <a:lstStyle/>
          <a:p>
            <a:pPr marL="342900" indent="-342900">
              <a:lnSpc>
                <a:spcPts val="2850"/>
              </a:lnSpc>
              <a:buSzPct val="100000"/>
              <a:buChar char="•"/>
            </a:pPr>
            <a:r>
              <a:rPr lang="en-US" sz="1750" dirty="0">
                <a:latin typeface="Heebo" pitchFamily="34" charset="0"/>
                <a:ea typeface="Heebo" pitchFamily="34" charset="-122"/>
                <a:cs typeface="Heebo" pitchFamily="34" charset="-120"/>
              </a:rPr>
              <a:t>Obtain copy of policy or representation from HO</a:t>
            </a:r>
            <a:endParaRPr lang="en-US" sz="1750" dirty="0"/>
          </a:p>
        </p:txBody>
      </p:sp>
      <p:sp>
        <p:nvSpPr>
          <p:cNvPr id="9" name="Text 5"/>
          <p:cNvSpPr/>
          <p:nvPr/>
        </p:nvSpPr>
        <p:spPr>
          <a:xfrm>
            <a:off x="793790" y="5394720"/>
            <a:ext cx="7556421" cy="362903"/>
          </a:xfrm>
          <a:prstGeom prst="rect">
            <a:avLst/>
          </a:prstGeom>
          <a:noFill/>
          <a:ln/>
        </p:spPr>
        <p:txBody>
          <a:bodyPr wrap="none" lIns="0" tIns="0" rIns="0" bIns="0" rtlCol="0" anchor="t"/>
          <a:lstStyle/>
          <a:p>
            <a:pPr marL="342900" indent="-342900">
              <a:lnSpc>
                <a:spcPts val="2850"/>
              </a:lnSpc>
              <a:buSzPct val="100000"/>
              <a:buChar char="•"/>
            </a:pPr>
            <a:r>
              <a:rPr lang="en-US" sz="1750" dirty="0">
                <a:latin typeface="Heebo" pitchFamily="34" charset="0"/>
                <a:ea typeface="Heebo" pitchFamily="34" charset="-122"/>
                <a:cs typeface="Heebo" pitchFamily="34" charset="-120"/>
              </a:rPr>
              <a:t>Obtain daily cash balance register</a:t>
            </a:r>
            <a:endParaRPr lang="en-US" sz="1750" dirty="0"/>
          </a:p>
        </p:txBody>
      </p:sp>
      <p:sp>
        <p:nvSpPr>
          <p:cNvPr id="10" name="Text 6"/>
          <p:cNvSpPr/>
          <p:nvPr/>
        </p:nvSpPr>
        <p:spPr>
          <a:xfrm>
            <a:off x="793790" y="5836918"/>
            <a:ext cx="7556421" cy="362903"/>
          </a:xfrm>
          <a:prstGeom prst="rect">
            <a:avLst/>
          </a:prstGeom>
          <a:noFill/>
          <a:ln/>
        </p:spPr>
        <p:txBody>
          <a:bodyPr wrap="none" lIns="0" tIns="0" rIns="0" bIns="0" rtlCol="0" anchor="t"/>
          <a:lstStyle/>
          <a:p>
            <a:pPr marL="342900" indent="-342900">
              <a:lnSpc>
                <a:spcPts val="2850"/>
              </a:lnSpc>
              <a:buSzPct val="100000"/>
              <a:buChar char="•"/>
            </a:pPr>
            <a:r>
              <a:rPr lang="en-US" sz="1750" dirty="0">
                <a:latin typeface="Heebo" pitchFamily="34" charset="0"/>
                <a:ea typeface="Heebo" pitchFamily="34" charset="-122"/>
                <a:cs typeface="Heebo" pitchFamily="34" charset="-120"/>
              </a:rPr>
              <a:t>If Insurance copy is available, check if the cover is sufficient</a:t>
            </a:r>
            <a:endParaRPr lang="en-US" sz="1750" dirty="0"/>
          </a:p>
        </p:txBody>
      </p:sp>
      <p:sp>
        <p:nvSpPr>
          <p:cNvPr id="11" name="Text 7"/>
          <p:cNvSpPr/>
          <p:nvPr/>
        </p:nvSpPr>
        <p:spPr>
          <a:xfrm>
            <a:off x="793790" y="6279117"/>
            <a:ext cx="7556421" cy="362903"/>
          </a:xfrm>
          <a:prstGeom prst="rect">
            <a:avLst/>
          </a:prstGeom>
          <a:noFill/>
          <a:ln/>
        </p:spPr>
        <p:txBody>
          <a:bodyPr wrap="none" lIns="0" tIns="0" rIns="0" bIns="0" rtlCol="0" anchor="t"/>
          <a:lstStyle/>
          <a:p>
            <a:pPr marL="342900" indent="-342900">
              <a:lnSpc>
                <a:spcPts val="2850"/>
              </a:lnSpc>
              <a:buSzPct val="100000"/>
              <a:buChar char="•"/>
            </a:pPr>
            <a:r>
              <a:rPr lang="en-US" sz="1750" dirty="0">
                <a:latin typeface="Heebo" pitchFamily="34" charset="0"/>
                <a:ea typeface="Heebo" pitchFamily="34" charset="-122"/>
                <a:cs typeface="Heebo" pitchFamily="34" charset="-120"/>
              </a:rPr>
              <a:t>If unable to perform this procedure, state so in the LFAR</a:t>
            </a:r>
            <a:endParaRPr lang="en-US" sz="175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TotalTime>
  <Words>7079</Words>
  <Application>Microsoft Office PowerPoint</Application>
  <PresentationFormat>Custom</PresentationFormat>
  <Paragraphs>567</Paragraphs>
  <Slides>53</Slides>
  <Notes>49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53</vt:i4>
      </vt:variant>
    </vt:vector>
  </HeadingPairs>
  <TitlesOfParts>
    <vt:vector size="61" baseType="lpstr">
      <vt:lpstr>Arial</vt:lpstr>
      <vt:lpstr>Calibri</vt:lpstr>
      <vt:lpstr>Angsana New</vt:lpstr>
      <vt:lpstr>Times New Roman</vt:lpstr>
      <vt:lpstr>Crimson Pro Semi Bold</vt:lpstr>
      <vt:lpstr>Heebo</vt:lpstr>
      <vt:lpstr>Calibri Light</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vector>
  </TitlesOfParts>
  <Company>PptxGenJS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Admin</cp:lastModifiedBy>
  <cp:revision>36</cp:revision>
  <dcterms:created xsi:type="dcterms:W3CDTF">2025-03-08T14:58:38Z</dcterms:created>
  <dcterms:modified xsi:type="dcterms:W3CDTF">2025-04-01T11:02:47Z</dcterms:modified>
</cp:coreProperties>
</file>