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620" r:id="rId2"/>
    <p:sldId id="625" r:id="rId3"/>
    <p:sldId id="626" r:id="rId4"/>
    <p:sldId id="783" r:id="rId5"/>
    <p:sldId id="845" r:id="rId6"/>
    <p:sldId id="846" r:id="rId7"/>
    <p:sldId id="847" r:id="rId8"/>
    <p:sldId id="843" r:id="rId9"/>
    <p:sldId id="849" r:id="rId10"/>
    <p:sldId id="850" r:id="rId11"/>
    <p:sldId id="851" r:id="rId12"/>
    <p:sldId id="844" r:id="rId13"/>
    <p:sldId id="852" r:id="rId14"/>
    <p:sldId id="853" r:id="rId15"/>
    <p:sldId id="855" r:id="rId16"/>
    <p:sldId id="854" r:id="rId17"/>
    <p:sldId id="518" r:id="rId18"/>
    <p:sldId id="258" r:id="rId19"/>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CC"/>
    <a:srgbClr val="660033"/>
    <a:srgbClr val="663300"/>
    <a:srgbClr val="006699"/>
    <a:srgbClr val="0000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0" autoAdjust="0"/>
    <p:restoredTop sz="95915" autoAdjust="0"/>
  </p:normalViewPr>
  <p:slideViewPr>
    <p:cSldViewPr snapToGrid="0">
      <p:cViewPr varScale="1">
        <p:scale>
          <a:sx n="105" d="100"/>
          <a:sy n="105" d="100"/>
        </p:scale>
        <p:origin x="76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60802-BB48-513D-2711-2CEE3AB29FEB}"/>
              </a:ext>
            </a:extLst>
          </p:cNvPr>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A40E8D-A0CC-EAAC-152E-E5802E8D7080}"/>
              </a:ext>
            </a:extLst>
          </p:cNvPr>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6618BBB9-7ECA-4E6A-873D-20DB197F1C78}" type="datetimeFigureOut">
              <a:rPr lang="en-US" smtClean="0"/>
              <a:pPr/>
              <a:t>21-Dec-25</a:t>
            </a:fld>
            <a:endParaRPr lang="en-US"/>
          </a:p>
        </p:txBody>
      </p:sp>
      <p:sp>
        <p:nvSpPr>
          <p:cNvPr id="4" name="Footer Placeholder 3">
            <a:extLst>
              <a:ext uri="{FF2B5EF4-FFF2-40B4-BE49-F238E27FC236}">
                <a16:creationId xmlns:a16="http://schemas.microsoft.com/office/drawing/2014/main" id="{4954141D-1934-2663-57F7-EE8A75184D87}"/>
              </a:ext>
            </a:extLst>
          </p:cNvPr>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r>
              <a:rPr lang="en-US"/>
              <a:t>RP</a:t>
            </a:r>
          </a:p>
        </p:txBody>
      </p:sp>
      <p:sp>
        <p:nvSpPr>
          <p:cNvPr id="5" name="Slide Number Placeholder 4">
            <a:extLst>
              <a:ext uri="{FF2B5EF4-FFF2-40B4-BE49-F238E27FC236}">
                <a16:creationId xmlns:a16="http://schemas.microsoft.com/office/drawing/2014/main" id="{E9EE3932-2D84-40ED-0E56-545B7142FC3A}"/>
              </a:ext>
            </a:extLst>
          </p:cNvPr>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699AE202-D717-4892-8ABB-3D6B505B9BF1}" type="slidenum">
              <a:rPr lang="en-US" smtClean="0"/>
              <a:pPr/>
              <a:t>‹#›</a:t>
            </a:fld>
            <a:endParaRPr lang="en-US"/>
          </a:p>
        </p:txBody>
      </p:sp>
    </p:spTree>
    <p:extLst>
      <p:ext uri="{BB962C8B-B14F-4D97-AF65-F5344CB8AC3E}">
        <p14:creationId xmlns:p14="http://schemas.microsoft.com/office/powerpoint/2010/main" val="302261564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9E32F796-8283-4A4B-8CAB-2517660965D3}" type="datetimeFigureOut">
              <a:rPr lang="en-IN" smtClean="0"/>
              <a:pPr/>
              <a:t>21-12-2025</a:t>
            </a:fld>
            <a:endParaRPr lang="en-IN"/>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r>
              <a:rPr lang="en-IN"/>
              <a:t>RP</a:t>
            </a:r>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8471E185-5776-4706-AC56-16C252995348}" type="slidenum">
              <a:rPr lang="en-IN" smtClean="0"/>
              <a:pPr/>
              <a:t>‹#›</a:t>
            </a:fld>
            <a:endParaRPr lang="en-IN"/>
          </a:p>
        </p:txBody>
      </p:sp>
    </p:spTree>
    <p:extLst>
      <p:ext uri="{BB962C8B-B14F-4D97-AF65-F5344CB8AC3E}">
        <p14:creationId xmlns:p14="http://schemas.microsoft.com/office/powerpoint/2010/main" val="41667553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90862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D7F94-DDB1-83F6-D2A4-A5CB0EAC3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2742A-37AC-001A-39CB-528146C57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5CF9E-D0C5-4A22-F0F3-AA3C5233294B}"/>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EF705986-1761-8F77-B954-69BD82BFFEFA}"/>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43233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5AA60-167B-ADCF-6AAE-B145BD7CD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29A93-D1F4-6F88-0629-193688C96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FEB90-B3A1-D7B2-92C9-D3F042AA80B0}"/>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75FC21E5-8CA4-2258-228C-7A9E8054AA5A}"/>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02769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A42A-56CD-A6BB-773C-C5A795369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EE8D6-7671-19C3-5254-EB2C43F83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1E948-7944-4C58-DF1B-E3B1AE4DE941}"/>
              </a:ext>
            </a:extLst>
          </p:cNvPr>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E9098C82-6FC4-1936-3472-69CFBA3E0C5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421319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E6F1-60D7-702E-C761-8EB0C6E98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CAC43-2876-011A-EA5E-BF247413D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47F12-793D-FE6D-E1BF-80D58E10F47C}"/>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5372857D-7FCA-2C03-98F6-845495BFCDAD}"/>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03506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0418-C50D-02A6-80D3-7F63957F8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83CA5-4ACB-C2AC-1580-837B08CC5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9FFA7-3238-5337-A6F0-4F7F358A53A5}"/>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F8B973BB-313D-4A9F-202B-B43C8ED07588}"/>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766649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88499-D3B6-758F-DAE7-D9937756C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6E143-219A-B6FD-4085-7DBC7A75F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FDB68-58A9-71D7-FB0F-63CCA5B59E35}"/>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6BBB9270-7DF6-784C-53FD-0B0EBF826C61}"/>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03227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5966-9C11-205F-6876-9476A5493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EB0DC-E2AF-9DCF-1337-BD5F966B6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85B004-B7BC-7D6D-3AD4-FF4869B59B49}"/>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8EE54318-1AA8-F2E7-ABFB-4D9188C45C86}"/>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77432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DBB42FBF-4883-59AA-9CAC-84F1DEFF915F}"/>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65384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A4FC56E1-88BB-B3BD-77F4-E928108C4E6E}"/>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21764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409471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4A2CE9AE-27CA-C623-F4F7-A1D4D1544AD3}"/>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11224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7DA7F-3F30-174A-8A08-A1A27928F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F240D-41CA-5D72-9110-273D50D7F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32EC3-F8C7-BA12-EA41-C2E856BB5766}"/>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C7B66B4-110F-C6B7-C861-08078DF524D1}"/>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74622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6F1B-53C9-CE0A-75D1-E656AC986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99E8D-7771-FDF8-1C35-66D010867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BCD36-1D14-DB00-64E9-D1747C0C7DE8}"/>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AC0D4F1-A060-1D13-A385-78C2AF394530}"/>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20855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3C575-CCD9-FCF1-B713-66A6B9526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3CDAB-11EB-2B48-874D-E927A26EF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6A941-C47B-AE5C-34E2-E9BDC63D4110}"/>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691AF64E-55F2-BA66-EC7A-4BADFCDFA192}"/>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24340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C4AAE-67E9-E73D-9F5C-7D68347E4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52623-8ABC-4CF0-09D2-ABCA16A60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5F1B4-4098-F901-C664-4802AF4C9ADD}"/>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DDF9C9D0-BBFE-2CAD-F5DF-9EE53CEF97AB}"/>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146553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BC77-289F-DACA-EC1A-D4820BE70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A0B82-63D7-4EE2-FB58-B9BBC0A90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D97CA-D13B-A260-95D9-47E10AD56245}"/>
              </a:ext>
            </a:extLst>
          </p:cNvPr>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331FA85E-88A1-211B-2C08-4F68D1556DC9}"/>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38952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9C71-091B-8258-5A7D-E2274CE7B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CCF4D-4CD4-E8BA-890E-3C1C7AE12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42885-99A2-B281-964D-645D053F45AE}"/>
              </a:ext>
            </a:extLst>
          </p:cNvPr>
          <p:cNvSpPr>
            <a:spLocks noGrp="1"/>
          </p:cNvSpPr>
          <p:nvPr>
            <p:ph type="body" idx="1"/>
          </p:nvPr>
        </p:nvSpPr>
        <p:spPr/>
        <p:txBody>
          <a:bodyPr/>
          <a:lstStyle/>
          <a:p>
            <a:endParaRPr lang="en-IN" dirty="0"/>
          </a:p>
        </p:txBody>
      </p:sp>
      <p:sp>
        <p:nvSpPr>
          <p:cNvPr id="6" name="Footer Placeholder 5">
            <a:extLst>
              <a:ext uri="{FF2B5EF4-FFF2-40B4-BE49-F238E27FC236}">
                <a16:creationId xmlns:a16="http://schemas.microsoft.com/office/drawing/2014/main" id="{49C2CE4B-3953-868A-374D-763BECE976B2}"/>
              </a:ext>
            </a:extLst>
          </p:cNvPr>
          <p:cNvSpPr>
            <a:spLocks noGrp="1"/>
          </p:cNvSpPr>
          <p:nvPr>
            <p:ph type="ftr" sz="quarter" idx="4"/>
          </p:nvPr>
        </p:nvSpPr>
        <p:spPr/>
        <p:txBody>
          <a:bodyPr/>
          <a:lstStyle/>
          <a:p>
            <a:r>
              <a:rPr lang="en-IN"/>
              <a:t>RP</a:t>
            </a:r>
          </a:p>
        </p:txBody>
      </p:sp>
    </p:spTree>
    <p:extLst>
      <p:ext uri="{BB962C8B-B14F-4D97-AF65-F5344CB8AC3E}">
        <p14:creationId xmlns:p14="http://schemas.microsoft.com/office/powerpoint/2010/main" val="338466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9DF4-B3F0-83A0-785D-0CF2AB483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ED0756-0F5F-DB1F-4C7F-A3B32C85F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B13EC-52E2-E057-BAE7-B6656D16DA56}"/>
              </a:ext>
            </a:extLst>
          </p:cNvPr>
          <p:cNvSpPr>
            <a:spLocks noGrp="1"/>
          </p:cNvSpPr>
          <p:nvPr>
            <p:ph type="dt" sz="half" idx="10"/>
          </p:nvPr>
        </p:nvSpPr>
        <p:spPr/>
        <p:txBody>
          <a:bodyPr/>
          <a:lstStyle/>
          <a:p>
            <a:fld id="{3E80911C-FE15-4780-9137-977F4ED8E7FA}" type="datetime1">
              <a:rPr lang="en-IN" smtClean="0"/>
              <a:pPr/>
              <a:t>21-12-2025</a:t>
            </a:fld>
            <a:endParaRPr lang="en-IN"/>
          </a:p>
        </p:txBody>
      </p:sp>
      <p:sp>
        <p:nvSpPr>
          <p:cNvPr id="5" name="Footer Placeholder 4">
            <a:extLst>
              <a:ext uri="{FF2B5EF4-FFF2-40B4-BE49-F238E27FC236}">
                <a16:creationId xmlns:a16="http://schemas.microsoft.com/office/drawing/2014/main" id="{4E7E260E-ABF3-3661-DBD0-9EDA99E4A4B5}"/>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C7AEC9AB-EDD5-DB35-4CC3-74037CB8DFFA}"/>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95722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8DD5-59E6-9770-2BC2-984C5AAE2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892B4-89CF-7E2B-D85B-40DCBB338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9378-9ACF-11BD-1573-B8335FACD980}"/>
              </a:ext>
            </a:extLst>
          </p:cNvPr>
          <p:cNvSpPr>
            <a:spLocks noGrp="1"/>
          </p:cNvSpPr>
          <p:nvPr>
            <p:ph type="dt" sz="half" idx="10"/>
          </p:nvPr>
        </p:nvSpPr>
        <p:spPr/>
        <p:txBody>
          <a:bodyPr/>
          <a:lstStyle/>
          <a:p>
            <a:fld id="{D8B27808-9411-4D18-AF74-58D4E82B97AA}" type="datetime1">
              <a:rPr lang="en-IN" smtClean="0"/>
              <a:pPr/>
              <a:t>21-12-2025</a:t>
            </a:fld>
            <a:endParaRPr lang="en-IN"/>
          </a:p>
        </p:txBody>
      </p:sp>
      <p:sp>
        <p:nvSpPr>
          <p:cNvPr id="5" name="Footer Placeholder 4">
            <a:extLst>
              <a:ext uri="{FF2B5EF4-FFF2-40B4-BE49-F238E27FC236}">
                <a16:creationId xmlns:a16="http://schemas.microsoft.com/office/drawing/2014/main" id="{50D4CFBA-672B-61DB-DF4A-74DE6C74198E}"/>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6498397C-D070-1C9B-CB08-42E5D3F9F226}"/>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20958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E5C1E-2814-38AF-101F-E63C26057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0B1EF-59D4-9037-F8DE-AF6E0F118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92CF0-08D2-9FD1-6D06-9A8C4D046A7D}"/>
              </a:ext>
            </a:extLst>
          </p:cNvPr>
          <p:cNvSpPr>
            <a:spLocks noGrp="1"/>
          </p:cNvSpPr>
          <p:nvPr>
            <p:ph type="dt" sz="half" idx="10"/>
          </p:nvPr>
        </p:nvSpPr>
        <p:spPr/>
        <p:txBody>
          <a:bodyPr/>
          <a:lstStyle/>
          <a:p>
            <a:fld id="{2A2E6968-67C1-451F-9746-19D126C03301}" type="datetime1">
              <a:rPr lang="en-IN" smtClean="0"/>
              <a:pPr/>
              <a:t>21-12-2025</a:t>
            </a:fld>
            <a:endParaRPr lang="en-IN"/>
          </a:p>
        </p:txBody>
      </p:sp>
      <p:sp>
        <p:nvSpPr>
          <p:cNvPr id="5" name="Footer Placeholder 4">
            <a:extLst>
              <a:ext uri="{FF2B5EF4-FFF2-40B4-BE49-F238E27FC236}">
                <a16:creationId xmlns:a16="http://schemas.microsoft.com/office/drawing/2014/main" id="{1F7F7F38-B2AE-3E11-FB83-4FB07DB67442}"/>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7D8E7EC2-CFE5-3A95-7A27-437EC59CC769}"/>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104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41FD-687A-88CE-63D2-4E8A2D11C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65FD23-FB86-8799-204E-AD3BFFB61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5D642-5248-8297-87AE-3932E0AC9F92}"/>
              </a:ext>
            </a:extLst>
          </p:cNvPr>
          <p:cNvSpPr>
            <a:spLocks noGrp="1"/>
          </p:cNvSpPr>
          <p:nvPr>
            <p:ph type="dt" sz="half" idx="10"/>
          </p:nvPr>
        </p:nvSpPr>
        <p:spPr/>
        <p:txBody>
          <a:bodyPr/>
          <a:lstStyle/>
          <a:p>
            <a:fld id="{04A6764F-9023-4539-AD3A-D12F04262466}" type="datetime1">
              <a:rPr lang="en-IN" smtClean="0"/>
              <a:pPr/>
              <a:t>21-12-2025</a:t>
            </a:fld>
            <a:endParaRPr lang="en-IN"/>
          </a:p>
        </p:txBody>
      </p:sp>
      <p:sp>
        <p:nvSpPr>
          <p:cNvPr id="5" name="Footer Placeholder 4">
            <a:extLst>
              <a:ext uri="{FF2B5EF4-FFF2-40B4-BE49-F238E27FC236}">
                <a16:creationId xmlns:a16="http://schemas.microsoft.com/office/drawing/2014/main" id="{AE179230-FDB8-1B9E-326F-08B547295392}"/>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C9504131-9D81-E1B5-CE03-7DEBFC096928}"/>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08600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2231-8382-FBC9-1104-52AB74C295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484105-785F-08D7-F2F8-ADA8E30849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64A48A-4311-9F87-0501-0CEC675B674E}"/>
              </a:ext>
            </a:extLst>
          </p:cNvPr>
          <p:cNvSpPr>
            <a:spLocks noGrp="1"/>
          </p:cNvSpPr>
          <p:nvPr>
            <p:ph type="dt" sz="half" idx="10"/>
          </p:nvPr>
        </p:nvSpPr>
        <p:spPr/>
        <p:txBody>
          <a:bodyPr/>
          <a:lstStyle/>
          <a:p>
            <a:fld id="{22856D0F-4192-438B-BAF4-6819F15DC930}" type="datetime1">
              <a:rPr lang="en-IN" smtClean="0"/>
              <a:pPr/>
              <a:t>21-12-2025</a:t>
            </a:fld>
            <a:endParaRPr lang="en-IN"/>
          </a:p>
        </p:txBody>
      </p:sp>
      <p:sp>
        <p:nvSpPr>
          <p:cNvPr id="5" name="Footer Placeholder 4">
            <a:extLst>
              <a:ext uri="{FF2B5EF4-FFF2-40B4-BE49-F238E27FC236}">
                <a16:creationId xmlns:a16="http://schemas.microsoft.com/office/drawing/2014/main" id="{823A5603-D055-BB33-87B8-216BC1C2EE44}"/>
              </a:ext>
            </a:extLst>
          </p:cNvPr>
          <p:cNvSpPr>
            <a:spLocks noGrp="1"/>
          </p:cNvSpPr>
          <p:nvPr>
            <p:ph type="ftr" sz="quarter" idx="11"/>
          </p:nvPr>
        </p:nvSpPr>
        <p:spPr/>
        <p:txBody>
          <a:bodyPr/>
          <a:lstStyle/>
          <a:p>
            <a:r>
              <a:rPr lang="en-IN"/>
              <a:t>RP</a:t>
            </a:r>
          </a:p>
        </p:txBody>
      </p:sp>
      <p:sp>
        <p:nvSpPr>
          <p:cNvPr id="6" name="Slide Number Placeholder 5">
            <a:extLst>
              <a:ext uri="{FF2B5EF4-FFF2-40B4-BE49-F238E27FC236}">
                <a16:creationId xmlns:a16="http://schemas.microsoft.com/office/drawing/2014/main" id="{B5A91B92-8937-7577-8EE6-402CEE04459A}"/>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14895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EA13-64A0-61A0-E192-55B81C320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B1A56-697F-23C7-98F1-4D6E35D3C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FC01C-3299-F2B3-5713-03C3EE20D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C8D35-FB9E-9B5B-1C3B-856660885D24}"/>
              </a:ext>
            </a:extLst>
          </p:cNvPr>
          <p:cNvSpPr>
            <a:spLocks noGrp="1"/>
          </p:cNvSpPr>
          <p:nvPr>
            <p:ph type="dt" sz="half" idx="10"/>
          </p:nvPr>
        </p:nvSpPr>
        <p:spPr/>
        <p:txBody>
          <a:bodyPr/>
          <a:lstStyle/>
          <a:p>
            <a:fld id="{C2D296BC-B142-4FD3-B93D-9FFA5B1E55E7}" type="datetime1">
              <a:rPr lang="en-IN" smtClean="0"/>
              <a:pPr/>
              <a:t>21-12-2025</a:t>
            </a:fld>
            <a:endParaRPr lang="en-IN"/>
          </a:p>
        </p:txBody>
      </p:sp>
      <p:sp>
        <p:nvSpPr>
          <p:cNvPr id="6" name="Footer Placeholder 5">
            <a:extLst>
              <a:ext uri="{FF2B5EF4-FFF2-40B4-BE49-F238E27FC236}">
                <a16:creationId xmlns:a16="http://schemas.microsoft.com/office/drawing/2014/main" id="{9561BDB4-EE50-3AF1-64EA-E1E6104D7E3C}"/>
              </a:ext>
            </a:extLst>
          </p:cNvPr>
          <p:cNvSpPr>
            <a:spLocks noGrp="1"/>
          </p:cNvSpPr>
          <p:nvPr>
            <p:ph type="ftr" sz="quarter" idx="11"/>
          </p:nvPr>
        </p:nvSpPr>
        <p:spPr/>
        <p:txBody>
          <a:bodyPr/>
          <a:lstStyle/>
          <a:p>
            <a:r>
              <a:rPr lang="en-IN"/>
              <a:t>RP</a:t>
            </a:r>
          </a:p>
        </p:txBody>
      </p:sp>
      <p:sp>
        <p:nvSpPr>
          <p:cNvPr id="7" name="Slide Number Placeholder 6">
            <a:extLst>
              <a:ext uri="{FF2B5EF4-FFF2-40B4-BE49-F238E27FC236}">
                <a16:creationId xmlns:a16="http://schemas.microsoft.com/office/drawing/2014/main" id="{763F9622-DFCE-9EEE-A4D4-B66AD9A89B4A}"/>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289794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B26A-C4B0-EDE7-484B-05CFBE4389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6233FE-83D3-B82A-B236-3ABD43A0F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8C0E9-3F56-4C7F-26A6-8762854F9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FB81B3-706A-B4B1-F12F-B4C1DFB55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CD50E1-5560-C063-6383-2DA9C1ABED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FC75B-8876-C5F3-5ECD-8DC2F6FCCFED}"/>
              </a:ext>
            </a:extLst>
          </p:cNvPr>
          <p:cNvSpPr>
            <a:spLocks noGrp="1"/>
          </p:cNvSpPr>
          <p:nvPr>
            <p:ph type="dt" sz="half" idx="10"/>
          </p:nvPr>
        </p:nvSpPr>
        <p:spPr/>
        <p:txBody>
          <a:bodyPr/>
          <a:lstStyle/>
          <a:p>
            <a:fld id="{7CA7E483-0FAB-4723-B9B2-AE5FEA9A3812}" type="datetime1">
              <a:rPr lang="en-IN" smtClean="0"/>
              <a:pPr/>
              <a:t>21-12-2025</a:t>
            </a:fld>
            <a:endParaRPr lang="en-IN"/>
          </a:p>
        </p:txBody>
      </p:sp>
      <p:sp>
        <p:nvSpPr>
          <p:cNvPr id="8" name="Footer Placeholder 7">
            <a:extLst>
              <a:ext uri="{FF2B5EF4-FFF2-40B4-BE49-F238E27FC236}">
                <a16:creationId xmlns:a16="http://schemas.microsoft.com/office/drawing/2014/main" id="{313504F3-A739-5B2F-B7B7-8D9C01448269}"/>
              </a:ext>
            </a:extLst>
          </p:cNvPr>
          <p:cNvSpPr>
            <a:spLocks noGrp="1"/>
          </p:cNvSpPr>
          <p:nvPr>
            <p:ph type="ftr" sz="quarter" idx="11"/>
          </p:nvPr>
        </p:nvSpPr>
        <p:spPr/>
        <p:txBody>
          <a:bodyPr/>
          <a:lstStyle/>
          <a:p>
            <a:r>
              <a:rPr lang="en-IN"/>
              <a:t>RP</a:t>
            </a:r>
          </a:p>
        </p:txBody>
      </p:sp>
      <p:sp>
        <p:nvSpPr>
          <p:cNvPr id="9" name="Slide Number Placeholder 8">
            <a:extLst>
              <a:ext uri="{FF2B5EF4-FFF2-40B4-BE49-F238E27FC236}">
                <a16:creationId xmlns:a16="http://schemas.microsoft.com/office/drawing/2014/main" id="{A9737587-0091-5B13-213C-798E2BB97D69}"/>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31659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533C-45CC-7CC4-09A3-16F21229F5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844E05-3CAB-59C6-DE8B-852514B9D627}"/>
              </a:ext>
            </a:extLst>
          </p:cNvPr>
          <p:cNvSpPr>
            <a:spLocks noGrp="1"/>
          </p:cNvSpPr>
          <p:nvPr>
            <p:ph type="dt" sz="half" idx="10"/>
          </p:nvPr>
        </p:nvSpPr>
        <p:spPr/>
        <p:txBody>
          <a:bodyPr/>
          <a:lstStyle/>
          <a:p>
            <a:fld id="{8395A4E8-4DD4-475D-9759-D797DB3BED51}" type="datetime1">
              <a:rPr lang="en-IN" smtClean="0"/>
              <a:pPr/>
              <a:t>21-12-2025</a:t>
            </a:fld>
            <a:endParaRPr lang="en-IN"/>
          </a:p>
        </p:txBody>
      </p:sp>
      <p:sp>
        <p:nvSpPr>
          <p:cNvPr id="4" name="Footer Placeholder 3">
            <a:extLst>
              <a:ext uri="{FF2B5EF4-FFF2-40B4-BE49-F238E27FC236}">
                <a16:creationId xmlns:a16="http://schemas.microsoft.com/office/drawing/2014/main" id="{72C6D37B-05A7-2A74-523B-6E0E729FBE22}"/>
              </a:ext>
            </a:extLst>
          </p:cNvPr>
          <p:cNvSpPr>
            <a:spLocks noGrp="1"/>
          </p:cNvSpPr>
          <p:nvPr>
            <p:ph type="ftr" sz="quarter" idx="11"/>
          </p:nvPr>
        </p:nvSpPr>
        <p:spPr/>
        <p:txBody>
          <a:bodyPr/>
          <a:lstStyle/>
          <a:p>
            <a:r>
              <a:rPr lang="en-IN"/>
              <a:t>RP</a:t>
            </a:r>
          </a:p>
        </p:txBody>
      </p:sp>
      <p:sp>
        <p:nvSpPr>
          <p:cNvPr id="5" name="Slide Number Placeholder 4">
            <a:extLst>
              <a:ext uri="{FF2B5EF4-FFF2-40B4-BE49-F238E27FC236}">
                <a16:creationId xmlns:a16="http://schemas.microsoft.com/office/drawing/2014/main" id="{E2BA83E6-F9E5-F621-6054-83565044C744}"/>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2853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501B8F-9AD8-1B22-65BB-16881AABDE3B}"/>
              </a:ext>
            </a:extLst>
          </p:cNvPr>
          <p:cNvSpPr>
            <a:spLocks noGrp="1"/>
          </p:cNvSpPr>
          <p:nvPr>
            <p:ph type="dt" sz="half" idx="10"/>
          </p:nvPr>
        </p:nvSpPr>
        <p:spPr/>
        <p:txBody>
          <a:bodyPr/>
          <a:lstStyle/>
          <a:p>
            <a:fld id="{35F4B1AC-2CC2-4EB3-8652-9892A21039ED}" type="datetime1">
              <a:rPr lang="en-IN" smtClean="0"/>
              <a:pPr/>
              <a:t>21-12-2025</a:t>
            </a:fld>
            <a:endParaRPr lang="en-IN"/>
          </a:p>
        </p:txBody>
      </p:sp>
      <p:sp>
        <p:nvSpPr>
          <p:cNvPr id="3" name="Footer Placeholder 2">
            <a:extLst>
              <a:ext uri="{FF2B5EF4-FFF2-40B4-BE49-F238E27FC236}">
                <a16:creationId xmlns:a16="http://schemas.microsoft.com/office/drawing/2014/main" id="{FC7848CC-A7D8-1E1E-4357-52D16FCC6CCF}"/>
              </a:ext>
            </a:extLst>
          </p:cNvPr>
          <p:cNvSpPr>
            <a:spLocks noGrp="1"/>
          </p:cNvSpPr>
          <p:nvPr>
            <p:ph type="ftr" sz="quarter" idx="11"/>
          </p:nvPr>
        </p:nvSpPr>
        <p:spPr/>
        <p:txBody>
          <a:bodyPr/>
          <a:lstStyle/>
          <a:p>
            <a:r>
              <a:rPr lang="en-IN"/>
              <a:t>RP</a:t>
            </a:r>
          </a:p>
        </p:txBody>
      </p:sp>
      <p:sp>
        <p:nvSpPr>
          <p:cNvPr id="4" name="Slide Number Placeholder 3">
            <a:extLst>
              <a:ext uri="{FF2B5EF4-FFF2-40B4-BE49-F238E27FC236}">
                <a16:creationId xmlns:a16="http://schemas.microsoft.com/office/drawing/2014/main" id="{C17482C9-6C39-1663-5CFE-77CE962F32B4}"/>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256217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3FE-F920-D681-A898-464CBD047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810BF-2DE6-29E9-9A2E-3DF9E31B9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F217-A295-FA39-ACCA-40968D170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706D2D-94A5-8E43-01B7-0B3BA31AB365}"/>
              </a:ext>
            </a:extLst>
          </p:cNvPr>
          <p:cNvSpPr>
            <a:spLocks noGrp="1"/>
          </p:cNvSpPr>
          <p:nvPr>
            <p:ph type="dt" sz="half" idx="10"/>
          </p:nvPr>
        </p:nvSpPr>
        <p:spPr/>
        <p:txBody>
          <a:bodyPr/>
          <a:lstStyle/>
          <a:p>
            <a:fld id="{356BDD63-3FD4-4318-BBD7-A77E383C1447}" type="datetime1">
              <a:rPr lang="en-IN" smtClean="0"/>
              <a:pPr/>
              <a:t>21-12-2025</a:t>
            </a:fld>
            <a:endParaRPr lang="en-IN"/>
          </a:p>
        </p:txBody>
      </p:sp>
      <p:sp>
        <p:nvSpPr>
          <p:cNvPr id="6" name="Footer Placeholder 5">
            <a:extLst>
              <a:ext uri="{FF2B5EF4-FFF2-40B4-BE49-F238E27FC236}">
                <a16:creationId xmlns:a16="http://schemas.microsoft.com/office/drawing/2014/main" id="{DFB972C0-43D0-DD13-52F1-E71DCDD00CAD}"/>
              </a:ext>
            </a:extLst>
          </p:cNvPr>
          <p:cNvSpPr>
            <a:spLocks noGrp="1"/>
          </p:cNvSpPr>
          <p:nvPr>
            <p:ph type="ftr" sz="quarter" idx="11"/>
          </p:nvPr>
        </p:nvSpPr>
        <p:spPr/>
        <p:txBody>
          <a:bodyPr/>
          <a:lstStyle/>
          <a:p>
            <a:r>
              <a:rPr lang="en-IN"/>
              <a:t>RP</a:t>
            </a:r>
          </a:p>
        </p:txBody>
      </p:sp>
      <p:sp>
        <p:nvSpPr>
          <p:cNvPr id="7" name="Slide Number Placeholder 6">
            <a:extLst>
              <a:ext uri="{FF2B5EF4-FFF2-40B4-BE49-F238E27FC236}">
                <a16:creationId xmlns:a16="http://schemas.microsoft.com/office/drawing/2014/main" id="{B9E29AAB-B89D-95DC-6B87-7C573B058926}"/>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389033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4439-ADB8-59A1-55AE-798525893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5FC85-1C3F-3465-7764-97ED1AA57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05C99-B046-357A-A886-5BD426951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A887A-E3D7-2AA9-F1D2-D97182E8F8D1}"/>
              </a:ext>
            </a:extLst>
          </p:cNvPr>
          <p:cNvSpPr>
            <a:spLocks noGrp="1"/>
          </p:cNvSpPr>
          <p:nvPr>
            <p:ph type="dt" sz="half" idx="10"/>
          </p:nvPr>
        </p:nvSpPr>
        <p:spPr/>
        <p:txBody>
          <a:bodyPr/>
          <a:lstStyle/>
          <a:p>
            <a:fld id="{49991AE1-F537-4949-A8A8-B498E181A75D}" type="datetime1">
              <a:rPr lang="en-IN" smtClean="0"/>
              <a:pPr/>
              <a:t>21-12-2025</a:t>
            </a:fld>
            <a:endParaRPr lang="en-IN"/>
          </a:p>
        </p:txBody>
      </p:sp>
      <p:sp>
        <p:nvSpPr>
          <p:cNvPr id="6" name="Footer Placeholder 5">
            <a:extLst>
              <a:ext uri="{FF2B5EF4-FFF2-40B4-BE49-F238E27FC236}">
                <a16:creationId xmlns:a16="http://schemas.microsoft.com/office/drawing/2014/main" id="{FC4B08BB-51BD-4054-F00C-BAF04E39DCE5}"/>
              </a:ext>
            </a:extLst>
          </p:cNvPr>
          <p:cNvSpPr>
            <a:spLocks noGrp="1"/>
          </p:cNvSpPr>
          <p:nvPr>
            <p:ph type="ftr" sz="quarter" idx="11"/>
          </p:nvPr>
        </p:nvSpPr>
        <p:spPr/>
        <p:txBody>
          <a:bodyPr/>
          <a:lstStyle/>
          <a:p>
            <a:r>
              <a:rPr lang="en-IN"/>
              <a:t>RP</a:t>
            </a:r>
          </a:p>
        </p:txBody>
      </p:sp>
      <p:sp>
        <p:nvSpPr>
          <p:cNvPr id="7" name="Slide Number Placeholder 6">
            <a:extLst>
              <a:ext uri="{FF2B5EF4-FFF2-40B4-BE49-F238E27FC236}">
                <a16:creationId xmlns:a16="http://schemas.microsoft.com/office/drawing/2014/main" id="{42330BC7-984F-683A-7C53-56EA982CAE42}"/>
              </a:ext>
            </a:extLst>
          </p:cNvPr>
          <p:cNvSpPr>
            <a:spLocks noGrp="1"/>
          </p:cNvSpPr>
          <p:nvPr>
            <p:ph type="sldNum" sz="quarter" idx="12"/>
          </p:nvPr>
        </p:nvSpPr>
        <p:spPr/>
        <p:txBody>
          <a:bodyPr/>
          <a:lstStyle/>
          <a:p>
            <a:fld id="{467B7854-D5F6-402E-B6FA-08B393920E6C}" type="slidenum">
              <a:rPr lang="en-IN" smtClean="0"/>
              <a:pPr/>
              <a:t>‹#›</a:t>
            </a:fld>
            <a:endParaRPr lang="en-IN"/>
          </a:p>
        </p:txBody>
      </p:sp>
    </p:spTree>
    <p:extLst>
      <p:ext uri="{BB962C8B-B14F-4D97-AF65-F5344CB8AC3E}">
        <p14:creationId xmlns:p14="http://schemas.microsoft.com/office/powerpoint/2010/main" val="122036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E2411-AE79-F043-EBF2-B062D3A64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F917B-3905-6423-2920-43B0C4C23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086E1-6F18-4815-8189-05FE47AEC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6FE-640A-411D-9182-D60583AD2AB2}" type="datetime1">
              <a:rPr lang="en-IN" smtClean="0"/>
              <a:pPr/>
              <a:t>21-12-2025</a:t>
            </a:fld>
            <a:endParaRPr lang="en-IN"/>
          </a:p>
        </p:txBody>
      </p:sp>
      <p:sp>
        <p:nvSpPr>
          <p:cNvPr id="5" name="Footer Placeholder 4">
            <a:extLst>
              <a:ext uri="{FF2B5EF4-FFF2-40B4-BE49-F238E27FC236}">
                <a16:creationId xmlns:a16="http://schemas.microsoft.com/office/drawing/2014/main" id="{667498CC-8260-A6AF-B42E-C6F22432A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RP</a:t>
            </a:r>
          </a:p>
        </p:txBody>
      </p:sp>
      <p:sp>
        <p:nvSpPr>
          <p:cNvPr id="6" name="Slide Number Placeholder 5">
            <a:extLst>
              <a:ext uri="{FF2B5EF4-FFF2-40B4-BE49-F238E27FC236}">
                <a16:creationId xmlns:a16="http://schemas.microsoft.com/office/drawing/2014/main" id="{3153F9BF-8D73-5ACE-C9B6-50A319425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B7854-D5F6-402E-B6FA-08B393920E6C}" type="slidenum">
              <a:rPr lang="en-IN" smtClean="0"/>
              <a:pPr/>
              <a:t>‹#›</a:t>
            </a:fld>
            <a:endParaRPr lang="en-IN"/>
          </a:p>
        </p:txBody>
      </p:sp>
    </p:spTree>
    <p:extLst>
      <p:ext uri="{BB962C8B-B14F-4D97-AF65-F5344CB8AC3E}">
        <p14:creationId xmlns:p14="http://schemas.microsoft.com/office/powerpoint/2010/main" val="422546490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hyperlink" Target="mailto:rpdynamic@gmail.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rpdynamic@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A2934C64-ED28-53C7-EE4C-1E5155A4E6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6C6DA72D-2E5F-8847-BDEC-650841F623FF}"/>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2" name="TextBox 1">
            <a:extLst>
              <a:ext uri="{FF2B5EF4-FFF2-40B4-BE49-F238E27FC236}">
                <a16:creationId xmlns:a16="http://schemas.microsoft.com/office/drawing/2014/main" id="{BD165ACA-03F0-1088-E5A6-1B1AD62FB59D}"/>
              </a:ext>
            </a:extLst>
          </p:cNvPr>
          <p:cNvSpPr txBox="1"/>
          <p:nvPr/>
        </p:nvSpPr>
        <p:spPr>
          <a:xfrm>
            <a:off x="1405864" y="2934826"/>
            <a:ext cx="10225487" cy="523220"/>
          </a:xfrm>
          <a:prstGeom prst="rect">
            <a:avLst/>
          </a:prstGeom>
          <a:noFill/>
          <a:ln>
            <a:noFill/>
          </a:ln>
          <a:effectLst>
            <a:softEdge rad="203200"/>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tabLst>
                <a:tab pos="3589338" algn="l"/>
              </a:tabLst>
            </a:pPr>
            <a:r>
              <a:rPr lang="en-US" sz="2800" b="1" dirty="0">
                <a:solidFill>
                  <a:srgbClr val="3333FF"/>
                </a:solidFill>
                <a:latin typeface="Segoe UI" panose="020B0502040204020203" pitchFamily="34" charset="0"/>
                <a:cs typeface="Segoe UI" panose="020B0502040204020203" pitchFamily="34" charset="0"/>
              </a:rPr>
              <a:t>Framework of Appeals before Tribunals – under other Acts </a:t>
            </a:r>
            <a:endParaRPr lang="en-IN" sz="2800" b="1" dirty="0">
              <a:solidFill>
                <a:srgbClr val="3333FF"/>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643CC1D5-E0B5-29CE-61BD-839535464A24}"/>
              </a:ext>
            </a:extLst>
          </p:cNvPr>
          <p:cNvSpPr txBox="1"/>
          <p:nvPr/>
        </p:nvSpPr>
        <p:spPr>
          <a:xfrm>
            <a:off x="537830" y="3868849"/>
            <a:ext cx="4812768" cy="954107"/>
          </a:xfrm>
          <a:prstGeom prst="rect">
            <a:avLst/>
          </a:prstGeom>
          <a:noFill/>
          <a:ln>
            <a:noFill/>
          </a:ln>
          <a:effectLst>
            <a:glow rad="63500">
              <a:schemeClr val="accent1">
                <a:satMod val="175000"/>
                <a:alpha val="40000"/>
              </a:schemeClr>
            </a:glow>
          </a:effectLst>
          <a:scene3d>
            <a:camera prst="orthographicFront">
              <a:rot lat="0" lon="0" rev="0"/>
            </a:camera>
            <a:lightRig rig="balanced" dir="t">
              <a:rot lat="0" lon="0" rev="8700000"/>
            </a:lightRig>
          </a:scene3d>
          <a:sp3d>
            <a:bevelT w="190500" h="38100"/>
          </a:sp3d>
        </p:spPr>
        <p:txBody>
          <a:bodyPr wrap="square" rtlCol="0">
            <a:spAutoFit/>
          </a:bodyPr>
          <a:lstStyle/>
          <a:p>
            <a:r>
              <a:rPr lang="en-IN" sz="2800" dirty="0">
                <a:latin typeface="Segoe UI" panose="020B0502040204020203" pitchFamily="34" charset="0"/>
                <a:cs typeface="Segoe UI" panose="020B0502040204020203" pitchFamily="34" charset="0"/>
              </a:rPr>
              <a:t>CA Rajendra Prasad Talluri</a:t>
            </a:r>
          </a:p>
          <a:p>
            <a:r>
              <a:rPr lang="en-US" b="1" dirty="0" err="1">
                <a:latin typeface="Segoe UI" panose="020B0502040204020203" pitchFamily="34" charset="0"/>
                <a:cs typeface="Segoe UI" panose="020B0502040204020203" pitchFamily="34" charset="0"/>
              </a:rPr>
              <a:t>B.Com</a:t>
            </a:r>
            <a:r>
              <a:rPr lang="en-US" b="1" dirty="0">
                <a:latin typeface="Segoe UI" panose="020B0502040204020203" pitchFamily="34" charset="0"/>
                <a:cs typeface="Segoe UI" panose="020B0502040204020203" pitchFamily="34" charset="0"/>
              </a:rPr>
              <a:t>; CA; Grad CWA, DIIT (ICAI), LLB</a:t>
            </a:r>
            <a:r>
              <a:rPr lang="en-IN" sz="2800" dirty="0">
                <a:latin typeface="Segoe UI" panose="020B0502040204020203" pitchFamily="34" charset="0"/>
                <a:cs typeface="Segoe UI" panose="020B0502040204020203" pitchFamily="34" charset="0"/>
              </a:rPr>
              <a:t> </a:t>
            </a:r>
          </a:p>
        </p:txBody>
      </p:sp>
      <p:sp>
        <p:nvSpPr>
          <p:cNvPr id="10" name="TextBox 9">
            <a:extLst>
              <a:ext uri="{FF2B5EF4-FFF2-40B4-BE49-F238E27FC236}">
                <a16:creationId xmlns:a16="http://schemas.microsoft.com/office/drawing/2014/main" id="{3637DE3B-3B1D-2A3B-2F1C-74138FF8760D}"/>
              </a:ext>
            </a:extLst>
          </p:cNvPr>
          <p:cNvSpPr txBox="1"/>
          <p:nvPr/>
        </p:nvSpPr>
        <p:spPr>
          <a:xfrm>
            <a:off x="601195" y="5258922"/>
            <a:ext cx="2846420" cy="461665"/>
          </a:xfrm>
          <a:prstGeom prst="rect">
            <a:avLst/>
          </a:prstGeo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IN" sz="2400" dirty="0">
                <a:latin typeface="Segoe UI" panose="020B0502040204020203" pitchFamily="34" charset="0"/>
                <a:cs typeface="Segoe UI" panose="020B0502040204020203" pitchFamily="34" charset="0"/>
              </a:rPr>
              <a:t>Date: 21</a:t>
            </a:r>
            <a:r>
              <a:rPr lang="en-IN" sz="2400" baseline="30000" dirty="0">
                <a:latin typeface="Segoe UI" panose="020B0502040204020203" pitchFamily="34" charset="0"/>
                <a:cs typeface="Segoe UI" panose="020B0502040204020203" pitchFamily="34" charset="0"/>
              </a:rPr>
              <a:t>th</a:t>
            </a:r>
            <a:r>
              <a:rPr lang="en-IN" sz="2400" dirty="0">
                <a:latin typeface="Segoe UI" panose="020B0502040204020203" pitchFamily="34" charset="0"/>
                <a:cs typeface="Segoe UI" panose="020B0502040204020203" pitchFamily="34" charset="0"/>
              </a:rPr>
              <a:t> Dec 2025</a:t>
            </a:r>
          </a:p>
        </p:txBody>
      </p:sp>
      <p:pic>
        <p:nvPicPr>
          <p:cNvPr id="12" name="Graphic 11" descr="Money">
            <a:extLst>
              <a:ext uri="{FF2B5EF4-FFF2-40B4-BE49-F238E27FC236}">
                <a16:creationId xmlns:a16="http://schemas.microsoft.com/office/drawing/2014/main" id="{8B237387-4473-EE4F-10AB-5A354EC9B8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5907" y="1006899"/>
            <a:ext cx="1640186" cy="1640186"/>
          </a:xfrm>
          <a:prstGeom prst="rect">
            <a:avLst/>
          </a:prstGeom>
        </p:spPr>
      </p:pic>
      <p:sp>
        <p:nvSpPr>
          <p:cNvPr id="3" name="TextBox 2">
            <a:extLst>
              <a:ext uri="{FF2B5EF4-FFF2-40B4-BE49-F238E27FC236}">
                <a16:creationId xmlns:a16="http://schemas.microsoft.com/office/drawing/2014/main" id="{1475FA34-63C1-7D7F-F38F-DE290C3F2423}"/>
              </a:ext>
            </a:extLst>
          </p:cNvPr>
          <p:cNvSpPr txBox="1"/>
          <p:nvPr/>
        </p:nvSpPr>
        <p:spPr>
          <a:xfrm>
            <a:off x="7939889" y="5423026"/>
            <a:ext cx="3650916"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Venue : Hyderabad Branch of ICAI</a:t>
            </a:r>
          </a:p>
        </p:txBody>
      </p:sp>
    </p:spTree>
    <p:extLst>
      <p:ext uri="{BB962C8B-B14F-4D97-AF65-F5344CB8AC3E}">
        <p14:creationId xmlns:p14="http://schemas.microsoft.com/office/powerpoint/2010/main" val="334505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22207A-BA24-0502-39FC-54BFA7C0E1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238A4D3-E020-AA9F-80C6-0359ED7FE546}"/>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 before the Tribunal under the BM Act,2015 [Sec 18, Rule 7, Form 3 and 4]</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36CD5CC4-36DE-01D0-DB3E-5F4F3D7F88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FE98B4E-7746-8EF5-3A96-4A8C798F1964}"/>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10</a:t>
            </a:r>
          </a:p>
        </p:txBody>
      </p:sp>
      <p:sp>
        <p:nvSpPr>
          <p:cNvPr id="5" name="Rectangle 3">
            <a:extLst>
              <a:ext uri="{FF2B5EF4-FFF2-40B4-BE49-F238E27FC236}">
                <a16:creationId xmlns:a16="http://schemas.microsoft.com/office/drawing/2014/main" id="{28E124E4-55F6-7811-82D5-FBE824B8F925}"/>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9" name="Picture 8">
            <a:extLst>
              <a:ext uri="{FF2B5EF4-FFF2-40B4-BE49-F238E27FC236}">
                <a16:creationId xmlns:a16="http://schemas.microsoft.com/office/drawing/2014/main" id="{EF50D256-E4A8-BA4E-F27D-7BA2B502691F}"/>
              </a:ext>
            </a:extLst>
          </p:cNvPr>
          <p:cNvPicPr>
            <a:picLocks noChangeAspect="1"/>
          </p:cNvPicPr>
          <p:nvPr/>
        </p:nvPicPr>
        <p:blipFill>
          <a:blip r:embed="rId4"/>
          <a:stretch>
            <a:fillRect/>
          </a:stretch>
        </p:blipFill>
        <p:spPr>
          <a:xfrm>
            <a:off x="2758057" y="1028027"/>
            <a:ext cx="6697010" cy="5296639"/>
          </a:xfrm>
          <a:prstGeom prst="rect">
            <a:avLst/>
          </a:prstGeom>
        </p:spPr>
      </p:pic>
      <p:sp>
        <p:nvSpPr>
          <p:cNvPr id="12" name="TextBox 11">
            <a:extLst>
              <a:ext uri="{FF2B5EF4-FFF2-40B4-BE49-F238E27FC236}">
                <a16:creationId xmlns:a16="http://schemas.microsoft.com/office/drawing/2014/main" id="{16D63C7C-0821-9E5C-E7D8-5155D5A7863A}"/>
              </a:ext>
            </a:extLst>
          </p:cNvPr>
          <p:cNvSpPr txBox="1"/>
          <p:nvPr/>
        </p:nvSpPr>
        <p:spPr>
          <a:xfrm>
            <a:off x="4720590" y="571812"/>
            <a:ext cx="2000250" cy="456215"/>
          </a:xfrm>
          <a:prstGeom prst="rect">
            <a:avLst/>
          </a:prstGeom>
          <a:noFill/>
        </p:spPr>
        <p:txBody>
          <a:bodyPr wrap="square">
            <a:spAutoFit/>
          </a:bodyPr>
          <a:lstStyle/>
          <a:p>
            <a:pPr algn="just">
              <a:lnSpc>
                <a:spcPct val="150000"/>
              </a:lnSpc>
            </a:pPr>
            <a:r>
              <a:rPr lang="en-US" sz="1800" b="1" i="1" dirty="0">
                <a:latin typeface="Segoe UI" panose="020B0502040204020203" pitchFamily="34" charset="0"/>
                <a:cs typeface="Segoe UI" panose="020B0502040204020203" pitchFamily="34" charset="0"/>
              </a:rPr>
              <a:t>Extract of Sec 18</a:t>
            </a:r>
            <a:endParaRPr lang="en-US" sz="2000" b="1" i="1" dirty="0">
              <a:latin typeface="Segoe UI" panose="020B0502040204020203" pitchFamily="34" charset="0"/>
              <a:cs typeface="Segoe UI" panose="020B0502040204020203" pitchFamily="34" charset="0"/>
            </a:endParaRPr>
          </a:p>
        </p:txBody>
      </p:sp>
      <p:graphicFrame>
        <p:nvGraphicFramePr>
          <p:cNvPr id="13" name="Object 12">
            <a:extLst>
              <a:ext uri="{FF2B5EF4-FFF2-40B4-BE49-F238E27FC236}">
                <a16:creationId xmlns:a16="http://schemas.microsoft.com/office/drawing/2014/main" id="{F5806DB0-435A-DDEC-D8BB-A0D0613B8BF2}"/>
              </a:ext>
            </a:extLst>
          </p:cNvPr>
          <p:cNvGraphicFramePr>
            <a:graphicFrameLocks noChangeAspect="1"/>
          </p:cNvGraphicFramePr>
          <p:nvPr>
            <p:extLst>
              <p:ext uri="{D42A27DB-BD31-4B8C-83A1-F6EECF244321}">
                <p14:modId xmlns:p14="http://schemas.microsoft.com/office/powerpoint/2010/main" val="3640087112"/>
              </p:ext>
            </p:extLst>
          </p:nvPr>
        </p:nvGraphicFramePr>
        <p:xfrm>
          <a:off x="10000488" y="1542034"/>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5" imgW="914400" imgH="771525" progId="Acrobat.Document.DC">
                  <p:embed/>
                </p:oleObj>
              </mc:Choice>
              <mc:Fallback>
                <p:oleObj name="Acrobat Document" showAsIcon="1" r:id="rId5" imgW="914400" imgH="771525" progId="Acrobat.Document.DC">
                  <p:embed/>
                  <p:pic>
                    <p:nvPicPr>
                      <p:cNvPr id="0" name=""/>
                      <p:cNvPicPr/>
                      <p:nvPr/>
                    </p:nvPicPr>
                    <p:blipFill>
                      <a:blip r:embed="rId6"/>
                      <a:stretch>
                        <a:fillRect/>
                      </a:stretch>
                    </p:blipFill>
                    <p:spPr>
                      <a:xfrm>
                        <a:off x="10000488" y="1542034"/>
                        <a:ext cx="914400" cy="7715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F1ABE82-D93F-89ED-4504-EC42451E6BDC}"/>
              </a:ext>
            </a:extLst>
          </p:cNvPr>
          <p:cNvGraphicFramePr>
            <a:graphicFrameLocks noChangeAspect="1"/>
          </p:cNvGraphicFramePr>
          <p:nvPr>
            <p:extLst>
              <p:ext uri="{D42A27DB-BD31-4B8C-83A1-F6EECF244321}">
                <p14:modId xmlns:p14="http://schemas.microsoft.com/office/powerpoint/2010/main" val="3314776514"/>
              </p:ext>
            </p:extLst>
          </p:nvPr>
        </p:nvGraphicFramePr>
        <p:xfrm>
          <a:off x="10000488" y="2531899"/>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7" imgW="914400" imgH="771525" progId="Acrobat.Document.DC">
                  <p:embed/>
                </p:oleObj>
              </mc:Choice>
              <mc:Fallback>
                <p:oleObj name="Acrobat Document" showAsIcon="1" r:id="rId7" imgW="914400" imgH="771525" progId="Acrobat.Document.DC">
                  <p:embed/>
                  <p:pic>
                    <p:nvPicPr>
                      <p:cNvPr id="0" name=""/>
                      <p:cNvPicPr/>
                      <p:nvPr/>
                    </p:nvPicPr>
                    <p:blipFill>
                      <a:blip r:embed="rId8"/>
                      <a:stretch>
                        <a:fillRect/>
                      </a:stretch>
                    </p:blipFill>
                    <p:spPr>
                      <a:xfrm>
                        <a:off x="10000488" y="253189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170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2F707F-D688-C6BB-989B-57A1714994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718D17-E6AB-312C-1D32-5AB14F4DE23B}"/>
              </a:ext>
            </a:extLst>
          </p:cNvPr>
          <p:cNvSpPr txBox="1"/>
          <p:nvPr/>
        </p:nvSpPr>
        <p:spPr>
          <a:xfrm>
            <a:off x="733331" y="152059"/>
            <a:ext cx="10746463" cy="369332"/>
          </a:xfrm>
          <a:prstGeom prst="rect">
            <a:avLst/>
          </a:prstGeom>
          <a:solidFill>
            <a:srgbClr val="006699"/>
          </a:solidFill>
          <a:ln w="12700">
            <a:solidFill>
              <a:schemeClr val="tx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Forms of Appeal before the Tribunal under the BM Act,2015 [Sec 18, Rule 7, Form 3 and 4]</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17F8B304-FCA1-4BF2-8214-F26B7A2176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5CF5EAF-0405-424C-E851-3DF154607896}"/>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11</a:t>
            </a:r>
          </a:p>
        </p:txBody>
      </p:sp>
      <p:sp>
        <p:nvSpPr>
          <p:cNvPr id="5" name="Rectangle 3">
            <a:extLst>
              <a:ext uri="{FF2B5EF4-FFF2-40B4-BE49-F238E27FC236}">
                <a16:creationId xmlns:a16="http://schemas.microsoft.com/office/drawing/2014/main" id="{67CE8065-BB3A-2A1A-E9A1-C7B97C6E3595}"/>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graphicFrame>
        <p:nvGraphicFramePr>
          <p:cNvPr id="13" name="Object 12">
            <a:extLst>
              <a:ext uri="{FF2B5EF4-FFF2-40B4-BE49-F238E27FC236}">
                <a16:creationId xmlns:a16="http://schemas.microsoft.com/office/drawing/2014/main" id="{B10F19A1-CEA0-A879-3D72-F0804056064C}"/>
              </a:ext>
            </a:extLst>
          </p:cNvPr>
          <p:cNvGraphicFramePr>
            <a:graphicFrameLocks noChangeAspect="1"/>
          </p:cNvGraphicFramePr>
          <p:nvPr>
            <p:extLst>
              <p:ext uri="{D42A27DB-BD31-4B8C-83A1-F6EECF244321}">
                <p14:modId xmlns:p14="http://schemas.microsoft.com/office/powerpoint/2010/main" val="1753661712"/>
              </p:ext>
            </p:extLst>
          </p:nvPr>
        </p:nvGraphicFramePr>
        <p:xfrm>
          <a:off x="3563112" y="1834642"/>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525" progId="Acrobat.Document.DC">
                  <p:embed/>
                </p:oleObj>
              </mc:Choice>
              <mc:Fallback>
                <p:oleObj name="Acrobat Document" showAsIcon="1" r:id="rId4" imgW="914400" imgH="771525" progId="Acrobat.Document.DC">
                  <p:embed/>
                  <p:pic>
                    <p:nvPicPr>
                      <p:cNvPr id="13" name="Object 12">
                        <a:extLst>
                          <a:ext uri="{FF2B5EF4-FFF2-40B4-BE49-F238E27FC236}">
                            <a16:creationId xmlns:a16="http://schemas.microsoft.com/office/drawing/2014/main" id="{F5806DB0-435A-DDEC-D8BB-A0D0613B8BF2}"/>
                          </a:ext>
                        </a:extLst>
                      </p:cNvPr>
                      <p:cNvPicPr/>
                      <p:nvPr/>
                    </p:nvPicPr>
                    <p:blipFill>
                      <a:blip r:embed="rId5"/>
                      <a:stretch>
                        <a:fillRect/>
                      </a:stretch>
                    </p:blipFill>
                    <p:spPr>
                      <a:xfrm>
                        <a:off x="3563112" y="1834642"/>
                        <a:ext cx="914400" cy="7715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29C61B7-444B-3ED3-0E04-C25654125155}"/>
              </a:ext>
            </a:extLst>
          </p:cNvPr>
          <p:cNvGraphicFramePr>
            <a:graphicFrameLocks noChangeAspect="1"/>
          </p:cNvGraphicFramePr>
          <p:nvPr>
            <p:extLst>
              <p:ext uri="{D42A27DB-BD31-4B8C-83A1-F6EECF244321}">
                <p14:modId xmlns:p14="http://schemas.microsoft.com/office/powerpoint/2010/main" val="2483117372"/>
              </p:ext>
            </p:extLst>
          </p:nvPr>
        </p:nvGraphicFramePr>
        <p:xfrm>
          <a:off x="5679541" y="1834641"/>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6" imgW="914400" imgH="771525" progId="Acrobat.Document.DC">
                  <p:embed/>
                </p:oleObj>
              </mc:Choice>
              <mc:Fallback>
                <p:oleObj name="Acrobat Document" showAsIcon="1" r:id="rId6" imgW="914400" imgH="771525" progId="Acrobat.Document.DC">
                  <p:embed/>
                  <p:pic>
                    <p:nvPicPr>
                      <p:cNvPr id="14" name="Object 13">
                        <a:extLst>
                          <a:ext uri="{FF2B5EF4-FFF2-40B4-BE49-F238E27FC236}">
                            <a16:creationId xmlns:a16="http://schemas.microsoft.com/office/drawing/2014/main" id="{5F1ABE82-D93F-89ED-4504-EC42451E6BDC}"/>
                          </a:ext>
                        </a:extLst>
                      </p:cNvPr>
                      <p:cNvPicPr/>
                      <p:nvPr/>
                    </p:nvPicPr>
                    <p:blipFill>
                      <a:blip r:embed="rId7"/>
                      <a:stretch>
                        <a:fillRect/>
                      </a:stretch>
                    </p:blipFill>
                    <p:spPr>
                      <a:xfrm>
                        <a:off x="5679541" y="183464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7907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C7B3-7F07-DF9A-A637-619435B012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93209F-7946-239F-4985-1BA6CD317F7F}"/>
              </a:ext>
            </a:extLst>
          </p:cNvPr>
          <p:cNvSpPr txBox="1"/>
          <p:nvPr/>
        </p:nvSpPr>
        <p:spPr>
          <a:xfrm>
            <a:off x="506998" y="2525584"/>
            <a:ext cx="11181028" cy="1077218"/>
          </a:xfrm>
          <a:prstGeom prst="rect">
            <a:avLst/>
          </a:prstGeom>
          <a:solidFill>
            <a:srgbClr val="7030A0"/>
          </a:solidFill>
          <a:ln w="12700">
            <a:solidFill>
              <a:schemeClr val="tx1"/>
            </a:solidFill>
          </a:ln>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Part 3: Appeals before the Tribunal under the Prevention Of Money Laundering Act, 2002</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28B125E1-BFE7-4705-D05B-6431E32140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360C40-0BD7-0EF8-2A89-C311620B983A}"/>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12</a:t>
            </a:r>
          </a:p>
        </p:txBody>
      </p:sp>
      <p:sp>
        <p:nvSpPr>
          <p:cNvPr id="6" name="Rectangle 3">
            <a:extLst>
              <a:ext uri="{FF2B5EF4-FFF2-40B4-BE49-F238E27FC236}">
                <a16:creationId xmlns:a16="http://schemas.microsoft.com/office/drawing/2014/main" id="{234641C6-E771-5447-F46F-0A4A2BD7750A}"/>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7452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D97852-2A4F-2049-0740-CAB35ACE6D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019E43-627E-D7B6-84A4-535AD4DF3647}"/>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 before the Tribunal under the PMLA Act,2002 [Sec 26, Rule 3, Form Appended]</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C7B786A9-562A-F331-C5A0-972CB34EBF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75DB16C-67C5-3C97-1BB9-2CA2630A858E}"/>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13</a:t>
            </a:r>
          </a:p>
        </p:txBody>
      </p:sp>
      <p:sp>
        <p:nvSpPr>
          <p:cNvPr id="5" name="Rectangle 3">
            <a:extLst>
              <a:ext uri="{FF2B5EF4-FFF2-40B4-BE49-F238E27FC236}">
                <a16:creationId xmlns:a16="http://schemas.microsoft.com/office/drawing/2014/main" id="{725A48DD-A71F-64E7-18F1-22CC4E99CB47}"/>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EE5CEE42-ABAF-6628-0F50-8D6968C6A2F8}"/>
              </a:ext>
            </a:extLst>
          </p:cNvPr>
          <p:cNvSpPr txBox="1"/>
          <p:nvPr/>
        </p:nvSpPr>
        <p:spPr>
          <a:xfrm>
            <a:off x="733331" y="611145"/>
            <a:ext cx="10746462" cy="5589800"/>
          </a:xfrm>
          <a:prstGeom prst="rect">
            <a:avLst/>
          </a:prstGeom>
          <a:noFill/>
        </p:spPr>
        <p:txBody>
          <a:bodyPr wrap="square" rtlCol="0">
            <a:spAutoFit/>
          </a:bodyPr>
          <a:lstStyle/>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Who can file an appeal?</a:t>
            </a:r>
            <a:r>
              <a:rPr lang="en-US" sz="1500" dirty="0">
                <a:latin typeface="Segoe UI" panose="020B0502040204020203" pitchFamily="34" charset="0"/>
                <a:cs typeface="Segoe UI" panose="020B0502040204020203" pitchFamily="34" charset="0"/>
              </a:rPr>
              <a:t> Any person (including the Director) aggrieved by the order of the Adjudicating Authority can prefer an appeal before the Tribunal. Any reporting entity aggrieved by the order of the Director made U/s 13(2) can also appeal with the Tribunal. </a:t>
            </a:r>
          </a:p>
          <a:p>
            <a:pPr algn="just">
              <a:lnSpc>
                <a:spcPts val="1450"/>
              </a:lnSpc>
            </a:pPr>
            <a:endParaRPr lang="en-US" sz="1500"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time limit for filing the Appeal? </a:t>
            </a:r>
            <a:r>
              <a:rPr lang="en-US" sz="1500" dirty="0">
                <a:latin typeface="Segoe UI" panose="020B0502040204020203" pitchFamily="34" charset="0"/>
                <a:cs typeface="Segoe UI" panose="020B0502040204020203" pitchFamily="34" charset="0"/>
              </a:rPr>
              <a:t>To file the appeal within 45 days of the receipt of the order.</a:t>
            </a:r>
          </a:p>
          <a:p>
            <a:pPr algn="just">
              <a:lnSpc>
                <a:spcPct val="150000"/>
              </a:lnSpc>
            </a:pPr>
            <a:endParaRPr lang="en-US" sz="1500" i="1"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Whether condonation possible? </a:t>
            </a:r>
            <a:r>
              <a:rPr lang="en-US" sz="1500" dirty="0">
                <a:latin typeface="Segoe UI" panose="020B0502040204020203" pitchFamily="34" charset="0"/>
                <a:cs typeface="Segoe UI" panose="020B0502040204020203" pitchFamily="34" charset="0"/>
              </a:rPr>
              <a:t>The Appellate Tribunal may entertain any appeal after the said period of 45 days, if it is satisfied that the if it is satisfied that there was sufficient cause for not filing the appeal within that period.</a:t>
            </a:r>
          </a:p>
          <a:p>
            <a:pPr algn="just">
              <a:lnSpc>
                <a:spcPts val="1450"/>
              </a:lnSpc>
            </a:pPr>
            <a:endParaRPr lang="en-US" sz="1500"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Fees?</a:t>
            </a:r>
            <a:r>
              <a:rPr lang="en-US" sz="1500" dirty="0">
                <a:latin typeface="Segoe UI" panose="020B0502040204020203" pitchFamily="34" charset="0"/>
                <a:cs typeface="Segoe UI" panose="020B0502040204020203" pitchFamily="34" charset="0"/>
              </a:rPr>
              <a:t> Ranges from Rs 1000 to Rs 10,000 depending upon the type of the order appealed against. [Refer Rule 3]</a:t>
            </a:r>
          </a:p>
          <a:p>
            <a:pPr algn="just">
              <a:lnSpc>
                <a:spcPct val="150000"/>
              </a:lnSpc>
            </a:pPr>
            <a:endParaRPr lang="en-US" sz="1500"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time limit by which the order shall be passed by the Tribunal? </a:t>
            </a:r>
            <a:r>
              <a:rPr lang="en-US" sz="1500" dirty="0">
                <a:latin typeface="Segoe UI" panose="020B0502040204020203" pitchFamily="34" charset="0"/>
                <a:cs typeface="Segoe UI" panose="020B0502040204020203" pitchFamily="34" charset="0"/>
              </a:rPr>
              <a:t>The appeal filed before the Appellate Tribunal under section 26(1) or 26(2) shall be dealt with by it as expeditiously as possible and </a:t>
            </a:r>
            <a:r>
              <a:rPr lang="en-US" sz="1500" dirty="0" err="1">
                <a:latin typeface="Segoe UI" panose="020B0502040204020203" pitchFamily="34" charset="0"/>
                <a:cs typeface="Segoe UI" panose="020B0502040204020203" pitchFamily="34" charset="0"/>
              </a:rPr>
              <a:t>endeavour</a:t>
            </a:r>
            <a:r>
              <a:rPr lang="en-US" sz="1500" dirty="0">
                <a:latin typeface="Segoe UI" panose="020B0502040204020203" pitchFamily="34" charset="0"/>
                <a:cs typeface="Segoe UI" panose="020B0502040204020203" pitchFamily="34" charset="0"/>
              </a:rPr>
              <a:t> shall be made by it to dispose of the appeal finally within six months from the date of filing of the appeal.</a:t>
            </a:r>
          </a:p>
          <a:p>
            <a:pPr algn="just">
              <a:lnSpc>
                <a:spcPct val="150000"/>
              </a:lnSpc>
            </a:pPr>
            <a:endParaRPr lang="en-US" sz="1500" dirty="0">
              <a:latin typeface="Segoe UI" panose="020B0502040204020203" pitchFamily="34" charset="0"/>
              <a:cs typeface="Segoe UI" panose="020B0502040204020203" pitchFamily="34" charset="0"/>
            </a:endParaRPr>
          </a:p>
          <a:p>
            <a:pPr algn="just">
              <a:lnSpc>
                <a:spcPct val="150000"/>
              </a:lnSpc>
            </a:pPr>
            <a:r>
              <a:rPr lang="en-US" sz="1400" b="1" dirty="0">
                <a:solidFill>
                  <a:srgbClr val="3333FF"/>
                </a:solidFill>
                <a:latin typeface="Segoe UI" panose="020B0502040204020203" pitchFamily="34" charset="0"/>
                <a:cs typeface="Segoe UI" panose="020B0502040204020203" pitchFamily="34" charset="0"/>
              </a:rPr>
              <a:t>What is the type of order passed by the Tribunal? </a:t>
            </a:r>
            <a:r>
              <a:rPr lang="en-US" sz="1400" dirty="0">
                <a:latin typeface="Segoe UI" panose="020B0502040204020203" pitchFamily="34" charset="0"/>
                <a:cs typeface="Segoe UI" panose="020B0502040204020203" pitchFamily="34" charset="0"/>
              </a:rPr>
              <a:t>the Appellate Tribunal may, after giving the parties to the appeal an opportunity of being heard, pass such orders thereon as it thinks fit, confirming, modifying or setting aside the order appealed against.</a:t>
            </a:r>
            <a:endParaRPr lang="en-US" sz="1400" dirty="0"/>
          </a:p>
        </p:txBody>
      </p:sp>
    </p:spTree>
    <p:extLst>
      <p:ext uri="{BB962C8B-B14F-4D97-AF65-F5344CB8AC3E}">
        <p14:creationId xmlns:p14="http://schemas.microsoft.com/office/powerpoint/2010/main" val="261641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54E444-4764-9921-2000-A2BF07AB67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FD335F-F071-346F-8232-95663BB52B6A}"/>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 before the Tribunal under the PMLA Act,2002 [Sec 26, Rule 3, Form Appended]</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2DD3CEB0-766D-00AE-D2A4-7E269E7402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5AA8C4-5F0E-D9C7-C24C-FB575586D885}"/>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14</a:t>
            </a:r>
          </a:p>
        </p:txBody>
      </p:sp>
      <p:sp>
        <p:nvSpPr>
          <p:cNvPr id="5" name="Rectangle 3">
            <a:extLst>
              <a:ext uri="{FF2B5EF4-FFF2-40B4-BE49-F238E27FC236}">
                <a16:creationId xmlns:a16="http://schemas.microsoft.com/office/drawing/2014/main" id="{24810200-23F8-1C27-2876-1B428F663AA1}"/>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9" name="Picture 8">
            <a:extLst>
              <a:ext uri="{FF2B5EF4-FFF2-40B4-BE49-F238E27FC236}">
                <a16:creationId xmlns:a16="http://schemas.microsoft.com/office/drawing/2014/main" id="{AE5925E0-2FB0-103D-6385-AB908F570CE6}"/>
              </a:ext>
            </a:extLst>
          </p:cNvPr>
          <p:cNvPicPr>
            <a:picLocks noChangeAspect="1"/>
          </p:cNvPicPr>
          <p:nvPr/>
        </p:nvPicPr>
        <p:blipFill>
          <a:blip r:embed="rId4"/>
          <a:stretch>
            <a:fillRect/>
          </a:stretch>
        </p:blipFill>
        <p:spPr>
          <a:xfrm>
            <a:off x="2718916" y="1209365"/>
            <a:ext cx="6754168" cy="4439270"/>
          </a:xfrm>
          <a:prstGeom prst="rect">
            <a:avLst/>
          </a:prstGeom>
        </p:spPr>
      </p:pic>
    </p:spTree>
    <p:extLst>
      <p:ext uri="{BB962C8B-B14F-4D97-AF65-F5344CB8AC3E}">
        <p14:creationId xmlns:p14="http://schemas.microsoft.com/office/powerpoint/2010/main" val="12172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C437D9-0D8F-803B-F2EA-D2C127E112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DE0A8C-1CF4-ED3F-49F4-B1B1AC484116}"/>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 before the Tribunal under the PMLA Act,2002 [Sec 26, Rule 3, Form Appended]</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6D089C19-7413-90FD-6A0A-6C46A6A740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50CAF34-8A12-DADF-65B4-F7E531B4F508}"/>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15</a:t>
            </a:r>
          </a:p>
        </p:txBody>
      </p:sp>
      <p:sp>
        <p:nvSpPr>
          <p:cNvPr id="5" name="Rectangle 3">
            <a:extLst>
              <a:ext uri="{FF2B5EF4-FFF2-40B4-BE49-F238E27FC236}">
                <a16:creationId xmlns:a16="http://schemas.microsoft.com/office/drawing/2014/main" id="{98EB0B94-A96C-9CCA-4DAF-1C778230AC78}"/>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pic>
        <p:nvPicPr>
          <p:cNvPr id="7" name="Picture 6">
            <a:extLst>
              <a:ext uri="{FF2B5EF4-FFF2-40B4-BE49-F238E27FC236}">
                <a16:creationId xmlns:a16="http://schemas.microsoft.com/office/drawing/2014/main" id="{E27B360D-10A5-B9D4-9DC0-B8614788FB33}"/>
              </a:ext>
            </a:extLst>
          </p:cNvPr>
          <p:cNvPicPr>
            <a:picLocks noChangeAspect="1"/>
          </p:cNvPicPr>
          <p:nvPr/>
        </p:nvPicPr>
        <p:blipFill>
          <a:blip r:embed="rId4"/>
          <a:stretch>
            <a:fillRect/>
          </a:stretch>
        </p:blipFill>
        <p:spPr>
          <a:xfrm>
            <a:off x="3063240" y="768095"/>
            <a:ext cx="5782233" cy="5595971"/>
          </a:xfrm>
          <a:prstGeom prst="rect">
            <a:avLst/>
          </a:prstGeom>
        </p:spPr>
      </p:pic>
    </p:spTree>
    <p:extLst>
      <p:ext uri="{BB962C8B-B14F-4D97-AF65-F5344CB8AC3E}">
        <p14:creationId xmlns:p14="http://schemas.microsoft.com/office/powerpoint/2010/main" val="289752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5015C3-5F4A-0F9F-1A37-17994A6CA6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8D66FC-792C-7F4A-A4DD-EB708E706CED}"/>
              </a:ext>
            </a:extLst>
          </p:cNvPr>
          <p:cNvSpPr txBox="1"/>
          <p:nvPr/>
        </p:nvSpPr>
        <p:spPr>
          <a:xfrm>
            <a:off x="733331" y="152059"/>
            <a:ext cx="10746463" cy="369332"/>
          </a:xfrm>
          <a:prstGeom prst="rect">
            <a:avLst/>
          </a:prstGeom>
          <a:solidFill>
            <a:srgbClr val="006699"/>
          </a:solidFill>
          <a:ln w="12700">
            <a:solidFill>
              <a:schemeClr val="tx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Form of Appeal before the Tribunal under the PMLA Act,2002 [Sec 26, Rule 3, Form Appended]</a:t>
            </a:r>
            <a:endParaRPr lang="en-IN"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A1D3D7DB-8C82-8196-6DF8-52F7BF7DA1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96B973-401B-A95D-A860-0E9FA89FA7B4}"/>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16</a:t>
            </a:r>
          </a:p>
        </p:txBody>
      </p:sp>
      <p:sp>
        <p:nvSpPr>
          <p:cNvPr id="5" name="Rectangle 3">
            <a:extLst>
              <a:ext uri="{FF2B5EF4-FFF2-40B4-BE49-F238E27FC236}">
                <a16:creationId xmlns:a16="http://schemas.microsoft.com/office/drawing/2014/main" id="{57C3B0B0-8B6A-39A2-FA9A-6CFADB751557}"/>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graphicFrame>
        <p:nvGraphicFramePr>
          <p:cNvPr id="6" name="Object 5">
            <a:extLst>
              <a:ext uri="{FF2B5EF4-FFF2-40B4-BE49-F238E27FC236}">
                <a16:creationId xmlns:a16="http://schemas.microsoft.com/office/drawing/2014/main" id="{F400F608-6B82-5C69-BC47-0465D8A74D33}"/>
              </a:ext>
            </a:extLst>
          </p:cNvPr>
          <p:cNvGraphicFramePr>
            <a:graphicFrameLocks noChangeAspect="1"/>
          </p:cNvGraphicFramePr>
          <p:nvPr>
            <p:extLst>
              <p:ext uri="{D42A27DB-BD31-4B8C-83A1-F6EECF244321}">
                <p14:modId xmlns:p14="http://schemas.microsoft.com/office/powerpoint/2010/main" val="1831304280"/>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525" progId="Acrobat.Document.DC">
                  <p:embed/>
                </p:oleObj>
              </mc:Choice>
              <mc:Fallback>
                <p:oleObj name="Acrobat Document" showAsIcon="1" r:id="rId4" imgW="914400" imgH="771525" progId="Acrobat.Document.DC">
                  <p:embed/>
                  <p:pic>
                    <p:nvPicPr>
                      <p:cNvPr id="0" name=""/>
                      <p:cNvPicPr/>
                      <p:nvPr/>
                    </p:nvPicPr>
                    <p:blipFill>
                      <a:blip r:embed="rId5"/>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893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74781" y="5399013"/>
            <a:ext cx="3886620" cy="892552"/>
          </a:xfrm>
          <a:prstGeom prst="rect">
            <a:avLst/>
          </a:prstGeom>
        </p:spPr>
        <p:txBody>
          <a:bodyPr wrap="square">
            <a:spAutoFit/>
          </a:bodyPr>
          <a:lstStyle/>
          <a:p>
            <a:r>
              <a:rPr lang="en-US" sz="2000" b="1" dirty="0">
                <a:solidFill>
                  <a:schemeClr val="tx1">
                    <a:lumMod val="95000"/>
                    <a:lumOff val="5000"/>
                  </a:schemeClr>
                </a:solidFill>
              </a:rPr>
              <a:t>Rajendra Prasad Talluri (RP),</a:t>
            </a:r>
          </a:p>
          <a:p>
            <a:r>
              <a:rPr lang="en-US" sz="1600" b="1" dirty="0">
                <a:solidFill>
                  <a:srgbClr val="FF0000"/>
                </a:solidFill>
              </a:rPr>
              <a:t>B.Com; CA; Grad CWA, DIIT (ICAI), LLB </a:t>
            </a:r>
          </a:p>
          <a:p>
            <a:r>
              <a:rPr lang="en-US" sz="1600" b="1" dirty="0">
                <a:solidFill>
                  <a:srgbClr val="FF0000"/>
                </a:solidFill>
                <a:hlinkClick r:id="rId3"/>
              </a:rPr>
              <a:t>rpdynamic@gmail.com</a:t>
            </a:r>
            <a:r>
              <a:rPr lang="en-US" sz="1600" b="1" dirty="0">
                <a:solidFill>
                  <a:srgbClr val="FF0000"/>
                </a:solidFill>
              </a:rPr>
              <a:t>, +91-98495-79413.</a:t>
            </a:r>
          </a:p>
        </p:txBody>
      </p:sp>
      <p:sp>
        <p:nvSpPr>
          <p:cNvPr id="3" name="Rectangle 2">
            <a:extLst>
              <a:ext uri="{FF2B5EF4-FFF2-40B4-BE49-F238E27FC236}">
                <a16:creationId xmlns:a16="http://schemas.microsoft.com/office/drawing/2014/main" id="{E39E7675-5EA3-4463-AB54-74A24E2CFA1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D3BD1429-8988-8051-68A4-58F08334C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35" y="499231"/>
            <a:ext cx="1257300" cy="1619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E35FC8-2F3C-BC93-7215-B47A315C7407}"/>
              </a:ext>
            </a:extLst>
          </p:cNvPr>
          <p:cNvSpPr txBox="1"/>
          <p:nvPr/>
        </p:nvSpPr>
        <p:spPr>
          <a:xfrm>
            <a:off x="2846994" y="381000"/>
            <a:ext cx="7948006" cy="2800767"/>
          </a:xfrm>
          <a:prstGeom prst="rect">
            <a:avLst/>
          </a:prstGeom>
          <a:noFill/>
        </p:spPr>
        <p:txBody>
          <a:bodyPr wrap="square" rtlCol="0">
            <a:spAutoFit/>
          </a:bodyPr>
          <a:lstStyle/>
          <a:p>
            <a:pPr algn="just"/>
            <a:r>
              <a:rPr lang="en-US" sz="1100" dirty="0"/>
              <a:t>Talluri Rajendra Prasad, fondly known as RP in his professional &amp; personal circles is a member of Institute of Chartered Accountants of India and Institute of Cost &amp; Works Accountants of India. He has 20+ years of post-qualification experience in both direct and indirect tax laws.   </a:t>
            </a:r>
          </a:p>
          <a:p>
            <a:pPr algn="just"/>
            <a:endParaRPr lang="en-US" sz="1100" dirty="0"/>
          </a:p>
          <a:p>
            <a:pPr algn="just"/>
            <a:r>
              <a:rPr lang="en-US" sz="1100" dirty="0"/>
              <a:t>He is one of the most distinguished faculties for Direct Tax Laws and Indirect Tax Laws. He contributed several articles on Taxation in leading journals which included magazines of ICAI, </a:t>
            </a:r>
            <a:r>
              <a:rPr lang="en-US" sz="1100" dirty="0" err="1"/>
              <a:t>Taxmann</a:t>
            </a:r>
            <a:r>
              <a:rPr lang="en-US" sz="1100" dirty="0"/>
              <a:t> publications, Student news letters, journals of IFA (International Fiscal Association). He is a visiting faculty at ICAI and ICWAI, Hyderabad, Vijayawada, Bangalore.   </a:t>
            </a:r>
          </a:p>
          <a:p>
            <a:pPr algn="just"/>
            <a:endParaRPr lang="en-US" sz="1100" dirty="0"/>
          </a:p>
          <a:p>
            <a:pPr algn="just"/>
            <a:r>
              <a:rPr lang="en-US" sz="1100" dirty="0"/>
              <a:t>He has addressed several seminars at South India Forums on direct and indirect tax laws covering the aspects like GAAR, POEM, TP Provisions, PE, GST Audit, GST Annual Returns, GST impact on Health Care Industry, </a:t>
            </a:r>
            <a:r>
              <a:rPr lang="en-US" sz="1100" dirty="0" err="1"/>
              <a:t>etc</a:t>
            </a:r>
            <a:r>
              <a:rPr lang="en-US" sz="1100" dirty="0"/>
              <a:t>,.</a:t>
            </a:r>
          </a:p>
          <a:p>
            <a:pPr algn="just"/>
            <a:endParaRPr lang="en-US" sz="1100" dirty="0"/>
          </a:p>
          <a:p>
            <a:pPr algn="just"/>
            <a:r>
              <a:rPr lang="en-US" sz="1100" dirty="0"/>
              <a:t>He is a regular trainer for Income Tax officers, Assistant and Deputy Commissioners of IT Department, GST Department and C&amp;AG Department, Practicing Chartered Accountants. </a:t>
            </a:r>
          </a:p>
          <a:p>
            <a:pPr algn="just"/>
            <a:endParaRPr lang="en-US" sz="1100" dirty="0"/>
          </a:p>
          <a:p>
            <a:pPr algn="just"/>
            <a:endParaRPr lang="en-US" sz="1100" dirty="0"/>
          </a:p>
          <a:p>
            <a:pPr algn="just"/>
            <a:r>
              <a:rPr lang="en-US" sz="1100" dirty="0"/>
              <a:t>He can be reached at ‘rpdynamic@gmail.com’ or askrpsir@gmail.com and on +91-98495-79413 / 9963 250 500.</a:t>
            </a:r>
          </a:p>
        </p:txBody>
      </p:sp>
    </p:spTree>
    <p:extLst>
      <p:ext uri="{BB962C8B-B14F-4D97-AF65-F5344CB8AC3E}">
        <p14:creationId xmlns:p14="http://schemas.microsoft.com/office/powerpoint/2010/main" val="187331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057" y="522670"/>
            <a:ext cx="2220264" cy="3840457"/>
          </a:xfrm>
          <a:prstGeom prst="rect">
            <a:avLst/>
          </a:prstGeom>
        </p:spPr>
      </p:pic>
      <p:sp>
        <p:nvSpPr>
          <p:cNvPr id="6" name="TextBox 5"/>
          <p:cNvSpPr txBox="1"/>
          <p:nvPr/>
        </p:nvSpPr>
        <p:spPr>
          <a:xfrm>
            <a:off x="4772578" y="4506199"/>
            <a:ext cx="3148939" cy="923330"/>
          </a:xfrm>
          <a:prstGeom prst="rect">
            <a:avLst/>
          </a:prstGeom>
          <a:noFill/>
        </p:spPr>
        <p:txBody>
          <a:bodyPr wrap="none" rtlCol="0">
            <a:spAutoFit/>
          </a:bodyPr>
          <a:lstStyle/>
          <a:p>
            <a:r>
              <a:rPr lang="en-IN" sz="5400" b="1" dirty="0">
                <a:solidFill>
                  <a:schemeClr val="accent2">
                    <a:lumMod val="75000"/>
                  </a:schemeClr>
                </a:solidFill>
              </a:rPr>
              <a:t>Thank You</a:t>
            </a:r>
            <a:endParaRPr lang="en-IN" b="1" dirty="0">
              <a:solidFill>
                <a:schemeClr val="accent2">
                  <a:lumMod val="75000"/>
                </a:schemeClr>
              </a:solidFill>
            </a:endParaRPr>
          </a:p>
        </p:txBody>
      </p:sp>
      <p:sp>
        <p:nvSpPr>
          <p:cNvPr id="9" name="Rectangle 8"/>
          <p:cNvSpPr/>
          <p:nvPr/>
        </p:nvSpPr>
        <p:spPr>
          <a:xfrm>
            <a:off x="4687912" y="5572601"/>
            <a:ext cx="3886620" cy="892552"/>
          </a:xfrm>
          <a:prstGeom prst="rect">
            <a:avLst/>
          </a:prstGeom>
        </p:spPr>
        <p:txBody>
          <a:bodyPr wrap="square">
            <a:spAutoFit/>
          </a:bodyPr>
          <a:lstStyle/>
          <a:p>
            <a:r>
              <a:rPr lang="en-US" sz="2000" b="1" dirty="0">
                <a:solidFill>
                  <a:schemeClr val="tx1">
                    <a:lumMod val="95000"/>
                    <a:lumOff val="5000"/>
                  </a:schemeClr>
                </a:solidFill>
              </a:rPr>
              <a:t>Rajendra Prasad Talluri (RP),</a:t>
            </a:r>
          </a:p>
          <a:p>
            <a:r>
              <a:rPr lang="en-US" sz="1600" b="1" dirty="0">
                <a:solidFill>
                  <a:srgbClr val="FF0000"/>
                </a:solidFill>
              </a:rPr>
              <a:t>B.Com; CA; Grad CWA, DIIT (ICAI), LLB</a:t>
            </a:r>
          </a:p>
          <a:p>
            <a:r>
              <a:rPr lang="en-US" sz="1600" b="1" dirty="0">
                <a:solidFill>
                  <a:srgbClr val="FF0000"/>
                </a:solidFill>
                <a:hlinkClick r:id="rId4"/>
              </a:rPr>
              <a:t>rpdynamic@gmail.com</a:t>
            </a:r>
            <a:r>
              <a:rPr lang="en-US" sz="1600" b="1" dirty="0">
                <a:solidFill>
                  <a:srgbClr val="FF0000"/>
                </a:solidFill>
              </a:rPr>
              <a:t>, +91-98495-79413.</a:t>
            </a:r>
          </a:p>
        </p:txBody>
      </p:sp>
      <p:sp>
        <p:nvSpPr>
          <p:cNvPr id="3" name="TextBox 2">
            <a:extLst>
              <a:ext uri="{FF2B5EF4-FFF2-40B4-BE49-F238E27FC236}">
                <a16:creationId xmlns:a16="http://schemas.microsoft.com/office/drawing/2014/main" id="{63087B4C-DC3A-1049-1D50-2908962CB69B}"/>
              </a:ext>
            </a:extLst>
          </p:cNvPr>
          <p:cNvSpPr txBox="1"/>
          <p:nvPr/>
        </p:nvSpPr>
        <p:spPr>
          <a:xfrm>
            <a:off x="760491" y="832919"/>
            <a:ext cx="4012087" cy="923330"/>
          </a:xfrm>
          <a:prstGeom prst="rect">
            <a:avLst/>
          </a:prstGeom>
          <a:noFill/>
        </p:spPr>
        <p:txBody>
          <a:bodyPr wrap="square" rtlCol="0">
            <a:spAutoFit/>
          </a:bodyPr>
          <a:lstStyle/>
          <a:p>
            <a:pPr algn="just"/>
            <a:r>
              <a:rPr lang="en-US" dirty="0"/>
              <a:t>The Views / Comments in the above slides are purely the personal views of CA Rajendra Prasad Talluri</a:t>
            </a:r>
          </a:p>
        </p:txBody>
      </p:sp>
    </p:spTree>
    <p:extLst>
      <p:ext uri="{BB962C8B-B14F-4D97-AF65-F5344CB8AC3E}">
        <p14:creationId xmlns:p14="http://schemas.microsoft.com/office/powerpoint/2010/main" val="218074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4885CC-990D-94BD-EFF5-81661494C73D}"/>
              </a:ext>
            </a:extLst>
          </p:cNvPr>
          <p:cNvGraphicFramePr>
            <a:graphicFrameLocks noGrp="1"/>
          </p:cNvGraphicFramePr>
          <p:nvPr>
            <p:extLst>
              <p:ext uri="{D42A27DB-BD31-4B8C-83A1-F6EECF244321}">
                <p14:modId xmlns:p14="http://schemas.microsoft.com/office/powerpoint/2010/main" val="1135945439"/>
              </p:ext>
            </p:extLst>
          </p:nvPr>
        </p:nvGraphicFramePr>
        <p:xfrm>
          <a:off x="516049" y="734014"/>
          <a:ext cx="11170465" cy="3335718"/>
        </p:xfrm>
        <a:graphic>
          <a:graphicData uri="http://schemas.openxmlformats.org/drawingml/2006/table">
            <a:tbl>
              <a:tblPr firstRow="1" firstCol="1" bandRow="1">
                <a:tableStyleId>{5C22544A-7EE6-4342-B048-85BDC9FD1C3A}</a:tableStyleId>
              </a:tblPr>
              <a:tblGrid>
                <a:gridCol w="1129871">
                  <a:extLst>
                    <a:ext uri="{9D8B030D-6E8A-4147-A177-3AD203B41FA5}">
                      <a16:colId xmlns:a16="http://schemas.microsoft.com/office/drawing/2014/main" val="4051330521"/>
                    </a:ext>
                  </a:extLst>
                </a:gridCol>
                <a:gridCol w="10040594">
                  <a:extLst>
                    <a:ext uri="{9D8B030D-6E8A-4147-A177-3AD203B41FA5}">
                      <a16:colId xmlns:a16="http://schemas.microsoft.com/office/drawing/2014/main" val="2462311966"/>
                    </a:ext>
                  </a:extLst>
                </a:gridCol>
              </a:tblGrid>
              <a:tr h="331200">
                <a:tc>
                  <a:txBody>
                    <a:bodyPr/>
                    <a:lstStyle/>
                    <a:p>
                      <a:pPr marL="0" marR="0" algn="ctr">
                        <a:lnSpc>
                          <a:spcPct val="150000"/>
                        </a:lnSpc>
                        <a:spcBef>
                          <a:spcPts val="0"/>
                        </a:spcBef>
                        <a:spcAft>
                          <a:spcPts val="0"/>
                        </a:spcAft>
                      </a:pPr>
                      <a:r>
                        <a:rPr lang="en-US" sz="1600" kern="100" dirty="0" err="1">
                          <a:solidFill>
                            <a:schemeClr val="tx1"/>
                          </a:solidFill>
                          <a:effectLst/>
                          <a:latin typeface="Segoe UI" panose="020B0502040204020203" pitchFamily="34" charset="0"/>
                          <a:cs typeface="Segoe UI" panose="020B0502040204020203" pitchFamily="34" charset="0"/>
                        </a:rPr>
                        <a:t>Sl</a:t>
                      </a:r>
                      <a:r>
                        <a:rPr lang="en-US" sz="1600" kern="100" dirty="0">
                          <a:solidFill>
                            <a:schemeClr val="tx1"/>
                          </a:solidFill>
                          <a:effectLst/>
                          <a:latin typeface="Segoe UI" panose="020B0502040204020203" pitchFamily="34" charset="0"/>
                          <a:cs typeface="Segoe UI" panose="020B0502040204020203" pitchFamily="34" charset="0"/>
                        </a:rPr>
                        <a:t> No</a:t>
                      </a:r>
                      <a:endParaRPr lang="en-US" sz="16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Particulars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71395941"/>
                  </a:ext>
                </a:extLst>
              </a:tr>
              <a:tr h="331200">
                <a:tc>
                  <a:txBody>
                    <a:bodyPr/>
                    <a:lstStyle/>
                    <a:p>
                      <a:pPr marL="0" marR="0" algn="ctr">
                        <a:lnSpc>
                          <a:spcPct val="150000"/>
                        </a:lnSpc>
                        <a:spcBef>
                          <a:spcPts val="0"/>
                        </a:spcBef>
                        <a:spcAft>
                          <a:spcPts val="0"/>
                        </a:spcAft>
                      </a:pPr>
                      <a:r>
                        <a:rPr lang="en-US" sz="16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Part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r>
                        <a:rPr lang="en-US" sz="16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Appeals before the Tribunal under the Prohibition of Benami Property Transactions Act, 1988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7452724"/>
                  </a:ext>
                </a:extLst>
              </a:tr>
              <a:tr h="331200">
                <a:tc>
                  <a:txBody>
                    <a:bodyPr/>
                    <a:lstStyle/>
                    <a:p>
                      <a:pPr marL="0" marR="0" algn="ctr">
                        <a:lnSpc>
                          <a:spcPct val="150000"/>
                        </a:lnSpc>
                        <a:spcBef>
                          <a:spcPts val="0"/>
                        </a:spcBef>
                        <a:spcAft>
                          <a:spcPts val="0"/>
                        </a:spcAft>
                      </a:pPr>
                      <a:endParaRPr lang="en-US" sz="16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6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14942414"/>
                  </a:ext>
                </a:extLst>
              </a:tr>
              <a:tr h="331200">
                <a:tc>
                  <a:txBody>
                    <a:bodyPr/>
                    <a:lstStyle/>
                    <a:p>
                      <a:pPr marL="0" marR="0" algn="ctr">
                        <a:lnSpc>
                          <a:spcPct val="150000"/>
                        </a:lnSpc>
                        <a:spcBef>
                          <a:spcPts val="0"/>
                        </a:spcBef>
                        <a:spcAft>
                          <a:spcPts val="0"/>
                        </a:spcAft>
                      </a:pPr>
                      <a:endParaRPr lang="en-US" sz="16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lnSpc>
                          <a:spcPct val="150000"/>
                        </a:lnSpc>
                        <a:spcBef>
                          <a:spcPts val="0"/>
                        </a:spcBef>
                        <a:spcAft>
                          <a:spcPts val="0"/>
                        </a:spcAft>
                      </a:pPr>
                      <a:endParaRPr lang="en-US" sz="16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63025263"/>
                  </a:ext>
                </a:extLst>
              </a:tr>
              <a:tr h="331200">
                <a:tc>
                  <a:txBody>
                    <a:bodyPr/>
                    <a:lstStyle/>
                    <a:p>
                      <a:pPr marL="0" marR="0" algn="ctr">
                        <a:lnSpc>
                          <a:spcPct val="150000"/>
                        </a:lnSpc>
                        <a:spcBef>
                          <a:spcPts val="0"/>
                        </a:spcBef>
                        <a:spcAft>
                          <a:spcPts val="0"/>
                        </a:spcAft>
                      </a:pPr>
                      <a:endParaRPr lang="en-US" sz="16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6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04576719"/>
                  </a:ext>
                </a:extLst>
              </a:tr>
              <a:tr h="331200">
                <a:tc>
                  <a:txBody>
                    <a:bodyPr/>
                    <a:lstStyle/>
                    <a:p>
                      <a:pPr marL="0" marR="0" algn="ctr">
                        <a:lnSpc>
                          <a:spcPct val="150000"/>
                        </a:lnSpc>
                        <a:spcBef>
                          <a:spcPts val="0"/>
                        </a:spcBef>
                        <a:spcAft>
                          <a:spcPts val="0"/>
                        </a:spcAft>
                      </a:pPr>
                      <a:r>
                        <a:rPr lang="en-US" sz="1600" kern="100" dirty="0">
                          <a:solidFill>
                            <a:srgbClr val="9900CC"/>
                          </a:solidFill>
                          <a:effectLst/>
                          <a:latin typeface="Segoe UI" panose="020B0502040204020203" pitchFamily="34" charset="0"/>
                          <a:ea typeface="Calibri" panose="020F0502020204030204" pitchFamily="34" charset="0"/>
                          <a:cs typeface="Segoe UI" panose="020B0502040204020203" pitchFamily="34" charset="0"/>
                        </a:rPr>
                        <a:t>Part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1" kern="100" dirty="0">
                          <a:solidFill>
                            <a:srgbClr val="9900CC"/>
                          </a:solidFill>
                          <a:effectLst/>
                          <a:latin typeface="Segoe UI" panose="020B0502040204020203" pitchFamily="34" charset="0"/>
                          <a:ea typeface="Calibri" panose="020F0502020204030204" pitchFamily="34" charset="0"/>
                          <a:cs typeface="Segoe UI" panose="020B0502040204020203" pitchFamily="34" charset="0"/>
                        </a:rPr>
                        <a:t>Appeals before the Tribunal under the Black Money (Undisclosed Foreign Income And Assets) And Imposition Of Tax Act, 2015</a:t>
                      </a:r>
                      <a:endParaRPr lang="en-US" sz="1800" b="1" kern="100" dirty="0">
                        <a:solidFill>
                          <a:srgbClr val="9900CC"/>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85327843"/>
                  </a:ext>
                </a:extLst>
              </a:tr>
              <a:tr h="331200">
                <a:tc>
                  <a:txBody>
                    <a:bodyPr/>
                    <a:lstStyle/>
                    <a:p>
                      <a:pPr marL="0" marR="0" algn="ctr">
                        <a:lnSpc>
                          <a:spcPct val="150000"/>
                        </a:lnSpc>
                        <a:spcBef>
                          <a:spcPts val="0"/>
                        </a:spcBef>
                        <a:spcAft>
                          <a:spcPts val="0"/>
                        </a:spcAft>
                      </a:pPr>
                      <a:endParaRPr lang="en-US" sz="1600" kern="100" dirty="0">
                        <a:solidFill>
                          <a:srgbClr val="9900CC"/>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600" b="1" kern="100" dirty="0">
                        <a:solidFill>
                          <a:srgbClr val="9900CC"/>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53954439"/>
                  </a:ext>
                </a:extLst>
              </a:tr>
              <a:tr h="331200">
                <a:tc>
                  <a:txBody>
                    <a:bodyPr/>
                    <a:lstStyle/>
                    <a:p>
                      <a:pPr marL="0" marR="0" algn="ctr">
                        <a:lnSpc>
                          <a:spcPct val="150000"/>
                        </a:lnSpc>
                        <a:spcBef>
                          <a:spcPts val="0"/>
                        </a:spcBef>
                        <a:spcAft>
                          <a:spcPts val="0"/>
                        </a:spcAft>
                      </a:pPr>
                      <a:endParaRPr lang="en-US" sz="16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en-US" sz="1600" b="1"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82655632"/>
                  </a:ext>
                </a:extLst>
              </a:tr>
              <a:tr h="331200">
                <a:tc>
                  <a:txBody>
                    <a:bodyPr/>
                    <a:lstStyle/>
                    <a:p>
                      <a:pPr marL="0" marR="0" algn="ctr">
                        <a:lnSpc>
                          <a:spcPct val="150000"/>
                        </a:lnSpc>
                        <a:spcBef>
                          <a:spcPts val="0"/>
                        </a:spcBef>
                        <a:spcAft>
                          <a:spcPts val="0"/>
                        </a:spcAft>
                      </a:pPr>
                      <a:r>
                        <a:rPr lang="en-US" sz="1600" kern="100" dirty="0">
                          <a:solidFill>
                            <a:srgbClr val="3333FF"/>
                          </a:solidFill>
                          <a:effectLst/>
                          <a:latin typeface="Segoe UI" panose="020B0502040204020203" pitchFamily="34" charset="0"/>
                          <a:ea typeface="Calibri" panose="020F0502020204030204" pitchFamily="34" charset="0"/>
                          <a:cs typeface="Segoe UI" panose="020B0502040204020203" pitchFamily="34" charset="0"/>
                        </a:rPr>
                        <a:t>Part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b="1" kern="100" dirty="0">
                          <a:solidFill>
                            <a:srgbClr val="3333FF"/>
                          </a:solidFill>
                          <a:effectLst/>
                          <a:latin typeface="Segoe UI" panose="020B0502040204020203" pitchFamily="34" charset="0"/>
                          <a:ea typeface="Calibri" panose="020F0502020204030204" pitchFamily="34" charset="0"/>
                          <a:cs typeface="Segoe UI" panose="020B0502040204020203" pitchFamily="34" charset="0"/>
                        </a:rPr>
                        <a:t>Appeals before the Tribunal under the Prevention Of Money Laundering Act, 2002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69126941"/>
                  </a:ext>
                </a:extLst>
              </a:tr>
            </a:tbl>
          </a:graphicData>
        </a:graphic>
      </p:graphicFrame>
      <p:pic>
        <p:nvPicPr>
          <p:cNvPr id="4" name="Picture 1">
            <a:extLst>
              <a:ext uri="{FF2B5EF4-FFF2-40B4-BE49-F238E27FC236}">
                <a16:creationId xmlns:a16="http://schemas.microsoft.com/office/drawing/2014/main" id="{1DF24414-82B6-88FB-2387-D3C8A6E67E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6386A7-9138-F336-0C38-72BCCFA91FD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2</a:t>
            </a:r>
          </a:p>
        </p:txBody>
      </p:sp>
      <p:sp>
        <p:nvSpPr>
          <p:cNvPr id="7" name="TextBox 6">
            <a:extLst>
              <a:ext uri="{FF2B5EF4-FFF2-40B4-BE49-F238E27FC236}">
                <a16:creationId xmlns:a16="http://schemas.microsoft.com/office/drawing/2014/main" id="{860E60BC-3DC2-7B1A-64BD-3A42A69AC963}"/>
              </a:ext>
            </a:extLst>
          </p:cNvPr>
          <p:cNvSpPr txBox="1"/>
          <p:nvPr/>
        </p:nvSpPr>
        <p:spPr>
          <a:xfrm>
            <a:off x="505486" y="228441"/>
            <a:ext cx="11181028" cy="461665"/>
          </a:xfrm>
          <a:prstGeom prst="rect">
            <a:avLst/>
          </a:prstGeom>
          <a:solidFill>
            <a:schemeClr val="accent3">
              <a:lumMod val="20000"/>
              <a:lumOff val="80000"/>
            </a:schemeClr>
          </a:solidFill>
          <a:ln w="12700">
            <a:solidFill>
              <a:schemeClr val="tx1"/>
            </a:solidFill>
          </a:ln>
        </p:spPr>
        <p:txBody>
          <a:bodyPr wrap="square" rtlCol="0">
            <a:spAutoFit/>
          </a:bodyPr>
          <a:lstStyle/>
          <a:p>
            <a:pPr algn="ctr"/>
            <a:r>
              <a:rPr lang="en-US" sz="2400" b="1" dirty="0">
                <a:latin typeface="Segoe UI" panose="020B0502040204020203" pitchFamily="34" charset="0"/>
                <a:cs typeface="Segoe UI" panose="020B0502040204020203" pitchFamily="34" charset="0"/>
              </a:rPr>
              <a:t>Appeals before Tribunals under other Acts</a:t>
            </a:r>
            <a:endParaRPr lang="en-IN" sz="2000" b="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CB4DC26A-124D-1ED6-C6D4-961EA9CCB13F}"/>
              </a:ext>
            </a:extLst>
          </p:cNvPr>
          <p:cNvSpPr txBox="1"/>
          <p:nvPr/>
        </p:nvSpPr>
        <p:spPr>
          <a:xfrm>
            <a:off x="6201624" y="6663350"/>
            <a:ext cx="184731" cy="369332"/>
          </a:xfrm>
          <a:prstGeom prst="rect">
            <a:avLst/>
          </a:prstGeom>
          <a:noFill/>
        </p:spPr>
        <p:txBody>
          <a:bodyPr wrap="none" rtlCol="0">
            <a:spAutoFit/>
          </a:bodyPr>
          <a:lstStyle/>
          <a:p>
            <a:endParaRPr lang="en-US" dirty="0"/>
          </a:p>
        </p:txBody>
      </p:sp>
      <p:sp>
        <p:nvSpPr>
          <p:cNvPr id="3" name="Rectangle 3">
            <a:extLst>
              <a:ext uri="{FF2B5EF4-FFF2-40B4-BE49-F238E27FC236}">
                <a16:creationId xmlns:a16="http://schemas.microsoft.com/office/drawing/2014/main" id="{58172A97-21BE-9E42-54AF-6D4F07C64A9D}"/>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107809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998" y="2525584"/>
            <a:ext cx="11181028" cy="1077218"/>
          </a:xfrm>
          <a:prstGeom prst="rect">
            <a:avLst/>
          </a:prstGeom>
          <a:solidFill>
            <a:srgbClr val="7030A0"/>
          </a:solidFill>
          <a:ln w="12700">
            <a:solidFill>
              <a:schemeClr val="tx1"/>
            </a:solidFill>
          </a:ln>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Part 1: Appeals before the Tribunal under the Prohibition of Benami Property Transactions Act, 1988 </a:t>
            </a:r>
            <a:endParaRPr lang="en-IN" sz="32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91BA246C-F157-9D07-BDBB-AD97ECC00C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4DEAD3-AF0E-834A-4271-08B03425007A}"/>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3</a:t>
            </a:r>
          </a:p>
        </p:txBody>
      </p:sp>
      <p:sp>
        <p:nvSpPr>
          <p:cNvPr id="6" name="Rectangle 3">
            <a:extLst>
              <a:ext uri="{FF2B5EF4-FFF2-40B4-BE49-F238E27FC236}">
                <a16:creationId xmlns:a16="http://schemas.microsoft.com/office/drawing/2014/main" id="{45554D14-5FB5-2468-BE2C-05ECC803F643}"/>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0148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69BCFD-25CF-7229-AF23-6A42874F85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D93A94-ED0A-47A7-36D2-3FC6A61C5176}"/>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Appeals before the Tribunal under the PBPT Act,1988 [Sec 46, Rule 10, Form3]</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40020FB5-945A-EC1A-FB16-EAA13EDEED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D6191F-7D2B-6180-B05D-14A446DE7C57}"/>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4</a:t>
            </a:r>
          </a:p>
        </p:txBody>
      </p:sp>
      <p:sp>
        <p:nvSpPr>
          <p:cNvPr id="5" name="Rectangle 3">
            <a:extLst>
              <a:ext uri="{FF2B5EF4-FFF2-40B4-BE49-F238E27FC236}">
                <a16:creationId xmlns:a16="http://schemas.microsoft.com/office/drawing/2014/main" id="{D4776E04-547B-01E8-F6B1-A763A688DC84}"/>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57B05988-9039-2ACE-9EDF-3E78807AF98F}"/>
              </a:ext>
            </a:extLst>
          </p:cNvPr>
          <p:cNvSpPr txBox="1"/>
          <p:nvPr/>
        </p:nvSpPr>
        <p:spPr>
          <a:xfrm>
            <a:off x="733331" y="611145"/>
            <a:ext cx="10746462" cy="5864298"/>
          </a:xfrm>
          <a:prstGeom prst="rect">
            <a:avLst/>
          </a:prstGeom>
          <a:noFill/>
        </p:spPr>
        <p:txBody>
          <a:bodyPr wrap="square" rtlCol="0">
            <a:spAutoFit/>
          </a:bodyPr>
          <a:lstStyle/>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Who can file an appeal?</a:t>
            </a:r>
            <a:r>
              <a:rPr lang="en-US" sz="1500" dirty="0">
                <a:latin typeface="Segoe UI" panose="020B0502040204020203" pitchFamily="34" charset="0"/>
                <a:cs typeface="Segoe UI" panose="020B0502040204020203" pitchFamily="34" charset="0"/>
              </a:rPr>
              <a:t> Any person (including the Initiating Officer) aggrieved by the order of the Adjudicating Authority can prefer an appeal before the Tribunal. </a:t>
            </a:r>
          </a:p>
          <a:p>
            <a:pPr algn="just">
              <a:lnSpc>
                <a:spcPts val="1450"/>
              </a:lnSpc>
            </a:pPr>
            <a:endParaRPr lang="en-US" sz="1500"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time limit for filing the Appeal? </a:t>
            </a:r>
            <a:r>
              <a:rPr lang="en-US" sz="1500" dirty="0">
                <a:latin typeface="Segoe UI" panose="020B0502040204020203" pitchFamily="34" charset="0"/>
                <a:cs typeface="Segoe UI" panose="020B0502040204020203" pitchFamily="34" charset="0"/>
              </a:rPr>
              <a:t>To file the appeal within 45 days of the receipt of the order of the Adjudicating Authority passed U/s 26(3) or the order passed U/s 54A.  </a:t>
            </a:r>
            <a:r>
              <a:rPr lang="en-US" sz="1500" i="1" dirty="0">
                <a:latin typeface="Segoe UI" panose="020B0502040204020203" pitchFamily="34" charset="0"/>
                <a:cs typeface="Segoe UI" panose="020B0502040204020203" pitchFamily="34" charset="0"/>
              </a:rPr>
              <a:t>[Sec 26(3) = Order of the Adjudicating Authority holding that it is a Benami Property / not and confirming the attachment order or revoking the attachment order] [Sec 54A = Penalty order passed of Rs 25,000/- for failure to comply with the summons issued U/s 19(1) or failure to furnish information as required U/s 21]</a:t>
            </a:r>
          </a:p>
          <a:p>
            <a:pPr algn="just">
              <a:lnSpc>
                <a:spcPts val="1450"/>
              </a:lnSpc>
            </a:pPr>
            <a:endParaRPr lang="en-US" sz="1500" i="1"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Whether condonation possible? </a:t>
            </a:r>
            <a:r>
              <a:rPr lang="en-US" sz="1500" dirty="0">
                <a:latin typeface="Segoe UI" panose="020B0502040204020203" pitchFamily="34" charset="0"/>
                <a:cs typeface="Segoe UI" panose="020B0502040204020203" pitchFamily="34" charset="0"/>
              </a:rPr>
              <a:t>The Appellate Tribunal may entertain any appeal after the said period of 45 days, if it is satisfied that the appellant was prevented, by sufficient cause, from filing the appeal in time.</a:t>
            </a:r>
          </a:p>
          <a:p>
            <a:pPr algn="just">
              <a:lnSpc>
                <a:spcPts val="1450"/>
              </a:lnSpc>
            </a:pPr>
            <a:endParaRPr lang="en-US" sz="1500"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Fees?</a:t>
            </a:r>
            <a:r>
              <a:rPr lang="en-US" sz="1500" dirty="0">
                <a:latin typeface="Segoe UI" panose="020B0502040204020203" pitchFamily="34" charset="0"/>
                <a:cs typeface="Segoe UI" panose="020B0502040204020203" pitchFamily="34" charset="0"/>
              </a:rPr>
              <a:t> </a:t>
            </a:r>
            <a:r>
              <a:rPr lang="en-US" sz="1500" b="1" dirty="0">
                <a:latin typeface="Segoe UI" panose="020B0502040204020203" pitchFamily="34" charset="0"/>
                <a:cs typeface="Segoe UI" panose="020B0502040204020203" pitchFamily="34" charset="0"/>
              </a:rPr>
              <a:t>Sec 46(1): Rs 10,000 [</a:t>
            </a:r>
            <a:r>
              <a:rPr lang="en-US" sz="1500" b="1" dirty="0" err="1">
                <a:latin typeface="Segoe UI" panose="020B0502040204020203" pitchFamily="34" charset="0"/>
                <a:cs typeface="Segoe UI" panose="020B0502040204020203" pitchFamily="34" charset="0"/>
              </a:rPr>
              <a:t>i.e</a:t>
            </a:r>
            <a:r>
              <a:rPr lang="en-US" sz="1500" b="1" dirty="0">
                <a:latin typeface="Segoe UI" panose="020B0502040204020203" pitchFamily="34" charset="0"/>
                <a:cs typeface="Segoe UI" panose="020B0502040204020203" pitchFamily="34" charset="0"/>
              </a:rPr>
              <a:t> Appeal against order of Adjudicating Authority] Sec 46(1A): Rs 2,000 [</a:t>
            </a:r>
            <a:r>
              <a:rPr lang="en-US" sz="1500" b="1" dirty="0" err="1">
                <a:latin typeface="Segoe UI" panose="020B0502040204020203" pitchFamily="34" charset="0"/>
                <a:cs typeface="Segoe UI" panose="020B0502040204020203" pitchFamily="34" charset="0"/>
              </a:rPr>
              <a:t>i.e</a:t>
            </a:r>
            <a:r>
              <a:rPr lang="en-US" sz="1500" b="1" dirty="0">
                <a:latin typeface="Segoe UI" panose="020B0502040204020203" pitchFamily="34" charset="0"/>
                <a:cs typeface="Segoe UI" panose="020B0502040204020203" pitchFamily="34" charset="0"/>
              </a:rPr>
              <a:t> Appeal against penalty order passed for Rs 25K for non compliance to summons / non furnishing of information]</a:t>
            </a:r>
          </a:p>
          <a:p>
            <a:pPr algn="just">
              <a:lnSpc>
                <a:spcPts val="1450"/>
              </a:lnSpc>
            </a:pPr>
            <a:endParaRPr lang="en-US" sz="1500"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time limit by which the order shall be passed by the Tribunal? </a:t>
            </a:r>
            <a:r>
              <a:rPr lang="en-US" sz="1500" dirty="0">
                <a:latin typeface="Segoe UI" panose="020B0502040204020203" pitchFamily="34" charset="0"/>
                <a:cs typeface="Segoe UI" panose="020B0502040204020203" pitchFamily="34" charset="0"/>
              </a:rPr>
              <a:t>The Appellate Tribunal, as far as possible, may hear and finally decide the appeal within a period of one year from the last date of the month in which the appeal is filed.</a:t>
            </a:r>
          </a:p>
          <a:p>
            <a:pPr algn="just">
              <a:lnSpc>
                <a:spcPts val="1450"/>
              </a:lnSpc>
            </a:pPr>
            <a:endParaRPr lang="en-US" sz="1500"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type of order passed by the Tribunal? </a:t>
            </a:r>
            <a:r>
              <a:rPr lang="en-US" sz="1500" dirty="0">
                <a:latin typeface="Segoe UI" panose="020B0502040204020203" pitchFamily="34" charset="0"/>
                <a:cs typeface="Segoe UI" panose="020B0502040204020203" pitchFamily="34" charset="0"/>
              </a:rPr>
              <a:t>The Appellate Tribunal may, after giving the parties to the appeal an opportunity of being heard, pass such orders thereon as it thinks fit.</a:t>
            </a:r>
            <a:endParaRPr lang="en-US" sz="1500" dirty="0"/>
          </a:p>
        </p:txBody>
      </p:sp>
    </p:spTree>
    <p:extLst>
      <p:ext uri="{BB962C8B-B14F-4D97-AF65-F5344CB8AC3E}">
        <p14:creationId xmlns:p14="http://schemas.microsoft.com/office/powerpoint/2010/main" val="389973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19CC2-8BE1-8158-1F74-7173524C1AE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232AAE-27FF-1AB2-52F8-F29A7C01ECCB}"/>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Form of Appeal before the Tribunal under the PBPT Act,1988 [Sec 46, Rule 10, Form3]</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8D17876D-9F73-2E19-DDBC-2444EC23B3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BBA0F7C-DDC3-3065-97EC-C6C41BFEC7BE}"/>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5</a:t>
            </a:r>
          </a:p>
        </p:txBody>
      </p:sp>
      <p:sp>
        <p:nvSpPr>
          <p:cNvPr id="5" name="Rectangle 3">
            <a:extLst>
              <a:ext uri="{FF2B5EF4-FFF2-40B4-BE49-F238E27FC236}">
                <a16:creationId xmlns:a16="http://schemas.microsoft.com/office/drawing/2014/main" id="{E4FA998C-1D54-B32A-6442-A7798B795908}"/>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graphicFrame>
        <p:nvGraphicFramePr>
          <p:cNvPr id="8" name="Object 7">
            <a:extLst>
              <a:ext uri="{FF2B5EF4-FFF2-40B4-BE49-F238E27FC236}">
                <a16:creationId xmlns:a16="http://schemas.microsoft.com/office/drawing/2014/main" id="{EC2EA8BC-AC15-2831-6AD2-A95E1E8E8222}"/>
              </a:ext>
            </a:extLst>
          </p:cNvPr>
          <p:cNvGraphicFramePr>
            <a:graphicFrameLocks noChangeAspect="1"/>
          </p:cNvGraphicFramePr>
          <p:nvPr>
            <p:extLst>
              <p:ext uri="{D42A27DB-BD31-4B8C-83A1-F6EECF244321}">
                <p14:modId xmlns:p14="http://schemas.microsoft.com/office/powerpoint/2010/main" val="3421852284"/>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525" progId="Acrobat.Document.DC">
                  <p:embed/>
                </p:oleObj>
              </mc:Choice>
              <mc:Fallback>
                <p:oleObj name="Acrobat Document" showAsIcon="1" r:id="rId4" imgW="914400" imgH="771525" progId="Acrobat.Document.DC">
                  <p:embed/>
                  <p:pic>
                    <p:nvPicPr>
                      <p:cNvPr id="0" name=""/>
                      <p:cNvPicPr/>
                      <p:nvPr/>
                    </p:nvPicPr>
                    <p:blipFill>
                      <a:blip r:embed="rId5"/>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74029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C0CAC-1F48-8D35-D57C-DE2A63CAC4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5CE6FC-53E4-E44A-38EF-872331ECE96C}"/>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 before the Tribunal under the PBPT Act,1988 [Sec 46, Rule 10, Form3]</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2B0D8307-1587-51E7-B418-2E903209D7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8B5FDB-A7AA-384E-0E56-A420AB6ACABC}"/>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6</a:t>
            </a:r>
          </a:p>
        </p:txBody>
      </p:sp>
      <p:sp>
        <p:nvSpPr>
          <p:cNvPr id="5" name="Rectangle 3">
            <a:extLst>
              <a:ext uri="{FF2B5EF4-FFF2-40B4-BE49-F238E27FC236}">
                <a16:creationId xmlns:a16="http://schemas.microsoft.com/office/drawing/2014/main" id="{BDE8C260-7A9C-FB1D-98A0-25C9D3DD669F}"/>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BB3BFD0E-2684-E4EE-6ADD-15C4C544265B}"/>
              </a:ext>
            </a:extLst>
          </p:cNvPr>
          <p:cNvSpPr txBox="1"/>
          <p:nvPr/>
        </p:nvSpPr>
        <p:spPr>
          <a:xfrm>
            <a:off x="733330" y="611145"/>
            <a:ext cx="10746463" cy="4945841"/>
          </a:xfrm>
          <a:prstGeom prst="rect">
            <a:avLst/>
          </a:prstGeom>
          <a:noFill/>
        </p:spPr>
        <p:txBody>
          <a:bodyPr wrap="square" rtlCol="0">
            <a:spAutoFit/>
          </a:bodyPr>
          <a:lstStyle/>
          <a:p>
            <a:pPr algn="just">
              <a:lnSpc>
                <a:spcPct val="150000"/>
              </a:lnSpc>
            </a:pPr>
            <a:r>
              <a:rPr lang="en-US" sz="1600" i="1" dirty="0">
                <a:latin typeface="Segoe UI" panose="020B0502040204020203" pitchFamily="34" charset="0"/>
                <a:cs typeface="Segoe UI" panose="020B0502040204020203" pitchFamily="34" charset="0"/>
              </a:rPr>
              <a:t>				</a:t>
            </a:r>
            <a:r>
              <a:rPr lang="en-US" sz="1400" b="1" i="1" dirty="0">
                <a:latin typeface="Segoe UI" panose="020B0502040204020203" pitchFamily="34" charset="0"/>
                <a:cs typeface="Segoe UI" panose="020B0502040204020203" pitchFamily="34" charset="0"/>
              </a:rPr>
              <a:t>Extract of Sec 46</a:t>
            </a:r>
            <a:endParaRPr lang="en-US" sz="1600" b="1" i="1" dirty="0">
              <a:latin typeface="Segoe UI" panose="020B0502040204020203" pitchFamily="34" charset="0"/>
              <a:cs typeface="Segoe UI" panose="020B0502040204020203" pitchFamily="34" charset="0"/>
            </a:endParaRPr>
          </a:p>
          <a:p>
            <a:pPr algn="just">
              <a:lnSpc>
                <a:spcPct val="150000"/>
              </a:lnSpc>
            </a:pPr>
            <a:r>
              <a:rPr lang="en-US" sz="1400" b="1" i="1" dirty="0">
                <a:latin typeface="Segoe UI" panose="020B0502040204020203" pitchFamily="34" charset="0"/>
                <a:cs typeface="Segoe UI" panose="020B0502040204020203" pitchFamily="34" charset="0"/>
              </a:rPr>
              <a:t>Sec 46(1): </a:t>
            </a:r>
            <a:r>
              <a:rPr lang="en-US" sz="1400" i="1" dirty="0">
                <a:latin typeface="Segoe UI" panose="020B0502040204020203" pitchFamily="34" charset="0"/>
                <a:cs typeface="Segoe UI" panose="020B0502040204020203" pitchFamily="34" charset="0"/>
              </a:rPr>
              <a:t>Any person, including the Initiating Officer, aggrieved by an order of the Adjudicating Authority may prefer an appeal in such form and along with such fees, as may be prescribed, to the Appellate Tribunal against the order passed by the Adjudicating Authority under sub-section </a:t>
            </a:r>
            <a:r>
              <a:rPr lang="en-US" sz="1400" b="1" i="1" dirty="0">
                <a:latin typeface="Segoe UI" panose="020B0502040204020203" pitchFamily="34" charset="0"/>
                <a:cs typeface="Segoe UI" panose="020B0502040204020203" pitchFamily="34" charset="0"/>
              </a:rPr>
              <a:t>(3) of section 26, </a:t>
            </a:r>
            <a:r>
              <a:rPr lang="en-US" sz="1400" i="1" dirty="0">
                <a:latin typeface="Segoe UI" panose="020B0502040204020203" pitchFamily="34" charset="0"/>
                <a:cs typeface="Segoe UI" panose="020B0502040204020203" pitchFamily="34" charset="0"/>
              </a:rPr>
              <a:t>within a period of forty-five days from the date on which such order is received by the Initiating Officer or received by such person.</a:t>
            </a:r>
          </a:p>
          <a:p>
            <a:pPr algn="just">
              <a:lnSpc>
                <a:spcPct val="150000"/>
              </a:lnSpc>
            </a:pPr>
            <a:endParaRPr lang="en-US" sz="1400" i="1" dirty="0">
              <a:latin typeface="Segoe UI" panose="020B0502040204020203" pitchFamily="34" charset="0"/>
              <a:cs typeface="Segoe UI" panose="020B0502040204020203" pitchFamily="34" charset="0"/>
            </a:endParaRPr>
          </a:p>
          <a:p>
            <a:pPr algn="just">
              <a:lnSpc>
                <a:spcPct val="150000"/>
              </a:lnSpc>
            </a:pPr>
            <a:r>
              <a:rPr lang="en-US" sz="1400" b="1" i="1" dirty="0">
                <a:latin typeface="Segoe UI" panose="020B0502040204020203" pitchFamily="34" charset="0"/>
                <a:cs typeface="Segoe UI" panose="020B0502040204020203" pitchFamily="34" charset="0"/>
              </a:rPr>
              <a:t>Sec 46(1A): </a:t>
            </a:r>
            <a:r>
              <a:rPr lang="en-US" sz="1400" i="1" dirty="0">
                <a:latin typeface="Segoe UI" panose="020B0502040204020203" pitchFamily="34" charset="0"/>
                <a:cs typeface="Segoe UI" panose="020B0502040204020203" pitchFamily="34" charset="0"/>
              </a:rPr>
              <a:t>Any person aggrieved by an order passed by the authority under section 54A may prefer an appeal in such form along with such fees, as may be prescribed, to the Appellate Tribunal against the said order within a period of forty-five days from the date on which such order is received by such person.</a:t>
            </a:r>
          </a:p>
          <a:p>
            <a:pPr algn="just">
              <a:lnSpc>
                <a:spcPct val="150000"/>
              </a:lnSpc>
            </a:pPr>
            <a:endParaRPr lang="en-US" sz="1400" i="1" dirty="0">
              <a:latin typeface="Segoe UI" panose="020B0502040204020203" pitchFamily="34" charset="0"/>
              <a:cs typeface="Segoe UI" panose="020B0502040204020203" pitchFamily="34" charset="0"/>
            </a:endParaRPr>
          </a:p>
          <a:p>
            <a:pPr algn="just">
              <a:lnSpc>
                <a:spcPct val="150000"/>
              </a:lnSpc>
            </a:pPr>
            <a:r>
              <a:rPr lang="en-US" sz="1400" b="1" i="1" dirty="0">
                <a:latin typeface="Segoe UI" panose="020B0502040204020203" pitchFamily="34" charset="0"/>
                <a:cs typeface="Segoe UI" panose="020B0502040204020203" pitchFamily="34" charset="0"/>
              </a:rPr>
              <a:t>Sec 46(2): </a:t>
            </a:r>
            <a:r>
              <a:rPr lang="en-US" sz="1400" i="1" dirty="0">
                <a:latin typeface="Segoe UI" panose="020B0502040204020203" pitchFamily="34" charset="0"/>
                <a:cs typeface="Segoe UI" panose="020B0502040204020203" pitchFamily="34" charset="0"/>
              </a:rPr>
              <a:t>The Appellate Tribunal may entertain any appeal after the said period of forty-five days, if it is satisfied that the appellant was prevented, by sufficient cause, from filing the appeal in time.</a:t>
            </a:r>
          </a:p>
          <a:p>
            <a:pPr algn="just">
              <a:lnSpc>
                <a:spcPct val="150000"/>
              </a:lnSpc>
            </a:pPr>
            <a:endParaRPr lang="en-US" sz="1400" i="1" dirty="0">
              <a:latin typeface="Segoe UI" panose="020B0502040204020203" pitchFamily="34" charset="0"/>
              <a:cs typeface="Segoe UI" panose="020B0502040204020203" pitchFamily="34" charset="0"/>
            </a:endParaRPr>
          </a:p>
          <a:p>
            <a:pPr algn="just">
              <a:lnSpc>
                <a:spcPct val="150000"/>
              </a:lnSpc>
            </a:pPr>
            <a:r>
              <a:rPr lang="en-US" sz="1400" b="1" i="1" dirty="0">
                <a:latin typeface="Segoe UI" panose="020B0502040204020203" pitchFamily="34" charset="0"/>
                <a:cs typeface="Segoe UI" panose="020B0502040204020203" pitchFamily="34" charset="0"/>
              </a:rPr>
              <a:t>Sec 46(3):</a:t>
            </a:r>
            <a:r>
              <a:rPr lang="en-US" sz="1400" i="1" dirty="0">
                <a:latin typeface="Segoe UI" panose="020B0502040204020203" pitchFamily="34" charset="0"/>
                <a:cs typeface="Segoe UI" panose="020B0502040204020203" pitchFamily="34" charset="0"/>
              </a:rPr>
              <a:t> On receipt of an appeal under sub-section (1) or sub-section (1A), the Appellate Tribunal may, after giving the parties to the appeal an opportunity of being heard, pass such orders thereon as it thinks fit.</a:t>
            </a:r>
          </a:p>
        </p:txBody>
      </p:sp>
    </p:spTree>
    <p:extLst>
      <p:ext uri="{BB962C8B-B14F-4D97-AF65-F5344CB8AC3E}">
        <p14:creationId xmlns:p14="http://schemas.microsoft.com/office/powerpoint/2010/main" val="302805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1B68D0-B733-4675-B898-89C15D07A1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CF9CB0-24C2-00FE-6926-3A438B34AE21}"/>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 before the Tribunal under the PBPT Act,1988 [Sec 46, Rule 10, Form3]</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2C47D3F0-B252-14B9-F131-13BBF8652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83D8CAA-8C74-00A3-16F8-1760AC4FAD72}"/>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7</a:t>
            </a:r>
          </a:p>
        </p:txBody>
      </p:sp>
      <p:sp>
        <p:nvSpPr>
          <p:cNvPr id="5" name="Rectangle 3">
            <a:extLst>
              <a:ext uri="{FF2B5EF4-FFF2-40B4-BE49-F238E27FC236}">
                <a16:creationId xmlns:a16="http://schemas.microsoft.com/office/drawing/2014/main" id="{87E2547E-05AC-8219-426B-8F6D45C19565}"/>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C5CFA471-2BD7-4C1B-C16A-DC31A6FFCC09}"/>
              </a:ext>
            </a:extLst>
          </p:cNvPr>
          <p:cNvSpPr txBox="1"/>
          <p:nvPr/>
        </p:nvSpPr>
        <p:spPr>
          <a:xfrm>
            <a:off x="733330" y="611145"/>
            <a:ext cx="10746463" cy="4807663"/>
          </a:xfrm>
          <a:prstGeom prst="rect">
            <a:avLst/>
          </a:prstGeom>
          <a:noFill/>
        </p:spPr>
        <p:txBody>
          <a:bodyPr wrap="square" rtlCol="0">
            <a:spAutoFit/>
          </a:bodyPr>
          <a:lstStyle/>
          <a:p>
            <a:pPr algn="just">
              <a:lnSpc>
                <a:spcPct val="150000"/>
              </a:lnSpc>
            </a:pPr>
            <a:r>
              <a:rPr lang="en-US" sz="1600" i="1" dirty="0">
                <a:latin typeface="Segoe UI" panose="020B0502040204020203" pitchFamily="34" charset="0"/>
                <a:cs typeface="Segoe UI" panose="020B0502040204020203" pitchFamily="34" charset="0"/>
              </a:rPr>
              <a:t>				</a:t>
            </a:r>
            <a:r>
              <a:rPr lang="en-US" sz="1600" b="1" i="1" dirty="0">
                <a:latin typeface="Segoe UI" panose="020B0502040204020203" pitchFamily="34" charset="0"/>
                <a:cs typeface="Segoe UI" panose="020B0502040204020203" pitchFamily="34" charset="0"/>
              </a:rPr>
              <a:t>Extract of Sec 46</a:t>
            </a:r>
            <a:endParaRPr lang="en-US" b="1" i="1" dirty="0">
              <a:latin typeface="Segoe UI" panose="020B0502040204020203" pitchFamily="34" charset="0"/>
              <a:cs typeface="Segoe UI" panose="020B0502040204020203" pitchFamily="34" charset="0"/>
            </a:endParaRPr>
          </a:p>
          <a:p>
            <a:pPr algn="just">
              <a:lnSpc>
                <a:spcPct val="150000"/>
              </a:lnSpc>
            </a:pPr>
            <a:r>
              <a:rPr lang="en-US" sz="1400" b="1" i="1" dirty="0">
                <a:latin typeface="Segoe UI" panose="020B0502040204020203" pitchFamily="34" charset="0"/>
                <a:cs typeface="Segoe UI" panose="020B0502040204020203" pitchFamily="34" charset="0"/>
              </a:rPr>
              <a:t>Sec 46(4): </a:t>
            </a:r>
            <a:r>
              <a:rPr lang="en-US" sz="1400" i="1" dirty="0">
                <a:latin typeface="Segoe UI" panose="020B0502040204020203" pitchFamily="34" charset="0"/>
                <a:cs typeface="Segoe UI" panose="020B0502040204020203" pitchFamily="34" charset="0"/>
              </a:rPr>
              <a:t> An Appellate Tribunal while deciding the appeal shall have the power—</a:t>
            </a:r>
          </a:p>
          <a:p>
            <a:pPr algn="just">
              <a:lnSpc>
                <a:spcPct val="150000"/>
              </a:lnSpc>
            </a:pPr>
            <a:r>
              <a:rPr lang="en-US" sz="1600" dirty="0">
                <a:latin typeface="Segoe UI" panose="020B0502040204020203" pitchFamily="34" charset="0"/>
                <a:cs typeface="Segoe UI" panose="020B0502040204020203" pitchFamily="34" charset="0"/>
              </a:rPr>
              <a:t>(a)  to determine a case finally, where the evidence on record is sufficient;</a:t>
            </a:r>
          </a:p>
          <a:p>
            <a:pPr algn="just">
              <a:lnSpc>
                <a:spcPct val="150000"/>
              </a:lnSpc>
            </a:pPr>
            <a:r>
              <a:rPr lang="en-US" sz="1600" dirty="0">
                <a:latin typeface="Segoe UI" panose="020B0502040204020203" pitchFamily="34" charset="0"/>
                <a:cs typeface="Segoe UI" panose="020B0502040204020203" pitchFamily="34" charset="0"/>
              </a:rPr>
              <a:t>(b) to take additional evidence or to require any evidence to be taken by the Adjudicating Authority, where the Adjudicating Authority has refused to admit evidence, which ought to have been admitted;</a:t>
            </a:r>
          </a:p>
          <a:p>
            <a:pPr algn="just">
              <a:lnSpc>
                <a:spcPct val="150000"/>
              </a:lnSpc>
            </a:pPr>
            <a:r>
              <a:rPr lang="en-US" sz="1600" dirty="0">
                <a:latin typeface="Segoe UI" panose="020B0502040204020203" pitchFamily="34" charset="0"/>
                <a:cs typeface="Segoe UI" panose="020B0502040204020203" pitchFamily="34" charset="0"/>
              </a:rPr>
              <a:t>(c) to require any document to be produced or any witness to be examined for the purposes of proceeding before it;</a:t>
            </a:r>
          </a:p>
          <a:p>
            <a:pPr algn="just">
              <a:lnSpc>
                <a:spcPct val="150000"/>
              </a:lnSpc>
            </a:pPr>
            <a:r>
              <a:rPr lang="en-US" sz="1600" dirty="0">
                <a:latin typeface="Segoe UI" panose="020B0502040204020203" pitchFamily="34" charset="0"/>
                <a:cs typeface="Segoe UI" panose="020B0502040204020203" pitchFamily="34" charset="0"/>
              </a:rPr>
              <a:t>(d) </a:t>
            </a:r>
            <a:r>
              <a:rPr lang="en-US" sz="1600" i="1" dirty="0">
                <a:latin typeface="Segoe UI" panose="020B0502040204020203" pitchFamily="34" charset="0"/>
                <a:cs typeface="Segoe UI" panose="020B0502040204020203" pitchFamily="34" charset="0"/>
              </a:rPr>
              <a:t>to frame issues which appear to the Appellate Tribunal essential for adjudication of the case and refer them to the Adjudicating Authority for determination;</a:t>
            </a:r>
          </a:p>
          <a:p>
            <a:pPr algn="just">
              <a:lnSpc>
                <a:spcPct val="150000"/>
              </a:lnSpc>
            </a:pPr>
            <a:r>
              <a:rPr lang="en-US" sz="1600" dirty="0">
                <a:latin typeface="Segoe UI" panose="020B0502040204020203" pitchFamily="34" charset="0"/>
                <a:cs typeface="Segoe UI" panose="020B0502040204020203" pitchFamily="34" charset="0"/>
              </a:rPr>
              <a:t>(e) to pass final order and affirm, vary or reverse an order of adjudication passed by the Adjudicating Authority and pass such other order or orders as may be necessary to meet the ends of justice.</a:t>
            </a:r>
          </a:p>
          <a:p>
            <a:pPr algn="just">
              <a:lnSpc>
                <a:spcPct val="150000"/>
              </a:lnSpc>
            </a:pPr>
            <a:endParaRPr lang="en-US" sz="1600" b="1" i="1" dirty="0">
              <a:latin typeface="Segoe UI" panose="020B0502040204020203" pitchFamily="34" charset="0"/>
              <a:cs typeface="Segoe UI" panose="020B0502040204020203" pitchFamily="34" charset="0"/>
            </a:endParaRPr>
          </a:p>
          <a:p>
            <a:pPr algn="just">
              <a:lnSpc>
                <a:spcPct val="150000"/>
              </a:lnSpc>
            </a:pPr>
            <a:r>
              <a:rPr lang="en-US" sz="1600" b="1" i="1" dirty="0">
                <a:latin typeface="Segoe UI" panose="020B0502040204020203" pitchFamily="34" charset="0"/>
                <a:cs typeface="Segoe UI" panose="020B0502040204020203" pitchFamily="34" charset="0"/>
              </a:rPr>
              <a:t>Sec 46(5): </a:t>
            </a:r>
            <a:r>
              <a:rPr lang="en-US" sz="1600" i="1" dirty="0">
                <a:latin typeface="Segoe UI" panose="020B0502040204020203" pitchFamily="34" charset="0"/>
                <a:cs typeface="Segoe UI" panose="020B0502040204020203" pitchFamily="34" charset="0"/>
              </a:rPr>
              <a:t>The Appellate Tribunal, as far as possible, may hear and finally decide the appeal within a period of one year from the last date of the month in which the appeal is filed.</a:t>
            </a:r>
            <a:endParaRPr lang="en-US" sz="1600" dirty="0"/>
          </a:p>
        </p:txBody>
      </p:sp>
    </p:spTree>
    <p:extLst>
      <p:ext uri="{BB962C8B-B14F-4D97-AF65-F5344CB8AC3E}">
        <p14:creationId xmlns:p14="http://schemas.microsoft.com/office/powerpoint/2010/main" val="11963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26C9-26FD-C2AD-112B-AD86141474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54DE4A-FBC7-134F-2BFC-8543DAFCECB6}"/>
              </a:ext>
            </a:extLst>
          </p:cNvPr>
          <p:cNvSpPr txBox="1"/>
          <p:nvPr/>
        </p:nvSpPr>
        <p:spPr>
          <a:xfrm>
            <a:off x="506998" y="2525584"/>
            <a:ext cx="11181028" cy="830997"/>
          </a:xfrm>
          <a:prstGeom prst="rect">
            <a:avLst/>
          </a:prstGeom>
          <a:solidFill>
            <a:srgbClr val="7030A0"/>
          </a:solidFill>
          <a:ln w="12700">
            <a:solidFill>
              <a:schemeClr val="tx1"/>
            </a:solidFill>
          </a:ln>
        </p:spPr>
        <p:txBody>
          <a:bodyPr wrap="square" rtlCol="0">
            <a:spAutoFit/>
          </a:bodyPr>
          <a:lstStyle/>
          <a:p>
            <a:pPr algn="ctr"/>
            <a:r>
              <a:rPr lang="en-US" sz="2400" b="1" dirty="0">
                <a:solidFill>
                  <a:schemeClr val="bg1"/>
                </a:solidFill>
                <a:latin typeface="Segoe UI" panose="020B0502040204020203" pitchFamily="34" charset="0"/>
                <a:cs typeface="Segoe UI" panose="020B0502040204020203" pitchFamily="34" charset="0"/>
              </a:rPr>
              <a:t>Part 2: Appeals before the Tribunal under the Black Money (Undisclosed Foreign Income And Assets) And Imposition Of Tax Act, 2015</a:t>
            </a:r>
            <a:endParaRPr lang="en-IN" sz="28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3DC7F72F-58C8-72E2-85E6-5DA0FEA1E7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7894E0-3413-46CC-D310-9FA3C326CF40}"/>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8</a:t>
            </a:r>
          </a:p>
        </p:txBody>
      </p:sp>
      <p:sp>
        <p:nvSpPr>
          <p:cNvPr id="6" name="Rectangle 3">
            <a:extLst>
              <a:ext uri="{FF2B5EF4-FFF2-40B4-BE49-F238E27FC236}">
                <a16:creationId xmlns:a16="http://schemas.microsoft.com/office/drawing/2014/main" id="{A81E25ED-5FD6-8423-0674-B6F31FD16E0B}"/>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60862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3505CD-9D7A-69B9-922C-0ADBCE6387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0A0AF2-B1C7-26BA-153F-5BD53228CAD5}"/>
              </a:ext>
            </a:extLst>
          </p:cNvPr>
          <p:cNvSpPr txBox="1"/>
          <p:nvPr/>
        </p:nvSpPr>
        <p:spPr>
          <a:xfrm>
            <a:off x="733331" y="152059"/>
            <a:ext cx="10746463" cy="400110"/>
          </a:xfrm>
          <a:prstGeom prst="rect">
            <a:avLst/>
          </a:prstGeom>
          <a:solidFill>
            <a:srgbClr val="006699"/>
          </a:solidFill>
          <a:ln w="12700">
            <a:solidFill>
              <a:schemeClr val="tx1"/>
            </a:solidFill>
          </a:ln>
        </p:spPr>
        <p:txBody>
          <a:bodyPr wrap="square" rtlCol="0">
            <a:spAutoFit/>
          </a:bodyPr>
          <a:lstStyle/>
          <a:p>
            <a:pPr algn="ctr"/>
            <a:r>
              <a:rPr lang="en-US" sz="2000" b="1" dirty="0">
                <a:solidFill>
                  <a:schemeClr val="bg1"/>
                </a:solidFill>
                <a:latin typeface="Segoe UI" panose="020B0502040204020203" pitchFamily="34" charset="0"/>
                <a:cs typeface="Segoe UI" panose="020B0502040204020203" pitchFamily="34" charset="0"/>
              </a:rPr>
              <a:t>Appeal before the Tribunal under the BM Act,2015 [Sec 18, Rule 7, Form 3 and 4]</a:t>
            </a:r>
            <a:endParaRPr lang="en-IN" sz="2000" b="1"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9D1222AD-BE04-0BFC-C650-9A629C0591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799" y="6324666"/>
            <a:ext cx="596104" cy="4593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22B6F58-4121-B5A2-43BA-76AB326833D1}"/>
              </a:ext>
            </a:extLst>
          </p:cNvPr>
          <p:cNvSpPr txBox="1"/>
          <p:nvPr/>
        </p:nvSpPr>
        <p:spPr>
          <a:xfrm>
            <a:off x="5679541" y="6414670"/>
            <a:ext cx="832918"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9</a:t>
            </a:r>
          </a:p>
        </p:txBody>
      </p:sp>
      <p:sp>
        <p:nvSpPr>
          <p:cNvPr id="5" name="Rectangle 3">
            <a:extLst>
              <a:ext uri="{FF2B5EF4-FFF2-40B4-BE49-F238E27FC236}">
                <a16:creationId xmlns:a16="http://schemas.microsoft.com/office/drawing/2014/main" id="{437D2113-B0BC-DC9B-44D1-E9B9CCE23DA2}"/>
              </a:ext>
            </a:extLst>
          </p:cNvPr>
          <p:cNvSpPr>
            <a:spLocks noChangeArrowheads="1"/>
          </p:cNvSpPr>
          <p:nvPr/>
        </p:nvSpPr>
        <p:spPr bwMode="auto">
          <a:xfrm>
            <a:off x="525097" y="6440932"/>
            <a:ext cx="208230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en-US" sz="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 RAJENDRA PRASAD TALLURI [RP]</a:t>
            </a:r>
            <a:endParaRPr kumimoji="0" lang="en-US" altLang="en-US" sz="800" b="0" i="0" u="none" strike="noStrike" cap="none" normalizeH="0" baseline="0" dirty="0">
              <a:ln>
                <a:noFill/>
              </a:ln>
              <a:solidFill>
                <a:srgbClr val="002060"/>
              </a:solidFill>
              <a:effectLst/>
            </a:endParaRPr>
          </a:p>
        </p:txBody>
      </p:sp>
      <p:sp>
        <p:nvSpPr>
          <p:cNvPr id="6" name="TextBox 5">
            <a:extLst>
              <a:ext uri="{FF2B5EF4-FFF2-40B4-BE49-F238E27FC236}">
                <a16:creationId xmlns:a16="http://schemas.microsoft.com/office/drawing/2014/main" id="{3F70C566-347B-14E2-9BFA-0752A479F15C}"/>
              </a:ext>
            </a:extLst>
          </p:cNvPr>
          <p:cNvSpPr txBox="1"/>
          <p:nvPr/>
        </p:nvSpPr>
        <p:spPr>
          <a:xfrm>
            <a:off x="733331" y="611145"/>
            <a:ext cx="10746462" cy="5325689"/>
          </a:xfrm>
          <a:prstGeom prst="rect">
            <a:avLst/>
          </a:prstGeom>
          <a:noFill/>
        </p:spPr>
        <p:txBody>
          <a:bodyPr wrap="square" rtlCol="0">
            <a:spAutoFit/>
          </a:bodyPr>
          <a:lstStyle/>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Who can file an appeal?</a:t>
            </a:r>
            <a:r>
              <a:rPr lang="en-US" sz="1500" dirty="0">
                <a:latin typeface="Segoe UI" panose="020B0502040204020203" pitchFamily="34" charset="0"/>
                <a:cs typeface="Segoe UI" panose="020B0502040204020203" pitchFamily="34" charset="0"/>
              </a:rPr>
              <a:t> Any </a:t>
            </a:r>
            <a:r>
              <a:rPr lang="en-US" sz="1500" dirty="0" err="1">
                <a:latin typeface="Segoe UI" panose="020B0502040204020203" pitchFamily="34" charset="0"/>
                <a:cs typeface="Segoe UI" panose="020B0502040204020203" pitchFamily="34" charset="0"/>
              </a:rPr>
              <a:t>Assessee</a:t>
            </a:r>
            <a:r>
              <a:rPr lang="en-US" sz="1500" dirty="0">
                <a:latin typeface="Segoe UI" panose="020B0502040204020203" pitchFamily="34" charset="0"/>
                <a:cs typeface="Segoe UI" panose="020B0502040204020203" pitchFamily="34" charset="0"/>
              </a:rPr>
              <a:t>, the AO aggrieved by the order of CIT-A can prefer an appeal before the Tribunal. An </a:t>
            </a:r>
            <a:r>
              <a:rPr lang="en-US" sz="1500" dirty="0" err="1">
                <a:latin typeface="Segoe UI" panose="020B0502040204020203" pitchFamily="34" charset="0"/>
                <a:cs typeface="Segoe UI" panose="020B0502040204020203" pitchFamily="34" charset="0"/>
              </a:rPr>
              <a:t>Assessee</a:t>
            </a:r>
            <a:r>
              <a:rPr lang="en-US" sz="1500" dirty="0">
                <a:latin typeface="Segoe UI" panose="020B0502040204020203" pitchFamily="34" charset="0"/>
                <a:cs typeface="Segoe UI" panose="020B0502040204020203" pitchFamily="34" charset="0"/>
              </a:rPr>
              <a:t>, aggrieved by the order passed by the PCIT / CIT under any of the provisions of the Act may also appeal to Tribunal. </a:t>
            </a:r>
          </a:p>
          <a:p>
            <a:pPr algn="just">
              <a:lnSpc>
                <a:spcPts val="1450"/>
              </a:lnSpc>
            </a:pPr>
            <a:endParaRPr lang="en-US" sz="1500"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time limit for filing the Appeal? </a:t>
            </a:r>
            <a:r>
              <a:rPr lang="en-US" sz="1500" dirty="0">
                <a:latin typeface="Segoe UI" panose="020B0502040204020203" pitchFamily="34" charset="0"/>
                <a:cs typeface="Segoe UI" panose="020B0502040204020203" pitchFamily="34" charset="0"/>
              </a:rPr>
              <a:t>To file the appeal within 60 days of the receipt of the relevant order. [Memorandum of cross objections to be filed in 30 days of the receipt of the notice of the appeal.]</a:t>
            </a:r>
            <a:endParaRPr lang="en-US" sz="1500" i="1" dirty="0">
              <a:latin typeface="Segoe UI" panose="020B0502040204020203" pitchFamily="34" charset="0"/>
              <a:cs typeface="Segoe UI" panose="020B0502040204020203" pitchFamily="34" charset="0"/>
            </a:endParaRPr>
          </a:p>
          <a:p>
            <a:pPr algn="just">
              <a:lnSpc>
                <a:spcPts val="1450"/>
              </a:lnSpc>
            </a:pPr>
            <a:endParaRPr lang="en-US" sz="1500" i="1"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Whether condonation possible? </a:t>
            </a:r>
            <a:r>
              <a:rPr lang="en-US" sz="1500" dirty="0">
                <a:latin typeface="Segoe UI" panose="020B0502040204020203" pitchFamily="34" charset="0"/>
                <a:cs typeface="Segoe UI" panose="020B0502040204020203" pitchFamily="34" charset="0"/>
              </a:rPr>
              <a:t>The Appellate Tribunal can condone the delay in filing the appeal or the Memorandum of cross objections. The delay should not exceed 1 Year. </a:t>
            </a:r>
          </a:p>
          <a:p>
            <a:pPr algn="just">
              <a:lnSpc>
                <a:spcPts val="1450"/>
              </a:lnSpc>
            </a:pPr>
            <a:endParaRPr lang="en-US" sz="1500" b="1" dirty="0">
              <a:solidFill>
                <a:srgbClr val="3333FF"/>
              </a:solidFill>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Fees?</a:t>
            </a:r>
            <a:r>
              <a:rPr lang="en-US" sz="1500" dirty="0">
                <a:latin typeface="Segoe UI" panose="020B0502040204020203" pitchFamily="34" charset="0"/>
                <a:cs typeface="Segoe UI" panose="020B0502040204020203" pitchFamily="34" charset="0"/>
              </a:rPr>
              <a:t> </a:t>
            </a:r>
            <a:r>
              <a:rPr lang="en-US" sz="1500" b="1" dirty="0">
                <a:latin typeface="Segoe UI" panose="020B0502040204020203" pitchFamily="34" charset="0"/>
                <a:cs typeface="Segoe UI" panose="020B0502040204020203" pitchFamily="34" charset="0"/>
              </a:rPr>
              <a:t>Rs 25,000 </a:t>
            </a:r>
          </a:p>
          <a:p>
            <a:pPr algn="just">
              <a:lnSpc>
                <a:spcPct val="150000"/>
              </a:lnSpc>
            </a:pPr>
            <a:endParaRPr lang="en-US" sz="1500"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time limit by which the order shall be passed by the Tribunal? [Same provisions of the IT Act] </a:t>
            </a:r>
            <a:r>
              <a:rPr lang="en-US" sz="1500" b="1" dirty="0" err="1">
                <a:solidFill>
                  <a:srgbClr val="3333FF"/>
                </a:solidFill>
                <a:latin typeface="Segoe UI" panose="020B0502040204020203" pitchFamily="34" charset="0"/>
                <a:cs typeface="Segoe UI" panose="020B0502040204020203" pitchFamily="34" charset="0"/>
              </a:rPr>
              <a:t>i.e</a:t>
            </a:r>
            <a:r>
              <a:rPr lang="en-US" sz="1500" b="1" dirty="0">
                <a:solidFill>
                  <a:srgbClr val="3333FF"/>
                </a:solidFill>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The Appellate Tribunal, as far as possible, may hear and finally decide the appeal within a period of 4 years from the end of the financial year in which such appeal is filed.</a:t>
            </a:r>
          </a:p>
          <a:p>
            <a:pPr algn="just">
              <a:lnSpc>
                <a:spcPts val="1450"/>
              </a:lnSpc>
            </a:pPr>
            <a:endParaRPr lang="en-US" sz="1500" dirty="0">
              <a:latin typeface="Segoe UI" panose="020B0502040204020203" pitchFamily="34" charset="0"/>
              <a:cs typeface="Segoe UI" panose="020B0502040204020203" pitchFamily="34" charset="0"/>
            </a:endParaRPr>
          </a:p>
          <a:p>
            <a:pPr algn="just">
              <a:lnSpc>
                <a:spcPct val="150000"/>
              </a:lnSpc>
            </a:pPr>
            <a:r>
              <a:rPr lang="en-US" sz="1500" b="1" dirty="0">
                <a:solidFill>
                  <a:srgbClr val="3333FF"/>
                </a:solidFill>
                <a:latin typeface="Segoe UI" panose="020B0502040204020203" pitchFamily="34" charset="0"/>
                <a:cs typeface="Segoe UI" panose="020B0502040204020203" pitchFamily="34" charset="0"/>
              </a:rPr>
              <a:t>What is the type of order passed by the Tribunal? [Same provisions of the IT Act] </a:t>
            </a:r>
            <a:r>
              <a:rPr lang="en-US" sz="1500" b="1" dirty="0" err="1">
                <a:solidFill>
                  <a:srgbClr val="3333FF"/>
                </a:solidFill>
                <a:latin typeface="Segoe UI" panose="020B0502040204020203" pitchFamily="34" charset="0"/>
                <a:cs typeface="Segoe UI" panose="020B0502040204020203" pitchFamily="34" charset="0"/>
              </a:rPr>
              <a:t>i.e</a:t>
            </a:r>
            <a:r>
              <a:rPr lang="en-US" sz="1500" b="1" dirty="0">
                <a:solidFill>
                  <a:srgbClr val="3333FF"/>
                </a:solidFill>
                <a:latin typeface="Segoe UI" panose="020B0502040204020203" pitchFamily="34" charset="0"/>
                <a:cs typeface="Segoe UI" panose="020B0502040204020203" pitchFamily="34" charset="0"/>
              </a:rPr>
              <a:t> </a:t>
            </a:r>
            <a:r>
              <a:rPr lang="en-US" sz="1500" dirty="0">
                <a:latin typeface="Segoe UI" panose="020B0502040204020203" pitchFamily="34" charset="0"/>
                <a:cs typeface="Segoe UI" panose="020B0502040204020203" pitchFamily="34" charset="0"/>
              </a:rPr>
              <a:t>The Appellate Tribunal may, after giving both the parties to the appeal an opportunity of being heard, pass such orders thereon as it thinks fit </a:t>
            </a:r>
            <a:endParaRPr lang="en-US" sz="1500" dirty="0"/>
          </a:p>
        </p:txBody>
      </p:sp>
    </p:spTree>
    <p:extLst>
      <p:ext uri="{BB962C8B-B14F-4D97-AF65-F5344CB8AC3E}">
        <p14:creationId xmlns:p14="http://schemas.microsoft.com/office/powerpoint/2010/main" val="3052291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11727</TotalTime>
  <Words>2096</Words>
  <Application>Microsoft Office PowerPoint</Application>
  <PresentationFormat>Widescreen</PresentationFormat>
  <Paragraphs>146</Paragraphs>
  <Slides>18</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6" baseType="lpstr">
      <vt:lpstr>Arial</vt:lpstr>
      <vt:lpstr>Calibri</vt:lpstr>
      <vt:lpstr>Calibri Light</vt:lpstr>
      <vt:lpstr>Segoe UI</vt:lpstr>
      <vt:lpstr>Times New Roman</vt:lpstr>
      <vt:lpstr>Office Theme</vt:lpstr>
      <vt:lpstr>Adobe Acrobat Document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BUDDHA DHANUMJAYA</dc:creator>
  <cp:lastModifiedBy>Rajendra Prasad Talluri</cp:lastModifiedBy>
  <cp:revision>5911</cp:revision>
  <dcterms:created xsi:type="dcterms:W3CDTF">2015-11-15T06:32:34Z</dcterms:created>
  <dcterms:modified xsi:type="dcterms:W3CDTF">2025-12-21T04:47:17Z</dcterms:modified>
</cp:coreProperties>
</file>