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8" r:id="rId33"/>
    <p:sldId id="289" r:id="rId34"/>
    <p:sldId id="291" r:id="rId35"/>
    <p:sldId id="292" r:id="rId36"/>
    <p:sldId id="293" r:id="rId37"/>
    <p:sldId id="294" r:id="rId38"/>
    <p:sldId id="295" r:id="rId39"/>
    <p:sldId id="296" r:id="rId40"/>
    <p:sldId id="298" r:id="rId41"/>
    <p:sldId id="299" r:id="rId42"/>
    <p:sldId id="300" r:id="rId43"/>
    <p:sldId id="301" r:id="rId4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7" Type="http://schemas.openxmlformats.org/officeDocument/2006/relationships/tableStyles" Target="tableStyles.xml"/><Relationship Id="rId46" Type="http://schemas.openxmlformats.org/officeDocument/2006/relationships/viewProps" Target="viewProps.xml"/><Relationship Id="rId45" Type="http://schemas.openxmlformats.org/officeDocument/2006/relationships/presProps" Target="presProps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1.x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33.png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949440" y="0"/>
            <a:ext cx="2194560" cy="2194560"/>
          </a:xfrm>
          <a:prstGeom prst="rect">
            <a:avLst/>
          </a:prstGeom>
          <a:solidFill>
            <a:srgbClr val="006D77">
              <a:alpha val="20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7589520" y="0"/>
            <a:ext cx="1554480" cy="1554480"/>
          </a:xfrm>
          <a:prstGeom prst="rect">
            <a:avLst/>
          </a:prstGeom>
          <a:solidFill>
            <a:srgbClr val="E8A838">
              <a:alpha val="32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0" y="4297680"/>
            <a:ext cx="9144000" cy="891540"/>
          </a:xfrm>
          <a:prstGeom prst="rect">
            <a:avLst/>
          </a:prstGeom>
          <a:solidFill>
            <a:srgbClr val="091529"/>
          </a:solidFill>
        </p:spPr>
        <p:txBody>
          <a:bodyPr/>
          <a:lstStyle/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Jaydeep P (FCA, 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B.Com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)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901952"/>
            <a:ext cx="3200400" cy="64008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411480" y="384048"/>
            <a:ext cx="640080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kern="0" spc="3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TDS &amp; TCS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411480" y="1371600"/>
            <a:ext cx="65836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Law, Compliance &amp; Practical Issues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411480" y="2029968"/>
            <a:ext cx="65836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BB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Under the Income Tax Act, 2025  |  Effective April 1, 2026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2560320"/>
            <a:ext cx="256032" cy="25603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749808" y="2560320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Landmark repeal of the 60-year-old Income-tax Act, 1961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11480" y="2953512"/>
            <a:ext cx="256032" cy="25603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749808" y="2953512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Income Tax Act, 2025 + Income Tax Rules, 2026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11480" y="3346704"/>
            <a:ext cx="256032" cy="25603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749808" y="3346704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60+ fragmented TDS/TCS sections → 3 parent sections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11480" y="3739896"/>
            <a:ext cx="256032" cy="25603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749808" y="3739896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 modules: Transition | Rates | Audit &amp; Risk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411480" y="4297680"/>
            <a:ext cx="8229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11480" y="4553712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Transitional Credits &amp; AIS Reconciliations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60120"/>
            <a:ext cx="3977640" cy="3474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60120"/>
            <a:ext cx="38404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Pre-Transition (Up to 31-Mar-2026)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26280" y="960120"/>
            <a:ext cx="4389120" cy="3474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4590288" y="960120"/>
            <a:ext cx="4251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Post-Transition (From 01-Apr-2026)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256032" y="1371600"/>
            <a:ext cx="3977640" cy="36118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Deductions made up to 31-Mar-2026 appear under old section codes in AIS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Tax deducted in March 2026 but deposited in April 2026 — still credited to AY 2026-27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Payees must reconcile transition-period credits in AIS to spot any section mismatches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 err="1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Deductors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must file Q4 FY 2025-26 returns using correct historical section codes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Credits under 192/194C/194J codes for pre-transition transactions remain valid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526280" y="1371600"/>
            <a:ext cx="4389120" cy="36118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Post-April 2026 transactions appear under new payment codes in AIS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Credits under §392/§393 codes start appearing from Q1 TY 2026-27 onwards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 mismatches in AIS can delay refunds and create unnecessary scrutiny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If Q4 correction is needed — use old section codes and old form format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Inform deductees about this transition to prevent mismatch follow-ups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443984" y="960120"/>
            <a:ext cx="0" cy="3355848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Shape 13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Deductors must ensure Q4 FY 2025-26 returns are filed with CORRECT historical section codes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Correcting Pre-Transition Returns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320040" y="953589"/>
            <a:ext cx="8458200" cy="331012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Errors in returns filed under the 1961 Act MUST be corrected using old form formats and old section codes</a:t>
            </a:r>
            <a:endParaRPr lang="en-US" sz="140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TRACES portal and e-filing utilities maintain parallel support for both old and new formats simultaneously</a:t>
            </a:r>
            <a:endParaRPr lang="en-US" sz="140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Correction statements for pre-transition periods must be submitted within 2 years from the end of the tax year in which the original statement was due</a:t>
            </a:r>
            <a:endParaRPr lang="en-US" sz="140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Using NEW section codes or new form formats for historical corrections will cause processing errors in TRACES</a:t>
            </a:r>
            <a:endParaRPr lang="en-US" sz="140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Filing software must be configured to apply the appropriate format based on the specific period being corrected</a:t>
            </a:r>
            <a:endParaRPr lang="en-US" sz="140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After the 2-year correction window closes, the return is permanently locked — errors become irrecoverable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Shape 7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2-YEAR WINDOW: Correction statements for any pre-transition period close permanently after 2 years from year-end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Salary TDS Calculations in the Transition Window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548640" y="987552"/>
            <a:ext cx="3840480" cy="224028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548640" y="1024128"/>
            <a:ext cx="3840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Mar 2026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Payroll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48640" y="1572768"/>
            <a:ext cx="38404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Payment Date: 31-Mar-2026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685800" y="1938528"/>
            <a:ext cx="3566160" cy="73152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548640" y="2057400"/>
            <a:ext cx="384048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Governed by: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1961 Act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 192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4754880" y="987552"/>
            <a:ext cx="3840480" cy="224028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4754880" y="1024128"/>
            <a:ext cx="3840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Apr 2026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Payroll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4754880" y="1572768"/>
            <a:ext cx="38404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Payment Date: 30-Apr-2026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892040" y="1938528"/>
            <a:ext cx="3566160" cy="73152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4754880" y="2057400"/>
            <a:ext cx="384048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Governed by: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2025 Act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 392(1)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4336863" y="1691640"/>
            <a:ext cx="4572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↔</a:t>
            </a:r>
            <a:endParaRPr lang="en-US" sz="2600" dirty="0"/>
          </a:p>
        </p:txBody>
      </p:sp>
      <p:sp>
        <p:nvSpPr>
          <p:cNvPr id="19" name="Text 16"/>
          <p:cNvSpPr/>
          <p:nvPr/>
        </p:nvSpPr>
        <p:spPr>
          <a:xfrm>
            <a:off x="320040" y="3401568"/>
            <a:ext cx="8458200" cy="111556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Employers must reset salary TDS calculations on 1st April 2026 for Tax Year 2026-27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Payroll systems must project annual liability under the 2025 Act from April payroll onwards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Employee tax regime choices and standard deduction limits must be refreshed for the new year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Investment declaration portals must reference Schedule XV and Section 123 of the 2025 Act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Standard Deductions &amp; Investment Declaration Formats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60120"/>
            <a:ext cx="2834640" cy="53035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60120"/>
            <a:ext cx="274320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Allowance / Benefit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127248" y="960120"/>
            <a:ext cx="1965960" cy="53035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3191256" y="960120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Limit (1961 Act Rules)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5129784" y="960120"/>
            <a:ext cx="1965960" cy="53035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5193792" y="960120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Limit (2026 Rules)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7132320" y="960120"/>
            <a:ext cx="1600200" cy="53035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7196328" y="960120"/>
            <a:ext cx="150876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Impact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56032" y="1490472"/>
            <a:ext cx="2834640" cy="53035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320040" y="1490472"/>
            <a:ext cx="274320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Children Education Allowance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3127248" y="1490472"/>
            <a:ext cx="1965960" cy="53035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3191256" y="1490472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₹100 per month per child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129784" y="1490472"/>
            <a:ext cx="1965960" cy="53035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5193792" y="1490472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₹3,000 per month per child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7132320" y="1490472"/>
            <a:ext cx="1600200" cy="53035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3" name="Text 20"/>
          <p:cNvSpPr/>
          <p:nvPr/>
        </p:nvSpPr>
        <p:spPr>
          <a:xfrm>
            <a:off x="7196328" y="1490472"/>
            <a:ext cx="150876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30× increase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256032" y="2020824"/>
            <a:ext cx="2834640" cy="53035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320040" y="2020824"/>
            <a:ext cx="274320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Hostel Allowance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3127248" y="2020824"/>
            <a:ext cx="1965960" cy="53035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3191256" y="2020824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₹300 per month per child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5129784" y="2020824"/>
            <a:ext cx="1965960" cy="53035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29" name="Text 26"/>
          <p:cNvSpPr/>
          <p:nvPr/>
        </p:nvSpPr>
        <p:spPr>
          <a:xfrm>
            <a:off x="5193792" y="2020824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₹9,000 per month per child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7132320" y="2020824"/>
            <a:ext cx="1600200" cy="53035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1" name="Text 28"/>
          <p:cNvSpPr/>
          <p:nvPr/>
        </p:nvSpPr>
        <p:spPr>
          <a:xfrm>
            <a:off x="7196328" y="2020824"/>
            <a:ext cx="150876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30× increase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256032" y="2551176"/>
            <a:ext cx="2834640" cy="53035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3" name="Text 30"/>
          <p:cNvSpPr/>
          <p:nvPr/>
        </p:nvSpPr>
        <p:spPr>
          <a:xfrm>
            <a:off x="320040" y="2551176"/>
            <a:ext cx="274320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Non-Cash Gifts (Perquisite)</a:t>
            </a:r>
            <a:endParaRPr lang="en-US" sz="1100" dirty="0"/>
          </a:p>
        </p:txBody>
      </p:sp>
      <p:sp>
        <p:nvSpPr>
          <p:cNvPr id="34" name="Shape 31"/>
          <p:cNvSpPr/>
          <p:nvPr/>
        </p:nvSpPr>
        <p:spPr>
          <a:xfrm>
            <a:off x="3127248" y="2551176"/>
            <a:ext cx="1965960" cy="53035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5" name="Text 32"/>
          <p:cNvSpPr/>
          <p:nvPr/>
        </p:nvSpPr>
        <p:spPr>
          <a:xfrm>
            <a:off x="3191256" y="2551176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₹5,000 per year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5129784" y="2551176"/>
            <a:ext cx="1965960" cy="53035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7" name="Text 34"/>
          <p:cNvSpPr/>
          <p:nvPr/>
        </p:nvSpPr>
        <p:spPr>
          <a:xfrm>
            <a:off x="5193792" y="2551176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₹15,000 per year</a:t>
            </a:r>
            <a:endParaRPr lang="en-US" sz="1100" dirty="0"/>
          </a:p>
        </p:txBody>
      </p:sp>
      <p:sp>
        <p:nvSpPr>
          <p:cNvPr id="38" name="Shape 35"/>
          <p:cNvSpPr/>
          <p:nvPr/>
        </p:nvSpPr>
        <p:spPr>
          <a:xfrm>
            <a:off x="7132320" y="2551176"/>
            <a:ext cx="1600200" cy="53035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9" name="Text 36"/>
          <p:cNvSpPr/>
          <p:nvPr/>
        </p:nvSpPr>
        <p:spPr>
          <a:xfrm>
            <a:off x="7196328" y="2551176"/>
            <a:ext cx="150876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3× increase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256032" y="3081528"/>
            <a:ext cx="2834640" cy="53035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1" name="Text 38"/>
          <p:cNvSpPr/>
          <p:nvPr/>
        </p:nvSpPr>
        <p:spPr>
          <a:xfrm>
            <a:off x="320040" y="3081528"/>
            <a:ext cx="274320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Free Meal Valuation</a:t>
            </a:r>
            <a:endParaRPr lang="en-US" sz="1100" dirty="0"/>
          </a:p>
        </p:txBody>
      </p:sp>
      <p:sp>
        <p:nvSpPr>
          <p:cNvPr id="42" name="Shape 39"/>
          <p:cNvSpPr/>
          <p:nvPr/>
        </p:nvSpPr>
        <p:spPr>
          <a:xfrm>
            <a:off x="3127248" y="3081528"/>
            <a:ext cx="1965960" cy="53035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3" name="Text 40"/>
          <p:cNvSpPr/>
          <p:nvPr/>
        </p:nvSpPr>
        <p:spPr>
          <a:xfrm>
            <a:off x="3191256" y="3081528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₹50 per meal</a:t>
            </a:r>
            <a:endParaRPr lang="en-US" sz="1100" dirty="0"/>
          </a:p>
        </p:txBody>
      </p:sp>
      <p:sp>
        <p:nvSpPr>
          <p:cNvPr id="44" name="Shape 41"/>
          <p:cNvSpPr/>
          <p:nvPr/>
        </p:nvSpPr>
        <p:spPr>
          <a:xfrm>
            <a:off x="5129784" y="3081528"/>
            <a:ext cx="1965960" cy="53035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5" name="Text 42"/>
          <p:cNvSpPr/>
          <p:nvPr/>
        </p:nvSpPr>
        <p:spPr>
          <a:xfrm>
            <a:off x="5193792" y="3081528"/>
            <a:ext cx="18745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₹200 per meal</a:t>
            </a:r>
            <a:endParaRPr lang="en-US" sz="1100" dirty="0"/>
          </a:p>
        </p:txBody>
      </p:sp>
      <p:sp>
        <p:nvSpPr>
          <p:cNvPr id="46" name="Shape 43"/>
          <p:cNvSpPr/>
          <p:nvPr/>
        </p:nvSpPr>
        <p:spPr>
          <a:xfrm>
            <a:off x="7132320" y="3081528"/>
            <a:ext cx="1600200" cy="53035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7" name="Text 44"/>
          <p:cNvSpPr/>
          <p:nvPr/>
        </p:nvSpPr>
        <p:spPr>
          <a:xfrm>
            <a:off x="7196328" y="3081528"/>
            <a:ext cx="150876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4× increase</a:t>
            </a:r>
            <a:endParaRPr lang="en-US" sz="1100" dirty="0"/>
          </a:p>
        </p:txBody>
      </p:sp>
      <p:sp>
        <p:nvSpPr>
          <p:cNvPr id="48" name="Text 45"/>
          <p:cNvSpPr/>
          <p:nvPr/>
        </p:nvSpPr>
        <p:spPr>
          <a:xfrm>
            <a:off x="320040" y="3675888"/>
            <a:ext cx="8458200" cy="9144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Standard deduction declarations must reference the Income Tax Act, 2025 sections (not 1961 Act)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Section 80C series → now declared under Schedule XV read with Section 123 of the 2025 Act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Payroll departments must update declaration portals to reflect new statutory references and increased limits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Partnership Firms &amp; LLPs – Partner Remuneration (Sec 194T → §393)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2176272" cy="2743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274320" y="1115568"/>
            <a:ext cx="2176272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TDS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RATE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274320" y="1691640"/>
            <a:ext cx="2176272" cy="7772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10%</a:t>
            </a:r>
            <a:endParaRPr lang="en-US" sz="5200" dirty="0"/>
          </a:p>
        </p:txBody>
      </p:sp>
      <p:sp>
        <p:nvSpPr>
          <p:cNvPr id="11" name="Text 8"/>
          <p:cNvSpPr/>
          <p:nvPr/>
        </p:nvSpPr>
        <p:spPr>
          <a:xfrm>
            <a:off x="274320" y="2395728"/>
            <a:ext cx="21762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On all partner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remuneration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&amp; drawings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2633472" y="987552"/>
            <a:ext cx="6199632" cy="2743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Covers ALL payments: salary, bonus, commission, interest on capital, remuneration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Threshold: Aggregate payment to partner exceeds ₹20,000 in a Tax Year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Apply deduction at the time of credit or actual payment — whichever is earlier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Mapped to Section 393 parent framework under the 2025 Act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Issue certificate in Form 131; report in quarterly return under Form 140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Most common compliance gap in partnership audits — track drawings meticulously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Shape 11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Failure to deduct on partner drawings → 30% disallowance of the payment under Section 35(b)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Eliminating Grey Areas – Explicit Coverage of Manpower Supply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60120"/>
            <a:ext cx="3977640" cy="3474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60120"/>
            <a:ext cx="38404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Old Problem (1961 Act)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26280" y="960120"/>
            <a:ext cx="4389120" cy="3474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4590288" y="960120"/>
            <a:ext cx="4251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New Resolution (2025 Act)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256032" y="1371600"/>
            <a:ext cx="3977640" cy="36118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law: manpower supply was disputed — contractor rate (194C) vs professional fee rate (194J)?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Businesses frequently took conflicting positions leading to demand notices and litigation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Rates differed by up to 8%: 1-2% (194C) vs 10% (194J) — significant financial impact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explicit definition in the old Act — courts gave inconsistent rulings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526280" y="1371600"/>
            <a:ext cx="4389120" cy="36118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2025 Act explicitly includes manpower supply within the definition of 'work'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Classified under the Section 393 contractor equivalent — dispute completely resolved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Rate: 1% for payments to individuals / HUFs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Rate: 2% for payments to corporate entities and other firms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Provides administrative certainty — no more litigation on this classification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443984" y="960120"/>
            <a:ext cx="0" cy="3272246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Shape 13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 Manpower supply is now definitively classified as a 'works contract' — rates: 1% (Ind/HUF) | 2% (Companies)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MACT Interest Payments – Absolute Exemption for Individuals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8613648" cy="1024128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274320" y="1005840"/>
            <a:ext cx="8613648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MOTOR ACCIDENT CLAIMS TRIBUNAL (MACT) INTEREST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274320" y="1389888"/>
            <a:ext cx="8613648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Interest awarded to a NATURAL PERSON  =  FULLY EXEMPT from Income Tax  |  NO TDS to be deducted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256032" y="2121408"/>
            <a:ext cx="3977640" cy="3474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320040" y="2121408"/>
            <a:ext cx="38404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Position (1961 Act)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526280" y="2121408"/>
            <a:ext cx="4389120" cy="3474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4590288" y="2121408"/>
            <a:ext cx="4251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Position (2025 Act)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256032" y="2428390"/>
            <a:ext cx="3977640" cy="232649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law: TDS applied on MACT interest payments above ₹50,000 threshold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Created refund complications for accident victims — emotionally distressing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Insurance companies were required to deduct, file certificates and track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Victims had to claim refunds against legitimate tax-exempt compensation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526280" y="2415329"/>
            <a:ext cx="4389120" cy="24505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2025 Act: MACT interest to natural persons is COMPLETELY EXEMPT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₹50,000 threshold is ABOLISHED — no TDS regardless of award size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Insurers and legal payment processors must update payment systems immediately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Incorrect deductions now = unjustified tax on compensation awards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443984" y="2011680"/>
            <a:ext cx="0" cy="2743200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New E-Commerce Landscape – Section 194O (§393)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4096512" cy="1389888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64008" cy="138988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402336" y="1033272"/>
            <a:ext cx="3913632" cy="3017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Who Deducts?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402336" y="1335024"/>
            <a:ext cx="3913632" cy="950976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E-Commerce Operator on the gross amount of sales/services facilitated through their digital platform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617720" y="987552"/>
            <a:ext cx="4096512" cy="1389888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0"/>
          <p:cNvSpPr/>
          <p:nvPr/>
        </p:nvSpPr>
        <p:spPr>
          <a:xfrm>
            <a:off x="4617720" y="987552"/>
            <a:ext cx="64008" cy="1389888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4745736" y="1033272"/>
            <a:ext cx="3913632" cy="3017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Standard Rate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4745736" y="1335024"/>
            <a:ext cx="3913632" cy="950976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0.1% of gross sales amount — if the participant furnishes a valid PAN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274320" y="2523744"/>
            <a:ext cx="4096512" cy="1389888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4"/>
          <p:cNvSpPr/>
          <p:nvPr/>
        </p:nvSpPr>
        <p:spPr>
          <a:xfrm>
            <a:off x="274320" y="2523744"/>
            <a:ext cx="64008" cy="1389888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8" name="Text 15"/>
          <p:cNvSpPr/>
          <p:nvPr/>
        </p:nvSpPr>
        <p:spPr>
          <a:xfrm>
            <a:off x="402336" y="2569464"/>
            <a:ext cx="3913632" cy="3017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Higher Rate (No PAN)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402336" y="2871216"/>
            <a:ext cx="3913632" cy="950976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5% of gross sales — if participant fails to provide a valid PAN (Section 397(2))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617720" y="2523744"/>
            <a:ext cx="4096512" cy="1389888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8"/>
          <p:cNvSpPr/>
          <p:nvPr/>
        </p:nvSpPr>
        <p:spPr>
          <a:xfrm>
            <a:off x="4617720" y="2523744"/>
            <a:ext cx="64008" cy="1389888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22" name="Text 19"/>
          <p:cNvSpPr/>
          <p:nvPr/>
        </p:nvSpPr>
        <p:spPr>
          <a:xfrm>
            <a:off x="4745736" y="2569464"/>
            <a:ext cx="3913632" cy="3017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Exemption Threshold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745736" y="2871216"/>
            <a:ext cx="3913632" cy="950976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Individual / HUF sellers: Exempt if annual gross sales ≤ ₹5 Lakh through the platform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320040" y="4160520"/>
            <a:ext cx="8458200" cy="5029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ONDC and multi-operator networks: the operator making the FINAL payment to the seller holds the deduction obligation</a:t>
            </a:r>
            <a:endParaRPr lang="en-US" sz="13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E-Commerce Reconciliation Bottlenecks &amp; Multi-Platform Arbitrage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320040" y="960120"/>
            <a:ext cx="8458200" cy="31363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GROSS vs NET MISMATCH: Operator calculates TDS on gross sale amount including the GST component embedded in marketplace commissions — seller records only net revenue creating a ~18% baseline mismatch in Form 26AS</a:t>
            </a:r>
            <a:endParaRPr lang="en-US" sz="135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RETURN &amp; CANCELLATION GAP: Customer returns and order cancellations do NOT automatically generate TDS reversals — sellers must manually reconcile and track each cancelled order</a:t>
            </a:r>
            <a:endParaRPr lang="en-US" sz="135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MULTI-PLATFORM SELLERS: Sellers operating across Amazon, Flipkart, ONDC must reconcile separate 26AS credits from multiple operators — aggregating across platforms is labour-intensive</a:t>
            </a:r>
            <a:endParaRPr lang="en-US" sz="135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ONDC RULE: In multi-operator networks, the operator making the final payment is responsible for deduction — buyer-side app vs seller-side app distinction must be tracked</a:t>
            </a:r>
            <a:endParaRPr lang="en-US" sz="135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TIMING MISMATCH: TDS is deducted by operator at time of order settlement, but seller books revenue on delivery date — creates period mismatches in monthly reconciliations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Shape 7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Best Practice: Sellers should maintain a monthly TDS reconciliation register matching GSTR-1 data with Form 26AS credits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Business Perquisites &amp; Benefits – Section 194R Overview (§393)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60120"/>
            <a:ext cx="3977640" cy="3474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60120"/>
            <a:ext cx="38404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Core Rules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26280" y="960120"/>
            <a:ext cx="4389120" cy="3474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4590288" y="960120"/>
            <a:ext cx="4251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Practical Scope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256032" y="1371600"/>
            <a:ext cx="3977640" cy="288950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Deduct TDS at 10% on any benefit or perquisite from a resident's business or profession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Applicable when aggregate annual value of the benefit exceeds ₹20,000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deductor is NOT required to evaluate whether the benefit is taxable in the recipient's hands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Excludes standard employment perquisites governed under the 'Salaries' head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Covers both monetary and non-monetary benefits — gifts, trips, products, credits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526280" y="1371600"/>
            <a:ext cx="4389120" cy="288950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Corporate incentive programs, dealer gifts, distributor trips all attract 194R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Social media influencer products: retained = TDS; returned to brand = exempt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Applies to cash perquisites under Section 28(iv) — business receipts in non-cash form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₹20,000 threshold is AGGREGATE annual — not per-transaction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Payor must deposit TDS even if the benefit is non-cash (estimate FMV and deduct from next payment)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443984" y="960120"/>
            <a:ext cx="0" cy="3355848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Shape 13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Key: Payor need not determine taxability in recipient's hands — just apply 10% TDS on FMV of benefit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Why the 1961 Act was Retired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3840480" cy="1600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274320" y="987552"/>
            <a:ext cx="384048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2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819</a:t>
            </a:r>
            <a:endParaRPr lang="en-US" sz="6200" dirty="0"/>
          </a:p>
        </p:txBody>
      </p:sp>
      <p:sp>
        <p:nvSpPr>
          <p:cNvPr id="10" name="Text 7"/>
          <p:cNvSpPr/>
          <p:nvPr/>
        </p:nvSpPr>
        <p:spPr>
          <a:xfrm>
            <a:off x="274320" y="1828800"/>
            <a:ext cx="384048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Sections in the 1961 Act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(After 60 years of amendments)</a:t>
            </a:r>
            <a:endParaRPr lang="en-US" sz="12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481328"/>
            <a:ext cx="548640" cy="50292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4846320" y="987552"/>
            <a:ext cx="3931920" cy="160020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3" name="Text 9"/>
          <p:cNvSpPr/>
          <p:nvPr/>
        </p:nvSpPr>
        <p:spPr>
          <a:xfrm>
            <a:off x="4846320" y="987552"/>
            <a:ext cx="393192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2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536</a:t>
            </a:r>
            <a:endParaRPr lang="en-US" sz="6200" dirty="0"/>
          </a:p>
        </p:txBody>
      </p:sp>
      <p:sp>
        <p:nvSpPr>
          <p:cNvPr id="14" name="Text 10"/>
          <p:cNvSpPr/>
          <p:nvPr/>
        </p:nvSpPr>
        <p:spPr>
          <a:xfrm>
            <a:off x="4846320" y="1828800"/>
            <a:ext cx="393192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Simplified sections + 16 Schedules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 the Income Tax Act, 2025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320040" y="2743200"/>
            <a:ext cx="8458200" cy="18288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Six decades of incremental amendments made the 1961 Act extraordinarily complex to navigate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Overlapping provisions, conflicting circulars and highly fragmented structure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Act integrates scattered circulars &amp; provisos directly into main statutory text — fewer disputes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Goal: simplify language, eliminate obsolete provisions, build digital-first withholding architecture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Valuation of Benefits &amp; Non-Cash Perquisites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8613648" cy="804672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2880360" cy="80467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47472" y="987552"/>
            <a:ext cx="2734056" cy="8046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Purchased by the Provider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3246120" y="1024128"/>
            <a:ext cx="5440680" cy="71323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PURCHASE PRICE paid by the provider to acquire the benefit = taxable value for TDS purposes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274320" y="1901952"/>
            <a:ext cx="8613648" cy="804672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0"/>
          <p:cNvSpPr/>
          <p:nvPr/>
        </p:nvSpPr>
        <p:spPr>
          <a:xfrm>
            <a:off x="274320" y="1901952"/>
            <a:ext cx="2880360" cy="8046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347472" y="1901952"/>
            <a:ext cx="2734056" cy="8046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Manufactured by the Provider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3246120" y="1938528"/>
            <a:ext cx="5440680" cy="71323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CUSTOMER SELLING PRICE (price charged to regular customers) = taxable value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274320" y="2816352"/>
            <a:ext cx="8613648" cy="638774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4"/>
          <p:cNvSpPr/>
          <p:nvPr/>
        </p:nvSpPr>
        <p:spPr>
          <a:xfrm>
            <a:off x="274320" y="2816352"/>
            <a:ext cx="2880360" cy="638774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8" name="Text 15"/>
          <p:cNvSpPr/>
          <p:nvPr/>
        </p:nvSpPr>
        <p:spPr>
          <a:xfrm>
            <a:off x="347472" y="2816352"/>
            <a:ext cx="2734056" cy="8046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General / Other Benefits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3246120" y="2852928"/>
            <a:ext cx="5440680" cy="71323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FAIR MARKET VALUE (FMV) of the benefit or perquisite = taxable value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320040" y="3698098"/>
            <a:ext cx="8458200" cy="9326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GST component is EXCLUDED from the valuation for TDS calculation purposes — use pre-GST value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If the value cannot be determined precisely, use a reasonable estimate of FMV and document the basis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Non-cash TDS deposits: if full cash payment unavailable, deduct from next cash payment to recipient</a:t>
            </a:r>
            <a:endParaRPr lang="en-US" sz="13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Out-of-Pocket Expense Reimbursements under Section 194R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4160520" cy="306324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4160520" cy="5029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65760" y="987552"/>
            <a:ext cx="3977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EXEMPT — No TDS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384048" y="1554480"/>
            <a:ext cx="39319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Invoice in CLIENT'S NAME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384048" y="1920240"/>
            <a:ext cx="3931920" cy="18288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Client reimburses consultant for expenses billed directly in the client's name.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Reimbursement is NOT a benefit — no TDS under Section 194R.</a:t>
            </a:r>
            <a:endParaRPr lang="en-US" sz="1250" dirty="0"/>
          </a:p>
        </p:txBody>
      </p:sp>
      <p:sp>
        <p:nvSpPr>
          <p:cNvPr id="13" name="Shape 10"/>
          <p:cNvSpPr/>
          <p:nvPr/>
        </p:nvSpPr>
        <p:spPr>
          <a:xfrm>
            <a:off x="4709160" y="987552"/>
            <a:ext cx="4160520" cy="306324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1"/>
          <p:cNvSpPr/>
          <p:nvPr/>
        </p:nvSpPr>
        <p:spPr>
          <a:xfrm>
            <a:off x="4709160" y="987552"/>
            <a:ext cx="4160520" cy="50292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4800600" y="987552"/>
            <a:ext cx="3977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✗ SUBJECT TO TDS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4818888" y="1554480"/>
            <a:ext cx="39319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Invoice in CONSULTANT'S NAME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4818888" y="1920240"/>
            <a:ext cx="3931920" cy="18288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Consultant pays vendor, receives invoice in own name, then claims reimbursement from client.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Reimbursement IS a business benefit — 10% TDS applies.</a:t>
            </a:r>
            <a:endParaRPr lang="en-US" sz="1250" dirty="0"/>
          </a:p>
        </p:txBody>
      </p:sp>
      <p:sp>
        <p:nvSpPr>
          <p:cNvPr id="18" name="Shape 15"/>
          <p:cNvSpPr/>
          <p:nvPr/>
        </p:nvSpPr>
        <p:spPr>
          <a:xfrm>
            <a:off x="4498848" y="987552"/>
            <a:ext cx="0" cy="3063240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9" name="Shape 16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0" name="Shape 17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Action Point: Corporate legal and procurement teams must standardize billing instructions to minimize 194R exposure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Dealer Conferences vs. Personal Incentives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14400"/>
            <a:ext cx="3611880" cy="457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14400"/>
            <a:ext cx="35204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Activity / Expense Type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904488" y="914400"/>
            <a:ext cx="1719072" cy="457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3968496" y="914400"/>
            <a:ext cx="1627632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Tax Treatment under Sec 194R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5660136" y="914400"/>
            <a:ext cx="2743200" cy="457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5724144" y="914400"/>
            <a:ext cx="2651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Documentation Required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56032" y="1371600"/>
            <a:ext cx="361188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320040" y="1371600"/>
            <a:ext cx="35204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Core Product Training &amp; Technical Workshops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904488" y="1371600"/>
            <a:ext cx="1719072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3968496" y="1371600"/>
            <a:ext cx="1627632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Fully EXEMPT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5660136" y="1371600"/>
            <a:ext cx="274320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5724144" y="1371600"/>
            <a:ext cx="2651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Detailed training agenda, attendance logs, product literature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256032" y="1828800"/>
            <a:ext cx="361188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320040" y="1828800"/>
            <a:ext cx="35204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Target-Based Partner Incentive Trips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3904488" y="1828800"/>
            <a:ext cx="1719072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23" name="Text 20"/>
          <p:cNvSpPr/>
          <p:nvPr/>
        </p:nvSpPr>
        <p:spPr>
          <a:xfrm>
            <a:off x="3968496" y="1828800"/>
            <a:ext cx="1627632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Subject to 10% TDS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5660136" y="1828800"/>
            <a:ext cx="274320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5724144" y="1828800"/>
            <a:ext cx="2651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Award criteria, recipient lists, direct procurement invoices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256032" y="2286000"/>
            <a:ext cx="361188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320040" y="2286000"/>
            <a:ext cx="35204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Companion / Family Member Travel Expenses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3904488" y="2286000"/>
            <a:ext cx="1719072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9" name="Text 26"/>
          <p:cNvSpPr/>
          <p:nvPr/>
        </p:nvSpPr>
        <p:spPr>
          <a:xfrm>
            <a:off x="3968496" y="2286000"/>
            <a:ext cx="1627632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Subject to 10% TDS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5660136" y="2286000"/>
            <a:ext cx="274320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1" name="Text 28"/>
          <p:cNvSpPr/>
          <p:nvPr/>
        </p:nvSpPr>
        <p:spPr>
          <a:xfrm>
            <a:off x="5724144" y="2286000"/>
            <a:ext cx="2651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Individual booking records and family declaration profiles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256032" y="2743200"/>
            <a:ext cx="361188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3" name="Text 30"/>
          <p:cNvSpPr/>
          <p:nvPr/>
        </p:nvSpPr>
        <p:spPr>
          <a:xfrm>
            <a:off x="320040" y="2743200"/>
            <a:ext cx="35204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Extended Vacation Days (Pre/Post Conference)</a:t>
            </a:r>
            <a:endParaRPr lang="en-US" sz="1100" dirty="0"/>
          </a:p>
        </p:txBody>
      </p:sp>
      <p:sp>
        <p:nvSpPr>
          <p:cNvPr id="34" name="Shape 31"/>
          <p:cNvSpPr/>
          <p:nvPr/>
        </p:nvSpPr>
        <p:spPr>
          <a:xfrm>
            <a:off x="3904488" y="2743200"/>
            <a:ext cx="1719072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5" name="Text 32"/>
          <p:cNvSpPr/>
          <p:nvPr/>
        </p:nvSpPr>
        <p:spPr>
          <a:xfrm>
            <a:off x="3968496" y="2743200"/>
            <a:ext cx="1627632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Subject to 10% TDS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5660136" y="2743200"/>
            <a:ext cx="274320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7" name="Text 34"/>
          <p:cNvSpPr/>
          <p:nvPr/>
        </p:nvSpPr>
        <p:spPr>
          <a:xfrm>
            <a:off x="5724144" y="2743200"/>
            <a:ext cx="2651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Hotel reservation details, flight change-fee billings</a:t>
            </a:r>
            <a:endParaRPr lang="en-US" sz="1100" dirty="0"/>
          </a:p>
        </p:txBody>
      </p:sp>
      <p:sp>
        <p:nvSpPr>
          <p:cNvPr id="38" name="Shape 35"/>
          <p:cNvSpPr/>
          <p:nvPr/>
        </p:nvSpPr>
        <p:spPr>
          <a:xfrm>
            <a:off x="256032" y="3200400"/>
            <a:ext cx="361188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9" name="Text 36"/>
          <p:cNvSpPr/>
          <p:nvPr/>
        </p:nvSpPr>
        <p:spPr>
          <a:xfrm>
            <a:off x="320040" y="3200400"/>
            <a:ext cx="35204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Educational conferences — product launches, market discussions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3904488" y="3200400"/>
            <a:ext cx="1719072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1" name="Text 38"/>
          <p:cNvSpPr/>
          <p:nvPr/>
        </p:nvSpPr>
        <p:spPr>
          <a:xfrm>
            <a:off x="3968496" y="3200400"/>
            <a:ext cx="1627632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Fully EXEMPT</a:t>
            </a:r>
            <a:endParaRPr lang="en-US" sz="1100" dirty="0"/>
          </a:p>
        </p:txBody>
      </p:sp>
      <p:sp>
        <p:nvSpPr>
          <p:cNvPr id="42" name="Shape 39"/>
          <p:cNvSpPr/>
          <p:nvPr/>
        </p:nvSpPr>
        <p:spPr>
          <a:xfrm>
            <a:off x="5660136" y="3200400"/>
            <a:ext cx="274320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3" name="Text 40"/>
          <p:cNvSpPr/>
          <p:nvPr/>
        </p:nvSpPr>
        <p:spPr>
          <a:xfrm>
            <a:off x="5724144" y="3200400"/>
            <a:ext cx="2651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Event agenda, invitations showing all dealer participation</a:t>
            </a:r>
            <a:endParaRPr lang="en-US" sz="1100" dirty="0"/>
          </a:p>
        </p:txBody>
      </p:sp>
      <p:sp>
        <p:nvSpPr>
          <p:cNvPr id="44" name="Shape 41"/>
          <p:cNvSpPr/>
          <p:nvPr/>
        </p:nvSpPr>
        <p:spPr>
          <a:xfrm>
            <a:off x="256032" y="3657600"/>
            <a:ext cx="361188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5" name="Text 42"/>
          <p:cNvSpPr/>
          <p:nvPr/>
        </p:nvSpPr>
        <p:spPr>
          <a:xfrm>
            <a:off x="320040" y="3657600"/>
            <a:ext cx="35204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Leisure add-ons mixed with a business conference</a:t>
            </a:r>
            <a:endParaRPr lang="en-US" sz="1100" dirty="0"/>
          </a:p>
        </p:txBody>
      </p:sp>
      <p:sp>
        <p:nvSpPr>
          <p:cNvPr id="46" name="Shape 43"/>
          <p:cNvSpPr/>
          <p:nvPr/>
        </p:nvSpPr>
        <p:spPr>
          <a:xfrm>
            <a:off x="3904488" y="3657600"/>
            <a:ext cx="1719072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7" name="Text 44"/>
          <p:cNvSpPr/>
          <p:nvPr/>
        </p:nvSpPr>
        <p:spPr>
          <a:xfrm>
            <a:off x="3968496" y="3657600"/>
            <a:ext cx="1627632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10% TDS on leisure portion</a:t>
            </a:r>
            <a:endParaRPr lang="en-US" sz="1100" dirty="0"/>
          </a:p>
        </p:txBody>
      </p:sp>
      <p:sp>
        <p:nvSpPr>
          <p:cNvPr id="48" name="Shape 45"/>
          <p:cNvSpPr/>
          <p:nvPr/>
        </p:nvSpPr>
        <p:spPr>
          <a:xfrm>
            <a:off x="5660136" y="3657600"/>
            <a:ext cx="274320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9" name="Text 46"/>
          <p:cNvSpPr/>
          <p:nvPr/>
        </p:nvSpPr>
        <p:spPr>
          <a:xfrm>
            <a:off x="5724144" y="3657600"/>
            <a:ext cx="2651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Split invoices separating business vs leisure components</a:t>
            </a:r>
            <a:endParaRPr lang="en-US" sz="1100" dirty="0"/>
          </a:p>
        </p:txBody>
      </p:sp>
      <p:sp>
        <p:nvSpPr>
          <p:cNvPr id="50" name="Shape 47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51" name="Shape 48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52" name="Text 49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Key: Event agenda and invitation lists are the PRIMARY documents to support exempt status — maintain meticulously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Social Media Influencers &amp; Promotional Retainers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3017520" y="987552"/>
            <a:ext cx="3017520" cy="62179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017520" y="987552"/>
            <a:ext cx="3017520" cy="6217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Brand gives product to Influencer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2201089" y="1567545"/>
            <a:ext cx="137160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↙</a:t>
            </a:r>
            <a:endParaRPr lang="en-US" sz="2800" dirty="0"/>
          </a:p>
        </p:txBody>
      </p:sp>
      <p:sp>
        <p:nvSpPr>
          <p:cNvPr id="11" name="Text 8"/>
          <p:cNvSpPr/>
          <p:nvPr/>
        </p:nvSpPr>
        <p:spPr>
          <a:xfrm>
            <a:off x="5519059" y="1567545"/>
            <a:ext cx="137160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↘</a:t>
            </a:r>
            <a:endParaRPr lang="en-US" sz="2800" dirty="0"/>
          </a:p>
        </p:txBody>
      </p:sp>
      <p:sp>
        <p:nvSpPr>
          <p:cNvPr id="12" name="Shape 9"/>
          <p:cNvSpPr/>
          <p:nvPr/>
        </p:nvSpPr>
        <p:spPr>
          <a:xfrm>
            <a:off x="274320" y="1972495"/>
            <a:ext cx="3886200" cy="2212848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0"/>
          <p:cNvSpPr/>
          <p:nvPr/>
        </p:nvSpPr>
        <p:spPr>
          <a:xfrm>
            <a:off x="274320" y="1972495"/>
            <a:ext cx="3886200" cy="475488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365760" y="1972495"/>
            <a:ext cx="370332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PRODUCT RETURNED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384048" y="2493703"/>
            <a:ext cx="3657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Influencer returns product after content creation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384048" y="2958741"/>
            <a:ext cx="164592" cy="164592"/>
          </a:xfrm>
          <a:prstGeom prst="ellipse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621792" y="2841175"/>
            <a:ext cx="34747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 a business benefit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84048" y="3370221"/>
            <a:ext cx="164592" cy="164592"/>
          </a:xfrm>
          <a:prstGeom prst="ellipse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621792" y="3252655"/>
            <a:ext cx="34747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TDS deduction required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84048" y="3781701"/>
            <a:ext cx="164592" cy="164592"/>
          </a:xfrm>
          <a:prstGeom prst="ellipse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621792" y="3664135"/>
            <a:ext cx="34747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Brand must document the return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892040" y="1972495"/>
            <a:ext cx="3886200" cy="2212848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3" name="Shape 20"/>
          <p:cNvSpPr/>
          <p:nvPr/>
        </p:nvSpPr>
        <p:spPr>
          <a:xfrm>
            <a:off x="4892040" y="1972495"/>
            <a:ext cx="3886200" cy="475488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4983480" y="1972495"/>
            <a:ext cx="370332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✗ PRODUCT RETAINED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5001768" y="2493703"/>
            <a:ext cx="3657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Influencer keeps the product</a:t>
            </a:r>
            <a:endParaRPr lang="en-US" sz="1150" dirty="0"/>
          </a:p>
        </p:txBody>
      </p:sp>
      <p:sp>
        <p:nvSpPr>
          <p:cNvPr id="26" name="Shape 23"/>
          <p:cNvSpPr/>
          <p:nvPr/>
        </p:nvSpPr>
        <p:spPr>
          <a:xfrm>
            <a:off x="5001768" y="2965269"/>
            <a:ext cx="164592" cy="164592"/>
          </a:xfrm>
          <a:prstGeom prst="ellipse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5239512" y="2841175"/>
            <a:ext cx="34747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Treated as a business benefit</a:t>
            </a:r>
            <a:endParaRPr lang="en-US" sz="1200" dirty="0"/>
          </a:p>
        </p:txBody>
      </p:sp>
      <p:sp>
        <p:nvSpPr>
          <p:cNvPr id="28" name="Shape 25"/>
          <p:cNvSpPr/>
          <p:nvPr/>
        </p:nvSpPr>
        <p:spPr>
          <a:xfrm>
            <a:off x="5001768" y="3376749"/>
            <a:ext cx="164592" cy="164592"/>
          </a:xfrm>
          <a:prstGeom prst="ellipse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29" name="Text 26"/>
          <p:cNvSpPr/>
          <p:nvPr/>
        </p:nvSpPr>
        <p:spPr>
          <a:xfrm>
            <a:off x="5239512" y="3252655"/>
            <a:ext cx="34747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10% TDS on FAIR MARKET VALUE</a:t>
            </a:r>
            <a:endParaRPr lang="en-US" sz="1200" dirty="0"/>
          </a:p>
        </p:txBody>
      </p:sp>
      <p:sp>
        <p:nvSpPr>
          <p:cNvPr id="30" name="Shape 27"/>
          <p:cNvSpPr/>
          <p:nvPr/>
        </p:nvSpPr>
        <p:spPr>
          <a:xfrm>
            <a:off x="5001768" y="3788229"/>
            <a:ext cx="164592" cy="164592"/>
          </a:xfrm>
          <a:prstGeom prst="ellipse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31" name="Text 28"/>
          <p:cNvSpPr/>
          <p:nvPr/>
        </p:nvSpPr>
        <p:spPr>
          <a:xfrm>
            <a:off x="5239512" y="3664135"/>
            <a:ext cx="34747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Brand must deduct from next fee payment</a:t>
            </a:r>
            <a:endParaRPr lang="en-US" sz="1200" dirty="0"/>
          </a:p>
        </p:txBody>
      </p:sp>
      <p:sp>
        <p:nvSpPr>
          <p:cNvPr id="32" name="Shape 29"/>
          <p:cNvSpPr/>
          <p:nvPr/>
        </p:nvSpPr>
        <p:spPr>
          <a:xfrm>
            <a:off x="256032" y="4315972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33" name="Shape 30"/>
          <p:cNvSpPr/>
          <p:nvPr/>
        </p:nvSpPr>
        <p:spPr>
          <a:xfrm>
            <a:off x="256032" y="4322496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34" name="Text 31"/>
          <p:cNvSpPr/>
          <p:nvPr/>
        </p:nvSpPr>
        <p:spPr>
          <a:xfrm>
            <a:off x="384048" y="4315972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Action: Brand marketing &amp; PR teams must track all product distributions and document ALL returns formally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Tax Collected at Source – The Consolidated Section 394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3200400" y="1952898"/>
            <a:ext cx="2743200" cy="96012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0" y="1933298"/>
            <a:ext cx="274320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394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Centralized TCS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274320" y="987552"/>
            <a:ext cx="2423160" cy="1417320"/>
          </a:xfrm>
          <a:prstGeom prst="rect">
            <a:avLst/>
          </a:prstGeom>
          <a:solidFill>
            <a:srgbClr val="006D77">
              <a:alpha val="15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274320" y="987552"/>
            <a:ext cx="64008" cy="14173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411480" y="1060704"/>
            <a:ext cx="2240280" cy="126187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Alcoholic Liquor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Tendu Leaves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Timber / Forest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6446520" y="987552"/>
            <a:ext cx="2423160" cy="1417320"/>
          </a:xfrm>
          <a:prstGeom prst="rect">
            <a:avLst/>
          </a:prstGeom>
          <a:solidFill>
            <a:srgbClr val="006D77">
              <a:alpha val="15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Shape 11"/>
          <p:cNvSpPr/>
          <p:nvPr/>
        </p:nvSpPr>
        <p:spPr>
          <a:xfrm>
            <a:off x="6446520" y="987552"/>
            <a:ext cx="64008" cy="14173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6583680" y="1060704"/>
            <a:ext cx="2240280" cy="126187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Minerals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Coal, Lignite,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Iron Ore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Scrap Sales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Parking Lots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274320" y="2488476"/>
            <a:ext cx="2423160" cy="1417320"/>
          </a:xfrm>
          <a:prstGeom prst="rect">
            <a:avLst/>
          </a:prstGeom>
          <a:solidFill>
            <a:srgbClr val="006D77">
              <a:alpha val="15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Shape 14"/>
          <p:cNvSpPr/>
          <p:nvPr/>
        </p:nvSpPr>
        <p:spPr>
          <a:xfrm>
            <a:off x="274320" y="2488479"/>
            <a:ext cx="64008" cy="14173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8" name="Text 15"/>
          <p:cNvSpPr/>
          <p:nvPr/>
        </p:nvSpPr>
        <p:spPr>
          <a:xfrm>
            <a:off x="411480" y="2502843"/>
            <a:ext cx="2240280" cy="126187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Overseas Tour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Packages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LRS Remittances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Motor Vehicles</a:t>
            </a:r>
            <a:endParaRPr lang="en-US" sz="1150" dirty="0"/>
          </a:p>
        </p:txBody>
      </p:sp>
      <p:sp>
        <p:nvSpPr>
          <p:cNvPr id="19" name="Shape 16"/>
          <p:cNvSpPr/>
          <p:nvPr/>
        </p:nvSpPr>
        <p:spPr>
          <a:xfrm>
            <a:off x="6446520" y="2462356"/>
            <a:ext cx="2423160" cy="1417320"/>
          </a:xfrm>
          <a:prstGeom prst="rect">
            <a:avLst/>
          </a:prstGeom>
          <a:solidFill>
            <a:srgbClr val="006D77">
              <a:alpha val="15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0" name="Shape 17"/>
          <p:cNvSpPr/>
          <p:nvPr/>
        </p:nvSpPr>
        <p:spPr>
          <a:xfrm>
            <a:off x="6446520" y="2462356"/>
            <a:ext cx="64008" cy="14173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6583680" y="2535508"/>
            <a:ext cx="2240280" cy="126187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e-Commerce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Participants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VDA / Crypto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Transfers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Foreign Remit.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320040" y="3997228"/>
            <a:ext cx="8458200" cy="694943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00" b="1" dirty="0">
                <a:solidFill>
                  <a:srgbClr val="E8A838"/>
                </a:solidFill>
              </a:rPr>
              <a:t>  ▸  </a:t>
            </a: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Replaces all scattered sub-sections of old Section 206C with a single parent section</a:t>
            </a:r>
            <a:endParaRPr lang="en-US" sz="1200" dirty="0">
              <a:solidFill>
                <a:srgbClr val="1A2B45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>
              <a:lnSpc>
                <a:spcPct val="155000"/>
              </a:lnSpc>
              <a:buNone/>
            </a:pPr>
            <a:r>
              <a:rPr lang="en-US" sz="1300" b="1" dirty="0">
                <a:solidFill>
                  <a:srgbClr val="E8A838"/>
                </a:solidFill>
              </a:rPr>
              <a:t>  ▸  </a:t>
            </a: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Table-driven format — makes it easy for billing systems to identify applicable collection rates</a:t>
            </a:r>
            <a:endParaRPr lang="en-US" sz="13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Sweeping Rate Reductions – LRS Remittances &amp; Tour Packages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4160520" cy="288036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4160520" cy="475488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65760" y="987552"/>
            <a:ext cx="397764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TCS on Overseas Tour Packages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11480" y="1572768"/>
            <a:ext cx="3886200" cy="804672"/>
          </a:xfrm>
          <a:prstGeom prst="rect">
            <a:avLst/>
          </a:prstGeom>
          <a:solidFill>
            <a:srgbClr val="E05C3A">
              <a:alpha val="10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2" name="Shape 9"/>
          <p:cNvSpPr/>
          <p:nvPr/>
        </p:nvSpPr>
        <p:spPr>
          <a:xfrm>
            <a:off x="411480" y="1572768"/>
            <a:ext cx="54864" cy="8046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530352" y="1600200"/>
            <a:ext cx="3639312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BEFORE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OLD: 5% up to ₹10 lakh + 20% above ₹10 lakh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(Complex two-tier structure)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11480" y="2487168"/>
            <a:ext cx="3886200" cy="804672"/>
          </a:xfrm>
          <a:prstGeom prst="rect">
            <a:avLst/>
          </a:prstGeom>
          <a:solidFill>
            <a:srgbClr val="006D77">
              <a:alpha val="10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411480" y="2487168"/>
            <a:ext cx="54864" cy="8046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530352" y="2514600"/>
            <a:ext cx="3639312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AFTER</a:t>
            </a:r>
            <a:endParaRPr lang="en-US" sz="1150" dirty="0"/>
          </a:p>
          <a:p>
            <a:pPr marL="0" indent="0">
              <a:buNone/>
            </a:pPr>
            <a:r>
              <a:rPr lang="en-US" sz="1150" b="1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NEW: Flat 2% on entire amount</a:t>
            </a:r>
            <a:endParaRPr lang="en-US" sz="1150" dirty="0"/>
          </a:p>
          <a:p>
            <a:pPr marL="0" indent="0">
              <a:buNone/>
            </a:pPr>
            <a:r>
              <a:rPr lang="en-US" sz="1150" b="1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(No tiers, no threshold tracking)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4709160" y="987552"/>
            <a:ext cx="4160520" cy="288036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8" name="Shape 15"/>
          <p:cNvSpPr/>
          <p:nvPr/>
        </p:nvSpPr>
        <p:spPr>
          <a:xfrm>
            <a:off x="4709160" y="987552"/>
            <a:ext cx="4160520" cy="475488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4800600" y="987552"/>
            <a:ext cx="397764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TCS on LRS – Education &amp; Medical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4846320" y="1572768"/>
            <a:ext cx="3886200" cy="804672"/>
          </a:xfrm>
          <a:prstGeom prst="rect">
            <a:avLst/>
          </a:prstGeom>
          <a:solidFill>
            <a:srgbClr val="E05C3A">
              <a:alpha val="10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Shape 18"/>
          <p:cNvSpPr/>
          <p:nvPr/>
        </p:nvSpPr>
        <p:spPr>
          <a:xfrm>
            <a:off x="4846320" y="1572768"/>
            <a:ext cx="54864" cy="8046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22" name="Text 19"/>
          <p:cNvSpPr/>
          <p:nvPr/>
        </p:nvSpPr>
        <p:spPr>
          <a:xfrm>
            <a:off x="4965192" y="1600200"/>
            <a:ext cx="3639312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BEFORE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OLD: 5% (general) / 0.5% (education loan)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Different rates by purpose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4846320" y="2487168"/>
            <a:ext cx="3886200" cy="804672"/>
          </a:xfrm>
          <a:prstGeom prst="rect">
            <a:avLst/>
          </a:prstGeom>
          <a:solidFill>
            <a:srgbClr val="006D77">
              <a:alpha val="10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4" name="Shape 21"/>
          <p:cNvSpPr/>
          <p:nvPr/>
        </p:nvSpPr>
        <p:spPr>
          <a:xfrm>
            <a:off x="4846320" y="2487168"/>
            <a:ext cx="54864" cy="8046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4965192" y="2514600"/>
            <a:ext cx="3639312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AFTER</a:t>
            </a:r>
            <a:endParaRPr lang="en-US" sz="1150" dirty="0"/>
          </a:p>
          <a:p>
            <a:pPr marL="0" indent="0">
              <a:buNone/>
            </a:pPr>
            <a:r>
              <a:rPr lang="en-US" sz="1150" b="1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NEW: Nil up to 10 Lakh, Above 10 Lakhs 2% </a:t>
            </a:r>
            <a:endParaRPr lang="en-US" sz="1150" b="1" dirty="0">
              <a:solidFill>
                <a:srgbClr val="1A2B45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>
              <a:buNone/>
            </a:pPr>
            <a:r>
              <a:rPr lang="en-US" sz="1150" b="1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(Purpose-neutral, simplified)</a:t>
            </a:r>
            <a:endParaRPr lang="en-US" sz="1150" dirty="0"/>
          </a:p>
        </p:txBody>
      </p:sp>
      <p:sp>
        <p:nvSpPr>
          <p:cNvPr id="26" name="Shape 23"/>
          <p:cNvSpPr/>
          <p:nvPr/>
        </p:nvSpPr>
        <p:spPr>
          <a:xfrm>
            <a:off x="4462272" y="987552"/>
            <a:ext cx="0" cy="2880360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27" name="Shape 24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8" name="Shape 25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29" name="Text 26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Impact: Major cash flow improvement for travel agencies and families funding overseas education — update booking systems now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Industrial TCS Rates – Scrap, Minerals, and Tendu Leaves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896112"/>
            <a:ext cx="2240280" cy="457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896112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Category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532888" y="896112"/>
            <a:ext cx="1234440" cy="457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2596896" y="8961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TCS Rate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803904" y="896112"/>
            <a:ext cx="1234440" cy="457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3867912" y="8961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TCS Rate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5074920" y="896112"/>
            <a:ext cx="1280160" cy="457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5138928" y="896112"/>
            <a:ext cx="118872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Change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6391656" y="896112"/>
            <a:ext cx="2487168" cy="4572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6455664" y="896112"/>
            <a:ext cx="2395728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Action Required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256032" y="1353312"/>
            <a:ext cx="224028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320040" y="1353312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Scrap Sales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2532888" y="1353312"/>
            <a:ext cx="123444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2596896" y="13533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1%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3803904" y="1353312"/>
            <a:ext cx="123444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3" name="Text 20"/>
          <p:cNvSpPr/>
          <p:nvPr/>
        </p:nvSpPr>
        <p:spPr>
          <a:xfrm>
            <a:off x="3867912" y="13533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5074920" y="1353312"/>
            <a:ext cx="128016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5138928" y="1353312"/>
            <a:ext cx="118872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↑ Increased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6391656" y="1353312"/>
            <a:ext cx="2487168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6455664" y="1353312"/>
            <a:ext cx="2395728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Update billing system — higher collection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256032" y="1810512"/>
            <a:ext cx="224028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29" name="Text 26"/>
          <p:cNvSpPr/>
          <p:nvPr/>
        </p:nvSpPr>
        <p:spPr>
          <a:xfrm>
            <a:off x="320040" y="1810512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Minerals (Coal, Lignite, Iron Ore)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2532888" y="1810512"/>
            <a:ext cx="123444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1" name="Text 28"/>
          <p:cNvSpPr/>
          <p:nvPr/>
        </p:nvSpPr>
        <p:spPr>
          <a:xfrm>
            <a:off x="2596896" y="18105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1%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3803904" y="1810512"/>
            <a:ext cx="123444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3" name="Text 30"/>
          <p:cNvSpPr/>
          <p:nvPr/>
        </p:nvSpPr>
        <p:spPr>
          <a:xfrm>
            <a:off x="3867912" y="18105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34" name="Shape 31"/>
          <p:cNvSpPr/>
          <p:nvPr/>
        </p:nvSpPr>
        <p:spPr>
          <a:xfrm>
            <a:off x="5074920" y="1810512"/>
            <a:ext cx="128016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5" name="Text 32"/>
          <p:cNvSpPr/>
          <p:nvPr/>
        </p:nvSpPr>
        <p:spPr>
          <a:xfrm>
            <a:off x="5138928" y="1810512"/>
            <a:ext cx="118872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↑ Increased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6391656" y="1810512"/>
            <a:ext cx="2487168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7" name="Text 34"/>
          <p:cNvSpPr/>
          <p:nvPr/>
        </p:nvSpPr>
        <p:spPr>
          <a:xfrm>
            <a:off x="6455664" y="1810512"/>
            <a:ext cx="2395728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Update billing system — higher collection</a:t>
            </a:r>
            <a:endParaRPr lang="en-US" sz="1100" dirty="0"/>
          </a:p>
        </p:txBody>
      </p:sp>
      <p:sp>
        <p:nvSpPr>
          <p:cNvPr id="38" name="Shape 35"/>
          <p:cNvSpPr/>
          <p:nvPr/>
        </p:nvSpPr>
        <p:spPr>
          <a:xfrm>
            <a:off x="256032" y="2267712"/>
            <a:ext cx="224028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9" name="Text 36"/>
          <p:cNvSpPr/>
          <p:nvPr/>
        </p:nvSpPr>
        <p:spPr>
          <a:xfrm>
            <a:off x="320040" y="2267712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Alcoholic Liquor for Consumption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2532888" y="2267712"/>
            <a:ext cx="123444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1" name="Text 38"/>
          <p:cNvSpPr/>
          <p:nvPr/>
        </p:nvSpPr>
        <p:spPr>
          <a:xfrm>
            <a:off x="2596896" y="22677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1%</a:t>
            </a:r>
            <a:endParaRPr lang="en-US" sz="1100" dirty="0"/>
          </a:p>
        </p:txBody>
      </p:sp>
      <p:sp>
        <p:nvSpPr>
          <p:cNvPr id="42" name="Shape 39"/>
          <p:cNvSpPr/>
          <p:nvPr/>
        </p:nvSpPr>
        <p:spPr>
          <a:xfrm>
            <a:off x="3803904" y="2267712"/>
            <a:ext cx="123444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3" name="Text 40"/>
          <p:cNvSpPr/>
          <p:nvPr/>
        </p:nvSpPr>
        <p:spPr>
          <a:xfrm>
            <a:off x="3867912" y="22677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44" name="Shape 41"/>
          <p:cNvSpPr/>
          <p:nvPr/>
        </p:nvSpPr>
        <p:spPr>
          <a:xfrm>
            <a:off x="5074920" y="2267712"/>
            <a:ext cx="128016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5" name="Text 42"/>
          <p:cNvSpPr/>
          <p:nvPr/>
        </p:nvSpPr>
        <p:spPr>
          <a:xfrm>
            <a:off x="5138928" y="2267712"/>
            <a:ext cx="118872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↑ Increased</a:t>
            </a:r>
            <a:endParaRPr lang="en-US" sz="1100" dirty="0"/>
          </a:p>
        </p:txBody>
      </p:sp>
      <p:sp>
        <p:nvSpPr>
          <p:cNvPr id="46" name="Shape 43"/>
          <p:cNvSpPr/>
          <p:nvPr/>
        </p:nvSpPr>
        <p:spPr>
          <a:xfrm>
            <a:off x="6391656" y="2267712"/>
            <a:ext cx="2487168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7" name="Text 44"/>
          <p:cNvSpPr/>
          <p:nvPr/>
        </p:nvSpPr>
        <p:spPr>
          <a:xfrm>
            <a:off x="6455664" y="2267712"/>
            <a:ext cx="2395728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Update billing system — higher collection</a:t>
            </a:r>
            <a:endParaRPr lang="en-US" sz="1100" dirty="0"/>
          </a:p>
        </p:txBody>
      </p:sp>
      <p:sp>
        <p:nvSpPr>
          <p:cNvPr id="48" name="Shape 45"/>
          <p:cNvSpPr/>
          <p:nvPr/>
        </p:nvSpPr>
        <p:spPr>
          <a:xfrm>
            <a:off x="256032" y="2724912"/>
            <a:ext cx="224028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9" name="Text 46"/>
          <p:cNvSpPr/>
          <p:nvPr/>
        </p:nvSpPr>
        <p:spPr>
          <a:xfrm>
            <a:off x="320040" y="2724912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Tendu Leaves</a:t>
            </a:r>
            <a:endParaRPr lang="en-US" sz="1100" dirty="0"/>
          </a:p>
        </p:txBody>
      </p:sp>
      <p:sp>
        <p:nvSpPr>
          <p:cNvPr id="50" name="Shape 47"/>
          <p:cNvSpPr/>
          <p:nvPr/>
        </p:nvSpPr>
        <p:spPr>
          <a:xfrm>
            <a:off x="2532888" y="2724912"/>
            <a:ext cx="123444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51" name="Text 48"/>
          <p:cNvSpPr/>
          <p:nvPr/>
        </p:nvSpPr>
        <p:spPr>
          <a:xfrm>
            <a:off x="2596896" y="27249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5%</a:t>
            </a:r>
            <a:endParaRPr lang="en-US" sz="1100" dirty="0"/>
          </a:p>
        </p:txBody>
      </p:sp>
      <p:sp>
        <p:nvSpPr>
          <p:cNvPr id="52" name="Shape 49"/>
          <p:cNvSpPr/>
          <p:nvPr/>
        </p:nvSpPr>
        <p:spPr>
          <a:xfrm>
            <a:off x="3803904" y="2724912"/>
            <a:ext cx="123444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53" name="Text 50"/>
          <p:cNvSpPr/>
          <p:nvPr/>
        </p:nvSpPr>
        <p:spPr>
          <a:xfrm>
            <a:off x="3867912" y="27249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54" name="Shape 51"/>
          <p:cNvSpPr/>
          <p:nvPr/>
        </p:nvSpPr>
        <p:spPr>
          <a:xfrm>
            <a:off x="5074920" y="2724912"/>
            <a:ext cx="128016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55" name="Text 52"/>
          <p:cNvSpPr/>
          <p:nvPr/>
        </p:nvSpPr>
        <p:spPr>
          <a:xfrm>
            <a:off x="5138928" y="2724912"/>
            <a:ext cx="118872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↓ Reduced</a:t>
            </a:r>
            <a:endParaRPr lang="en-US" sz="1100" dirty="0"/>
          </a:p>
        </p:txBody>
      </p:sp>
      <p:sp>
        <p:nvSpPr>
          <p:cNvPr id="56" name="Shape 53"/>
          <p:cNvSpPr/>
          <p:nvPr/>
        </p:nvSpPr>
        <p:spPr>
          <a:xfrm>
            <a:off x="6391656" y="2724912"/>
            <a:ext cx="2487168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57" name="Text 54"/>
          <p:cNvSpPr/>
          <p:nvPr/>
        </p:nvSpPr>
        <p:spPr>
          <a:xfrm>
            <a:off x="6455664" y="2724912"/>
            <a:ext cx="2395728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Reduce collection — relief for rural sector</a:t>
            </a:r>
            <a:endParaRPr lang="en-US" sz="1100" dirty="0"/>
          </a:p>
        </p:txBody>
      </p:sp>
      <p:sp>
        <p:nvSpPr>
          <p:cNvPr id="58" name="Shape 55"/>
          <p:cNvSpPr/>
          <p:nvPr/>
        </p:nvSpPr>
        <p:spPr>
          <a:xfrm>
            <a:off x="256032" y="3182112"/>
            <a:ext cx="224028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9" name="Text 56"/>
          <p:cNvSpPr/>
          <p:nvPr/>
        </p:nvSpPr>
        <p:spPr>
          <a:xfrm>
            <a:off x="320040" y="3182112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Timber (Forest Produce)</a:t>
            </a:r>
            <a:endParaRPr lang="en-US" sz="1100" dirty="0"/>
          </a:p>
        </p:txBody>
      </p:sp>
      <p:sp>
        <p:nvSpPr>
          <p:cNvPr id="60" name="Shape 57"/>
          <p:cNvSpPr/>
          <p:nvPr/>
        </p:nvSpPr>
        <p:spPr>
          <a:xfrm>
            <a:off x="2532888" y="3182112"/>
            <a:ext cx="123444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61" name="Text 58"/>
          <p:cNvSpPr/>
          <p:nvPr/>
        </p:nvSpPr>
        <p:spPr>
          <a:xfrm>
            <a:off x="2596896" y="31821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2.5%</a:t>
            </a:r>
            <a:endParaRPr lang="en-US" sz="1100" dirty="0"/>
          </a:p>
        </p:txBody>
      </p:sp>
      <p:sp>
        <p:nvSpPr>
          <p:cNvPr id="62" name="Shape 59"/>
          <p:cNvSpPr/>
          <p:nvPr/>
        </p:nvSpPr>
        <p:spPr>
          <a:xfrm>
            <a:off x="3803904" y="3182112"/>
            <a:ext cx="123444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63" name="Text 60"/>
          <p:cNvSpPr/>
          <p:nvPr/>
        </p:nvSpPr>
        <p:spPr>
          <a:xfrm>
            <a:off x="3867912" y="31821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64" name="Shape 61"/>
          <p:cNvSpPr/>
          <p:nvPr/>
        </p:nvSpPr>
        <p:spPr>
          <a:xfrm>
            <a:off x="5074920" y="3182112"/>
            <a:ext cx="128016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65" name="Text 62"/>
          <p:cNvSpPr/>
          <p:nvPr/>
        </p:nvSpPr>
        <p:spPr>
          <a:xfrm>
            <a:off x="5138928" y="3182112"/>
            <a:ext cx="118872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↓ Reduced</a:t>
            </a:r>
            <a:endParaRPr lang="en-US" sz="1100" dirty="0"/>
          </a:p>
        </p:txBody>
      </p:sp>
      <p:sp>
        <p:nvSpPr>
          <p:cNvPr id="66" name="Shape 63"/>
          <p:cNvSpPr/>
          <p:nvPr/>
        </p:nvSpPr>
        <p:spPr>
          <a:xfrm>
            <a:off x="6391656" y="3182112"/>
            <a:ext cx="2487168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67" name="Text 64"/>
          <p:cNvSpPr/>
          <p:nvPr/>
        </p:nvSpPr>
        <p:spPr>
          <a:xfrm>
            <a:off x="6455664" y="3182112"/>
            <a:ext cx="2395728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Minor reduction — update billing</a:t>
            </a:r>
            <a:endParaRPr lang="en-US" sz="1100" dirty="0"/>
          </a:p>
        </p:txBody>
      </p:sp>
      <p:sp>
        <p:nvSpPr>
          <p:cNvPr id="68" name="Shape 65"/>
          <p:cNvSpPr/>
          <p:nvPr/>
        </p:nvSpPr>
        <p:spPr>
          <a:xfrm>
            <a:off x="256032" y="3639312"/>
            <a:ext cx="224028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69" name="Text 66"/>
          <p:cNvSpPr/>
          <p:nvPr/>
        </p:nvSpPr>
        <p:spPr>
          <a:xfrm>
            <a:off x="320040" y="3639312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Parking Lots / Toll Plazas</a:t>
            </a:r>
            <a:endParaRPr lang="en-US" sz="1100" dirty="0"/>
          </a:p>
        </p:txBody>
      </p:sp>
      <p:sp>
        <p:nvSpPr>
          <p:cNvPr id="70" name="Shape 67"/>
          <p:cNvSpPr/>
          <p:nvPr/>
        </p:nvSpPr>
        <p:spPr>
          <a:xfrm>
            <a:off x="2532888" y="3639312"/>
            <a:ext cx="123444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71" name="Text 68"/>
          <p:cNvSpPr/>
          <p:nvPr/>
        </p:nvSpPr>
        <p:spPr>
          <a:xfrm>
            <a:off x="2596896" y="36393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72" name="Shape 69"/>
          <p:cNvSpPr/>
          <p:nvPr/>
        </p:nvSpPr>
        <p:spPr>
          <a:xfrm>
            <a:off x="3803904" y="3639312"/>
            <a:ext cx="123444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73" name="Text 70"/>
          <p:cNvSpPr/>
          <p:nvPr/>
        </p:nvSpPr>
        <p:spPr>
          <a:xfrm>
            <a:off x="3867912" y="36393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74" name="Shape 71"/>
          <p:cNvSpPr/>
          <p:nvPr/>
        </p:nvSpPr>
        <p:spPr>
          <a:xfrm>
            <a:off x="5074920" y="3639312"/>
            <a:ext cx="1280160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75" name="Text 72"/>
          <p:cNvSpPr/>
          <p:nvPr/>
        </p:nvSpPr>
        <p:spPr>
          <a:xfrm>
            <a:off x="5138928" y="3639312"/>
            <a:ext cx="118872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B8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Unchanged</a:t>
            </a:r>
            <a:endParaRPr lang="en-US" sz="1100" dirty="0"/>
          </a:p>
        </p:txBody>
      </p:sp>
      <p:sp>
        <p:nvSpPr>
          <p:cNvPr id="76" name="Shape 73"/>
          <p:cNvSpPr/>
          <p:nvPr/>
        </p:nvSpPr>
        <p:spPr>
          <a:xfrm>
            <a:off x="6391656" y="3639312"/>
            <a:ext cx="2487168" cy="457200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77" name="Text 74"/>
          <p:cNvSpPr/>
          <p:nvPr/>
        </p:nvSpPr>
        <p:spPr>
          <a:xfrm>
            <a:off x="6455664" y="3639312"/>
            <a:ext cx="2395728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change required</a:t>
            </a:r>
            <a:endParaRPr lang="en-US" sz="1100" dirty="0"/>
          </a:p>
        </p:txBody>
      </p:sp>
      <p:sp>
        <p:nvSpPr>
          <p:cNvPr id="78" name="Shape 75"/>
          <p:cNvSpPr/>
          <p:nvPr/>
        </p:nvSpPr>
        <p:spPr>
          <a:xfrm>
            <a:off x="256032" y="4096512"/>
            <a:ext cx="224028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79" name="Text 76"/>
          <p:cNvSpPr/>
          <p:nvPr/>
        </p:nvSpPr>
        <p:spPr>
          <a:xfrm>
            <a:off x="320040" y="4096512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206C(1H) Sale of Goods</a:t>
            </a:r>
            <a:endParaRPr lang="en-US" sz="1100" dirty="0"/>
          </a:p>
        </p:txBody>
      </p:sp>
      <p:sp>
        <p:nvSpPr>
          <p:cNvPr id="80" name="Shape 77"/>
          <p:cNvSpPr/>
          <p:nvPr/>
        </p:nvSpPr>
        <p:spPr>
          <a:xfrm>
            <a:off x="2532888" y="4096512"/>
            <a:ext cx="123444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81" name="Text 78"/>
          <p:cNvSpPr/>
          <p:nvPr/>
        </p:nvSpPr>
        <p:spPr>
          <a:xfrm>
            <a:off x="2596896" y="40965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0.1% on &gt;₹50L</a:t>
            </a:r>
            <a:endParaRPr lang="en-US" sz="1100" dirty="0"/>
          </a:p>
        </p:txBody>
      </p:sp>
      <p:sp>
        <p:nvSpPr>
          <p:cNvPr id="82" name="Shape 79"/>
          <p:cNvSpPr/>
          <p:nvPr/>
        </p:nvSpPr>
        <p:spPr>
          <a:xfrm>
            <a:off x="3803904" y="4096512"/>
            <a:ext cx="123444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83" name="Text 80"/>
          <p:cNvSpPr/>
          <p:nvPr/>
        </p:nvSpPr>
        <p:spPr>
          <a:xfrm>
            <a:off x="3867912" y="4096512"/>
            <a:ext cx="1143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OMITTED</a:t>
            </a:r>
            <a:endParaRPr lang="en-US" sz="1100" dirty="0"/>
          </a:p>
        </p:txBody>
      </p:sp>
      <p:sp>
        <p:nvSpPr>
          <p:cNvPr id="84" name="Shape 81"/>
          <p:cNvSpPr/>
          <p:nvPr/>
        </p:nvSpPr>
        <p:spPr>
          <a:xfrm>
            <a:off x="5074920" y="4096512"/>
            <a:ext cx="1280160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85" name="Text 82"/>
          <p:cNvSpPr/>
          <p:nvPr/>
        </p:nvSpPr>
        <p:spPr>
          <a:xfrm>
            <a:off x="5138928" y="4096512"/>
            <a:ext cx="118872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Removed</a:t>
            </a:r>
            <a:endParaRPr lang="en-US" sz="1100" dirty="0"/>
          </a:p>
        </p:txBody>
      </p:sp>
      <p:sp>
        <p:nvSpPr>
          <p:cNvPr id="86" name="Shape 83"/>
          <p:cNvSpPr/>
          <p:nvPr/>
        </p:nvSpPr>
        <p:spPr>
          <a:xfrm>
            <a:off x="6391656" y="4096512"/>
            <a:ext cx="2487168" cy="4572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87" name="Text 84"/>
          <p:cNvSpPr/>
          <p:nvPr/>
        </p:nvSpPr>
        <p:spPr>
          <a:xfrm>
            <a:off x="6455664" y="4096512"/>
            <a:ext cx="2395728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Disable this collection flag entirely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Mitigating Short-Collection Penalties in Commodity Sales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60120"/>
            <a:ext cx="3977640" cy="3474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60120"/>
            <a:ext cx="38404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Penalty &amp; Interest Framework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26280" y="960120"/>
            <a:ext cx="4389120" cy="3474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4590288" y="960120"/>
            <a:ext cx="4251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5-Step System Update Plan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256032" y="1371600"/>
            <a:ext cx="3977640" cy="36118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 271CA: Penalty equal to 100% of the collection shortfall amount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Late collection interest: 1% per month from due date to actual collection date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Late deposit interest: 1.5% per month from collection date to deposit date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Every fraction of a month is treated as a FULL MONTH for interest calculation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Billing software must be updated BEFORE the start of Tax Year 2026-27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526280" y="1371600"/>
            <a:ext cx="4389120" cy="36118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Step 1: Identify all commodity invoice templates with TCS applicability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Step 2: Update rate masters for scrap (2%), minerals (2%), liquor (2%)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Step 3: Disable 206C(1H) collection flag for sale of goods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Step 4: Test billing run before first invoice of April 2026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Step 5: Train billing and accounts receivable teams on new rates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443984" y="960120"/>
            <a:ext cx="0" cy="3657600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Shape 13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Risk: A billing team unaware of rate changes can generate thousands of invoices with wrong TCS — audit exposure for the entire year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Omission of Overlapping Rules – Section 206C(1H)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60120"/>
            <a:ext cx="3977640" cy="3474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60120"/>
            <a:ext cx="38404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Old Obligation (1961 Act)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26280" y="960120"/>
            <a:ext cx="4389120" cy="3474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4590288" y="960120"/>
            <a:ext cx="4251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New Position (2025 Act)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256032" y="1371600"/>
            <a:ext cx="3977640" cy="288950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206C(1H) required sellers to collect 0.1% TCS on receipts &gt; ₹50 lakh from buyers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Often overlapped with buyer-side Section 194Q — same transaction double-covered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Required separate Form 27EQ filings and Form 27D certificates — administrative burden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Sellers had to monitor each buyer's cumulative receipts crossing ₹50 lakh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Created disputes over which party — buyer or seller — actually held the obligation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526280" y="1371600"/>
            <a:ext cx="4389120" cy="288950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 206C(1H) is COMPLETELY OMITTED under the Income Tax Act, 2025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Sellers no longer required to collect TCS on sale of goods receipts — relief!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ONLY buyer-side TDS under Section 194Q (mapped to §393) remains active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Eliminates Form 27EQ filings and Form 27D certificate issuance for this provision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Action: Disable the 206C(1H) collection flag in billing and ERP systems immediately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443984" y="960120"/>
            <a:ext cx="0" cy="3300984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Shape 13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 SELLER TCS on goods: REMOVED  |  BUYER TDS under §393 (194Q equivalent): STILL ACTIVE — do not disable buyer-side TDS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Sunset of Non-Filer Penalties – Omission of Sec 206AB &amp; 206CCA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60120"/>
            <a:ext cx="3977640" cy="3474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60120"/>
            <a:ext cx="38404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Old Burden (1961 Act)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26280" y="960120"/>
            <a:ext cx="4389120" cy="3474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4590288" y="960120"/>
            <a:ext cx="4251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New Relief (2025 Act)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256032" y="1371600"/>
            <a:ext cx="3977640" cy="2886891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206AB: Higher TDS rates (2× or 5%, whichever higher) on non-filers of ITR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206CCA: Higher TCS rates on buyers/recipients who had not filed ITR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Required weekly checks on TRACES Compliance Check portal for every vendor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Elevated rates created disputes, strained vendor relationships, delayed payments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Accounting teams had to maintain 'Non-Filer Master' updated every week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526280" y="1371600"/>
            <a:ext cx="4389120" cy="294436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Sections 206AB and 206CCA are COMPLETELY OMITTED under the 2025 Act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Apply NORMAL withholding rates regardless of vendor's return-filing history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more weekly TRACES compliance portal checks on vendor filing status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Significantly reduces administrative overhead and vendor dispute risk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Action: Disable non-filer check flags in ERP / vendor master systems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443984" y="960120"/>
            <a:ext cx="0" cy="3298371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Shape 13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NOTE: PAN-verification workflow under Section 397(2) must STILL remain active — this is a separate compliance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Transitional Golden Rule of Withholding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8613648" cy="749808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2423160" cy="7498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20040" y="987552"/>
            <a:ext cx="2331720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TRIGGERING EVENT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(Earlier of Credit or Payment)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2761488" y="1097280"/>
            <a:ext cx="411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2200" dirty="0"/>
          </a:p>
        </p:txBody>
      </p:sp>
      <p:sp>
        <p:nvSpPr>
          <p:cNvPr id="12" name="Shape 9"/>
          <p:cNvSpPr/>
          <p:nvPr/>
        </p:nvSpPr>
        <p:spPr>
          <a:xfrm>
            <a:off x="3246120" y="987552"/>
            <a:ext cx="2468880" cy="749808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3246120" y="987552"/>
            <a:ext cx="2468880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On or Before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31st March 2026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779008" y="1097280"/>
            <a:ext cx="411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2200" dirty="0"/>
          </a:p>
        </p:txBody>
      </p:sp>
      <p:sp>
        <p:nvSpPr>
          <p:cNvPr id="15" name="Shape 12"/>
          <p:cNvSpPr/>
          <p:nvPr/>
        </p:nvSpPr>
        <p:spPr>
          <a:xfrm>
            <a:off x="6236208" y="987552"/>
            <a:ext cx="2633472" cy="749808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6236208" y="987552"/>
            <a:ext cx="2633472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On or After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1st April 2026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3246120" y="1874520"/>
            <a:ext cx="2468880" cy="1463040"/>
          </a:xfrm>
          <a:prstGeom prst="rect">
            <a:avLst/>
          </a:prstGeom>
          <a:solidFill>
            <a:srgbClr val="E05C3A">
              <a:alpha val="12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8" name="Shape 15"/>
          <p:cNvSpPr/>
          <p:nvPr/>
        </p:nvSpPr>
        <p:spPr>
          <a:xfrm>
            <a:off x="3246120" y="1874520"/>
            <a:ext cx="64008" cy="146304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3355848" y="1920240"/>
            <a:ext cx="2286000" cy="13716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Governed by Income-tax Act, 1961</a:t>
            </a:r>
            <a:endParaRPr lang="en-US" sz="1100" dirty="0"/>
          </a:p>
          <a:p>
            <a:endParaRPr lang="en-US" sz="11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Use OLD section numbers (192, 194C, 194J etc.)</a:t>
            </a:r>
            <a:endParaRPr lang="en-US" sz="1100" dirty="0"/>
          </a:p>
          <a:p>
            <a:endParaRPr lang="en-US" sz="11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File Q4 FY 2025-26 returns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6236208" y="1874520"/>
            <a:ext cx="2633472" cy="1463040"/>
          </a:xfrm>
          <a:prstGeom prst="rect">
            <a:avLst/>
          </a:prstGeom>
          <a:solidFill>
            <a:srgbClr val="006D77">
              <a:alpha val="12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Shape 18"/>
          <p:cNvSpPr/>
          <p:nvPr/>
        </p:nvSpPr>
        <p:spPr>
          <a:xfrm>
            <a:off x="6236208" y="1874520"/>
            <a:ext cx="64008" cy="146304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2" name="Text 19"/>
          <p:cNvSpPr/>
          <p:nvPr/>
        </p:nvSpPr>
        <p:spPr>
          <a:xfrm>
            <a:off x="6345936" y="1920240"/>
            <a:ext cx="2423160" cy="13716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Governed by Income Tax Act, 2025</a:t>
            </a:r>
            <a:endParaRPr lang="en-US" sz="1100" dirty="0"/>
          </a:p>
          <a:p>
            <a:endParaRPr lang="en-US" sz="11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Use NEW section numbers (392, 393, 394 etc.)</a:t>
            </a:r>
            <a:endParaRPr lang="en-US" sz="1100" dirty="0"/>
          </a:p>
          <a:p>
            <a:endParaRPr lang="en-US" sz="11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File Q1 TY 2026-27 returns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320040" y="3643229"/>
            <a:ext cx="8458200" cy="34747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Subsequent deposit dates, return filing dates, or invoice dates do NOT alter the governing Act</a:t>
            </a:r>
            <a:endParaRPr lang="en-US" sz="1350" dirty="0"/>
          </a:p>
        </p:txBody>
      </p:sp>
      <p:sp>
        <p:nvSpPr>
          <p:cNvPr id="24" name="Shape 21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Shape 22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26" name="Text 23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The trigger is ABSOLUTE — determined at the moment of credit or payment, never changed thereafter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Preservation of PAN-Verification Workflows – Section 397(2)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4160520" cy="274320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4160520" cy="50292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65760" y="987552"/>
            <a:ext cx="3977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REMOVED — Disable These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02336" y="1554480"/>
            <a:ext cx="3913632" cy="208483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206AB / 206CCA non-filer checks (weekly TRACES portal check for ITR filing status)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Threshold accumulation tracking for 206C(1H) seller-side TCS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Sale of goods TCS collection flag in billing system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4709160" y="987552"/>
            <a:ext cx="4160520" cy="274320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0"/>
          <p:cNvSpPr/>
          <p:nvPr/>
        </p:nvSpPr>
        <p:spPr>
          <a:xfrm>
            <a:off x="4709160" y="987552"/>
            <a:ext cx="4160520" cy="5029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4800600" y="987552"/>
            <a:ext cx="3977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STAYS — Keep These Active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37176" y="1554480"/>
            <a:ext cx="3913632" cy="208483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 397(2) PAN-verification: 20% TDS if valid PAN not furnished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5% higher rate for e-Commerce transactions without PAN (194O / §393)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All standard TDS/TCS rate tables under §392, §393, §394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4462272" y="987552"/>
            <a:ext cx="0" cy="2743200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7" name="Shape 14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8" name="Shape 15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Missing PAN = 20% TDS (or 5% for e-commerce). PAN-verification must remain a live check in all ERP systems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Streamlined NRI Real Estate Deals – PAN Replaces TAN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4160520" cy="3401568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4160520" cy="50292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65760" y="987552"/>
            <a:ext cx="3977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REQUIREMENT (1961 Act)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02336" y="1554480"/>
            <a:ext cx="3913632" cy="2743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Resident buyer purchasing property from an NRI seller was required to REGISTER FOR A TAN solely for this single property transaction.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Obtain TAN registration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Deduct TDS under Section 195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File Form 27Q quarterly return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Issue Form 16A TDS certificate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was highly burdensome for individuals buying one property.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4709160" y="987552"/>
            <a:ext cx="4160520" cy="3401568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0"/>
          <p:cNvSpPr/>
          <p:nvPr/>
        </p:nvSpPr>
        <p:spPr>
          <a:xfrm>
            <a:off x="4709160" y="987552"/>
            <a:ext cx="4160520" cy="5029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4800600" y="987552"/>
            <a:ext cx="3977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REQUIREMENT (2025 Act)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37176" y="1554480"/>
            <a:ext cx="3913632" cy="2743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Resident buyer can NOW deduct and deposit TDS using their own PAN — NO TAN required.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Use buyer's PAN for TDS deposit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Report via consolidated Form 141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No need to register for TAN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One-time compliance, not recurring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Makes NRI property acquisition significantly easier.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4462272" y="987552"/>
            <a:ext cx="0" cy="3401568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Transition from Form 15G / 15H to Unified Form 121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4160520" cy="315468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4160520" cy="50292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65760" y="987552"/>
            <a:ext cx="3977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OLD: Form 15G + Form 15H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02336" y="1554480"/>
            <a:ext cx="3913632" cy="24231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Separate forms for different age groups — Form 15G for individuals below 60, Form 15H for senior citizens (60+).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Banks and DPs had to manage two different form templates, track separately, and maintain different validation rules.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standardized unique identifier — reconciliation across branches was inconsistent.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4709160" y="987552"/>
            <a:ext cx="4160520" cy="315468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0"/>
          <p:cNvSpPr/>
          <p:nvPr/>
        </p:nvSpPr>
        <p:spPr>
          <a:xfrm>
            <a:off x="4709160" y="987552"/>
            <a:ext cx="4160520" cy="5029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4800600" y="987552"/>
            <a:ext cx="3977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NEW: Unified Form 121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37176" y="1554480"/>
            <a:ext cx="3913632" cy="24231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Single, age-neutral declaration for all eligible taxpayers requesting non-deduction of tax.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Every Form 121 received must be assigned a 26-character Unique Identification Number by the payor.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Simplifies compliance tracking — ensures precise digital monitoring through the tax information network.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4462272" y="987552"/>
            <a:ext cx="0" cy="3154680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7" name="Shape 14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8" name="Shape 15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Action for Banks &amp; DPs: Update form intake systems to accept Form 121 and assign 26-character Unique IDs to every submission</a:t>
            </a:r>
            <a:endParaRPr lang="en-US" sz="1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Re-Engineered Tax Audit Report – Form 26 Replaces Form 3CD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4187952" cy="361188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4187952" cy="50292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65760" y="987552"/>
            <a:ext cx="4005072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OLD: Form 3CD – Clause 34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384048" y="1429078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✗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676656" y="1572768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Simple YES/NO checks on TDS compliance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384048" y="1950286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✗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76656" y="2093976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High-level sampling — auditor selects transactions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384048" y="2471494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✗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76656" y="2615184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Low disclosure burden — easy to satisfy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384048" y="2992702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✗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676656" y="3136392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Manual year-end reconciliation sufficient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384048" y="3513910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✗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676656" y="3657600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requirement to report exact transaction counts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384048" y="4035118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✗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676656" y="4178808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Aggregated totals were sufficient for most clauses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663440" y="987552"/>
            <a:ext cx="4187952" cy="361188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 dirty="0"/>
          </a:p>
        </p:txBody>
      </p:sp>
      <p:sp>
        <p:nvSpPr>
          <p:cNvPr id="24" name="Shape 21"/>
          <p:cNvSpPr/>
          <p:nvPr/>
        </p:nvSpPr>
        <p:spPr>
          <a:xfrm>
            <a:off x="4663440" y="987552"/>
            <a:ext cx="4187952" cy="5029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4754880" y="987552"/>
            <a:ext cx="4005072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NEW: Form 26 – Clauses 49, 50 &amp; 51</a:t>
            </a:r>
            <a:endParaRPr lang="en-US" sz="1250" dirty="0"/>
          </a:p>
        </p:txBody>
      </p:sp>
      <p:sp>
        <p:nvSpPr>
          <p:cNvPr id="26" name="Text 23"/>
          <p:cNvSpPr/>
          <p:nvPr/>
        </p:nvSpPr>
        <p:spPr>
          <a:xfrm>
            <a:off x="4773168" y="1442142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5065776" y="1572768"/>
            <a:ext cx="3639312" cy="33179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Exact TOTAL COUNT of all TDS/TCS transactions filed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4773168" y="1963350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</a:t>
            </a:r>
            <a:endParaRPr lang="en-US" sz="1400" dirty="0"/>
          </a:p>
        </p:txBody>
      </p:sp>
      <p:sp>
        <p:nvSpPr>
          <p:cNvPr id="29" name="Text 26"/>
          <p:cNvSpPr/>
          <p:nvPr/>
        </p:nvSpPr>
        <p:spPr>
          <a:xfrm>
            <a:off x="5065776" y="2093976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Exact COUNT of transactions where TDS was NOT deducted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773168" y="2484558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</a:t>
            </a:r>
            <a:endParaRPr lang="en-US" sz="1400" dirty="0"/>
          </a:p>
        </p:txBody>
      </p:sp>
      <p:sp>
        <p:nvSpPr>
          <p:cNvPr id="31" name="Text 28"/>
          <p:cNvSpPr/>
          <p:nvPr/>
        </p:nvSpPr>
        <p:spPr>
          <a:xfrm>
            <a:off x="5065776" y="2615184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Total MONETARY VALUE of non-compliant transactions</a:t>
            </a:r>
            <a:endParaRPr lang="en-US" sz="1200" dirty="0"/>
          </a:p>
        </p:txBody>
      </p:sp>
      <p:sp>
        <p:nvSpPr>
          <p:cNvPr id="32" name="Text 29"/>
          <p:cNvSpPr/>
          <p:nvPr/>
        </p:nvSpPr>
        <p:spPr>
          <a:xfrm>
            <a:off x="4773168" y="3005766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</a:t>
            </a:r>
            <a:endParaRPr lang="en-US" sz="1400" dirty="0"/>
          </a:p>
        </p:txBody>
      </p:sp>
      <p:sp>
        <p:nvSpPr>
          <p:cNvPr id="33" name="Text 30"/>
          <p:cNvSpPr/>
          <p:nvPr/>
        </p:nvSpPr>
        <p:spPr>
          <a:xfrm>
            <a:off x="5065776" y="3136392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System-level automated tracking is now MANDATORY</a:t>
            </a:r>
            <a:endParaRPr lang="en-US" sz="1200" dirty="0"/>
          </a:p>
        </p:txBody>
      </p:sp>
      <p:sp>
        <p:nvSpPr>
          <p:cNvPr id="34" name="Text 31"/>
          <p:cNvSpPr/>
          <p:nvPr/>
        </p:nvSpPr>
        <p:spPr>
          <a:xfrm>
            <a:off x="4773168" y="3526974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</a:t>
            </a:r>
            <a:endParaRPr lang="en-US" sz="1400" dirty="0"/>
          </a:p>
        </p:txBody>
      </p:sp>
      <p:sp>
        <p:nvSpPr>
          <p:cNvPr id="35" name="Text 32"/>
          <p:cNvSpPr/>
          <p:nvPr/>
        </p:nvSpPr>
        <p:spPr>
          <a:xfrm>
            <a:off x="5065776" y="3657600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Year-end manual reconciliation is NOT practical</a:t>
            </a:r>
            <a:endParaRPr lang="en-US" sz="1200" dirty="0"/>
          </a:p>
        </p:txBody>
      </p:sp>
      <p:sp>
        <p:nvSpPr>
          <p:cNvPr id="36" name="Text 33"/>
          <p:cNvSpPr/>
          <p:nvPr/>
        </p:nvSpPr>
        <p:spPr>
          <a:xfrm>
            <a:off x="4773168" y="4048182"/>
            <a:ext cx="256032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</a:t>
            </a:r>
            <a:endParaRPr lang="en-US" sz="1400" dirty="0"/>
          </a:p>
        </p:txBody>
      </p:sp>
      <p:sp>
        <p:nvSpPr>
          <p:cNvPr id="37" name="Text 34"/>
          <p:cNvSpPr/>
          <p:nvPr/>
        </p:nvSpPr>
        <p:spPr>
          <a:xfrm>
            <a:off x="5065776" y="4178808"/>
            <a:ext cx="3639312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Requires continuous real-time compliance monitoring</a:t>
            </a:r>
            <a:endParaRPr lang="en-US" sz="1200" dirty="0"/>
          </a:p>
        </p:txBody>
      </p:sp>
      <p:sp>
        <p:nvSpPr>
          <p:cNvPr id="38" name="Shape 35"/>
          <p:cNvSpPr/>
          <p:nvPr/>
        </p:nvSpPr>
        <p:spPr>
          <a:xfrm>
            <a:off x="4498848" y="987552"/>
            <a:ext cx="0" cy="3611880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Unreported Transaction Disclosures – Clauses 49, 50 and 51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8613648" cy="914400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1417320" cy="9144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274320" y="987552"/>
            <a:ext cx="141732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Clause 49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783080" y="1005840"/>
            <a:ext cx="69494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Total TDS/TCS Transactions Filed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1783080" y="1335024"/>
            <a:ext cx="6949440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Auditor must report the EXACT total number of withholding transactions filed during the entire Tax Year across all quarters and sections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274320" y="2039112"/>
            <a:ext cx="8613648" cy="914400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1"/>
          <p:cNvSpPr/>
          <p:nvPr/>
        </p:nvSpPr>
        <p:spPr>
          <a:xfrm>
            <a:off x="274320" y="2039112"/>
            <a:ext cx="1417320" cy="91440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274320" y="2039112"/>
            <a:ext cx="141732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Clause 50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1783080" y="2057400"/>
            <a:ext cx="69494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Transactions Where TDS was NOT Deducted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1783080" y="2386584"/>
            <a:ext cx="6949440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Auditor must report the EXACT count of individual transactions where the business failed to deduct or collect the required tax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274320" y="3090672"/>
            <a:ext cx="8613648" cy="914400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9" name="Shape 16"/>
          <p:cNvSpPr/>
          <p:nvPr/>
        </p:nvSpPr>
        <p:spPr>
          <a:xfrm>
            <a:off x="274320" y="3090672"/>
            <a:ext cx="1417320" cy="91440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274320" y="3090672"/>
            <a:ext cx="141732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Clause 51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1783080" y="3108960"/>
            <a:ext cx="69494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Total Value of Non-Compliant Transactions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1783080" y="3438144"/>
            <a:ext cx="6949440" cy="47548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Auditor must report the total MONETARY VALUE associated with ALL transactions where TDS/TCS was missed or short-deducted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256032" y="4315968"/>
            <a:ext cx="8631936" cy="347472"/>
          </a:xfrm>
          <a:prstGeom prst="rect">
            <a:avLst/>
          </a:prstGeom>
          <a:solidFill>
            <a:srgbClr val="E8A838">
              <a:alpha val="1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4" name="Shape 21"/>
          <p:cNvSpPr/>
          <p:nvPr/>
        </p:nvSpPr>
        <p:spPr>
          <a:xfrm>
            <a:off x="256032" y="4315968"/>
            <a:ext cx="54864" cy="347472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384048" y="4315968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Year-end manual reconciliation is no longer practical — implement AUTOMATED transaction-level TDS/TCS tracking NOW</a:t>
            </a:r>
            <a:endParaRPr lang="en-US" sz="11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Reduced Correction Statement Filing Window</a:t>
            </a:r>
            <a:endParaRPr lang="en-US" sz="1900" dirty="0"/>
          </a:p>
        </p:txBody>
      </p:sp>
      <p:sp>
        <p:nvSpPr>
          <p:cNvPr id="21" name="Text 18"/>
          <p:cNvSpPr/>
          <p:nvPr/>
        </p:nvSpPr>
        <p:spPr>
          <a:xfrm>
            <a:off x="320040" y="907877"/>
            <a:ext cx="8458200" cy="389925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correction statement window is ONLY 2 YEARS from the end of the Tax Year in which the original statement was due</a:t>
            </a:r>
            <a:endParaRPr lang="en-US" sz="160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If the error is discovered after this window closes — the return is PERMANENTLY LOCKED and cannot be corrected</a:t>
            </a:r>
            <a:endParaRPr lang="en-US" sz="160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Permanent lock leads to: (a) permanent 30% expense disallowances and (b) unresolved interest liabilities</a:t>
            </a:r>
            <a:endParaRPr lang="en-US" sz="160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Accounting teams must implement PROACTIVE quarterly review procedures to identify errors before the window closes</a:t>
            </a:r>
            <a:endParaRPr lang="en-US" sz="1600" dirty="0"/>
          </a:p>
          <a:p>
            <a:pPr marL="285750" indent="-285750">
              <a:lnSpc>
                <a:spcPct val="155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Do not wait for demand notices — self-correct well within the 2-year window to avoid irreversible consequences</a:t>
            </a:r>
            <a:endParaRPr lang="en-US" sz="1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Late Deduction vs. Late Deposit Interest Arithmetic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4160520" cy="182880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4160520" cy="502920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65760" y="987552"/>
            <a:ext cx="22860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LATE DEDUCTION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697480" y="987552"/>
            <a:ext cx="1664208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1.0% per month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384048" y="1536192"/>
            <a:ext cx="3913632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From: Date tax was deductible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To: Date of actual deduction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384048" y="2267712"/>
            <a:ext cx="391363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Every fraction of a month treated as a full month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709160" y="987552"/>
            <a:ext cx="4160520" cy="182880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4709160" y="987552"/>
            <a:ext cx="4160520" cy="50292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4800600" y="987552"/>
            <a:ext cx="22860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LATE DEPOSIT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7132320" y="987552"/>
            <a:ext cx="1664208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1.5% per month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4818888" y="1536192"/>
            <a:ext cx="3913632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From: Date of actual deduction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To: Date of actual deposit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4818888" y="2267712"/>
            <a:ext cx="391363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Higher rate — deposit promptly after deducting!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462272" y="987552"/>
            <a:ext cx="0" cy="1719072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21" name="Shape 18"/>
          <p:cNvSpPr/>
          <p:nvPr/>
        </p:nvSpPr>
        <p:spPr>
          <a:xfrm>
            <a:off x="274320" y="2880360"/>
            <a:ext cx="8613648" cy="157276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22" name="Text 19"/>
          <p:cNvSpPr/>
          <p:nvPr/>
        </p:nvSpPr>
        <p:spPr>
          <a:xfrm>
            <a:off x="347472" y="2898648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WORKED EXAMPLE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347472" y="3218688"/>
            <a:ext cx="8357616" cy="117043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Vendor invoice of ₹5,00,000 (TDS @ 10% = ₹50,000 due)  |  TDS NOT deducted on due date of 31-March  |  Deducted on 20-May (50 days = 2 full months)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Late Deduction Interest = ₹50,000 × 1% × 2 months = ₹1,000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Tax deducted 20-May but deposited on 25-August (3 full months)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Late Deposit Interest = ₹50,000 × 1.5% × 3 months = ₹2,250  |  Total interest exposure = ₹3,250</a:t>
            </a:r>
            <a:endParaRPr lang="en-US" sz="1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Formulating Business Disallowances under Section 35(b)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850397"/>
            <a:ext cx="8613648" cy="566928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47472" y="850397"/>
            <a:ext cx="8458200" cy="56692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 35(b) [New Act]  =  Section 40(a)(ia) [Old Act]  |  30% Disallowance on Non-Compliant Resident Payments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320040" y="1443451"/>
            <a:ext cx="8394192" cy="141731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450" b="1" dirty="0">
                <a:solidFill>
                  <a:srgbClr val="006D77"/>
                </a:solidFill>
              </a:rPr>
              <a:t>  ▸  </a:t>
            </a:r>
            <a:r>
              <a:rPr lang="en-US" sz="13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If TDS is NOT deducted on a resident payment — 30% of that payment is DISALLOWED as a business expense</a:t>
            </a:r>
            <a:endParaRPr lang="en-US" sz="14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50" b="1" dirty="0">
                <a:solidFill>
                  <a:srgbClr val="006D77"/>
                </a:solidFill>
              </a:rPr>
              <a:t>  ▸  </a:t>
            </a:r>
            <a:r>
              <a:rPr lang="en-US" sz="13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If TDS is deducted but NOT DEPOSITED by the return filing due date — 30% disallowance still applies</a:t>
            </a:r>
            <a:endParaRPr lang="en-US" sz="14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50" b="1" dirty="0">
                <a:solidFill>
                  <a:srgbClr val="006D77"/>
                </a:solidFill>
              </a:rPr>
              <a:t>  ▸  </a:t>
            </a:r>
            <a:r>
              <a:rPr lang="en-US" sz="13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disallowed portion is added back to taxable income — significantly increasing corporate tax liability</a:t>
            </a:r>
            <a:endParaRPr lang="en-US" sz="14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50" b="1" dirty="0">
                <a:solidFill>
                  <a:srgbClr val="006D77"/>
                </a:solidFill>
              </a:rPr>
              <a:t>  ▸  </a:t>
            </a:r>
            <a:r>
              <a:rPr lang="en-US" sz="13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Disallowance is calculated on the full payment amount — NOT just on the TDS shortfall</a:t>
            </a:r>
            <a:endParaRPr lang="en-US" sz="1450" dirty="0"/>
          </a:p>
        </p:txBody>
      </p:sp>
      <p:sp>
        <p:nvSpPr>
          <p:cNvPr id="11" name="Shape 8"/>
          <p:cNvSpPr/>
          <p:nvPr/>
        </p:nvSpPr>
        <p:spPr>
          <a:xfrm>
            <a:off x="288687" y="2854242"/>
            <a:ext cx="1847088" cy="43891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352695" y="2854242"/>
            <a:ext cx="1755648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Payment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2172351" y="2854242"/>
            <a:ext cx="1170432" cy="43891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2236359" y="2854242"/>
            <a:ext cx="107899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Amount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3379359" y="2854242"/>
            <a:ext cx="987552" cy="43891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3443367" y="2854242"/>
            <a:ext cx="89611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TDS Rate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4403487" y="2854242"/>
            <a:ext cx="1417320" cy="43891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8" name="Text 15"/>
          <p:cNvSpPr/>
          <p:nvPr/>
        </p:nvSpPr>
        <p:spPr>
          <a:xfrm>
            <a:off x="4467495" y="2854242"/>
            <a:ext cx="132588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TDS Not Deducted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5857383" y="2854242"/>
            <a:ext cx="1508760" cy="43891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5921391" y="2854242"/>
            <a:ext cx="141732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30% Disallowance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7402719" y="2854242"/>
            <a:ext cx="1371600" cy="43891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22" name="Text 19"/>
          <p:cNvSpPr/>
          <p:nvPr/>
        </p:nvSpPr>
        <p:spPr>
          <a:xfrm>
            <a:off x="7466727" y="2854242"/>
            <a:ext cx="128016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Extra Tax @ 25%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288687" y="3293154"/>
            <a:ext cx="1847088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352695" y="3293154"/>
            <a:ext cx="1755648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Contractor bill</a:t>
            </a:r>
            <a:endParaRPr lang="en-US" sz="1100" dirty="0"/>
          </a:p>
        </p:txBody>
      </p:sp>
      <p:sp>
        <p:nvSpPr>
          <p:cNvPr id="25" name="Shape 22"/>
          <p:cNvSpPr/>
          <p:nvPr/>
        </p:nvSpPr>
        <p:spPr>
          <a:xfrm>
            <a:off x="2172351" y="3293154"/>
            <a:ext cx="1170432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6" name="Text 23"/>
          <p:cNvSpPr/>
          <p:nvPr/>
        </p:nvSpPr>
        <p:spPr>
          <a:xfrm>
            <a:off x="2236359" y="3293154"/>
            <a:ext cx="107899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₹10,00,000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3379359" y="3293154"/>
            <a:ext cx="987552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8" name="Text 25"/>
          <p:cNvSpPr/>
          <p:nvPr/>
        </p:nvSpPr>
        <p:spPr>
          <a:xfrm>
            <a:off x="3443367" y="3293154"/>
            <a:ext cx="89611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4403487" y="3293154"/>
            <a:ext cx="1417320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0" name="Text 27"/>
          <p:cNvSpPr/>
          <p:nvPr/>
        </p:nvSpPr>
        <p:spPr>
          <a:xfrm>
            <a:off x="4467495" y="3293154"/>
            <a:ext cx="132588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₹20,000</a:t>
            </a:r>
            <a:endParaRPr lang="en-US" sz="1100" dirty="0"/>
          </a:p>
        </p:txBody>
      </p:sp>
      <p:sp>
        <p:nvSpPr>
          <p:cNvPr id="31" name="Shape 28"/>
          <p:cNvSpPr/>
          <p:nvPr/>
        </p:nvSpPr>
        <p:spPr>
          <a:xfrm>
            <a:off x="5857383" y="3293154"/>
            <a:ext cx="1508760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2" name="Text 29"/>
          <p:cNvSpPr/>
          <p:nvPr/>
        </p:nvSpPr>
        <p:spPr>
          <a:xfrm>
            <a:off x="5921391" y="3293154"/>
            <a:ext cx="141732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₹3,00,000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7402719" y="3293154"/>
            <a:ext cx="1371600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4" name="Text 31"/>
          <p:cNvSpPr/>
          <p:nvPr/>
        </p:nvSpPr>
        <p:spPr>
          <a:xfrm>
            <a:off x="7466727" y="3293154"/>
            <a:ext cx="128016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₹75,000</a:t>
            </a:r>
            <a:endParaRPr lang="en-US" sz="1100" dirty="0"/>
          </a:p>
        </p:txBody>
      </p:sp>
      <p:sp>
        <p:nvSpPr>
          <p:cNvPr id="35" name="Shape 32"/>
          <p:cNvSpPr/>
          <p:nvPr/>
        </p:nvSpPr>
        <p:spPr>
          <a:xfrm>
            <a:off x="288687" y="3732066"/>
            <a:ext cx="1847088" cy="43891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6" name="Text 33"/>
          <p:cNvSpPr/>
          <p:nvPr/>
        </p:nvSpPr>
        <p:spPr>
          <a:xfrm>
            <a:off x="352695" y="3732066"/>
            <a:ext cx="1755648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Professional fees</a:t>
            </a:r>
            <a:endParaRPr lang="en-US" sz="1100" dirty="0"/>
          </a:p>
        </p:txBody>
      </p:sp>
      <p:sp>
        <p:nvSpPr>
          <p:cNvPr id="37" name="Shape 34"/>
          <p:cNvSpPr/>
          <p:nvPr/>
        </p:nvSpPr>
        <p:spPr>
          <a:xfrm>
            <a:off x="2172351" y="3732066"/>
            <a:ext cx="1170432" cy="43891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8" name="Text 35"/>
          <p:cNvSpPr/>
          <p:nvPr/>
        </p:nvSpPr>
        <p:spPr>
          <a:xfrm>
            <a:off x="2236359" y="3732066"/>
            <a:ext cx="107899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₹5,00,000</a:t>
            </a:r>
            <a:endParaRPr lang="en-US" sz="1100" dirty="0"/>
          </a:p>
        </p:txBody>
      </p:sp>
      <p:sp>
        <p:nvSpPr>
          <p:cNvPr id="39" name="Shape 36"/>
          <p:cNvSpPr/>
          <p:nvPr/>
        </p:nvSpPr>
        <p:spPr>
          <a:xfrm>
            <a:off x="3379359" y="3732066"/>
            <a:ext cx="987552" cy="43891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0" name="Text 37"/>
          <p:cNvSpPr/>
          <p:nvPr/>
        </p:nvSpPr>
        <p:spPr>
          <a:xfrm>
            <a:off x="3443367" y="3732066"/>
            <a:ext cx="89611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10%</a:t>
            </a:r>
            <a:endParaRPr lang="en-US" sz="1100" dirty="0"/>
          </a:p>
        </p:txBody>
      </p:sp>
      <p:sp>
        <p:nvSpPr>
          <p:cNvPr id="41" name="Shape 38"/>
          <p:cNvSpPr/>
          <p:nvPr/>
        </p:nvSpPr>
        <p:spPr>
          <a:xfrm>
            <a:off x="4403487" y="3732066"/>
            <a:ext cx="1417320" cy="43891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2" name="Text 39"/>
          <p:cNvSpPr/>
          <p:nvPr/>
        </p:nvSpPr>
        <p:spPr>
          <a:xfrm>
            <a:off x="4467495" y="3732066"/>
            <a:ext cx="132588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₹50,000</a:t>
            </a:r>
            <a:endParaRPr lang="en-US" sz="1100" dirty="0"/>
          </a:p>
        </p:txBody>
      </p:sp>
      <p:sp>
        <p:nvSpPr>
          <p:cNvPr id="43" name="Shape 40"/>
          <p:cNvSpPr/>
          <p:nvPr/>
        </p:nvSpPr>
        <p:spPr>
          <a:xfrm>
            <a:off x="5857383" y="3732066"/>
            <a:ext cx="1508760" cy="43891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4" name="Text 41"/>
          <p:cNvSpPr/>
          <p:nvPr/>
        </p:nvSpPr>
        <p:spPr>
          <a:xfrm>
            <a:off x="5921391" y="3732066"/>
            <a:ext cx="141732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₹1,50,000</a:t>
            </a:r>
            <a:endParaRPr lang="en-US" sz="1100" dirty="0"/>
          </a:p>
        </p:txBody>
      </p:sp>
      <p:sp>
        <p:nvSpPr>
          <p:cNvPr id="45" name="Shape 42"/>
          <p:cNvSpPr/>
          <p:nvPr/>
        </p:nvSpPr>
        <p:spPr>
          <a:xfrm>
            <a:off x="7402719" y="3732066"/>
            <a:ext cx="1371600" cy="438912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6" name="Text 43"/>
          <p:cNvSpPr/>
          <p:nvPr/>
        </p:nvSpPr>
        <p:spPr>
          <a:xfrm>
            <a:off x="7466727" y="3732066"/>
            <a:ext cx="128016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₹37,500</a:t>
            </a:r>
            <a:endParaRPr lang="en-US" sz="1100" dirty="0"/>
          </a:p>
        </p:txBody>
      </p:sp>
      <p:sp>
        <p:nvSpPr>
          <p:cNvPr id="47" name="Shape 44"/>
          <p:cNvSpPr/>
          <p:nvPr/>
        </p:nvSpPr>
        <p:spPr>
          <a:xfrm>
            <a:off x="288687" y="4170978"/>
            <a:ext cx="1847088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8" name="Text 45"/>
          <p:cNvSpPr/>
          <p:nvPr/>
        </p:nvSpPr>
        <p:spPr>
          <a:xfrm>
            <a:off x="352695" y="4170978"/>
            <a:ext cx="1755648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Rent – commercial</a:t>
            </a:r>
            <a:endParaRPr lang="en-US" sz="1100" dirty="0"/>
          </a:p>
        </p:txBody>
      </p:sp>
      <p:sp>
        <p:nvSpPr>
          <p:cNvPr id="49" name="Shape 46"/>
          <p:cNvSpPr/>
          <p:nvPr/>
        </p:nvSpPr>
        <p:spPr>
          <a:xfrm>
            <a:off x="2172351" y="4170978"/>
            <a:ext cx="1170432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0" name="Text 47"/>
          <p:cNvSpPr/>
          <p:nvPr/>
        </p:nvSpPr>
        <p:spPr>
          <a:xfrm>
            <a:off x="2236359" y="4170978"/>
            <a:ext cx="107899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₹12,00,000</a:t>
            </a:r>
            <a:endParaRPr lang="en-US" sz="1100" dirty="0"/>
          </a:p>
        </p:txBody>
      </p:sp>
      <p:sp>
        <p:nvSpPr>
          <p:cNvPr id="51" name="Shape 48"/>
          <p:cNvSpPr/>
          <p:nvPr/>
        </p:nvSpPr>
        <p:spPr>
          <a:xfrm>
            <a:off x="3379359" y="4170978"/>
            <a:ext cx="987552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2" name="Text 49"/>
          <p:cNvSpPr/>
          <p:nvPr/>
        </p:nvSpPr>
        <p:spPr>
          <a:xfrm>
            <a:off x="3443367" y="4170978"/>
            <a:ext cx="89611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10%</a:t>
            </a:r>
            <a:endParaRPr lang="en-US" sz="1100" dirty="0"/>
          </a:p>
        </p:txBody>
      </p:sp>
      <p:sp>
        <p:nvSpPr>
          <p:cNvPr id="53" name="Shape 50"/>
          <p:cNvSpPr/>
          <p:nvPr/>
        </p:nvSpPr>
        <p:spPr>
          <a:xfrm>
            <a:off x="4403487" y="4170978"/>
            <a:ext cx="1417320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4" name="Text 51"/>
          <p:cNvSpPr/>
          <p:nvPr/>
        </p:nvSpPr>
        <p:spPr>
          <a:xfrm>
            <a:off x="4467495" y="4170978"/>
            <a:ext cx="132588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₹1,20,000</a:t>
            </a:r>
            <a:endParaRPr lang="en-US" sz="1100" dirty="0"/>
          </a:p>
        </p:txBody>
      </p:sp>
      <p:sp>
        <p:nvSpPr>
          <p:cNvPr id="55" name="Shape 52"/>
          <p:cNvSpPr/>
          <p:nvPr/>
        </p:nvSpPr>
        <p:spPr>
          <a:xfrm>
            <a:off x="5857383" y="4170978"/>
            <a:ext cx="1508760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6" name="Text 53"/>
          <p:cNvSpPr/>
          <p:nvPr/>
        </p:nvSpPr>
        <p:spPr>
          <a:xfrm>
            <a:off x="5921391" y="4170978"/>
            <a:ext cx="141732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₹3,60,000</a:t>
            </a:r>
            <a:endParaRPr lang="en-US" sz="1100" dirty="0"/>
          </a:p>
        </p:txBody>
      </p:sp>
      <p:sp>
        <p:nvSpPr>
          <p:cNvPr id="57" name="Shape 54"/>
          <p:cNvSpPr/>
          <p:nvPr/>
        </p:nvSpPr>
        <p:spPr>
          <a:xfrm>
            <a:off x="7402719" y="4170978"/>
            <a:ext cx="1371600" cy="43891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8" name="Text 55"/>
          <p:cNvSpPr/>
          <p:nvPr/>
        </p:nvSpPr>
        <p:spPr>
          <a:xfrm>
            <a:off x="7466727" y="4170978"/>
            <a:ext cx="128016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₹90,000</a:t>
            </a:r>
            <a:endParaRPr lang="en-US" sz="11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Time Limits for Assessee-in-Default Orders – Section 398(5)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4160520" cy="205740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4160520" cy="50292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65760" y="987552"/>
            <a:ext cx="1371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LIMIT 1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1783080" y="987552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6 Years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402336" y="1554480"/>
            <a:ext cx="3913632" cy="13716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Calculated from the end of the Tax Year in which the tax was deductible. This is the primary limitation period for most cases.</a:t>
            </a:r>
            <a:endParaRPr lang="en-US" sz="1250" dirty="0"/>
          </a:p>
        </p:txBody>
      </p:sp>
      <p:sp>
        <p:nvSpPr>
          <p:cNvPr id="13" name="Shape 10"/>
          <p:cNvSpPr/>
          <p:nvPr/>
        </p:nvSpPr>
        <p:spPr>
          <a:xfrm>
            <a:off x="4709160" y="987552"/>
            <a:ext cx="4160520" cy="2057400"/>
          </a:xfrm>
          <a:prstGeom prst="rect">
            <a:avLst/>
          </a:prstGeom>
          <a:solidFill>
            <a:srgbClr val="FFFFFF"/>
          </a:solidFill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1"/>
          <p:cNvSpPr/>
          <p:nvPr/>
        </p:nvSpPr>
        <p:spPr>
          <a:xfrm>
            <a:off x="4709160" y="987552"/>
            <a:ext cx="4160520" cy="5029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4800600" y="987552"/>
            <a:ext cx="1371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LIMIT 2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217920" y="987552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 Years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4837176" y="1554480"/>
            <a:ext cx="3913632" cy="13716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Calculated from the end of the Tax Year in which the correction statement was delivered. Applies when a correction is filed after the primary period.</a:t>
            </a:r>
            <a:endParaRPr lang="en-US" sz="1250" dirty="0"/>
          </a:p>
        </p:txBody>
      </p:sp>
      <p:sp>
        <p:nvSpPr>
          <p:cNvPr id="18" name="Shape 15"/>
          <p:cNvSpPr/>
          <p:nvPr/>
        </p:nvSpPr>
        <p:spPr>
          <a:xfrm>
            <a:off x="4462272" y="987552"/>
            <a:ext cx="0" cy="2057400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320040" y="3182112"/>
            <a:ext cx="8458200" cy="12344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Order is barred after the LATER of these two limits — provides certainty for businesses against indefinite tax exposure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Remapped from Section 201 of the 1961 Act to Section 398(5) under the Income Tax Act, 2025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Practical tip: File proactive correction statements to trigger the 2-year limit and cap maximum exposure</a:t>
            </a:r>
            <a:endParaRPr lang="en-US" sz="135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Direct Payment by the Deductee – Section 398(2) Protection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2011680" cy="1719072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2011680" cy="50292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274320" y="987552"/>
            <a:ext cx="20116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Deductor fails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to deduct TDS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47472" y="1536192"/>
            <a:ext cx="1865376" cy="10789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payor misses the deduction at source — assessee-in-default status triggered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2450592" y="987552"/>
            <a:ext cx="2011680" cy="1719072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1"/>
          <p:cNvSpPr/>
          <p:nvPr/>
        </p:nvSpPr>
        <p:spPr>
          <a:xfrm>
            <a:off x="2450592" y="987552"/>
            <a:ext cx="2011680" cy="50292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2450592" y="987552"/>
            <a:ext cx="20116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Deductee reports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income &amp; pays tax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2523744" y="1536192"/>
            <a:ext cx="1865376" cy="10789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Recipient includes the income in their return and pays the full tax liability directly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4626864" y="987552"/>
            <a:ext cx="2011680" cy="1719072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9" name="Shape 16"/>
          <p:cNvSpPr/>
          <p:nvPr/>
        </p:nvSpPr>
        <p:spPr>
          <a:xfrm>
            <a:off x="4626864" y="987552"/>
            <a:ext cx="2011680" cy="5029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4626864" y="987552"/>
            <a:ext cx="20116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26A submitted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to verify payment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700016" y="1536192"/>
            <a:ext cx="1865376" cy="10789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Deductee submits Form 26A as documentary proof that tax has been paid to the government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6803136" y="987552"/>
            <a:ext cx="2011680" cy="1719072"/>
          </a:xfrm>
          <a:prstGeom prst="rect">
            <a:avLst/>
          </a:prstGeom>
          <a:solidFill>
            <a:srgbClr val="FFFFFF"/>
          </a:solidFill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4" name="Shape 21"/>
          <p:cNvSpPr/>
          <p:nvPr/>
        </p:nvSpPr>
        <p:spPr>
          <a:xfrm>
            <a:off x="6803136" y="987552"/>
            <a:ext cx="2011680" cy="50292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6803136" y="987552"/>
            <a:ext cx="20116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Deductor's default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status removed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6876288" y="1536192"/>
            <a:ext cx="1865376" cy="10789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Deductor is relieved of assessee-in-default status and protected from 100% penalty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320040" y="2852928"/>
            <a:ext cx="8458200" cy="157276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IMPORTANT: Deductor is relieved from 100% penalty and recovery — but STILL liable for INTEREST on the delay period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Interest runs from the date TDS was originally deductible to the date the deductee filed the return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Deductor must obtain Form 26A from the deductee to document the protection — keep it on record</a:t>
            </a:r>
            <a:endParaRPr lang="en-US" sz="14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400" b="1" dirty="0">
                <a:solidFill>
                  <a:srgbClr val="006D77"/>
                </a:solidFill>
              </a:rPr>
              <a:t>  ▸  </a:t>
            </a:r>
            <a:r>
              <a:rPr lang="en-US" sz="13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Practical: Maintain clear communication with vendors to resolve TDS compliance gaps through this route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Practical Case Studies on Transition Dates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14400"/>
            <a:ext cx="1920240" cy="49377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14400"/>
            <a:ext cx="18288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Scenario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212848" y="914400"/>
            <a:ext cx="1234440" cy="49377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2276856" y="914400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Credit Date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483864" y="914400"/>
            <a:ext cx="1234440" cy="49377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3547872" y="914400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Payment Date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754880" y="914400"/>
            <a:ext cx="1325880" cy="49377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4818888" y="914400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Trigger (Earlier)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6117336" y="914400"/>
            <a:ext cx="1325880" cy="49377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6181344" y="914400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Governing Act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7479792" y="914400"/>
            <a:ext cx="1554480" cy="49377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7543800" y="914400"/>
            <a:ext cx="14630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Filing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256032" y="1408176"/>
            <a:ext cx="192024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320040" y="1408176"/>
            <a:ext cx="18288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Professional fees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2212848" y="1408176"/>
            <a:ext cx="123444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3" name="Text 20"/>
          <p:cNvSpPr/>
          <p:nvPr/>
        </p:nvSpPr>
        <p:spPr>
          <a:xfrm>
            <a:off x="2276856" y="1408176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28-Mar-2026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3483864" y="1408176"/>
            <a:ext cx="123444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3547872" y="1408176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10-Apr-2026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754880" y="1408176"/>
            <a:ext cx="132588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4818888" y="1408176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28-Mar-2026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6117336" y="1408176"/>
            <a:ext cx="132588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9" name="Text 26"/>
          <p:cNvSpPr/>
          <p:nvPr/>
        </p:nvSpPr>
        <p:spPr>
          <a:xfrm>
            <a:off x="6181344" y="1408176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1961 Act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7479792" y="1408176"/>
            <a:ext cx="155448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1" name="Text 28"/>
          <p:cNvSpPr/>
          <p:nvPr/>
        </p:nvSpPr>
        <p:spPr>
          <a:xfrm>
            <a:off x="7543800" y="1408176"/>
            <a:ext cx="14630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Q4 FY25-26 Sec 194J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256032" y="1901952"/>
            <a:ext cx="192024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3" name="Text 30"/>
          <p:cNvSpPr/>
          <p:nvPr/>
        </p:nvSpPr>
        <p:spPr>
          <a:xfrm>
            <a:off x="320040" y="1901952"/>
            <a:ext cx="18288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Advance payment</a:t>
            </a:r>
            <a:endParaRPr lang="en-US" sz="1100" dirty="0"/>
          </a:p>
        </p:txBody>
      </p:sp>
      <p:sp>
        <p:nvSpPr>
          <p:cNvPr id="34" name="Shape 31"/>
          <p:cNvSpPr/>
          <p:nvPr/>
        </p:nvSpPr>
        <p:spPr>
          <a:xfrm>
            <a:off x="2212848" y="1901952"/>
            <a:ext cx="123444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5" name="Text 32"/>
          <p:cNvSpPr/>
          <p:nvPr/>
        </p:nvSpPr>
        <p:spPr>
          <a:xfrm>
            <a:off x="2276856" y="1901952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15-Apr-2026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3483864" y="1901952"/>
            <a:ext cx="123444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7" name="Text 34"/>
          <p:cNvSpPr/>
          <p:nvPr/>
        </p:nvSpPr>
        <p:spPr>
          <a:xfrm>
            <a:off x="3547872" y="1901952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15-Mar-2026</a:t>
            </a:r>
            <a:endParaRPr lang="en-US" sz="1100" dirty="0"/>
          </a:p>
        </p:txBody>
      </p:sp>
      <p:sp>
        <p:nvSpPr>
          <p:cNvPr id="38" name="Shape 35"/>
          <p:cNvSpPr/>
          <p:nvPr/>
        </p:nvSpPr>
        <p:spPr>
          <a:xfrm>
            <a:off x="4754880" y="1901952"/>
            <a:ext cx="132588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9" name="Text 36"/>
          <p:cNvSpPr/>
          <p:nvPr/>
        </p:nvSpPr>
        <p:spPr>
          <a:xfrm>
            <a:off x="4818888" y="1901952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15-Mar-2026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6117336" y="1901952"/>
            <a:ext cx="132588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1" name="Text 38"/>
          <p:cNvSpPr/>
          <p:nvPr/>
        </p:nvSpPr>
        <p:spPr>
          <a:xfrm>
            <a:off x="6181344" y="1901952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1961 Act</a:t>
            </a:r>
            <a:endParaRPr lang="en-US" sz="1100" dirty="0"/>
          </a:p>
        </p:txBody>
      </p:sp>
      <p:sp>
        <p:nvSpPr>
          <p:cNvPr id="42" name="Shape 39"/>
          <p:cNvSpPr/>
          <p:nvPr/>
        </p:nvSpPr>
        <p:spPr>
          <a:xfrm>
            <a:off x="7479792" y="1901952"/>
            <a:ext cx="155448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3" name="Text 40"/>
          <p:cNvSpPr/>
          <p:nvPr/>
        </p:nvSpPr>
        <p:spPr>
          <a:xfrm>
            <a:off x="7543800" y="1901952"/>
            <a:ext cx="14630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Q4 FY25-26 Sec 194J</a:t>
            </a:r>
            <a:endParaRPr lang="en-US" sz="1100" dirty="0"/>
          </a:p>
        </p:txBody>
      </p:sp>
      <p:sp>
        <p:nvSpPr>
          <p:cNvPr id="44" name="Shape 41"/>
          <p:cNvSpPr/>
          <p:nvPr/>
        </p:nvSpPr>
        <p:spPr>
          <a:xfrm>
            <a:off x="256032" y="2395728"/>
            <a:ext cx="192024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5" name="Text 42"/>
          <p:cNvSpPr/>
          <p:nvPr/>
        </p:nvSpPr>
        <p:spPr>
          <a:xfrm>
            <a:off x="320040" y="2395728"/>
            <a:ext cx="18288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March interest</a:t>
            </a:r>
            <a:endParaRPr lang="en-US" sz="1100" dirty="0"/>
          </a:p>
        </p:txBody>
      </p:sp>
      <p:sp>
        <p:nvSpPr>
          <p:cNvPr id="46" name="Shape 43"/>
          <p:cNvSpPr/>
          <p:nvPr/>
        </p:nvSpPr>
        <p:spPr>
          <a:xfrm>
            <a:off x="2212848" y="2395728"/>
            <a:ext cx="123444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7" name="Text 44"/>
          <p:cNvSpPr/>
          <p:nvPr/>
        </p:nvSpPr>
        <p:spPr>
          <a:xfrm>
            <a:off x="2276856" y="2395728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31-Mar-2026</a:t>
            </a:r>
            <a:endParaRPr lang="en-US" sz="1100" dirty="0"/>
          </a:p>
        </p:txBody>
      </p:sp>
      <p:sp>
        <p:nvSpPr>
          <p:cNvPr id="48" name="Shape 45"/>
          <p:cNvSpPr/>
          <p:nvPr/>
        </p:nvSpPr>
        <p:spPr>
          <a:xfrm>
            <a:off x="3483864" y="2395728"/>
            <a:ext cx="123444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9" name="Text 46"/>
          <p:cNvSpPr/>
          <p:nvPr/>
        </p:nvSpPr>
        <p:spPr>
          <a:xfrm>
            <a:off x="3547872" y="2395728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05-Apr-2026</a:t>
            </a:r>
            <a:endParaRPr lang="en-US" sz="1100" dirty="0"/>
          </a:p>
        </p:txBody>
      </p:sp>
      <p:sp>
        <p:nvSpPr>
          <p:cNvPr id="50" name="Shape 47"/>
          <p:cNvSpPr/>
          <p:nvPr/>
        </p:nvSpPr>
        <p:spPr>
          <a:xfrm>
            <a:off x="4754880" y="2395728"/>
            <a:ext cx="132588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1" name="Text 48"/>
          <p:cNvSpPr/>
          <p:nvPr/>
        </p:nvSpPr>
        <p:spPr>
          <a:xfrm>
            <a:off x="4818888" y="2395728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31-Mar-2026</a:t>
            </a:r>
            <a:endParaRPr lang="en-US" sz="1100" dirty="0"/>
          </a:p>
        </p:txBody>
      </p:sp>
      <p:sp>
        <p:nvSpPr>
          <p:cNvPr id="52" name="Shape 49"/>
          <p:cNvSpPr/>
          <p:nvPr/>
        </p:nvSpPr>
        <p:spPr>
          <a:xfrm>
            <a:off x="6117336" y="2395728"/>
            <a:ext cx="132588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3" name="Text 50"/>
          <p:cNvSpPr/>
          <p:nvPr/>
        </p:nvSpPr>
        <p:spPr>
          <a:xfrm>
            <a:off x="6181344" y="2395728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1961 Act</a:t>
            </a:r>
            <a:endParaRPr lang="en-US" sz="1100" dirty="0"/>
          </a:p>
        </p:txBody>
      </p:sp>
      <p:sp>
        <p:nvSpPr>
          <p:cNvPr id="54" name="Shape 51"/>
          <p:cNvSpPr/>
          <p:nvPr/>
        </p:nvSpPr>
        <p:spPr>
          <a:xfrm>
            <a:off x="7479792" y="2395728"/>
            <a:ext cx="1554480" cy="49377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5" name="Text 52"/>
          <p:cNvSpPr/>
          <p:nvPr/>
        </p:nvSpPr>
        <p:spPr>
          <a:xfrm>
            <a:off x="7543800" y="2395728"/>
            <a:ext cx="14630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AY 2026-27</a:t>
            </a:r>
            <a:endParaRPr lang="en-US" sz="1100" dirty="0"/>
          </a:p>
        </p:txBody>
      </p:sp>
      <p:sp>
        <p:nvSpPr>
          <p:cNvPr id="56" name="Shape 53"/>
          <p:cNvSpPr/>
          <p:nvPr/>
        </p:nvSpPr>
        <p:spPr>
          <a:xfrm>
            <a:off x="256032" y="2889504"/>
            <a:ext cx="192024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57" name="Text 54"/>
          <p:cNvSpPr/>
          <p:nvPr/>
        </p:nvSpPr>
        <p:spPr>
          <a:xfrm>
            <a:off x="320040" y="2889504"/>
            <a:ext cx="18288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vendor contract</a:t>
            </a:r>
            <a:endParaRPr lang="en-US" sz="1100" dirty="0"/>
          </a:p>
        </p:txBody>
      </p:sp>
      <p:sp>
        <p:nvSpPr>
          <p:cNvPr id="58" name="Shape 55"/>
          <p:cNvSpPr/>
          <p:nvPr/>
        </p:nvSpPr>
        <p:spPr>
          <a:xfrm>
            <a:off x="2212848" y="2889504"/>
            <a:ext cx="123444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59" name="Text 56"/>
          <p:cNvSpPr/>
          <p:nvPr/>
        </p:nvSpPr>
        <p:spPr>
          <a:xfrm>
            <a:off x="2276856" y="2889504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05-Apr-2026</a:t>
            </a:r>
            <a:endParaRPr lang="en-US" sz="1100" dirty="0"/>
          </a:p>
        </p:txBody>
      </p:sp>
      <p:sp>
        <p:nvSpPr>
          <p:cNvPr id="60" name="Shape 57"/>
          <p:cNvSpPr/>
          <p:nvPr/>
        </p:nvSpPr>
        <p:spPr>
          <a:xfrm>
            <a:off x="3483864" y="2889504"/>
            <a:ext cx="123444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61" name="Text 58"/>
          <p:cNvSpPr/>
          <p:nvPr/>
        </p:nvSpPr>
        <p:spPr>
          <a:xfrm>
            <a:off x="3547872" y="2889504"/>
            <a:ext cx="114300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05-Apr-2026</a:t>
            </a:r>
            <a:endParaRPr lang="en-US" sz="1100" dirty="0"/>
          </a:p>
        </p:txBody>
      </p:sp>
      <p:sp>
        <p:nvSpPr>
          <p:cNvPr id="62" name="Shape 59"/>
          <p:cNvSpPr/>
          <p:nvPr/>
        </p:nvSpPr>
        <p:spPr>
          <a:xfrm>
            <a:off x="4754880" y="2889504"/>
            <a:ext cx="132588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63" name="Text 60"/>
          <p:cNvSpPr/>
          <p:nvPr/>
        </p:nvSpPr>
        <p:spPr>
          <a:xfrm>
            <a:off x="4818888" y="2889504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05-Apr-2026</a:t>
            </a:r>
            <a:endParaRPr lang="en-US" sz="1100" dirty="0"/>
          </a:p>
        </p:txBody>
      </p:sp>
      <p:sp>
        <p:nvSpPr>
          <p:cNvPr id="64" name="Shape 61"/>
          <p:cNvSpPr/>
          <p:nvPr/>
        </p:nvSpPr>
        <p:spPr>
          <a:xfrm>
            <a:off x="6117336" y="2889504"/>
            <a:ext cx="132588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65" name="Text 62"/>
          <p:cNvSpPr/>
          <p:nvPr/>
        </p:nvSpPr>
        <p:spPr>
          <a:xfrm>
            <a:off x="6181344" y="2889504"/>
            <a:ext cx="12344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2025 Act</a:t>
            </a:r>
            <a:endParaRPr lang="en-US" sz="1100" dirty="0"/>
          </a:p>
        </p:txBody>
      </p:sp>
      <p:sp>
        <p:nvSpPr>
          <p:cNvPr id="66" name="Shape 63"/>
          <p:cNvSpPr/>
          <p:nvPr/>
        </p:nvSpPr>
        <p:spPr>
          <a:xfrm>
            <a:off x="7479792" y="2889504"/>
            <a:ext cx="1554480" cy="49377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67" name="Text 64"/>
          <p:cNvSpPr/>
          <p:nvPr/>
        </p:nvSpPr>
        <p:spPr>
          <a:xfrm>
            <a:off x="7543800" y="2889504"/>
            <a:ext cx="146304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Q1 TY26-27 Sec 393</a:t>
            </a:r>
            <a:endParaRPr lang="en-US" sz="1100" dirty="0"/>
          </a:p>
        </p:txBody>
      </p:sp>
      <p:sp>
        <p:nvSpPr>
          <p:cNvPr id="68" name="Text 65"/>
          <p:cNvSpPr/>
          <p:nvPr/>
        </p:nvSpPr>
        <p:spPr>
          <a:xfrm>
            <a:off x="320040" y="3547872"/>
            <a:ext cx="8458200" cy="102412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00" b="1" dirty="0">
                <a:solidFill>
                  <a:srgbClr val="E8A838"/>
                </a:solidFill>
              </a:rPr>
              <a:t>  ▸  </a:t>
            </a: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Credit on 28-Mar is the trigger even though payment falls in April — old Act governs deduction</a:t>
            </a:r>
            <a:endParaRPr lang="en-US" sz="13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00" b="1" dirty="0">
                <a:solidFill>
                  <a:srgbClr val="E8A838"/>
                </a:solidFill>
              </a:rPr>
              <a:t>  ▸  </a:t>
            </a: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Advance paid on 15-Mar locks the Act even before the invoice arrives in April</a:t>
            </a:r>
            <a:endParaRPr lang="en-US" sz="13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00" b="1" dirty="0">
                <a:solidFill>
                  <a:srgbClr val="E8A838"/>
                </a:solidFill>
              </a:rPr>
              <a:t>  ▸  </a:t>
            </a: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both credit and payment occur on/after 01-Apr-2026 — new Act applies exclusively</a:t>
            </a:r>
            <a:endParaRPr lang="en-US" sz="13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91529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080760" y="274320"/>
            <a:ext cx="2834640" cy="2560320"/>
          </a:xfrm>
          <a:prstGeom prst="rect">
            <a:avLst/>
          </a:prstGeom>
          <a:solidFill>
            <a:srgbClr val="FFFFFF">
              <a:alpha val="6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411480" y="256032"/>
            <a:ext cx="5577840" cy="10515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Concluding Takeaways &amp;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Master Compliance Checklist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47472" y="1444752"/>
            <a:ext cx="4133088" cy="658368"/>
          </a:xfrm>
          <a:prstGeom prst="rect">
            <a:avLst/>
          </a:prstGeom>
          <a:solidFill>
            <a:srgbClr val="FFFFFF">
              <a:alpha val="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7" name="Shape 5"/>
          <p:cNvSpPr/>
          <p:nvPr/>
        </p:nvSpPr>
        <p:spPr>
          <a:xfrm>
            <a:off x="347472" y="1444752"/>
            <a:ext cx="64008" cy="658368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484632" y="1481328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ERP &amp; System Updates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84632" y="1755648"/>
            <a:ext cx="391363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Map §392/393/394; disable 206AB/206CCA; update TCS rates; keep PAN-verification at 397(2) active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663440" y="1444752"/>
            <a:ext cx="4133088" cy="658368"/>
          </a:xfrm>
          <a:prstGeom prst="rect">
            <a:avLst/>
          </a:prstGeom>
          <a:solidFill>
            <a:srgbClr val="FFFFFF">
              <a:alpha val="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4663440" y="1444752"/>
            <a:ext cx="64008" cy="658368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4800600" y="1481328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Compliance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800600" y="1755648"/>
            <a:ext cx="391363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Issue: Salary→130, Non-Salary→131 | File returns: 138/140 | Individual TDS: Form 141 | Self-Decl: Form 121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47472" y="2194560"/>
            <a:ext cx="4133088" cy="658368"/>
          </a:xfrm>
          <a:prstGeom prst="rect">
            <a:avLst/>
          </a:prstGeom>
          <a:solidFill>
            <a:srgbClr val="FFFFFF">
              <a:alpha val="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347472" y="2194560"/>
            <a:ext cx="64008" cy="658368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484632" y="2231136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Transition Rule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4632" y="2505456"/>
            <a:ext cx="391363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Earlier of credit/payment determines the governing Act — Q4 FY25-26 returns use old sections without exception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663440" y="2194560"/>
            <a:ext cx="4133088" cy="658368"/>
          </a:xfrm>
          <a:prstGeom prst="rect">
            <a:avLst/>
          </a:prstGeom>
          <a:solidFill>
            <a:srgbClr val="FFFFFF">
              <a:alpha val="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Shape 17"/>
          <p:cNvSpPr/>
          <p:nvPr/>
        </p:nvSpPr>
        <p:spPr>
          <a:xfrm>
            <a:off x="4663440" y="2194560"/>
            <a:ext cx="64008" cy="658368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4800600" y="2231136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Salary Payroll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00600" y="2505456"/>
            <a:ext cx="391363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Switch to §392(1) from April payroll; refresh allowance limits; update investment declaration portal references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47472" y="2944368"/>
            <a:ext cx="4133088" cy="658368"/>
          </a:xfrm>
          <a:prstGeom prst="rect">
            <a:avLst/>
          </a:prstGeom>
          <a:solidFill>
            <a:srgbClr val="FFFFFF">
              <a:alpha val="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3" name="Shape 21"/>
          <p:cNvSpPr/>
          <p:nvPr/>
        </p:nvSpPr>
        <p:spPr>
          <a:xfrm>
            <a:off x="347472" y="2944368"/>
            <a:ext cx="64008" cy="658368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24" name="Text 22"/>
          <p:cNvSpPr/>
          <p:nvPr/>
        </p:nvSpPr>
        <p:spPr>
          <a:xfrm>
            <a:off x="484632" y="2980944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Partner Firms &amp; LLPs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4632" y="3255264"/>
            <a:ext cx="391363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Implement quarterly tracking on all partner drawings &gt;₹20,000; deduct 10% TDS; issue Form 131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63440" y="2944368"/>
            <a:ext cx="4133088" cy="658368"/>
          </a:xfrm>
          <a:prstGeom prst="rect">
            <a:avLst/>
          </a:prstGeom>
          <a:solidFill>
            <a:srgbClr val="FFFFFF">
              <a:alpha val="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27" name="Shape 25"/>
          <p:cNvSpPr/>
          <p:nvPr/>
        </p:nvSpPr>
        <p:spPr>
          <a:xfrm>
            <a:off x="4663440" y="2944368"/>
            <a:ext cx="64008" cy="658368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28" name="Text 26"/>
          <p:cNvSpPr/>
          <p:nvPr/>
        </p:nvSpPr>
        <p:spPr>
          <a:xfrm>
            <a:off x="4800600" y="2980944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Tax Audit Form 26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00600" y="3255264"/>
            <a:ext cx="391363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Build automated TDS/TCS tracking — Clauses 49, 50, 51 require exact transaction counts and values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47472" y="3694176"/>
            <a:ext cx="4133088" cy="658368"/>
          </a:xfrm>
          <a:prstGeom prst="rect">
            <a:avLst/>
          </a:prstGeom>
          <a:solidFill>
            <a:srgbClr val="FFFFFF">
              <a:alpha val="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31" name="Shape 29"/>
          <p:cNvSpPr/>
          <p:nvPr/>
        </p:nvSpPr>
        <p:spPr>
          <a:xfrm>
            <a:off x="347472" y="3694176"/>
            <a:ext cx="64008" cy="658368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32" name="Text 30"/>
          <p:cNvSpPr/>
          <p:nvPr/>
        </p:nvSpPr>
        <p:spPr>
          <a:xfrm>
            <a:off x="484632" y="3730752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Correction Window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4632" y="4005072"/>
            <a:ext cx="391363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Proactive review every quarter — 2-year window is your ONLY chance to fix errors before permanent lock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63440" y="3694176"/>
            <a:ext cx="4133088" cy="658368"/>
          </a:xfrm>
          <a:prstGeom prst="rect">
            <a:avLst/>
          </a:prstGeom>
          <a:solidFill>
            <a:srgbClr val="FFFFFF">
              <a:alpha val="8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35" name="Shape 33"/>
          <p:cNvSpPr/>
          <p:nvPr/>
        </p:nvSpPr>
        <p:spPr>
          <a:xfrm>
            <a:off x="4663440" y="3694176"/>
            <a:ext cx="64008" cy="658368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36" name="Text 34"/>
          <p:cNvSpPr/>
          <p:nvPr/>
        </p:nvSpPr>
        <p:spPr>
          <a:xfrm>
            <a:off x="4800600" y="3730752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Penalty Defense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800600" y="4005072"/>
            <a:ext cx="391363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Document all bona fide interpretations contemporaneously — Sec 273B defense requires strong records</a:t>
            </a:r>
            <a:endParaRPr lang="en-US" sz="95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image.pn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 descr="image.pn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214156" y="1800225"/>
            <a:ext cx="3208325" cy="700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 descr="image.png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5214156" y="2643187"/>
            <a:ext cx="3208325" cy="700088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 txBox="1"/>
          <p:nvPr/>
        </p:nvSpPr>
        <p:spPr>
          <a:xfrm>
            <a:off x="721519" y="1740954"/>
            <a:ext cx="4117194" cy="723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4275">
                <a:solidFill>
                  <a:srgbClr val="F8FAFC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Thank </a:t>
            </a:r>
            <a:r>
              <a:rPr lang="en-US" sz="4275">
                <a:solidFill>
                  <a:srgbClr val="E0A96D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You.</a:t>
            </a:r>
            <a:endParaRPr sz="1350"/>
          </a:p>
        </p:txBody>
      </p:sp>
      <p:sp>
        <p:nvSpPr>
          <p:cNvPr id="88" name="Google Shape;88;p13"/>
          <p:cNvSpPr/>
          <p:nvPr/>
        </p:nvSpPr>
        <p:spPr>
          <a:xfrm>
            <a:off x="721519" y="2481002"/>
            <a:ext cx="571500" cy="21431"/>
          </a:xfrm>
          <a:prstGeom prst="rect">
            <a:avLst/>
          </a:prstGeom>
          <a:solidFill>
            <a:srgbClr val="E0A96D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135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721519" y="2716745"/>
            <a:ext cx="3429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n-US" sz="1125">
                <a:solidFill>
                  <a:srgbClr val="CBD5E1"/>
                </a:solidFill>
                <a:latin typeface="Plus Jakarta Sans Light"/>
                <a:ea typeface="Plus Jakarta Sans Light"/>
                <a:cs typeface="Plus Jakarta Sans Light"/>
                <a:sym typeface="Plus Jakarta Sans Light"/>
              </a:rPr>
              <a:t>Thank you for your valuable time and consideration. We look forward to connecting and discussing future opportunities to work together.</a:t>
            </a:r>
            <a:endParaRPr sz="1350"/>
          </a:p>
        </p:txBody>
      </p:sp>
      <p:pic>
        <p:nvPicPr>
          <p:cNvPr id="90" name="Google Shape;90;p13" descr="image.png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5421325" y="1964531"/>
            <a:ext cx="371475" cy="3714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 txBox="1"/>
          <p:nvPr/>
        </p:nvSpPr>
        <p:spPr>
          <a:xfrm>
            <a:off x="5935675" y="2083323"/>
            <a:ext cx="123374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900" dirty="0">
                <a:solidFill>
                  <a:srgbClr val="000000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 </a:t>
            </a:r>
            <a:r>
              <a:rPr lang="en-US" sz="900" dirty="0">
                <a:solidFill>
                  <a:srgbClr val="F1F5F9"/>
                </a:solidFill>
                <a:latin typeface="Plus Jakarta Sans Medium"/>
                <a:ea typeface="Plus Jakarta Sans Medium"/>
                <a:cs typeface="Plus Jakarta Sans Medium"/>
                <a:sym typeface="Plus Jakarta Sans Medium"/>
              </a:rPr>
              <a:t>+91 86394 70943</a:t>
            </a:r>
            <a:endParaRPr sz="1350" dirty="0"/>
          </a:p>
        </p:txBody>
      </p:sp>
      <p:pic>
        <p:nvPicPr>
          <p:cNvPr id="92" name="Google Shape;92;p13" descr="image.png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5421325" y="2807494"/>
            <a:ext cx="371475" cy="3714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>
            <a:off x="5935675" y="2906690"/>
            <a:ext cx="1618841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900" dirty="0">
                <a:solidFill>
                  <a:srgbClr val="F1F5F9"/>
                </a:solidFill>
                <a:latin typeface="Plus Jakarta Sans Medium"/>
                <a:ea typeface="Plus Jakarta Sans Medium"/>
                <a:cs typeface="Plus Jakarta Sans Medium"/>
                <a:sym typeface="Plus Jakarta Sans Medium"/>
              </a:rPr>
              <a:t>jaydeep.p@mail.ca.in</a:t>
            </a:r>
            <a:endParaRPr sz="1350" dirty="0"/>
          </a:p>
        </p:txBody>
      </p:sp>
      <p:pic>
        <p:nvPicPr>
          <p:cNvPr id="94" name="Google Shape;94;p13" descr="image.png"/>
          <p:cNvPicPr preferRelativeResize="0"/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5535625" y="2078831"/>
            <a:ext cx="142875" cy="14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 descr="image.png"/>
          <p:cNvPicPr preferRelativeResize="0"/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5535625" y="2921794"/>
            <a:ext cx="142875" cy="14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Re-Engineering ERP Systems &amp; Software Mappings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60120"/>
            <a:ext cx="3977640" cy="34747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960120"/>
            <a:ext cx="38404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What to Update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26280" y="960120"/>
            <a:ext cx="4389120" cy="34747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4590288" y="960120"/>
            <a:ext cx="4251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Why It Matters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256032" y="1371600"/>
            <a:ext cx="3977640" cy="36118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Map legacy section codes (194C, 194J, 192) to new payment codes in vendor master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Retire old sections for all transactions on/after 01-Apr-2026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Run parallel system configs during transition quarter for historical corrections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Update TCS billing masters — scrap, minerals, LRS, tour packages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Disable 206C(1H) seller-TCS flag and 206AB/206CCA non-filer flags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526280" y="1371600"/>
            <a:ext cx="4389120" cy="36118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Mismatched section codes trigger validation errors in TRACES and e-filing utilities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Automated payroll workflows must switch to Section 392(1) from April 2026 payroll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Allowance limit masters: update child education (₹3,000), hostel (₹9,000), meals (₹200)</a:t>
            </a:r>
            <a:endParaRPr lang="en-US" sz="13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PAN-verification workflow (Sec 397(2)) must remain active at all times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443984" y="960120"/>
            <a:ext cx="0" cy="3304903"/>
          </a:xfrm>
          <a:prstGeom prst="line">
            <a:avLst/>
          </a:prstGeom>
          <a:noFill/>
          <a:ln w="6350">
            <a:solidFill>
              <a:srgbClr val="8A9BB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Structural Simplification – The Three Parent Sections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2743200" cy="3639312"/>
          </a:xfrm>
          <a:prstGeom prst="rect">
            <a:avLst/>
          </a:prstGeom>
          <a:solidFill>
            <a:srgbClr val="FFFFFF"/>
          </a:solidFill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987552"/>
            <a:ext cx="2743200" cy="1170432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274320" y="1005840"/>
            <a:ext cx="27432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392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274320" y="1609344"/>
            <a:ext cx="274320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Salary TDS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384048" y="2286000"/>
            <a:ext cx="2523744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Replaces: Sec. 192 &amp; 192A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384048" y="2606040"/>
            <a:ext cx="2523744" cy="17830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All salary and PF withholding. Covers monthly payroll, advance salary, perquisites and retirement fund withdrawals.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182112" y="987552"/>
            <a:ext cx="2743200" cy="3639312"/>
          </a:xfrm>
          <a:prstGeom prst="rect">
            <a:avLst/>
          </a:prstGeom>
          <a:solidFill>
            <a:srgbClr val="FFFFFF"/>
          </a:solidFill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3182112" y="987552"/>
            <a:ext cx="2743200" cy="1170432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3182112" y="1005840"/>
            <a:ext cx="27432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393</a:t>
            </a:r>
            <a:endParaRPr lang="en-US" sz="3200" dirty="0"/>
          </a:p>
        </p:txBody>
      </p:sp>
      <p:sp>
        <p:nvSpPr>
          <p:cNvPr id="17" name="Text 14"/>
          <p:cNvSpPr/>
          <p:nvPr/>
        </p:nvSpPr>
        <p:spPr>
          <a:xfrm>
            <a:off x="3182112" y="1609344"/>
            <a:ext cx="274320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Non-Salary TDS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3291840" y="2286000"/>
            <a:ext cx="2523744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Replaces: Sections 193 – 194T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3291840" y="2606040"/>
            <a:ext cx="2523744" cy="17830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Single comprehensive parent for ALL non-salary domestic and cross-border payments, organized in a table-driven format with payment codes.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6089904" y="987552"/>
            <a:ext cx="2743200" cy="3639312"/>
          </a:xfrm>
          <a:prstGeom prst="rect">
            <a:avLst/>
          </a:prstGeom>
          <a:solidFill>
            <a:srgbClr val="FFFFFF"/>
          </a:solidFill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8"/>
          <p:cNvSpPr/>
          <p:nvPr/>
        </p:nvSpPr>
        <p:spPr>
          <a:xfrm>
            <a:off x="6089904" y="987552"/>
            <a:ext cx="2743200" cy="1170432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22" name="Text 19"/>
          <p:cNvSpPr/>
          <p:nvPr/>
        </p:nvSpPr>
        <p:spPr>
          <a:xfrm>
            <a:off x="6089904" y="1005840"/>
            <a:ext cx="27432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394</a:t>
            </a:r>
            <a:endParaRPr lang="en-US" sz="3200" dirty="0"/>
          </a:p>
        </p:txBody>
      </p:sp>
      <p:sp>
        <p:nvSpPr>
          <p:cNvPr id="23" name="Text 20"/>
          <p:cNvSpPr/>
          <p:nvPr/>
        </p:nvSpPr>
        <p:spPr>
          <a:xfrm>
            <a:off x="6089904" y="1609344"/>
            <a:ext cx="274320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TCS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6199632" y="2286000"/>
            <a:ext cx="2523744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Replaces: Section 206C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6199632" y="2606040"/>
            <a:ext cx="2523744" cy="17830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Centralizes all Tax Collected at Source obligations — liquor, minerals, LRS remittances, overseas tour packages, e-commerce.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274320" y="4851544"/>
            <a:ext cx="859536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A6B8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60+ fragmented old sections consolidated under just 3 parent sections — a structural revolution in tax compliance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Master Section Mappings: 1961 Act → 2025 Act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896112"/>
            <a:ext cx="1874520" cy="40233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20040" y="896112"/>
            <a:ext cx="1783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Transaction Type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167128" y="896112"/>
            <a:ext cx="1115568" cy="40233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2231136" y="896112"/>
            <a:ext cx="1024128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Old Section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319272" y="896112"/>
            <a:ext cx="987552" cy="40233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3383280" y="896112"/>
            <a:ext cx="89611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Section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343400" y="896112"/>
            <a:ext cx="960120" cy="40233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4407408" y="896112"/>
            <a:ext cx="8686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Q-Code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5340096" y="896112"/>
            <a:ext cx="1463040" cy="40233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5404104" y="896112"/>
            <a:ext cx="13716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Threshold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6839712" y="896112"/>
            <a:ext cx="896112" cy="402336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6903720" y="896112"/>
            <a:ext cx="80467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Rate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256032" y="1298448"/>
            <a:ext cx="187452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320040" y="1298448"/>
            <a:ext cx="1783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Salaries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2167128" y="1298448"/>
            <a:ext cx="1115568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3" name="Text 20"/>
          <p:cNvSpPr/>
          <p:nvPr/>
        </p:nvSpPr>
        <p:spPr>
          <a:xfrm>
            <a:off x="2231136" y="1298448"/>
            <a:ext cx="1024128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192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3319272" y="1298448"/>
            <a:ext cx="987552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3383280" y="1298448"/>
            <a:ext cx="89611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392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343400" y="1298448"/>
            <a:ext cx="96012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4407408" y="1298448"/>
            <a:ext cx="8686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1001/1002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5340096" y="1298448"/>
            <a:ext cx="146304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29" name="Text 26"/>
          <p:cNvSpPr/>
          <p:nvPr/>
        </p:nvSpPr>
        <p:spPr>
          <a:xfrm>
            <a:off x="5404104" y="1298448"/>
            <a:ext cx="13716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Slab Exemption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6839712" y="1298448"/>
            <a:ext cx="896112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31" name="Text 28"/>
          <p:cNvSpPr/>
          <p:nvPr/>
        </p:nvSpPr>
        <p:spPr>
          <a:xfrm>
            <a:off x="6903720" y="1298448"/>
            <a:ext cx="80467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Slab Rate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256032" y="1700784"/>
            <a:ext cx="187452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3" name="Text 30"/>
          <p:cNvSpPr/>
          <p:nvPr/>
        </p:nvSpPr>
        <p:spPr>
          <a:xfrm>
            <a:off x="320040" y="1700784"/>
            <a:ext cx="1783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Securities Interest</a:t>
            </a:r>
            <a:endParaRPr lang="en-US" sz="1100" dirty="0"/>
          </a:p>
        </p:txBody>
      </p:sp>
      <p:sp>
        <p:nvSpPr>
          <p:cNvPr id="34" name="Shape 31"/>
          <p:cNvSpPr/>
          <p:nvPr/>
        </p:nvSpPr>
        <p:spPr>
          <a:xfrm>
            <a:off x="2167128" y="1700784"/>
            <a:ext cx="1115568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5" name="Text 32"/>
          <p:cNvSpPr/>
          <p:nvPr/>
        </p:nvSpPr>
        <p:spPr>
          <a:xfrm>
            <a:off x="2231136" y="1700784"/>
            <a:ext cx="1024128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193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3319272" y="1700784"/>
            <a:ext cx="987552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7" name="Text 34"/>
          <p:cNvSpPr/>
          <p:nvPr/>
        </p:nvSpPr>
        <p:spPr>
          <a:xfrm>
            <a:off x="3383280" y="1700784"/>
            <a:ext cx="89611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393</a:t>
            </a:r>
            <a:endParaRPr lang="en-US" sz="1100" dirty="0"/>
          </a:p>
        </p:txBody>
      </p:sp>
      <p:sp>
        <p:nvSpPr>
          <p:cNvPr id="38" name="Shape 35"/>
          <p:cNvSpPr/>
          <p:nvPr/>
        </p:nvSpPr>
        <p:spPr>
          <a:xfrm>
            <a:off x="4343400" y="1700784"/>
            <a:ext cx="96012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39" name="Text 36"/>
          <p:cNvSpPr/>
          <p:nvPr/>
        </p:nvSpPr>
        <p:spPr>
          <a:xfrm>
            <a:off x="4407408" y="1700784"/>
            <a:ext cx="8686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1019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5340096" y="1700784"/>
            <a:ext cx="146304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1" name="Text 38"/>
          <p:cNvSpPr/>
          <p:nvPr/>
        </p:nvSpPr>
        <p:spPr>
          <a:xfrm>
            <a:off x="5404104" y="1700784"/>
            <a:ext cx="13716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₹10,000</a:t>
            </a:r>
            <a:endParaRPr lang="en-US" sz="1100" dirty="0"/>
          </a:p>
        </p:txBody>
      </p:sp>
      <p:sp>
        <p:nvSpPr>
          <p:cNvPr id="42" name="Shape 39"/>
          <p:cNvSpPr/>
          <p:nvPr/>
        </p:nvSpPr>
        <p:spPr>
          <a:xfrm>
            <a:off x="6839712" y="1700784"/>
            <a:ext cx="896112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43" name="Text 40"/>
          <p:cNvSpPr/>
          <p:nvPr/>
        </p:nvSpPr>
        <p:spPr>
          <a:xfrm>
            <a:off x="6903720" y="1700784"/>
            <a:ext cx="80467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10%</a:t>
            </a:r>
            <a:endParaRPr lang="en-US" sz="1100" dirty="0"/>
          </a:p>
        </p:txBody>
      </p:sp>
      <p:sp>
        <p:nvSpPr>
          <p:cNvPr id="44" name="Shape 41"/>
          <p:cNvSpPr/>
          <p:nvPr/>
        </p:nvSpPr>
        <p:spPr>
          <a:xfrm>
            <a:off x="256032" y="2103120"/>
            <a:ext cx="187452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5" name="Text 42"/>
          <p:cNvSpPr/>
          <p:nvPr/>
        </p:nvSpPr>
        <p:spPr>
          <a:xfrm>
            <a:off x="320040" y="2103120"/>
            <a:ext cx="1783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Bank / FD Interest</a:t>
            </a:r>
            <a:endParaRPr lang="en-US" sz="1100" dirty="0"/>
          </a:p>
        </p:txBody>
      </p:sp>
      <p:sp>
        <p:nvSpPr>
          <p:cNvPr id="46" name="Shape 43"/>
          <p:cNvSpPr/>
          <p:nvPr/>
        </p:nvSpPr>
        <p:spPr>
          <a:xfrm>
            <a:off x="2167128" y="2103120"/>
            <a:ext cx="1115568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7" name="Text 44"/>
          <p:cNvSpPr/>
          <p:nvPr/>
        </p:nvSpPr>
        <p:spPr>
          <a:xfrm>
            <a:off x="2231136" y="2103120"/>
            <a:ext cx="1024128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194A</a:t>
            </a:r>
            <a:endParaRPr lang="en-US" sz="1100" dirty="0"/>
          </a:p>
        </p:txBody>
      </p:sp>
      <p:sp>
        <p:nvSpPr>
          <p:cNvPr id="48" name="Shape 45"/>
          <p:cNvSpPr/>
          <p:nvPr/>
        </p:nvSpPr>
        <p:spPr>
          <a:xfrm>
            <a:off x="3319272" y="2103120"/>
            <a:ext cx="987552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49" name="Text 46"/>
          <p:cNvSpPr/>
          <p:nvPr/>
        </p:nvSpPr>
        <p:spPr>
          <a:xfrm>
            <a:off x="3383280" y="2103120"/>
            <a:ext cx="89611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393</a:t>
            </a:r>
            <a:endParaRPr lang="en-US" sz="1100" dirty="0"/>
          </a:p>
        </p:txBody>
      </p:sp>
      <p:sp>
        <p:nvSpPr>
          <p:cNvPr id="50" name="Shape 47"/>
          <p:cNvSpPr/>
          <p:nvPr/>
        </p:nvSpPr>
        <p:spPr>
          <a:xfrm>
            <a:off x="4343400" y="2103120"/>
            <a:ext cx="96012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1" name="Text 48"/>
          <p:cNvSpPr/>
          <p:nvPr/>
        </p:nvSpPr>
        <p:spPr>
          <a:xfrm>
            <a:off x="4407408" y="2103120"/>
            <a:ext cx="8686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1020–1022</a:t>
            </a:r>
            <a:endParaRPr lang="en-US" sz="1100" dirty="0"/>
          </a:p>
        </p:txBody>
      </p:sp>
      <p:sp>
        <p:nvSpPr>
          <p:cNvPr id="52" name="Shape 49"/>
          <p:cNvSpPr/>
          <p:nvPr/>
        </p:nvSpPr>
        <p:spPr>
          <a:xfrm>
            <a:off x="5340096" y="2103120"/>
            <a:ext cx="146304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3" name="Text 50"/>
          <p:cNvSpPr/>
          <p:nvPr/>
        </p:nvSpPr>
        <p:spPr>
          <a:xfrm>
            <a:off x="5404104" y="2103120"/>
            <a:ext cx="13716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₹50K / ₹1L</a:t>
            </a:r>
            <a:endParaRPr lang="en-US" sz="1100" dirty="0"/>
          </a:p>
        </p:txBody>
      </p:sp>
      <p:sp>
        <p:nvSpPr>
          <p:cNvPr id="54" name="Shape 51"/>
          <p:cNvSpPr/>
          <p:nvPr/>
        </p:nvSpPr>
        <p:spPr>
          <a:xfrm>
            <a:off x="6839712" y="2103120"/>
            <a:ext cx="896112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55" name="Text 52"/>
          <p:cNvSpPr/>
          <p:nvPr/>
        </p:nvSpPr>
        <p:spPr>
          <a:xfrm>
            <a:off x="6903720" y="2103120"/>
            <a:ext cx="80467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10%</a:t>
            </a:r>
            <a:endParaRPr lang="en-US" sz="1100" dirty="0"/>
          </a:p>
        </p:txBody>
      </p:sp>
      <p:sp>
        <p:nvSpPr>
          <p:cNvPr id="56" name="Shape 53"/>
          <p:cNvSpPr/>
          <p:nvPr/>
        </p:nvSpPr>
        <p:spPr>
          <a:xfrm>
            <a:off x="256032" y="2505456"/>
            <a:ext cx="187452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57" name="Text 54"/>
          <p:cNvSpPr/>
          <p:nvPr/>
        </p:nvSpPr>
        <p:spPr>
          <a:xfrm>
            <a:off x="320040" y="2505456"/>
            <a:ext cx="1783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Contractor Works</a:t>
            </a:r>
            <a:endParaRPr lang="en-US" sz="1100" dirty="0"/>
          </a:p>
        </p:txBody>
      </p:sp>
      <p:sp>
        <p:nvSpPr>
          <p:cNvPr id="58" name="Shape 55"/>
          <p:cNvSpPr/>
          <p:nvPr/>
        </p:nvSpPr>
        <p:spPr>
          <a:xfrm>
            <a:off x="2167128" y="2505456"/>
            <a:ext cx="1115568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59" name="Text 56"/>
          <p:cNvSpPr/>
          <p:nvPr/>
        </p:nvSpPr>
        <p:spPr>
          <a:xfrm>
            <a:off x="2231136" y="2505456"/>
            <a:ext cx="1024128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194C</a:t>
            </a:r>
            <a:endParaRPr lang="en-US" sz="1100" dirty="0"/>
          </a:p>
        </p:txBody>
      </p:sp>
      <p:sp>
        <p:nvSpPr>
          <p:cNvPr id="60" name="Shape 57"/>
          <p:cNvSpPr/>
          <p:nvPr/>
        </p:nvSpPr>
        <p:spPr>
          <a:xfrm>
            <a:off x="3319272" y="2505456"/>
            <a:ext cx="987552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61" name="Text 58"/>
          <p:cNvSpPr/>
          <p:nvPr/>
        </p:nvSpPr>
        <p:spPr>
          <a:xfrm>
            <a:off x="3383280" y="2505456"/>
            <a:ext cx="89611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393</a:t>
            </a:r>
            <a:endParaRPr lang="en-US" sz="1100" dirty="0"/>
          </a:p>
        </p:txBody>
      </p:sp>
      <p:sp>
        <p:nvSpPr>
          <p:cNvPr id="62" name="Shape 59"/>
          <p:cNvSpPr/>
          <p:nvPr/>
        </p:nvSpPr>
        <p:spPr>
          <a:xfrm>
            <a:off x="4343400" y="2505456"/>
            <a:ext cx="96012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63" name="Text 60"/>
          <p:cNvSpPr/>
          <p:nvPr/>
        </p:nvSpPr>
        <p:spPr>
          <a:xfrm>
            <a:off x="4407408" y="2505456"/>
            <a:ext cx="8686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1023/1024</a:t>
            </a:r>
            <a:endParaRPr lang="en-US" sz="1100" dirty="0"/>
          </a:p>
        </p:txBody>
      </p:sp>
      <p:sp>
        <p:nvSpPr>
          <p:cNvPr id="64" name="Shape 61"/>
          <p:cNvSpPr/>
          <p:nvPr/>
        </p:nvSpPr>
        <p:spPr>
          <a:xfrm>
            <a:off x="5340096" y="2505456"/>
            <a:ext cx="146304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65" name="Text 62"/>
          <p:cNvSpPr/>
          <p:nvPr/>
        </p:nvSpPr>
        <p:spPr>
          <a:xfrm>
            <a:off x="5404104" y="2505456"/>
            <a:ext cx="13716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₹30K / ₹1L</a:t>
            </a:r>
            <a:endParaRPr lang="en-US" sz="1100" dirty="0"/>
          </a:p>
        </p:txBody>
      </p:sp>
      <p:sp>
        <p:nvSpPr>
          <p:cNvPr id="66" name="Shape 63"/>
          <p:cNvSpPr/>
          <p:nvPr/>
        </p:nvSpPr>
        <p:spPr>
          <a:xfrm>
            <a:off x="6839712" y="2505456"/>
            <a:ext cx="896112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67" name="Text 64"/>
          <p:cNvSpPr/>
          <p:nvPr/>
        </p:nvSpPr>
        <p:spPr>
          <a:xfrm>
            <a:off x="6903720" y="2505456"/>
            <a:ext cx="80467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1% / 2%</a:t>
            </a:r>
            <a:endParaRPr lang="en-US" sz="1100" dirty="0"/>
          </a:p>
        </p:txBody>
      </p:sp>
      <p:sp>
        <p:nvSpPr>
          <p:cNvPr id="68" name="Shape 65"/>
          <p:cNvSpPr/>
          <p:nvPr/>
        </p:nvSpPr>
        <p:spPr>
          <a:xfrm>
            <a:off x="256032" y="2907792"/>
            <a:ext cx="187452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69" name="Text 66"/>
          <p:cNvSpPr/>
          <p:nvPr/>
        </p:nvSpPr>
        <p:spPr>
          <a:xfrm>
            <a:off x="320040" y="2907792"/>
            <a:ext cx="1783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Brokerage/Commission</a:t>
            </a:r>
            <a:endParaRPr lang="en-US" sz="1100" dirty="0"/>
          </a:p>
        </p:txBody>
      </p:sp>
      <p:sp>
        <p:nvSpPr>
          <p:cNvPr id="70" name="Shape 67"/>
          <p:cNvSpPr/>
          <p:nvPr/>
        </p:nvSpPr>
        <p:spPr>
          <a:xfrm>
            <a:off x="2167128" y="2907792"/>
            <a:ext cx="1115568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71" name="Text 68"/>
          <p:cNvSpPr/>
          <p:nvPr/>
        </p:nvSpPr>
        <p:spPr>
          <a:xfrm>
            <a:off x="2231136" y="2907792"/>
            <a:ext cx="1024128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194H</a:t>
            </a:r>
            <a:endParaRPr lang="en-US" sz="1100" dirty="0"/>
          </a:p>
        </p:txBody>
      </p:sp>
      <p:sp>
        <p:nvSpPr>
          <p:cNvPr id="72" name="Shape 69"/>
          <p:cNvSpPr/>
          <p:nvPr/>
        </p:nvSpPr>
        <p:spPr>
          <a:xfrm>
            <a:off x="3319272" y="2907792"/>
            <a:ext cx="987552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73" name="Text 70"/>
          <p:cNvSpPr/>
          <p:nvPr/>
        </p:nvSpPr>
        <p:spPr>
          <a:xfrm>
            <a:off x="3383280" y="2907792"/>
            <a:ext cx="89611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393</a:t>
            </a:r>
            <a:endParaRPr lang="en-US" sz="1100" dirty="0"/>
          </a:p>
        </p:txBody>
      </p:sp>
      <p:sp>
        <p:nvSpPr>
          <p:cNvPr id="74" name="Shape 71"/>
          <p:cNvSpPr/>
          <p:nvPr/>
        </p:nvSpPr>
        <p:spPr>
          <a:xfrm>
            <a:off x="4343400" y="2907792"/>
            <a:ext cx="96012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75" name="Text 72"/>
          <p:cNvSpPr/>
          <p:nvPr/>
        </p:nvSpPr>
        <p:spPr>
          <a:xfrm>
            <a:off x="4407408" y="2907792"/>
            <a:ext cx="8686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1006</a:t>
            </a:r>
            <a:endParaRPr lang="en-US" sz="1100" dirty="0"/>
          </a:p>
        </p:txBody>
      </p:sp>
      <p:sp>
        <p:nvSpPr>
          <p:cNvPr id="76" name="Shape 73"/>
          <p:cNvSpPr/>
          <p:nvPr/>
        </p:nvSpPr>
        <p:spPr>
          <a:xfrm>
            <a:off x="5340096" y="2907792"/>
            <a:ext cx="146304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77" name="Text 74"/>
          <p:cNvSpPr/>
          <p:nvPr/>
        </p:nvSpPr>
        <p:spPr>
          <a:xfrm>
            <a:off x="5404104" y="2907792"/>
            <a:ext cx="13716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₹20,000</a:t>
            </a:r>
            <a:endParaRPr lang="en-US" sz="1100" dirty="0"/>
          </a:p>
        </p:txBody>
      </p:sp>
      <p:sp>
        <p:nvSpPr>
          <p:cNvPr id="78" name="Shape 75"/>
          <p:cNvSpPr/>
          <p:nvPr/>
        </p:nvSpPr>
        <p:spPr>
          <a:xfrm>
            <a:off x="6839712" y="2907792"/>
            <a:ext cx="896112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79" name="Text 76"/>
          <p:cNvSpPr/>
          <p:nvPr/>
        </p:nvSpPr>
        <p:spPr>
          <a:xfrm>
            <a:off x="6903720" y="2907792"/>
            <a:ext cx="80467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80" name="Shape 77"/>
          <p:cNvSpPr/>
          <p:nvPr/>
        </p:nvSpPr>
        <p:spPr>
          <a:xfrm>
            <a:off x="256032" y="3310128"/>
            <a:ext cx="187452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 dirty="0"/>
          </a:p>
        </p:txBody>
      </p:sp>
      <p:sp>
        <p:nvSpPr>
          <p:cNvPr id="81" name="Text 78"/>
          <p:cNvSpPr/>
          <p:nvPr/>
        </p:nvSpPr>
        <p:spPr>
          <a:xfrm>
            <a:off x="320040" y="3310128"/>
            <a:ext cx="1783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Rent – Property/Plant &amp; </a:t>
            </a:r>
            <a:r>
              <a:rPr lang="en-US" sz="1100" dirty="0" err="1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Machinary</a:t>
            </a:r>
            <a:endParaRPr lang="en-US" sz="1100" dirty="0"/>
          </a:p>
        </p:txBody>
      </p:sp>
      <p:sp>
        <p:nvSpPr>
          <p:cNvPr id="82" name="Shape 79"/>
          <p:cNvSpPr/>
          <p:nvPr/>
        </p:nvSpPr>
        <p:spPr>
          <a:xfrm>
            <a:off x="2167128" y="3310128"/>
            <a:ext cx="1115568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83" name="Text 80"/>
          <p:cNvSpPr/>
          <p:nvPr/>
        </p:nvSpPr>
        <p:spPr>
          <a:xfrm>
            <a:off x="2231136" y="3310128"/>
            <a:ext cx="1024128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194I(b)</a:t>
            </a:r>
            <a:endParaRPr lang="en-US" sz="1100" dirty="0"/>
          </a:p>
        </p:txBody>
      </p:sp>
      <p:sp>
        <p:nvSpPr>
          <p:cNvPr id="84" name="Shape 81"/>
          <p:cNvSpPr/>
          <p:nvPr/>
        </p:nvSpPr>
        <p:spPr>
          <a:xfrm>
            <a:off x="3319272" y="3310128"/>
            <a:ext cx="987552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85" name="Text 82"/>
          <p:cNvSpPr/>
          <p:nvPr/>
        </p:nvSpPr>
        <p:spPr>
          <a:xfrm>
            <a:off x="3383280" y="3310128"/>
            <a:ext cx="89611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393</a:t>
            </a:r>
            <a:endParaRPr lang="en-US" sz="1100" dirty="0"/>
          </a:p>
        </p:txBody>
      </p:sp>
      <p:sp>
        <p:nvSpPr>
          <p:cNvPr id="86" name="Shape 83"/>
          <p:cNvSpPr/>
          <p:nvPr/>
        </p:nvSpPr>
        <p:spPr>
          <a:xfrm>
            <a:off x="4343400" y="3310128"/>
            <a:ext cx="96012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87" name="Text 84"/>
          <p:cNvSpPr/>
          <p:nvPr/>
        </p:nvSpPr>
        <p:spPr>
          <a:xfrm>
            <a:off x="4407408" y="3310128"/>
            <a:ext cx="8686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1009/1008</a:t>
            </a:r>
            <a:endParaRPr lang="en-US" sz="1100" dirty="0"/>
          </a:p>
        </p:txBody>
      </p:sp>
      <p:sp>
        <p:nvSpPr>
          <p:cNvPr id="88" name="Shape 85"/>
          <p:cNvSpPr/>
          <p:nvPr/>
        </p:nvSpPr>
        <p:spPr>
          <a:xfrm>
            <a:off x="5340096" y="3310128"/>
            <a:ext cx="146304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89" name="Text 86"/>
          <p:cNvSpPr/>
          <p:nvPr/>
        </p:nvSpPr>
        <p:spPr>
          <a:xfrm>
            <a:off x="5404104" y="3310128"/>
            <a:ext cx="13716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₹50,000 Per Month</a:t>
            </a:r>
            <a:endParaRPr lang="en-US" sz="1100" dirty="0"/>
          </a:p>
        </p:txBody>
      </p:sp>
      <p:sp>
        <p:nvSpPr>
          <p:cNvPr id="90" name="Shape 87"/>
          <p:cNvSpPr/>
          <p:nvPr/>
        </p:nvSpPr>
        <p:spPr>
          <a:xfrm>
            <a:off x="6839712" y="3310128"/>
            <a:ext cx="896112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91" name="Text 88"/>
          <p:cNvSpPr/>
          <p:nvPr/>
        </p:nvSpPr>
        <p:spPr>
          <a:xfrm>
            <a:off x="6903720" y="3310128"/>
            <a:ext cx="80467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10%/2%</a:t>
            </a:r>
            <a:endParaRPr lang="en-US" sz="1100" dirty="0"/>
          </a:p>
        </p:txBody>
      </p:sp>
      <p:sp>
        <p:nvSpPr>
          <p:cNvPr id="92" name="Shape 89"/>
          <p:cNvSpPr/>
          <p:nvPr/>
        </p:nvSpPr>
        <p:spPr>
          <a:xfrm>
            <a:off x="256032" y="3712464"/>
            <a:ext cx="187452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93" name="Text 90"/>
          <p:cNvSpPr/>
          <p:nvPr/>
        </p:nvSpPr>
        <p:spPr>
          <a:xfrm>
            <a:off x="320040" y="3712464"/>
            <a:ext cx="1783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Technical Fees</a:t>
            </a:r>
            <a:endParaRPr lang="en-US" sz="1100" dirty="0"/>
          </a:p>
        </p:txBody>
      </p:sp>
      <p:sp>
        <p:nvSpPr>
          <p:cNvPr id="94" name="Shape 91"/>
          <p:cNvSpPr/>
          <p:nvPr/>
        </p:nvSpPr>
        <p:spPr>
          <a:xfrm>
            <a:off x="2167128" y="3712464"/>
            <a:ext cx="1115568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95" name="Text 92"/>
          <p:cNvSpPr/>
          <p:nvPr/>
        </p:nvSpPr>
        <p:spPr>
          <a:xfrm>
            <a:off x="2231136" y="3712464"/>
            <a:ext cx="1024128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194J(a)</a:t>
            </a:r>
            <a:endParaRPr lang="en-US" sz="1100" dirty="0"/>
          </a:p>
        </p:txBody>
      </p:sp>
      <p:sp>
        <p:nvSpPr>
          <p:cNvPr id="96" name="Shape 93"/>
          <p:cNvSpPr/>
          <p:nvPr/>
        </p:nvSpPr>
        <p:spPr>
          <a:xfrm>
            <a:off x="3319272" y="3712464"/>
            <a:ext cx="987552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97" name="Text 94"/>
          <p:cNvSpPr/>
          <p:nvPr/>
        </p:nvSpPr>
        <p:spPr>
          <a:xfrm>
            <a:off x="3383280" y="3712464"/>
            <a:ext cx="89611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393</a:t>
            </a:r>
            <a:endParaRPr lang="en-US" sz="1100" dirty="0"/>
          </a:p>
        </p:txBody>
      </p:sp>
      <p:sp>
        <p:nvSpPr>
          <p:cNvPr id="98" name="Shape 95"/>
          <p:cNvSpPr/>
          <p:nvPr/>
        </p:nvSpPr>
        <p:spPr>
          <a:xfrm>
            <a:off x="4343400" y="3712464"/>
            <a:ext cx="96012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99" name="Text 96"/>
          <p:cNvSpPr/>
          <p:nvPr/>
        </p:nvSpPr>
        <p:spPr>
          <a:xfrm>
            <a:off x="4407408" y="3712464"/>
            <a:ext cx="8686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1026</a:t>
            </a:r>
            <a:endParaRPr lang="en-US" sz="1100" dirty="0"/>
          </a:p>
        </p:txBody>
      </p:sp>
      <p:sp>
        <p:nvSpPr>
          <p:cNvPr id="100" name="Shape 97"/>
          <p:cNvSpPr/>
          <p:nvPr/>
        </p:nvSpPr>
        <p:spPr>
          <a:xfrm>
            <a:off x="5340096" y="3712464"/>
            <a:ext cx="1463040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101" name="Text 98"/>
          <p:cNvSpPr/>
          <p:nvPr/>
        </p:nvSpPr>
        <p:spPr>
          <a:xfrm>
            <a:off x="5404104" y="3712464"/>
            <a:ext cx="13716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₹50,000</a:t>
            </a:r>
            <a:endParaRPr lang="en-US" sz="1100" dirty="0"/>
          </a:p>
        </p:txBody>
      </p:sp>
      <p:sp>
        <p:nvSpPr>
          <p:cNvPr id="102" name="Shape 99"/>
          <p:cNvSpPr/>
          <p:nvPr/>
        </p:nvSpPr>
        <p:spPr>
          <a:xfrm>
            <a:off x="6839712" y="3712464"/>
            <a:ext cx="896112" cy="402336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IN"/>
          </a:p>
        </p:txBody>
      </p:sp>
      <p:sp>
        <p:nvSpPr>
          <p:cNvPr id="103" name="Text 100"/>
          <p:cNvSpPr/>
          <p:nvPr/>
        </p:nvSpPr>
        <p:spPr>
          <a:xfrm>
            <a:off x="6903720" y="3712464"/>
            <a:ext cx="80467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2%</a:t>
            </a:r>
            <a:endParaRPr lang="en-US" sz="1100" dirty="0"/>
          </a:p>
        </p:txBody>
      </p:sp>
      <p:sp>
        <p:nvSpPr>
          <p:cNvPr id="104" name="Shape 101"/>
          <p:cNvSpPr/>
          <p:nvPr/>
        </p:nvSpPr>
        <p:spPr>
          <a:xfrm>
            <a:off x="256032" y="4114800"/>
            <a:ext cx="187452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105" name="Text 102"/>
          <p:cNvSpPr/>
          <p:nvPr/>
        </p:nvSpPr>
        <p:spPr>
          <a:xfrm>
            <a:off x="320040" y="4114800"/>
            <a:ext cx="1783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Professional Fees</a:t>
            </a:r>
            <a:endParaRPr lang="en-US" sz="1100" dirty="0"/>
          </a:p>
        </p:txBody>
      </p:sp>
      <p:sp>
        <p:nvSpPr>
          <p:cNvPr id="106" name="Shape 103"/>
          <p:cNvSpPr/>
          <p:nvPr/>
        </p:nvSpPr>
        <p:spPr>
          <a:xfrm>
            <a:off x="2167128" y="4114800"/>
            <a:ext cx="1115568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107" name="Text 104"/>
          <p:cNvSpPr/>
          <p:nvPr/>
        </p:nvSpPr>
        <p:spPr>
          <a:xfrm>
            <a:off x="2231136" y="4114800"/>
            <a:ext cx="1024128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194J(b)</a:t>
            </a:r>
            <a:endParaRPr lang="en-US" sz="1100" dirty="0"/>
          </a:p>
        </p:txBody>
      </p:sp>
      <p:sp>
        <p:nvSpPr>
          <p:cNvPr id="108" name="Shape 105"/>
          <p:cNvSpPr/>
          <p:nvPr/>
        </p:nvSpPr>
        <p:spPr>
          <a:xfrm>
            <a:off x="3319272" y="4114800"/>
            <a:ext cx="987552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109" name="Text 106"/>
          <p:cNvSpPr/>
          <p:nvPr/>
        </p:nvSpPr>
        <p:spPr>
          <a:xfrm>
            <a:off x="3383280" y="4114800"/>
            <a:ext cx="89611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§ 393</a:t>
            </a:r>
            <a:endParaRPr lang="en-US" sz="1100" dirty="0"/>
          </a:p>
        </p:txBody>
      </p:sp>
      <p:sp>
        <p:nvSpPr>
          <p:cNvPr id="110" name="Shape 107"/>
          <p:cNvSpPr/>
          <p:nvPr/>
        </p:nvSpPr>
        <p:spPr>
          <a:xfrm>
            <a:off x="4343400" y="4114800"/>
            <a:ext cx="96012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111" name="Text 108"/>
          <p:cNvSpPr/>
          <p:nvPr/>
        </p:nvSpPr>
        <p:spPr>
          <a:xfrm>
            <a:off x="4407408" y="4114800"/>
            <a:ext cx="8686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1028</a:t>
            </a:r>
            <a:endParaRPr lang="en-US" sz="1100" dirty="0"/>
          </a:p>
        </p:txBody>
      </p:sp>
      <p:sp>
        <p:nvSpPr>
          <p:cNvPr id="112" name="Shape 109"/>
          <p:cNvSpPr/>
          <p:nvPr/>
        </p:nvSpPr>
        <p:spPr>
          <a:xfrm>
            <a:off x="5340096" y="4114800"/>
            <a:ext cx="1463040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113" name="Text 110"/>
          <p:cNvSpPr/>
          <p:nvPr/>
        </p:nvSpPr>
        <p:spPr>
          <a:xfrm>
            <a:off x="5404104" y="4114800"/>
            <a:ext cx="13716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₹50,000</a:t>
            </a:r>
            <a:endParaRPr lang="en-US" sz="1100" dirty="0"/>
          </a:p>
        </p:txBody>
      </p:sp>
      <p:sp>
        <p:nvSpPr>
          <p:cNvPr id="114" name="Shape 111"/>
          <p:cNvSpPr/>
          <p:nvPr/>
        </p:nvSpPr>
        <p:spPr>
          <a:xfrm>
            <a:off x="6839712" y="4114800"/>
            <a:ext cx="896112" cy="402336"/>
          </a:xfrm>
          <a:prstGeom prst="rect">
            <a:avLst/>
          </a:prstGeom>
          <a:solidFill>
            <a:srgbClr val="EEF2F7"/>
          </a:solidFill>
        </p:spPr>
        <p:txBody>
          <a:bodyPr/>
          <a:lstStyle/>
          <a:p>
            <a:endParaRPr lang="en-IN"/>
          </a:p>
        </p:txBody>
      </p:sp>
      <p:sp>
        <p:nvSpPr>
          <p:cNvPr id="115" name="Text 112"/>
          <p:cNvSpPr/>
          <p:nvPr/>
        </p:nvSpPr>
        <p:spPr>
          <a:xfrm>
            <a:off x="6903720" y="4114800"/>
            <a:ext cx="804672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10%</a:t>
            </a:r>
            <a:endParaRPr lang="en-US" sz="1100" dirty="0"/>
          </a:p>
        </p:txBody>
      </p:sp>
      <p:sp>
        <p:nvSpPr>
          <p:cNvPr id="128" name="Text 125"/>
          <p:cNvSpPr/>
          <p:nvPr/>
        </p:nvSpPr>
        <p:spPr>
          <a:xfrm>
            <a:off x="256032" y="4807135"/>
            <a:ext cx="8631936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A9BB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Core rates and thresholds of the 1961 Act are preserved — only the statutory section numbering changes.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 dirty="0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Modernization of Compliance Forms – IT Rules, 2026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56032" y="960120"/>
            <a:ext cx="4114800" cy="822960"/>
          </a:xfrm>
          <a:prstGeom prst="rect">
            <a:avLst/>
          </a:prstGeom>
          <a:solidFill>
            <a:srgbClr val="FFFFFF"/>
          </a:solidFill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56032" y="960120"/>
            <a:ext cx="64008" cy="82296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402336" y="996696"/>
            <a:ext cx="1417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16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02336" y="1362456"/>
            <a:ext cx="20116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B8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Salary TDS Certificate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2221992" y="1088136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2000" dirty="0"/>
          </a:p>
        </p:txBody>
      </p:sp>
      <p:sp>
        <p:nvSpPr>
          <p:cNvPr id="13" name="Shape 10"/>
          <p:cNvSpPr/>
          <p:nvPr/>
        </p:nvSpPr>
        <p:spPr>
          <a:xfrm>
            <a:off x="2798064" y="1051560"/>
            <a:ext cx="1444752" cy="59436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2798064" y="1051560"/>
            <a:ext cx="1444752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130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256032" y="1892808"/>
            <a:ext cx="4114800" cy="822960"/>
          </a:xfrm>
          <a:prstGeom prst="rect">
            <a:avLst/>
          </a:prstGeom>
          <a:solidFill>
            <a:srgbClr val="FFFFFF"/>
          </a:solidFill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6" name="Shape 13"/>
          <p:cNvSpPr/>
          <p:nvPr/>
        </p:nvSpPr>
        <p:spPr>
          <a:xfrm>
            <a:off x="256032" y="1892808"/>
            <a:ext cx="64008" cy="82296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402336" y="1929384"/>
            <a:ext cx="1417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16A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402336" y="2295144"/>
            <a:ext cx="20116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B8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Non-Salary TDS Certificate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2221992" y="2020824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2000" dirty="0"/>
          </a:p>
        </p:txBody>
      </p:sp>
      <p:sp>
        <p:nvSpPr>
          <p:cNvPr id="20" name="Shape 17"/>
          <p:cNvSpPr/>
          <p:nvPr/>
        </p:nvSpPr>
        <p:spPr>
          <a:xfrm>
            <a:off x="2798064" y="1984248"/>
            <a:ext cx="1444752" cy="59436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2798064" y="1984248"/>
            <a:ext cx="1444752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131</a:t>
            </a:r>
            <a:endParaRPr lang="en-US" sz="1600" dirty="0"/>
          </a:p>
        </p:txBody>
      </p:sp>
      <p:sp>
        <p:nvSpPr>
          <p:cNvPr id="22" name="Shape 19"/>
          <p:cNvSpPr/>
          <p:nvPr/>
        </p:nvSpPr>
        <p:spPr>
          <a:xfrm>
            <a:off x="256032" y="2825496"/>
            <a:ext cx="4114800" cy="822960"/>
          </a:xfrm>
          <a:prstGeom prst="rect">
            <a:avLst/>
          </a:prstGeom>
          <a:solidFill>
            <a:srgbClr val="FFFFFF"/>
          </a:solidFill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3" name="Shape 20"/>
          <p:cNvSpPr/>
          <p:nvPr/>
        </p:nvSpPr>
        <p:spPr>
          <a:xfrm>
            <a:off x="256032" y="2825496"/>
            <a:ext cx="64008" cy="82296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402336" y="2862072"/>
            <a:ext cx="1417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24Q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402336" y="3227832"/>
            <a:ext cx="20116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B8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Quarterly Salary Return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2221992" y="2953512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2000" dirty="0"/>
          </a:p>
        </p:txBody>
      </p:sp>
      <p:sp>
        <p:nvSpPr>
          <p:cNvPr id="27" name="Shape 24"/>
          <p:cNvSpPr/>
          <p:nvPr/>
        </p:nvSpPr>
        <p:spPr>
          <a:xfrm>
            <a:off x="2798064" y="2916936"/>
            <a:ext cx="1444752" cy="59436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28" name="Text 25"/>
          <p:cNvSpPr/>
          <p:nvPr/>
        </p:nvSpPr>
        <p:spPr>
          <a:xfrm>
            <a:off x="2798064" y="2916936"/>
            <a:ext cx="1444752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138</a:t>
            </a:r>
            <a:endParaRPr lang="en-US" sz="1600" dirty="0"/>
          </a:p>
        </p:txBody>
      </p:sp>
      <p:sp>
        <p:nvSpPr>
          <p:cNvPr id="29" name="Shape 26"/>
          <p:cNvSpPr/>
          <p:nvPr/>
        </p:nvSpPr>
        <p:spPr>
          <a:xfrm>
            <a:off x="262563" y="3699403"/>
            <a:ext cx="4114800" cy="822960"/>
          </a:xfrm>
          <a:prstGeom prst="rect">
            <a:avLst/>
          </a:prstGeom>
          <a:solidFill>
            <a:srgbClr val="FFFFFF"/>
          </a:solidFill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0" name="Shape 27"/>
          <p:cNvSpPr/>
          <p:nvPr/>
        </p:nvSpPr>
        <p:spPr>
          <a:xfrm>
            <a:off x="262563" y="3699403"/>
            <a:ext cx="64008" cy="82296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31" name="Text 28"/>
          <p:cNvSpPr/>
          <p:nvPr/>
        </p:nvSpPr>
        <p:spPr>
          <a:xfrm>
            <a:off x="408867" y="3735979"/>
            <a:ext cx="1417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26Q</a:t>
            </a:r>
            <a:endParaRPr lang="en-US" sz="1300" dirty="0"/>
          </a:p>
        </p:txBody>
      </p:sp>
      <p:sp>
        <p:nvSpPr>
          <p:cNvPr id="32" name="Text 29"/>
          <p:cNvSpPr/>
          <p:nvPr/>
        </p:nvSpPr>
        <p:spPr>
          <a:xfrm>
            <a:off x="408867" y="4271553"/>
            <a:ext cx="2011680" cy="21031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B8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Non-Salary Quarterly Return</a:t>
            </a:r>
            <a:endParaRPr lang="en-US" sz="1050" dirty="0"/>
          </a:p>
        </p:txBody>
      </p:sp>
      <p:sp>
        <p:nvSpPr>
          <p:cNvPr id="33" name="Text 30"/>
          <p:cNvSpPr/>
          <p:nvPr/>
        </p:nvSpPr>
        <p:spPr>
          <a:xfrm>
            <a:off x="2228523" y="3827419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6D7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2000" dirty="0"/>
          </a:p>
        </p:txBody>
      </p:sp>
      <p:sp>
        <p:nvSpPr>
          <p:cNvPr id="34" name="Shape 31"/>
          <p:cNvSpPr/>
          <p:nvPr/>
        </p:nvSpPr>
        <p:spPr>
          <a:xfrm>
            <a:off x="2804595" y="3790843"/>
            <a:ext cx="1444752" cy="59436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35" name="Text 32"/>
          <p:cNvSpPr/>
          <p:nvPr/>
        </p:nvSpPr>
        <p:spPr>
          <a:xfrm>
            <a:off x="2804595" y="3790843"/>
            <a:ext cx="1444752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140</a:t>
            </a:r>
            <a:endParaRPr lang="en-US" sz="1600" dirty="0"/>
          </a:p>
        </p:txBody>
      </p:sp>
      <p:sp>
        <p:nvSpPr>
          <p:cNvPr id="36" name="Shape 33"/>
          <p:cNvSpPr/>
          <p:nvPr/>
        </p:nvSpPr>
        <p:spPr>
          <a:xfrm>
            <a:off x="4572000" y="960120"/>
            <a:ext cx="4114800" cy="822960"/>
          </a:xfrm>
          <a:prstGeom prst="rect">
            <a:avLst/>
          </a:prstGeom>
          <a:solidFill>
            <a:srgbClr val="FFFFFF"/>
          </a:solidFill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7" name="Shape 34"/>
          <p:cNvSpPr/>
          <p:nvPr/>
        </p:nvSpPr>
        <p:spPr>
          <a:xfrm>
            <a:off x="4572000" y="960120"/>
            <a:ext cx="64008" cy="82296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38" name="Text 35"/>
          <p:cNvSpPr/>
          <p:nvPr/>
        </p:nvSpPr>
        <p:spPr>
          <a:xfrm>
            <a:off x="4718304" y="996696"/>
            <a:ext cx="1417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26QB/QC/QD/QE</a:t>
            </a:r>
            <a:endParaRPr lang="en-US" sz="1300" dirty="0"/>
          </a:p>
        </p:txBody>
      </p:sp>
      <p:sp>
        <p:nvSpPr>
          <p:cNvPr id="39" name="Text 36"/>
          <p:cNvSpPr/>
          <p:nvPr/>
        </p:nvSpPr>
        <p:spPr>
          <a:xfrm>
            <a:off x="4718304" y="1362456"/>
            <a:ext cx="20116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B8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Individual TDS (Consolidated)</a:t>
            </a:r>
            <a:endParaRPr lang="en-US" sz="1050" dirty="0"/>
          </a:p>
        </p:txBody>
      </p:sp>
      <p:sp>
        <p:nvSpPr>
          <p:cNvPr id="40" name="Text 37"/>
          <p:cNvSpPr/>
          <p:nvPr/>
        </p:nvSpPr>
        <p:spPr>
          <a:xfrm>
            <a:off x="6537960" y="1088136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2000" dirty="0"/>
          </a:p>
        </p:txBody>
      </p:sp>
      <p:sp>
        <p:nvSpPr>
          <p:cNvPr id="41" name="Shape 38"/>
          <p:cNvSpPr/>
          <p:nvPr/>
        </p:nvSpPr>
        <p:spPr>
          <a:xfrm>
            <a:off x="7114032" y="1051560"/>
            <a:ext cx="1444752" cy="59436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42" name="Text 39"/>
          <p:cNvSpPr/>
          <p:nvPr/>
        </p:nvSpPr>
        <p:spPr>
          <a:xfrm>
            <a:off x="7114032" y="1051560"/>
            <a:ext cx="1444752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141</a:t>
            </a:r>
            <a:endParaRPr lang="en-US" sz="1600" dirty="0"/>
          </a:p>
        </p:txBody>
      </p:sp>
      <p:sp>
        <p:nvSpPr>
          <p:cNvPr id="43" name="Shape 40"/>
          <p:cNvSpPr/>
          <p:nvPr/>
        </p:nvSpPr>
        <p:spPr>
          <a:xfrm>
            <a:off x="4572000" y="1892808"/>
            <a:ext cx="4114800" cy="822960"/>
          </a:xfrm>
          <a:prstGeom prst="rect">
            <a:avLst/>
          </a:prstGeom>
          <a:solidFill>
            <a:srgbClr val="FFFFFF"/>
          </a:solidFill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44" name="Shape 41"/>
          <p:cNvSpPr/>
          <p:nvPr/>
        </p:nvSpPr>
        <p:spPr>
          <a:xfrm>
            <a:off x="4572000" y="1892808"/>
            <a:ext cx="64008" cy="822960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45" name="Text 42"/>
          <p:cNvSpPr/>
          <p:nvPr/>
        </p:nvSpPr>
        <p:spPr>
          <a:xfrm>
            <a:off x="4718304" y="1929384"/>
            <a:ext cx="1417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15G / 15H</a:t>
            </a:r>
            <a:endParaRPr lang="en-US" sz="1300" dirty="0"/>
          </a:p>
        </p:txBody>
      </p:sp>
      <p:sp>
        <p:nvSpPr>
          <p:cNvPr id="46" name="Text 43"/>
          <p:cNvSpPr/>
          <p:nvPr/>
        </p:nvSpPr>
        <p:spPr>
          <a:xfrm>
            <a:off x="4718304" y="2295144"/>
            <a:ext cx="20116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B8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Self-Declaration (Non-Deduction)</a:t>
            </a:r>
            <a:endParaRPr lang="en-US" sz="1050" dirty="0"/>
          </a:p>
        </p:txBody>
      </p:sp>
      <p:sp>
        <p:nvSpPr>
          <p:cNvPr id="47" name="Text 44"/>
          <p:cNvSpPr/>
          <p:nvPr/>
        </p:nvSpPr>
        <p:spPr>
          <a:xfrm>
            <a:off x="6537960" y="2020824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2000" dirty="0"/>
          </a:p>
        </p:txBody>
      </p:sp>
      <p:sp>
        <p:nvSpPr>
          <p:cNvPr id="48" name="Shape 45"/>
          <p:cNvSpPr/>
          <p:nvPr/>
        </p:nvSpPr>
        <p:spPr>
          <a:xfrm>
            <a:off x="7114032" y="1984248"/>
            <a:ext cx="1444752" cy="594360"/>
          </a:xfrm>
          <a:prstGeom prst="rect">
            <a:avLst/>
          </a:prstGeom>
          <a:solidFill>
            <a:srgbClr val="E8A838"/>
          </a:solidFill>
        </p:spPr>
        <p:txBody>
          <a:bodyPr/>
          <a:lstStyle/>
          <a:p>
            <a:endParaRPr lang="en-IN"/>
          </a:p>
        </p:txBody>
      </p:sp>
      <p:sp>
        <p:nvSpPr>
          <p:cNvPr id="49" name="Text 46"/>
          <p:cNvSpPr/>
          <p:nvPr/>
        </p:nvSpPr>
        <p:spPr>
          <a:xfrm>
            <a:off x="7114032" y="1984248"/>
            <a:ext cx="1444752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121</a:t>
            </a:r>
            <a:endParaRPr lang="en-US" sz="1600" dirty="0"/>
          </a:p>
        </p:txBody>
      </p:sp>
      <p:sp>
        <p:nvSpPr>
          <p:cNvPr id="50" name="Shape 47"/>
          <p:cNvSpPr/>
          <p:nvPr/>
        </p:nvSpPr>
        <p:spPr>
          <a:xfrm>
            <a:off x="4572000" y="2825496"/>
            <a:ext cx="4114800" cy="822960"/>
          </a:xfrm>
          <a:prstGeom prst="rect">
            <a:avLst/>
          </a:prstGeom>
          <a:solidFill>
            <a:srgbClr val="FFFFFF"/>
          </a:solidFill>
          <a:effectLst>
            <a:outerShdw blurRad="63500" dist="127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1" name="Shape 48"/>
          <p:cNvSpPr/>
          <p:nvPr/>
        </p:nvSpPr>
        <p:spPr>
          <a:xfrm>
            <a:off x="4572000" y="2825496"/>
            <a:ext cx="64008" cy="82296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52" name="Text 49"/>
          <p:cNvSpPr/>
          <p:nvPr/>
        </p:nvSpPr>
        <p:spPr>
          <a:xfrm>
            <a:off x="4718304" y="2862072"/>
            <a:ext cx="1417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3CD</a:t>
            </a:r>
            <a:endParaRPr lang="en-US" sz="1300" dirty="0"/>
          </a:p>
        </p:txBody>
      </p:sp>
      <p:sp>
        <p:nvSpPr>
          <p:cNvPr id="53" name="Text 50"/>
          <p:cNvSpPr/>
          <p:nvPr/>
        </p:nvSpPr>
        <p:spPr>
          <a:xfrm>
            <a:off x="4718304" y="3227832"/>
            <a:ext cx="20116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B8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Tax Audit Report</a:t>
            </a:r>
            <a:endParaRPr lang="en-US" sz="1050" dirty="0"/>
          </a:p>
        </p:txBody>
      </p:sp>
      <p:sp>
        <p:nvSpPr>
          <p:cNvPr id="54" name="Text 51"/>
          <p:cNvSpPr/>
          <p:nvPr/>
        </p:nvSpPr>
        <p:spPr>
          <a:xfrm>
            <a:off x="6537960" y="2953512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05C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2000" dirty="0"/>
          </a:p>
        </p:txBody>
      </p:sp>
      <p:sp>
        <p:nvSpPr>
          <p:cNvPr id="55" name="Shape 52"/>
          <p:cNvSpPr/>
          <p:nvPr/>
        </p:nvSpPr>
        <p:spPr>
          <a:xfrm>
            <a:off x="7114032" y="2916936"/>
            <a:ext cx="1444752" cy="59436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56" name="Text 53"/>
          <p:cNvSpPr/>
          <p:nvPr/>
        </p:nvSpPr>
        <p:spPr>
          <a:xfrm>
            <a:off x="7114032" y="2916936"/>
            <a:ext cx="1444752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26</a:t>
            </a:r>
            <a:endParaRPr lang="en-US" sz="1600" dirty="0"/>
          </a:p>
        </p:txBody>
      </p:sp>
      <p:sp>
        <p:nvSpPr>
          <p:cNvPr id="59" name="Text 56"/>
          <p:cNvSpPr/>
          <p:nvPr/>
        </p:nvSpPr>
        <p:spPr>
          <a:xfrm>
            <a:off x="384048" y="4459655"/>
            <a:ext cx="8430768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Filing on retired form templates = technically non-compliant → may cause processing delays with TRACES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56032" y="4754880"/>
            <a:ext cx="8686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56032" y="137160"/>
            <a:ext cx="8641080" cy="694944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73736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37160"/>
            <a:ext cx="7973568" cy="6949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Consolidation of Challan-cum-TDS Statements – Form 141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274320" y="987552"/>
            <a:ext cx="3200400" cy="68580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347472" y="987552"/>
            <a:ext cx="10058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26QB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389888" y="987552"/>
            <a:ext cx="2029968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Property Purchase TDS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274320" y="1792224"/>
            <a:ext cx="3200400" cy="685800"/>
          </a:xfrm>
          <a:prstGeom prst="rect">
            <a:avLst/>
          </a:prstGeom>
          <a:solidFill>
            <a:srgbClr val="E05C3A">
              <a:alpha val="80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347472" y="1792224"/>
            <a:ext cx="10058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26QC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389888" y="1792224"/>
            <a:ext cx="2029968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Individual Rent TDS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274320" y="2596896"/>
            <a:ext cx="3200400" cy="685800"/>
          </a:xfrm>
          <a:prstGeom prst="rect">
            <a:avLst/>
          </a:prstGeom>
          <a:solidFill>
            <a:srgbClr val="E05C3A"/>
          </a:solidFill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347472" y="2596896"/>
            <a:ext cx="10058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26QD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389888" y="2596896"/>
            <a:ext cx="2029968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Individual Contractor TDS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274320" y="3401568"/>
            <a:ext cx="3200400" cy="685800"/>
          </a:xfrm>
          <a:prstGeom prst="rect">
            <a:avLst/>
          </a:prstGeom>
          <a:solidFill>
            <a:srgbClr val="E05C3A">
              <a:alpha val="80000"/>
            </a:srgbClr>
          </a:solidFill>
        </p:spPr>
        <p:txBody>
          <a:bodyPr/>
          <a:lstStyle/>
          <a:p>
            <a:endParaRPr lang="en-IN"/>
          </a:p>
        </p:txBody>
      </p:sp>
      <p:sp>
        <p:nvSpPr>
          <p:cNvPr id="18" name="Text 15"/>
          <p:cNvSpPr/>
          <p:nvPr/>
        </p:nvSpPr>
        <p:spPr>
          <a:xfrm>
            <a:off x="347472" y="3401568"/>
            <a:ext cx="10058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26QE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1389888" y="3401568"/>
            <a:ext cx="2029968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VDA / Crypto Transfer TDS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566160" y="2011680"/>
            <a:ext cx="822960" cy="292608"/>
          </a:xfrm>
          <a:prstGeom prst="rect">
            <a:avLst/>
          </a:prstGeom>
          <a:solidFill>
            <a:srgbClr val="0D1B3E"/>
          </a:solidFill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3566160" y="2011680"/>
            <a:ext cx="8229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  MERGED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4526280" y="1371600"/>
            <a:ext cx="4297680" cy="2057400"/>
          </a:xfrm>
          <a:prstGeom prst="rect">
            <a:avLst/>
          </a:prstGeom>
          <a:solidFill>
            <a:srgbClr val="006D77"/>
          </a:solidFill>
        </p:spPr>
        <p:txBody>
          <a:bodyPr/>
          <a:lstStyle/>
          <a:p>
            <a:endParaRPr lang="en-IN"/>
          </a:p>
        </p:txBody>
      </p:sp>
      <p:sp>
        <p:nvSpPr>
          <p:cNvPr id="23" name="Text 20"/>
          <p:cNvSpPr/>
          <p:nvPr/>
        </p:nvSpPr>
        <p:spPr>
          <a:xfrm>
            <a:off x="4526280" y="1417320"/>
            <a:ext cx="429768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8A83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 141</a:t>
            </a:r>
            <a:endParaRPr lang="en-US" sz="3200" dirty="0"/>
          </a:p>
        </p:txBody>
      </p:sp>
      <p:sp>
        <p:nvSpPr>
          <p:cNvPr id="24" name="Text 21"/>
          <p:cNvSpPr/>
          <p:nvPr/>
        </p:nvSpPr>
        <p:spPr>
          <a:xfrm>
            <a:off x="4526280" y="2066544"/>
            <a:ext cx="42976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Unified Challan-cum-TDS Statement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4526280" y="2450592"/>
            <a:ext cx="429768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Single form for all non-TAN transactions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83C5B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handled by individuals and HUFs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320040" y="4114800"/>
            <a:ext cx="8458200" cy="6217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Simplifies compliance for property purchases, rental deductions and VDA transactions through one portal</a:t>
            </a:r>
            <a:endParaRPr lang="en-US" sz="13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350" b="1" dirty="0">
                <a:solidFill>
                  <a:srgbClr val="E8A838"/>
                </a:solidFill>
              </a:rPr>
              <a:t>  ▸  </a:t>
            </a:r>
            <a:r>
              <a:rPr lang="en-US" sz="1250" dirty="0">
                <a:solidFill>
                  <a:srgbClr val="1A2B4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Resident buyers purchasing property from NRI sellers now use PAN instead of TAN via Form 141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28755</Words>
  <Application>WPS Presentation</Application>
  <PresentationFormat>On-screen Show (16:9)</PresentationFormat>
  <Paragraphs>1214</Paragraphs>
  <Slides>41</Slides>
  <Notes>41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41</vt:i4>
      </vt:variant>
    </vt:vector>
  </HeadingPairs>
  <TitlesOfParts>
    <vt:vector size="58" baseType="lpstr">
      <vt:lpstr>Arial</vt:lpstr>
      <vt:lpstr>SimSun</vt:lpstr>
      <vt:lpstr>Wingdings</vt:lpstr>
      <vt:lpstr>Calibri</vt:lpstr>
      <vt:lpstr>Calibri</vt:lpstr>
      <vt:lpstr>Calibri</vt:lpstr>
      <vt:lpstr>Microsoft YaHei</vt:lpstr>
      <vt:lpstr>Arial Unicode MS</vt:lpstr>
      <vt:lpstr>Aptos</vt:lpstr>
      <vt:lpstr>Segoe UI</vt:lpstr>
      <vt:lpstr>Playfair Display SemiBold</vt:lpstr>
      <vt:lpstr>Segoe Print</vt:lpstr>
      <vt:lpstr>Calibri</vt:lpstr>
      <vt:lpstr>Plus Jakarta Sans Light</vt:lpstr>
      <vt:lpstr>Plus Jakarta Sans</vt:lpstr>
      <vt:lpstr>Plus Jakarta Sans Medium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TDS &amp; TCS – Law, Compliance &amp; Practical Issues</dc:title>
  <dc:creator>PptxGenJS</dc:creator>
  <dc:subject>PptxGenJS Presentation</dc:subject>
  <cp:lastModifiedBy>Admin</cp:lastModifiedBy>
  <cp:revision>5</cp:revision>
  <dcterms:created xsi:type="dcterms:W3CDTF">2026-06-05T04:52:00Z</dcterms:created>
  <dcterms:modified xsi:type="dcterms:W3CDTF">2026-06-12T15:20:40Z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61B5F052C74341BEBDD7D58E1A62F216_13</vt:lpwstr>
  </property>
  <property fmtid="{D5CDD505-2E9C-101B-9397-08002B2CF9AE}" pid="3" name="KSOProductBuildVer">
    <vt:lpwstr>1033-12.1.0.26880</vt:lpwstr>
  </property>
</Properties>
</file>